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DF18680-E054-41AD-8BC1-D1AEF772440D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36048F-0FE8-9F3C-D446-88B420C5A79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7D9ABB-6A0E-C250-9767-C9D7DFF7436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871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90732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12289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CB5A56-EFD5-5010-2C26-0FDB752BE82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4942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81742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07193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B0452F-6D94-07CB-9F78-30B6AF93775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3749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96956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33033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AC6C56-7B95-5537-00A2-247D99D72B6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195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1492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2137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DC445-9B3F-6574-5D0B-37F012A798C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ABB231-6D3D-589D-5ECF-376C12C2ACB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3987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68424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50222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38961B-983E-5A75-52F9-ACF3233382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6942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27432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90873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5FFC7A-65FF-C754-80E4-E6A9799BED1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Разработка дистрибутива операционной системы на базе ядра Linux с прикладным программным обеспечением для потребностей ЮГУ «Ugrach»</a:t>
            </a:r>
            <a:endParaRPr lang="ru-RU"/>
          </a:p>
        </p:txBody>
      </p:sp>
      <p:pic>
        <p:nvPicPr>
          <p:cNvPr id="855167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7693" y="4015399"/>
            <a:ext cx="1672611" cy="2070613"/>
          </a:xfrm>
          <a:prstGeom prst="rect">
            <a:avLst/>
          </a:prstGeom>
        </p:spPr>
      </p:pic>
      <p:pic>
        <p:nvPicPr>
          <p:cNvPr id="8946797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632693" y="4061637"/>
            <a:ext cx="2070612" cy="2070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14731069" name=""/>
          <p:cNvPicPr>
            <a:picLocks noChangeAspect="1"/>
          </p:cNvPicPr>
          <p:nvPr/>
        </p:nvPicPr>
        <p:blipFill>
          <a:blip r:embed="rId3"/>
          <a:srcRect l="0" t="2275" r="0" b="0"/>
          <a:stretch/>
        </p:blipFill>
        <p:spPr bwMode="auto">
          <a:xfrm flipH="0" flipV="0">
            <a:off x="-2774" y="0"/>
            <a:ext cx="12197548" cy="6852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513166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3600"/>
              <a:t>Актуальность работы</a:t>
            </a:r>
            <a:endParaRPr sz="2800"/>
          </a:p>
        </p:txBody>
      </p:sp>
      <p:sp>
        <p:nvSpPr>
          <p:cNvPr id="151123270" name="Объект 2"/>
          <p:cNvSpPr>
            <a:spLocks noGrp="1"/>
          </p:cNvSpPr>
          <p:nvPr>
            <p:ph idx="1"/>
          </p:nvPr>
        </p:nvSpPr>
        <p:spPr bwMode="auto">
          <a:xfrm>
            <a:off x="838199" y="1253330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Основной причиной разработки данной системы являются санкции со стороны иностранных корпораций (в частности, Microsoft), создающие проблемы в использовании иностранного ПО и приобретении лицензий на него.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sz="2400"/>
              <a:t>В текущих реалиях вполне вероятна ситуация, когда приобретение лицензий на ОС семейства Windows и офисный пакет Microsoft Office, использующиеся в подавляющем большинстве компаний и образовательных учреждений, станет невозможным.</a:t>
            </a:r>
            <a:endParaRPr/>
          </a:p>
        </p:txBody>
      </p:sp>
      <p:pic>
        <p:nvPicPr>
          <p:cNvPr id="12673256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0558" y="4799490"/>
            <a:ext cx="5448299" cy="1162049"/>
          </a:xfrm>
          <a:prstGeom prst="rect">
            <a:avLst/>
          </a:prstGeom>
        </p:spPr>
      </p:pic>
      <p:pic>
        <p:nvPicPr>
          <p:cNvPr id="1970451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32232" y="4511559"/>
            <a:ext cx="4768973" cy="1528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20964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Цель работы</a:t>
            </a:r>
            <a:endParaRPr sz="2800"/>
          </a:p>
        </p:txBody>
      </p:sp>
      <p:sp>
        <p:nvSpPr>
          <p:cNvPr id="130673418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253330"/>
            <a:ext cx="10515600" cy="54419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Целью данной работы является разработка Linux дистрибутива с прикладным программным обеспечением, удовлетворяющего потребностям ЮГУ, а также собственного репозитория с deb-пакетами, где можно размещать проверенные университетом программы.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Устанавливаемая система должна удовлетворять следующим критериям: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взаимодействия с доменами университета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Авторизация пользователей по доменным учётным записям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монтирования сетевых пользователей домена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Способность запуска Windows приложений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Тема оформления, схожая с Windows 10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Наличие прикладного ПО, специфичного для ЮГУ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Способность работы с принтерами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435390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Описание системы</a:t>
            </a:r>
            <a:endParaRPr sz="2800"/>
          </a:p>
        </p:txBody>
      </p:sp>
      <p:sp>
        <p:nvSpPr>
          <p:cNvPr id="4429784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253330"/>
            <a:ext cx="10515600" cy="14839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Ugrach – операционная система на базе ОС Linux, собранная с помощью пакета программ «live-build», позволяющего собрать свой Linux систему на базе известного дистрибутива Debian. Данный метод сборки был выбран из следующих соображений: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95655131" name=""/>
          <p:cNvSpPr txBox="1"/>
          <p:nvPr/>
        </p:nvSpPr>
        <p:spPr bwMode="auto">
          <a:xfrm flipH="0" flipV="0">
            <a:off x="838199" y="2737281"/>
            <a:ext cx="8318563" cy="301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Проверенная надёжность Debian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Широкая распространённость Debian, что упрощает пользование и администрирование системы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написание скриптов для настройки системы в процессе сборки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автоматизации процесса установки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работы собранного ISO образа системы в live режиме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468679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81187" y="3576674"/>
            <a:ext cx="1672611" cy="2070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72534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Обзор аналогов</a:t>
            </a:r>
            <a:endParaRPr sz="2800"/>
          </a:p>
        </p:txBody>
      </p:sp>
      <p:sp>
        <p:nvSpPr>
          <p:cNvPr id="177436185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253330"/>
            <a:ext cx="5571314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данный момент на российском рынке присутствует ряд систем на базе ядра Linux со свободным ПО, которые могут стать альтернативой цифровым продуктам от Microsoft</a:t>
            </a:r>
            <a:endParaRPr/>
          </a:p>
        </p:txBody>
      </p:sp>
      <p:pic>
        <p:nvPicPr>
          <p:cNvPr id="11074884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32841" y="1084733"/>
            <a:ext cx="3935858" cy="2626190"/>
          </a:xfrm>
          <a:prstGeom prst="rect">
            <a:avLst/>
          </a:prstGeom>
        </p:spPr>
      </p:pic>
      <p:pic>
        <p:nvPicPr>
          <p:cNvPr id="13977908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151995" y="4291122"/>
            <a:ext cx="2447924" cy="2171700"/>
          </a:xfrm>
          <a:prstGeom prst="rect">
            <a:avLst/>
          </a:prstGeom>
        </p:spPr>
      </p:pic>
      <p:pic>
        <p:nvPicPr>
          <p:cNvPr id="10955815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06413" y="3710925"/>
            <a:ext cx="3857184" cy="2217544"/>
          </a:xfrm>
          <a:prstGeom prst="rect">
            <a:avLst/>
          </a:prstGeom>
        </p:spPr>
      </p:pic>
      <p:pic>
        <p:nvPicPr>
          <p:cNvPr id="2593968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13933" y="4712361"/>
            <a:ext cx="3745265" cy="149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67391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Преимущества перед аналогами</a:t>
            </a:r>
            <a:endParaRPr sz="2800"/>
          </a:p>
        </p:txBody>
      </p:sp>
      <p:sp>
        <p:nvSpPr>
          <p:cNvPr id="1551810095" name="Объект 2"/>
          <p:cNvSpPr>
            <a:spLocks noGrp="1"/>
          </p:cNvSpPr>
          <p:nvPr>
            <p:ph idx="1"/>
          </p:nvPr>
        </p:nvSpPr>
        <p:spPr bwMode="auto">
          <a:xfrm>
            <a:off x="838199" y="125333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Отсутствие необходимости приобретать лицензию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Настройка для взаимодействия с доменами ЮГУ «из коробки»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Прикладное ПО, заточенное под потребности университета;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Интеграция Debian репозитория ЮГУ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 в live режиме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Практически полностью автоматическая установка</a:t>
            </a:r>
            <a:endParaRPr lang="ru-RU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14926874" name=""/>
          <p:cNvGraphicFramePr>
            <a:graphicFrameLocks xmlns:a="http://schemas.openxmlformats.org/drawingml/2006/main"/>
          </p:cNvGraphicFramePr>
          <p:nvPr/>
        </p:nvGraphicFramePr>
        <p:xfrm>
          <a:off x="946" y="24290"/>
          <a:ext cx="8408275" cy="1884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{7DF18680-E054-41AD-8BC1-D1AEF772440D}</a:tableStyleId>
              </a:tblPr>
              <a:tblGrid>
                <a:gridCol w="1622594"/>
                <a:gridCol w="1686418"/>
                <a:gridCol w="1735513"/>
                <a:gridCol w="1742878"/>
                <a:gridCol w="1736741"/>
                <a:gridCol w="1737968"/>
                <a:gridCol w="1913483"/>
              </a:tblGrid>
              <a:tr h="461279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sz="1400"/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Astra Linux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ALT Linux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РЕД ОС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РОСА ОС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Ugrach</a:t>
                      </a:r>
                      <a:endParaRPr sz="1400"/>
                    </a:p>
                  </a:txBody>
                  <a:tcPr vert="horz" anchor="ctr"/>
                </a:tc>
              </a:tr>
              <a:tr h="1092864">
                <a:tc rowSpan="2"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Стоимость лицензии, руб./год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Для физических лиц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Не поставляется физическим лицам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Бесплатно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Бесплатно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Бесплатно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Не поставляется физическим лицам</a:t>
                      </a:r>
                      <a:endParaRPr sz="1400"/>
                    </a:p>
                  </a:txBody>
                  <a:tcPr vert="horz" anchor="ctr"/>
                </a:tc>
              </a:tr>
              <a:tr h="957424">
                <a:tc vMerge="1">
                  <a:txBody>
                    <a:bodyPr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Для юридических лиц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8950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5280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4600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4400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Распространяется под лицензией GNU GPL</a:t>
                      </a:r>
                      <a:endParaRPr sz="1400"/>
                    </a:p>
                  </a:txBody>
                  <a:tcPr vert="horz" anchor="ctr"/>
                </a:tc>
              </a:tr>
              <a:tr h="626661">
                <a:tc gridSpan="2"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Стоимость поддержки, </a:t>
                      </a:r>
                      <a:r>
                        <a:rPr lang="ru-RU" sz="16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руб./год</a:t>
                      </a:r>
                      <a:endParaRPr sz="1400"/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4200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2160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2500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3300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Силами университета</a:t>
                      </a:r>
                      <a:endParaRPr sz="1600"/>
                    </a:p>
                  </a:txBody>
                  <a:tcPr vert="horz" anchor="ctr"/>
                </a:tc>
              </a:tr>
              <a:tr h="792042">
                <a:tc gridSpan="2"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Возможность доменной авторизации «из коробки»</a:t>
                      </a:r>
                      <a:endParaRPr sz="1400"/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Нет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Да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Да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Да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Да</a:t>
                      </a:r>
                      <a:endParaRPr sz="1400"/>
                    </a:p>
                  </a:txBody>
                  <a:tcPr vert="horz" anchor="ctr"/>
                </a:tc>
              </a:tr>
              <a:tr h="2445858">
                <a:tc gridSpan="2"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Программное обеспечение</a:t>
                      </a:r>
                      <a:endParaRPr sz="1400"/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Офис, почта, браузер и прочие прикладные программы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Офис, почта, браузер и прочие прикладные программы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Офис, почта, браузер и прочие прикладные программы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Офис, почта, бра</a:t>
                      </a:r>
                      <a:r>
                        <a:rPr sz="1600"/>
                        <a:t>узер и прочие прикладные программы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Офис, почта, браузер и прочие прикладные программы, а также программы из собственного </a:t>
                      </a:r>
                      <a:r>
                        <a:rPr sz="1600"/>
                        <a:t>Debian</a:t>
                      </a:r>
                      <a:r>
                        <a:rPr sz="1600"/>
                        <a:t> репозитория ЮГУ</a:t>
                      </a:r>
                      <a:endParaRPr sz="1400"/>
                    </a:p>
                  </a:txBody>
                  <a:tcPr vert="horz" anchor="ctr"/>
                </a:tc>
              </a:tr>
              <a:tr h="461279">
                <a:tc gridSpan="2"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Семейство ОС</a:t>
                      </a:r>
                      <a:endParaRPr sz="1400"/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Debian</a:t>
                      </a:r>
                      <a:r>
                        <a:rPr sz="1600"/>
                        <a:t>/Linux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Mandrake</a:t>
                      </a:r>
                      <a:r>
                        <a:rPr sz="1600"/>
                        <a:t>/Linux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Red Hat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Mandriva</a:t>
                      </a:r>
                      <a:r>
                        <a:rPr sz="1600"/>
                        <a:t>/Linux</a:t>
                      </a:r>
                      <a:endParaRPr sz="1400"/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/>
                        <a:t>Debian</a:t>
                      </a:r>
                      <a:r>
                        <a:rPr sz="1600"/>
                        <a:t>/Linux</a:t>
                      </a:r>
                      <a:endParaRPr sz="1400"/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602999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Офисный пакет</a:t>
            </a:r>
            <a:endParaRPr sz="2800"/>
          </a:p>
        </p:txBody>
      </p:sp>
      <p:sp>
        <p:nvSpPr>
          <p:cNvPr id="185002043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253330"/>
            <a:ext cx="10515600" cy="109555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качестве замены Microsoft Office был выбран офисный пакет LibreOffice, являющийся стандартом в ОС на базе ядра Linux.</a:t>
            </a:r>
            <a:endParaRPr/>
          </a:p>
        </p:txBody>
      </p:sp>
      <p:pic>
        <p:nvPicPr>
          <p:cNvPr id="179207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92188" y="2902266"/>
            <a:ext cx="6407620" cy="2563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48136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059434" y="189420"/>
            <a:ext cx="8073131" cy="10127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Подключение к домену</a:t>
            </a:r>
            <a:endParaRPr sz="2800"/>
          </a:p>
        </p:txBody>
      </p:sp>
      <p:sp>
        <p:nvSpPr>
          <p:cNvPr id="206412585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253330"/>
            <a:ext cx="10515600" cy="109555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упрощения подключения к домену был написан bash-скрипт «joindomain», который позволяет легко ввести системы в домен, либо же сменить его.</a:t>
            </a:r>
            <a:endParaRPr/>
          </a:p>
        </p:txBody>
      </p:sp>
      <p:pic>
        <p:nvPicPr>
          <p:cNvPr id="4962996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37479" y="3519136"/>
            <a:ext cx="6317037" cy="2060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2024-06-17T20:22:00Z</dcterms:modified>
  <cp:category/>
  <cp:contentStatus/>
  <cp:version/>
</cp:coreProperties>
</file>