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19/01/15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99313" y="2510298"/>
            <a:ext cx="6762749" cy="1470025"/>
          </a:xfrm>
        </p:spPr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Big Data Processing mit Apache Spark 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032" y="2131528"/>
            <a:ext cx="6762749" cy="1752600"/>
          </a:xfrm>
        </p:spPr>
        <p:txBody>
          <a:bodyPr/>
          <a:lstStyle/>
          <a:p>
            <a:r>
              <a:rPr lang="de-DE" dirty="0" smtClean="0">
                <a:latin typeface="Avenir Black Oblique"/>
                <a:cs typeface="Avenir Black Oblique"/>
              </a:rPr>
              <a:t>Präsentation der Masterarbeit 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Bild 4" descr="sp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47" y="-335936"/>
            <a:ext cx="2695677" cy="269567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014065" y="5415935"/>
            <a:ext cx="2698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Sascha P. Lorenz</a:t>
            </a:r>
          </a:p>
          <a:p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Hochschule Emden-Leer</a:t>
            </a:r>
          </a:p>
          <a:p>
            <a:r>
              <a:rPr lang="de-DE" dirty="0" smtClean="0">
                <a:solidFill>
                  <a:schemeClr val="bg1"/>
                </a:solidFill>
                <a:latin typeface="Avenir Book"/>
                <a:cs typeface="Avenir Book"/>
              </a:rPr>
              <a:t>Medieninformatik</a:t>
            </a:r>
            <a:endParaRPr lang="de-DE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5763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Apache Spark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Bild 4" descr="Spark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645865"/>
            <a:ext cx="6375400" cy="39116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2572691" y="5685306"/>
            <a:ext cx="393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solidFill>
                  <a:srgbClr val="FFFFFF"/>
                </a:solidFill>
                <a:latin typeface="Avenir Heavy"/>
                <a:cs typeface="Avenir Heavy"/>
              </a:rPr>
              <a:t>„</a:t>
            </a:r>
            <a:r>
              <a:rPr lang="de-DE" i="1" dirty="0" err="1" smtClean="0">
                <a:solidFill>
                  <a:srgbClr val="FFFFFF"/>
                </a:solidFill>
                <a:latin typeface="Avenir Heavy"/>
                <a:cs typeface="Avenir Heavy"/>
              </a:rPr>
              <a:t>Lightning</a:t>
            </a:r>
            <a:r>
              <a:rPr lang="de-DE" i="1" dirty="0">
                <a:solidFill>
                  <a:srgbClr val="FFFFFF"/>
                </a:solidFill>
                <a:latin typeface="Avenir Heavy"/>
                <a:cs typeface="Avenir Heavy"/>
              </a:rPr>
              <a:t>-fast </a:t>
            </a:r>
            <a:r>
              <a:rPr lang="de-DE" i="1" dirty="0" err="1">
                <a:solidFill>
                  <a:srgbClr val="FFFFFF"/>
                </a:solidFill>
                <a:latin typeface="Avenir Heavy"/>
                <a:cs typeface="Avenir Heavy"/>
              </a:rPr>
              <a:t>cluster</a:t>
            </a:r>
            <a:r>
              <a:rPr lang="de-DE" i="1" dirty="0">
                <a:solidFill>
                  <a:srgbClr val="FFFFFF"/>
                </a:solidFill>
                <a:latin typeface="Avenir Heavy"/>
                <a:cs typeface="Avenir Heavy"/>
              </a:rPr>
              <a:t> </a:t>
            </a:r>
            <a:r>
              <a:rPr lang="de-DE" i="1" dirty="0" err="1" smtClean="0">
                <a:solidFill>
                  <a:srgbClr val="FFFFFF"/>
                </a:solidFill>
                <a:latin typeface="Avenir Heavy"/>
                <a:cs typeface="Avenir Heavy"/>
              </a:rPr>
              <a:t>computing</a:t>
            </a:r>
            <a:r>
              <a:rPr lang="de-DE" i="1" dirty="0" smtClean="0">
                <a:solidFill>
                  <a:srgbClr val="FFFFFF"/>
                </a:solidFill>
                <a:latin typeface="Avenir Heavy"/>
                <a:cs typeface="Avenir Heavy"/>
              </a:rPr>
              <a:t>“</a:t>
            </a:r>
            <a:endParaRPr lang="de-DE" dirty="0">
              <a:solidFill>
                <a:srgbClr val="FFFFFF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Was ist Apache Spark?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>
                <a:latin typeface="Avenir Book"/>
                <a:cs typeface="Avenir Book"/>
              </a:rPr>
              <a:t>„...a </a:t>
            </a:r>
            <a:r>
              <a:rPr lang="de-DE" dirty="0">
                <a:latin typeface="Avenir Book"/>
                <a:cs typeface="Avenir Book"/>
              </a:rPr>
              <a:t>fast </a:t>
            </a:r>
            <a:r>
              <a:rPr lang="de-DE" dirty="0" err="1">
                <a:latin typeface="Avenir Book"/>
                <a:cs typeface="Avenir Book"/>
              </a:rPr>
              <a:t>and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general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engine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for</a:t>
            </a:r>
            <a:r>
              <a:rPr lang="de-DE" dirty="0">
                <a:latin typeface="Avenir Book"/>
                <a:cs typeface="Avenir Book"/>
              </a:rPr>
              <a:t> large-</a:t>
            </a:r>
            <a:r>
              <a:rPr lang="de-DE" dirty="0" err="1">
                <a:latin typeface="Avenir Book"/>
                <a:cs typeface="Avenir Book"/>
              </a:rPr>
              <a:t>scale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 smtClean="0">
                <a:latin typeface="Avenir Book"/>
                <a:cs typeface="Avenir Book"/>
              </a:rPr>
              <a:t>data</a:t>
            </a:r>
            <a:r>
              <a:rPr lang="de-DE" dirty="0" smtClean="0">
                <a:latin typeface="Avenir Book"/>
                <a:cs typeface="Avenir Book"/>
              </a:rPr>
              <a:t>“</a:t>
            </a:r>
          </a:p>
          <a:p>
            <a:r>
              <a:rPr lang="de-DE" dirty="0" smtClean="0">
                <a:latin typeface="Avenir Book"/>
                <a:cs typeface="Avenir Book"/>
              </a:rPr>
              <a:t>„</a:t>
            </a:r>
            <a:r>
              <a:rPr lang="de-DE" dirty="0">
                <a:latin typeface="Avenir Book"/>
                <a:cs typeface="Avenir Book"/>
              </a:rPr>
              <a:t>R</a:t>
            </a:r>
            <a:r>
              <a:rPr lang="de-DE" dirty="0" smtClean="0">
                <a:latin typeface="Avenir Book"/>
                <a:cs typeface="Avenir Book"/>
              </a:rPr>
              <a:t>un </a:t>
            </a:r>
            <a:r>
              <a:rPr lang="de-DE" dirty="0" err="1">
                <a:latin typeface="Avenir Book"/>
                <a:cs typeface="Avenir Book"/>
              </a:rPr>
              <a:t>programs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up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to</a:t>
            </a:r>
            <a:r>
              <a:rPr lang="de-DE" dirty="0">
                <a:latin typeface="Avenir Book"/>
                <a:cs typeface="Avenir Book"/>
              </a:rPr>
              <a:t> 100x </a:t>
            </a:r>
            <a:r>
              <a:rPr lang="de-DE" dirty="0" err="1">
                <a:latin typeface="Avenir Book"/>
                <a:cs typeface="Avenir Book"/>
              </a:rPr>
              <a:t>faster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than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Hadoop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MapReduce</a:t>
            </a:r>
            <a:r>
              <a:rPr lang="de-DE" dirty="0">
                <a:latin typeface="Avenir Book"/>
                <a:cs typeface="Avenir Book"/>
              </a:rPr>
              <a:t> in </a:t>
            </a:r>
            <a:r>
              <a:rPr lang="de-DE" dirty="0" err="1">
                <a:latin typeface="Avenir Book"/>
                <a:cs typeface="Avenir Book"/>
              </a:rPr>
              <a:t>memory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err="1">
                <a:latin typeface="Avenir Book"/>
                <a:cs typeface="Avenir Book"/>
              </a:rPr>
              <a:t>or</a:t>
            </a:r>
            <a:r>
              <a:rPr lang="de-DE" dirty="0">
                <a:latin typeface="Avenir Book"/>
                <a:cs typeface="Avenir Book"/>
              </a:rPr>
              <a:t> 10x </a:t>
            </a:r>
            <a:r>
              <a:rPr lang="de-DE" dirty="0" err="1">
                <a:latin typeface="Avenir Book"/>
                <a:cs typeface="Avenir Book"/>
              </a:rPr>
              <a:t>faster</a:t>
            </a:r>
            <a:r>
              <a:rPr lang="de-DE" dirty="0">
                <a:latin typeface="Avenir Book"/>
                <a:cs typeface="Avenir Book"/>
              </a:rPr>
              <a:t> on </a:t>
            </a:r>
            <a:r>
              <a:rPr lang="de-DE" dirty="0" err="1" smtClean="0">
                <a:latin typeface="Avenir Book"/>
                <a:cs typeface="Avenir Book"/>
              </a:rPr>
              <a:t>disk</a:t>
            </a:r>
            <a:r>
              <a:rPr lang="de-DE" dirty="0" smtClean="0">
                <a:latin typeface="Avenir Book"/>
                <a:cs typeface="Avenir Book"/>
              </a:rPr>
              <a:t>“</a:t>
            </a:r>
          </a:p>
          <a:p>
            <a:r>
              <a:rPr lang="de-DE" dirty="0" smtClean="0">
                <a:latin typeface="Avenir Book"/>
                <a:cs typeface="Avenir Book"/>
              </a:rPr>
              <a:t>„</a:t>
            </a:r>
            <a:r>
              <a:rPr lang="de-DE" dirty="0">
                <a:latin typeface="Avenir Book"/>
                <a:cs typeface="Avenir Book"/>
              </a:rPr>
              <a:t>W</a:t>
            </a:r>
            <a:r>
              <a:rPr lang="de-DE" dirty="0" smtClean="0">
                <a:latin typeface="Avenir Book"/>
                <a:cs typeface="Avenir Book"/>
              </a:rPr>
              <a:t>rite </a:t>
            </a:r>
            <a:r>
              <a:rPr lang="de-DE" dirty="0" err="1">
                <a:latin typeface="Avenir Book"/>
                <a:cs typeface="Avenir Book"/>
              </a:rPr>
              <a:t>applications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quickly</a:t>
            </a:r>
            <a:r>
              <a:rPr lang="de-DE" dirty="0">
                <a:latin typeface="Avenir Book"/>
                <a:cs typeface="Avenir Book"/>
              </a:rPr>
              <a:t> in Java, Scala </a:t>
            </a:r>
            <a:r>
              <a:rPr lang="de-DE" dirty="0" err="1">
                <a:latin typeface="Avenir Book"/>
                <a:cs typeface="Avenir Book"/>
              </a:rPr>
              <a:t>or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smtClean="0">
                <a:latin typeface="Avenir Book"/>
                <a:cs typeface="Avenir Book"/>
              </a:rPr>
              <a:t>Python“</a:t>
            </a:r>
          </a:p>
          <a:p>
            <a:r>
              <a:rPr lang="de-DE" dirty="0" smtClean="0">
                <a:latin typeface="Avenir Book"/>
                <a:cs typeface="Avenir Book"/>
              </a:rPr>
              <a:t>„...</a:t>
            </a:r>
            <a:r>
              <a:rPr lang="de-DE" dirty="0" err="1" smtClean="0">
                <a:latin typeface="Avenir Book"/>
                <a:cs typeface="Avenir Book"/>
              </a:rPr>
              <a:t>combines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>
                <a:latin typeface="Avenir Book"/>
                <a:cs typeface="Avenir Book"/>
              </a:rPr>
              <a:t>SQL, </a:t>
            </a:r>
            <a:r>
              <a:rPr lang="de-DE" dirty="0" err="1">
                <a:latin typeface="Avenir Book"/>
                <a:cs typeface="Avenir Book"/>
              </a:rPr>
              <a:t>streaming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err="1">
                <a:latin typeface="Avenir Book"/>
                <a:cs typeface="Avenir Book"/>
              </a:rPr>
              <a:t>and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complex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 smtClean="0">
                <a:latin typeface="Avenir Book"/>
                <a:cs typeface="Avenir Book"/>
              </a:rPr>
              <a:t>analytics</a:t>
            </a:r>
            <a:r>
              <a:rPr lang="de-DE" dirty="0" smtClean="0">
                <a:latin typeface="Avenir Book"/>
                <a:cs typeface="Avenir Book"/>
              </a:rPr>
              <a:t>“</a:t>
            </a:r>
          </a:p>
          <a:p>
            <a:r>
              <a:rPr lang="de-DE" dirty="0" smtClean="0">
                <a:latin typeface="Avenir Book"/>
                <a:cs typeface="Avenir Book"/>
              </a:rPr>
              <a:t>„...</a:t>
            </a:r>
            <a:r>
              <a:rPr lang="de-DE" dirty="0" err="1" smtClean="0">
                <a:latin typeface="Avenir Book"/>
                <a:cs typeface="Avenir Book"/>
              </a:rPr>
              <a:t>runs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>
                <a:latin typeface="Avenir Book"/>
                <a:cs typeface="Avenir Book"/>
              </a:rPr>
              <a:t>on </a:t>
            </a:r>
            <a:r>
              <a:rPr lang="de-DE" dirty="0" err="1">
                <a:latin typeface="Avenir Book"/>
                <a:cs typeface="Avenir Book"/>
              </a:rPr>
              <a:t>Hadoop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err="1">
                <a:latin typeface="Avenir Book"/>
                <a:cs typeface="Avenir Book"/>
              </a:rPr>
              <a:t>Mesos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err="1">
                <a:latin typeface="Avenir Book"/>
                <a:cs typeface="Avenir Book"/>
              </a:rPr>
              <a:t>standalone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err="1">
                <a:latin typeface="Avenir Book"/>
                <a:cs typeface="Avenir Book"/>
              </a:rPr>
              <a:t>or</a:t>
            </a:r>
            <a:r>
              <a:rPr lang="de-DE" dirty="0">
                <a:latin typeface="Avenir Book"/>
                <a:cs typeface="Avenir Book"/>
              </a:rPr>
              <a:t> in </a:t>
            </a:r>
            <a:r>
              <a:rPr lang="de-DE" dirty="0" err="1">
                <a:latin typeface="Avenir Book"/>
                <a:cs typeface="Avenir Book"/>
              </a:rPr>
              <a:t>the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cloud</a:t>
            </a:r>
            <a:r>
              <a:rPr lang="de-DE" dirty="0">
                <a:latin typeface="Avenir Book"/>
                <a:cs typeface="Avenir Book"/>
              </a:rPr>
              <a:t>. </a:t>
            </a:r>
            <a:r>
              <a:rPr lang="de-DE" dirty="0" err="1">
                <a:latin typeface="Avenir Book"/>
                <a:cs typeface="Avenir Book"/>
              </a:rPr>
              <a:t>It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can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access</a:t>
            </a:r>
            <a:r>
              <a:rPr lang="de-DE" dirty="0">
                <a:latin typeface="Avenir Book"/>
                <a:cs typeface="Avenir Book"/>
              </a:rPr>
              <a:t> diverse </a:t>
            </a:r>
            <a:r>
              <a:rPr lang="de-DE" dirty="0" err="1">
                <a:latin typeface="Avenir Book"/>
                <a:cs typeface="Avenir Book"/>
              </a:rPr>
              <a:t>data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sources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including</a:t>
            </a:r>
            <a:r>
              <a:rPr lang="de-DE" dirty="0">
                <a:latin typeface="Avenir Book"/>
                <a:cs typeface="Avenir Book"/>
              </a:rPr>
              <a:t> HDFS, Cassandra, </a:t>
            </a:r>
            <a:r>
              <a:rPr lang="de-DE" dirty="0" err="1">
                <a:latin typeface="Avenir Book"/>
                <a:cs typeface="Avenir Book"/>
              </a:rPr>
              <a:t>HBase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smtClean="0">
                <a:latin typeface="Avenir Book"/>
                <a:cs typeface="Avenir Book"/>
              </a:rPr>
              <a:t>S3“</a:t>
            </a:r>
          </a:p>
          <a:p>
            <a:r>
              <a:rPr lang="de-DE" dirty="0" smtClean="0">
                <a:latin typeface="Avenir Book"/>
                <a:cs typeface="Avenir Book"/>
              </a:rPr>
              <a:t>„...</a:t>
            </a:r>
            <a:r>
              <a:rPr lang="de-DE" dirty="0" err="1" smtClean="0">
                <a:latin typeface="Avenir Book"/>
                <a:cs typeface="Avenir Book"/>
              </a:rPr>
              <a:t>is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one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of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the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most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actively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developed</a:t>
            </a:r>
            <a:r>
              <a:rPr lang="de-DE" dirty="0">
                <a:latin typeface="Avenir Book"/>
                <a:cs typeface="Avenir Book"/>
              </a:rPr>
              <a:t> open </a:t>
            </a:r>
            <a:r>
              <a:rPr lang="de-DE" dirty="0" err="1">
                <a:latin typeface="Avenir Book"/>
                <a:cs typeface="Avenir Book"/>
              </a:rPr>
              <a:t>source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projects</a:t>
            </a:r>
            <a:r>
              <a:rPr lang="de-DE" dirty="0">
                <a:latin typeface="Avenir Book"/>
                <a:cs typeface="Avenir Book"/>
              </a:rPr>
              <a:t>. </a:t>
            </a:r>
            <a:r>
              <a:rPr lang="de-DE" dirty="0" err="1">
                <a:latin typeface="Avenir Book"/>
                <a:cs typeface="Avenir Book"/>
              </a:rPr>
              <a:t>It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has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over</a:t>
            </a:r>
            <a:r>
              <a:rPr lang="de-DE" dirty="0">
                <a:latin typeface="Avenir Book"/>
                <a:cs typeface="Avenir Book"/>
              </a:rPr>
              <a:t> 465 </a:t>
            </a:r>
            <a:r>
              <a:rPr lang="de-DE" dirty="0" err="1">
                <a:latin typeface="Avenir Book"/>
                <a:cs typeface="Avenir Book"/>
              </a:rPr>
              <a:t>contributors</a:t>
            </a:r>
            <a:r>
              <a:rPr lang="de-DE" dirty="0">
                <a:latin typeface="Avenir Book"/>
                <a:cs typeface="Avenir Book"/>
              </a:rPr>
              <a:t> in </a:t>
            </a:r>
            <a:r>
              <a:rPr lang="de-DE" dirty="0" smtClean="0">
                <a:latin typeface="Avenir Book"/>
                <a:cs typeface="Avenir Book"/>
              </a:rPr>
              <a:t>2014, </a:t>
            </a:r>
            <a:r>
              <a:rPr lang="de-DE" dirty="0" err="1" smtClean="0">
                <a:latin typeface="Avenir Book"/>
                <a:cs typeface="Avenir Book"/>
              </a:rPr>
              <a:t>making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it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the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most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active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project</a:t>
            </a:r>
            <a:r>
              <a:rPr lang="de-DE" dirty="0">
                <a:latin typeface="Avenir Book"/>
                <a:cs typeface="Avenir Book"/>
              </a:rPr>
              <a:t> in </a:t>
            </a:r>
            <a:r>
              <a:rPr lang="de-DE" dirty="0" err="1">
                <a:latin typeface="Avenir Book"/>
                <a:cs typeface="Avenir Book"/>
              </a:rPr>
              <a:t>the</a:t>
            </a:r>
            <a:r>
              <a:rPr lang="de-DE" dirty="0">
                <a:latin typeface="Avenir Book"/>
                <a:cs typeface="Avenir Book"/>
              </a:rPr>
              <a:t> Apache Software </a:t>
            </a:r>
            <a:r>
              <a:rPr lang="de-DE" dirty="0" err="1">
                <a:latin typeface="Avenir Book"/>
                <a:cs typeface="Avenir Book"/>
              </a:rPr>
              <a:t>Foundation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and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among</a:t>
            </a:r>
            <a:r>
              <a:rPr lang="de-DE" dirty="0">
                <a:latin typeface="Avenir Book"/>
                <a:cs typeface="Avenir Book"/>
              </a:rPr>
              <a:t> Big Data open </a:t>
            </a:r>
            <a:r>
              <a:rPr lang="de-DE" dirty="0" err="1">
                <a:latin typeface="Avenir Book"/>
                <a:cs typeface="Avenir Book"/>
              </a:rPr>
              <a:t>source</a:t>
            </a:r>
            <a:r>
              <a:rPr lang="de-DE" dirty="0">
                <a:latin typeface="Avenir Book"/>
                <a:cs typeface="Avenir Book"/>
              </a:rPr>
              <a:t> </a:t>
            </a:r>
            <a:r>
              <a:rPr lang="de-DE" dirty="0" err="1">
                <a:latin typeface="Avenir Book"/>
                <a:cs typeface="Avenir Book"/>
              </a:rPr>
              <a:t>projects</a:t>
            </a:r>
            <a:r>
              <a:rPr lang="de-DE" dirty="0" smtClean="0">
                <a:latin typeface="Avenir Book"/>
                <a:cs typeface="Avenir Book"/>
              </a:rPr>
              <a:t>.“</a:t>
            </a:r>
            <a:endParaRPr lang="de-DE" dirty="0" smtClean="0">
              <a:latin typeface="Avenir Book"/>
              <a:cs typeface="Avenir Book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303858" y="6276536"/>
            <a:ext cx="446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venir Light"/>
                <a:cs typeface="Avenir Light"/>
              </a:rPr>
              <a:t>Quellen: Apache </a:t>
            </a:r>
            <a:r>
              <a:rPr lang="de-DE" dirty="0" err="1" smtClean="0">
                <a:latin typeface="Avenir Light"/>
                <a:cs typeface="Avenir Light"/>
              </a:rPr>
              <a:t>Foundation</a:t>
            </a:r>
            <a:r>
              <a:rPr lang="de-DE" dirty="0" smtClean="0">
                <a:latin typeface="Avenir Light"/>
                <a:cs typeface="Avenir Light"/>
              </a:rPr>
              <a:t> &amp; Wikipedia</a:t>
            </a:r>
            <a:endParaRPr lang="de-DE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Wie funktioniert Spark?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4" name="Inhaltsplatzhalter 3" descr="Spark_schem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14" b="-31214"/>
          <a:stretch>
            <a:fillRect/>
          </a:stretch>
        </p:blipFill>
        <p:spPr>
          <a:xfrm>
            <a:off x="779463" y="1425388"/>
            <a:ext cx="7583487" cy="4208930"/>
          </a:xfrm>
        </p:spPr>
      </p:pic>
      <p:sp>
        <p:nvSpPr>
          <p:cNvPr id="5" name="Textfeld 4"/>
          <p:cNvSpPr txBox="1"/>
          <p:nvPr/>
        </p:nvSpPr>
        <p:spPr>
          <a:xfrm>
            <a:off x="2320895" y="4886050"/>
            <a:ext cx="430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FFFF"/>
                </a:solidFill>
                <a:latin typeface="Avenir Book"/>
                <a:cs typeface="Avenir Book"/>
              </a:rPr>
              <a:t>Spark‘s</a:t>
            </a:r>
            <a:r>
              <a:rPr lang="de-DE" dirty="0" smtClean="0">
                <a:solidFill>
                  <a:srgbClr val="FFFFFF"/>
                </a:solidFill>
                <a:latin typeface="Avenir Book"/>
                <a:cs typeface="Avenir Book"/>
              </a:rPr>
              <a:t> In-Memory </a:t>
            </a:r>
            <a:r>
              <a:rPr lang="de-DE" dirty="0" err="1" smtClean="0">
                <a:solidFill>
                  <a:srgbClr val="FFFFFF"/>
                </a:solidFill>
                <a:latin typeface="Avenir Book"/>
                <a:cs typeface="Avenir Book"/>
              </a:rPr>
              <a:t>Computation</a:t>
            </a:r>
            <a:r>
              <a:rPr lang="de-DE" dirty="0" smtClean="0">
                <a:solidFill>
                  <a:srgbClr val="FFFFFF"/>
                </a:solidFill>
                <a:latin typeface="Avenir Book"/>
                <a:cs typeface="Avenir Book"/>
              </a:rPr>
              <a:t> Model</a:t>
            </a:r>
            <a:endParaRPr lang="de-DE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Wie funktioniert Spark?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0933" y="2209876"/>
            <a:ext cx="1530485" cy="2638768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77" y="1425388"/>
            <a:ext cx="1038738" cy="1729897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35" y="1872228"/>
            <a:ext cx="1038738" cy="1729897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104" y="3468977"/>
            <a:ext cx="1038738" cy="1729897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37" y="4848644"/>
            <a:ext cx="1038738" cy="1729897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 flipV="1">
            <a:off x="2211418" y="2375871"/>
            <a:ext cx="864863" cy="77941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2231579" y="3155285"/>
            <a:ext cx="2301156" cy="54210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166760" y="4087099"/>
            <a:ext cx="2885344" cy="15005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1878160" y="4401383"/>
            <a:ext cx="1871177" cy="14233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2166760" y="2765578"/>
            <a:ext cx="863994" cy="77941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2166760" y="3372328"/>
            <a:ext cx="2492563" cy="55826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2166760" y="4313793"/>
            <a:ext cx="2885345" cy="22132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 flipV="1">
            <a:off x="1696882" y="4553783"/>
            <a:ext cx="2052455" cy="153370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 rot="1763263">
            <a:off x="943674" y="2429093"/>
            <a:ext cx="103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MASTER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866346" y="1391949"/>
            <a:ext cx="11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Worker 1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192244" y="1687562"/>
            <a:ext cx="11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2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786628" y="3284311"/>
            <a:ext cx="11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3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4788075" y="545889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Avenir Heavy"/>
                <a:cs typeface="Avenir Heavy"/>
              </a:rPr>
              <a:t>Worker </a:t>
            </a:r>
            <a:r>
              <a:rPr lang="de-DE" dirty="0" smtClean="0">
                <a:latin typeface="Avenir Heavy"/>
                <a:cs typeface="Avenir Heavy"/>
              </a:rPr>
              <a:t>4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48" name="Rechteck 47"/>
          <p:cNvSpPr/>
          <p:nvPr/>
        </p:nvSpPr>
        <p:spPr>
          <a:xfrm rot="19007614">
            <a:off x="2205574" y="24879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49" name="Rechteck 48"/>
          <p:cNvSpPr/>
          <p:nvPr/>
        </p:nvSpPr>
        <p:spPr>
          <a:xfrm rot="20729612">
            <a:off x="2897240" y="31568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0" name="Rechteck 49"/>
          <p:cNvSpPr/>
          <p:nvPr/>
        </p:nvSpPr>
        <p:spPr>
          <a:xfrm rot="247122">
            <a:off x="3671849" y="38865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1" name="Rechteck 50"/>
          <p:cNvSpPr/>
          <p:nvPr/>
        </p:nvSpPr>
        <p:spPr>
          <a:xfrm rot="2207323">
            <a:off x="2567554" y="47417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Avenir Heavy"/>
                <a:cs typeface="Avenir Heavy"/>
              </a:rPr>
              <a:t>Task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2" name="Rechteck 51"/>
          <p:cNvSpPr/>
          <p:nvPr/>
        </p:nvSpPr>
        <p:spPr>
          <a:xfrm rot="19007614">
            <a:off x="2323166" y="2961040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3" name="Rechteck 52"/>
          <p:cNvSpPr/>
          <p:nvPr/>
        </p:nvSpPr>
        <p:spPr>
          <a:xfrm rot="20829288">
            <a:off x="3252703" y="3553535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4" name="Rechteck 53"/>
          <p:cNvSpPr/>
          <p:nvPr/>
        </p:nvSpPr>
        <p:spPr>
          <a:xfrm rot="304137">
            <a:off x="3378505" y="4400326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  <p:sp>
        <p:nvSpPr>
          <p:cNvPr id="55" name="Rechteck 54"/>
          <p:cNvSpPr/>
          <p:nvPr/>
        </p:nvSpPr>
        <p:spPr>
          <a:xfrm rot="2188403">
            <a:off x="2099542" y="5212870"/>
            <a:ext cx="937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Avenir Heavy"/>
                <a:cs typeface="Avenir Heavy"/>
              </a:rPr>
              <a:t>Result</a:t>
            </a:r>
            <a:endParaRPr lang="de-DE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16658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Die </a:t>
            </a:r>
            <a:r>
              <a:rPr lang="de-DE" dirty="0" err="1" smtClean="0">
                <a:latin typeface="Avenir Black Oblique"/>
                <a:cs typeface="Avenir Black Oblique"/>
              </a:rPr>
              <a:t>Resilient</a:t>
            </a:r>
            <a:r>
              <a:rPr lang="de-DE" dirty="0" smtClean="0">
                <a:latin typeface="Avenir Black Oblique"/>
                <a:cs typeface="Avenir Black Oblique"/>
              </a:rPr>
              <a:t> Distributed Datasets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16658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Der Berkeley Data </a:t>
            </a:r>
            <a:r>
              <a:rPr lang="de-DE" dirty="0" err="1" smtClean="0">
                <a:latin typeface="Avenir Black Oblique"/>
                <a:cs typeface="Avenir Black Oblique"/>
              </a:rPr>
              <a:t>Analytics</a:t>
            </a:r>
            <a:r>
              <a:rPr lang="de-DE" dirty="0" smtClean="0">
                <a:latin typeface="Avenir Black Oblique"/>
                <a:cs typeface="Avenir Black Oblique"/>
              </a:rPr>
              <a:t> </a:t>
            </a:r>
            <a:r>
              <a:rPr lang="de-DE" dirty="0" err="1" smtClean="0">
                <a:latin typeface="Avenir Black Oblique"/>
                <a:cs typeface="Avenir Black Oblique"/>
              </a:rPr>
              <a:t>Stack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Wikipedia sagt dazu: „.</a:t>
            </a:r>
            <a:r>
              <a:rPr lang="de-DE" dirty="0">
                <a:latin typeface="Avenir Book"/>
                <a:cs typeface="Avenir Book"/>
              </a:rPr>
              <a:t>.. bezeichnet Daten-Mengen, die zu groß, oder zu komplex sind, oder sich zu schnell ändern, um sie mit </a:t>
            </a:r>
            <a:r>
              <a:rPr lang="de-DE" dirty="0" err="1">
                <a:latin typeface="Avenir Book"/>
                <a:cs typeface="Avenir Book"/>
              </a:rPr>
              <a:t>händischen</a:t>
            </a:r>
            <a:r>
              <a:rPr lang="de-DE" dirty="0">
                <a:latin typeface="Avenir Book"/>
                <a:cs typeface="Avenir Book"/>
              </a:rPr>
              <a:t> und klassischen Methoden der Datenverarbeitung auszuwerten</a:t>
            </a:r>
            <a:r>
              <a:rPr lang="de-DE" dirty="0" smtClean="0">
                <a:latin typeface="Avenir Book"/>
                <a:cs typeface="Avenir Book"/>
              </a:rPr>
              <a:t>.“</a:t>
            </a:r>
          </a:p>
          <a:p>
            <a:r>
              <a:rPr lang="de-DE" dirty="0">
                <a:latin typeface="Avenir Book"/>
                <a:cs typeface="Avenir Book"/>
              </a:rPr>
              <a:t>Andere Definition:  </a:t>
            </a:r>
            <a:r>
              <a:rPr lang="de-DE" dirty="0" smtClean="0">
                <a:latin typeface="Avenir Book"/>
                <a:cs typeface="Avenir Book"/>
              </a:rPr>
              <a:t>„Big Data“ bezeichnet nicht nur Datenvolumen, sondern auch Werkzeuge und Prozesse für den Umgang mit großen Volumen </a:t>
            </a:r>
          </a:p>
          <a:p>
            <a:r>
              <a:rPr lang="de-DE" dirty="0">
                <a:latin typeface="Avenir Book"/>
                <a:cs typeface="Avenir Book"/>
              </a:rPr>
              <a:t>Problematisch </a:t>
            </a:r>
            <a:r>
              <a:rPr lang="de-DE" dirty="0" smtClean="0">
                <a:latin typeface="Avenir Book"/>
                <a:cs typeface="Avenir Book"/>
              </a:rPr>
              <a:t>vor </a:t>
            </a:r>
            <a:r>
              <a:rPr lang="de-DE" dirty="0">
                <a:latin typeface="Avenir Book"/>
                <a:cs typeface="Avenir Book"/>
              </a:rPr>
              <a:t>allem </a:t>
            </a:r>
            <a:r>
              <a:rPr lang="de-DE" dirty="0" smtClean="0">
                <a:latin typeface="Avenir Book"/>
                <a:cs typeface="Avenir Book"/>
              </a:rPr>
              <a:t>Erfassung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smtClean="0">
                <a:latin typeface="Avenir Book"/>
                <a:cs typeface="Avenir Book"/>
              </a:rPr>
              <a:t>Speicherung, Suche</a:t>
            </a:r>
            <a:r>
              <a:rPr lang="de-DE" dirty="0">
                <a:latin typeface="Avenir Book"/>
                <a:cs typeface="Avenir Book"/>
              </a:rPr>
              <a:t>, Verteilung, </a:t>
            </a:r>
            <a:r>
              <a:rPr lang="de-DE" dirty="0" smtClean="0">
                <a:latin typeface="Avenir Book"/>
                <a:cs typeface="Avenir Book"/>
              </a:rPr>
              <a:t>Analyse, Visualisierung </a:t>
            </a:r>
            <a:r>
              <a:rPr lang="de-DE" dirty="0">
                <a:latin typeface="Avenir Book"/>
                <a:cs typeface="Avenir Book"/>
              </a:rPr>
              <a:t>von großen </a:t>
            </a:r>
            <a:r>
              <a:rPr lang="de-DE" dirty="0" smtClean="0">
                <a:latin typeface="Avenir Book"/>
                <a:cs typeface="Avenir Book"/>
              </a:rPr>
              <a:t>Datenmengen</a:t>
            </a:r>
          </a:p>
        </p:txBody>
      </p:sp>
    </p:spTree>
    <p:extLst>
      <p:ext uri="{BB962C8B-B14F-4D97-AF65-F5344CB8AC3E}">
        <p14:creationId xmlns:p14="http://schemas.microsoft.com/office/powerpoint/2010/main" val="316658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Streaming, </a:t>
            </a:r>
            <a:r>
              <a:rPr lang="de-DE" dirty="0" err="1" smtClean="0">
                <a:latin typeface="Avenir Black Oblique"/>
                <a:cs typeface="Avenir Black Oblique"/>
              </a:rPr>
              <a:t>GraphX</a:t>
            </a:r>
            <a:r>
              <a:rPr lang="de-DE" dirty="0" smtClean="0">
                <a:latin typeface="Avenir Black Oblique"/>
                <a:cs typeface="Avenir Black Oblique"/>
              </a:rPr>
              <a:t>, Spark SQL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Wikipedia sagt dazu: „.</a:t>
            </a:r>
            <a:r>
              <a:rPr lang="de-DE" dirty="0">
                <a:latin typeface="Avenir Book"/>
                <a:cs typeface="Avenir Book"/>
              </a:rPr>
              <a:t>.. bezeichnet Daten-Mengen, die zu groß, oder zu komplex sind, oder sich zu schnell ändern, um sie mit </a:t>
            </a:r>
            <a:r>
              <a:rPr lang="de-DE" dirty="0" err="1">
                <a:latin typeface="Avenir Book"/>
                <a:cs typeface="Avenir Book"/>
              </a:rPr>
              <a:t>händischen</a:t>
            </a:r>
            <a:r>
              <a:rPr lang="de-DE" dirty="0">
                <a:latin typeface="Avenir Book"/>
                <a:cs typeface="Avenir Book"/>
              </a:rPr>
              <a:t> und klassischen Methoden der Datenverarbeitung auszuwerten</a:t>
            </a:r>
            <a:r>
              <a:rPr lang="de-DE" dirty="0" smtClean="0">
                <a:latin typeface="Avenir Book"/>
                <a:cs typeface="Avenir Book"/>
              </a:rPr>
              <a:t>.“</a:t>
            </a:r>
          </a:p>
          <a:p>
            <a:r>
              <a:rPr lang="de-DE" dirty="0">
                <a:latin typeface="Avenir Book"/>
                <a:cs typeface="Avenir Book"/>
              </a:rPr>
              <a:t>Andere Definition:  </a:t>
            </a:r>
            <a:r>
              <a:rPr lang="de-DE" dirty="0" smtClean="0">
                <a:latin typeface="Avenir Book"/>
                <a:cs typeface="Avenir Book"/>
              </a:rPr>
              <a:t>„Big Data“ bezeichnet nicht nur Datenvolumen, sondern auch Werkzeuge und Prozesse für den Umgang mit großen Volumen </a:t>
            </a:r>
          </a:p>
          <a:p>
            <a:r>
              <a:rPr lang="de-DE" dirty="0">
                <a:latin typeface="Avenir Book"/>
                <a:cs typeface="Avenir Book"/>
              </a:rPr>
              <a:t>Problematisch </a:t>
            </a:r>
            <a:r>
              <a:rPr lang="de-DE" dirty="0" smtClean="0">
                <a:latin typeface="Avenir Book"/>
                <a:cs typeface="Avenir Book"/>
              </a:rPr>
              <a:t>vor </a:t>
            </a:r>
            <a:r>
              <a:rPr lang="de-DE" dirty="0">
                <a:latin typeface="Avenir Book"/>
                <a:cs typeface="Avenir Book"/>
              </a:rPr>
              <a:t>allem </a:t>
            </a:r>
            <a:r>
              <a:rPr lang="de-DE" dirty="0" smtClean="0">
                <a:latin typeface="Avenir Book"/>
                <a:cs typeface="Avenir Book"/>
              </a:rPr>
              <a:t>Erfassung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smtClean="0">
                <a:latin typeface="Avenir Book"/>
                <a:cs typeface="Avenir Book"/>
              </a:rPr>
              <a:t>Speicherung, Suche</a:t>
            </a:r>
            <a:r>
              <a:rPr lang="de-DE" dirty="0">
                <a:latin typeface="Avenir Book"/>
                <a:cs typeface="Avenir Book"/>
              </a:rPr>
              <a:t>, Verteilung, </a:t>
            </a:r>
            <a:r>
              <a:rPr lang="de-DE" dirty="0" smtClean="0">
                <a:latin typeface="Avenir Book"/>
                <a:cs typeface="Avenir Book"/>
              </a:rPr>
              <a:t>Analyse, Visualisierung </a:t>
            </a:r>
            <a:r>
              <a:rPr lang="de-DE" dirty="0">
                <a:latin typeface="Avenir Book"/>
                <a:cs typeface="Avenir Book"/>
              </a:rPr>
              <a:t>von großen </a:t>
            </a:r>
            <a:r>
              <a:rPr lang="de-DE" dirty="0" smtClean="0">
                <a:latin typeface="Avenir Book"/>
                <a:cs typeface="Avenir Book"/>
              </a:rPr>
              <a:t>Datenmengen</a:t>
            </a:r>
          </a:p>
        </p:txBody>
      </p:sp>
    </p:spTree>
    <p:extLst>
      <p:ext uri="{BB962C8B-B14F-4D97-AF65-F5344CB8AC3E}">
        <p14:creationId xmlns:p14="http://schemas.microsoft.com/office/powerpoint/2010/main" val="316658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latin typeface="Avenir Black Oblique"/>
                <a:cs typeface="Avenir Black Oblique"/>
              </a:rPr>
              <a:t>MLLibs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Wikipedia sagt dazu: „.</a:t>
            </a:r>
            <a:r>
              <a:rPr lang="de-DE" dirty="0">
                <a:latin typeface="Avenir Book"/>
                <a:cs typeface="Avenir Book"/>
              </a:rPr>
              <a:t>.. bezeichnet Daten-Mengen, die zu groß, oder zu komplex sind, oder sich zu schnell ändern, um sie mit </a:t>
            </a:r>
            <a:r>
              <a:rPr lang="de-DE" dirty="0" err="1">
                <a:latin typeface="Avenir Book"/>
                <a:cs typeface="Avenir Book"/>
              </a:rPr>
              <a:t>händischen</a:t>
            </a:r>
            <a:r>
              <a:rPr lang="de-DE" dirty="0">
                <a:latin typeface="Avenir Book"/>
                <a:cs typeface="Avenir Book"/>
              </a:rPr>
              <a:t> und klassischen Methoden der Datenverarbeitung auszuwerten</a:t>
            </a:r>
            <a:r>
              <a:rPr lang="de-DE" dirty="0" smtClean="0">
                <a:latin typeface="Avenir Book"/>
                <a:cs typeface="Avenir Book"/>
              </a:rPr>
              <a:t>.“</a:t>
            </a:r>
          </a:p>
          <a:p>
            <a:r>
              <a:rPr lang="de-DE" dirty="0">
                <a:latin typeface="Avenir Book"/>
                <a:cs typeface="Avenir Book"/>
              </a:rPr>
              <a:t>Andere Definition:  </a:t>
            </a:r>
            <a:r>
              <a:rPr lang="de-DE" dirty="0" smtClean="0">
                <a:latin typeface="Avenir Book"/>
                <a:cs typeface="Avenir Book"/>
              </a:rPr>
              <a:t>„Big Data“ bezeichnet nicht nur Datenvolumen, sondern auch Werkzeuge und Prozesse für den Umgang mit großen Volumen </a:t>
            </a:r>
          </a:p>
          <a:p>
            <a:r>
              <a:rPr lang="de-DE" dirty="0">
                <a:latin typeface="Avenir Book"/>
                <a:cs typeface="Avenir Book"/>
              </a:rPr>
              <a:t>Problematisch </a:t>
            </a:r>
            <a:r>
              <a:rPr lang="de-DE" dirty="0" smtClean="0">
                <a:latin typeface="Avenir Book"/>
                <a:cs typeface="Avenir Book"/>
              </a:rPr>
              <a:t>vor </a:t>
            </a:r>
            <a:r>
              <a:rPr lang="de-DE" dirty="0">
                <a:latin typeface="Avenir Book"/>
                <a:cs typeface="Avenir Book"/>
              </a:rPr>
              <a:t>allem </a:t>
            </a:r>
            <a:r>
              <a:rPr lang="de-DE" dirty="0" smtClean="0">
                <a:latin typeface="Avenir Book"/>
                <a:cs typeface="Avenir Book"/>
              </a:rPr>
              <a:t>Erfassung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smtClean="0">
                <a:latin typeface="Avenir Book"/>
                <a:cs typeface="Avenir Book"/>
              </a:rPr>
              <a:t>Speicherung, Suche</a:t>
            </a:r>
            <a:r>
              <a:rPr lang="de-DE" dirty="0">
                <a:latin typeface="Avenir Book"/>
                <a:cs typeface="Avenir Book"/>
              </a:rPr>
              <a:t>, Verteilung, </a:t>
            </a:r>
            <a:r>
              <a:rPr lang="de-DE" dirty="0" smtClean="0">
                <a:latin typeface="Avenir Book"/>
                <a:cs typeface="Avenir Book"/>
              </a:rPr>
              <a:t>Analyse, Visualisierung </a:t>
            </a:r>
            <a:r>
              <a:rPr lang="de-DE" dirty="0">
                <a:latin typeface="Avenir Book"/>
                <a:cs typeface="Avenir Book"/>
              </a:rPr>
              <a:t>von großen </a:t>
            </a:r>
            <a:r>
              <a:rPr lang="de-DE" dirty="0" smtClean="0">
                <a:latin typeface="Avenir Book"/>
                <a:cs typeface="Avenir Book"/>
              </a:rPr>
              <a:t>Datenmengen</a:t>
            </a:r>
          </a:p>
        </p:txBody>
      </p:sp>
    </p:spTree>
    <p:extLst>
      <p:ext uri="{BB962C8B-B14F-4D97-AF65-F5344CB8AC3E}">
        <p14:creationId xmlns:p14="http://schemas.microsoft.com/office/powerpoint/2010/main" val="316658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Ein Beispiel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Wikipedia sagt dazu: „.</a:t>
            </a:r>
            <a:r>
              <a:rPr lang="de-DE" dirty="0">
                <a:latin typeface="Avenir Book"/>
                <a:cs typeface="Avenir Book"/>
              </a:rPr>
              <a:t>.. bezeichnet Daten-Mengen, die zu groß, oder zu komplex sind, oder sich zu schnell ändern, um sie mit </a:t>
            </a:r>
            <a:r>
              <a:rPr lang="de-DE" dirty="0" err="1">
                <a:latin typeface="Avenir Book"/>
                <a:cs typeface="Avenir Book"/>
              </a:rPr>
              <a:t>händischen</a:t>
            </a:r>
            <a:r>
              <a:rPr lang="de-DE" dirty="0">
                <a:latin typeface="Avenir Book"/>
                <a:cs typeface="Avenir Book"/>
              </a:rPr>
              <a:t> und klassischen Methoden der Datenverarbeitung auszuwerten</a:t>
            </a:r>
            <a:r>
              <a:rPr lang="de-DE" dirty="0" smtClean="0">
                <a:latin typeface="Avenir Book"/>
                <a:cs typeface="Avenir Book"/>
              </a:rPr>
              <a:t>.“</a:t>
            </a:r>
          </a:p>
          <a:p>
            <a:r>
              <a:rPr lang="de-DE" dirty="0">
                <a:latin typeface="Avenir Book"/>
                <a:cs typeface="Avenir Book"/>
              </a:rPr>
              <a:t>Andere Definition:  </a:t>
            </a:r>
            <a:r>
              <a:rPr lang="de-DE" dirty="0" smtClean="0">
                <a:latin typeface="Avenir Book"/>
                <a:cs typeface="Avenir Book"/>
              </a:rPr>
              <a:t>„Big Data“ bezeichnet nicht nur Datenvolumen, sondern auch Werkzeuge und Prozesse für den Umgang mit großen Volumen </a:t>
            </a:r>
          </a:p>
          <a:p>
            <a:r>
              <a:rPr lang="de-DE" dirty="0">
                <a:latin typeface="Avenir Book"/>
                <a:cs typeface="Avenir Book"/>
              </a:rPr>
              <a:t>Problematisch </a:t>
            </a:r>
            <a:r>
              <a:rPr lang="de-DE" dirty="0" smtClean="0">
                <a:latin typeface="Avenir Book"/>
                <a:cs typeface="Avenir Book"/>
              </a:rPr>
              <a:t>vor </a:t>
            </a:r>
            <a:r>
              <a:rPr lang="de-DE" dirty="0">
                <a:latin typeface="Avenir Book"/>
                <a:cs typeface="Avenir Book"/>
              </a:rPr>
              <a:t>allem </a:t>
            </a:r>
            <a:r>
              <a:rPr lang="de-DE" dirty="0" smtClean="0">
                <a:latin typeface="Avenir Book"/>
                <a:cs typeface="Avenir Book"/>
              </a:rPr>
              <a:t>Erfassung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smtClean="0">
                <a:latin typeface="Avenir Book"/>
                <a:cs typeface="Avenir Book"/>
              </a:rPr>
              <a:t>Speicherung, Suche</a:t>
            </a:r>
            <a:r>
              <a:rPr lang="de-DE" dirty="0">
                <a:latin typeface="Avenir Book"/>
                <a:cs typeface="Avenir Book"/>
              </a:rPr>
              <a:t>, Verteilung, </a:t>
            </a:r>
            <a:r>
              <a:rPr lang="de-DE" dirty="0" smtClean="0">
                <a:latin typeface="Avenir Book"/>
                <a:cs typeface="Avenir Book"/>
              </a:rPr>
              <a:t>Analyse, Visualisierung </a:t>
            </a:r>
            <a:r>
              <a:rPr lang="de-DE" dirty="0">
                <a:latin typeface="Avenir Book"/>
                <a:cs typeface="Avenir Book"/>
              </a:rPr>
              <a:t>von großen </a:t>
            </a:r>
            <a:r>
              <a:rPr lang="de-DE" dirty="0" smtClean="0">
                <a:latin typeface="Avenir Book"/>
                <a:cs typeface="Avenir Book"/>
              </a:rPr>
              <a:t>Datenmengen</a:t>
            </a:r>
          </a:p>
        </p:txBody>
      </p:sp>
    </p:spTree>
    <p:extLst>
      <p:ext uri="{BB962C8B-B14F-4D97-AF65-F5344CB8AC3E}">
        <p14:creationId xmlns:p14="http://schemas.microsoft.com/office/powerpoint/2010/main" val="271233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Zweck der Masterarbeit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Wikipedia sagt dazu: „.</a:t>
            </a:r>
            <a:r>
              <a:rPr lang="de-DE" dirty="0">
                <a:latin typeface="Avenir Book"/>
                <a:cs typeface="Avenir Book"/>
              </a:rPr>
              <a:t>.. bezeichnet Daten-Mengen, die zu groß, oder zu komplex sind, oder sich zu schnell ändern, um sie mit </a:t>
            </a:r>
            <a:r>
              <a:rPr lang="de-DE" dirty="0" err="1">
                <a:latin typeface="Avenir Book"/>
                <a:cs typeface="Avenir Book"/>
              </a:rPr>
              <a:t>händischen</a:t>
            </a:r>
            <a:r>
              <a:rPr lang="de-DE" dirty="0">
                <a:latin typeface="Avenir Book"/>
                <a:cs typeface="Avenir Book"/>
              </a:rPr>
              <a:t> und klassischen Methoden der Datenverarbeitung auszuwerten</a:t>
            </a:r>
            <a:r>
              <a:rPr lang="de-DE" dirty="0" smtClean="0">
                <a:latin typeface="Avenir Book"/>
                <a:cs typeface="Avenir Book"/>
              </a:rPr>
              <a:t>.“</a:t>
            </a:r>
          </a:p>
          <a:p>
            <a:r>
              <a:rPr lang="de-DE" dirty="0">
                <a:latin typeface="Avenir Book"/>
                <a:cs typeface="Avenir Book"/>
              </a:rPr>
              <a:t>Andere Definition:  </a:t>
            </a:r>
            <a:r>
              <a:rPr lang="de-DE" dirty="0" smtClean="0">
                <a:latin typeface="Avenir Book"/>
                <a:cs typeface="Avenir Book"/>
              </a:rPr>
              <a:t>„Big Data“ bezeichnet nicht nur Datenvolumen, sondern auch Werkzeuge und Prozesse für den Umgang mit großen Volumen </a:t>
            </a:r>
          </a:p>
          <a:p>
            <a:r>
              <a:rPr lang="de-DE" dirty="0">
                <a:latin typeface="Avenir Book"/>
                <a:cs typeface="Avenir Book"/>
              </a:rPr>
              <a:t>Problematisch </a:t>
            </a:r>
            <a:r>
              <a:rPr lang="de-DE" dirty="0" smtClean="0">
                <a:latin typeface="Avenir Book"/>
                <a:cs typeface="Avenir Book"/>
              </a:rPr>
              <a:t>vor </a:t>
            </a:r>
            <a:r>
              <a:rPr lang="de-DE" dirty="0">
                <a:latin typeface="Avenir Book"/>
                <a:cs typeface="Avenir Book"/>
              </a:rPr>
              <a:t>allem </a:t>
            </a:r>
            <a:r>
              <a:rPr lang="de-DE" dirty="0" smtClean="0">
                <a:latin typeface="Avenir Book"/>
                <a:cs typeface="Avenir Book"/>
              </a:rPr>
              <a:t>Erfassung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smtClean="0">
                <a:latin typeface="Avenir Book"/>
                <a:cs typeface="Avenir Book"/>
              </a:rPr>
              <a:t>Speicherung, Suche</a:t>
            </a:r>
            <a:r>
              <a:rPr lang="de-DE" dirty="0">
                <a:latin typeface="Avenir Book"/>
                <a:cs typeface="Avenir Book"/>
              </a:rPr>
              <a:t>, Verteilung, </a:t>
            </a:r>
            <a:r>
              <a:rPr lang="de-DE" dirty="0" smtClean="0">
                <a:latin typeface="Avenir Book"/>
                <a:cs typeface="Avenir Book"/>
              </a:rPr>
              <a:t>Analyse, Visualisierung </a:t>
            </a:r>
            <a:r>
              <a:rPr lang="de-DE" dirty="0">
                <a:latin typeface="Avenir Book"/>
                <a:cs typeface="Avenir Book"/>
              </a:rPr>
              <a:t>von großen </a:t>
            </a:r>
            <a:r>
              <a:rPr lang="de-DE" dirty="0" smtClean="0">
                <a:latin typeface="Avenir Book"/>
                <a:cs typeface="Avenir Book"/>
              </a:rPr>
              <a:t>Datenmengen</a:t>
            </a:r>
          </a:p>
        </p:txBody>
      </p:sp>
    </p:spTree>
    <p:extLst>
      <p:ext uri="{BB962C8B-B14F-4D97-AF65-F5344CB8AC3E}">
        <p14:creationId xmlns:p14="http://schemas.microsoft.com/office/powerpoint/2010/main" val="317144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Was ist „Big Data“? 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Inhaltsplatzhalter 4" descr="what_is_big_dat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10" r="-14510"/>
          <a:stretch>
            <a:fillRect/>
          </a:stretch>
        </p:blipFill>
        <p:spPr>
          <a:xfrm>
            <a:off x="779463" y="1665288"/>
            <a:ext cx="7583487" cy="4208462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1646903" y="5940323"/>
            <a:ext cx="570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Quelle : http</a:t>
            </a:r>
            <a:r>
              <a:rPr lang="de-DE" sz="1200" dirty="0"/>
              <a:t>://</a:t>
            </a:r>
            <a:r>
              <a:rPr lang="de-DE" sz="1200" dirty="0" err="1"/>
              <a:t>www.networkcomputing.com</a:t>
            </a:r>
            <a:r>
              <a:rPr lang="de-DE" sz="1200" dirty="0"/>
              <a:t>/</a:t>
            </a:r>
            <a:r>
              <a:rPr lang="de-DE" sz="1200" dirty="0" err="1"/>
              <a:t>big-data-defined</a:t>
            </a:r>
            <a:r>
              <a:rPr lang="de-DE" sz="1200" dirty="0"/>
              <a:t>/d/d-</a:t>
            </a:r>
            <a:r>
              <a:rPr lang="de-DE" sz="1200" dirty="0" err="1"/>
              <a:t>id</a:t>
            </a:r>
            <a:r>
              <a:rPr lang="de-DE" sz="1200" dirty="0"/>
              <a:t>/1204588</a:t>
            </a:r>
          </a:p>
        </p:txBody>
      </p:sp>
    </p:spTree>
    <p:extLst>
      <p:ext uri="{BB962C8B-B14F-4D97-AF65-F5344CB8AC3E}">
        <p14:creationId xmlns:p14="http://schemas.microsoft.com/office/powerpoint/2010/main" val="2075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Definition von „Big Data“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Wikipedia sagt dazu: „.</a:t>
            </a:r>
            <a:r>
              <a:rPr lang="de-DE" dirty="0">
                <a:latin typeface="Avenir Book"/>
                <a:cs typeface="Avenir Book"/>
              </a:rPr>
              <a:t>.. bezeichnet Daten-Mengen, die zu groß, oder zu komplex sind, oder sich zu schnell ändern, um sie mit </a:t>
            </a:r>
            <a:r>
              <a:rPr lang="de-DE" dirty="0" err="1">
                <a:latin typeface="Avenir Book"/>
                <a:cs typeface="Avenir Book"/>
              </a:rPr>
              <a:t>händischen</a:t>
            </a:r>
            <a:r>
              <a:rPr lang="de-DE" dirty="0">
                <a:latin typeface="Avenir Book"/>
                <a:cs typeface="Avenir Book"/>
              </a:rPr>
              <a:t> und klassischen Methoden der Datenverarbeitung auszuwerten</a:t>
            </a:r>
            <a:r>
              <a:rPr lang="de-DE" dirty="0" smtClean="0">
                <a:latin typeface="Avenir Book"/>
                <a:cs typeface="Avenir Book"/>
              </a:rPr>
              <a:t>.“</a:t>
            </a:r>
          </a:p>
          <a:p>
            <a:r>
              <a:rPr lang="de-DE" dirty="0">
                <a:latin typeface="Avenir Book"/>
                <a:cs typeface="Avenir Book"/>
              </a:rPr>
              <a:t>Andere Definition:  </a:t>
            </a:r>
            <a:r>
              <a:rPr lang="de-DE" dirty="0" smtClean="0">
                <a:latin typeface="Avenir Book"/>
                <a:cs typeface="Avenir Book"/>
              </a:rPr>
              <a:t>„Big Data“ bezeichnet nicht nur Datenvolumen, sondern auch Werkzeuge und Prozesse für den Umgang mit großen Volumen </a:t>
            </a:r>
          </a:p>
          <a:p>
            <a:r>
              <a:rPr lang="de-DE" dirty="0">
                <a:latin typeface="Avenir Book"/>
                <a:cs typeface="Avenir Book"/>
              </a:rPr>
              <a:t>Problematisch </a:t>
            </a:r>
            <a:r>
              <a:rPr lang="de-DE" dirty="0" smtClean="0">
                <a:latin typeface="Avenir Book"/>
                <a:cs typeface="Avenir Book"/>
              </a:rPr>
              <a:t>vor </a:t>
            </a:r>
            <a:r>
              <a:rPr lang="de-DE" dirty="0">
                <a:latin typeface="Avenir Book"/>
                <a:cs typeface="Avenir Book"/>
              </a:rPr>
              <a:t>allem </a:t>
            </a:r>
            <a:r>
              <a:rPr lang="de-DE" dirty="0" smtClean="0">
                <a:latin typeface="Avenir Book"/>
                <a:cs typeface="Avenir Book"/>
              </a:rPr>
              <a:t>Erfassung</a:t>
            </a:r>
            <a:r>
              <a:rPr lang="de-DE" dirty="0">
                <a:latin typeface="Avenir Book"/>
                <a:cs typeface="Avenir Book"/>
              </a:rPr>
              <a:t>, </a:t>
            </a:r>
            <a:r>
              <a:rPr lang="de-DE" dirty="0" smtClean="0">
                <a:latin typeface="Avenir Book"/>
                <a:cs typeface="Avenir Book"/>
              </a:rPr>
              <a:t>Speicherung, Suche</a:t>
            </a:r>
            <a:r>
              <a:rPr lang="de-DE" dirty="0">
                <a:latin typeface="Avenir Book"/>
                <a:cs typeface="Avenir Book"/>
              </a:rPr>
              <a:t>, Verteilung, </a:t>
            </a:r>
            <a:r>
              <a:rPr lang="de-DE" dirty="0" smtClean="0">
                <a:latin typeface="Avenir Book"/>
                <a:cs typeface="Avenir Book"/>
              </a:rPr>
              <a:t>Analyse, Visualisierung </a:t>
            </a:r>
            <a:r>
              <a:rPr lang="de-DE" dirty="0">
                <a:latin typeface="Avenir Book"/>
                <a:cs typeface="Avenir Book"/>
              </a:rPr>
              <a:t>von großen </a:t>
            </a:r>
            <a:r>
              <a:rPr lang="de-DE" dirty="0" smtClean="0">
                <a:latin typeface="Avenir Book"/>
                <a:cs typeface="Avenir Book"/>
              </a:rPr>
              <a:t>Datenmengen</a:t>
            </a:r>
          </a:p>
        </p:txBody>
      </p:sp>
    </p:spTree>
    <p:extLst>
      <p:ext uri="{BB962C8B-B14F-4D97-AF65-F5344CB8AC3E}">
        <p14:creationId xmlns:p14="http://schemas.microsoft.com/office/powerpoint/2010/main" val="196764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Die vier „V“ </a:t>
            </a:r>
            <a:r>
              <a:rPr lang="de-DE" dirty="0" smtClean="0">
                <a:latin typeface="Avenir Black Oblique"/>
                <a:cs typeface="Avenir Black Oblique"/>
                <a:sym typeface="Wingdings"/>
              </a:rPr>
              <a:t> „Big Data“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6" name="Inhaltsplatzhalter 5" descr="the_four_v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34" b="-53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922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Nutzen von „Big Data“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4" name="Bild 3" descr="divia_infografik_60_sekund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18" y="1498661"/>
            <a:ext cx="6480665" cy="48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2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Wie geht man damit um?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Inhaltsplatzhalter 4" descr="Screen Shot 2015-01-18 at 22.54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4" r="-81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latin typeface="Avenir Black Oblique"/>
                <a:cs typeface="Avenir Black Oblique"/>
              </a:rPr>
              <a:t>MapReduce</a:t>
            </a:r>
            <a:endParaRPr lang="de-DE" dirty="0">
              <a:latin typeface="Avenir Black Oblique"/>
              <a:cs typeface="Avenir Black Oblique"/>
            </a:endParaRPr>
          </a:p>
        </p:txBody>
      </p:sp>
      <p:pic>
        <p:nvPicPr>
          <p:cNvPr id="5" name="Inhaltsplatzhalter 4" descr="mapreduce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4" b="-7144"/>
          <a:stretch>
            <a:fillRect/>
          </a:stretch>
        </p:blipFill>
        <p:spPr>
          <a:effectLst>
            <a:glow rad="101600">
              <a:schemeClr val="accent5">
                <a:lumMod val="60000"/>
                <a:lumOff val="4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latin typeface="Avenir Black Oblique"/>
                <a:cs typeface="Avenir Black Oblique"/>
              </a:rPr>
              <a:t>MapReduce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venir Book"/>
                <a:cs typeface="Avenir Book"/>
              </a:rPr>
              <a:t>Map</a:t>
            </a:r>
            <a:r>
              <a:rPr lang="de-DE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venir Book"/>
                <a:cs typeface="Avenir Book"/>
              </a:rPr>
              <a:t>:</a:t>
            </a:r>
            <a:r>
              <a:rPr lang="de-DE" dirty="0" smtClean="0">
                <a:latin typeface="Avenir Book"/>
                <a:cs typeface="Avenir Book"/>
              </a:rPr>
              <a:t> bildet Paar aus Key und Value auf Liste von Zwischenergebnissen ab. Für </a:t>
            </a:r>
            <a:r>
              <a:rPr lang="de-DE" dirty="0" smtClean="0">
                <a:latin typeface="Avenir Book"/>
                <a:cs typeface="Avenir Book"/>
              </a:rPr>
              <a:t>jedes Wertpaar aus  </a:t>
            </a:r>
            <a:r>
              <a:rPr lang="de-DE" dirty="0" smtClean="0">
                <a:latin typeface="Avenir Book"/>
                <a:cs typeface="Avenir Book"/>
              </a:rPr>
              <a:t>Eingabeliste wird </a:t>
            </a:r>
            <a:r>
              <a:rPr lang="de-DE" dirty="0" err="1" smtClean="0">
                <a:latin typeface="Avenir Book"/>
                <a:cs typeface="Avenir Book"/>
              </a:rPr>
              <a:t>Map</a:t>
            </a:r>
            <a:r>
              <a:rPr lang="de-DE" dirty="0" smtClean="0">
                <a:latin typeface="Avenir Book"/>
                <a:cs typeface="Avenir Book"/>
              </a:rPr>
              <a:t> unabhängig aufgerufen, Ausführung nebenläufig und verteilt.</a:t>
            </a:r>
          </a:p>
          <a:p>
            <a:r>
              <a:rPr lang="de-DE" i="1" dirty="0" smtClean="0">
                <a:solidFill>
                  <a:srgbClr val="FF9E40"/>
                </a:solidFill>
                <a:latin typeface="Avenir Book"/>
                <a:cs typeface="Avenir Book"/>
              </a:rPr>
              <a:t>Shuffle:</a:t>
            </a:r>
            <a:r>
              <a:rPr lang="de-DE" dirty="0" smtClean="0">
                <a:latin typeface="Avenir Book"/>
                <a:cs typeface="Avenir Book"/>
              </a:rPr>
              <a:t> Ergebnisse werden vor </a:t>
            </a:r>
            <a:r>
              <a:rPr lang="de-DE" dirty="0" err="1" smtClean="0">
                <a:latin typeface="Avenir Book"/>
                <a:cs typeface="Avenir Book"/>
              </a:rPr>
              <a:t>Reduce</a:t>
            </a:r>
            <a:r>
              <a:rPr lang="de-DE" dirty="0" smtClean="0">
                <a:latin typeface="Avenir Book"/>
                <a:cs typeface="Avenir Book"/>
              </a:rPr>
              <a:t> </a:t>
            </a:r>
            <a:r>
              <a:rPr lang="de-DE" dirty="0" smtClean="0">
                <a:latin typeface="Avenir Book"/>
                <a:cs typeface="Avenir Book"/>
              </a:rPr>
              <a:t>nach neuem Schlüssel in Liste gruppiert. Bei verteilten Systemen Datenaustausch über Netzwerk. (deshalb evtl. vorher Combine </a:t>
            </a:r>
            <a:r>
              <a:rPr lang="de-DE" dirty="0" smtClean="0">
                <a:latin typeface="Avenir Book"/>
                <a:cs typeface="Avenir Book"/>
              </a:rPr>
              <a:t>auf gleichem Knoten wie </a:t>
            </a:r>
            <a:r>
              <a:rPr lang="de-DE" dirty="0" err="1" smtClean="0">
                <a:latin typeface="Avenir Book"/>
                <a:cs typeface="Avenir Book"/>
              </a:rPr>
              <a:t>Map</a:t>
            </a:r>
            <a:r>
              <a:rPr lang="de-DE" dirty="0" smtClean="0">
                <a:latin typeface="Avenir Book"/>
                <a:cs typeface="Avenir Book"/>
              </a:rPr>
              <a:t>-Funktion)</a:t>
            </a:r>
            <a:endParaRPr lang="de-DE" dirty="0" smtClean="0">
              <a:latin typeface="Avenir Book"/>
              <a:cs typeface="Avenir Book"/>
            </a:endParaRPr>
          </a:p>
          <a:p>
            <a:r>
              <a:rPr lang="de-DE" i="1" dirty="0" err="1" smtClean="0">
                <a:solidFill>
                  <a:srgbClr val="FF9E40"/>
                </a:solidFill>
                <a:latin typeface="Avenir Book"/>
                <a:cs typeface="Avenir Book"/>
              </a:rPr>
              <a:t>Reduce</a:t>
            </a:r>
            <a:r>
              <a:rPr lang="de-DE" i="1" dirty="0" smtClean="0">
                <a:solidFill>
                  <a:srgbClr val="FF9E40"/>
                </a:solidFill>
                <a:latin typeface="Avenir Book"/>
                <a:cs typeface="Avenir Book"/>
              </a:rPr>
              <a:t>:</a:t>
            </a:r>
            <a:r>
              <a:rPr lang="de-DE" dirty="0" smtClean="0">
                <a:latin typeface="Avenir Book"/>
                <a:cs typeface="Avenir Book"/>
              </a:rPr>
              <a:t> Für jede Liste Aufruf der benutzerdefinierten </a:t>
            </a:r>
            <a:r>
              <a:rPr lang="de-DE" dirty="0" err="1" smtClean="0">
                <a:latin typeface="Avenir Book"/>
                <a:cs typeface="Avenir Book"/>
              </a:rPr>
              <a:t>Reduce</a:t>
            </a:r>
            <a:r>
              <a:rPr lang="de-DE" dirty="0" smtClean="0">
                <a:latin typeface="Avenir Book"/>
                <a:cs typeface="Avenir Book"/>
              </a:rPr>
              <a:t>-Funktion. Diese berechnet Ausgabeliste mit Ergebnissen. Ausführung </a:t>
            </a:r>
            <a:r>
              <a:rPr lang="de-DE" dirty="0" smtClean="0">
                <a:latin typeface="Avenir Book"/>
                <a:cs typeface="Avenir Book"/>
              </a:rPr>
              <a:t>nebenläufig und verteilt.</a:t>
            </a:r>
            <a:endParaRPr lang="de-DE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Avenir Black Oblique"/>
                <a:cs typeface="Avenir Black Oblique"/>
              </a:rPr>
              <a:t>Schwächen von </a:t>
            </a:r>
            <a:r>
              <a:rPr lang="de-DE" dirty="0" err="1" smtClean="0">
                <a:latin typeface="Avenir Black Oblique"/>
                <a:cs typeface="Avenir Black Oblique"/>
              </a:rPr>
              <a:t>Hadoop</a:t>
            </a:r>
            <a:endParaRPr lang="de-DE" dirty="0">
              <a:latin typeface="Avenir Black Oblique"/>
              <a:cs typeface="Avenir Black Oblique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venir Book"/>
                <a:cs typeface="Avenir Book"/>
              </a:rPr>
              <a:t>Zwischenergebnisse werden immer persistiert, sind also I/O-Abhängig. </a:t>
            </a:r>
            <a:endParaRPr lang="de-DE" dirty="0" smtClean="0">
              <a:latin typeface="Avenir Book"/>
              <a:cs typeface="Avenir Book"/>
            </a:endParaRPr>
          </a:p>
          <a:p>
            <a:r>
              <a:rPr lang="de-DE" dirty="0" smtClean="0">
                <a:latin typeface="Avenir Book"/>
                <a:cs typeface="Avenir Book"/>
              </a:rPr>
              <a:t>Kein Problem für große Batch-Jobs wie ETL, Daten-konsolidierung, Datenbereinigung, hingegen problematisch für Streaming-Daten oder interaktive Abfragen</a:t>
            </a:r>
            <a:endParaRPr lang="de-DE" dirty="0" smtClean="0">
              <a:latin typeface="Avenir Book"/>
              <a:cs typeface="Avenir Book"/>
            </a:endParaRPr>
          </a:p>
          <a:p>
            <a:r>
              <a:rPr lang="de-DE" dirty="0" smtClean="0">
                <a:latin typeface="Avenir Book"/>
                <a:cs typeface="Avenir Book"/>
              </a:rPr>
              <a:t>Mittlerweile umfangreiches </a:t>
            </a:r>
            <a:r>
              <a:rPr lang="de-DE" dirty="0" smtClean="0">
                <a:latin typeface="Avenir Book"/>
                <a:cs typeface="Avenir Book"/>
              </a:rPr>
              <a:t>Ökosystem – dadurch verschiedene Technologie-</a:t>
            </a:r>
            <a:r>
              <a:rPr lang="de-DE" dirty="0" err="1" smtClean="0">
                <a:latin typeface="Avenir Book"/>
                <a:cs typeface="Avenir Book"/>
              </a:rPr>
              <a:t>Stacks</a:t>
            </a:r>
            <a:r>
              <a:rPr lang="de-DE" dirty="0" smtClean="0">
                <a:latin typeface="Avenir Book"/>
                <a:cs typeface="Avenir Book"/>
              </a:rPr>
              <a:t> für verschiedene Zwecke, häufig Versionskonflikte, nicht ideal für schnellen Datenaustausch zwischen Paralleljobs</a:t>
            </a:r>
            <a:endParaRPr lang="de-DE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05126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0</TotalTime>
  <Words>912</Words>
  <Application>Microsoft Macintosh PowerPoint</Application>
  <PresentationFormat>Bildschirmpräsentation (4:3)</PresentationFormat>
  <Paragraphs>70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Revolution</vt:lpstr>
      <vt:lpstr>Big Data Processing mit Apache Spark </vt:lpstr>
      <vt:lpstr>Was ist „Big Data“? </vt:lpstr>
      <vt:lpstr>Definition von „Big Data“</vt:lpstr>
      <vt:lpstr>Die vier „V“  „Big Data“</vt:lpstr>
      <vt:lpstr>Nutzen von „Big Data“</vt:lpstr>
      <vt:lpstr>Wie geht man damit um?</vt:lpstr>
      <vt:lpstr>MapReduce</vt:lpstr>
      <vt:lpstr>MapReduce</vt:lpstr>
      <vt:lpstr>Schwächen von Hadoop</vt:lpstr>
      <vt:lpstr>Apache Spark</vt:lpstr>
      <vt:lpstr>Was ist Apache Spark?</vt:lpstr>
      <vt:lpstr>Wie funktioniert Spark?</vt:lpstr>
      <vt:lpstr>Wie funktioniert Spark?</vt:lpstr>
      <vt:lpstr>Die Resilient Distributed Datasets</vt:lpstr>
      <vt:lpstr>Der Berkeley Data Analytics Stack</vt:lpstr>
      <vt:lpstr>Streaming, GraphX, Spark SQL</vt:lpstr>
      <vt:lpstr>MLLibs</vt:lpstr>
      <vt:lpstr>Ein Beispiel</vt:lpstr>
      <vt:lpstr>Zweck der Masterarbeit</vt:lpstr>
    </vt:vector>
  </TitlesOfParts>
  <Company>contexagon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mit Apache Spark </dc:title>
  <dc:creator>Sascha  Lorenz</dc:creator>
  <cp:lastModifiedBy>Sascha  Lorenz</cp:lastModifiedBy>
  <cp:revision>42</cp:revision>
  <dcterms:created xsi:type="dcterms:W3CDTF">2015-01-18T12:33:44Z</dcterms:created>
  <dcterms:modified xsi:type="dcterms:W3CDTF">2015-01-19T23:31:55Z</dcterms:modified>
</cp:coreProperties>
</file>