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2" r:id="rId20"/>
    <p:sldId id="274" r:id="rId21"/>
    <p:sldId id="275" r:id="rId22"/>
    <p:sldId id="276" r:id="rId23"/>
    <p:sldId id="277" r:id="rId24"/>
    <p:sldId id="278" r:id="rId25"/>
    <p:sldId id="279" r:id="rId26"/>
    <p:sldId id="281" r:id="rId27"/>
    <p:sldId id="280" r:id="rId28"/>
    <p:sldId id="285" r:id="rId29"/>
  </p:sldIdLst>
  <p:sldSz cx="12192000" cy="6858000"/>
  <p:notesSz cx="6858000" cy="9144000"/>
  <p:defaultTextStyle>
    <a:defPPr>
      <a:defRPr lang="fr-FR"/>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09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0718" autoAdjust="0"/>
  </p:normalViewPr>
  <p:slideViewPr>
    <p:cSldViewPr snapToGrid="0">
      <p:cViewPr varScale="1">
        <p:scale>
          <a:sx n="51" d="100"/>
          <a:sy n="51" d="100"/>
        </p:scale>
        <p:origin x="15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5D6F2A-5E02-4E59-9298-14798AB0496E}" type="doc">
      <dgm:prSet loTypeId="urn:microsoft.com/office/officeart/2009/3/layout/RandomtoResultProcess" loCatId="process" qsTypeId="urn:microsoft.com/office/officeart/2005/8/quickstyle/simple2" qsCatId="simple" csTypeId="urn:microsoft.com/office/officeart/2005/8/colors/accent6_1" csCatId="accent6" phldr="1"/>
      <dgm:spPr/>
      <dgm:t>
        <a:bodyPr/>
        <a:lstStyle/>
        <a:p>
          <a:endParaRPr lang="fr-FR"/>
        </a:p>
      </dgm:t>
    </dgm:pt>
    <dgm:pt modelId="{8A139D21-E80F-47BD-906E-74BAA7D0F047}">
      <dgm:prSet phldrT="[Texte]" custT="1"/>
      <dgm:spPr>
        <a:xfrm>
          <a:off x="98473" y="860555"/>
          <a:ext cx="1363746" cy="449416"/>
        </a:xfrm>
        <a:prstGeom prst="rect">
          <a:avLst/>
        </a:prstGeom>
        <a:noFill/>
        <a:ln>
          <a:noFill/>
        </a:ln>
        <a:effectLst/>
      </dgm:spPr>
      <dgm:t>
        <a:bodyPr/>
        <a:lstStyle/>
        <a:p>
          <a:pPr>
            <a:buNone/>
          </a:pPr>
          <a:r>
            <a:rPr lang="fr-FR" sz="2400" b="1" dirty="0">
              <a:solidFill>
                <a:sysClr val="windowText" lastClr="000000">
                  <a:hueOff val="0"/>
                  <a:satOff val="0"/>
                  <a:lumOff val="0"/>
                  <a:alphaOff val="0"/>
                </a:sysClr>
              </a:solidFill>
              <a:latin typeface="Bodomi"/>
              <a:ea typeface="+mn-ea"/>
              <a:cs typeface="+mn-cs"/>
            </a:rPr>
            <a:t>MCO et MCG (court terme</a:t>
          </a:r>
          <a:r>
            <a:rPr lang="fr-FR" sz="1800" b="1" dirty="0">
              <a:solidFill>
                <a:sysClr val="windowText" lastClr="000000">
                  <a:hueOff val="0"/>
                  <a:satOff val="0"/>
                  <a:lumOff val="0"/>
                  <a:alphaOff val="0"/>
                </a:sysClr>
              </a:solidFill>
              <a:latin typeface="Bodomi"/>
              <a:ea typeface="+mn-ea"/>
              <a:cs typeface="+mn-cs"/>
            </a:rPr>
            <a:t>)</a:t>
          </a:r>
        </a:p>
      </dgm:t>
    </dgm:pt>
    <dgm:pt modelId="{12BC763B-7088-4D85-A68D-B4D10FE099AD}" type="parTrans" cxnId="{754C0456-AAAE-4F6F-AE2D-9B8680DF08E9}">
      <dgm:prSet/>
      <dgm:spPr/>
      <dgm:t>
        <a:bodyPr/>
        <a:lstStyle/>
        <a:p>
          <a:endParaRPr lang="fr-FR" b="0"/>
        </a:p>
      </dgm:t>
    </dgm:pt>
    <dgm:pt modelId="{886CC75F-E8E5-4DCC-8257-50AC2E86D796}" type="sibTrans" cxnId="{754C0456-AAAE-4F6F-AE2D-9B8680DF08E9}">
      <dgm:prSet/>
      <dgm:spPr/>
      <dgm:t>
        <a:bodyPr/>
        <a:lstStyle/>
        <a:p>
          <a:endParaRPr lang="fr-FR" b="0"/>
        </a:p>
      </dgm:t>
    </dgm:pt>
    <dgm:pt modelId="{9BD65FEE-1705-4DB0-89CD-A964B855C230}">
      <dgm:prSet phldrT="[Texte]" custT="1"/>
      <dgm:spPr>
        <a:xfrm>
          <a:off x="2013381" y="602585"/>
          <a:ext cx="1365384" cy="955769"/>
        </a:xfrm>
        <a:prstGeom prst="rect">
          <a:avLst/>
        </a:prstGeom>
        <a:noFill/>
        <a:ln>
          <a:noFill/>
        </a:ln>
        <a:effectLst/>
      </dgm:spPr>
      <dgm:t>
        <a:bodyPr/>
        <a:lstStyle/>
        <a:p>
          <a:pPr>
            <a:buNone/>
          </a:pPr>
          <a:r>
            <a:rPr lang="fr-FR" sz="2400" b="0" dirty="0">
              <a:solidFill>
                <a:sysClr val="windowText" lastClr="000000">
                  <a:hueOff val="0"/>
                  <a:satOff val="0"/>
                  <a:lumOff val="0"/>
                  <a:alphaOff val="0"/>
                </a:sysClr>
              </a:solidFill>
              <a:latin typeface="Bodomi"/>
              <a:ea typeface="+mn-ea"/>
              <a:cs typeface="+mn-cs"/>
            </a:rPr>
            <a:t>Test de stationnarité</a:t>
          </a:r>
        </a:p>
      </dgm:t>
    </dgm:pt>
    <dgm:pt modelId="{3E79FAC7-4993-4039-8B1E-7F4D22A624E7}" type="parTrans" cxnId="{32542D2A-876D-442B-BD0F-7F5C521D7327}">
      <dgm:prSet/>
      <dgm:spPr/>
      <dgm:t>
        <a:bodyPr/>
        <a:lstStyle/>
        <a:p>
          <a:endParaRPr lang="fr-FR" b="0"/>
        </a:p>
      </dgm:t>
    </dgm:pt>
    <dgm:pt modelId="{9F3D964F-30B6-4C00-840C-EB921B76A776}" type="sibTrans" cxnId="{32542D2A-876D-442B-BD0F-7F5C521D7327}">
      <dgm:prSet/>
      <dgm:spPr/>
      <dgm:t>
        <a:bodyPr/>
        <a:lstStyle/>
        <a:p>
          <a:endParaRPr lang="fr-FR" b="0"/>
        </a:p>
      </dgm:t>
    </dgm:pt>
    <dgm:pt modelId="{CF9C9BF2-531F-4EE4-A3F4-1431DADC6FFE}">
      <dgm:prSet phldrT="[Texte]" custT="1"/>
      <dgm:spPr>
        <a:xfrm>
          <a:off x="8238007" y="602585"/>
          <a:ext cx="1365384" cy="955769"/>
        </a:xfrm>
        <a:prstGeom prst="rect">
          <a:avLst/>
        </a:prstGeom>
        <a:noFill/>
        <a:ln>
          <a:noFill/>
        </a:ln>
        <a:effectLst/>
      </dgm:spPr>
      <dgm:t>
        <a:bodyPr/>
        <a:lstStyle/>
        <a:p>
          <a:pPr>
            <a:buNone/>
          </a:pPr>
          <a:r>
            <a:rPr lang="fr-FR" sz="2400" b="0" dirty="0">
              <a:solidFill>
                <a:sysClr val="windowText" lastClr="000000">
                  <a:hueOff val="0"/>
                  <a:satOff val="0"/>
                  <a:lumOff val="0"/>
                  <a:alphaOff val="0"/>
                </a:sysClr>
              </a:solidFill>
              <a:latin typeface="Bodomi"/>
              <a:ea typeface="+mn-ea"/>
              <a:cs typeface="+mn-cs"/>
            </a:rPr>
            <a:t>Test d’effet individuels aléatoires (</a:t>
          </a:r>
          <a:r>
            <a:rPr lang="fr-FR" sz="2400" b="0" dirty="0" err="1">
              <a:solidFill>
                <a:sysClr val="windowText" lastClr="000000">
                  <a:hueOff val="0"/>
                  <a:satOff val="0"/>
                  <a:lumOff val="0"/>
                  <a:alphaOff val="0"/>
                </a:sysClr>
              </a:solidFill>
              <a:latin typeface="Bodomi"/>
              <a:ea typeface="+mn-ea"/>
              <a:cs typeface="+mn-cs"/>
            </a:rPr>
            <a:t>Breusch</a:t>
          </a:r>
          <a:r>
            <a:rPr lang="fr-FR" sz="2400" b="0" dirty="0">
              <a:solidFill>
                <a:sysClr val="windowText" lastClr="000000">
                  <a:hueOff val="0"/>
                  <a:satOff val="0"/>
                  <a:lumOff val="0"/>
                  <a:alphaOff val="0"/>
                </a:sysClr>
              </a:solidFill>
              <a:latin typeface="Bodomi"/>
              <a:ea typeface="+mn-ea"/>
              <a:cs typeface="+mn-cs"/>
            </a:rPr>
            <a:t>-Pagan</a:t>
          </a:r>
          <a:r>
            <a:rPr lang="fr-FR" sz="1700" b="1" dirty="0">
              <a:solidFill>
                <a:sysClr val="windowText" lastClr="000000">
                  <a:hueOff val="0"/>
                  <a:satOff val="0"/>
                  <a:lumOff val="0"/>
                  <a:alphaOff val="0"/>
                </a:sysClr>
              </a:solidFill>
              <a:latin typeface="Bodomi"/>
              <a:ea typeface="+mn-ea"/>
              <a:cs typeface="+mn-cs"/>
            </a:rPr>
            <a:t>)</a:t>
          </a:r>
        </a:p>
      </dgm:t>
    </dgm:pt>
    <dgm:pt modelId="{FA6450B1-F435-43E1-A25B-B85656251E15}" type="parTrans" cxnId="{7DD1C734-784E-4E80-8CF5-C59C3907EF2D}">
      <dgm:prSet/>
      <dgm:spPr/>
      <dgm:t>
        <a:bodyPr/>
        <a:lstStyle/>
        <a:p>
          <a:endParaRPr lang="fr-FR" b="0"/>
        </a:p>
      </dgm:t>
    </dgm:pt>
    <dgm:pt modelId="{BB4DE19C-F4E3-447D-A754-FECF3DCDCDC7}" type="sibTrans" cxnId="{7DD1C734-784E-4E80-8CF5-C59C3907EF2D}">
      <dgm:prSet/>
      <dgm:spPr/>
      <dgm:t>
        <a:bodyPr/>
        <a:lstStyle/>
        <a:p>
          <a:endParaRPr lang="fr-FR" b="0"/>
        </a:p>
      </dgm:t>
    </dgm:pt>
    <dgm:pt modelId="{D2E146D9-1942-45B7-A24C-C348F1A57C17}">
      <dgm:prSet phldrT="[Texte]" custT="1"/>
      <dgm:spPr>
        <a:xfrm>
          <a:off x="10158649" y="523133"/>
          <a:ext cx="1160577" cy="1160577"/>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t>
        <a:bodyPr/>
        <a:lstStyle/>
        <a:p>
          <a:pPr>
            <a:buNone/>
          </a:pPr>
          <a:r>
            <a:rPr lang="fr-FR" sz="1800" b="0" dirty="0">
              <a:solidFill>
                <a:sysClr val="windowText" lastClr="000000">
                  <a:hueOff val="0"/>
                  <a:satOff val="0"/>
                  <a:lumOff val="0"/>
                  <a:alphaOff val="0"/>
                </a:sysClr>
              </a:solidFill>
              <a:latin typeface="Bodomi"/>
              <a:ea typeface="+mn-ea"/>
              <a:cs typeface="+mn-cs"/>
            </a:rPr>
            <a:t>Résultats </a:t>
          </a:r>
          <a:endParaRPr lang="fr-FR" sz="1400" b="0" dirty="0">
            <a:solidFill>
              <a:sysClr val="windowText" lastClr="000000">
                <a:hueOff val="0"/>
                <a:satOff val="0"/>
                <a:lumOff val="0"/>
                <a:alphaOff val="0"/>
              </a:sysClr>
            </a:solidFill>
            <a:latin typeface="Bodomi"/>
            <a:ea typeface="+mn-ea"/>
            <a:cs typeface="+mn-cs"/>
          </a:endParaRPr>
        </a:p>
      </dgm:t>
    </dgm:pt>
    <dgm:pt modelId="{AFC1E71B-E8DD-4395-A10B-8851916789C2}" type="parTrans" cxnId="{B2970F7A-C5BA-4192-9193-3AE290E538DE}">
      <dgm:prSet/>
      <dgm:spPr/>
      <dgm:t>
        <a:bodyPr/>
        <a:lstStyle/>
        <a:p>
          <a:endParaRPr lang="fr-FR" b="0"/>
        </a:p>
      </dgm:t>
    </dgm:pt>
    <dgm:pt modelId="{E5C069D4-4C3A-4341-B8F4-A654CBC304F2}" type="sibTrans" cxnId="{B2970F7A-C5BA-4192-9193-3AE290E538DE}">
      <dgm:prSet/>
      <dgm:spPr/>
      <dgm:t>
        <a:bodyPr/>
        <a:lstStyle/>
        <a:p>
          <a:endParaRPr lang="fr-FR" b="0"/>
        </a:p>
      </dgm:t>
    </dgm:pt>
    <dgm:pt modelId="{EF1A92FE-2B4F-45D4-A8A8-8EA6051499A1}">
      <dgm:prSet phldrT="[Texte]" custT="1">
        <dgm:style>
          <a:lnRef idx="2">
            <a:schemeClr val="accent6"/>
          </a:lnRef>
          <a:fillRef idx="1">
            <a:schemeClr val="lt1"/>
          </a:fillRef>
          <a:effectRef idx="0">
            <a:schemeClr val="accent6"/>
          </a:effectRef>
          <a:fontRef idx="minor">
            <a:schemeClr val="dk1"/>
          </a:fontRef>
        </dgm:style>
      </dgm:prSet>
      <dgm:spPr>
        <a:xfrm>
          <a:off x="6033639" y="1847073"/>
          <a:ext cx="1703727" cy="1068389"/>
        </a:xfrm>
        <a:prstGeom prst="rect">
          <a:avLst/>
        </a:prstGeom>
        <a:solidFill>
          <a:sysClr val="window" lastClr="FFFFFF"/>
        </a:solidFill>
        <a:ln w="40000" cap="flat" cmpd="sng" algn="ctr">
          <a:solidFill>
            <a:srgbClr val="2683C6"/>
          </a:solidFill>
          <a:prstDash val="solid"/>
        </a:ln>
        <a:effectLst/>
      </dgm:spPr>
      <dgm:t>
        <a:bodyPr/>
        <a:lstStyle/>
        <a:p>
          <a:pPr>
            <a:buNone/>
          </a:pPr>
          <a:r>
            <a:rPr lang="fr-FR" sz="2400" b="0" dirty="0">
              <a:solidFill>
                <a:sysClr val="windowText" lastClr="000000">
                  <a:hueOff val="0"/>
                  <a:satOff val="0"/>
                  <a:lumOff val="0"/>
                  <a:alphaOff val="0"/>
                </a:sysClr>
              </a:solidFill>
              <a:latin typeface="Bodomi"/>
              <a:ea typeface="+mn-ea"/>
              <a:cs typeface="+mn-cs"/>
            </a:rPr>
            <a:t>Ho : modèle à effet aléatoire </a:t>
          </a:r>
          <a:r>
            <a:rPr lang="fr-FR" sz="2400" b="0" dirty="0" err="1">
              <a:solidFill>
                <a:sysClr val="windowText" lastClr="000000">
                  <a:hueOff val="0"/>
                  <a:satOff val="0"/>
                  <a:lumOff val="0"/>
                  <a:alphaOff val="0"/>
                </a:sysClr>
              </a:solidFill>
              <a:latin typeface="Bodomi"/>
              <a:ea typeface="+mn-ea"/>
              <a:cs typeface="+mn-cs"/>
            </a:rPr>
            <a:t>sssi</a:t>
          </a:r>
          <a:r>
            <a:rPr lang="fr-FR" sz="2400" b="0" dirty="0">
              <a:solidFill>
                <a:sysClr val="windowText" lastClr="000000">
                  <a:hueOff val="0"/>
                  <a:satOff val="0"/>
                  <a:lumOff val="0"/>
                  <a:alphaOff val="0"/>
                </a:sysClr>
              </a:solidFill>
              <a:latin typeface="Bodomi"/>
              <a:ea typeface="+mn-ea"/>
              <a:cs typeface="+mn-cs"/>
            </a:rPr>
            <a:t> P&gt;0,05</a:t>
          </a:r>
        </a:p>
      </dgm:t>
    </dgm:pt>
    <dgm:pt modelId="{E2747632-F668-405C-9F51-CD1509F5CBE3}" type="parTrans" cxnId="{7D77F0BC-3CB7-4552-825E-E883925942A6}">
      <dgm:prSet/>
      <dgm:spPr/>
      <dgm:t>
        <a:bodyPr/>
        <a:lstStyle/>
        <a:p>
          <a:endParaRPr lang="fr-FR" b="0"/>
        </a:p>
      </dgm:t>
    </dgm:pt>
    <dgm:pt modelId="{BF8C4399-24CD-4306-A180-D27ADDD409DE}" type="sibTrans" cxnId="{7D77F0BC-3CB7-4552-825E-E883925942A6}">
      <dgm:prSet/>
      <dgm:spPr/>
      <dgm:t>
        <a:bodyPr/>
        <a:lstStyle/>
        <a:p>
          <a:endParaRPr lang="fr-FR" b="0"/>
        </a:p>
      </dgm:t>
    </dgm:pt>
    <dgm:pt modelId="{1D80478E-E981-4F9E-9800-285E97035625}">
      <dgm:prSet phldrT="[Texte]" custT="1">
        <dgm:style>
          <a:lnRef idx="2">
            <a:schemeClr val="accent6"/>
          </a:lnRef>
          <a:fillRef idx="1">
            <a:schemeClr val="lt1"/>
          </a:fillRef>
          <a:effectRef idx="0">
            <a:schemeClr val="accent6"/>
          </a:effectRef>
          <a:fontRef idx="minor">
            <a:schemeClr val="dk1"/>
          </a:fontRef>
        </dgm:style>
      </dgm:prSet>
      <dgm:spPr>
        <a:xfrm>
          <a:off x="8238007" y="1868300"/>
          <a:ext cx="1365384" cy="1025936"/>
        </a:xfrm>
        <a:prstGeom prst="rect">
          <a:avLst/>
        </a:prstGeom>
        <a:solidFill>
          <a:sysClr val="window" lastClr="FFFFFF"/>
        </a:solidFill>
        <a:ln w="40000" cap="flat" cmpd="sng" algn="ctr">
          <a:solidFill>
            <a:srgbClr val="2683C6"/>
          </a:solidFill>
          <a:prstDash val="solid"/>
        </a:ln>
        <a:effectLst/>
      </dgm:spPr>
      <dgm:t>
        <a:bodyPr/>
        <a:lstStyle/>
        <a:p>
          <a:pPr>
            <a:buNone/>
          </a:pPr>
          <a:r>
            <a:rPr lang="fr-FR" sz="2400" b="0" dirty="0">
              <a:solidFill>
                <a:sysClr val="windowText" lastClr="000000">
                  <a:hueOff val="0"/>
                  <a:satOff val="0"/>
                  <a:lumOff val="0"/>
                  <a:alphaOff val="0"/>
                </a:sysClr>
              </a:solidFill>
              <a:latin typeface="Bodomi"/>
              <a:ea typeface="+mn-ea"/>
              <a:cs typeface="+mn-cs"/>
            </a:rPr>
            <a:t>Ho : Présence d’effet aléatoire </a:t>
          </a:r>
          <a:r>
            <a:rPr lang="fr-FR" sz="2400" b="0" dirty="0" err="1">
              <a:solidFill>
                <a:sysClr val="windowText" lastClr="000000">
                  <a:hueOff val="0"/>
                  <a:satOff val="0"/>
                  <a:lumOff val="0"/>
                  <a:alphaOff val="0"/>
                </a:sysClr>
              </a:solidFill>
              <a:latin typeface="Bodomi"/>
              <a:ea typeface="+mn-ea"/>
              <a:cs typeface="+mn-cs"/>
            </a:rPr>
            <a:t>sssi</a:t>
          </a:r>
          <a:r>
            <a:rPr lang="fr-FR" sz="2400" b="0" dirty="0">
              <a:solidFill>
                <a:sysClr val="windowText" lastClr="000000">
                  <a:hueOff val="0"/>
                  <a:satOff val="0"/>
                  <a:lumOff val="0"/>
                  <a:alphaOff val="0"/>
                </a:sysClr>
              </a:solidFill>
              <a:latin typeface="Bodomi"/>
              <a:ea typeface="+mn-ea"/>
              <a:cs typeface="+mn-cs"/>
            </a:rPr>
            <a:t> P&gt;0,05</a:t>
          </a:r>
        </a:p>
      </dgm:t>
    </dgm:pt>
    <dgm:pt modelId="{8D46C26D-DC22-4918-A4FD-4C90831ACBD5}" type="parTrans" cxnId="{0524A931-4AB4-4FC6-81C5-C07D560A0AAB}">
      <dgm:prSet/>
      <dgm:spPr/>
      <dgm:t>
        <a:bodyPr/>
        <a:lstStyle/>
        <a:p>
          <a:endParaRPr lang="fr-FR" b="0"/>
        </a:p>
      </dgm:t>
    </dgm:pt>
    <dgm:pt modelId="{4C36CCC3-A1EF-46BE-B099-C43DEC045309}" type="sibTrans" cxnId="{0524A931-4AB4-4FC6-81C5-C07D560A0AAB}">
      <dgm:prSet/>
      <dgm:spPr/>
      <dgm:t>
        <a:bodyPr/>
        <a:lstStyle/>
        <a:p>
          <a:endParaRPr lang="fr-FR" b="0"/>
        </a:p>
      </dgm:t>
    </dgm:pt>
    <dgm:pt modelId="{5ABB0F44-945E-43FE-ADB0-910FCFC6FB60}">
      <dgm:prSet phldrT="[Texte]" custT="1"/>
      <dgm:spPr>
        <a:xfrm>
          <a:off x="6202810" y="602585"/>
          <a:ext cx="1365384" cy="955769"/>
        </a:xfrm>
        <a:prstGeom prst="rect">
          <a:avLst/>
        </a:prstGeom>
        <a:noFill/>
        <a:ln>
          <a:noFill/>
        </a:ln>
        <a:effectLst/>
      </dgm:spPr>
      <dgm:t>
        <a:bodyPr/>
        <a:lstStyle/>
        <a:p>
          <a:pPr algn="ctr">
            <a:buNone/>
          </a:pPr>
          <a:r>
            <a:rPr lang="fr-FR" sz="2000" b="0" dirty="0">
              <a:solidFill>
                <a:sysClr val="windowText" lastClr="000000">
                  <a:hueOff val="0"/>
                  <a:satOff val="0"/>
                  <a:lumOff val="0"/>
                  <a:alphaOff val="0"/>
                </a:sysClr>
              </a:solidFill>
              <a:latin typeface="Bodomi"/>
              <a:ea typeface="+mn-ea"/>
              <a:cs typeface="+mn-cs"/>
            </a:rPr>
            <a:t>Test de  </a:t>
          </a:r>
          <a:r>
            <a:rPr lang="fr-FR" sz="2400" b="0" dirty="0">
              <a:solidFill>
                <a:sysClr val="windowText" lastClr="000000">
                  <a:hueOff val="0"/>
                  <a:satOff val="0"/>
                  <a:lumOff val="0"/>
                  <a:alphaOff val="0"/>
                </a:sysClr>
              </a:solidFill>
              <a:latin typeface="Bodomi"/>
              <a:ea typeface="+mn-ea"/>
              <a:cs typeface="+mn-cs"/>
            </a:rPr>
            <a:t>spécification</a:t>
          </a:r>
          <a:r>
            <a:rPr lang="fr-FR" sz="2000" b="0" dirty="0">
              <a:solidFill>
                <a:sysClr val="windowText" lastClr="000000">
                  <a:hueOff val="0"/>
                  <a:satOff val="0"/>
                  <a:lumOff val="0"/>
                  <a:alphaOff val="0"/>
                </a:sysClr>
              </a:solidFill>
              <a:latin typeface="Bodomi"/>
              <a:ea typeface="+mn-ea"/>
              <a:cs typeface="+mn-cs"/>
            </a:rPr>
            <a:t> du modèle (Hausman)</a:t>
          </a:r>
        </a:p>
      </dgm:t>
    </dgm:pt>
    <dgm:pt modelId="{F4C1A605-6B38-42F4-8E14-2CBCDAEA066C}" type="sibTrans" cxnId="{D380A2CC-2648-4416-8E61-BFD03E6DD0F3}">
      <dgm:prSet/>
      <dgm:spPr/>
      <dgm:t>
        <a:bodyPr/>
        <a:lstStyle/>
        <a:p>
          <a:endParaRPr lang="fr-FR" b="0"/>
        </a:p>
      </dgm:t>
    </dgm:pt>
    <dgm:pt modelId="{F1293B6F-A7CF-46D3-954D-6DFDF98CEFDC}" type="parTrans" cxnId="{D380A2CC-2648-4416-8E61-BFD03E6DD0F3}">
      <dgm:prSet/>
      <dgm:spPr/>
      <dgm:t>
        <a:bodyPr/>
        <a:lstStyle/>
        <a:p>
          <a:endParaRPr lang="fr-FR" b="0"/>
        </a:p>
      </dgm:t>
    </dgm:pt>
    <dgm:pt modelId="{DEC65329-8969-47BF-9ECE-3169DAB5FC9E}" type="pres">
      <dgm:prSet presAssocID="{865D6F2A-5E02-4E59-9298-14798AB0496E}" presName="Name0" presStyleCnt="0">
        <dgm:presLayoutVars>
          <dgm:dir/>
          <dgm:animOne val="branch"/>
          <dgm:animLvl val="lvl"/>
        </dgm:presLayoutVars>
      </dgm:prSet>
      <dgm:spPr/>
    </dgm:pt>
    <dgm:pt modelId="{01E81DC4-72AF-482D-A200-CD6A5FB385B1}" type="pres">
      <dgm:prSet presAssocID="{8A139D21-E80F-47BD-906E-74BAA7D0F047}" presName="chaos" presStyleCnt="0"/>
      <dgm:spPr/>
    </dgm:pt>
    <dgm:pt modelId="{BFE2A5FA-7BE0-4E9F-9858-F54BC1440203}" type="pres">
      <dgm:prSet presAssocID="{8A139D21-E80F-47BD-906E-74BAA7D0F047}" presName="parTx1" presStyleLbl="revTx" presStyleIdx="0" presStyleCnt="6" custScaleX="125000" custScaleY="157410" custLinFactNeighborX="6287" custLinFactNeighborY="-2473"/>
      <dgm:spPr/>
    </dgm:pt>
    <dgm:pt modelId="{374C54BB-B8C4-475A-A5E8-28FEF9E8FA0B}" type="pres">
      <dgm:prSet presAssocID="{8A139D21-E80F-47BD-906E-74BAA7D0F047}" presName="c1" presStyleLbl="node1" presStyleIdx="0" presStyleCnt="19" custLinFactY="79843" custLinFactNeighborX="-87413" custLinFactNeighborY="100000"/>
      <dgm:spPr>
        <a:xfrm>
          <a:off x="96923" y="723871"/>
          <a:ext cx="108479" cy="10847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B3FDC441-99DD-4C4D-923C-EB310BCC278F}" type="pres">
      <dgm:prSet presAssocID="{8A139D21-E80F-47BD-906E-74BAA7D0F047}" presName="c2" presStyleLbl="node1" presStyleIdx="1" presStyleCnt="19" custLinFactX="-78842" custLinFactY="19896" custLinFactNeighborX="-100000" custLinFactNeighborY="100000"/>
      <dgm:spPr>
        <a:xfrm>
          <a:off x="172859" y="571999"/>
          <a:ext cx="108479" cy="10847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EB90545E-EB30-4FE1-9989-DF3FE4C7868D}" type="pres">
      <dgm:prSet presAssocID="{8A139D21-E80F-47BD-906E-74BAA7D0F047}" presName="c3" presStyleLbl="node1" presStyleIdx="2" presStyleCnt="19" custLinFactX="41402" custLinFactY="-31209" custLinFactNeighborX="100000" custLinFactNeighborY="-100000"/>
      <dgm:spPr>
        <a:xfrm>
          <a:off x="355105" y="602373"/>
          <a:ext cx="170468" cy="170468"/>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8EE04389-5628-4516-A2EE-49451BAC5742}" type="pres">
      <dgm:prSet presAssocID="{8A139D21-E80F-47BD-906E-74BAA7D0F047}" presName="c4" presStyleLbl="node1" presStyleIdx="3" presStyleCnt="19" custLinFactX="100000" custLinFactNeighborX="169765" custLinFactNeighborY="14932"/>
      <dgm:spPr>
        <a:xfrm>
          <a:off x="506977" y="435314"/>
          <a:ext cx="108479" cy="10847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2BCF5DDE-24B3-4DC7-94D2-2FDBB9DF89F2}" type="pres">
      <dgm:prSet presAssocID="{8A139D21-E80F-47BD-906E-74BAA7D0F047}" presName="c5" presStyleLbl="node1" presStyleIdx="4" presStyleCnt="19" custFlipVert="1" custScaleX="114456" custScaleY="42235" custLinFactX="100000" custLinFactNeighborX="199739" custLinFactNeighborY="70932"/>
      <dgm:spPr>
        <a:xfrm>
          <a:off x="704410" y="374566"/>
          <a:ext cx="108479" cy="10847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B0863810-0EFC-4D96-B1A9-1F3DE9E58F24}" type="pres">
      <dgm:prSet presAssocID="{8A139D21-E80F-47BD-906E-74BAA7D0F047}" presName="c6" presStyleLbl="node1" presStyleIdx="5" presStyleCnt="19" custLinFactX="94830" custLinFactNeighborX="100000" custLinFactNeighborY="-27069"/>
      <dgm:spPr>
        <a:xfrm>
          <a:off x="947405" y="480876"/>
          <a:ext cx="108479" cy="10847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31435013-9C49-41D0-AD23-32C3CE96DA6E}" type="pres">
      <dgm:prSet presAssocID="{8A139D21-E80F-47BD-906E-74BAA7D0F047}" presName="c7" presStyleLbl="node1" presStyleIdx="6" presStyleCnt="19" custLinFactNeighborX="85834" custLinFactNeighborY="-48135"/>
      <dgm:spPr>
        <a:xfrm>
          <a:off x="1099277" y="556812"/>
          <a:ext cx="170468" cy="170468"/>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73EF8345-6320-4EC3-992C-58DC6C93C293}" type="pres">
      <dgm:prSet presAssocID="{8A139D21-E80F-47BD-906E-74BAA7D0F047}" presName="c8" presStyleLbl="node1" presStyleIdx="7" presStyleCnt="19" custLinFactX="4909" custLinFactNeighborX="100000" custLinFactNeighborY="-44961"/>
      <dgm:spPr>
        <a:xfrm>
          <a:off x="1311898" y="723871"/>
          <a:ext cx="108479" cy="10847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1B61D44E-F2C5-4019-B554-A5387074E9B5}" type="pres">
      <dgm:prSet presAssocID="{8A139D21-E80F-47BD-906E-74BAA7D0F047}" presName="c9" presStyleLbl="node1" presStyleIdx="8" presStyleCnt="19" custLinFactX="94830" custLinFactY="68835" custLinFactNeighborX="100000" custLinFactNeighborY="100000"/>
      <dgm:spPr>
        <a:xfrm>
          <a:off x="1403021" y="890930"/>
          <a:ext cx="108479" cy="10847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02EDE470-1123-4183-8B1B-6481600A4763}" type="pres">
      <dgm:prSet presAssocID="{8A139D21-E80F-47BD-906E-74BAA7D0F047}" presName="c10" presStyleLbl="node1" presStyleIdx="9" presStyleCnt="19" custFlipVert="1" custScaleX="125831" custScaleY="95749" custLinFactX="-82190" custLinFactNeighborX="-100000" custLinFactNeighborY="-86175"/>
      <dgm:spPr>
        <a:xfrm>
          <a:off x="613287" y="571999"/>
          <a:ext cx="278948" cy="278948"/>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5DFFC2B3-A5A7-4BCA-BD18-DD3C34881BCA}" type="pres">
      <dgm:prSet presAssocID="{8A139D21-E80F-47BD-906E-74BAA7D0F047}" presName="c11" presStyleLbl="node1" presStyleIdx="10" presStyleCnt="19"/>
      <dgm:spPr>
        <a:xfrm>
          <a:off x="20988" y="1149112"/>
          <a:ext cx="108479" cy="10847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F7D4D249-D07F-4CAA-AA28-DCF0E8E75CF3}" type="pres">
      <dgm:prSet presAssocID="{8A139D21-E80F-47BD-906E-74BAA7D0F047}" presName="c12" presStyleLbl="node1" presStyleIdx="11" presStyleCnt="19" custLinFactY="43057" custLinFactNeighborX="45816" custLinFactNeighborY="100000"/>
      <dgm:spPr>
        <a:xfrm>
          <a:off x="112111" y="1285796"/>
          <a:ext cx="170468" cy="170468"/>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641AF37F-E5F4-4D36-85AD-77F87599C4C4}" type="pres">
      <dgm:prSet presAssocID="{8A139D21-E80F-47BD-906E-74BAA7D0F047}" presName="c13" presStyleLbl="node1" presStyleIdx="12" presStyleCnt="19" custScaleX="90909" custScaleY="90909" custLinFactNeighborX="19670" custLinFactNeighborY="72125"/>
      <dgm:spPr>
        <a:xfrm>
          <a:off x="339918" y="1407294"/>
          <a:ext cx="247953" cy="247953"/>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F17B6DA0-8FAD-4761-9EE8-65BA6EB8F90C}" type="pres">
      <dgm:prSet presAssocID="{8A139D21-E80F-47BD-906E-74BAA7D0F047}" presName="c14" presStyleLbl="node1" presStyleIdx="13" presStyleCnt="19" custLinFactX="4909" custLinFactY="19896" custLinFactNeighborX="100000" custLinFactNeighborY="100000"/>
      <dgm:spPr>
        <a:xfrm>
          <a:off x="658849" y="1604727"/>
          <a:ext cx="108479" cy="10847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91F84F8F-724D-4F6A-AFD2-6603BCAE8AF0}" type="pres">
      <dgm:prSet presAssocID="{8A139D21-E80F-47BD-906E-74BAA7D0F047}" presName="c15" presStyleLbl="node1" presStyleIdx="14" presStyleCnt="19" custLinFactNeighborX="47686" custLinFactNeighborY="76297"/>
      <dgm:spPr>
        <a:xfrm>
          <a:off x="719598" y="1407294"/>
          <a:ext cx="170468" cy="170468"/>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4F23DEFB-FDA7-4A21-96A0-6C8172226768}" type="pres">
      <dgm:prSet presAssocID="{8A139D21-E80F-47BD-906E-74BAA7D0F047}" presName="c16" presStyleLbl="node1" presStyleIdx="15" presStyleCnt="19" custLinFactX="64856" custLinFactNeighborX="100000" custLinFactNeighborY="89922"/>
      <dgm:spPr>
        <a:xfrm>
          <a:off x="871469" y="1619914"/>
          <a:ext cx="108479" cy="10847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8FE8A2CB-FB8C-4CCE-9FC4-956E7814D6E8}" type="pres">
      <dgm:prSet presAssocID="{8A139D21-E80F-47BD-906E-74BAA7D0F047}" presName="c17" presStyleLbl="node1" presStyleIdx="16" presStyleCnt="19" custScaleX="90909" custScaleY="90909" custLinFactNeighborX="78681" custLinFactNeighborY="59011"/>
      <dgm:spPr>
        <a:xfrm>
          <a:off x="1008154" y="1376919"/>
          <a:ext cx="247953" cy="247953"/>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48085C53-4E0F-4829-B0A9-9BC618997392}" type="pres">
      <dgm:prSet presAssocID="{8A139D21-E80F-47BD-906E-74BAA7D0F047}" presName="c18" presStyleLbl="node1" presStyleIdx="17" presStyleCnt="19" custScaleX="82645" custScaleY="82645" custLinFactNeighborX="66760" custLinFactNeighborY="66760"/>
      <dgm:spPr>
        <a:xfrm>
          <a:off x="1342272" y="1316171"/>
          <a:ext cx="170468" cy="170468"/>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633440F2-6D66-401F-9FE3-50B8B738E108}" type="pres">
      <dgm:prSet presAssocID="{886CC75F-E8E5-4DCC-8257-50AC2E86D796}" presName="chevronComposite1" presStyleCnt="0"/>
      <dgm:spPr/>
    </dgm:pt>
    <dgm:pt modelId="{5B7BEDC3-5DFF-4447-B8CF-B134982AA2FE}" type="pres">
      <dgm:prSet presAssocID="{886CC75F-E8E5-4DCC-8257-50AC2E86D796}" presName="chevron1" presStyleLbl="sibTrans2D1" presStyleIdx="0" presStyleCnt="4" custLinFactNeighborX="-13470" custLinFactNeighborY="-6082">
        <dgm:style>
          <a:lnRef idx="2">
            <a:schemeClr val="accent6">
              <a:shade val="50000"/>
            </a:schemeClr>
          </a:lnRef>
          <a:fillRef idx="1">
            <a:schemeClr val="accent6"/>
          </a:fillRef>
          <a:effectRef idx="0">
            <a:schemeClr val="accent6"/>
          </a:effectRef>
          <a:fontRef idx="minor">
            <a:schemeClr val="lt1"/>
          </a:fontRef>
        </dgm:style>
      </dgm:prSet>
      <dgm:spPr>
        <a:xfrm>
          <a:off x="1512740" y="602121"/>
          <a:ext cx="500641" cy="955778"/>
        </a:xfrm>
        <a:prstGeom prst="chevron">
          <a:avLst>
            <a:gd name="adj" fmla="val 62310"/>
          </a:avLst>
        </a:prstGeom>
        <a:solidFill>
          <a:srgbClr val="2683C6"/>
        </a:solidFill>
        <a:ln w="40000" cap="flat" cmpd="sng" algn="ctr">
          <a:solidFill>
            <a:srgbClr val="2683C6">
              <a:shade val="50000"/>
            </a:srgbClr>
          </a:solidFill>
          <a:prstDash val="solid"/>
        </a:ln>
        <a:effectLst/>
      </dgm:spPr>
    </dgm:pt>
    <dgm:pt modelId="{275E0A90-4954-416E-8203-B72767C39FEB}" type="pres">
      <dgm:prSet presAssocID="{886CC75F-E8E5-4DCC-8257-50AC2E86D796}" presName="spChevron1" presStyleCnt="0"/>
      <dgm:spPr/>
    </dgm:pt>
    <dgm:pt modelId="{08F99F67-1CB0-4697-A436-DDE9C265E63B}" type="pres">
      <dgm:prSet presAssocID="{9BD65FEE-1705-4DB0-89CD-A964B855C230}" presName="middle" presStyleCnt="0"/>
      <dgm:spPr/>
    </dgm:pt>
    <dgm:pt modelId="{916F96CD-2635-49FC-AB43-388EE2CEEAD4}" type="pres">
      <dgm:prSet presAssocID="{9BD65FEE-1705-4DB0-89CD-A964B855C230}" presName="parTxMid" presStyleLbl="revTx" presStyleIdx="1" presStyleCnt="6" custScaleX="133807" custLinFactNeighborX="-17070" custLinFactNeighborY="1113"/>
      <dgm:spPr/>
    </dgm:pt>
    <dgm:pt modelId="{0A3556BD-5C1D-4C8E-8B2F-CB821DB73EDE}" type="pres">
      <dgm:prSet presAssocID="{9BD65FEE-1705-4DB0-89CD-A964B855C230}" presName="spMid" presStyleCnt="0"/>
      <dgm:spPr/>
    </dgm:pt>
    <dgm:pt modelId="{6123051F-5F02-444B-B9AC-83C840D9B1C1}" type="pres">
      <dgm:prSet presAssocID="{9F3D964F-30B6-4C00-840C-EB921B76A776}" presName="chevronComposite1" presStyleCnt="0"/>
      <dgm:spPr/>
    </dgm:pt>
    <dgm:pt modelId="{10F436B2-7851-440C-A66B-1000FD8BC8DA}" type="pres">
      <dgm:prSet presAssocID="{9F3D964F-30B6-4C00-840C-EB921B76A776}" presName="chevron1" presStyleLbl="sibTrans2D1" presStyleIdx="1" presStyleCnt="4" custLinFactNeighborX="-53469" custLinFactNeighborY="-4474">
        <dgm:style>
          <a:lnRef idx="2">
            <a:schemeClr val="accent6">
              <a:shade val="50000"/>
            </a:schemeClr>
          </a:lnRef>
          <a:fillRef idx="1">
            <a:schemeClr val="accent6"/>
          </a:fillRef>
          <a:effectRef idx="0">
            <a:schemeClr val="accent6"/>
          </a:effectRef>
          <a:fontRef idx="minor">
            <a:schemeClr val="lt1"/>
          </a:fontRef>
        </dgm:style>
      </dgm:prSet>
      <dgm:spPr>
        <a:xfrm>
          <a:off x="3378766" y="602121"/>
          <a:ext cx="500641" cy="955778"/>
        </a:xfrm>
        <a:prstGeom prst="chevron">
          <a:avLst>
            <a:gd name="adj" fmla="val 62310"/>
          </a:avLst>
        </a:prstGeom>
        <a:solidFill>
          <a:srgbClr val="2683C6"/>
        </a:solidFill>
        <a:ln w="40000" cap="flat" cmpd="sng" algn="ctr">
          <a:solidFill>
            <a:srgbClr val="2683C6">
              <a:shade val="50000"/>
            </a:srgbClr>
          </a:solidFill>
          <a:prstDash val="solid"/>
        </a:ln>
        <a:effectLst/>
      </dgm:spPr>
    </dgm:pt>
    <dgm:pt modelId="{BCEEC231-6F44-4775-9CFB-5BE925ABA1B5}" type="pres">
      <dgm:prSet presAssocID="{9F3D964F-30B6-4C00-840C-EB921B76A776}" presName="spChevron1" presStyleCnt="0"/>
      <dgm:spPr/>
    </dgm:pt>
    <dgm:pt modelId="{ACF4ADFF-A821-4840-9B90-456FB06ED519}" type="pres">
      <dgm:prSet presAssocID="{5ABB0F44-945E-43FE-ADB0-910FCFC6FB60}" presName="middle" presStyleCnt="0"/>
      <dgm:spPr/>
    </dgm:pt>
    <dgm:pt modelId="{83671A93-CD1E-4986-9BF4-FC3144D10F26}" type="pres">
      <dgm:prSet presAssocID="{5ABB0F44-945E-43FE-ADB0-910FCFC6FB60}" presName="parTxMid" presStyleLbl="revTx" presStyleIdx="2" presStyleCnt="6" custScaleX="147539" custLinFactNeighborX="-20860" custLinFactNeighborY="1113"/>
      <dgm:spPr/>
    </dgm:pt>
    <dgm:pt modelId="{896ED9AA-9B10-4441-9B1A-D759580A019E}" type="pres">
      <dgm:prSet presAssocID="{5ABB0F44-945E-43FE-ADB0-910FCFC6FB60}" presName="desTxMid" presStyleLbl="revTx" presStyleIdx="3" presStyleCnt="6" custScaleX="173912" custScaleY="129353" custLinFactNeighborX="-18142" custLinFactNeighborY="50405">
        <dgm:presLayoutVars>
          <dgm:bulletEnabled val="1"/>
        </dgm:presLayoutVars>
      </dgm:prSet>
      <dgm:spPr/>
    </dgm:pt>
    <dgm:pt modelId="{367E31DC-62DE-49F4-BA4B-98BB14D5DA74}" type="pres">
      <dgm:prSet presAssocID="{5ABB0F44-945E-43FE-ADB0-910FCFC6FB60}" presName="spMid" presStyleCnt="0"/>
      <dgm:spPr/>
    </dgm:pt>
    <dgm:pt modelId="{F28FDBD9-CF24-49E2-9DAE-3C97890F3E3D}" type="pres">
      <dgm:prSet presAssocID="{F4C1A605-6B38-42F4-8E14-2CBCDAEA066C}" presName="chevronComposite1" presStyleCnt="0"/>
      <dgm:spPr/>
    </dgm:pt>
    <dgm:pt modelId="{288EDCA4-C0EE-415A-9C17-A2984239DE4D}" type="pres">
      <dgm:prSet presAssocID="{F4C1A605-6B38-42F4-8E14-2CBCDAEA066C}" presName="chevron1" presStyleLbl="sibTrans2D1" presStyleIdx="2" presStyleCnt="4" custLinFactNeighborX="-52878" custLinFactNeighborY="-4474">
        <dgm:style>
          <a:lnRef idx="2">
            <a:schemeClr val="accent6">
              <a:shade val="50000"/>
            </a:schemeClr>
          </a:lnRef>
          <a:fillRef idx="1">
            <a:schemeClr val="accent6"/>
          </a:fillRef>
          <a:effectRef idx="0">
            <a:schemeClr val="accent6"/>
          </a:effectRef>
          <a:fontRef idx="minor">
            <a:schemeClr val="lt1"/>
          </a:fontRef>
        </dgm:style>
      </dgm:prSet>
      <dgm:spPr>
        <a:xfrm>
          <a:off x="7737366" y="602121"/>
          <a:ext cx="500641" cy="955778"/>
        </a:xfrm>
        <a:prstGeom prst="chevron">
          <a:avLst>
            <a:gd name="adj" fmla="val 62310"/>
          </a:avLst>
        </a:prstGeom>
        <a:solidFill>
          <a:srgbClr val="2683C6"/>
        </a:solidFill>
        <a:ln w="40000" cap="flat" cmpd="sng" algn="ctr">
          <a:solidFill>
            <a:srgbClr val="2683C6">
              <a:shade val="50000"/>
            </a:srgbClr>
          </a:solidFill>
          <a:prstDash val="solid"/>
        </a:ln>
        <a:effectLst/>
      </dgm:spPr>
    </dgm:pt>
    <dgm:pt modelId="{3B0BED0D-8246-44E7-AB38-4FA69B19B21A}" type="pres">
      <dgm:prSet presAssocID="{F4C1A605-6B38-42F4-8E14-2CBCDAEA066C}" presName="spChevron1" presStyleCnt="0"/>
      <dgm:spPr/>
    </dgm:pt>
    <dgm:pt modelId="{B3686930-8B4D-4AB0-9427-E3259A373000}" type="pres">
      <dgm:prSet presAssocID="{CF9C9BF2-531F-4EE4-A3F4-1431DADC6FFE}" presName="middle" presStyleCnt="0"/>
      <dgm:spPr/>
    </dgm:pt>
    <dgm:pt modelId="{67B329B1-069C-4461-B10A-147C582D253B}" type="pres">
      <dgm:prSet presAssocID="{CF9C9BF2-531F-4EE4-A3F4-1431DADC6FFE}" presName="parTxMid" presStyleLbl="revTx" presStyleIdx="4" presStyleCnt="6" custScaleX="179639" custLinFactNeighborX="-13981" custLinFactNeighborY="8607"/>
      <dgm:spPr/>
    </dgm:pt>
    <dgm:pt modelId="{B55E5A4A-B3BF-4FED-BAF9-F60086FF011E}" type="pres">
      <dgm:prSet presAssocID="{CF9C9BF2-531F-4EE4-A3F4-1431DADC6FFE}" presName="desTxMid" presStyleLbl="revTx" presStyleIdx="5" presStyleCnt="6" custScaleX="177427" custScaleY="132411" custLinFactNeighborX="-1177" custLinFactNeighborY="48607">
        <dgm:presLayoutVars>
          <dgm:bulletEnabled val="1"/>
        </dgm:presLayoutVars>
      </dgm:prSet>
      <dgm:spPr/>
    </dgm:pt>
    <dgm:pt modelId="{0CF24621-B8AE-4AE1-B22A-5D7CCF6805BB}" type="pres">
      <dgm:prSet presAssocID="{CF9C9BF2-531F-4EE4-A3F4-1431DADC6FFE}" presName="spMid" presStyleCnt="0"/>
      <dgm:spPr/>
    </dgm:pt>
    <dgm:pt modelId="{2A271C64-D666-41E8-8AF1-B1486F45A9BE}" type="pres">
      <dgm:prSet presAssocID="{BB4DE19C-F4E3-447D-A754-FECF3DCDCDC7}" presName="chevronComposite1" presStyleCnt="0"/>
      <dgm:spPr/>
    </dgm:pt>
    <dgm:pt modelId="{C4620129-A203-422B-A460-E057B0416658}" type="pres">
      <dgm:prSet presAssocID="{BB4DE19C-F4E3-447D-A754-FECF3DCDCDC7}" presName="chevron1" presStyleLbl="sibTrans2D1" presStyleIdx="3" presStyleCnt="4" custLinFactNeighborX="-7956" custLinFactNeighborY="-6082">
        <dgm:style>
          <a:lnRef idx="2">
            <a:schemeClr val="accent6">
              <a:shade val="50000"/>
            </a:schemeClr>
          </a:lnRef>
          <a:fillRef idx="1">
            <a:schemeClr val="accent6"/>
          </a:fillRef>
          <a:effectRef idx="0">
            <a:schemeClr val="accent6"/>
          </a:effectRef>
          <a:fontRef idx="minor">
            <a:schemeClr val="lt1"/>
          </a:fontRef>
        </dgm:style>
      </dgm:prSet>
      <dgm:spPr>
        <a:xfrm>
          <a:off x="9603392" y="602121"/>
          <a:ext cx="500641" cy="955778"/>
        </a:xfrm>
        <a:prstGeom prst="chevron">
          <a:avLst>
            <a:gd name="adj" fmla="val 62310"/>
          </a:avLst>
        </a:prstGeom>
        <a:solidFill>
          <a:srgbClr val="2683C6"/>
        </a:solidFill>
        <a:ln w="40000" cap="flat" cmpd="sng" algn="ctr">
          <a:solidFill>
            <a:srgbClr val="2683C6">
              <a:shade val="50000"/>
            </a:srgbClr>
          </a:solidFill>
          <a:prstDash val="solid"/>
        </a:ln>
        <a:effectLst/>
      </dgm:spPr>
    </dgm:pt>
    <dgm:pt modelId="{2B497247-72DA-490F-A6B4-F940AFFE2F5E}" type="pres">
      <dgm:prSet presAssocID="{BB4DE19C-F4E3-447D-A754-FECF3DCDCDC7}" presName="spChevron1" presStyleCnt="0"/>
      <dgm:spPr/>
    </dgm:pt>
    <dgm:pt modelId="{25B7CFB1-EFE1-4223-B4F6-A06E419F1010}" type="pres">
      <dgm:prSet presAssocID="{D2E146D9-1942-45B7-A24C-C348F1A57C17}" presName="last" presStyleCnt="0"/>
      <dgm:spPr/>
    </dgm:pt>
    <dgm:pt modelId="{1FC2CC2C-C6BB-472E-96D1-AEFD7C3B8AA9}" type="pres">
      <dgm:prSet presAssocID="{D2E146D9-1942-45B7-A24C-C348F1A57C17}" presName="circleTx" presStyleLbl="node1" presStyleIdx="18" presStyleCnt="19" custScaleX="118471" custScaleY="95333" custLinFactNeighborX="7199" custLinFactNeighborY="-536"/>
      <dgm:spPr/>
    </dgm:pt>
    <dgm:pt modelId="{62F5F817-667D-49CC-864F-400F690A8660}" type="pres">
      <dgm:prSet presAssocID="{D2E146D9-1942-45B7-A24C-C348F1A57C17}" presName="spN" presStyleCnt="0"/>
      <dgm:spPr/>
    </dgm:pt>
  </dgm:ptLst>
  <dgm:cxnLst>
    <dgm:cxn modelId="{32542D2A-876D-442B-BD0F-7F5C521D7327}" srcId="{865D6F2A-5E02-4E59-9298-14798AB0496E}" destId="{9BD65FEE-1705-4DB0-89CD-A964B855C230}" srcOrd="1" destOrd="0" parTransId="{3E79FAC7-4993-4039-8B1E-7F4D22A624E7}" sibTransId="{9F3D964F-30B6-4C00-840C-EB921B76A776}"/>
    <dgm:cxn modelId="{C09A062B-B419-48CF-B3DB-137AC9347F7E}" type="presOf" srcId="{865D6F2A-5E02-4E59-9298-14798AB0496E}" destId="{DEC65329-8969-47BF-9ECE-3169DAB5FC9E}" srcOrd="0" destOrd="0" presId="urn:microsoft.com/office/officeart/2009/3/layout/RandomtoResultProcess"/>
    <dgm:cxn modelId="{0524A931-4AB4-4FC6-81C5-C07D560A0AAB}" srcId="{CF9C9BF2-531F-4EE4-A3F4-1431DADC6FFE}" destId="{1D80478E-E981-4F9E-9800-285E97035625}" srcOrd="0" destOrd="0" parTransId="{8D46C26D-DC22-4918-A4FD-4C90831ACBD5}" sibTransId="{4C36CCC3-A1EF-46BE-B099-C43DEC045309}"/>
    <dgm:cxn modelId="{7DD1C734-784E-4E80-8CF5-C59C3907EF2D}" srcId="{865D6F2A-5E02-4E59-9298-14798AB0496E}" destId="{CF9C9BF2-531F-4EE4-A3F4-1431DADC6FFE}" srcOrd="3" destOrd="0" parTransId="{FA6450B1-F435-43E1-A25B-B85656251E15}" sibTransId="{BB4DE19C-F4E3-447D-A754-FECF3DCDCDC7}"/>
    <dgm:cxn modelId="{B6E81940-6DED-4F46-A750-8C3FF0384596}" type="presOf" srcId="{8A139D21-E80F-47BD-906E-74BAA7D0F047}" destId="{BFE2A5FA-7BE0-4E9F-9858-F54BC1440203}" srcOrd="0" destOrd="0" presId="urn:microsoft.com/office/officeart/2009/3/layout/RandomtoResultProcess"/>
    <dgm:cxn modelId="{6AE6CE60-F0BF-41DE-87F0-BBD75550467E}" type="presOf" srcId="{EF1A92FE-2B4F-45D4-A8A8-8EA6051499A1}" destId="{896ED9AA-9B10-4441-9B1A-D759580A019E}" srcOrd="0" destOrd="0" presId="urn:microsoft.com/office/officeart/2009/3/layout/RandomtoResultProcess"/>
    <dgm:cxn modelId="{ACEED675-EB52-4BA4-A92D-5DA3D4CAB5B6}" type="presOf" srcId="{9BD65FEE-1705-4DB0-89CD-A964B855C230}" destId="{916F96CD-2635-49FC-AB43-388EE2CEEAD4}" srcOrd="0" destOrd="0" presId="urn:microsoft.com/office/officeart/2009/3/layout/RandomtoResultProcess"/>
    <dgm:cxn modelId="{754C0456-AAAE-4F6F-AE2D-9B8680DF08E9}" srcId="{865D6F2A-5E02-4E59-9298-14798AB0496E}" destId="{8A139D21-E80F-47BD-906E-74BAA7D0F047}" srcOrd="0" destOrd="0" parTransId="{12BC763B-7088-4D85-A68D-B4D10FE099AD}" sibTransId="{886CC75F-E8E5-4DCC-8257-50AC2E86D796}"/>
    <dgm:cxn modelId="{B2970F7A-C5BA-4192-9193-3AE290E538DE}" srcId="{865D6F2A-5E02-4E59-9298-14798AB0496E}" destId="{D2E146D9-1942-45B7-A24C-C348F1A57C17}" srcOrd="4" destOrd="0" parTransId="{AFC1E71B-E8DD-4395-A10B-8851916789C2}" sibTransId="{E5C069D4-4C3A-4341-B8F4-A654CBC304F2}"/>
    <dgm:cxn modelId="{D315A38D-A8AF-4668-9FCE-D375E8831FA8}" type="presOf" srcId="{5ABB0F44-945E-43FE-ADB0-910FCFC6FB60}" destId="{83671A93-CD1E-4986-9BF4-FC3144D10F26}" srcOrd="0" destOrd="0" presId="urn:microsoft.com/office/officeart/2009/3/layout/RandomtoResultProcess"/>
    <dgm:cxn modelId="{7D77F0BC-3CB7-4552-825E-E883925942A6}" srcId="{5ABB0F44-945E-43FE-ADB0-910FCFC6FB60}" destId="{EF1A92FE-2B4F-45D4-A8A8-8EA6051499A1}" srcOrd="0" destOrd="0" parTransId="{E2747632-F668-405C-9F51-CD1509F5CBE3}" sibTransId="{BF8C4399-24CD-4306-A180-D27ADDD409DE}"/>
    <dgm:cxn modelId="{D380A2CC-2648-4416-8E61-BFD03E6DD0F3}" srcId="{865D6F2A-5E02-4E59-9298-14798AB0496E}" destId="{5ABB0F44-945E-43FE-ADB0-910FCFC6FB60}" srcOrd="2" destOrd="0" parTransId="{F1293B6F-A7CF-46D3-954D-6DFDF98CEFDC}" sibTransId="{F4C1A605-6B38-42F4-8E14-2CBCDAEA066C}"/>
    <dgm:cxn modelId="{A9050FED-F5FE-4787-AD61-DED9A6F93E3E}" type="presOf" srcId="{D2E146D9-1942-45B7-A24C-C348F1A57C17}" destId="{1FC2CC2C-C6BB-472E-96D1-AEFD7C3B8AA9}" srcOrd="0" destOrd="0" presId="urn:microsoft.com/office/officeart/2009/3/layout/RandomtoResultProcess"/>
    <dgm:cxn modelId="{F54EA3FC-A8BB-4A70-B1D9-9804249D66C6}" type="presOf" srcId="{CF9C9BF2-531F-4EE4-A3F4-1431DADC6FFE}" destId="{67B329B1-069C-4461-B10A-147C582D253B}" srcOrd="0" destOrd="0" presId="urn:microsoft.com/office/officeart/2009/3/layout/RandomtoResultProcess"/>
    <dgm:cxn modelId="{C24C09FE-E0FA-4E64-8230-EFD61179F229}" type="presOf" srcId="{1D80478E-E981-4F9E-9800-285E97035625}" destId="{B55E5A4A-B3BF-4FED-BAF9-F60086FF011E}" srcOrd="0" destOrd="0" presId="urn:microsoft.com/office/officeart/2009/3/layout/RandomtoResultProcess"/>
    <dgm:cxn modelId="{1B37178A-2945-41D6-BBE5-5B6CD43BF736}" type="presParOf" srcId="{DEC65329-8969-47BF-9ECE-3169DAB5FC9E}" destId="{01E81DC4-72AF-482D-A200-CD6A5FB385B1}" srcOrd="0" destOrd="0" presId="urn:microsoft.com/office/officeart/2009/3/layout/RandomtoResultProcess"/>
    <dgm:cxn modelId="{786F4028-61E3-4540-846F-47B80E35FA6E}" type="presParOf" srcId="{01E81DC4-72AF-482D-A200-CD6A5FB385B1}" destId="{BFE2A5FA-7BE0-4E9F-9858-F54BC1440203}" srcOrd="0" destOrd="0" presId="urn:microsoft.com/office/officeart/2009/3/layout/RandomtoResultProcess"/>
    <dgm:cxn modelId="{7D41E773-7904-4B2C-957D-9B2247A92E68}" type="presParOf" srcId="{01E81DC4-72AF-482D-A200-CD6A5FB385B1}" destId="{374C54BB-B8C4-475A-A5E8-28FEF9E8FA0B}" srcOrd="1" destOrd="0" presId="urn:microsoft.com/office/officeart/2009/3/layout/RandomtoResultProcess"/>
    <dgm:cxn modelId="{A73D7070-2EDD-4082-8C89-F81C475D866A}" type="presParOf" srcId="{01E81DC4-72AF-482D-A200-CD6A5FB385B1}" destId="{B3FDC441-99DD-4C4D-923C-EB310BCC278F}" srcOrd="2" destOrd="0" presId="urn:microsoft.com/office/officeart/2009/3/layout/RandomtoResultProcess"/>
    <dgm:cxn modelId="{B5B39710-52AE-44F4-9569-A199B67517A8}" type="presParOf" srcId="{01E81DC4-72AF-482D-A200-CD6A5FB385B1}" destId="{EB90545E-EB30-4FE1-9989-DF3FE4C7868D}" srcOrd="3" destOrd="0" presId="urn:microsoft.com/office/officeart/2009/3/layout/RandomtoResultProcess"/>
    <dgm:cxn modelId="{ABF6FBA3-287B-4081-BD11-360BE6134A7F}" type="presParOf" srcId="{01E81DC4-72AF-482D-A200-CD6A5FB385B1}" destId="{8EE04389-5628-4516-A2EE-49451BAC5742}" srcOrd="4" destOrd="0" presId="urn:microsoft.com/office/officeart/2009/3/layout/RandomtoResultProcess"/>
    <dgm:cxn modelId="{74276FCB-EBA6-4F38-B45F-BAC2B273EBB4}" type="presParOf" srcId="{01E81DC4-72AF-482D-A200-CD6A5FB385B1}" destId="{2BCF5DDE-24B3-4DC7-94D2-2FDBB9DF89F2}" srcOrd="5" destOrd="0" presId="urn:microsoft.com/office/officeart/2009/3/layout/RandomtoResultProcess"/>
    <dgm:cxn modelId="{898AB10C-78F2-47C0-836E-B93C023BD587}" type="presParOf" srcId="{01E81DC4-72AF-482D-A200-CD6A5FB385B1}" destId="{B0863810-0EFC-4D96-B1A9-1F3DE9E58F24}" srcOrd="6" destOrd="0" presId="urn:microsoft.com/office/officeart/2009/3/layout/RandomtoResultProcess"/>
    <dgm:cxn modelId="{15FCE42E-B5BF-44FB-B522-77F50D73B012}" type="presParOf" srcId="{01E81DC4-72AF-482D-A200-CD6A5FB385B1}" destId="{31435013-9C49-41D0-AD23-32C3CE96DA6E}" srcOrd="7" destOrd="0" presId="urn:microsoft.com/office/officeart/2009/3/layout/RandomtoResultProcess"/>
    <dgm:cxn modelId="{5E068C2F-816A-493A-A9CE-20C852356F07}" type="presParOf" srcId="{01E81DC4-72AF-482D-A200-CD6A5FB385B1}" destId="{73EF8345-6320-4EC3-992C-58DC6C93C293}" srcOrd="8" destOrd="0" presId="urn:microsoft.com/office/officeart/2009/3/layout/RandomtoResultProcess"/>
    <dgm:cxn modelId="{47BEBC4B-6DC1-44F4-970D-126550CDB966}" type="presParOf" srcId="{01E81DC4-72AF-482D-A200-CD6A5FB385B1}" destId="{1B61D44E-F2C5-4019-B554-A5387074E9B5}" srcOrd="9" destOrd="0" presId="urn:microsoft.com/office/officeart/2009/3/layout/RandomtoResultProcess"/>
    <dgm:cxn modelId="{EFE870FB-5884-46BA-8D7A-B1071DDFD4FF}" type="presParOf" srcId="{01E81DC4-72AF-482D-A200-CD6A5FB385B1}" destId="{02EDE470-1123-4183-8B1B-6481600A4763}" srcOrd="10" destOrd="0" presId="urn:microsoft.com/office/officeart/2009/3/layout/RandomtoResultProcess"/>
    <dgm:cxn modelId="{01F41C4F-F6BF-4041-8BC1-0E4D7829D567}" type="presParOf" srcId="{01E81DC4-72AF-482D-A200-CD6A5FB385B1}" destId="{5DFFC2B3-A5A7-4BCA-BD18-DD3C34881BCA}" srcOrd="11" destOrd="0" presId="urn:microsoft.com/office/officeart/2009/3/layout/RandomtoResultProcess"/>
    <dgm:cxn modelId="{7F222554-9260-4C1C-A6F0-4D3707649019}" type="presParOf" srcId="{01E81DC4-72AF-482D-A200-CD6A5FB385B1}" destId="{F7D4D249-D07F-4CAA-AA28-DCF0E8E75CF3}" srcOrd="12" destOrd="0" presId="urn:microsoft.com/office/officeart/2009/3/layout/RandomtoResultProcess"/>
    <dgm:cxn modelId="{ABEF8CC0-CBBE-4011-B176-0D37933C3256}" type="presParOf" srcId="{01E81DC4-72AF-482D-A200-CD6A5FB385B1}" destId="{641AF37F-E5F4-4D36-85AD-77F87599C4C4}" srcOrd="13" destOrd="0" presId="urn:microsoft.com/office/officeart/2009/3/layout/RandomtoResultProcess"/>
    <dgm:cxn modelId="{15FEF0EE-2DB1-4B6D-8E21-497C0178E056}" type="presParOf" srcId="{01E81DC4-72AF-482D-A200-CD6A5FB385B1}" destId="{F17B6DA0-8FAD-4761-9EE8-65BA6EB8F90C}" srcOrd="14" destOrd="0" presId="urn:microsoft.com/office/officeart/2009/3/layout/RandomtoResultProcess"/>
    <dgm:cxn modelId="{213E8BC9-4B72-4534-8AC1-F499A4E3D455}" type="presParOf" srcId="{01E81DC4-72AF-482D-A200-CD6A5FB385B1}" destId="{91F84F8F-724D-4F6A-AFD2-6603BCAE8AF0}" srcOrd="15" destOrd="0" presId="urn:microsoft.com/office/officeart/2009/3/layout/RandomtoResultProcess"/>
    <dgm:cxn modelId="{F0862D3D-4313-44CE-8F7F-CE00A04B041A}" type="presParOf" srcId="{01E81DC4-72AF-482D-A200-CD6A5FB385B1}" destId="{4F23DEFB-FDA7-4A21-96A0-6C8172226768}" srcOrd="16" destOrd="0" presId="urn:microsoft.com/office/officeart/2009/3/layout/RandomtoResultProcess"/>
    <dgm:cxn modelId="{0D795D4B-43F1-4C3E-9C34-2D103C32B819}" type="presParOf" srcId="{01E81DC4-72AF-482D-A200-CD6A5FB385B1}" destId="{8FE8A2CB-FB8C-4CCE-9FC4-956E7814D6E8}" srcOrd="17" destOrd="0" presId="urn:microsoft.com/office/officeart/2009/3/layout/RandomtoResultProcess"/>
    <dgm:cxn modelId="{77A26933-539B-403C-B2C3-B9ABCD15F147}" type="presParOf" srcId="{01E81DC4-72AF-482D-A200-CD6A5FB385B1}" destId="{48085C53-4E0F-4829-B0A9-9BC618997392}" srcOrd="18" destOrd="0" presId="urn:microsoft.com/office/officeart/2009/3/layout/RandomtoResultProcess"/>
    <dgm:cxn modelId="{1DD2A01B-CADF-44C6-A29E-3B66FCDE4EC8}" type="presParOf" srcId="{DEC65329-8969-47BF-9ECE-3169DAB5FC9E}" destId="{633440F2-6D66-401F-9FE3-50B8B738E108}" srcOrd="1" destOrd="0" presId="urn:microsoft.com/office/officeart/2009/3/layout/RandomtoResultProcess"/>
    <dgm:cxn modelId="{4C606B62-1444-4CFA-B6CC-F7D59C346404}" type="presParOf" srcId="{633440F2-6D66-401F-9FE3-50B8B738E108}" destId="{5B7BEDC3-5DFF-4447-B8CF-B134982AA2FE}" srcOrd="0" destOrd="0" presId="urn:microsoft.com/office/officeart/2009/3/layout/RandomtoResultProcess"/>
    <dgm:cxn modelId="{84EB757B-3E3D-4D45-B79B-BD90DE7FFB2D}" type="presParOf" srcId="{633440F2-6D66-401F-9FE3-50B8B738E108}" destId="{275E0A90-4954-416E-8203-B72767C39FEB}" srcOrd="1" destOrd="0" presId="urn:microsoft.com/office/officeart/2009/3/layout/RandomtoResultProcess"/>
    <dgm:cxn modelId="{08017EED-6D0F-4DF3-A707-3062BF0D07D0}" type="presParOf" srcId="{DEC65329-8969-47BF-9ECE-3169DAB5FC9E}" destId="{08F99F67-1CB0-4697-A436-DDE9C265E63B}" srcOrd="2" destOrd="0" presId="urn:microsoft.com/office/officeart/2009/3/layout/RandomtoResultProcess"/>
    <dgm:cxn modelId="{219322AB-F3BE-49F3-9AD5-6947F74CADF5}" type="presParOf" srcId="{08F99F67-1CB0-4697-A436-DDE9C265E63B}" destId="{916F96CD-2635-49FC-AB43-388EE2CEEAD4}" srcOrd="0" destOrd="0" presId="urn:microsoft.com/office/officeart/2009/3/layout/RandomtoResultProcess"/>
    <dgm:cxn modelId="{71E9762C-7E53-49DF-B884-D661B9C6CA06}" type="presParOf" srcId="{08F99F67-1CB0-4697-A436-DDE9C265E63B}" destId="{0A3556BD-5C1D-4C8E-8B2F-CB821DB73EDE}" srcOrd="1" destOrd="0" presId="urn:microsoft.com/office/officeart/2009/3/layout/RandomtoResultProcess"/>
    <dgm:cxn modelId="{1F059D35-B96D-4DA5-9EAA-686C5DB0C067}" type="presParOf" srcId="{DEC65329-8969-47BF-9ECE-3169DAB5FC9E}" destId="{6123051F-5F02-444B-B9AC-83C840D9B1C1}" srcOrd="3" destOrd="0" presId="urn:microsoft.com/office/officeart/2009/3/layout/RandomtoResultProcess"/>
    <dgm:cxn modelId="{0ABFACA6-D11D-49DA-B997-112CEB21DE89}" type="presParOf" srcId="{6123051F-5F02-444B-B9AC-83C840D9B1C1}" destId="{10F436B2-7851-440C-A66B-1000FD8BC8DA}" srcOrd="0" destOrd="0" presId="urn:microsoft.com/office/officeart/2009/3/layout/RandomtoResultProcess"/>
    <dgm:cxn modelId="{2F0D79A9-9A65-4A4A-892C-8A5F90DEC2A2}" type="presParOf" srcId="{6123051F-5F02-444B-B9AC-83C840D9B1C1}" destId="{BCEEC231-6F44-4775-9CFB-5BE925ABA1B5}" srcOrd="1" destOrd="0" presId="urn:microsoft.com/office/officeart/2009/3/layout/RandomtoResultProcess"/>
    <dgm:cxn modelId="{0FA59C5D-D7FE-4369-8F82-4E9E4DC882F6}" type="presParOf" srcId="{DEC65329-8969-47BF-9ECE-3169DAB5FC9E}" destId="{ACF4ADFF-A821-4840-9B90-456FB06ED519}" srcOrd="4" destOrd="0" presId="urn:microsoft.com/office/officeart/2009/3/layout/RandomtoResultProcess"/>
    <dgm:cxn modelId="{05878C30-96B0-4B0C-8C9C-2D9216AE4CD9}" type="presParOf" srcId="{ACF4ADFF-A821-4840-9B90-456FB06ED519}" destId="{83671A93-CD1E-4986-9BF4-FC3144D10F26}" srcOrd="0" destOrd="0" presId="urn:microsoft.com/office/officeart/2009/3/layout/RandomtoResultProcess"/>
    <dgm:cxn modelId="{52D79C2F-027B-4BF5-B63E-5AF71C931339}" type="presParOf" srcId="{ACF4ADFF-A821-4840-9B90-456FB06ED519}" destId="{896ED9AA-9B10-4441-9B1A-D759580A019E}" srcOrd="1" destOrd="0" presId="urn:microsoft.com/office/officeart/2009/3/layout/RandomtoResultProcess"/>
    <dgm:cxn modelId="{920776CD-E81A-4FD1-8A91-2EAB509F6F72}" type="presParOf" srcId="{ACF4ADFF-A821-4840-9B90-456FB06ED519}" destId="{367E31DC-62DE-49F4-BA4B-98BB14D5DA74}" srcOrd="2" destOrd="0" presId="urn:microsoft.com/office/officeart/2009/3/layout/RandomtoResultProcess"/>
    <dgm:cxn modelId="{BD7C4918-573E-4B32-879F-1CABCEA551C5}" type="presParOf" srcId="{DEC65329-8969-47BF-9ECE-3169DAB5FC9E}" destId="{F28FDBD9-CF24-49E2-9DAE-3C97890F3E3D}" srcOrd="5" destOrd="0" presId="urn:microsoft.com/office/officeart/2009/3/layout/RandomtoResultProcess"/>
    <dgm:cxn modelId="{3EA1B621-D083-4F47-A847-B4F6CD336544}" type="presParOf" srcId="{F28FDBD9-CF24-49E2-9DAE-3C97890F3E3D}" destId="{288EDCA4-C0EE-415A-9C17-A2984239DE4D}" srcOrd="0" destOrd="0" presId="urn:microsoft.com/office/officeart/2009/3/layout/RandomtoResultProcess"/>
    <dgm:cxn modelId="{53F42BF7-A649-499E-B9A2-D1C2D802D1EF}" type="presParOf" srcId="{F28FDBD9-CF24-49E2-9DAE-3C97890F3E3D}" destId="{3B0BED0D-8246-44E7-AB38-4FA69B19B21A}" srcOrd="1" destOrd="0" presId="urn:microsoft.com/office/officeart/2009/3/layout/RandomtoResultProcess"/>
    <dgm:cxn modelId="{ED2810A6-1461-4C44-BA58-9B00B26DF911}" type="presParOf" srcId="{DEC65329-8969-47BF-9ECE-3169DAB5FC9E}" destId="{B3686930-8B4D-4AB0-9427-E3259A373000}" srcOrd="6" destOrd="0" presId="urn:microsoft.com/office/officeart/2009/3/layout/RandomtoResultProcess"/>
    <dgm:cxn modelId="{2ADF6B2C-3CA1-4FF5-AAE5-80436BC536CB}" type="presParOf" srcId="{B3686930-8B4D-4AB0-9427-E3259A373000}" destId="{67B329B1-069C-4461-B10A-147C582D253B}" srcOrd="0" destOrd="0" presId="urn:microsoft.com/office/officeart/2009/3/layout/RandomtoResultProcess"/>
    <dgm:cxn modelId="{F018F9AF-CEA9-4A3E-A7F8-3A9D046AB494}" type="presParOf" srcId="{B3686930-8B4D-4AB0-9427-E3259A373000}" destId="{B55E5A4A-B3BF-4FED-BAF9-F60086FF011E}" srcOrd="1" destOrd="0" presId="urn:microsoft.com/office/officeart/2009/3/layout/RandomtoResultProcess"/>
    <dgm:cxn modelId="{22448E5B-CC99-4C54-A6D4-700CE070BB39}" type="presParOf" srcId="{B3686930-8B4D-4AB0-9427-E3259A373000}" destId="{0CF24621-B8AE-4AE1-B22A-5D7CCF6805BB}" srcOrd="2" destOrd="0" presId="urn:microsoft.com/office/officeart/2009/3/layout/RandomtoResultProcess"/>
    <dgm:cxn modelId="{E4ED0669-3682-44EC-A849-D52447F40206}" type="presParOf" srcId="{DEC65329-8969-47BF-9ECE-3169DAB5FC9E}" destId="{2A271C64-D666-41E8-8AF1-B1486F45A9BE}" srcOrd="7" destOrd="0" presId="urn:microsoft.com/office/officeart/2009/3/layout/RandomtoResultProcess"/>
    <dgm:cxn modelId="{AB3FE6DB-BDBF-4BC2-B667-3E8B51A8CB59}" type="presParOf" srcId="{2A271C64-D666-41E8-8AF1-B1486F45A9BE}" destId="{C4620129-A203-422B-A460-E057B0416658}" srcOrd="0" destOrd="0" presId="urn:microsoft.com/office/officeart/2009/3/layout/RandomtoResultProcess"/>
    <dgm:cxn modelId="{C28F1618-5974-4A61-B197-D7A73990E184}" type="presParOf" srcId="{2A271C64-D666-41E8-8AF1-B1486F45A9BE}" destId="{2B497247-72DA-490F-A6B4-F940AFFE2F5E}" srcOrd="1" destOrd="0" presId="urn:microsoft.com/office/officeart/2009/3/layout/RandomtoResultProcess"/>
    <dgm:cxn modelId="{E4BA54B3-AB91-4514-B688-110E0DC28E37}" type="presParOf" srcId="{DEC65329-8969-47BF-9ECE-3169DAB5FC9E}" destId="{25B7CFB1-EFE1-4223-B4F6-A06E419F1010}" srcOrd="8" destOrd="0" presId="urn:microsoft.com/office/officeart/2009/3/layout/RandomtoResultProcess"/>
    <dgm:cxn modelId="{7819A98F-6C17-4763-8381-1A2C6084E642}" type="presParOf" srcId="{25B7CFB1-EFE1-4223-B4F6-A06E419F1010}" destId="{1FC2CC2C-C6BB-472E-96D1-AEFD7C3B8AA9}" srcOrd="0" destOrd="0" presId="urn:microsoft.com/office/officeart/2009/3/layout/RandomtoResultProcess"/>
    <dgm:cxn modelId="{297EDB1E-BDBF-46DC-B78E-E99AB5987171}" type="presParOf" srcId="{25B7CFB1-EFE1-4223-B4F6-A06E419F1010}" destId="{62F5F817-667D-49CC-864F-400F690A8660}" srcOrd="1"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2A5FA-7BE0-4E9F-9858-F54BC1440203}">
      <dsp:nvSpPr>
        <dsp:cNvPr id="0" name=""/>
        <dsp:cNvSpPr/>
      </dsp:nvSpPr>
      <dsp:spPr>
        <a:xfrm>
          <a:off x="93475" y="1071043"/>
          <a:ext cx="1701102" cy="705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fr-FR" sz="2400" b="1" kern="1200" dirty="0">
              <a:solidFill>
                <a:sysClr val="windowText" lastClr="000000">
                  <a:hueOff val="0"/>
                  <a:satOff val="0"/>
                  <a:lumOff val="0"/>
                  <a:alphaOff val="0"/>
                </a:sysClr>
              </a:solidFill>
              <a:latin typeface="Bodomi"/>
              <a:ea typeface="+mn-ea"/>
              <a:cs typeface="+mn-cs"/>
            </a:rPr>
            <a:t>MCO et MCG (court terme</a:t>
          </a:r>
          <a:r>
            <a:rPr lang="fr-FR" sz="1800" b="1" kern="1200" dirty="0">
              <a:solidFill>
                <a:sysClr val="windowText" lastClr="000000">
                  <a:hueOff val="0"/>
                  <a:satOff val="0"/>
                  <a:lumOff val="0"/>
                  <a:alphaOff val="0"/>
                </a:sysClr>
              </a:solidFill>
              <a:latin typeface="Bodomi"/>
              <a:ea typeface="+mn-ea"/>
              <a:cs typeface="+mn-cs"/>
            </a:rPr>
            <a:t>)</a:t>
          </a:r>
        </a:p>
      </dsp:txBody>
      <dsp:txXfrm>
        <a:off x="93475" y="1071043"/>
        <a:ext cx="1701102" cy="705940"/>
      </dsp:txXfrm>
    </dsp:sp>
    <dsp:sp modelId="{374C54BB-B8C4-475A-A5E8-28FEF9E8FA0B}">
      <dsp:nvSpPr>
        <dsp:cNvPr id="0" name=""/>
        <dsp:cNvSpPr/>
      </dsp:nvSpPr>
      <dsp:spPr>
        <a:xfrm>
          <a:off x="81854" y="1269153"/>
          <a:ext cx="108251" cy="108251"/>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B3FDC441-99DD-4C4D-923C-EB310BCC278F}">
      <dsp:nvSpPr>
        <dsp:cNvPr id="0" name=""/>
        <dsp:cNvSpPr/>
      </dsp:nvSpPr>
      <dsp:spPr>
        <a:xfrm>
          <a:off x="58657" y="1052707"/>
          <a:ext cx="108251" cy="108251"/>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EB90545E-EB30-4FE1-9989-DF3FE4C7868D}">
      <dsp:nvSpPr>
        <dsp:cNvPr id="0" name=""/>
        <dsp:cNvSpPr/>
      </dsp:nvSpPr>
      <dsp:spPr>
        <a:xfrm>
          <a:off x="674659" y="730028"/>
          <a:ext cx="170110" cy="170110"/>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8EE04389-5628-4516-A2EE-49451BAC5742}">
      <dsp:nvSpPr>
        <dsp:cNvPr id="0" name=""/>
        <dsp:cNvSpPr/>
      </dsp:nvSpPr>
      <dsp:spPr>
        <a:xfrm>
          <a:off x="877699" y="802684"/>
          <a:ext cx="108251" cy="108251"/>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2BCF5DDE-24B3-4DC7-94D2-2FDBB9DF89F2}">
      <dsp:nvSpPr>
        <dsp:cNvPr id="0" name=""/>
        <dsp:cNvSpPr/>
      </dsp:nvSpPr>
      <dsp:spPr>
        <a:xfrm flipV="1">
          <a:off x="1099340" y="833950"/>
          <a:ext cx="123900" cy="45720"/>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B0863810-0EFC-4D96-B1A9-1F3DE9E58F24}">
      <dsp:nvSpPr>
        <dsp:cNvPr id="0" name=""/>
        <dsp:cNvSpPr/>
      </dsp:nvSpPr>
      <dsp:spPr>
        <a:xfrm>
          <a:off x="1236083" y="802683"/>
          <a:ext cx="108251" cy="108251"/>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31435013-9C49-41D0-AD23-32C3CE96DA6E}">
      <dsp:nvSpPr>
        <dsp:cNvPr id="0" name=""/>
        <dsp:cNvSpPr/>
      </dsp:nvSpPr>
      <dsp:spPr>
        <a:xfrm>
          <a:off x="1322741" y="825879"/>
          <a:ext cx="170110" cy="170110"/>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73EF8345-6320-4EC3-992C-58DC6C93C293}">
      <dsp:nvSpPr>
        <dsp:cNvPr id="0" name=""/>
        <dsp:cNvSpPr/>
      </dsp:nvSpPr>
      <dsp:spPr>
        <a:xfrm>
          <a:off x="1502469" y="1025799"/>
          <a:ext cx="108251" cy="108251"/>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1B61D44E-F2C5-4019-B554-A5387074E9B5}">
      <dsp:nvSpPr>
        <dsp:cNvPr id="0" name=""/>
        <dsp:cNvSpPr/>
      </dsp:nvSpPr>
      <dsp:spPr>
        <a:xfrm>
          <a:off x="1690742" y="1423945"/>
          <a:ext cx="108251" cy="108251"/>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02EDE470-1123-4183-8B1B-6481600A4763}">
      <dsp:nvSpPr>
        <dsp:cNvPr id="0" name=""/>
        <dsp:cNvSpPr/>
      </dsp:nvSpPr>
      <dsp:spPr>
        <a:xfrm flipV="1">
          <a:off x="148660" y="688955"/>
          <a:ext cx="350265" cy="26652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5DFFC2B3-A5A7-4BCA-BD18-DD3C34881BCA}">
      <dsp:nvSpPr>
        <dsp:cNvPr id="0" name=""/>
        <dsp:cNvSpPr/>
      </dsp:nvSpPr>
      <dsp:spPr>
        <a:xfrm>
          <a:off x="100704" y="1498818"/>
          <a:ext cx="108251" cy="108251"/>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F7D4D249-D07F-4CAA-AA28-DCF0E8E75CF3}">
      <dsp:nvSpPr>
        <dsp:cNvPr id="0" name=""/>
        <dsp:cNvSpPr/>
      </dsp:nvSpPr>
      <dsp:spPr>
        <a:xfrm>
          <a:off x="269573" y="1878570"/>
          <a:ext cx="170110" cy="170110"/>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641AF37F-E5F4-4D36-85AD-77F87599C4C4}">
      <dsp:nvSpPr>
        <dsp:cNvPr id="0" name=""/>
        <dsp:cNvSpPr/>
      </dsp:nvSpPr>
      <dsp:spPr>
        <a:xfrm>
          <a:off x="478882" y="1946165"/>
          <a:ext cx="224938" cy="224938"/>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F17B6DA0-8FAD-4761-9EE8-65BA6EB8F90C}">
      <dsp:nvSpPr>
        <dsp:cNvPr id="0" name=""/>
        <dsp:cNvSpPr/>
      </dsp:nvSpPr>
      <dsp:spPr>
        <a:xfrm>
          <a:off x="850792" y="2083266"/>
          <a:ext cx="108251" cy="108251"/>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91F84F8F-724D-4F6A-AFD2-6603BCAE8AF0}">
      <dsp:nvSpPr>
        <dsp:cNvPr id="0" name=""/>
        <dsp:cNvSpPr/>
      </dsp:nvSpPr>
      <dsp:spPr>
        <a:xfrm>
          <a:off x="878966" y="1886246"/>
          <a:ext cx="170110" cy="170110"/>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4F23DEFB-FDA7-4A21-96A0-6C8172226768}">
      <dsp:nvSpPr>
        <dsp:cNvPr id="0" name=""/>
        <dsp:cNvSpPr/>
      </dsp:nvSpPr>
      <dsp:spPr>
        <a:xfrm>
          <a:off x="1127859" y="2065973"/>
          <a:ext cx="108251" cy="108251"/>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8FE8A2CB-FB8C-4CCE-9FC4-956E7814D6E8}">
      <dsp:nvSpPr>
        <dsp:cNvPr id="0" name=""/>
        <dsp:cNvSpPr/>
      </dsp:nvSpPr>
      <dsp:spPr>
        <a:xfrm>
          <a:off x="1291727" y="1883407"/>
          <a:ext cx="224938" cy="224938"/>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48085C53-4E0F-4829-B0A9-9BC618997392}">
      <dsp:nvSpPr>
        <dsp:cNvPr id="0" name=""/>
        <dsp:cNvSpPr/>
      </dsp:nvSpPr>
      <dsp:spPr>
        <a:xfrm>
          <a:off x="1547540" y="1793853"/>
          <a:ext cx="140587" cy="140587"/>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5B7BEDC3-5DFF-4447-B8CF-B134982AA2FE}">
      <dsp:nvSpPr>
        <dsp:cNvPr id="0" name=""/>
        <dsp:cNvSpPr/>
      </dsp:nvSpPr>
      <dsp:spPr>
        <a:xfrm>
          <a:off x="1641724" y="926233"/>
          <a:ext cx="499589" cy="953770"/>
        </a:xfrm>
        <a:prstGeom prst="chevron">
          <a:avLst>
            <a:gd name="adj" fmla="val 62310"/>
          </a:avLst>
        </a:prstGeom>
        <a:solidFill>
          <a:srgbClr val="2683C6"/>
        </a:solidFill>
        <a:ln w="40000" cap="flat" cmpd="sng" algn="ctr">
          <a:solidFill>
            <a:srgbClr val="2683C6">
              <a:shade val="50000"/>
            </a:srgb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sp>
    <dsp:sp modelId="{916F96CD-2635-49FC-AB43-388EE2CEEAD4}">
      <dsp:nvSpPr>
        <dsp:cNvPr id="0" name=""/>
        <dsp:cNvSpPr/>
      </dsp:nvSpPr>
      <dsp:spPr>
        <a:xfrm>
          <a:off x="1976027" y="995320"/>
          <a:ext cx="1823143" cy="953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fr-FR" sz="2400" b="0" kern="1200" dirty="0">
              <a:solidFill>
                <a:sysClr val="windowText" lastClr="000000">
                  <a:hueOff val="0"/>
                  <a:satOff val="0"/>
                  <a:lumOff val="0"/>
                  <a:alphaOff val="0"/>
                </a:sysClr>
              </a:solidFill>
              <a:latin typeface="Bodomi"/>
              <a:ea typeface="+mn-ea"/>
              <a:cs typeface="+mn-cs"/>
            </a:rPr>
            <a:t>Test de stationnarité</a:t>
          </a:r>
        </a:p>
      </dsp:txBody>
      <dsp:txXfrm>
        <a:off x="1976027" y="995320"/>
        <a:ext cx="1823143" cy="953761"/>
      </dsp:txXfrm>
    </dsp:sp>
    <dsp:sp modelId="{10F436B2-7851-440C-A66B-1000FD8BC8DA}">
      <dsp:nvSpPr>
        <dsp:cNvPr id="0" name=""/>
        <dsp:cNvSpPr/>
      </dsp:nvSpPr>
      <dsp:spPr>
        <a:xfrm>
          <a:off x="3764626" y="941570"/>
          <a:ext cx="499589" cy="953770"/>
        </a:xfrm>
        <a:prstGeom prst="chevron">
          <a:avLst>
            <a:gd name="adj" fmla="val 62310"/>
          </a:avLst>
        </a:prstGeom>
        <a:solidFill>
          <a:srgbClr val="2683C6"/>
        </a:solidFill>
        <a:ln w="40000" cap="flat" cmpd="sng" algn="ctr">
          <a:solidFill>
            <a:srgbClr val="2683C6">
              <a:shade val="50000"/>
            </a:srgb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sp>
    <dsp:sp modelId="{83671A93-CD1E-4986-9BF4-FC3144D10F26}">
      <dsp:nvSpPr>
        <dsp:cNvPr id="0" name=""/>
        <dsp:cNvSpPr/>
      </dsp:nvSpPr>
      <dsp:spPr>
        <a:xfrm>
          <a:off x="4426789" y="995320"/>
          <a:ext cx="2010243" cy="953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b="0" kern="1200" dirty="0">
              <a:solidFill>
                <a:sysClr val="windowText" lastClr="000000">
                  <a:hueOff val="0"/>
                  <a:satOff val="0"/>
                  <a:lumOff val="0"/>
                  <a:alphaOff val="0"/>
                </a:sysClr>
              </a:solidFill>
              <a:latin typeface="Bodomi"/>
              <a:ea typeface="+mn-ea"/>
              <a:cs typeface="+mn-cs"/>
            </a:rPr>
            <a:t>Test de  </a:t>
          </a:r>
          <a:r>
            <a:rPr lang="fr-FR" sz="2400" b="0" kern="1200" dirty="0">
              <a:solidFill>
                <a:sysClr val="windowText" lastClr="000000">
                  <a:hueOff val="0"/>
                  <a:satOff val="0"/>
                  <a:lumOff val="0"/>
                  <a:alphaOff val="0"/>
                </a:sysClr>
              </a:solidFill>
              <a:latin typeface="Bodomi"/>
              <a:ea typeface="+mn-ea"/>
              <a:cs typeface="+mn-cs"/>
            </a:rPr>
            <a:t>spécification</a:t>
          </a:r>
          <a:r>
            <a:rPr lang="fr-FR" sz="2000" b="0" kern="1200" dirty="0">
              <a:solidFill>
                <a:sysClr val="windowText" lastClr="000000">
                  <a:hueOff val="0"/>
                  <a:satOff val="0"/>
                  <a:lumOff val="0"/>
                  <a:alphaOff val="0"/>
                </a:sysClr>
              </a:solidFill>
              <a:latin typeface="Bodomi"/>
              <a:ea typeface="+mn-ea"/>
              <a:cs typeface="+mn-cs"/>
            </a:rPr>
            <a:t> du modèle (Hausman)</a:t>
          </a:r>
        </a:p>
      </dsp:txBody>
      <dsp:txXfrm>
        <a:off x="4426789" y="995320"/>
        <a:ext cx="2010243" cy="953761"/>
      </dsp:txXfrm>
    </dsp:sp>
    <dsp:sp modelId="{896ED9AA-9B10-4441-9B1A-D759580A019E}">
      <dsp:nvSpPr>
        <dsp:cNvPr id="0" name=""/>
        <dsp:cNvSpPr/>
      </dsp:nvSpPr>
      <dsp:spPr>
        <a:xfrm>
          <a:off x="4284154" y="2488005"/>
          <a:ext cx="2369580" cy="1086848"/>
        </a:xfrm>
        <a:prstGeom prst="rect">
          <a:avLst/>
        </a:prstGeom>
        <a:solidFill>
          <a:sysClr val="window" lastClr="FFFFFF"/>
        </a:solidFill>
        <a:ln w="40000" cap="flat" cmpd="sng" algn="ctr">
          <a:solidFill>
            <a:srgbClr val="2683C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fr-FR" sz="2400" b="0" kern="1200" dirty="0">
              <a:solidFill>
                <a:sysClr val="windowText" lastClr="000000">
                  <a:hueOff val="0"/>
                  <a:satOff val="0"/>
                  <a:lumOff val="0"/>
                  <a:alphaOff val="0"/>
                </a:sysClr>
              </a:solidFill>
              <a:latin typeface="Bodomi"/>
              <a:ea typeface="+mn-ea"/>
              <a:cs typeface="+mn-cs"/>
            </a:rPr>
            <a:t>Ho : modèle à effet aléatoire </a:t>
          </a:r>
          <a:r>
            <a:rPr lang="fr-FR" sz="2400" b="0" kern="1200" dirty="0" err="1">
              <a:solidFill>
                <a:sysClr val="windowText" lastClr="000000">
                  <a:hueOff val="0"/>
                  <a:satOff val="0"/>
                  <a:lumOff val="0"/>
                  <a:alphaOff val="0"/>
                </a:sysClr>
              </a:solidFill>
              <a:latin typeface="Bodomi"/>
              <a:ea typeface="+mn-ea"/>
              <a:cs typeface="+mn-cs"/>
            </a:rPr>
            <a:t>sssi</a:t>
          </a:r>
          <a:r>
            <a:rPr lang="fr-FR" sz="2400" b="0" kern="1200" dirty="0">
              <a:solidFill>
                <a:sysClr val="windowText" lastClr="000000">
                  <a:hueOff val="0"/>
                  <a:satOff val="0"/>
                  <a:lumOff val="0"/>
                  <a:alphaOff val="0"/>
                </a:sysClr>
              </a:solidFill>
              <a:latin typeface="Bodomi"/>
              <a:ea typeface="+mn-ea"/>
              <a:cs typeface="+mn-cs"/>
            </a:rPr>
            <a:t> P&gt;0,05</a:t>
          </a:r>
        </a:p>
      </dsp:txBody>
      <dsp:txXfrm>
        <a:off x="4284154" y="2488005"/>
        <a:ext cx="2369580" cy="1086848"/>
      </dsp:txXfrm>
    </dsp:sp>
    <dsp:sp modelId="{288EDCA4-C0EE-415A-9C17-A2984239DE4D}">
      <dsp:nvSpPr>
        <dsp:cNvPr id="0" name=""/>
        <dsp:cNvSpPr/>
      </dsp:nvSpPr>
      <dsp:spPr>
        <a:xfrm>
          <a:off x="6636749" y="941570"/>
          <a:ext cx="499589" cy="953770"/>
        </a:xfrm>
        <a:prstGeom prst="chevron">
          <a:avLst>
            <a:gd name="adj" fmla="val 62310"/>
          </a:avLst>
        </a:prstGeom>
        <a:solidFill>
          <a:srgbClr val="2683C6"/>
        </a:solidFill>
        <a:ln w="40000" cap="flat" cmpd="sng" algn="ctr">
          <a:solidFill>
            <a:srgbClr val="2683C6">
              <a:shade val="50000"/>
            </a:srgb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sp>
    <dsp:sp modelId="{67B329B1-069C-4461-B10A-147C582D253B}">
      <dsp:nvSpPr>
        <dsp:cNvPr id="0" name=""/>
        <dsp:cNvSpPr/>
      </dsp:nvSpPr>
      <dsp:spPr>
        <a:xfrm>
          <a:off x="7210018" y="1066795"/>
          <a:ext cx="2447611" cy="953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fr-FR" sz="2400" b="0" kern="1200" dirty="0">
              <a:solidFill>
                <a:sysClr val="windowText" lastClr="000000">
                  <a:hueOff val="0"/>
                  <a:satOff val="0"/>
                  <a:lumOff val="0"/>
                  <a:alphaOff val="0"/>
                </a:sysClr>
              </a:solidFill>
              <a:latin typeface="Bodomi"/>
              <a:ea typeface="+mn-ea"/>
              <a:cs typeface="+mn-cs"/>
            </a:rPr>
            <a:t>Test d’effet individuels aléatoires (</a:t>
          </a:r>
          <a:r>
            <a:rPr lang="fr-FR" sz="2400" b="0" kern="1200" dirty="0" err="1">
              <a:solidFill>
                <a:sysClr val="windowText" lastClr="000000">
                  <a:hueOff val="0"/>
                  <a:satOff val="0"/>
                  <a:lumOff val="0"/>
                  <a:alphaOff val="0"/>
                </a:sysClr>
              </a:solidFill>
              <a:latin typeface="Bodomi"/>
              <a:ea typeface="+mn-ea"/>
              <a:cs typeface="+mn-cs"/>
            </a:rPr>
            <a:t>Breusch</a:t>
          </a:r>
          <a:r>
            <a:rPr lang="fr-FR" sz="2400" b="0" kern="1200" dirty="0">
              <a:solidFill>
                <a:sysClr val="windowText" lastClr="000000">
                  <a:hueOff val="0"/>
                  <a:satOff val="0"/>
                  <a:lumOff val="0"/>
                  <a:alphaOff val="0"/>
                </a:sysClr>
              </a:solidFill>
              <a:latin typeface="Bodomi"/>
              <a:ea typeface="+mn-ea"/>
              <a:cs typeface="+mn-cs"/>
            </a:rPr>
            <a:t>-Pagan</a:t>
          </a:r>
          <a:r>
            <a:rPr lang="fr-FR" sz="1700" b="1" kern="1200" dirty="0">
              <a:solidFill>
                <a:sysClr val="windowText" lastClr="000000">
                  <a:hueOff val="0"/>
                  <a:satOff val="0"/>
                  <a:lumOff val="0"/>
                  <a:alphaOff val="0"/>
                </a:sysClr>
              </a:solidFill>
              <a:latin typeface="Bodomi"/>
              <a:ea typeface="+mn-ea"/>
              <a:cs typeface="+mn-cs"/>
            </a:rPr>
            <a:t>)</a:t>
          </a:r>
        </a:p>
      </dsp:txBody>
      <dsp:txXfrm>
        <a:off x="7210018" y="1066795"/>
        <a:ext cx="2447611" cy="953761"/>
      </dsp:txXfrm>
    </dsp:sp>
    <dsp:sp modelId="{B55E5A4A-B3BF-4FED-BAF9-F60086FF011E}">
      <dsp:nvSpPr>
        <dsp:cNvPr id="0" name=""/>
        <dsp:cNvSpPr/>
      </dsp:nvSpPr>
      <dsp:spPr>
        <a:xfrm>
          <a:off x="7399544" y="2460051"/>
          <a:ext cx="2417473" cy="1112542"/>
        </a:xfrm>
        <a:prstGeom prst="rect">
          <a:avLst/>
        </a:prstGeom>
        <a:solidFill>
          <a:sysClr val="window" lastClr="FFFFFF"/>
        </a:solidFill>
        <a:ln w="40000" cap="flat" cmpd="sng" algn="ctr">
          <a:solidFill>
            <a:srgbClr val="2683C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fr-FR" sz="2400" b="0" kern="1200" dirty="0">
              <a:solidFill>
                <a:sysClr val="windowText" lastClr="000000">
                  <a:hueOff val="0"/>
                  <a:satOff val="0"/>
                  <a:lumOff val="0"/>
                  <a:alphaOff val="0"/>
                </a:sysClr>
              </a:solidFill>
              <a:latin typeface="Bodomi"/>
              <a:ea typeface="+mn-ea"/>
              <a:cs typeface="+mn-cs"/>
            </a:rPr>
            <a:t>Ho : Présence d’effet aléatoire </a:t>
          </a:r>
          <a:r>
            <a:rPr lang="fr-FR" sz="2400" b="0" kern="1200" dirty="0" err="1">
              <a:solidFill>
                <a:sysClr val="windowText" lastClr="000000">
                  <a:hueOff val="0"/>
                  <a:satOff val="0"/>
                  <a:lumOff val="0"/>
                  <a:alphaOff val="0"/>
                </a:sysClr>
              </a:solidFill>
              <a:latin typeface="Bodomi"/>
              <a:ea typeface="+mn-ea"/>
              <a:cs typeface="+mn-cs"/>
            </a:rPr>
            <a:t>sssi</a:t>
          </a:r>
          <a:r>
            <a:rPr lang="fr-FR" sz="2400" b="0" kern="1200" dirty="0">
              <a:solidFill>
                <a:sysClr val="windowText" lastClr="000000">
                  <a:hueOff val="0"/>
                  <a:satOff val="0"/>
                  <a:lumOff val="0"/>
                  <a:alphaOff val="0"/>
                </a:sysClr>
              </a:solidFill>
              <a:latin typeface="Bodomi"/>
              <a:ea typeface="+mn-ea"/>
              <a:cs typeface="+mn-cs"/>
            </a:rPr>
            <a:t> P&gt;0,05</a:t>
          </a:r>
        </a:p>
      </dsp:txBody>
      <dsp:txXfrm>
        <a:off x="7399544" y="2460051"/>
        <a:ext cx="2417473" cy="1112542"/>
      </dsp:txXfrm>
    </dsp:sp>
    <dsp:sp modelId="{C4620129-A203-422B-A460-E057B0416658}">
      <dsp:nvSpPr>
        <dsp:cNvPr id="0" name=""/>
        <dsp:cNvSpPr/>
      </dsp:nvSpPr>
      <dsp:spPr>
        <a:xfrm>
          <a:off x="9808376" y="926233"/>
          <a:ext cx="499589" cy="953770"/>
        </a:xfrm>
        <a:prstGeom prst="chevron">
          <a:avLst>
            <a:gd name="adj" fmla="val 62310"/>
          </a:avLst>
        </a:prstGeom>
        <a:solidFill>
          <a:srgbClr val="2683C6"/>
        </a:solidFill>
        <a:ln w="40000" cap="flat" cmpd="sng" algn="ctr">
          <a:solidFill>
            <a:srgbClr val="2683C6">
              <a:shade val="50000"/>
            </a:srgb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sp>
    <dsp:sp modelId="{1FC2CC2C-C6BB-472E-96D1-AEFD7C3B8AA9}">
      <dsp:nvSpPr>
        <dsp:cNvPr id="0" name=""/>
        <dsp:cNvSpPr/>
      </dsp:nvSpPr>
      <dsp:spPr>
        <a:xfrm>
          <a:off x="10355630" y="926237"/>
          <a:ext cx="1372059" cy="110408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fr-FR" sz="1800" b="0" kern="1200" dirty="0">
              <a:solidFill>
                <a:sysClr val="windowText" lastClr="000000">
                  <a:hueOff val="0"/>
                  <a:satOff val="0"/>
                  <a:lumOff val="0"/>
                  <a:alphaOff val="0"/>
                </a:sysClr>
              </a:solidFill>
              <a:latin typeface="Bodomi"/>
              <a:ea typeface="+mn-ea"/>
              <a:cs typeface="+mn-cs"/>
            </a:rPr>
            <a:t>Résultats </a:t>
          </a:r>
          <a:endParaRPr lang="fr-FR" sz="1400" b="0" kern="1200" dirty="0">
            <a:solidFill>
              <a:sysClr val="windowText" lastClr="000000">
                <a:hueOff val="0"/>
                <a:satOff val="0"/>
                <a:lumOff val="0"/>
                <a:alphaOff val="0"/>
              </a:sysClr>
            </a:solidFill>
            <a:latin typeface="Bodomi"/>
            <a:ea typeface="+mn-ea"/>
            <a:cs typeface="+mn-cs"/>
          </a:endParaRPr>
        </a:p>
      </dsp:txBody>
      <dsp:txXfrm>
        <a:off x="10556563" y="1087927"/>
        <a:ext cx="970193" cy="780709"/>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4427C0D-C168-4976-9C7E-2077E02B01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fr-FR"/>
          </a:p>
        </p:txBody>
      </p:sp>
      <p:sp>
        <p:nvSpPr>
          <p:cNvPr id="3" name="Espace réservé de la date 2">
            <a:extLst>
              <a:ext uri="{FF2B5EF4-FFF2-40B4-BE49-F238E27FC236}">
                <a16:creationId xmlns:a16="http://schemas.microsoft.com/office/drawing/2014/main" id="{92CE4286-ECC9-4EF3-AFE1-52A28E1A9E0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740C7F1D-4E98-403D-9139-D775D9FF8909}" type="datetimeFigureOut">
              <a:rPr lang="fr-FR"/>
              <a:pPr>
                <a:defRPr/>
              </a:pPr>
              <a:t>18/05/2020</a:t>
            </a:fld>
            <a:endParaRPr lang="fr-FR"/>
          </a:p>
        </p:txBody>
      </p:sp>
      <p:sp>
        <p:nvSpPr>
          <p:cNvPr id="4" name="Espace réservé de l'image des diapositives 3">
            <a:extLst>
              <a:ext uri="{FF2B5EF4-FFF2-40B4-BE49-F238E27FC236}">
                <a16:creationId xmlns:a16="http://schemas.microsoft.com/office/drawing/2014/main" id="{750EE920-FD97-4B02-A0C1-95CBD4B35AE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notes 4">
            <a:extLst>
              <a:ext uri="{FF2B5EF4-FFF2-40B4-BE49-F238E27FC236}">
                <a16:creationId xmlns:a16="http://schemas.microsoft.com/office/drawing/2014/main" id="{DA8D9180-7927-40C0-9BAC-E118F14B00B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a:extLst>
              <a:ext uri="{FF2B5EF4-FFF2-40B4-BE49-F238E27FC236}">
                <a16:creationId xmlns:a16="http://schemas.microsoft.com/office/drawing/2014/main" id="{DCDE717A-57B7-479B-97DD-82980615040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fr-FR"/>
          </a:p>
        </p:txBody>
      </p:sp>
      <p:sp>
        <p:nvSpPr>
          <p:cNvPr id="7" name="Espace réservé du numéro de diapositive 6">
            <a:extLst>
              <a:ext uri="{FF2B5EF4-FFF2-40B4-BE49-F238E27FC236}">
                <a16:creationId xmlns:a16="http://schemas.microsoft.com/office/drawing/2014/main" id="{F80C4D26-FC28-4E25-AF3B-0B29A27AA46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1F373528-BF9F-4862-A1FF-4DF023C87806}"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image des diapositives 1">
            <a:extLst>
              <a:ext uri="{FF2B5EF4-FFF2-40B4-BE49-F238E27FC236}">
                <a16:creationId xmlns:a16="http://schemas.microsoft.com/office/drawing/2014/main" id="{C13CB829-2FB8-43A9-B5B0-0B68A7C68C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ce réservé des notes 2">
            <a:extLst>
              <a:ext uri="{FF2B5EF4-FFF2-40B4-BE49-F238E27FC236}">
                <a16:creationId xmlns:a16="http://schemas.microsoft.com/office/drawing/2014/main" id="{119891DC-9B4A-4479-B546-CCBC1F743E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fr-FR" altLang="fr-FR" dirty="0"/>
          </a:p>
        </p:txBody>
      </p:sp>
      <p:sp>
        <p:nvSpPr>
          <p:cNvPr id="4100" name="Espace réservé du numéro de diapositive 3">
            <a:extLst>
              <a:ext uri="{FF2B5EF4-FFF2-40B4-BE49-F238E27FC236}">
                <a16:creationId xmlns:a16="http://schemas.microsoft.com/office/drawing/2014/main" id="{26E8E182-80E1-4BFD-AFB4-3340A4C0B6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3FB12B8-03FC-4697-BC4E-44C64B92EAE5}" type="slidenum">
              <a:rPr lang="fr-FR" altLang="fr-FR"/>
              <a:pPr fontAlgn="base">
                <a:spcBef>
                  <a:spcPct val="0"/>
                </a:spcBef>
                <a:spcAft>
                  <a:spcPct val="0"/>
                </a:spcAft>
              </a:pPr>
              <a:t>1</a:t>
            </a:fld>
            <a:endParaRPr lang="fr-FR" alt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Excellence Monsieur le Président du Jury,</a:t>
            </a:r>
          </a:p>
          <a:p>
            <a:r>
              <a:rPr lang="fr-FR" b="1" dirty="0"/>
              <a:t>Honorables Membres du Jury,</a:t>
            </a:r>
          </a:p>
          <a:p>
            <a:r>
              <a:rPr lang="fr-FR" dirty="0"/>
              <a:t>Les données utilisées pour la réalisation de cette étude sont des données de panel couvrant la période 2007 à 2018 sur les pays de l’UEMOA et du BRICS, et proviennent des </a:t>
            </a:r>
            <a:r>
              <a:rPr lang="fr-FR" sz="1200" b="0" dirty="0">
                <a:ln w="0"/>
                <a:solidFill>
                  <a:schemeClr val="tx1"/>
                </a:solidFill>
              </a:rPr>
              <a:t>bases de donnée</a:t>
            </a:r>
            <a:r>
              <a:rPr lang="fr-FR" sz="1200" b="1" dirty="0">
                <a:ln w="0"/>
                <a:solidFill>
                  <a:schemeClr val="tx1"/>
                </a:solidFill>
              </a:rPr>
              <a:t>s </a:t>
            </a:r>
            <a:r>
              <a:rPr lang="fr-FR" dirty="0"/>
              <a:t>de la banque mondiale,</a:t>
            </a:r>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10</a:t>
            </a:fld>
            <a:endParaRPr lang="fr-FR"/>
          </a:p>
        </p:txBody>
      </p:sp>
    </p:spTree>
    <p:extLst>
      <p:ext uri="{BB962C8B-B14F-4D97-AF65-F5344CB8AC3E}">
        <p14:creationId xmlns:p14="http://schemas.microsoft.com/office/powerpoint/2010/main" val="3880541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Afin de mieux expliquer la croissance économique à partir du PIB par habitant, 6 variables quantitatives sont intégrées dans notre étude; </a:t>
            </a:r>
          </a:p>
          <a:p>
            <a:r>
              <a:rPr lang="fr-FR" b="1" u="sng" dirty="0">
                <a:solidFill>
                  <a:srgbClr val="FF0000"/>
                </a:solidFill>
              </a:rPr>
              <a:t>IL s’agit de :</a:t>
            </a:r>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11</a:t>
            </a:fld>
            <a:endParaRPr lang="fr-FR"/>
          </a:p>
        </p:txBody>
      </p:sp>
    </p:spTree>
    <p:extLst>
      <p:ext uri="{BB962C8B-B14F-4D97-AF65-F5344CB8AC3E}">
        <p14:creationId xmlns:p14="http://schemas.microsoft.com/office/powerpoint/2010/main" val="1741878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Notre </a:t>
            </a:r>
            <a:r>
              <a:rPr lang="fr-FR" sz="1800" b="0" i="0" u="none" strike="noStrike" baseline="0" dirty="0">
                <a:solidFill>
                  <a:srgbClr val="000000"/>
                </a:solidFill>
                <a:latin typeface="Times New Roman" panose="02020603050405020304" pitchFamily="18" charset="0"/>
              </a:rPr>
              <a:t>modèle de base retenu est celui de la fonction de croissance de type Cobb-Douglas. </a:t>
            </a:r>
            <a:r>
              <a:rPr lang="fr-FR" sz="1200" b="0" i="0" u="none" strike="noStrike" kern="1200" baseline="0" dirty="0">
                <a:solidFill>
                  <a:schemeClr val="tx1"/>
                </a:solidFill>
                <a:latin typeface="+mn-lt"/>
                <a:ea typeface="+mn-ea"/>
                <a:cs typeface="+mn-cs"/>
              </a:rPr>
              <a:t>En linéarisant et introduisant les autres variables de notre étude nous avons eu le modèle qui suit </a:t>
            </a:r>
            <a:endParaRPr lang="fr-FR" dirty="0"/>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12</a:t>
            </a:fld>
            <a:endParaRPr lang="fr-FR"/>
          </a:p>
        </p:txBody>
      </p:sp>
    </p:spTree>
    <p:extLst>
      <p:ext uri="{BB962C8B-B14F-4D97-AF65-F5344CB8AC3E}">
        <p14:creationId xmlns:p14="http://schemas.microsoft.com/office/powerpoint/2010/main" val="275008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estimer la relation de court terme entre la croissance économique et nos variables explicatives, nous avons appliqué deux méthodes d’estimations. La méthode des moindres carrées ordinaires (MCO) et la méthode des moindres carrées généralisées (MCG),</a:t>
            </a:r>
          </a:p>
          <a:p>
            <a:r>
              <a:rPr lang="fr-FR" dirty="0"/>
              <a:t>Pour une meilleure modélisation, nous avons effectué des tests statistiques comme : </a:t>
            </a:r>
          </a:p>
          <a:p>
            <a:r>
              <a:rPr lang="fr-FR" dirty="0"/>
              <a:t>Le </a:t>
            </a:r>
            <a:r>
              <a:rPr lang="fr-FR" b="1" dirty="0"/>
              <a:t>test</a:t>
            </a:r>
            <a:r>
              <a:rPr lang="fr-FR" sz="1200" b="1" dirty="0">
                <a:latin typeface="Perpetua" panose="02020502060401020303" pitchFamily="18" charset="0"/>
              </a:rPr>
              <a:t> de racine unitaire</a:t>
            </a:r>
            <a:r>
              <a:rPr lang="fr-FR" sz="1200" dirty="0">
                <a:latin typeface="Perpetua" panose="02020502060401020303" pitchFamily="18" charset="0"/>
              </a:rPr>
              <a:t> de </a:t>
            </a:r>
            <a:r>
              <a:rPr lang="fr-FR" sz="1200" b="1" dirty="0">
                <a:latin typeface="Perpetua" panose="02020502060401020303" pitchFamily="18" charset="0"/>
              </a:rPr>
              <a:t>Im-Pesaran-Shin</a:t>
            </a:r>
            <a:r>
              <a:rPr lang="fr-FR" sz="1200" dirty="0">
                <a:latin typeface="Perpetua" panose="02020502060401020303" pitchFamily="18" charset="0"/>
              </a:rPr>
              <a:t>. Si les résultats indiquent que les séries sont non stationnaires, on passe ensuite au test </a:t>
            </a:r>
            <a:r>
              <a:rPr lang="fr-FR" b="1" dirty="0"/>
              <a:t>de </a:t>
            </a:r>
            <a:r>
              <a:rPr lang="fr-FR" b="1" dirty="0" err="1"/>
              <a:t>hausman</a:t>
            </a:r>
            <a:r>
              <a:rPr lang="fr-FR" b="1" dirty="0"/>
              <a:t> </a:t>
            </a:r>
            <a:r>
              <a:rPr lang="fr-FR" b="0" dirty="0"/>
              <a:t>afin de savoir si le modèle est à effet aléatoire ou à effet fixe,</a:t>
            </a:r>
          </a:p>
          <a:p>
            <a:r>
              <a:rPr lang="fr-FR" b="0" dirty="0"/>
              <a:t>Enfin le </a:t>
            </a:r>
            <a:r>
              <a:rPr lang="fr-FR" b="1" dirty="0"/>
              <a:t>test de </a:t>
            </a:r>
            <a:r>
              <a:rPr lang="fr-FR" b="1" dirty="0" err="1"/>
              <a:t>Breusch</a:t>
            </a:r>
            <a:r>
              <a:rPr lang="fr-FR" b="1" dirty="0"/>
              <a:t>-Pagan </a:t>
            </a:r>
            <a:r>
              <a:rPr lang="fr-FR" b="0" dirty="0"/>
              <a:t>est effectué pour valider définitivement le choix du modèle précédemment obtenu,</a:t>
            </a:r>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13</a:t>
            </a:fld>
            <a:endParaRPr lang="fr-FR"/>
          </a:p>
        </p:txBody>
      </p:sp>
    </p:spTree>
    <p:extLst>
      <p:ext uri="{BB962C8B-B14F-4D97-AF65-F5344CB8AC3E}">
        <p14:creationId xmlns:p14="http://schemas.microsoft.com/office/powerpoint/2010/main" val="3548616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Pour le long terme, nous avons utilisé la méthode des moindres carrées entièrement modifiées (MCOEM) pour estimer les coefficients de notre modèle. Pour ce faire, nous avons effectué le test de cointégration de </a:t>
            </a:r>
            <a:r>
              <a:rPr lang="fr-FR" b="1" dirty="0" err="1"/>
              <a:t>Pedroni</a:t>
            </a:r>
            <a:r>
              <a:rPr lang="fr-FR" dirty="0"/>
              <a:t> et de </a:t>
            </a:r>
            <a:r>
              <a:rPr lang="fr-FR" b="1" dirty="0"/>
              <a:t>Kao afin de s’assurer de l’existence d’une relation de long terme entre notre variable dépendante et les variables explicatives.</a:t>
            </a:r>
            <a:r>
              <a:rPr lang="fr-FR" dirty="0"/>
              <a:t> </a:t>
            </a:r>
            <a:endParaRPr lang="fr-FR" b="1" dirty="0"/>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14</a:t>
            </a:fld>
            <a:endParaRPr lang="fr-FR"/>
          </a:p>
        </p:txBody>
      </p:sp>
    </p:spTree>
    <p:extLst>
      <p:ext uri="{BB962C8B-B14F-4D97-AF65-F5344CB8AC3E}">
        <p14:creationId xmlns:p14="http://schemas.microsoft.com/office/powerpoint/2010/main" val="1694949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valider les différents modèles de notre étude, nous avons effectué trois tests à savoir :</a:t>
            </a:r>
          </a:p>
          <a:p>
            <a:r>
              <a:rPr lang="fr-FR" dirty="0"/>
              <a:t>Le test de normalité des erreurs de jacques </a:t>
            </a:r>
            <a:r>
              <a:rPr lang="fr-FR" dirty="0" err="1"/>
              <a:t>Bera</a:t>
            </a:r>
            <a:r>
              <a:rPr lang="fr-FR" dirty="0"/>
              <a:t>, le test d’autocorrélation des erreurs de Woodbridge et le test d’hétéroscédasticité intra-individu de White.</a:t>
            </a:r>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15</a:t>
            </a:fld>
            <a:endParaRPr lang="fr-FR"/>
          </a:p>
        </p:txBody>
      </p:sp>
    </p:spTree>
    <p:extLst>
      <p:ext uri="{BB962C8B-B14F-4D97-AF65-F5344CB8AC3E}">
        <p14:creationId xmlns:p14="http://schemas.microsoft.com/office/powerpoint/2010/main" val="1402829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kern="1200" dirty="0">
                <a:solidFill>
                  <a:schemeClr val="tx1"/>
                </a:solidFill>
                <a:effectLst/>
                <a:latin typeface="+mn-lt"/>
                <a:ea typeface="+mn-ea"/>
                <a:cs typeface="+mn-cs"/>
              </a:rPr>
              <a:t>Excellence Monsieur le Président du Jury,</a:t>
            </a:r>
            <a:endParaRPr lang="fr-FR"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Honorables Membres du Jury, </a:t>
            </a:r>
            <a:endParaRPr lang="fr-FR" sz="120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Suivant cette méthodologie, voici les résultats auxquels nous sommes parvenus. Notons que notre analyse descriptive est réalisée sur deux périodes, la première allant de 2007-2012 et la seconde de 2013 à 2018,</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b="0" i="0" u="none" strike="noStrike" kern="1200" baseline="0" dirty="0">
                <a:solidFill>
                  <a:schemeClr val="tx1"/>
                </a:solidFill>
                <a:latin typeface="+mn-lt"/>
                <a:ea typeface="+mn-ea"/>
                <a:cs typeface="+mn-cs"/>
              </a:rPr>
              <a:t>Il ressort de cette analyse que pour les pays de l’UEMOA, le PIB par habitant est passé de 741,55 dollars sur la période 2007-2012 à 845,15 dollars sur la période 2013-2018. Soit une augmentation de 15,18% contre 9,68% dans les pays du BRICS, </a:t>
            </a:r>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16</a:t>
            </a:fld>
            <a:endParaRPr lang="fr-FR"/>
          </a:p>
        </p:txBody>
      </p:sp>
    </p:spTree>
    <p:extLst>
      <p:ext uri="{BB962C8B-B14F-4D97-AF65-F5344CB8AC3E}">
        <p14:creationId xmlns:p14="http://schemas.microsoft.com/office/powerpoint/2010/main" val="349050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b="0" i="0" u="none" strike="noStrike" kern="1200" baseline="0" dirty="0">
                <a:solidFill>
                  <a:schemeClr val="tx1"/>
                </a:solidFill>
                <a:latin typeface="+mn-lt"/>
                <a:ea typeface="+mn-ea"/>
                <a:cs typeface="+mn-cs"/>
              </a:rPr>
              <a:t>Malgré les écarts entre les pays de l‘UEMOA et les pays du BRICS en termes d’investissement privé, il ressort que l’UEMOA a connu sur les deux périodes une augmentation remarquable, soit d’environ 97,02% contre 12,63% dans les BRICS.</a:t>
            </a:r>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17</a:t>
            </a:fld>
            <a:endParaRPr lang="fr-FR"/>
          </a:p>
        </p:txBody>
      </p:sp>
    </p:spTree>
    <p:extLst>
      <p:ext uri="{BB962C8B-B14F-4D97-AF65-F5344CB8AC3E}">
        <p14:creationId xmlns:p14="http://schemas.microsoft.com/office/powerpoint/2010/main" val="130334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b="0" i="0" u="none" strike="noStrike" kern="1200" baseline="0" dirty="0">
                <a:solidFill>
                  <a:schemeClr val="tx1"/>
                </a:solidFill>
                <a:latin typeface="+mn-lt"/>
                <a:ea typeface="+mn-ea"/>
                <a:cs typeface="+mn-cs"/>
              </a:rPr>
              <a:t>Pour les pays de l’UEMOA, les dépenses publiques sont passées de 139,40 sur la période 2007-2012 à 200,55 sur la période 2013-2018. Soit une augmentation de 43,86% contre 12,44% dans les pays du BRICS, </a:t>
            </a:r>
            <a:endParaRPr lang="fr-FR" dirty="0"/>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18</a:t>
            </a:fld>
            <a:endParaRPr lang="fr-FR"/>
          </a:p>
        </p:txBody>
      </p:sp>
    </p:spTree>
    <p:extLst>
      <p:ext uri="{BB962C8B-B14F-4D97-AF65-F5344CB8AC3E}">
        <p14:creationId xmlns:p14="http://schemas.microsoft.com/office/powerpoint/2010/main" val="2197061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b="0" i="0" u="none" strike="noStrike" kern="1200" baseline="0" dirty="0">
                <a:solidFill>
                  <a:schemeClr val="tx1"/>
                </a:solidFill>
                <a:latin typeface="+mn-lt"/>
                <a:ea typeface="+mn-ea"/>
                <a:cs typeface="+mn-cs"/>
              </a:rPr>
              <a:t>En ce qui concerne la part de la population en âge de travailler dans la population totale, elle est plus élevée dans les BRICS que dans les pays de l’UEMOA. </a:t>
            </a:r>
            <a:endParaRPr lang="fr-FR" dirty="0"/>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19</a:t>
            </a:fld>
            <a:endParaRPr lang="fr-FR"/>
          </a:p>
        </p:txBody>
      </p:sp>
    </p:spTree>
    <p:extLst>
      <p:ext uri="{BB962C8B-B14F-4D97-AF65-F5344CB8AC3E}">
        <p14:creationId xmlns:p14="http://schemas.microsoft.com/office/powerpoint/2010/main" val="3286387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image des diapositives 1">
            <a:extLst>
              <a:ext uri="{FF2B5EF4-FFF2-40B4-BE49-F238E27FC236}">
                <a16:creationId xmlns:a16="http://schemas.microsoft.com/office/drawing/2014/main" id="{C13CB829-2FB8-43A9-B5B0-0B68A7C68C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ce réservé des notes 2">
            <a:extLst>
              <a:ext uri="{FF2B5EF4-FFF2-40B4-BE49-F238E27FC236}">
                <a16:creationId xmlns:a16="http://schemas.microsoft.com/office/drawing/2014/main" id="{119891DC-9B4A-4479-B546-CCBC1F743E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fr-FR" b="1" dirty="0"/>
              <a:t>Excellence Monsieur le Président du Jury,</a:t>
            </a:r>
            <a:endParaRPr lang="fr-FR" altLang="fr-FR" dirty="0"/>
          </a:p>
          <a:p>
            <a:pPr>
              <a:spcBef>
                <a:spcPct val="0"/>
              </a:spcBef>
            </a:pPr>
            <a:r>
              <a:rPr lang="fr-FR" altLang="fr-FR" b="1" dirty="0"/>
              <a:t>Honorables Membres du Jury, </a:t>
            </a:r>
            <a:endParaRPr lang="fr-FR" altLang="fr-FR" dirty="0"/>
          </a:p>
          <a:p>
            <a:pPr>
              <a:spcBef>
                <a:spcPct val="0"/>
              </a:spcBef>
            </a:pPr>
            <a:r>
              <a:rPr lang="fr-FR" altLang="fr-FR" b="1" dirty="0"/>
              <a:t>Chers parents, chers amis, bonjour.</a:t>
            </a:r>
            <a:endParaRPr lang="fr-FR" altLang="fr-FR" dirty="0"/>
          </a:p>
          <a:p>
            <a:pPr>
              <a:spcBef>
                <a:spcPct val="0"/>
              </a:spcBef>
            </a:pPr>
            <a:r>
              <a:rPr lang="fr-FR" altLang="fr-FR" dirty="0"/>
              <a:t>Le travail que nous avons ainsi l’immense honneur de vous présenter est intitulé :</a:t>
            </a:r>
            <a:r>
              <a:rPr lang="fr-FR" altLang="fr-FR" b="1" dirty="0"/>
              <a:t> </a:t>
            </a:r>
            <a:r>
              <a:rPr lang="fr-FR" altLang="fr-FR" dirty="0"/>
              <a:t>« </a:t>
            </a:r>
            <a:r>
              <a:rPr lang="fr-FR" altLang="fr-FR" b="1" dirty="0"/>
              <a:t>Analyse comparative des déterminants de la croissance économique des pays de l’UEMOA  et des pays du BRICS</a:t>
            </a:r>
            <a:r>
              <a:rPr lang="fr-FR" altLang="fr-FR" dirty="0"/>
              <a:t> ».</a:t>
            </a:r>
          </a:p>
          <a:p>
            <a:pPr>
              <a:spcBef>
                <a:spcPct val="0"/>
              </a:spcBef>
            </a:pPr>
            <a:endParaRPr lang="fr-FR" altLang="fr-FR" dirty="0"/>
          </a:p>
        </p:txBody>
      </p:sp>
      <p:sp>
        <p:nvSpPr>
          <p:cNvPr id="4100" name="Espace réservé du numéro de diapositive 3">
            <a:extLst>
              <a:ext uri="{FF2B5EF4-FFF2-40B4-BE49-F238E27FC236}">
                <a16:creationId xmlns:a16="http://schemas.microsoft.com/office/drawing/2014/main" id="{26E8E182-80E1-4BFD-AFB4-3340A4C0B6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3FB12B8-03FC-4697-BC4E-44C64B92EAE5}" type="slidenum">
              <a:rPr lang="fr-FR" altLang="fr-FR"/>
              <a:pPr fontAlgn="base">
                <a:spcBef>
                  <a:spcPct val="0"/>
                </a:spcBef>
                <a:spcAft>
                  <a:spcPct val="0"/>
                </a:spcAft>
              </a:pPr>
              <a:t>2</a:t>
            </a:fld>
            <a:endParaRPr lang="fr-FR" altLang="fr-FR"/>
          </a:p>
        </p:txBody>
      </p:sp>
    </p:spTree>
    <p:extLst>
      <p:ext uri="{BB962C8B-B14F-4D97-AF65-F5344CB8AC3E}">
        <p14:creationId xmlns:p14="http://schemas.microsoft.com/office/powerpoint/2010/main" val="675984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Toutes les variables de nos modèles sont non stationnaires à niveau </a:t>
            </a:r>
            <a:r>
              <a:rPr lang="fr-FR" b="1" dirty="0"/>
              <a:t>mais stationnaires lorsqu’on passe en différence première. </a:t>
            </a:r>
            <a:r>
              <a:rPr lang="fr-FR" sz="1200" b="0" i="0" u="none" strike="noStrike" kern="1200" baseline="0" dirty="0">
                <a:solidFill>
                  <a:schemeClr val="tx1"/>
                </a:solidFill>
                <a:latin typeface="+mn-lt"/>
                <a:ea typeface="+mn-ea"/>
                <a:cs typeface="+mn-cs"/>
              </a:rPr>
              <a:t>Les variables sont donc toutes intégrées d’ordre 1</a:t>
            </a:r>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20</a:t>
            </a:fld>
            <a:endParaRPr lang="fr-FR"/>
          </a:p>
        </p:txBody>
      </p:sp>
    </p:spTree>
    <p:extLst>
      <p:ext uri="{BB962C8B-B14F-4D97-AF65-F5344CB8AC3E}">
        <p14:creationId xmlns:p14="http://schemas.microsoft.com/office/powerpoint/2010/main" val="6341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Des résultats de l’analyse économétrique, nous retenons : </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Sur le court terme que </a:t>
            </a:r>
            <a:r>
              <a:rPr lang="fr-FR" sz="1200" dirty="0">
                <a:ln w="0"/>
                <a:solidFill>
                  <a:schemeClr val="tx1"/>
                </a:solidFill>
              </a:rPr>
              <a:t>Contrairement aux pays du BRICS, l’investissement privé n’a pas un effet significatif sur la croissance économique des pays de l’UEMOA.</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b="1" dirty="0">
                <a:ln w="0"/>
                <a:solidFill>
                  <a:schemeClr val="tx1"/>
                </a:solidFill>
              </a:rPr>
              <a:t>La Population Active a un e</a:t>
            </a:r>
            <a:r>
              <a:rPr lang="fr-FR" sz="1200" dirty="0">
                <a:ln w="0"/>
                <a:solidFill>
                  <a:schemeClr val="tx1"/>
                </a:solidFill>
              </a:rPr>
              <a:t>ffet positif significatif au seuil de 5% sur le PIB par habitant dans les pays de l’UEMOA, mais non significatif dans les pays du BRICS.</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b="1" dirty="0">
                <a:ln w="0"/>
                <a:solidFill>
                  <a:schemeClr val="tx1"/>
                </a:solidFill>
              </a:rPr>
              <a:t>Les Dépenses publiques i</a:t>
            </a:r>
            <a:r>
              <a:rPr lang="fr-FR" sz="1200" dirty="0">
                <a:ln w="0"/>
                <a:solidFill>
                  <a:schemeClr val="tx1"/>
                </a:solidFill>
              </a:rPr>
              <a:t>nfluent significativement la croissance économique autant dans les pays de l’UEMOA que dans les pays du BRICS.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FR" sz="1200" dirty="0">
              <a:ln w="0"/>
              <a:solidFill>
                <a:schemeClr val="tx1"/>
              </a:solidFill>
            </a:endParaRPr>
          </a:p>
          <a:p>
            <a:endParaRPr lang="fr-FR" dirty="0"/>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21</a:t>
            </a:fld>
            <a:endParaRPr lang="fr-FR"/>
          </a:p>
        </p:txBody>
      </p:sp>
    </p:spTree>
    <p:extLst>
      <p:ext uri="{BB962C8B-B14F-4D97-AF65-F5344CB8AC3E}">
        <p14:creationId xmlns:p14="http://schemas.microsoft.com/office/powerpoint/2010/main" val="4224609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Nos variables étant toutes intégrées d’ordre 1 nous pouvons donc conclure qu’il y a risque de cointégration. </a:t>
            </a:r>
          </a:p>
          <a:p>
            <a:r>
              <a:rPr lang="fr-FR" dirty="0"/>
              <a:t>Le </a:t>
            </a:r>
            <a:r>
              <a:rPr lang="fr-FR" b="1" dirty="0"/>
              <a:t>test de cointégration de </a:t>
            </a:r>
            <a:r>
              <a:rPr lang="fr-FR" b="1" dirty="0" err="1"/>
              <a:t>Pedroni</a:t>
            </a:r>
            <a:r>
              <a:rPr lang="fr-FR" b="1" dirty="0"/>
              <a:t> et de Kao, nous montre des P-value </a:t>
            </a:r>
            <a:r>
              <a:rPr lang="fr-FR" dirty="0"/>
              <a:t>significatives dans les deux groupes de pays. On peut donc conclure qu’il existe une relation de long terme entre nos variables.</a:t>
            </a:r>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22</a:t>
            </a:fld>
            <a:endParaRPr lang="fr-FR"/>
          </a:p>
        </p:txBody>
      </p:sp>
    </p:spTree>
    <p:extLst>
      <p:ext uri="{BB962C8B-B14F-4D97-AF65-F5344CB8AC3E}">
        <p14:creationId xmlns:p14="http://schemas.microsoft.com/office/powerpoint/2010/main" val="814672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Des résultats de l’analyse économétrique, nous retenons: </a:t>
            </a:r>
          </a:p>
          <a:p>
            <a:pPr algn="just"/>
            <a:r>
              <a:rPr lang="fr-FR" dirty="0"/>
              <a:t>Sur le long terme que </a:t>
            </a:r>
            <a:r>
              <a:rPr lang="fr-FR" sz="1200" dirty="0">
                <a:ln w="0"/>
                <a:solidFill>
                  <a:schemeClr val="tx1"/>
                </a:solidFill>
              </a:rPr>
              <a:t>Contrairement aux pays du BRICS, l’investissement privé n’a pas un impact</a:t>
            </a:r>
          </a:p>
          <a:p>
            <a:pPr algn="just"/>
            <a:r>
              <a:rPr lang="fr-FR" sz="1200" dirty="0">
                <a:ln w="0"/>
                <a:solidFill>
                  <a:schemeClr val="tx1"/>
                </a:solidFill>
              </a:rPr>
              <a:t>significatif sur la croissance économique des pays de l’UEMOA. </a:t>
            </a:r>
          </a:p>
          <a:p>
            <a:pPr algn="just"/>
            <a:r>
              <a:rPr lang="fr-FR" sz="1200" b="1" dirty="0">
                <a:ln w="0"/>
                <a:solidFill>
                  <a:schemeClr val="tx1"/>
                </a:solidFill>
              </a:rPr>
              <a:t>La Population Active a un </a:t>
            </a:r>
            <a:r>
              <a:rPr lang="fr-FR" sz="1200" dirty="0">
                <a:ln w="0"/>
                <a:solidFill>
                  <a:schemeClr val="tx1"/>
                </a:solidFill>
                <a:ea typeface="Calibri" panose="020F0502020204030204" pitchFamily="34" charset="0"/>
              </a:rPr>
              <a:t>Impact positif et significatif sur la croissance économique dans les deux groupes de pays.</a:t>
            </a:r>
          </a:p>
          <a:p>
            <a:pPr marL="0" indent="0" algn="just">
              <a:lnSpc>
                <a:spcPct val="200000"/>
              </a:lnSpc>
              <a:buFont typeface="Wingdings" panose="05000000000000000000" pitchFamily="2" charset="2"/>
              <a:buNone/>
            </a:pPr>
            <a:r>
              <a:rPr lang="fr-FR" sz="1200" b="1" dirty="0">
                <a:ln w="0"/>
                <a:solidFill>
                  <a:schemeClr val="tx1"/>
                </a:solidFill>
              </a:rPr>
              <a:t>Les Dépenses publiques ont un </a:t>
            </a:r>
            <a:r>
              <a:rPr lang="fr-FR" sz="1200" dirty="0">
                <a:ln w="0"/>
                <a:solidFill>
                  <a:schemeClr val="tx1"/>
                </a:solidFill>
                <a:ea typeface="Calibri" panose="020F0502020204030204" pitchFamily="34" charset="0"/>
              </a:rPr>
              <a:t>Impact positif et significatif sur la croissance économique dans les deux groupes de pays</a:t>
            </a:r>
            <a:endParaRPr lang="fr-FR" sz="1200" dirty="0">
              <a:ln w="0"/>
              <a:solidFill>
                <a:schemeClr val="tx1"/>
              </a:solidFill>
            </a:endParaRPr>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23</a:t>
            </a:fld>
            <a:endParaRPr lang="fr-FR"/>
          </a:p>
        </p:txBody>
      </p:sp>
    </p:spTree>
    <p:extLst>
      <p:ext uri="{BB962C8B-B14F-4D97-AF65-F5344CB8AC3E}">
        <p14:creationId xmlns:p14="http://schemas.microsoft.com/office/powerpoint/2010/main" val="1462346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Au Regard de ces résultats, et face à la question : </a:t>
            </a:r>
            <a:r>
              <a:rPr lang="fr-FR" sz="1200" b="1" dirty="0"/>
              <a:t>Les hypothèses sont –elles confirmées ?</a:t>
            </a:r>
            <a:endParaRPr lang="fr-FR" sz="12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Nous répondons oui, nos trois hypothèses sont confirmées.</a:t>
            </a:r>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24</a:t>
            </a:fld>
            <a:endParaRPr lang="fr-FR"/>
          </a:p>
        </p:txBody>
      </p:sp>
    </p:spTree>
    <p:extLst>
      <p:ext uri="{BB962C8B-B14F-4D97-AF65-F5344CB8AC3E}">
        <p14:creationId xmlns:p14="http://schemas.microsoft.com/office/powerpoint/2010/main" val="2333660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Ainsi pour dynamiser la croissance économique dans les pays de l’UEMOA, nous suggérons aux autorités:</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Sur le court terme, d’</a:t>
            </a:r>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25</a:t>
            </a:fld>
            <a:endParaRPr lang="fr-FR"/>
          </a:p>
        </p:txBody>
      </p:sp>
    </p:spTree>
    <p:extLst>
      <p:ext uri="{BB962C8B-B14F-4D97-AF65-F5344CB8AC3E}">
        <p14:creationId xmlns:p14="http://schemas.microsoft.com/office/powerpoint/2010/main" val="30648625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Sur le long, d’</a:t>
            </a:r>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26</a:t>
            </a:fld>
            <a:endParaRPr lang="fr-FR"/>
          </a:p>
        </p:txBody>
      </p:sp>
    </p:spTree>
    <p:extLst>
      <p:ext uri="{BB962C8B-B14F-4D97-AF65-F5344CB8AC3E}">
        <p14:creationId xmlns:p14="http://schemas.microsoft.com/office/powerpoint/2010/main" val="2892505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Excellence</a:t>
            </a:r>
            <a:r>
              <a:rPr lang="fr-FR" b="1" baseline="0" dirty="0"/>
              <a:t> Monsieur le Président du jury,</a:t>
            </a:r>
          </a:p>
          <a:p>
            <a:r>
              <a:rPr lang="fr-FR" b="1" baseline="0" dirty="0"/>
              <a:t>Honorables membres du jury,</a:t>
            </a:r>
          </a:p>
          <a:p>
            <a:r>
              <a:rPr lang="fr-FR" b="1" baseline="0" dirty="0"/>
              <a:t>Telle est la substance du travail soumis à votre appréciation.  Vos critiques, remarques et suggestions seront d’un grand apport pour améliorer la qualité de ce travail. </a:t>
            </a:r>
          </a:p>
          <a:p>
            <a:r>
              <a:rPr lang="fr-FR" b="1" baseline="0"/>
              <a:t>Nous </a:t>
            </a:r>
            <a:r>
              <a:rPr lang="fr-FR" b="1" baseline="0" dirty="0"/>
              <a:t>vous </a:t>
            </a:r>
            <a:r>
              <a:rPr lang="fr-FR" b="1" baseline="0"/>
              <a:t>remercions pour </a:t>
            </a:r>
            <a:r>
              <a:rPr lang="fr-FR" b="1" baseline="0" dirty="0"/>
              <a:t>votre attention.</a:t>
            </a:r>
            <a:endParaRPr lang="fr-FR" b="1" dirty="0"/>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27</a:t>
            </a:fld>
            <a:endParaRPr lang="fr-FR"/>
          </a:p>
        </p:txBody>
      </p:sp>
    </p:spTree>
    <p:extLst>
      <p:ext uri="{BB962C8B-B14F-4D97-AF65-F5344CB8AC3E}">
        <p14:creationId xmlns:p14="http://schemas.microsoft.com/office/powerpoint/2010/main" val="10354430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image des diapositives 1">
            <a:extLst>
              <a:ext uri="{FF2B5EF4-FFF2-40B4-BE49-F238E27FC236}">
                <a16:creationId xmlns:a16="http://schemas.microsoft.com/office/drawing/2014/main" id="{C13CB829-2FB8-43A9-B5B0-0B68A7C68C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ce réservé des notes 2">
            <a:extLst>
              <a:ext uri="{FF2B5EF4-FFF2-40B4-BE49-F238E27FC236}">
                <a16:creationId xmlns:a16="http://schemas.microsoft.com/office/drawing/2014/main" id="{119891DC-9B4A-4479-B546-CCBC1F743E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fr-FR" altLang="fr-FR" dirty="0"/>
          </a:p>
        </p:txBody>
      </p:sp>
      <p:sp>
        <p:nvSpPr>
          <p:cNvPr id="4100" name="Espace réservé du numéro de diapositive 3">
            <a:extLst>
              <a:ext uri="{FF2B5EF4-FFF2-40B4-BE49-F238E27FC236}">
                <a16:creationId xmlns:a16="http://schemas.microsoft.com/office/drawing/2014/main" id="{26E8E182-80E1-4BFD-AFB4-3340A4C0B6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3FB12B8-03FC-4697-BC4E-44C64B92EAE5}" type="slidenum">
              <a:rPr kumimoji="0" lang="fr-FR" altLang="fr-FR"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fr-FR" altLang="fr-FR"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4116877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a:extLst>
              <a:ext uri="{FF2B5EF4-FFF2-40B4-BE49-F238E27FC236}">
                <a16:creationId xmlns:a16="http://schemas.microsoft.com/office/drawing/2014/main" id="{4BB6D75D-6367-48EB-A770-F68A27378CA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Espace réservé des notes 2">
            <a:extLst>
              <a:ext uri="{FF2B5EF4-FFF2-40B4-BE49-F238E27FC236}">
                <a16:creationId xmlns:a16="http://schemas.microsoft.com/office/drawing/2014/main" id="{2D72B5E6-E0E2-4E3F-9816-2843436F43D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fr-FR" dirty="0"/>
              <a:t>Partant des faits et constats ayant motivés nos recherches, nous présenterons successivement les objectifs, les hypothèses et la méthodologie adoptée. Suivra ensuite la présentation des résultats qui nous permettra de formuler des préconisations opérationnelles,</a:t>
            </a:r>
          </a:p>
        </p:txBody>
      </p:sp>
      <p:sp>
        <p:nvSpPr>
          <p:cNvPr id="6148" name="Espace réservé du numéro de diapositive 3">
            <a:extLst>
              <a:ext uri="{FF2B5EF4-FFF2-40B4-BE49-F238E27FC236}">
                <a16:creationId xmlns:a16="http://schemas.microsoft.com/office/drawing/2014/main" id="{D4D3563D-80B9-4AEC-8A01-A7A68801B2E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F216878-EF68-477B-8265-BBD921287D11}" type="slidenum">
              <a:rPr lang="fr-FR" altLang="fr-FR"/>
              <a:pPr fontAlgn="base">
                <a:spcBef>
                  <a:spcPct val="0"/>
                </a:spcBef>
                <a:spcAft>
                  <a:spcPct val="0"/>
                </a:spcAft>
              </a:pPr>
              <a:t>3</a:t>
            </a:fld>
            <a:endParaRPr lang="fr-FR" alt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kern="1200" dirty="0">
                <a:solidFill>
                  <a:schemeClr val="tx1"/>
                </a:solidFill>
                <a:effectLst/>
                <a:latin typeface="+mn-lt"/>
                <a:ea typeface="+mn-ea"/>
                <a:cs typeface="+mn-cs"/>
              </a:rPr>
              <a:t>Excellence Monsieur le Président du Jury, </a:t>
            </a:r>
            <a:endParaRPr lang="fr-FR"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Honorables Membres du Jury</a:t>
            </a:r>
            <a:endParaRPr lang="fr-FR" sz="1200" kern="1200" dirty="0">
              <a:solidFill>
                <a:schemeClr val="tx1"/>
              </a:solidFill>
              <a:effectLst/>
              <a:latin typeface="+mn-lt"/>
              <a:ea typeface="+mn-ea"/>
              <a:cs typeface="+mn-cs"/>
            </a:endParaRPr>
          </a:p>
          <a:p>
            <a:r>
              <a:rPr lang="fr-FR" dirty="0"/>
              <a:t>Après la récession économique de 1980, les pays de l’Est asiatique comme le Japon, la Taiwan et la Corée du Sud se sont lancés dans l’investissement de l’infrastructure rural et aussi dans des reformes agricoles ainsi que dans les aspects organisationnels et institutionnels du développement rural. Aujourd’hui, ses pays qui étaient auparavant des Pays en développement, ont connu une nouvelle impulsion et s’écarte remarquablement des pays sous-développés sur le plan mondial. Le Brésil, la Russie, l’Inde, la Chine et l’Afrique de Sud (BRICS) constituent une force économique majeure avec 42,1% de la population mondiale à leurs actifs. </a:t>
            </a:r>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4</a:t>
            </a:fld>
            <a:endParaRPr lang="fr-FR"/>
          </a:p>
        </p:txBody>
      </p:sp>
    </p:spTree>
    <p:extLst>
      <p:ext uri="{BB962C8B-B14F-4D97-AF65-F5344CB8AC3E}">
        <p14:creationId xmlns:p14="http://schemas.microsoft.com/office/powerpoint/2010/main" val="3594620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revanche, les pays africains, en particulier, ceux de l’UEMOA ayant subi la même récession économique sont à la traîne. En effet, sur 66 millions d’habitants en 1997, l’UEMOA ne compte que 3 millions de population active. Soit 4,5%de la population totale. Le chômage, la pauvreté et l’insécurité alimentaire ne cesse de sévir dans ces pays. De plus, selon le classement de l’IDH de 2013 réalisé par le PNUD, les pays de l’UEMOA font partie des 50 derniers pays.</a:t>
            </a:r>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5</a:t>
            </a:fld>
            <a:endParaRPr lang="fr-FR"/>
          </a:p>
        </p:txBody>
      </p:sp>
    </p:spTree>
    <p:extLst>
      <p:ext uri="{BB962C8B-B14F-4D97-AF65-F5344CB8AC3E}">
        <p14:creationId xmlns:p14="http://schemas.microsoft.com/office/powerpoint/2010/main" val="1667366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graphique présente l’évolution du PIB par habitant en moyenne (de dollars) dans les pays de l’UEMOA et les pays du BRICS entre 2007 et 2018. On voit que le PIB par habitant en moyenne des pays du BRICS est largement au-dessus de celui observé dans les pays de l’UEMOA. Cette différence peut être dû à l’influence de plusieurs facteurs sur le plan économique, politique ou social. Nous nous sommes ainsi posés la question de savoir :</a:t>
            </a:r>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6</a:t>
            </a:fld>
            <a:endParaRPr lang="fr-FR"/>
          </a:p>
        </p:txBody>
      </p:sp>
    </p:spTree>
    <p:extLst>
      <p:ext uri="{BB962C8B-B14F-4D97-AF65-F5344CB8AC3E}">
        <p14:creationId xmlns:p14="http://schemas.microsoft.com/office/powerpoint/2010/main" val="3034869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Comment expliquer l’écart de croissance économique entre les pays du BRICS et les pays de l’UEMOA ?</a:t>
            </a:r>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7</a:t>
            </a:fld>
            <a:endParaRPr lang="fr-FR"/>
          </a:p>
        </p:txBody>
      </p:sp>
    </p:spTree>
    <p:extLst>
      <p:ext uri="{BB962C8B-B14F-4D97-AF65-F5344CB8AC3E}">
        <p14:creationId xmlns:p14="http://schemas.microsoft.com/office/powerpoint/2010/main" val="3794010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Excellence Monsieur le Président du Jury,</a:t>
            </a:r>
          </a:p>
          <a:p>
            <a:r>
              <a:rPr lang="fr-FR" b="1" dirty="0"/>
              <a:t>Honorables Membres du Jury,</a:t>
            </a:r>
          </a:p>
          <a:p>
            <a:pPr algn="just"/>
            <a:r>
              <a:rPr lang="fr-FR" dirty="0"/>
              <a:t>L’objectif général de ce travail est donc d’expliquer l’écart de croissance entre les pays du BRICS et les pays de l’UEMOA au moyen des variables explicatives.</a:t>
            </a:r>
          </a:p>
          <a:p>
            <a:pPr algn="just"/>
            <a:r>
              <a:rPr lang="fr-FR" dirty="0"/>
              <a:t>Spécifiquement il s’agira d’abord, d’ Estimer respectivement l’effet de l’investissement privé à court et à long termes sur la croissance économique dans les pays de l’UEMOA et les pays du BRICS; Ensuite, de déterminer l’effet de la population active à court et à long termes sur la croissance économique dans les pays de l’UEMOA et les pays du BRICS et enfin, d’estimer l’effet des dépenses publiques à court et à long termes sur la croissance économique dans les pays de l’UEMOA et les pays du BRICS.</a:t>
            </a:r>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8</a:t>
            </a:fld>
            <a:endParaRPr lang="fr-FR"/>
          </a:p>
        </p:txBody>
      </p:sp>
    </p:spTree>
    <p:extLst>
      <p:ext uri="{BB962C8B-B14F-4D97-AF65-F5344CB8AC3E}">
        <p14:creationId xmlns:p14="http://schemas.microsoft.com/office/powerpoint/2010/main" val="1504875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Pour atteindre ces objectifs, nous avons formulé les hypothèses suivantes :la 1</a:t>
            </a:r>
            <a:r>
              <a:rPr lang="fr-FR" sz="1200" kern="1200" baseline="30000" dirty="0">
                <a:solidFill>
                  <a:schemeClr val="tx1"/>
                </a:solidFill>
                <a:effectLst/>
                <a:latin typeface="+mn-lt"/>
                <a:ea typeface="+mn-ea"/>
                <a:cs typeface="+mn-cs"/>
              </a:rPr>
              <a:t>ère</a:t>
            </a:r>
            <a:r>
              <a:rPr lang="fr-FR" sz="1200" kern="1200" dirty="0">
                <a:solidFill>
                  <a:schemeClr val="tx1"/>
                </a:solidFill>
                <a:effectLst/>
                <a:latin typeface="+mn-lt"/>
                <a:ea typeface="+mn-ea"/>
                <a:cs typeface="+mn-cs"/>
              </a:rPr>
              <a:t> hypothèse est que </a:t>
            </a:r>
            <a:r>
              <a:rPr lang="fr-FR" sz="1200" b="1" dirty="0">
                <a:ln w="0"/>
                <a:solidFill>
                  <a:schemeClr val="tx1"/>
                </a:solidFill>
              </a:rPr>
              <a:t>Comparativement aux pays de l’UEMOA, l’investissement privé a un effet statistiquement significatif supérieur sur la croissance économique à court et à long termes dans les pays du BRICS, </a:t>
            </a:r>
            <a:r>
              <a:rPr lang="fr-FR" sz="1200" kern="1200" dirty="0">
                <a:solidFill>
                  <a:schemeClr val="tx1"/>
                </a:solidFill>
                <a:effectLst/>
                <a:latin typeface="+mn-lt"/>
                <a:ea typeface="+mn-ea"/>
                <a:cs typeface="+mn-cs"/>
              </a:rPr>
              <a:t>la 2</a:t>
            </a:r>
            <a:r>
              <a:rPr lang="fr-FR" sz="1200" kern="1200" baseline="30000" dirty="0">
                <a:solidFill>
                  <a:schemeClr val="tx1"/>
                </a:solidFill>
                <a:effectLst/>
                <a:latin typeface="+mn-lt"/>
                <a:ea typeface="+mn-ea"/>
                <a:cs typeface="+mn-cs"/>
              </a:rPr>
              <a:t>ème</a:t>
            </a:r>
            <a:r>
              <a:rPr lang="fr-FR" sz="1200" kern="1200" dirty="0">
                <a:solidFill>
                  <a:schemeClr val="tx1"/>
                </a:solidFill>
                <a:effectLst/>
                <a:latin typeface="+mn-lt"/>
                <a:ea typeface="+mn-ea"/>
                <a:cs typeface="+mn-cs"/>
              </a:rPr>
              <a:t> hypothèse est que </a:t>
            </a:r>
            <a:r>
              <a:rPr lang="fr-FR" sz="1200" b="1" dirty="0">
                <a:ln w="0"/>
                <a:solidFill>
                  <a:schemeClr val="tx1"/>
                </a:solidFill>
              </a:rPr>
              <a:t> Par rapport aux pays du BRICS, la population active à un effet statistiquement significatif supérieur sur la croissance économique à court et à long termes dans les pays de l’UEMOA, </a:t>
            </a:r>
            <a:r>
              <a:rPr lang="fr-FR" sz="1200" b="0" dirty="0">
                <a:ln w="0"/>
                <a:solidFill>
                  <a:schemeClr val="tx1"/>
                </a:solidFill>
              </a:rPr>
              <a:t>la 3</a:t>
            </a:r>
            <a:r>
              <a:rPr lang="fr-FR" sz="1200" b="0" baseline="30000" dirty="0">
                <a:ln w="0"/>
                <a:solidFill>
                  <a:schemeClr val="tx1"/>
                </a:solidFill>
              </a:rPr>
              <a:t>ème</a:t>
            </a:r>
            <a:r>
              <a:rPr lang="fr-FR" sz="1200" b="0" dirty="0">
                <a:ln w="0"/>
                <a:solidFill>
                  <a:schemeClr val="tx1"/>
                </a:solidFill>
              </a:rPr>
              <a:t> hypothèse est que </a:t>
            </a:r>
            <a:r>
              <a:rPr lang="fr-FR" sz="1200" b="1" dirty="0">
                <a:ln w="0"/>
                <a:solidFill>
                  <a:schemeClr val="tx1"/>
                </a:solidFill>
              </a:rPr>
              <a:t>Les dépenses publiques influent plus positivement sur la croissance économique à court et à long termes dans les pays du BRICS que dans les pays de l’UEMOA.</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FR" sz="1200" b="1" dirty="0">
              <a:ln w="0"/>
              <a:solidFill>
                <a:schemeClr val="tx1"/>
              </a:solidFill>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FR" sz="1200" b="1" dirty="0">
              <a:ln w="0"/>
              <a:solidFill>
                <a:schemeClr val="tx1"/>
              </a:solidFill>
            </a:endParaRPr>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9</a:t>
            </a:fld>
            <a:endParaRPr lang="fr-FR"/>
          </a:p>
        </p:txBody>
      </p:sp>
    </p:spTree>
    <p:extLst>
      <p:ext uri="{BB962C8B-B14F-4D97-AF65-F5344CB8AC3E}">
        <p14:creationId xmlns:p14="http://schemas.microsoft.com/office/powerpoint/2010/main" val="2633588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E4A5945-C141-459D-97CF-13547B3478A6}"/>
              </a:ext>
            </a:extLst>
          </p:cNvPr>
          <p:cNvSpPr>
            <a:spLocks noGrp="1"/>
          </p:cNvSpPr>
          <p:nvPr>
            <p:ph type="dt" sz="half" idx="10"/>
          </p:nvPr>
        </p:nvSpPr>
        <p:spPr/>
        <p:txBody>
          <a:bodyPr/>
          <a:lstStyle>
            <a:lvl1pPr>
              <a:defRPr/>
            </a:lvl1pPr>
          </a:lstStyle>
          <a:p>
            <a:pPr>
              <a:defRPr/>
            </a:pPr>
            <a:fld id="{A54BB462-85E5-4355-AC0E-09079A95C54D}" type="datetimeFigureOut">
              <a:rPr lang="fr-FR"/>
              <a:pPr>
                <a:defRPr/>
              </a:pPr>
              <a:t>18/05/2020</a:t>
            </a:fld>
            <a:endParaRPr lang="fr-FR"/>
          </a:p>
        </p:txBody>
      </p:sp>
      <p:sp>
        <p:nvSpPr>
          <p:cNvPr id="5" name="Espace réservé du pied de page 4">
            <a:extLst>
              <a:ext uri="{FF2B5EF4-FFF2-40B4-BE49-F238E27FC236}">
                <a16:creationId xmlns:a16="http://schemas.microsoft.com/office/drawing/2014/main" id="{BE2C4E64-A7A2-417D-A33E-2039B52FB179}"/>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23C85940-6433-460B-9BB4-FAC75427948C}"/>
              </a:ext>
            </a:extLst>
          </p:cNvPr>
          <p:cNvSpPr>
            <a:spLocks noGrp="1"/>
          </p:cNvSpPr>
          <p:nvPr>
            <p:ph type="sldNum" sz="quarter" idx="12"/>
          </p:nvPr>
        </p:nvSpPr>
        <p:spPr/>
        <p:txBody>
          <a:bodyPr/>
          <a:lstStyle>
            <a:lvl1pPr>
              <a:defRPr/>
            </a:lvl1pPr>
          </a:lstStyle>
          <a:p>
            <a:pPr>
              <a:defRPr/>
            </a:pPr>
            <a:fld id="{524828F4-5B1C-40D6-BCFF-56ACB8690D41}" type="slidenum">
              <a:rPr lang="fr-FR"/>
              <a:pPr>
                <a:defRPr/>
              </a:pPr>
              <a:t>‹N°›</a:t>
            </a:fld>
            <a:endParaRPr lang="fr-FR"/>
          </a:p>
        </p:txBody>
      </p:sp>
    </p:spTree>
    <p:extLst>
      <p:ext uri="{BB962C8B-B14F-4D97-AF65-F5344CB8AC3E}">
        <p14:creationId xmlns:p14="http://schemas.microsoft.com/office/powerpoint/2010/main" val="199748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2776B56-D721-4A45-84FD-D05A6CC2D2AC}"/>
              </a:ext>
            </a:extLst>
          </p:cNvPr>
          <p:cNvSpPr>
            <a:spLocks noGrp="1"/>
          </p:cNvSpPr>
          <p:nvPr>
            <p:ph type="dt" sz="half" idx="10"/>
          </p:nvPr>
        </p:nvSpPr>
        <p:spPr/>
        <p:txBody>
          <a:bodyPr/>
          <a:lstStyle>
            <a:lvl1pPr>
              <a:defRPr/>
            </a:lvl1pPr>
          </a:lstStyle>
          <a:p>
            <a:pPr>
              <a:defRPr/>
            </a:pPr>
            <a:fld id="{24E27236-665E-4AD3-8575-1749DA4D3B3B}" type="datetimeFigureOut">
              <a:rPr lang="fr-FR"/>
              <a:pPr>
                <a:defRPr/>
              </a:pPr>
              <a:t>18/05/2020</a:t>
            </a:fld>
            <a:endParaRPr lang="fr-FR"/>
          </a:p>
        </p:txBody>
      </p:sp>
      <p:sp>
        <p:nvSpPr>
          <p:cNvPr id="5" name="Espace réservé du pied de page 4">
            <a:extLst>
              <a:ext uri="{FF2B5EF4-FFF2-40B4-BE49-F238E27FC236}">
                <a16:creationId xmlns:a16="http://schemas.microsoft.com/office/drawing/2014/main" id="{5199C5C1-ED73-4B0A-9A92-E0C087A2CE5F}"/>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F84202AE-00D8-4AEA-A363-E08755B0F9B0}"/>
              </a:ext>
            </a:extLst>
          </p:cNvPr>
          <p:cNvSpPr>
            <a:spLocks noGrp="1"/>
          </p:cNvSpPr>
          <p:nvPr>
            <p:ph type="sldNum" sz="quarter" idx="12"/>
          </p:nvPr>
        </p:nvSpPr>
        <p:spPr/>
        <p:txBody>
          <a:bodyPr/>
          <a:lstStyle>
            <a:lvl1pPr>
              <a:defRPr/>
            </a:lvl1pPr>
          </a:lstStyle>
          <a:p>
            <a:pPr>
              <a:defRPr/>
            </a:pPr>
            <a:fld id="{4BF91432-D366-4A6C-AF23-C000A68755C4}" type="slidenum">
              <a:rPr lang="fr-FR"/>
              <a:pPr>
                <a:defRPr/>
              </a:pPr>
              <a:t>‹N°›</a:t>
            </a:fld>
            <a:endParaRPr lang="fr-FR"/>
          </a:p>
        </p:txBody>
      </p:sp>
    </p:spTree>
    <p:extLst>
      <p:ext uri="{BB962C8B-B14F-4D97-AF65-F5344CB8AC3E}">
        <p14:creationId xmlns:p14="http://schemas.microsoft.com/office/powerpoint/2010/main" val="267182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A9BFADC-EE67-4857-A7FE-1866C96E924A}"/>
              </a:ext>
            </a:extLst>
          </p:cNvPr>
          <p:cNvSpPr>
            <a:spLocks noGrp="1"/>
          </p:cNvSpPr>
          <p:nvPr>
            <p:ph type="dt" sz="half" idx="10"/>
          </p:nvPr>
        </p:nvSpPr>
        <p:spPr/>
        <p:txBody>
          <a:bodyPr/>
          <a:lstStyle>
            <a:lvl1pPr>
              <a:defRPr/>
            </a:lvl1pPr>
          </a:lstStyle>
          <a:p>
            <a:pPr>
              <a:defRPr/>
            </a:pPr>
            <a:fld id="{78E1CC7C-E51E-446D-ABA3-AB4D3148320E}" type="datetimeFigureOut">
              <a:rPr lang="fr-FR"/>
              <a:pPr>
                <a:defRPr/>
              </a:pPr>
              <a:t>18/05/2020</a:t>
            </a:fld>
            <a:endParaRPr lang="fr-FR"/>
          </a:p>
        </p:txBody>
      </p:sp>
      <p:sp>
        <p:nvSpPr>
          <p:cNvPr id="5" name="Espace réservé du pied de page 4">
            <a:extLst>
              <a:ext uri="{FF2B5EF4-FFF2-40B4-BE49-F238E27FC236}">
                <a16:creationId xmlns:a16="http://schemas.microsoft.com/office/drawing/2014/main" id="{3267B86D-FA51-414C-9181-262C5CA097DA}"/>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F1735616-3446-42F6-B9AA-1E5E86C599C8}"/>
              </a:ext>
            </a:extLst>
          </p:cNvPr>
          <p:cNvSpPr>
            <a:spLocks noGrp="1"/>
          </p:cNvSpPr>
          <p:nvPr>
            <p:ph type="sldNum" sz="quarter" idx="12"/>
          </p:nvPr>
        </p:nvSpPr>
        <p:spPr/>
        <p:txBody>
          <a:bodyPr/>
          <a:lstStyle>
            <a:lvl1pPr>
              <a:defRPr/>
            </a:lvl1pPr>
          </a:lstStyle>
          <a:p>
            <a:pPr>
              <a:defRPr/>
            </a:pPr>
            <a:fld id="{F334430D-BD69-4EE2-A3E5-E2254E368549}" type="slidenum">
              <a:rPr lang="fr-FR"/>
              <a:pPr>
                <a:defRPr/>
              </a:pPr>
              <a:t>‹N°›</a:t>
            </a:fld>
            <a:endParaRPr lang="fr-FR"/>
          </a:p>
        </p:txBody>
      </p:sp>
    </p:spTree>
    <p:extLst>
      <p:ext uri="{BB962C8B-B14F-4D97-AF65-F5344CB8AC3E}">
        <p14:creationId xmlns:p14="http://schemas.microsoft.com/office/powerpoint/2010/main" val="138186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104DB9A-14B3-4B41-955D-D833DA37C0B3}"/>
              </a:ext>
            </a:extLst>
          </p:cNvPr>
          <p:cNvSpPr>
            <a:spLocks noGrp="1"/>
          </p:cNvSpPr>
          <p:nvPr>
            <p:ph type="dt" sz="half" idx="10"/>
          </p:nvPr>
        </p:nvSpPr>
        <p:spPr/>
        <p:txBody>
          <a:bodyPr/>
          <a:lstStyle>
            <a:lvl1pPr>
              <a:defRPr/>
            </a:lvl1pPr>
          </a:lstStyle>
          <a:p>
            <a:pPr>
              <a:defRPr/>
            </a:pPr>
            <a:fld id="{7CA60529-B592-4D8F-978C-164551EA0B06}" type="datetimeFigureOut">
              <a:rPr lang="fr-FR"/>
              <a:pPr>
                <a:defRPr/>
              </a:pPr>
              <a:t>18/05/2020</a:t>
            </a:fld>
            <a:endParaRPr lang="fr-FR"/>
          </a:p>
        </p:txBody>
      </p:sp>
      <p:sp>
        <p:nvSpPr>
          <p:cNvPr id="5" name="Espace réservé du pied de page 4">
            <a:extLst>
              <a:ext uri="{FF2B5EF4-FFF2-40B4-BE49-F238E27FC236}">
                <a16:creationId xmlns:a16="http://schemas.microsoft.com/office/drawing/2014/main" id="{46E6BB44-3838-4FDA-BC27-269643288AA5}"/>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4B7C29BE-0F20-45C8-94E6-8258795C9665}"/>
              </a:ext>
            </a:extLst>
          </p:cNvPr>
          <p:cNvSpPr>
            <a:spLocks noGrp="1"/>
          </p:cNvSpPr>
          <p:nvPr>
            <p:ph type="sldNum" sz="quarter" idx="12"/>
          </p:nvPr>
        </p:nvSpPr>
        <p:spPr/>
        <p:txBody>
          <a:bodyPr/>
          <a:lstStyle>
            <a:lvl1pPr>
              <a:defRPr/>
            </a:lvl1pPr>
          </a:lstStyle>
          <a:p>
            <a:pPr>
              <a:defRPr/>
            </a:pPr>
            <a:fld id="{CD0FA71E-6B62-4C39-B5ED-CD8E195F7D9F}" type="slidenum">
              <a:rPr lang="fr-FR"/>
              <a:pPr>
                <a:defRPr/>
              </a:pPr>
              <a:t>‹N°›</a:t>
            </a:fld>
            <a:endParaRPr lang="fr-FR"/>
          </a:p>
        </p:txBody>
      </p:sp>
    </p:spTree>
    <p:extLst>
      <p:ext uri="{BB962C8B-B14F-4D97-AF65-F5344CB8AC3E}">
        <p14:creationId xmlns:p14="http://schemas.microsoft.com/office/powerpoint/2010/main" val="337794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FC042CD-9C84-457E-9D97-0674F2D479F3}"/>
              </a:ext>
            </a:extLst>
          </p:cNvPr>
          <p:cNvSpPr>
            <a:spLocks noGrp="1"/>
          </p:cNvSpPr>
          <p:nvPr>
            <p:ph type="dt" sz="half" idx="10"/>
          </p:nvPr>
        </p:nvSpPr>
        <p:spPr/>
        <p:txBody>
          <a:bodyPr/>
          <a:lstStyle>
            <a:lvl1pPr>
              <a:defRPr/>
            </a:lvl1pPr>
          </a:lstStyle>
          <a:p>
            <a:pPr>
              <a:defRPr/>
            </a:pPr>
            <a:fld id="{67362578-9EA5-45A6-B47B-A7AA4060C17B}" type="datetimeFigureOut">
              <a:rPr lang="fr-FR"/>
              <a:pPr>
                <a:defRPr/>
              </a:pPr>
              <a:t>18/05/2020</a:t>
            </a:fld>
            <a:endParaRPr lang="fr-FR"/>
          </a:p>
        </p:txBody>
      </p:sp>
      <p:sp>
        <p:nvSpPr>
          <p:cNvPr id="5" name="Espace réservé du pied de page 4">
            <a:extLst>
              <a:ext uri="{FF2B5EF4-FFF2-40B4-BE49-F238E27FC236}">
                <a16:creationId xmlns:a16="http://schemas.microsoft.com/office/drawing/2014/main" id="{0D36AC81-B2DF-4AB6-B9A4-5E3CA00A2D69}"/>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3E101029-5C90-4C86-94EF-BC99AD7BE8B0}"/>
              </a:ext>
            </a:extLst>
          </p:cNvPr>
          <p:cNvSpPr>
            <a:spLocks noGrp="1"/>
          </p:cNvSpPr>
          <p:nvPr>
            <p:ph type="sldNum" sz="quarter" idx="12"/>
          </p:nvPr>
        </p:nvSpPr>
        <p:spPr/>
        <p:txBody>
          <a:bodyPr/>
          <a:lstStyle>
            <a:lvl1pPr>
              <a:defRPr/>
            </a:lvl1pPr>
          </a:lstStyle>
          <a:p>
            <a:pPr>
              <a:defRPr/>
            </a:pPr>
            <a:fld id="{A661B6E9-C0A3-4753-9540-8FA6A55F3F76}" type="slidenum">
              <a:rPr lang="fr-FR"/>
              <a:pPr>
                <a:defRPr/>
              </a:pPr>
              <a:t>‹N°›</a:t>
            </a:fld>
            <a:endParaRPr lang="fr-FR"/>
          </a:p>
        </p:txBody>
      </p:sp>
    </p:spTree>
    <p:extLst>
      <p:ext uri="{BB962C8B-B14F-4D97-AF65-F5344CB8AC3E}">
        <p14:creationId xmlns:p14="http://schemas.microsoft.com/office/powerpoint/2010/main" val="341127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a:extLst>
              <a:ext uri="{FF2B5EF4-FFF2-40B4-BE49-F238E27FC236}">
                <a16:creationId xmlns:a16="http://schemas.microsoft.com/office/drawing/2014/main" id="{0E6A66DF-9840-450E-88F7-51804C51206C}"/>
              </a:ext>
            </a:extLst>
          </p:cNvPr>
          <p:cNvSpPr>
            <a:spLocks noGrp="1"/>
          </p:cNvSpPr>
          <p:nvPr>
            <p:ph type="dt" sz="half" idx="10"/>
          </p:nvPr>
        </p:nvSpPr>
        <p:spPr/>
        <p:txBody>
          <a:bodyPr/>
          <a:lstStyle>
            <a:lvl1pPr>
              <a:defRPr/>
            </a:lvl1pPr>
          </a:lstStyle>
          <a:p>
            <a:pPr>
              <a:defRPr/>
            </a:pPr>
            <a:fld id="{72E01DDA-4E09-4C10-B678-24FC57A84DAC}" type="datetimeFigureOut">
              <a:rPr lang="fr-FR"/>
              <a:pPr>
                <a:defRPr/>
              </a:pPr>
              <a:t>18/05/2020</a:t>
            </a:fld>
            <a:endParaRPr lang="fr-FR"/>
          </a:p>
        </p:txBody>
      </p:sp>
      <p:sp>
        <p:nvSpPr>
          <p:cNvPr id="6" name="Espace réservé du pied de page 4">
            <a:extLst>
              <a:ext uri="{FF2B5EF4-FFF2-40B4-BE49-F238E27FC236}">
                <a16:creationId xmlns:a16="http://schemas.microsoft.com/office/drawing/2014/main" id="{4DFB4CC3-F4B0-4164-BEDC-F9A480E2930F}"/>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49C9DF3E-72CF-4141-AE85-56BA1C93FBB1}"/>
              </a:ext>
            </a:extLst>
          </p:cNvPr>
          <p:cNvSpPr>
            <a:spLocks noGrp="1"/>
          </p:cNvSpPr>
          <p:nvPr>
            <p:ph type="sldNum" sz="quarter" idx="12"/>
          </p:nvPr>
        </p:nvSpPr>
        <p:spPr/>
        <p:txBody>
          <a:bodyPr/>
          <a:lstStyle>
            <a:lvl1pPr>
              <a:defRPr/>
            </a:lvl1pPr>
          </a:lstStyle>
          <a:p>
            <a:pPr>
              <a:defRPr/>
            </a:pPr>
            <a:fld id="{5BE6B1C5-E9D8-404D-BCB9-FC7186B8E07C}" type="slidenum">
              <a:rPr lang="fr-FR"/>
              <a:pPr>
                <a:defRPr/>
              </a:pPr>
              <a:t>‹N°›</a:t>
            </a:fld>
            <a:endParaRPr lang="fr-FR"/>
          </a:p>
        </p:txBody>
      </p:sp>
    </p:spTree>
    <p:extLst>
      <p:ext uri="{BB962C8B-B14F-4D97-AF65-F5344CB8AC3E}">
        <p14:creationId xmlns:p14="http://schemas.microsoft.com/office/powerpoint/2010/main" val="1531788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a:extLst>
              <a:ext uri="{FF2B5EF4-FFF2-40B4-BE49-F238E27FC236}">
                <a16:creationId xmlns:a16="http://schemas.microsoft.com/office/drawing/2014/main" id="{3425C507-3F08-4772-8F20-C78765BAF942}"/>
              </a:ext>
            </a:extLst>
          </p:cNvPr>
          <p:cNvSpPr>
            <a:spLocks noGrp="1"/>
          </p:cNvSpPr>
          <p:nvPr>
            <p:ph type="dt" sz="half" idx="10"/>
          </p:nvPr>
        </p:nvSpPr>
        <p:spPr/>
        <p:txBody>
          <a:bodyPr/>
          <a:lstStyle>
            <a:lvl1pPr>
              <a:defRPr/>
            </a:lvl1pPr>
          </a:lstStyle>
          <a:p>
            <a:pPr>
              <a:defRPr/>
            </a:pPr>
            <a:fld id="{37A2A0A9-A93C-4B0B-AD99-240722A342B5}" type="datetimeFigureOut">
              <a:rPr lang="fr-FR"/>
              <a:pPr>
                <a:defRPr/>
              </a:pPr>
              <a:t>18/05/2020</a:t>
            </a:fld>
            <a:endParaRPr lang="fr-FR"/>
          </a:p>
        </p:txBody>
      </p:sp>
      <p:sp>
        <p:nvSpPr>
          <p:cNvPr id="8" name="Espace réservé du pied de page 4">
            <a:extLst>
              <a:ext uri="{FF2B5EF4-FFF2-40B4-BE49-F238E27FC236}">
                <a16:creationId xmlns:a16="http://schemas.microsoft.com/office/drawing/2014/main" id="{13232F30-0487-496E-A602-FF7880175EA5}"/>
              </a:ext>
            </a:extLst>
          </p:cNvPr>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a:extLst>
              <a:ext uri="{FF2B5EF4-FFF2-40B4-BE49-F238E27FC236}">
                <a16:creationId xmlns:a16="http://schemas.microsoft.com/office/drawing/2014/main" id="{544CF99F-F3DB-474F-BDC4-1A3FC0159FE3}"/>
              </a:ext>
            </a:extLst>
          </p:cNvPr>
          <p:cNvSpPr>
            <a:spLocks noGrp="1"/>
          </p:cNvSpPr>
          <p:nvPr>
            <p:ph type="sldNum" sz="quarter" idx="12"/>
          </p:nvPr>
        </p:nvSpPr>
        <p:spPr/>
        <p:txBody>
          <a:bodyPr/>
          <a:lstStyle>
            <a:lvl1pPr>
              <a:defRPr/>
            </a:lvl1pPr>
          </a:lstStyle>
          <a:p>
            <a:pPr>
              <a:defRPr/>
            </a:pPr>
            <a:fld id="{169F2DA9-FB9A-4085-8C97-E570F7A3662D}" type="slidenum">
              <a:rPr lang="fr-FR"/>
              <a:pPr>
                <a:defRPr/>
              </a:pPr>
              <a:t>‹N°›</a:t>
            </a:fld>
            <a:endParaRPr lang="fr-FR"/>
          </a:p>
        </p:txBody>
      </p:sp>
    </p:spTree>
    <p:extLst>
      <p:ext uri="{BB962C8B-B14F-4D97-AF65-F5344CB8AC3E}">
        <p14:creationId xmlns:p14="http://schemas.microsoft.com/office/powerpoint/2010/main" val="2727451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3">
            <a:extLst>
              <a:ext uri="{FF2B5EF4-FFF2-40B4-BE49-F238E27FC236}">
                <a16:creationId xmlns:a16="http://schemas.microsoft.com/office/drawing/2014/main" id="{414BD2CD-894A-4FC8-9A9F-12ACA5D84B14}"/>
              </a:ext>
            </a:extLst>
          </p:cNvPr>
          <p:cNvSpPr>
            <a:spLocks noGrp="1"/>
          </p:cNvSpPr>
          <p:nvPr>
            <p:ph type="dt" sz="half" idx="10"/>
          </p:nvPr>
        </p:nvSpPr>
        <p:spPr/>
        <p:txBody>
          <a:bodyPr/>
          <a:lstStyle>
            <a:lvl1pPr>
              <a:defRPr/>
            </a:lvl1pPr>
          </a:lstStyle>
          <a:p>
            <a:pPr>
              <a:defRPr/>
            </a:pPr>
            <a:fld id="{7EDF9A21-7D50-4572-AC2D-9F5212990902}" type="datetimeFigureOut">
              <a:rPr lang="fr-FR"/>
              <a:pPr>
                <a:defRPr/>
              </a:pPr>
              <a:t>18/05/2020</a:t>
            </a:fld>
            <a:endParaRPr lang="fr-FR"/>
          </a:p>
        </p:txBody>
      </p:sp>
      <p:sp>
        <p:nvSpPr>
          <p:cNvPr id="4" name="Espace réservé du pied de page 4">
            <a:extLst>
              <a:ext uri="{FF2B5EF4-FFF2-40B4-BE49-F238E27FC236}">
                <a16:creationId xmlns:a16="http://schemas.microsoft.com/office/drawing/2014/main" id="{5EEF40C3-12BF-4ED9-81A1-B617055F1D8B}"/>
              </a:ext>
            </a:extLst>
          </p:cNvPr>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a:extLst>
              <a:ext uri="{FF2B5EF4-FFF2-40B4-BE49-F238E27FC236}">
                <a16:creationId xmlns:a16="http://schemas.microsoft.com/office/drawing/2014/main" id="{183C48DC-C389-4220-A9AE-8F47E1E7486E}"/>
              </a:ext>
            </a:extLst>
          </p:cNvPr>
          <p:cNvSpPr>
            <a:spLocks noGrp="1"/>
          </p:cNvSpPr>
          <p:nvPr>
            <p:ph type="sldNum" sz="quarter" idx="12"/>
          </p:nvPr>
        </p:nvSpPr>
        <p:spPr/>
        <p:txBody>
          <a:bodyPr/>
          <a:lstStyle>
            <a:lvl1pPr>
              <a:defRPr/>
            </a:lvl1pPr>
          </a:lstStyle>
          <a:p>
            <a:pPr>
              <a:defRPr/>
            </a:pPr>
            <a:fld id="{0C6AA768-6D73-4F6B-B082-E2B43D88E13D}" type="slidenum">
              <a:rPr lang="fr-FR"/>
              <a:pPr>
                <a:defRPr/>
              </a:pPr>
              <a:t>‹N°›</a:t>
            </a:fld>
            <a:endParaRPr lang="fr-FR"/>
          </a:p>
        </p:txBody>
      </p:sp>
    </p:spTree>
    <p:extLst>
      <p:ext uri="{BB962C8B-B14F-4D97-AF65-F5344CB8AC3E}">
        <p14:creationId xmlns:p14="http://schemas.microsoft.com/office/powerpoint/2010/main" val="2685971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a:extLst>
              <a:ext uri="{FF2B5EF4-FFF2-40B4-BE49-F238E27FC236}">
                <a16:creationId xmlns:a16="http://schemas.microsoft.com/office/drawing/2014/main" id="{171D65F7-708D-4648-A460-C4446916A0E7}"/>
              </a:ext>
            </a:extLst>
          </p:cNvPr>
          <p:cNvSpPr>
            <a:spLocks noGrp="1"/>
          </p:cNvSpPr>
          <p:nvPr>
            <p:ph type="dt" sz="half" idx="10"/>
          </p:nvPr>
        </p:nvSpPr>
        <p:spPr/>
        <p:txBody>
          <a:bodyPr/>
          <a:lstStyle>
            <a:lvl1pPr>
              <a:defRPr/>
            </a:lvl1pPr>
          </a:lstStyle>
          <a:p>
            <a:pPr>
              <a:defRPr/>
            </a:pPr>
            <a:fld id="{50C93ADA-282A-437D-A887-61F2E5CE65F8}" type="datetimeFigureOut">
              <a:rPr lang="fr-FR"/>
              <a:pPr>
                <a:defRPr/>
              </a:pPr>
              <a:t>18/05/2020</a:t>
            </a:fld>
            <a:endParaRPr lang="fr-FR"/>
          </a:p>
        </p:txBody>
      </p:sp>
      <p:sp>
        <p:nvSpPr>
          <p:cNvPr id="3" name="Espace réservé du pied de page 4">
            <a:extLst>
              <a:ext uri="{FF2B5EF4-FFF2-40B4-BE49-F238E27FC236}">
                <a16:creationId xmlns:a16="http://schemas.microsoft.com/office/drawing/2014/main" id="{9B573276-CAC4-4A31-B49D-E4132A6A5B3E}"/>
              </a:ext>
            </a:extLst>
          </p:cNvPr>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a:extLst>
              <a:ext uri="{FF2B5EF4-FFF2-40B4-BE49-F238E27FC236}">
                <a16:creationId xmlns:a16="http://schemas.microsoft.com/office/drawing/2014/main" id="{EEF9139F-CCE7-41D0-AA2A-1A35E5ADE79F}"/>
              </a:ext>
            </a:extLst>
          </p:cNvPr>
          <p:cNvSpPr>
            <a:spLocks noGrp="1"/>
          </p:cNvSpPr>
          <p:nvPr>
            <p:ph type="sldNum" sz="quarter" idx="12"/>
          </p:nvPr>
        </p:nvSpPr>
        <p:spPr/>
        <p:txBody>
          <a:bodyPr/>
          <a:lstStyle>
            <a:lvl1pPr>
              <a:defRPr/>
            </a:lvl1pPr>
          </a:lstStyle>
          <a:p>
            <a:pPr>
              <a:defRPr/>
            </a:pPr>
            <a:fld id="{00F1C382-DF81-4068-93C8-777E36E3368A}" type="slidenum">
              <a:rPr lang="fr-FR"/>
              <a:pPr>
                <a:defRPr/>
              </a:pPr>
              <a:t>‹N°›</a:t>
            </a:fld>
            <a:endParaRPr lang="fr-FR"/>
          </a:p>
        </p:txBody>
      </p:sp>
    </p:spTree>
    <p:extLst>
      <p:ext uri="{BB962C8B-B14F-4D97-AF65-F5344CB8AC3E}">
        <p14:creationId xmlns:p14="http://schemas.microsoft.com/office/powerpoint/2010/main" val="1936032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3">
            <a:extLst>
              <a:ext uri="{FF2B5EF4-FFF2-40B4-BE49-F238E27FC236}">
                <a16:creationId xmlns:a16="http://schemas.microsoft.com/office/drawing/2014/main" id="{2FECE81A-0AF6-4EA0-931A-505104FF86F9}"/>
              </a:ext>
            </a:extLst>
          </p:cNvPr>
          <p:cNvSpPr>
            <a:spLocks noGrp="1"/>
          </p:cNvSpPr>
          <p:nvPr>
            <p:ph type="dt" sz="half" idx="10"/>
          </p:nvPr>
        </p:nvSpPr>
        <p:spPr/>
        <p:txBody>
          <a:bodyPr/>
          <a:lstStyle>
            <a:lvl1pPr>
              <a:defRPr/>
            </a:lvl1pPr>
          </a:lstStyle>
          <a:p>
            <a:pPr>
              <a:defRPr/>
            </a:pPr>
            <a:fld id="{90B255BE-CE43-4AE5-BBEF-F8CF0DEC1479}" type="datetimeFigureOut">
              <a:rPr lang="fr-FR"/>
              <a:pPr>
                <a:defRPr/>
              </a:pPr>
              <a:t>18/05/2020</a:t>
            </a:fld>
            <a:endParaRPr lang="fr-FR"/>
          </a:p>
        </p:txBody>
      </p:sp>
      <p:sp>
        <p:nvSpPr>
          <p:cNvPr id="6" name="Espace réservé du pied de page 4">
            <a:extLst>
              <a:ext uri="{FF2B5EF4-FFF2-40B4-BE49-F238E27FC236}">
                <a16:creationId xmlns:a16="http://schemas.microsoft.com/office/drawing/2014/main" id="{58271A6E-5592-451C-A856-802468479F1C}"/>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0EEF82EF-2EFD-4E7D-BE7B-D246A10E8156}"/>
              </a:ext>
            </a:extLst>
          </p:cNvPr>
          <p:cNvSpPr>
            <a:spLocks noGrp="1"/>
          </p:cNvSpPr>
          <p:nvPr>
            <p:ph type="sldNum" sz="quarter" idx="12"/>
          </p:nvPr>
        </p:nvSpPr>
        <p:spPr/>
        <p:txBody>
          <a:bodyPr/>
          <a:lstStyle>
            <a:lvl1pPr>
              <a:defRPr/>
            </a:lvl1pPr>
          </a:lstStyle>
          <a:p>
            <a:pPr>
              <a:defRPr/>
            </a:pPr>
            <a:fld id="{8CC71BC5-69D1-4A9F-8B55-78952F341FEE}" type="slidenum">
              <a:rPr lang="fr-FR"/>
              <a:pPr>
                <a:defRPr/>
              </a:pPr>
              <a:t>‹N°›</a:t>
            </a:fld>
            <a:endParaRPr lang="fr-FR"/>
          </a:p>
        </p:txBody>
      </p:sp>
    </p:spTree>
    <p:extLst>
      <p:ext uri="{BB962C8B-B14F-4D97-AF65-F5344CB8AC3E}">
        <p14:creationId xmlns:p14="http://schemas.microsoft.com/office/powerpoint/2010/main" val="3465586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3">
            <a:extLst>
              <a:ext uri="{FF2B5EF4-FFF2-40B4-BE49-F238E27FC236}">
                <a16:creationId xmlns:a16="http://schemas.microsoft.com/office/drawing/2014/main" id="{E8B40C9F-DC49-46CC-B210-BEBC269FA5E2}"/>
              </a:ext>
            </a:extLst>
          </p:cNvPr>
          <p:cNvSpPr>
            <a:spLocks noGrp="1"/>
          </p:cNvSpPr>
          <p:nvPr>
            <p:ph type="dt" sz="half" idx="10"/>
          </p:nvPr>
        </p:nvSpPr>
        <p:spPr/>
        <p:txBody>
          <a:bodyPr/>
          <a:lstStyle>
            <a:lvl1pPr>
              <a:defRPr/>
            </a:lvl1pPr>
          </a:lstStyle>
          <a:p>
            <a:pPr>
              <a:defRPr/>
            </a:pPr>
            <a:fld id="{2D4CD08F-C589-4616-ACD5-FF3B39FF7D8F}" type="datetimeFigureOut">
              <a:rPr lang="fr-FR"/>
              <a:pPr>
                <a:defRPr/>
              </a:pPr>
              <a:t>18/05/2020</a:t>
            </a:fld>
            <a:endParaRPr lang="fr-FR"/>
          </a:p>
        </p:txBody>
      </p:sp>
      <p:sp>
        <p:nvSpPr>
          <p:cNvPr id="6" name="Espace réservé du pied de page 4">
            <a:extLst>
              <a:ext uri="{FF2B5EF4-FFF2-40B4-BE49-F238E27FC236}">
                <a16:creationId xmlns:a16="http://schemas.microsoft.com/office/drawing/2014/main" id="{779350F5-4385-4D56-8AB8-8C4CCCC3E55B}"/>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5A2F39FB-6417-45CB-A9EC-96F58EF0AA2E}"/>
              </a:ext>
            </a:extLst>
          </p:cNvPr>
          <p:cNvSpPr>
            <a:spLocks noGrp="1"/>
          </p:cNvSpPr>
          <p:nvPr>
            <p:ph type="sldNum" sz="quarter" idx="12"/>
          </p:nvPr>
        </p:nvSpPr>
        <p:spPr/>
        <p:txBody>
          <a:bodyPr/>
          <a:lstStyle>
            <a:lvl1pPr>
              <a:defRPr/>
            </a:lvl1pPr>
          </a:lstStyle>
          <a:p>
            <a:pPr>
              <a:defRPr/>
            </a:pPr>
            <a:fld id="{D321096F-6FB4-4C0B-94F3-A93018EA488F}" type="slidenum">
              <a:rPr lang="fr-FR"/>
              <a:pPr>
                <a:defRPr/>
              </a:pPr>
              <a:t>‹N°›</a:t>
            </a:fld>
            <a:endParaRPr lang="fr-FR"/>
          </a:p>
        </p:txBody>
      </p:sp>
    </p:spTree>
    <p:extLst>
      <p:ext uri="{BB962C8B-B14F-4D97-AF65-F5344CB8AC3E}">
        <p14:creationId xmlns:p14="http://schemas.microsoft.com/office/powerpoint/2010/main" val="410431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r="-186000" b="-9000"/>
          </a:stretch>
        </a:blipFill>
        <a:effectLst/>
      </p:bgPr>
    </p:bg>
    <p:spTree>
      <p:nvGrpSpPr>
        <p:cNvPr id="1" name=""/>
        <p:cNvGrpSpPr/>
        <p:nvPr/>
      </p:nvGrpSpPr>
      <p:grpSpPr>
        <a:xfrm>
          <a:off x="0" y="0"/>
          <a:ext cx="0" cy="0"/>
          <a:chOff x="0" y="0"/>
          <a:chExt cx="0" cy="0"/>
        </a:xfrm>
      </p:grpSpPr>
      <p:sp>
        <p:nvSpPr>
          <p:cNvPr id="1026" name="Espace réservé du titre 1">
            <a:extLst>
              <a:ext uri="{FF2B5EF4-FFF2-40B4-BE49-F238E27FC236}">
                <a16:creationId xmlns:a16="http://schemas.microsoft.com/office/drawing/2014/main" id="{07CEF238-0E8F-458F-BF89-DAE6A70B900C}"/>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Modifiez le style du titre</a:t>
            </a:r>
          </a:p>
        </p:txBody>
      </p:sp>
      <p:sp>
        <p:nvSpPr>
          <p:cNvPr id="1027" name="Espace réservé du texte 2">
            <a:extLst>
              <a:ext uri="{FF2B5EF4-FFF2-40B4-BE49-F238E27FC236}">
                <a16:creationId xmlns:a16="http://schemas.microsoft.com/office/drawing/2014/main" id="{62089093-B197-4FDB-894D-FF486BF3D063}"/>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4" name="Espace réservé de la date 3">
            <a:extLst>
              <a:ext uri="{FF2B5EF4-FFF2-40B4-BE49-F238E27FC236}">
                <a16:creationId xmlns:a16="http://schemas.microsoft.com/office/drawing/2014/main" id="{B5E3751C-13FF-4305-BAB5-BB896F2C11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A2614997-B4B8-4D7A-BE6D-5F0489ECC29C}" type="datetimeFigureOut">
              <a:rPr lang="fr-FR"/>
              <a:pPr>
                <a:defRPr/>
              </a:pPr>
              <a:t>18/05/2020</a:t>
            </a:fld>
            <a:endParaRPr lang="fr-FR"/>
          </a:p>
        </p:txBody>
      </p:sp>
      <p:sp>
        <p:nvSpPr>
          <p:cNvPr id="5" name="Espace réservé du pied de page 4">
            <a:extLst>
              <a:ext uri="{FF2B5EF4-FFF2-40B4-BE49-F238E27FC236}">
                <a16:creationId xmlns:a16="http://schemas.microsoft.com/office/drawing/2014/main" id="{A22B1A4C-5588-4485-B859-7CE26EAC60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fr-FR"/>
          </a:p>
        </p:txBody>
      </p:sp>
      <p:sp>
        <p:nvSpPr>
          <p:cNvPr id="6" name="Espace réservé du numéro de diapositive 5">
            <a:extLst>
              <a:ext uri="{FF2B5EF4-FFF2-40B4-BE49-F238E27FC236}">
                <a16:creationId xmlns:a16="http://schemas.microsoft.com/office/drawing/2014/main" id="{89D798D3-D748-4C62-BD83-CE18751098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5DF626CF-FB07-43F8-9327-B9F60FEFF534}"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39E50C8F-8985-482C-851C-F11C8632A2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7" y="464344"/>
            <a:ext cx="5948364" cy="444341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7" name="Rectangle : coins arrondis 6">
            <a:extLst>
              <a:ext uri="{FF2B5EF4-FFF2-40B4-BE49-F238E27FC236}">
                <a16:creationId xmlns:a16="http://schemas.microsoft.com/office/drawing/2014/main" id="{BE1E2B6B-BC4B-4821-AFE0-5A44535CAA4E}"/>
              </a:ext>
            </a:extLst>
          </p:cNvPr>
          <p:cNvSpPr/>
          <p:nvPr/>
        </p:nvSpPr>
        <p:spPr>
          <a:xfrm>
            <a:off x="5936105" y="585788"/>
            <a:ext cx="6108258" cy="4200526"/>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4000" dirty="0">
                <a:ln w="0"/>
                <a:solidFill>
                  <a:schemeClr val="tx1"/>
                </a:solidFill>
                <a:effectLst>
                  <a:outerShdw blurRad="38100" dist="19050" dir="2700000" algn="tl" rotWithShape="0">
                    <a:schemeClr val="dk1">
                      <a:alpha val="40000"/>
                    </a:schemeClr>
                  </a:outerShdw>
                </a:effectLst>
                <a:latin typeface="Script MT Bold" panose="03040602040607080904" pitchFamily="66" charset="0"/>
              </a:rPr>
              <a:t>Sauver notre planète, éloigner les gens de la pauvreté, faire avancer la croissance économique – ce sont les mêmes combats.</a:t>
            </a:r>
          </a:p>
          <a:p>
            <a:pPr algn="r"/>
            <a:r>
              <a:rPr lang="fr-FR" sz="4000" dirty="0">
                <a:ln w="0"/>
                <a:solidFill>
                  <a:schemeClr val="accent1"/>
                </a:solidFill>
                <a:effectLst>
                  <a:outerShdw blurRad="38100" dist="25400" dir="5400000" algn="ctr" rotWithShape="0">
                    <a:srgbClr val="6E747A">
                      <a:alpha val="43000"/>
                    </a:srgbClr>
                  </a:outerShdw>
                </a:effectLst>
                <a:latin typeface="Script MT Bold" panose="03040602040607080904" pitchFamily="66" charset="0"/>
              </a:rPr>
              <a:t>Ban Ki-moon</a:t>
            </a:r>
          </a:p>
        </p:txBody>
      </p:sp>
      <p:sp>
        <p:nvSpPr>
          <p:cNvPr id="8" name="Rectangle : coins arrondis 7">
            <a:extLst>
              <a:ext uri="{FF2B5EF4-FFF2-40B4-BE49-F238E27FC236}">
                <a16:creationId xmlns:a16="http://schemas.microsoft.com/office/drawing/2014/main" id="{D8FB8312-88F3-4916-AF0D-BB57852DF62F}"/>
              </a:ext>
            </a:extLst>
          </p:cNvPr>
          <p:cNvSpPr/>
          <p:nvPr/>
        </p:nvSpPr>
        <p:spPr>
          <a:xfrm>
            <a:off x="1338381" y="5629275"/>
            <a:ext cx="9515238" cy="976470"/>
          </a:xfrm>
          <a:prstGeom prst="roundRect">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ln w="0"/>
                <a:solidFill>
                  <a:schemeClr val="tx1"/>
                </a:solidFill>
                <a:effectLst>
                  <a:outerShdw blurRad="38100" dist="19050" dir="2700000" algn="tl" rotWithShape="0">
                    <a:schemeClr val="dk1">
                      <a:alpha val="40000"/>
                    </a:schemeClr>
                  </a:outerShdw>
                </a:effectLst>
                <a:latin typeface="Script MT Bold" panose="03040602040607080904" pitchFamily="66" charset="0"/>
              </a:rPr>
              <a:t>Soyez les bienvenus à cette soutenance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4000" fill="hold"/>
                                        <p:tgtEl>
                                          <p:spTgt spid="3"/>
                                        </p:tgtEl>
                                        <p:attrNameLst>
                                          <p:attrName>ppt_w</p:attrName>
                                        </p:attrNameLst>
                                      </p:cBhvr>
                                      <p:tavLst>
                                        <p:tav tm="0">
                                          <p:val>
                                            <p:fltVal val="0"/>
                                          </p:val>
                                        </p:tav>
                                        <p:tav tm="100000">
                                          <p:val>
                                            <p:strVal val="#ppt_w"/>
                                          </p:val>
                                        </p:tav>
                                      </p:tavLst>
                                    </p:anim>
                                    <p:anim calcmode="lin" valueType="num">
                                      <p:cBhvr>
                                        <p:cTn id="8" dur="4000" fill="hold"/>
                                        <p:tgtEl>
                                          <p:spTgt spid="3"/>
                                        </p:tgtEl>
                                        <p:attrNameLst>
                                          <p:attrName>ppt_h</p:attrName>
                                        </p:attrNameLst>
                                      </p:cBhvr>
                                      <p:tavLst>
                                        <p:tav tm="0">
                                          <p:val>
                                            <p:fltVal val="0"/>
                                          </p:val>
                                        </p:tav>
                                        <p:tav tm="100000">
                                          <p:val>
                                            <p:strVal val="#ppt_h"/>
                                          </p:val>
                                        </p:tav>
                                      </p:tavLst>
                                    </p:anim>
                                    <p:animEffect transition="in" filter="fade">
                                      <p:cBhvr>
                                        <p:cTn id="9" dur="4000"/>
                                        <p:tgtEl>
                                          <p:spTgt spid="3"/>
                                        </p:tgtEl>
                                      </p:cBhvr>
                                    </p:animEffect>
                                  </p:childTnLst>
                                </p:cTn>
                              </p:par>
                            </p:childTnLst>
                          </p:cTn>
                        </p:par>
                        <p:par>
                          <p:cTn id="10" fill="hold">
                            <p:stCondLst>
                              <p:cond delay="4000"/>
                            </p:stCondLst>
                            <p:childTnLst>
                              <p:par>
                                <p:cTn id="11" presetID="1"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4000"/>
                            </p:stCondLst>
                            <p:childTnLst>
                              <p:par>
                                <p:cTn id="14" presetID="38" presetClass="entr" presetSubtype="0" accel="50000" fill="hold" nodeType="afterEffect">
                                  <p:stCondLst>
                                    <p:cond delay="0"/>
                                  </p:stCondLst>
                                  <p:iterate type="lt">
                                    <p:tmPct val="50000"/>
                                  </p:iterate>
                                  <p:childTnLst>
                                    <p:set>
                                      <p:cBhvr>
                                        <p:cTn id="15" dur="1" fill="hold">
                                          <p:stCondLst>
                                            <p:cond delay="0"/>
                                          </p:stCondLst>
                                        </p:cTn>
                                        <p:tgtEl>
                                          <p:spTgt spid="7">
                                            <p:txEl>
                                              <p:pRg st="0" end="0"/>
                                            </p:txEl>
                                          </p:spTgt>
                                        </p:tgtEl>
                                        <p:attrNameLst>
                                          <p:attrName>style.visibility</p:attrName>
                                        </p:attrNameLst>
                                      </p:cBhvr>
                                      <p:to>
                                        <p:strVal val="visible"/>
                                      </p:to>
                                    </p:set>
                                    <p:set>
                                      <p:cBhvr>
                                        <p:cTn id="16" dur="46" fill="hold">
                                          <p:stCondLst>
                                            <p:cond delay="0"/>
                                          </p:stCondLst>
                                        </p:cTn>
                                        <p:tgtEl>
                                          <p:spTgt spid="7">
                                            <p:txEl>
                                              <p:pRg st="0" end="0"/>
                                            </p:txEl>
                                          </p:spTgt>
                                        </p:tgtEl>
                                        <p:attrNameLst>
                                          <p:attrName>style.rotation</p:attrName>
                                        </p:attrNameLst>
                                      </p:cBhvr>
                                      <p:to>
                                        <p:strVal val="-45.0"/>
                                      </p:to>
                                    </p:set>
                                    <p:anim calcmode="lin" valueType="num">
                                      <p:cBhvr>
                                        <p:cTn id="17" dur="46" fill="hold">
                                          <p:stCondLst>
                                            <p:cond delay="46"/>
                                          </p:stCondLst>
                                        </p:cTn>
                                        <p:tgtEl>
                                          <p:spTgt spid="7">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18" dur="46" fill="hold">
                                          <p:stCondLst>
                                            <p:cond delay="0"/>
                                          </p:stCondLst>
                                        </p:cTn>
                                        <p:tgtEl>
                                          <p:spTgt spid="7">
                                            <p:txEl>
                                              <p:pRg st="0" end="0"/>
                                            </p:txEl>
                                          </p:spTgt>
                                        </p:tgtEl>
                                        <p:attrNameLst>
                                          <p:attrName>ppt_y</p:attrName>
                                        </p:attrNameLst>
                                      </p:cBhvr>
                                      <p:tavLst>
                                        <p:tav tm="0">
                                          <p:val>
                                            <p:strVal val="#ppt_y-1"/>
                                          </p:val>
                                        </p:tav>
                                        <p:tav tm="100000">
                                          <p:val>
                                            <p:strVal val="#ppt_y-(0.354*#ppt_w-0.172*#ppt_h)"/>
                                          </p:val>
                                        </p:tav>
                                      </p:tavLst>
                                    </p:anim>
                                    <p:anim calcmode="lin" valueType="num">
                                      <p:cBhvr>
                                        <p:cTn id="19" dur="16" decel="50000" autoRev="1" fill="hold">
                                          <p:stCondLst>
                                            <p:cond delay="46"/>
                                          </p:stCondLst>
                                        </p:cTn>
                                        <p:tgtEl>
                                          <p:spTgt spid="7">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20" dur="14" fill="hold">
                                          <p:stCondLst>
                                            <p:cond delay="86"/>
                                          </p:stCondLst>
                                        </p:cTn>
                                        <p:tgtEl>
                                          <p:spTgt spid="7">
                                            <p:txEl>
                                              <p:pRg st="0" end="0"/>
                                            </p:txEl>
                                          </p:spTgt>
                                        </p:tgtEl>
                                        <p:attrNameLst>
                                          <p:attrName>ppt_y</p:attrName>
                                        </p:attrNameLst>
                                      </p:cBhvr>
                                      <p:tavLst>
                                        <p:tav tm="0">
                                          <p:val>
                                            <p:strVal val="#ppt_y-(0.354*#ppt_w-0.172*#ppt_h)"/>
                                          </p:val>
                                        </p:tav>
                                        <p:tav tm="100000">
                                          <p:val>
                                            <p:strVal val="#ppt_y"/>
                                          </p:val>
                                        </p:tav>
                                      </p:tavLst>
                                    </p:anim>
                                  </p:childTnLst>
                                </p:cTn>
                              </p:par>
                            </p:childTnLst>
                          </p:cTn>
                        </p:par>
                        <p:par>
                          <p:cTn id="21" fill="hold">
                            <p:stCondLst>
                              <p:cond delay="9250"/>
                            </p:stCondLst>
                            <p:childTnLst>
                              <p:par>
                                <p:cTn id="22" presetID="38" presetClass="entr" presetSubtype="0" accel="50000" fill="hold" nodeType="afterEffect">
                                  <p:stCondLst>
                                    <p:cond delay="0"/>
                                  </p:stCondLst>
                                  <p:iterate type="lt">
                                    <p:tmPct val="50000"/>
                                  </p:iterate>
                                  <p:childTnLst>
                                    <p:set>
                                      <p:cBhvr>
                                        <p:cTn id="23" dur="1" fill="hold">
                                          <p:stCondLst>
                                            <p:cond delay="0"/>
                                          </p:stCondLst>
                                        </p:cTn>
                                        <p:tgtEl>
                                          <p:spTgt spid="7">
                                            <p:txEl>
                                              <p:pRg st="1" end="1"/>
                                            </p:txEl>
                                          </p:spTgt>
                                        </p:tgtEl>
                                        <p:attrNameLst>
                                          <p:attrName>style.visibility</p:attrName>
                                        </p:attrNameLst>
                                      </p:cBhvr>
                                      <p:to>
                                        <p:strVal val="visible"/>
                                      </p:to>
                                    </p:set>
                                    <p:set>
                                      <p:cBhvr>
                                        <p:cTn id="24" dur="46" fill="hold">
                                          <p:stCondLst>
                                            <p:cond delay="0"/>
                                          </p:stCondLst>
                                        </p:cTn>
                                        <p:tgtEl>
                                          <p:spTgt spid="7">
                                            <p:txEl>
                                              <p:pRg st="1" end="1"/>
                                            </p:txEl>
                                          </p:spTgt>
                                        </p:tgtEl>
                                        <p:attrNameLst>
                                          <p:attrName>style.rotation</p:attrName>
                                        </p:attrNameLst>
                                      </p:cBhvr>
                                      <p:to>
                                        <p:strVal val="-45.0"/>
                                      </p:to>
                                    </p:set>
                                    <p:anim calcmode="lin" valueType="num">
                                      <p:cBhvr>
                                        <p:cTn id="25" dur="46" fill="hold">
                                          <p:stCondLst>
                                            <p:cond delay="46"/>
                                          </p:stCondLst>
                                        </p:cTn>
                                        <p:tgtEl>
                                          <p:spTgt spid="7">
                                            <p:txEl>
                                              <p:pRg st="1" end="1"/>
                                            </p:txEl>
                                          </p:spTgt>
                                        </p:tgtEl>
                                        <p:attrNameLst>
                                          <p:attrName>style.rotation</p:attrName>
                                        </p:attrNameLst>
                                      </p:cBhvr>
                                      <p:tavLst>
                                        <p:tav tm="0">
                                          <p:val>
                                            <p:fltVal val="-45"/>
                                          </p:val>
                                        </p:tav>
                                        <p:tav tm="69900">
                                          <p:val>
                                            <p:fltVal val="45"/>
                                          </p:val>
                                        </p:tav>
                                        <p:tav tm="100000">
                                          <p:val>
                                            <p:fltVal val="0"/>
                                          </p:val>
                                        </p:tav>
                                      </p:tavLst>
                                    </p:anim>
                                    <p:anim calcmode="lin" valueType="num">
                                      <p:cBhvr>
                                        <p:cTn id="26" dur="46" fill="hold">
                                          <p:stCondLst>
                                            <p:cond delay="0"/>
                                          </p:stCondLst>
                                        </p:cTn>
                                        <p:tgtEl>
                                          <p:spTgt spid="7">
                                            <p:txEl>
                                              <p:pRg st="1" end="1"/>
                                            </p:txEl>
                                          </p:spTgt>
                                        </p:tgtEl>
                                        <p:attrNameLst>
                                          <p:attrName>ppt_y</p:attrName>
                                        </p:attrNameLst>
                                      </p:cBhvr>
                                      <p:tavLst>
                                        <p:tav tm="0">
                                          <p:val>
                                            <p:strVal val="#ppt_y-1"/>
                                          </p:val>
                                        </p:tav>
                                        <p:tav tm="100000">
                                          <p:val>
                                            <p:strVal val="#ppt_y-(0.354*#ppt_w-0.172*#ppt_h)"/>
                                          </p:val>
                                        </p:tav>
                                      </p:tavLst>
                                    </p:anim>
                                    <p:anim calcmode="lin" valueType="num">
                                      <p:cBhvr>
                                        <p:cTn id="27" dur="16" decel="50000" autoRev="1" fill="hold">
                                          <p:stCondLst>
                                            <p:cond delay="46"/>
                                          </p:stCondLst>
                                        </p:cTn>
                                        <p:tgtEl>
                                          <p:spTgt spid="7">
                                            <p:txEl>
                                              <p:pRg st="1" end="1"/>
                                            </p:txEl>
                                          </p:spTgt>
                                        </p:tgtEl>
                                        <p:attrNameLst>
                                          <p:attrName>ppt_y</p:attrName>
                                        </p:attrNameLst>
                                      </p:cBhvr>
                                      <p:tavLst>
                                        <p:tav tm="0">
                                          <p:val>
                                            <p:strVal val="#ppt_y-(0.354*#ppt_w-0.172*#ppt_h)"/>
                                          </p:val>
                                        </p:tav>
                                        <p:tav tm="100000">
                                          <p:val>
                                            <p:strVal val="#ppt_y-(0.354*#ppt_w-0.172*#ppt_h)-#ppt_h/2"/>
                                          </p:val>
                                        </p:tav>
                                      </p:tavLst>
                                    </p:anim>
                                    <p:anim calcmode="lin" valueType="num">
                                      <p:cBhvr>
                                        <p:cTn id="28" dur="14" fill="hold">
                                          <p:stCondLst>
                                            <p:cond delay="86"/>
                                          </p:stCondLst>
                                        </p:cTn>
                                        <p:tgtEl>
                                          <p:spTgt spid="7">
                                            <p:txEl>
                                              <p:pRg st="1" end="1"/>
                                            </p:txEl>
                                          </p:spTgt>
                                        </p:tgtEl>
                                        <p:attrNameLst>
                                          <p:attrName>ppt_y</p:attrName>
                                        </p:attrNameLst>
                                      </p:cBhvr>
                                      <p:tavLst>
                                        <p:tav tm="0">
                                          <p:val>
                                            <p:strVal val="#ppt_y-(0.354*#ppt_w-0.172*#ppt_h)"/>
                                          </p:val>
                                        </p:tav>
                                        <p:tav tm="100000">
                                          <p:val>
                                            <p:strVal val="#ppt_y"/>
                                          </p:val>
                                        </p:tav>
                                      </p:tavLst>
                                    </p:anim>
                                  </p:childTnLst>
                                </p:cTn>
                              </p:par>
                            </p:childTnLst>
                          </p:cTn>
                        </p:par>
                        <p:par>
                          <p:cTn id="29" fill="hold">
                            <p:stCondLst>
                              <p:cond delay="9800"/>
                            </p:stCondLst>
                            <p:childTnLst>
                              <p:par>
                                <p:cTn id="30" presetID="56" presetClass="entr" presetSubtype="0" fill="hold" grpId="0" nodeType="afterEffect">
                                  <p:stCondLst>
                                    <p:cond delay="0"/>
                                  </p:stCondLst>
                                  <p:iterate type="lt">
                                    <p:tmPct val="10000"/>
                                  </p:iterate>
                                  <p:childTnLst>
                                    <p:set>
                                      <p:cBhvr>
                                        <p:cTn id="31" dur="1" fill="hold">
                                          <p:stCondLst>
                                            <p:cond delay="0"/>
                                          </p:stCondLst>
                                        </p:cTn>
                                        <p:tgtEl>
                                          <p:spTgt spid="8"/>
                                        </p:tgtEl>
                                        <p:attrNameLst>
                                          <p:attrName>style.visibility</p:attrName>
                                        </p:attrNameLst>
                                      </p:cBhvr>
                                      <p:to>
                                        <p:strVal val="visible"/>
                                      </p:to>
                                    </p:set>
                                    <p:anim by="(-#ppt_w*2)" calcmode="lin" valueType="num">
                                      <p:cBhvr rctx="PPT">
                                        <p:cTn id="32" dur="250" autoRev="1" fill="hold">
                                          <p:stCondLst>
                                            <p:cond delay="0"/>
                                          </p:stCondLst>
                                        </p:cTn>
                                        <p:tgtEl>
                                          <p:spTgt spid="8"/>
                                        </p:tgtEl>
                                        <p:attrNameLst>
                                          <p:attrName>ppt_w</p:attrName>
                                        </p:attrNameLst>
                                      </p:cBhvr>
                                    </p:anim>
                                    <p:anim by="(#ppt_w*0.50)" calcmode="lin" valueType="num">
                                      <p:cBhvr>
                                        <p:cTn id="33" dur="250" decel="50000" autoRev="1" fill="hold">
                                          <p:stCondLst>
                                            <p:cond delay="0"/>
                                          </p:stCondLst>
                                        </p:cTn>
                                        <p:tgtEl>
                                          <p:spTgt spid="8"/>
                                        </p:tgtEl>
                                        <p:attrNameLst>
                                          <p:attrName>ppt_x</p:attrName>
                                        </p:attrNameLst>
                                      </p:cBhvr>
                                    </p:anim>
                                    <p:anim from="(-#ppt_h/2)" to="(#ppt_y)" calcmode="lin" valueType="num">
                                      <p:cBhvr>
                                        <p:cTn id="34" dur="500" fill="hold">
                                          <p:stCondLst>
                                            <p:cond delay="0"/>
                                          </p:stCondLst>
                                        </p:cTn>
                                        <p:tgtEl>
                                          <p:spTgt spid="8"/>
                                        </p:tgtEl>
                                        <p:attrNameLst>
                                          <p:attrName>ppt_y</p:attrName>
                                        </p:attrNameLst>
                                      </p:cBhvr>
                                    </p:anim>
                                    <p:animRot by="21600000">
                                      <p:cBhvr>
                                        <p:cTn id="35" dur="500" fill="hold">
                                          <p:stCondLst>
                                            <p:cond delay="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9770B6AF-2698-486F-A736-AA2067582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6352" y="895350"/>
            <a:ext cx="2664296" cy="2800350"/>
          </a:xfrm>
          <a:prstGeom prst="rect">
            <a:avLst/>
          </a:prstGeom>
        </p:spPr>
      </p:pic>
      <p:sp>
        <p:nvSpPr>
          <p:cNvPr id="2" name="Rectangle 1">
            <a:extLst>
              <a:ext uri="{FF2B5EF4-FFF2-40B4-BE49-F238E27FC236}">
                <a16:creationId xmlns:a16="http://schemas.microsoft.com/office/drawing/2014/main" id="{22056692-7D37-4298-9B34-3CE73985F428}"/>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Méthodologie (1/6)</a:t>
            </a:r>
          </a:p>
        </p:txBody>
      </p:sp>
      <p:sp>
        <p:nvSpPr>
          <p:cNvPr id="3" name="Rectangle 2">
            <a:extLst>
              <a:ext uri="{FF2B5EF4-FFF2-40B4-BE49-F238E27FC236}">
                <a16:creationId xmlns:a16="http://schemas.microsoft.com/office/drawing/2014/main" id="{ACB9E2A5-5DEE-463A-84B0-2C8DBC3DEA26}"/>
              </a:ext>
            </a:extLst>
          </p:cNvPr>
          <p:cNvSpPr/>
          <p:nvPr/>
        </p:nvSpPr>
        <p:spPr>
          <a:xfrm>
            <a:off x="247650" y="1981200"/>
            <a:ext cx="10610850" cy="472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Clr>
                <a:srgbClr val="7030A0"/>
              </a:buClr>
              <a:buFont typeface="Wingdings" panose="05000000000000000000" pitchFamily="2" charset="2"/>
              <a:buChar char="q"/>
            </a:pPr>
            <a:r>
              <a:rPr lang="fr-FR" sz="3600" b="1" dirty="0">
                <a:ln w="0"/>
                <a:solidFill>
                  <a:schemeClr val="tx1"/>
                </a:solidFill>
              </a:rPr>
              <a:t>Données</a:t>
            </a:r>
          </a:p>
          <a:p>
            <a:pPr algn="just">
              <a:buClr>
                <a:srgbClr val="7030A0"/>
              </a:buClr>
            </a:pPr>
            <a:endParaRPr lang="fr-FR" sz="3600" b="1" dirty="0">
              <a:ln w="0"/>
              <a:solidFill>
                <a:schemeClr val="tx1"/>
              </a:solidFill>
            </a:endParaRPr>
          </a:p>
          <a:p>
            <a:pPr marL="1028700" lvl="1" indent="-571500" algn="just">
              <a:buClr>
                <a:srgbClr val="7030A0"/>
              </a:buClr>
              <a:buFont typeface="Wingdings" panose="05000000000000000000" pitchFamily="2" charset="2"/>
              <a:buChar char="§"/>
            </a:pPr>
            <a:r>
              <a:rPr lang="fr-FR" sz="3600" b="1" dirty="0">
                <a:ln w="0"/>
                <a:solidFill>
                  <a:schemeClr val="tx1"/>
                </a:solidFill>
              </a:rPr>
              <a:t>Données de panel couvrant la période 2007-2018 sur les pays de l’UEMOA et du BRICS.</a:t>
            </a:r>
          </a:p>
          <a:p>
            <a:pPr lvl="1" algn="just">
              <a:buClr>
                <a:srgbClr val="7030A0"/>
              </a:buClr>
            </a:pPr>
            <a:endParaRPr lang="fr-FR" sz="3600" b="1" dirty="0">
              <a:ln w="0"/>
              <a:solidFill>
                <a:schemeClr val="tx1"/>
              </a:solidFill>
            </a:endParaRPr>
          </a:p>
          <a:p>
            <a:pPr marL="1028700" lvl="1" indent="-571500" algn="just">
              <a:buClr>
                <a:srgbClr val="7030A0"/>
              </a:buClr>
              <a:buFont typeface="Wingdings" panose="05000000000000000000" pitchFamily="2" charset="2"/>
              <a:buChar char="§"/>
            </a:pPr>
            <a:r>
              <a:rPr lang="fr-FR" sz="3600" b="1" dirty="0">
                <a:ln w="0"/>
                <a:solidFill>
                  <a:schemeClr val="tx1"/>
                </a:solidFill>
              </a:rPr>
              <a:t>Elles proviennent des bases de données de la Banque Mondiale. </a:t>
            </a:r>
          </a:p>
          <a:p>
            <a:pPr algn="just">
              <a:buClr>
                <a:srgbClr val="7030A0"/>
              </a:buClr>
            </a:pPr>
            <a:r>
              <a:rPr lang="fr-FR" sz="3600" dirty="0">
                <a:ln w="0"/>
                <a:solidFill>
                  <a:schemeClr val="tx1"/>
                </a:solidFill>
                <a:effectLst>
                  <a:outerShdw blurRad="38100" dist="19050" dir="2700000" algn="tl" rotWithShape="0">
                    <a:schemeClr val="dk1">
                      <a:alpha val="40000"/>
                    </a:schemeClr>
                  </a:outerShdw>
                </a:effectLst>
              </a:rPr>
              <a:t> </a:t>
            </a:r>
            <a:endParaRPr lang="fr-FR"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86593142"/>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D05C0B-36DA-4812-837C-0D03FDD36DCB}"/>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Méthodologie (2/6)</a:t>
            </a:r>
          </a:p>
        </p:txBody>
      </p:sp>
      <p:sp>
        <p:nvSpPr>
          <p:cNvPr id="6" name="Rectangle : coins arrondis 5">
            <a:extLst>
              <a:ext uri="{FF2B5EF4-FFF2-40B4-BE49-F238E27FC236}">
                <a16:creationId xmlns:a16="http://schemas.microsoft.com/office/drawing/2014/main" id="{76AC1E9E-93E9-48BA-81AE-DF8A8B52C251}"/>
              </a:ext>
            </a:extLst>
          </p:cNvPr>
          <p:cNvSpPr/>
          <p:nvPr/>
        </p:nvSpPr>
        <p:spPr>
          <a:xfrm>
            <a:off x="147387" y="1076325"/>
            <a:ext cx="6896100" cy="5715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ln w="0"/>
                <a:solidFill>
                  <a:schemeClr val="tx1"/>
                </a:solidFill>
                <a:effectLst>
                  <a:outerShdw blurRad="38100" dist="19050" dir="2700000" algn="tl" rotWithShape="0">
                    <a:schemeClr val="dk1">
                      <a:alpha val="40000"/>
                    </a:schemeClr>
                  </a:outerShdw>
                </a:effectLst>
              </a:rPr>
              <a:t>Identification et spécification des variables</a:t>
            </a:r>
          </a:p>
        </p:txBody>
      </p:sp>
      <p:graphicFrame>
        <p:nvGraphicFramePr>
          <p:cNvPr id="7" name="Tableau 6">
            <a:extLst>
              <a:ext uri="{FF2B5EF4-FFF2-40B4-BE49-F238E27FC236}">
                <a16:creationId xmlns:a16="http://schemas.microsoft.com/office/drawing/2014/main" id="{74910CF4-AE5D-469D-B9FE-7FAB831F1157}"/>
              </a:ext>
            </a:extLst>
          </p:cNvPr>
          <p:cNvGraphicFramePr>
            <a:graphicFrameLocks noGrp="1"/>
          </p:cNvGraphicFramePr>
          <p:nvPr>
            <p:extLst>
              <p:ext uri="{D42A27DB-BD31-4B8C-83A1-F6EECF244321}">
                <p14:modId xmlns:p14="http://schemas.microsoft.com/office/powerpoint/2010/main" val="3552865794"/>
              </p:ext>
            </p:extLst>
          </p:nvPr>
        </p:nvGraphicFramePr>
        <p:xfrm>
          <a:off x="323850" y="1828801"/>
          <a:ext cx="11639549" cy="4819649"/>
        </p:xfrm>
        <a:graphic>
          <a:graphicData uri="http://schemas.openxmlformats.org/drawingml/2006/table">
            <a:tbl>
              <a:tblPr firstRow="1" firstCol="1" bandRow="1"/>
              <a:tblGrid>
                <a:gridCol w="3272539">
                  <a:extLst>
                    <a:ext uri="{9D8B030D-6E8A-4147-A177-3AD203B41FA5}">
                      <a16:colId xmlns:a16="http://schemas.microsoft.com/office/drawing/2014/main" val="513482439"/>
                    </a:ext>
                  </a:extLst>
                </a:gridCol>
                <a:gridCol w="2910208">
                  <a:extLst>
                    <a:ext uri="{9D8B030D-6E8A-4147-A177-3AD203B41FA5}">
                      <a16:colId xmlns:a16="http://schemas.microsoft.com/office/drawing/2014/main" val="2313284218"/>
                    </a:ext>
                  </a:extLst>
                </a:gridCol>
                <a:gridCol w="2651952">
                  <a:extLst>
                    <a:ext uri="{9D8B030D-6E8A-4147-A177-3AD203B41FA5}">
                      <a16:colId xmlns:a16="http://schemas.microsoft.com/office/drawing/2014/main" val="2361297581"/>
                    </a:ext>
                  </a:extLst>
                </a:gridCol>
                <a:gridCol w="2804850">
                  <a:extLst>
                    <a:ext uri="{9D8B030D-6E8A-4147-A177-3AD203B41FA5}">
                      <a16:colId xmlns:a16="http://schemas.microsoft.com/office/drawing/2014/main" val="321403187"/>
                    </a:ext>
                  </a:extLst>
                </a:gridCol>
              </a:tblGrid>
              <a:tr h="397294">
                <a:tc>
                  <a:txBody>
                    <a:bodyPr/>
                    <a:lstStyle/>
                    <a:p>
                      <a:pPr marL="36195" algn="ctr">
                        <a:lnSpc>
                          <a:spcPct val="115000"/>
                        </a:lnSpc>
                        <a:spcAft>
                          <a:spcPts val="0"/>
                        </a:spcAft>
                      </a:pPr>
                      <a:r>
                        <a:rPr lang="fr-FR" sz="20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Noms des variables</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36195" algn="ctr">
                        <a:lnSpc>
                          <a:spcPct val="115000"/>
                        </a:lnSpc>
                        <a:spcAft>
                          <a:spcPts val="0"/>
                        </a:spcAft>
                      </a:pPr>
                      <a:r>
                        <a:rPr lang="fr-FR" sz="20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Abréviations</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a:lnSpc>
                          <a:spcPct val="115000"/>
                        </a:lnSpc>
                        <a:spcAft>
                          <a:spcPts val="0"/>
                        </a:spcAft>
                      </a:pPr>
                      <a:r>
                        <a:rPr lang="fr-FR" sz="20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Natures</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a:lnSpc>
                          <a:spcPct val="115000"/>
                        </a:lnSpc>
                        <a:spcAft>
                          <a:spcPts val="0"/>
                        </a:spcAft>
                      </a:pPr>
                      <a:r>
                        <a:rPr lang="fr-FR" sz="20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Signes attendus</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891697362"/>
                  </a:ext>
                </a:extLst>
              </a:tr>
              <a:tr h="433477">
                <a:tc>
                  <a:txBody>
                    <a:bodyPr/>
                    <a:lstStyle/>
                    <a:p>
                      <a:pPr algn="ctr">
                        <a:lnSpc>
                          <a:spcPct val="115000"/>
                        </a:lnSpc>
                        <a:spcAft>
                          <a:spcPts val="0"/>
                        </a:spcAft>
                      </a:pPr>
                      <a:r>
                        <a:rPr lang="fr-FR" sz="24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Dette Extérieure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449580">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Quantitative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a:lnSpc>
                          <a:spcPct val="115000"/>
                        </a:lnSpc>
                        <a:spcAft>
                          <a:spcPts val="0"/>
                        </a:spcAft>
                      </a:pPr>
                      <a:r>
                        <a:rPr lang="fr-FR"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91335681"/>
                  </a:ext>
                </a:extLst>
              </a:tr>
              <a:tr h="896149">
                <a:tc>
                  <a:txBody>
                    <a:bodyPr/>
                    <a:lstStyle/>
                    <a:p>
                      <a:pPr algn="ctr">
                        <a:lnSpc>
                          <a:spcPct val="115000"/>
                        </a:lnSpc>
                        <a:spcAft>
                          <a:spcPts val="0"/>
                        </a:spcAft>
                      </a:pPr>
                      <a:r>
                        <a:rPr lang="fr-FR" sz="24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Degré d’Ouverture commercial</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449580">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algn="ctr">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Quantitative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algn="ctr">
                        <a:lnSpc>
                          <a:spcPct val="115000"/>
                        </a:lnSpc>
                        <a:spcAft>
                          <a:spcPts val="0"/>
                        </a:spcAft>
                      </a:pPr>
                      <a:r>
                        <a:rPr lang="fr-FR"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extLst>
                  <a:ext uri="{0D108BD9-81ED-4DB2-BD59-A6C34878D82A}">
                    <a16:rowId xmlns:a16="http://schemas.microsoft.com/office/drawing/2014/main" val="3522532461"/>
                  </a:ext>
                </a:extLst>
              </a:tr>
              <a:tr h="896149">
                <a:tc>
                  <a:txBody>
                    <a:bodyPr/>
                    <a:lstStyle/>
                    <a:p>
                      <a:pPr algn="ctr">
                        <a:lnSpc>
                          <a:spcPct val="115000"/>
                        </a:lnSpc>
                        <a:spcAft>
                          <a:spcPts val="0"/>
                        </a:spcAft>
                      </a:pPr>
                      <a:r>
                        <a:rPr lang="fr-FR" sz="24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Degré de Liberté face à la Corruption</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449580">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DLC</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Quantitative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797679323"/>
                  </a:ext>
                </a:extLst>
              </a:tr>
              <a:tr h="433477">
                <a:tc>
                  <a:txBody>
                    <a:bodyPr/>
                    <a:lstStyle/>
                    <a:p>
                      <a:pPr algn="ctr">
                        <a:lnSpc>
                          <a:spcPct val="115000"/>
                        </a:lnSpc>
                        <a:spcAft>
                          <a:spcPts val="0"/>
                        </a:spcAft>
                      </a:pPr>
                      <a:r>
                        <a:rPr lang="fr-FR" sz="24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Investissement Privé</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449580">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IPRIV</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algn="ctr">
                        <a:lnSpc>
                          <a:spcPct val="115000"/>
                        </a:lnSpc>
                        <a:spcAft>
                          <a:spcPts val="0"/>
                        </a:spcAft>
                      </a:pPr>
                      <a:r>
                        <a:rPr lang="fr-FR"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Quantitative</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algn="ctr">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extLst>
                  <a:ext uri="{0D108BD9-81ED-4DB2-BD59-A6C34878D82A}">
                    <a16:rowId xmlns:a16="http://schemas.microsoft.com/office/drawing/2014/main" val="557155535"/>
                  </a:ext>
                </a:extLst>
              </a:tr>
              <a:tr h="433477">
                <a:tc>
                  <a:txBody>
                    <a:bodyPr/>
                    <a:lstStyle/>
                    <a:p>
                      <a:pPr algn="ctr">
                        <a:lnSpc>
                          <a:spcPct val="115000"/>
                        </a:lnSpc>
                        <a:spcAft>
                          <a:spcPts val="0"/>
                        </a:spcAft>
                      </a:pPr>
                      <a:r>
                        <a:rPr lang="fr-FR" sz="24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Dépenses Publiques</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449580">
                        <a:lnSpc>
                          <a:spcPct val="115000"/>
                        </a:lnSpc>
                        <a:spcAft>
                          <a:spcPts val="0"/>
                        </a:spcAft>
                      </a:pPr>
                      <a:r>
                        <a:rPr lang="fr-FR"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DEPUB</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a:lnSpc>
                          <a:spcPct val="115000"/>
                        </a:lnSpc>
                        <a:spcAft>
                          <a:spcPts val="0"/>
                        </a:spcAft>
                      </a:pPr>
                      <a:r>
                        <a:rPr lang="fr-FR"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Quantitative</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294278011"/>
                  </a:ext>
                </a:extLst>
              </a:tr>
              <a:tr h="433477">
                <a:tc>
                  <a:txBody>
                    <a:bodyPr/>
                    <a:lstStyle/>
                    <a:p>
                      <a:pPr algn="ctr">
                        <a:lnSpc>
                          <a:spcPct val="115000"/>
                        </a:lnSpc>
                        <a:spcAft>
                          <a:spcPts val="0"/>
                        </a:spcAft>
                      </a:pPr>
                      <a:r>
                        <a:rPr lang="fr-FR" sz="24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Population Active</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449580">
                        <a:lnSpc>
                          <a:spcPct val="115000"/>
                        </a:lnSpc>
                        <a:spcAft>
                          <a:spcPts val="0"/>
                        </a:spcAft>
                      </a:pPr>
                      <a:r>
                        <a:rPr lang="fr-FR"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POP_ACT</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algn="ctr">
                        <a:lnSpc>
                          <a:spcPct val="115000"/>
                        </a:lnSpc>
                        <a:spcAft>
                          <a:spcPts val="0"/>
                        </a:spcAft>
                      </a:pPr>
                      <a:r>
                        <a:rPr lang="fr-FR"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Quantitative</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algn="ctr">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extLst>
                  <a:ext uri="{0D108BD9-81ED-4DB2-BD59-A6C34878D82A}">
                    <a16:rowId xmlns:a16="http://schemas.microsoft.com/office/drawing/2014/main" val="2458574123"/>
                  </a:ext>
                </a:extLst>
              </a:tr>
              <a:tr h="896149">
                <a:tc>
                  <a:txBody>
                    <a:bodyPr/>
                    <a:lstStyle/>
                    <a:p>
                      <a:pPr algn="ctr">
                        <a:lnSpc>
                          <a:spcPct val="115000"/>
                        </a:lnSpc>
                        <a:spcAft>
                          <a:spcPts val="0"/>
                        </a:spcAft>
                      </a:pPr>
                      <a:r>
                        <a:rPr lang="fr-FR" sz="24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Produit Intérieur Brut par Habitant</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449580">
                        <a:lnSpc>
                          <a:spcPct val="115000"/>
                        </a:lnSpc>
                        <a:spcAft>
                          <a:spcPts val="0"/>
                        </a:spcAft>
                      </a:pPr>
                      <a:r>
                        <a:rPr lang="fr-FR"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PIB_HAT</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Quantitative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a:lnSpc>
                          <a:spcPct val="115000"/>
                        </a:lnSpc>
                        <a:spcAft>
                          <a:spcPts val="0"/>
                        </a:spcAft>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242228974"/>
                  </a:ext>
                </a:extLst>
              </a:tr>
            </a:tbl>
          </a:graphicData>
        </a:graphic>
      </p:graphicFrame>
    </p:spTree>
    <p:extLst>
      <p:ext uri="{BB962C8B-B14F-4D97-AF65-F5344CB8AC3E}">
        <p14:creationId xmlns:p14="http://schemas.microsoft.com/office/powerpoint/2010/main" val="2562072156"/>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7AF5BF5-C2AE-4659-8179-604681F1878B}"/>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Méthodologie (3/6)</a:t>
            </a:r>
          </a:p>
        </p:txBody>
      </p:sp>
      <p:sp>
        <p:nvSpPr>
          <p:cNvPr id="4" name="Rectangle 3">
            <a:extLst>
              <a:ext uri="{FF2B5EF4-FFF2-40B4-BE49-F238E27FC236}">
                <a16:creationId xmlns:a16="http://schemas.microsoft.com/office/drawing/2014/main" id="{03A11196-FCC5-4E76-B306-FCED22BB9300}"/>
              </a:ext>
            </a:extLst>
          </p:cNvPr>
          <p:cNvSpPr/>
          <p:nvPr/>
        </p:nvSpPr>
        <p:spPr>
          <a:xfrm>
            <a:off x="342900" y="1047750"/>
            <a:ext cx="4762500" cy="514350"/>
          </a:xfrm>
          <a:prstGeom prst="rect">
            <a:avLst/>
          </a:prstGeom>
          <a:solidFill>
            <a:schemeClr val="bg1"/>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a:ln w="0"/>
                <a:solidFill>
                  <a:schemeClr val="tx1"/>
                </a:solidFill>
                <a:effectLst>
                  <a:outerShdw blurRad="38100" dist="19050" dir="2700000" algn="tl" rotWithShape="0">
                    <a:schemeClr val="dk1">
                      <a:alpha val="40000"/>
                    </a:schemeClr>
                  </a:outerShdw>
                </a:effectLst>
              </a:rPr>
              <a:t>Spécialisation du modèle</a:t>
            </a:r>
          </a:p>
        </p:txBody>
      </p:sp>
      <p:sp>
        <p:nvSpPr>
          <p:cNvPr id="5" name="Rectangle 4">
            <a:extLst>
              <a:ext uri="{FF2B5EF4-FFF2-40B4-BE49-F238E27FC236}">
                <a16:creationId xmlns:a16="http://schemas.microsoft.com/office/drawing/2014/main" id="{F593A244-A04F-4285-A1AC-5C10AFA1E28B}"/>
              </a:ext>
            </a:extLst>
          </p:cNvPr>
          <p:cNvSpPr/>
          <p:nvPr/>
        </p:nvSpPr>
        <p:spPr>
          <a:xfrm>
            <a:off x="2470484" y="1714500"/>
            <a:ext cx="4273216" cy="742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ln w="0"/>
                <a:solidFill>
                  <a:schemeClr val="tx1"/>
                </a:solidFill>
                <a:effectLst>
                  <a:outerShdw blurRad="38100" dist="19050" dir="2700000" algn="tl" rotWithShape="0">
                    <a:schemeClr val="dk1">
                      <a:alpha val="40000"/>
                    </a:schemeClr>
                  </a:outerShdw>
                </a:effectLst>
              </a:rPr>
              <a:t>Fonction Cobb Douglas :</a:t>
            </a:r>
            <a:r>
              <a:rPr lang="el-GR" sz="3200" b="0" i="0" u="none" strike="noStrike" baseline="0" dirty="0">
                <a:solidFill>
                  <a:srgbClr val="000000"/>
                </a:solidFill>
              </a:rPr>
              <a:t> </a:t>
            </a:r>
            <a:r>
              <a:rPr lang="fr-FR" sz="3200" dirty="0">
                <a:ln w="0"/>
                <a:solidFill>
                  <a:schemeClr val="tx1"/>
                </a:solidFill>
                <a:effectLst>
                  <a:outerShdw blurRad="38100" dist="19050" dir="2700000" algn="tl" rotWithShape="0">
                    <a:schemeClr val="dk1">
                      <a:alpha val="40000"/>
                    </a:schemeClr>
                  </a:outerShdw>
                </a:effectLst>
              </a:rPr>
              <a:t> </a:t>
            </a:r>
          </a:p>
        </p:txBody>
      </p:sp>
      <p:pic>
        <p:nvPicPr>
          <p:cNvPr id="6" name="Image 5">
            <a:extLst>
              <a:ext uri="{FF2B5EF4-FFF2-40B4-BE49-F238E27FC236}">
                <a16:creationId xmlns:a16="http://schemas.microsoft.com/office/drawing/2014/main" id="{68D3A464-9481-4982-AD96-CE9C6E523C1F}"/>
              </a:ext>
            </a:extLst>
          </p:cNvPr>
          <p:cNvPicPr>
            <a:picLocks noChangeAspect="1"/>
          </p:cNvPicPr>
          <p:nvPr/>
        </p:nvPicPr>
        <p:blipFill>
          <a:blip r:embed="rId3"/>
          <a:stretch>
            <a:fillRect/>
          </a:stretch>
        </p:blipFill>
        <p:spPr>
          <a:xfrm>
            <a:off x="6653213" y="1714500"/>
            <a:ext cx="2605087" cy="742950"/>
          </a:xfrm>
          <a:prstGeom prst="rect">
            <a:avLst/>
          </a:prstGeom>
        </p:spPr>
      </p:pic>
      <p:pic>
        <p:nvPicPr>
          <p:cNvPr id="11" name="Image 10">
            <a:extLst>
              <a:ext uri="{FF2B5EF4-FFF2-40B4-BE49-F238E27FC236}">
                <a16:creationId xmlns:a16="http://schemas.microsoft.com/office/drawing/2014/main" id="{6D75E714-E083-47D1-BEA0-BFC51977665B}"/>
              </a:ext>
            </a:extLst>
          </p:cNvPr>
          <p:cNvPicPr>
            <a:picLocks noChangeAspect="1"/>
          </p:cNvPicPr>
          <p:nvPr/>
        </p:nvPicPr>
        <p:blipFill>
          <a:blip r:embed="rId4"/>
          <a:stretch>
            <a:fillRect/>
          </a:stretch>
        </p:blipFill>
        <p:spPr>
          <a:xfrm>
            <a:off x="876300" y="2686679"/>
            <a:ext cx="10210800" cy="4018921"/>
          </a:xfrm>
          <a:prstGeom prst="rect">
            <a:avLst/>
          </a:prstGeom>
          <a:ln w="28575">
            <a:solidFill>
              <a:srgbClr val="7030A0"/>
            </a:solidFill>
          </a:ln>
        </p:spPr>
      </p:pic>
    </p:spTree>
    <p:extLst>
      <p:ext uri="{BB962C8B-B14F-4D97-AF65-F5344CB8AC3E}">
        <p14:creationId xmlns:p14="http://schemas.microsoft.com/office/powerpoint/2010/main" val="493191812"/>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589555-042E-4E0A-97A2-958D16BC4E03}"/>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Méthodologie (4/6)</a:t>
            </a:r>
          </a:p>
        </p:txBody>
      </p:sp>
      <p:graphicFrame>
        <p:nvGraphicFramePr>
          <p:cNvPr id="4" name="Diagramme 3">
            <a:extLst>
              <a:ext uri="{FF2B5EF4-FFF2-40B4-BE49-F238E27FC236}">
                <a16:creationId xmlns:a16="http://schemas.microsoft.com/office/drawing/2014/main" id="{0DB0FE94-5A19-4EAD-BD78-DE3EF6B74ADA}"/>
              </a:ext>
            </a:extLst>
          </p:cNvPr>
          <p:cNvGraphicFramePr/>
          <p:nvPr>
            <p:extLst>
              <p:ext uri="{D42A27DB-BD31-4B8C-83A1-F6EECF244321}">
                <p14:modId xmlns:p14="http://schemas.microsoft.com/office/powerpoint/2010/main" val="3822243787"/>
              </p:ext>
            </p:extLst>
          </p:nvPr>
        </p:nvGraphicFramePr>
        <p:xfrm>
          <a:off x="232155" y="2362200"/>
          <a:ext cx="11727690" cy="3921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 coins arrondis 4">
            <a:extLst>
              <a:ext uri="{FF2B5EF4-FFF2-40B4-BE49-F238E27FC236}">
                <a16:creationId xmlns:a16="http://schemas.microsoft.com/office/drawing/2014/main" id="{B441A102-96DB-4BB0-8D05-1F6FD2F5721E}"/>
              </a:ext>
            </a:extLst>
          </p:cNvPr>
          <p:cNvSpPr/>
          <p:nvPr/>
        </p:nvSpPr>
        <p:spPr>
          <a:xfrm>
            <a:off x="552450" y="1104900"/>
            <a:ext cx="4572000" cy="571500"/>
          </a:xfrm>
          <a:prstGeom prst="roundRect">
            <a:avLst/>
          </a:prstGeom>
          <a:solidFill>
            <a:schemeClr val="bg1"/>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a:ln w="0"/>
                <a:solidFill>
                  <a:schemeClr val="tx1"/>
                </a:solidFill>
                <a:effectLst>
                  <a:outerShdw blurRad="38100" dist="19050" dir="2700000" algn="tl" rotWithShape="0">
                    <a:schemeClr val="dk1">
                      <a:alpha val="40000"/>
                    </a:schemeClr>
                  </a:outerShdw>
                </a:effectLst>
              </a:rPr>
              <a:t>Méthodes d’estimations</a:t>
            </a:r>
          </a:p>
        </p:txBody>
      </p:sp>
    </p:spTree>
    <p:extLst>
      <p:ext uri="{BB962C8B-B14F-4D97-AF65-F5344CB8AC3E}">
        <p14:creationId xmlns:p14="http://schemas.microsoft.com/office/powerpoint/2010/main" val="3628928111"/>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48085C53-4E0F-4829-B0A9-9BC618997392}"/>
                                            </p:graphicEl>
                                          </p:spTgt>
                                        </p:tgtEl>
                                        <p:attrNameLst>
                                          <p:attrName>style.visibility</p:attrName>
                                        </p:attrNameLst>
                                      </p:cBhvr>
                                      <p:to>
                                        <p:strVal val="visible"/>
                                      </p:to>
                                    </p:set>
                                    <p:animEffect transition="in" filter="fade">
                                      <p:cBhvr>
                                        <p:cTn id="7" dur="1000"/>
                                        <p:tgtEl>
                                          <p:spTgt spid="4">
                                            <p:graphicEl>
                                              <a:dgm id="{48085C53-4E0F-4829-B0A9-9BC618997392}"/>
                                            </p:graphicEl>
                                          </p:spTgt>
                                        </p:tgtEl>
                                      </p:cBhvr>
                                    </p:animEffect>
                                    <p:anim calcmode="lin" valueType="num">
                                      <p:cBhvr>
                                        <p:cTn id="8" dur="1000" fill="hold"/>
                                        <p:tgtEl>
                                          <p:spTgt spid="4">
                                            <p:graphicEl>
                                              <a:dgm id="{48085C53-4E0F-4829-B0A9-9BC618997392}"/>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48085C53-4E0F-4829-B0A9-9BC618997392}"/>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4F23DEFB-FDA7-4A21-96A0-6C8172226768}"/>
                                            </p:graphicEl>
                                          </p:spTgt>
                                        </p:tgtEl>
                                        <p:attrNameLst>
                                          <p:attrName>style.visibility</p:attrName>
                                        </p:attrNameLst>
                                      </p:cBhvr>
                                      <p:to>
                                        <p:strVal val="visible"/>
                                      </p:to>
                                    </p:set>
                                    <p:animEffect transition="in" filter="fade">
                                      <p:cBhvr>
                                        <p:cTn id="12" dur="1000"/>
                                        <p:tgtEl>
                                          <p:spTgt spid="4">
                                            <p:graphicEl>
                                              <a:dgm id="{4F23DEFB-FDA7-4A21-96A0-6C8172226768}"/>
                                            </p:graphicEl>
                                          </p:spTgt>
                                        </p:tgtEl>
                                      </p:cBhvr>
                                    </p:animEffect>
                                    <p:anim calcmode="lin" valueType="num">
                                      <p:cBhvr>
                                        <p:cTn id="13" dur="1000" fill="hold"/>
                                        <p:tgtEl>
                                          <p:spTgt spid="4">
                                            <p:graphicEl>
                                              <a:dgm id="{4F23DEFB-FDA7-4A21-96A0-6C8172226768}"/>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4F23DEFB-FDA7-4A21-96A0-6C8172226768}"/>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graphicEl>
                                              <a:dgm id="{2BCF5DDE-24B3-4DC7-94D2-2FDBB9DF89F2}"/>
                                            </p:graphicEl>
                                          </p:spTgt>
                                        </p:tgtEl>
                                        <p:attrNameLst>
                                          <p:attrName>style.visibility</p:attrName>
                                        </p:attrNameLst>
                                      </p:cBhvr>
                                      <p:to>
                                        <p:strVal val="visible"/>
                                      </p:to>
                                    </p:set>
                                    <p:animEffect transition="in" filter="fade">
                                      <p:cBhvr>
                                        <p:cTn id="17" dur="1000"/>
                                        <p:tgtEl>
                                          <p:spTgt spid="4">
                                            <p:graphicEl>
                                              <a:dgm id="{2BCF5DDE-24B3-4DC7-94D2-2FDBB9DF89F2}"/>
                                            </p:graphicEl>
                                          </p:spTgt>
                                        </p:tgtEl>
                                      </p:cBhvr>
                                    </p:animEffect>
                                    <p:anim calcmode="lin" valueType="num">
                                      <p:cBhvr>
                                        <p:cTn id="18" dur="1000" fill="hold"/>
                                        <p:tgtEl>
                                          <p:spTgt spid="4">
                                            <p:graphicEl>
                                              <a:dgm id="{2BCF5DDE-24B3-4DC7-94D2-2FDBB9DF89F2}"/>
                                            </p:graphicEl>
                                          </p:spTgt>
                                        </p:tgtEl>
                                        <p:attrNameLst>
                                          <p:attrName>ppt_x</p:attrName>
                                        </p:attrNameLst>
                                      </p:cBhvr>
                                      <p:tavLst>
                                        <p:tav tm="0">
                                          <p:val>
                                            <p:strVal val="#ppt_x"/>
                                          </p:val>
                                        </p:tav>
                                        <p:tav tm="100000">
                                          <p:val>
                                            <p:strVal val="#ppt_x"/>
                                          </p:val>
                                        </p:tav>
                                      </p:tavLst>
                                    </p:anim>
                                    <p:anim calcmode="lin" valueType="num">
                                      <p:cBhvr>
                                        <p:cTn id="19" dur="1000" fill="hold"/>
                                        <p:tgtEl>
                                          <p:spTgt spid="4">
                                            <p:graphicEl>
                                              <a:dgm id="{2BCF5DDE-24B3-4DC7-94D2-2FDBB9DF89F2}"/>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graphicEl>
                                              <a:dgm id="{8FE8A2CB-FB8C-4CCE-9FC4-956E7814D6E8}"/>
                                            </p:graphicEl>
                                          </p:spTgt>
                                        </p:tgtEl>
                                        <p:attrNameLst>
                                          <p:attrName>style.visibility</p:attrName>
                                        </p:attrNameLst>
                                      </p:cBhvr>
                                      <p:to>
                                        <p:strVal val="visible"/>
                                      </p:to>
                                    </p:set>
                                    <p:animEffect transition="in" filter="fade">
                                      <p:cBhvr>
                                        <p:cTn id="22" dur="1000"/>
                                        <p:tgtEl>
                                          <p:spTgt spid="4">
                                            <p:graphicEl>
                                              <a:dgm id="{8FE8A2CB-FB8C-4CCE-9FC4-956E7814D6E8}"/>
                                            </p:graphicEl>
                                          </p:spTgt>
                                        </p:tgtEl>
                                      </p:cBhvr>
                                    </p:animEffect>
                                    <p:anim calcmode="lin" valueType="num">
                                      <p:cBhvr>
                                        <p:cTn id="23" dur="1000" fill="hold"/>
                                        <p:tgtEl>
                                          <p:spTgt spid="4">
                                            <p:graphicEl>
                                              <a:dgm id="{8FE8A2CB-FB8C-4CCE-9FC4-956E7814D6E8}"/>
                                            </p:graphicEl>
                                          </p:spTgt>
                                        </p:tgtEl>
                                        <p:attrNameLst>
                                          <p:attrName>ppt_x</p:attrName>
                                        </p:attrNameLst>
                                      </p:cBhvr>
                                      <p:tavLst>
                                        <p:tav tm="0">
                                          <p:val>
                                            <p:strVal val="#ppt_x"/>
                                          </p:val>
                                        </p:tav>
                                        <p:tav tm="100000">
                                          <p:val>
                                            <p:strVal val="#ppt_x"/>
                                          </p:val>
                                        </p:tav>
                                      </p:tavLst>
                                    </p:anim>
                                    <p:anim calcmode="lin" valueType="num">
                                      <p:cBhvr>
                                        <p:cTn id="24" dur="1000" fill="hold"/>
                                        <p:tgtEl>
                                          <p:spTgt spid="4">
                                            <p:graphicEl>
                                              <a:dgm id="{8FE8A2CB-FB8C-4CCE-9FC4-956E7814D6E8}"/>
                                            </p:graphic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graphicEl>
                                              <a:dgm id="{F17B6DA0-8FAD-4761-9EE8-65BA6EB8F90C}"/>
                                            </p:graphicEl>
                                          </p:spTgt>
                                        </p:tgtEl>
                                        <p:attrNameLst>
                                          <p:attrName>style.visibility</p:attrName>
                                        </p:attrNameLst>
                                      </p:cBhvr>
                                      <p:to>
                                        <p:strVal val="visible"/>
                                      </p:to>
                                    </p:set>
                                    <p:animEffect transition="in" filter="fade">
                                      <p:cBhvr>
                                        <p:cTn id="27" dur="1000"/>
                                        <p:tgtEl>
                                          <p:spTgt spid="4">
                                            <p:graphicEl>
                                              <a:dgm id="{F17B6DA0-8FAD-4761-9EE8-65BA6EB8F90C}"/>
                                            </p:graphicEl>
                                          </p:spTgt>
                                        </p:tgtEl>
                                      </p:cBhvr>
                                    </p:animEffect>
                                    <p:anim calcmode="lin" valueType="num">
                                      <p:cBhvr>
                                        <p:cTn id="28" dur="1000" fill="hold"/>
                                        <p:tgtEl>
                                          <p:spTgt spid="4">
                                            <p:graphicEl>
                                              <a:dgm id="{F17B6DA0-8FAD-4761-9EE8-65BA6EB8F90C}"/>
                                            </p:graphicEl>
                                          </p:spTgt>
                                        </p:tgtEl>
                                        <p:attrNameLst>
                                          <p:attrName>ppt_x</p:attrName>
                                        </p:attrNameLst>
                                      </p:cBhvr>
                                      <p:tavLst>
                                        <p:tav tm="0">
                                          <p:val>
                                            <p:strVal val="#ppt_x"/>
                                          </p:val>
                                        </p:tav>
                                        <p:tav tm="100000">
                                          <p:val>
                                            <p:strVal val="#ppt_x"/>
                                          </p:val>
                                        </p:tav>
                                      </p:tavLst>
                                    </p:anim>
                                    <p:anim calcmode="lin" valueType="num">
                                      <p:cBhvr>
                                        <p:cTn id="29" dur="1000" fill="hold"/>
                                        <p:tgtEl>
                                          <p:spTgt spid="4">
                                            <p:graphicEl>
                                              <a:dgm id="{F17B6DA0-8FAD-4761-9EE8-65BA6EB8F90C}"/>
                                            </p:graphic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graphicEl>
                                              <a:dgm id="{374C54BB-B8C4-475A-A5E8-28FEF9E8FA0B}"/>
                                            </p:graphicEl>
                                          </p:spTgt>
                                        </p:tgtEl>
                                        <p:attrNameLst>
                                          <p:attrName>style.visibility</p:attrName>
                                        </p:attrNameLst>
                                      </p:cBhvr>
                                      <p:to>
                                        <p:strVal val="visible"/>
                                      </p:to>
                                    </p:set>
                                    <p:animEffect transition="in" filter="fade">
                                      <p:cBhvr>
                                        <p:cTn id="32" dur="1000"/>
                                        <p:tgtEl>
                                          <p:spTgt spid="4">
                                            <p:graphicEl>
                                              <a:dgm id="{374C54BB-B8C4-475A-A5E8-28FEF9E8FA0B}"/>
                                            </p:graphicEl>
                                          </p:spTgt>
                                        </p:tgtEl>
                                      </p:cBhvr>
                                    </p:animEffect>
                                    <p:anim calcmode="lin" valueType="num">
                                      <p:cBhvr>
                                        <p:cTn id="33" dur="1000" fill="hold"/>
                                        <p:tgtEl>
                                          <p:spTgt spid="4">
                                            <p:graphicEl>
                                              <a:dgm id="{374C54BB-B8C4-475A-A5E8-28FEF9E8FA0B}"/>
                                            </p:graphicEl>
                                          </p:spTgt>
                                        </p:tgtEl>
                                        <p:attrNameLst>
                                          <p:attrName>ppt_x</p:attrName>
                                        </p:attrNameLst>
                                      </p:cBhvr>
                                      <p:tavLst>
                                        <p:tav tm="0">
                                          <p:val>
                                            <p:strVal val="#ppt_x"/>
                                          </p:val>
                                        </p:tav>
                                        <p:tav tm="100000">
                                          <p:val>
                                            <p:strVal val="#ppt_x"/>
                                          </p:val>
                                        </p:tav>
                                      </p:tavLst>
                                    </p:anim>
                                    <p:anim calcmode="lin" valueType="num">
                                      <p:cBhvr>
                                        <p:cTn id="34" dur="1000" fill="hold"/>
                                        <p:tgtEl>
                                          <p:spTgt spid="4">
                                            <p:graphicEl>
                                              <a:dgm id="{374C54BB-B8C4-475A-A5E8-28FEF9E8FA0B}"/>
                                            </p:graphic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graphicEl>
                                              <a:dgm id="{73EF8345-6320-4EC3-992C-58DC6C93C293}"/>
                                            </p:graphicEl>
                                          </p:spTgt>
                                        </p:tgtEl>
                                        <p:attrNameLst>
                                          <p:attrName>style.visibility</p:attrName>
                                        </p:attrNameLst>
                                      </p:cBhvr>
                                      <p:to>
                                        <p:strVal val="visible"/>
                                      </p:to>
                                    </p:set>
                                    <p:animEffect transition="in" filter="fade">
                                      <p:cBhvr>
                                        <p:cTn id="37" dur="1000"/>
                                        <p:tgtEl>
                                          <p:spTgt spid="4">
                                            <p:graphicEl>
                                              <a:dgm id="{73EF8345-6320-4EC3-992C-58DC6C93C293}"/>
                                            </p:graphicEl>
                                          </p:spTgt>
                                        </p:tgtEl>
                                      </p:cBhvr>
                                    </p:animEffect>
                                    <p:anim calcmode="lin" valueType="num">
                                      <p:cBhvr>
                                        <p:cTn id="38" dur="1000" fill="hold"/>
                                        <p:tgtEl>
                                          <p:spTgt spid="4">
                                            <p:graphicEl>
                                              <a:dgm id="{73EF8345-6320-4EC3-992C-58DC6C93C293}"/>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73EF8345-6320-4EC3-992C-58DC6C93C293}"/>
                                            </p:graphic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graphicEl>
                                              <a:dgm id="{641AF37F-E5F4-4D36-85AD-77F87599C4C4}"/>
                                            </p:graphicEl>
                                          </p:spTgt>
                                        </p:tgtEl>
                                        <p:attrNameLst>
                                          <p:attrName>style.visibility</p:attrName>
                                        </p:attrNameLst>
                                      </p:cBhvr>
                                      <p:to>
                                        <p:strVal val="visible"/>
                                      </p:to>
                                    </p:set>
                                    <p:animEffect transition="in" filter="fade">
                                      <p:cBhvr>
                                        <p:cTn id="42" dur="1000"/>
                                        <p:tgtEl>
                                          <p:spTgt spid="4">
                                            <p:graphicEl>
                                              <a:dgm id="{641AF37F-E5F4-4D36-85AD-77F87599C4C4}"/>
                                            </p:graphicEl>
                                          </p:spTgt>
                                        </p:tgtEl>
                                      </p:cBhvr>
                                    </p:animEffect>
                                    <p:anim calcmode="lin" valueType="num">
                                      <p:cBhvr>
                                        <p:cTn id="43" dur="1000" fill="hold"/>
                                        <p:tgtEl>
                                          <p:spTgt spid="4">
                                            <p:graphicEl>
                                              <a:dgm id="{641AF37F-E5F4-4D36-85AD-77F87599C4C4}"/>
                                            </p:graphicEl>
                                          </p:spTgt>
                                        </p:tgtEl>
                                        <p:attrNameLst>
                                          <p:attrName>ppt_x</p:attrName>
                                        </p:attrNameLst>
                                      </p:cBhvr>
                                      <p:tavLst>
                                        <p:tav tm="0">
                                          <p:val>
                                            <p:strVal val="#ppt_x"/>
                                          </p:val>
                                        </p:tav>
                                        <p:tav tm="100000">
                                          <p:val>
                                            <p:strVal val="#ppt_x"/>
                                          </p:val>
                                        </p:tav>
                                      </p:tavLst>
                                    </p:anim>
                                    <p:anim calcmode="lin" valueType="num">
                                      <p:cBhvr>
                                        <p:cTn id="44" dur="1000" fill="hold"/>
                                        <p:tgtEl>
                                          <p:spTgt spid="4">
                                            <p:graphicEl>
                                              <a:dgm id="{641AF37F-E5F4-4D36-85AD-77F87599C4C4}"/>
                                            </p:graphic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graphicEl>
                                              <a:dgm id="{8EE04389-5628-4516-A2EE-49451BAC5742}"/>
                                            </p:graphicEl>
                                          </p:spTgt>
                                        </p:tgtEl>
                                        <p:attrNameLst>
                                          <p:attrName>style.visibility</p:attrName>
                                        </p:attrNameLst>
                                      </p:cBhvr>
                                      <p:to>
                                        <p:strVal val="visible"/>
                                      </p:to>
                                    </p:set>
                                    <p:animEffect transition="in" filter="fade">
                                      <p:cBhvr>
                                        <p:cTn id="47" dur="1000"/>
                                        <p:tgtEl>
                                          <p:spTgt spid="4">
                                            <p:graphicEl>
                                              <a:dgm id="{8EE04389-5628-4516-A2EE-49451BAC5742}"/>
                                            </p:graphicEl>
                                          </p:spTgt>
                                        </p:tgtEl>
                                      </p:cBhvr>
                                    </p:animEffect>
                                    <p:anim calcmode="lin" valueType="num">
                                      <p:cBhvr>
                                        <p:cTn id="48" dur="1000" fill="hold"/>
                                        <p:tgtEl>
                                          <p:spTgt spid="4">
                                            <p:graphicEl>
                                              <a:dgm id="{8EE04389-5628-4516-A2EE-49451BAC5742}"/>
                                            </p:graphicEl>
                                          </p:spTgt>
                                        </p:tgtEl>
                                        <p:attrNameLst>
                                          <p:attrName>ppt_x</p:attrName>
                                        </p:attrNameLst>
                                      </p:cBhvr>
                                      <p:tavLst>
                                        <p:tav tm="0">
                                          <p:val>
                                            <p:strVal val="#ppt_x"/>
                                          </p:val>
                                        </p:tav>
                                        <p:tav tm="100000">
                                          <p:val>
                                            <p:strVal val="#ppt_x"/>
                                          </p:val>
                                        </p:tav>
                                      </p:tavLst>
                                    </p:anim>
                                    <p:anim calcmode="lin" valueType="num">
                                      <p:cBhvr>
                                        <p:cTn id="49" dur="1000" fill="hold"/>
                                        <p:tgtEl>
                                          <p:spTgt spid="4">
                                            <p:graphicEl>
                                              <a:dgm id="{8EE04389-5628-4516-A2EE-49451BAC5742}"/>
                                            </p:graphic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
                                            <p:graphicEl>
                                              <a:dgm id="{B0863810-0EFC-4D96-B1A9-1F3DE9E58F24}"/>
                                            </p:graphicEl>
                                          </p:spTgt>
                                        </p:tgtEl>
                                        <p:attrNameLst>
                                          <p:attrName>style.visibility</p:attrName>
                                        </p:attrNameLst>
                                      </p:cBhvr>
                                      <p:to>
                                        <p:strVal val="visible"/>
                                      </p:to>
                                    </p:set>
                                    <p:animEffect transition="in" filter="fade">
                                      <p:cBhvr>
                                        <p:cTn id="52" dur="1000"/>
                                        <p:tgtEl>
                                          <p:spTgt spid="4">
                                            <p:graphicEl>
                                              <a:dgm id="{B0863810-0EFC-4D96-B1A9-1F3DE9E58F24}"/>
                                            </p:graphicEl>
                                          </p:spTgt>
                                        </p:tgtEl>
                                      </p:cBhvr>
                                    </p:animEffect>
                                    <p:anim calcmode="lin" valueType="num">
                                      <p:cBhvr>
                                        <p:cTn id="53" dur="1000" fill="hold"/>
                                        <p:tgtEl>
                                          <p:spTgt spid="4">
                                            <p:graphicEl>
                                              <a:dgm id="{B0863810-0EFC-4D96-B1A9-1F3DE9E58F24}"/>
                                            </p:graphicEl>
                                          </p:spTgt>
                                        </p:tgtEl>
                                        <p:attrNameLst>
                                          <p:attrName>ppt_x</p:attrName>
                                        </p:attrNameLst>
                                      </p:cBhvr>
                                      <p:tavLst>
                                        <p:tav tm="0">
                                          <p:val>
                                            <p:strVal val="#ppt_x"/>
                                          </p:val>
                                        </p:tav>
                                        <p:tav tm="100000">
                                          <p:val>
                                            <p:strVal val="#ppt_x"/>
                                          </p:val>
                                        </p:tav>
                                      </p:tavLst>
                                    </p:anim>
                                    <p:anim calcmode="lin" valueType="num">
                                      <p:cBhvr>
                                        <p:cTn id="54" dur="1000" fill="hold"/>
                                        <p:tgtEl>
                                          <p:spTgt spid="4">
                                            <p:graphicEl>
                                              <a:dgm id="{B0863810-0EFC-4D96-B1A9-1F3DE9E58F24}"/>
                                            </p:graphic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
                                            <p:graphicEl>
                                              <a:dgm id="{5DFFC2B3-A5A7-4BCA-BD18-DD3C34881BCA}"/>
                                            </p:graphicEl>
                                          </p:spTgt>
                                        </p:tgtEl>
                                        <p:attrNameLst>
                                          <p:attrName>style.visibility</p:attrName>
                                        </p:attrNameLst>
                                      </p:cBhvr>
                                      <p:to>
                                        <p:strVal val="visible"/>
                                      </p:to>
                                    </p:set>
                                    <p:animEffect transition="in" filter="fade">
                                      <p:cBhvr>
                                        <p:cTn id="57" dur="1000"/>
                                        <p:tgtEl>
                                          <p:spTgt spid="4">
                                            <p:graphicEl>
                                              <a:dgm id="{5DFFC2B3-A5A7-4BCA-BD18-DD3C34881BCA}"/>
                                            </p:graphicEl>
                                          </p:spTgt>
                                        </p:tgtEl>
                                      </p:cBhvr>
                                    </p:animEffect>
                                    <p:anim calcmode="lin" valueType="num">
                                      <p:cBhvr>
                                        <p:cTn id="58" dur="1000" fill="hold"/>
                                        <p:tgtEl>
                                          <p:spTgt spid="4">
                                            <p:graphicEl>
                                              <a:dgm id="{5DFFC2B3-A5A7-4BCA-BD18-DD3C34881BCA}"/>
                                            </p:graphicEl>
                                          </p:spTgt>
                                        </p:tgtEl>
                                        <p:attrNameLst>
                                          <p:attrName>ppt_x</p:attrName>
                                        </p:attrNameLst>
                                      </p:cBhvr>
                                      <p:tavLst>
                                        <p:tav tm="0">
                                          <p:val>
                                            <p:strVal val="#ppt_x"/>
                                          </p:val>
                                        </p:tav>
                                        <p:tav tm="100000">
                                          <p:val>
                                            <p:strVal val="#ppt_x"/>
                                          </p:val>
                                        </p:tav>
                                      </p:tavLst>
                                    </p:anim>
                                    <p:anim calcmode="lin" valueType="num">
                                      <p:cBhvr>
                                        <p:cTn id="59" dur="1000" fill="hold"/>
                                        <p:tgtEl>
                                          <p:spTgt spid="4">
                                            <p:graphicEl>
                                              <a:dgm id="{5DFFC2B3-A5A7-4BCA-BD18-DD3C34881BCA}"/>
                                            </p:graphic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
                                            <p:graphicEl>
                                              <a:dgm id="{B3FDC441-99DD-4C4D-923C-EB310BCC278F}"/>
                                            </p:graphicEl>
                                          </p:spTgt>
                                        </p:tgtEl>
                                        <p:attrNameLst>
                                          <p:attrName>style.visibility</p:attrName>
                                        </p:attrNameLst>
                                      </p:cBhvr>
                                      <p:to>
                                        <p:strVal val="visible"/>
                                      </p:to>
                                    </p:set>
                                    <p:animEffect transition="in" filter="fade">
                                      <p:cBhvr>
                                        <p:cTn id="62" dur="1000"/>
                                        <p:tgtEl>
                                          <p:spTgt spid="4">
                                            <p:graphicEl>
                                              <a:dgm id="{B3FDC441-99DD-4C4D-923C-EB310BCC278F}"/>
                                            </p:graphicEl>
                                          </p:spTgt>
                                        </p:tgtEl>
                                      </p:cBhvr>
                                    </p:animEffect>
                                    <p:anim calcmode="lin" valueType="num">
                                      <p:cBhvr>
                                        <p:cTn id="63" dur="1000" fill="hold"/>
                                        <p:tgtEl>
                                          <p:spTgt spid="4">
                                            <p:graphicEl>
                                              <a:dgm id="{B3FDC441-99DD-4C4D-923C-EB310BCC278F}"/>
                                            </p:graphicEl>
                                          </p:spTgt>
                                        </p:tgtEl>
                                        <p:attrNameLst>
                                          <p:attrName>ppt_x</p:attrName>
                                        </p:attrNameLst>
                                      </p:cBhvr>
                                      <p:tavLst>
                                        <p:tav tm="0">
                                          <p:val>
                                            <p:strVal val="#ppt_x"/>
                                          </p:val>
                                        </p:tav>
                                        <p:tav tm="100000">
                                          <p:val>
                                            <p:strVal val="#ppt_x"/>
                                          </p:val>
                                        </p:tav>
                                      </p:tavLst>
                                    </p:anim>
                                    <p:anim calcmode="lin" valueType="num">
                                      <p:cBhvr>
                                        <p:cTn id="64" dur="1000" fill="hold"/>
                                        <p:tgtEl>
                                          <p:spTgt spid="4">
                                            <p:graphicEl>
                                              <a:dgm id="{B3FDC441-99DD-4C4D-923C-EB310BCC278F}"/>
                                            </p:graphic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
                                            <p:graphicEl>
                                              <a:dgm id="{02EDE470-1123-4183-8B1B-6481600A4763}"/>
                                            </p:graphicEl>
                                          </p:spTgt>
                                        </p:tgtEl>
                                        <p:attrNameLst>
                                          <p:attrName>style.visibility</p:attrName>
                                        </p:attrNameLst>
                                      </p:cBhvr>
                                      <p:to>
                                        <p:strVal val="visible"/>
                                      </p:to>
                                    </p:set>
                                    <p:animEffect transition="in" filter="fade">
                                      <p:cBhvr>
                                        <p:cTn id="67" dur="1000"/>
                                        <p:tgtEl>
                                          <p:spTgt spid="4">
                                            <p:graphicEl>
                                              <a:dgm id="{02EDE470-1123-4183-8B1B-6481600A4763}"/>
                                            </p:graphicEl>
                                          </p:spTgt>
                                        </p:tgtEl>
                                      </p:cBhvr>
                                    </p:animEffect>
                                    <p:anim calcmode="lin" valueType="num">
                                      <p:cBhvr>
                                        <p:cTn id="68" dur="1000" fill="hold"/>
                                        <p:tgtEl>
                                          <p:spTgt spid="4">
                                            <p:graphicEl>
                                              <a:dgm id="{02EDE470-1123-4183-8B1B-6481600A4763}"/>
                                            </p:graphicEl>
                                          </p:spTgt>
                                        </p:tgtEl>
                                        <p:attrNameLst>
                                          <p:attrName>ppt_x</p:attrName>
                                        </p:attrNameLst>
                                      </p:cBhvr>
                                      <p:tavLst>
                                        <p:tav tm="0">
                                          <p:val>
                                            <p:strVal val="#ppt_x"/>
                                          </p:val>
                                        </p:tav>
                                        <p:tav tm="100000">
                                          <p:val>
                                            <p:strVal val="#ppt_x"/>
                                          </p:val>
                                        </p:tav>
                                      </p:tavLst>
                                    </p:anim>
                                    <p:anim calcmode="lin" valueType="num">
                                      <p:cBhvr>
                                        <p:cTn id="69" dur="1000" fill="hold"/>
                                        <p:tgtEl>
                                          <p:spTgt spid="4">
                                            <p:graphicEl>
                                              <a:dgm id="{02EDE470-1123-4183-8B1B-6481600A4763}"/>
                                            </p:graphic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
                                            <p:graphicEl>
                                              <a:dgm id="{F7D4D249-D07F-4CAA-AA28-DCF0E8E75CF3}"/>
                                            </p:graphicEl>
                                          </p:spTgt>
                                        </p:tgtEl>
                                        <p:attrNameLst>
                                          <p:attrName>style.visibility</p:attrName>
                                        </p:attrNameLst>
                                      </p:cBhvr>
                                      <p:to>
                                        <p:strVal val="visible"/>
                                      </p:to>
                                    </p:set>
                                    <p:animEffect transition="in" filter="fade">
                                      <p:cBhvr>
                                        <p:cTn id="72" dur="1000"/>
                                        <p:tgtEl>
                                          <p:spTgt spid="4">
                                            <p:graphicEl>
                                              <a:dgm id="{F7D4D249-D07F-4CAA-AA28-DCF0E8E75CF3}"/>
                                            </p:graphicEl>
                                          </p:spTgt>
                                        </p:tgtEl>
                                      </p:cBhvr>
                                    </p:animEffect>
                                    <p:anim calcmode="lin" valueType="num">
                                      <p:cBhvr>
                                        <p:cTn id="73" dur="1000" fill="hold"/>
                                        <p:tgtEl>
                                          <p:spTgt spid="4">
                                            <p:graphicEl>
                                              <a:dgm id="{F7D4D249-D07F-4CAA-AA28-DCF0E8E75CF3}"/>
                                            </p:graphicEl>
                                          </p:spTgt>
                                        </p:tgtEl>
                                        <p:attrNameLst>
                                          <p:attrName>ppt_x</p:attrName>
                                        </p:attrNameLst>
                                      </p:cBhvr>
                                      <p:tavLst>
                                        <p:tav tm="0">
                                          <p:val>
                                            <p:strVal val="#ppt_x"/>
                                          </p:val>
                                        </p:tav>
                                        <p:tav tm="100000">
                                          <p:val>
                                            <p:strVal val="#ppt_x"/>
                                          </p:val>
                                        </p:tav>
                                      </p:tavLst>
                                    </p:anim>
                                    <p:anim calcmode="lin" valueType="num">
                                      <p:cBhvr>
                                        <p:cTn id="74" dur="1000" fill="hold"/>
                                        <p:tgtEl>
                                          <p:spTgt spid="4">
                                            <p:graphicEl>
                                              <a:dgm id="{F7D4D249-D07F-4CAA-AA28-DCF0E8E75CF3}"/>
                                            </p:graphic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
                                            <p:graphicEl>
                                              <a:dgm id="{91F84F8F-724D-4F6A-AFD2-6603BCAE8AF0}"/>
                                            </p:graphicEl>
                                          </p:spTgt>
                                        </p:tgtEl>
                                        <p:attrNameLst>
                                          <p:attrName>style.visibility</p:attrName>
                                        </p:attrNameLst>
                                      </p:cBhvr>
                                      <p:to>
                                        <p:strVal val="visible"/>
                                      </p:to>
                                    </p:set>
                                    <p:animEffect transition="in" filter="fade">
                                      <p:cBhvr>
                                        <p:cTn id="77" dur="1000"/>
                                        <p:tgtEl>
                                          <p:spTgt spid="4">
                                            <p:graphicEl>
                                              <a:dgm id="{91F84F8F-724D-4F6A-AFD2-6603BCAE8AF0}"/>
                                            </p:graphicEl>
                                          </p:spTgt>
                                        </p:tgtEl>
                                      </p:cBhvr>
                                    </p:animEffect>
                                    <p:anim calcmode="lin" valueType="num">
                                      <p:cBhvr>
                                        <p:cTn id="78" dur="1000" fill="hold"/>
                                        <p:tgtEl>
                                          <p:spTgt spid="4">
                                            <p:graphicEl>
                                              <a:dgm id="{91F84F8F-724D-4F6A-AFD2-6603BCAE8AF0}"/>
                                            </p:graphicEl>
                                          </p:spTgt>
                                        </p:tgtEl>
                                        <p:attrNameLst>
                                          <p:attrName>ppt_x</p:attrName>
                                        </p:attrNameLst>
                                      </p:cBhvr>
                                      <p:tavLst>
                                        <p:tav tm="0">
                                          <p:val>
                                            <p:strVal val="#ppt_x"/>
                                          </p:val>
                                        </p:tav>
                                        <p:tav tm="100000">
                                          <p:val>
                                            <p:strVal val="#ppt_x"/>
                                          </p:val>
                                        </p:tav>
                                      </p:tavLst>
                                    </p:anim>
                                    <p:anim calcmode="lin" valueType="num">
                                      <p:cBhvr>
                                        <p:cTn id="79" dur="1000" fill="hold"/>
                                        <p:tgtEl>
                                          <p:spTgt spid="4">
                                            <p:graphicEl>
                                              <a:dgm id="{91F84F8F-724D-4F6A-AFD2-6603BCAE8AF0}"/>
                                            </p:graphic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
                                            <p:graphicEl>
                                              <a:dgm id="{31435013-9C49-41D0-AD23-32C3CE96DA6E}"/>
                                            </p:graphicEl>
                                          </p:spTgt>
                                        </p:tgtEl>
                                        <p:attrNameLst>
                                          <p:attrName>style.visibility</p:attrName>
                                        </p:attrNameLst>
                                      </p:cBhvr>
                                      <p:to>
                                        <p:strVal val="visible"/>
                                      </p:to>
                                    </p:set>
                                    <p:animEffect transition="in" filter="fade">
                                      <p:cBhvr>
                                        <p:cTn id="82" dur="1000"/>
                                        <p:tgtEl>
                                          <p:spTgt spid="4">
                                            <p:graphicEl>
                                              <a:dgm id="{31435013-9C49-41D0-AD23-32C3CE96DA6E}"/>
                                            </p:graphicEl>
                                          </p:spTgt>
                                        </p:tgtEl>
                                      </p:cBhvr>
                                    </p:animEffect>
                                    <p:anim calcmode="lin" valueType="num">
                                      <p:cBhvr>
                                        <p:cTn id="83" dur="1000" fill="hold"/>
                                        <p:tgtEl>
                                          <p:spTgt spid="4">
                                            <p:graphicEl>
                                              <a:dgm id="{31435013-9C49-41D0-AD23-32C3CE96DA6E}"/>
                                            </p:graphicEl>
                                          </p:spTgt>
                                        </p:tgtEl>
                                        <p:attrNameLst>
                                          <p:attrName>ppt_x</p:attrName>
                                        </p:attrNameLst>
                                      </p:cBhvr>
                                      <p:tavLst>
                                        <p:tav tm="0">
                                          <p:val>
                                            <p:strVal val="#ppt_x"/>
                                          </p:val>
                                        </p:tav>
                                        <p:tav tm="100000">
                                          <p:val>
                                            <p:strVal val="#ppt_x"/>
                                          </p:val>
                                        </p:tav>
                                      </p:tavLst>
                                    </p:anim>
                                    <p:anim calcmode="lin" valueType="num">
                                      <p:cBhvr>
                                        <p:cTn id="84" dur="1000" fill="hold"/>
                                        <p:tgtEl>
                                          <p:spTgt spid="4">
                                            <p:graphicEl>
                                              <a:dgm id="{31435013-9C49-41D0-AD23-32C3CE96DA6E}"/>
                                            </p:graphic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
                                            <p:graphicEl>
                                              <a:dgm id="{1B61D44E-F2C5-4019-B554-A5387074E9B5}"/>
                                            </p:graphicEl>
                                          </p:spTgt>
                                        </p:tgtEl>
                                        <p:attrNameLst>
                                          <p:attrName>style.visibility</p:attrName>
                                        </p:attrNameLst>
                                      </p:cBhvr>
                                      <p:to>
                                        <p:strVal val="visible"/>
                                      </p:to>
                                    </p:set>
                                    <p:animEffect transition="in" filter="fade">
                                      <p:cBhvr>
                                        <p:cTn id="87" dur="1000"/>
                                        <p:tgtEl>
                                          <p:spTgt spid="4">
                                            <p:graphicEl>
                                              <a:dgm id="{1B61D44E-F2C5-4019-B554-A5387074E9B5}"/>
                                            </p:graphicEl>
                                          </p:spTgt>
                                        </p:tgtEl>
                                      </p:cBhvr>
                                    </p:animEffect>
                                    <p:anim calcmode="lin" valueType="num">
                                      <p:cBhvr>
                                        <p:cTn id="88" dur="1000" fill="hold"/>
                                        <p:tgtEl>
                                          <p:spTgt spid="4">
                                            <p:graphicEl>
                                              <a:dgm id="{1B61D44E-F2C5-4019-B554-A5387074E9B5}"/>
                                            </p:graphicEl>
                                          </p:spTgt>
                                        </p:tgtEl>
                                        <p:attrNameLst>
                                          <p:attrName>ppt_x</p:attrName>
                                        </p:attrNameLst>
                                      </p:cBhvr>
                                      <p:tavLst>
                                        <p:tav tm="0">
                                          <p:val>
                                            <p:strVal val="#ppt_x"/>
                                          </p:val>
                                        </p:tav>
                                        <p:tav tm="100000">
                                          <p:val>
                                            <p:strVal val="#ppt_x"/>
                                          </p:val>
                                        </p:tav>
                                      </p:tavLst>
                                    </p:anim>
                                    <p:anim calcmode="lin" valueType="num">
                                      <p:cBhvr>
                                        <p:cTn id="89" dur="1000" fill="hold"/>
                                        <p:tgtEl>
                                          <p:spTgt spid="4">
                                            <p:graphicEl>
                                              <a:dgm id="{1B61D44E-F2C5-4019-B554-A5387074E9B5}"/>
                                            </p:graphicEl>
                                          </p:spTgt>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
                                            <p:graphicEl>
                                              <a:dgm id="{EB90545E-EB30-4FE1-9989-DF3FE4C7868D}"/>
                                            </p:graphicEl>
                                          </p:spTgt>
                                        </p:tgtEl>
                                        <p:attrNameLst>
                                          <p:attrName>style.visibility</p:attrName>
                                        </p:attrNameLst>
                                      </p:cBhvr>
                                      <p:to>
                                        <p:strVal val="visible"/>
                                      </p:to>
                                    </p:set>
                                    <p:animEffect transition="in" filter="fade">
                                      <p:cBhvr>
                                        <p:cTn id="92" dur="1000"/>
                                        <p:tgtEl>
                                          <p:spTgt spid="4">
                                            <p:graphicEl>
                                              <a:dgm id="{EB90545E-EB30-4FE1-9989-DF3FE4C7868D}"/>
                                            </p:graphicEl>
                                          </p:spTgt>
                                        </p:tgtEl>
                                      </p:cBhvr>
                                    </p:animEffect>
                                    <p:anim calcmode="lin" valueType="num">
                                      <p:cBhvr>
                                        <p:cTn id="93" dur="1000" fill="hold"/>
                                        <p:tgtEl>
                                          <p:spTgt spid="4">
                                            <p:graphicEl>
                                              <a:dgm id="{EB90545E-EB30-4FE1-9989-DF3FE4C7868D}"/>
                                            </p:graphicEl>
                                          </p:spTgt>
                                        </p:tgtEl>
                                        <p:attrNameLst>
                                          <p:attrName>ppt_x</p:attrName>
                                        </p:attrNameLst>
                                      </p:cBhvr>
                                      <p:tavLst>
                                        <p:tav tm="0">
                                          <p:val>
                                            <p:strVal val="#ppt_x"/>
                                          </p:val>
                                        </p:tav>
                                        <p:tav tm="100000">
                                          <p:val>
                                            <p:strVal val="#ppt_x"/>
                                          </p:val>
                                        </p:tav>
                                      </p:tavLst>
                                    </p:anim>
                                    <p:anim calcmode="lin" valueType="num">
                                      <p:cBhvr>
                                        <p:cTn id="94" dur="1000" fill="hold"/>
                                        <p:tgtEl>
                                          <p:spTgt spid="4">
                                            <p:graphicEl>
                                              <a:dgm id="{EB90545E-EB30-4FE1-9989-DF3FE4C7868D}"/>
                                            </p:graphicEl>
                                          </p:spTgt>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
                                            <p:graphicEl>
                                              <a:dgm id="{BFE2A5FA-7BE0-4E9F-9858-F54BC1440203}"/>
                                            </p:graphicEl>
                                          </p:spTgt>
                                        </p:tgtEl>
                                        <p:attrNameLst>
                                          <p:attrName>style.visibility</p:attrName>
                                        </p:attrNameLst>
                                      </p:cBhvr>
                                      <p:to>
                                        <p:strVal val="visible"/>
                                      </p:to>
                                    </p:set>
                                    <p:animEffect transition="in" filter="fade">
                                      <p:cBhvr>
                                        <p:cTn id="97" dur="1000"/>
                                        <p:tgtEl>
                                          <p:spTgt spid="4">
                                            <p:graphicEl>
                                              <a:dgm id="{BFE2A5FA-7BE0-4E9F-9858-F54BC1440203}"/>
                                            </p:graphicEl>
                                          </p:spTgt>
                                        </p:tgtEl>
                                      </p:cBhvr>
                                    </p:animEffect>
                                    <p:anim calcmode="lin" valueType="num">
                                      <p:cBhvr>
                                        <p:cTn id="98" dur="1000" fill="hold"/>
                                        <p:tgtEl>
                                          <p:spTgt spid="4">
                                            <p:graphicEl>
                                              <a:dgm id="{BFE2A5FA-7BE0-4E9F-9858-F54BC1440203}"/>
                                            </p:graphicEl>
                                          </p:spTgt>
                                        </p:tgtEl>
                                        <p:attrNameLst>
                                          <p:attrName>ppt_x</p:attrName>
                                        </p:attrNameLst>
                                      </p:cBhvr>
                                      <p:tavLst>
                                        <p:tav tm="0">
                                          <p:val>
                                            <p:strVal val="#ppt_x"/>
                                          </p:val>
                                        </p:tav>
                                        <p:tav tm="100000">
                                          <p:val>
                                            <p:strVal val="#ppt_x"/>
                                          </p:val>
                                        </p:tav>
                                      </p:tavLst>
                                    </p:anim>
                                    <p:anim calcmode="lin" valueType="num">
                                      <p:cBhvr>
                                        <p:cTn id="99" dur="1000" fill="hold"/>
                                        <p:tgtEl>
                                          <p:spTgt spid="4">
                                            <p:graphicEl>
                                              <a:dgm id="{BFE2A5FA-7BE0-4E9F-9858-F54BC1440203}"/>
                                            </p:graphicEl>
                                          </p:spTgt>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4">
                                            <p:graphicEl>
                                              <a:dgm id="{5B7BEDC3-5DFF-4447-B8CF-B134982AA2FE}"/>
                                            </p:graphicEl>
                                          </p:spTgt>
                                        </p:tgtEl>
                                        <p:attrNameLst>
                                          <p:attrName>style.visibility</p:attrName>
                                        </p:attrNameLst>
                                      </p:cBhvr>
                                      <p:to>
                                        <p:strVal val="visible"/>
                                      </p:to>
                                    </p:set>
                                    <p:animEffect transition="in" filter="fade">
                                      <p:cBhvr>
                                        <p:cTn id="104" dur="1000"/>
                                        <p:tgtEl>
                                          <p:spTgt spid="4">
                                            <p:graphicEl>
                                              <a:dgm id="{5B7BEDC3-5DFF-4447-B8CF-B134982AA2FE}"/>
                                            </p:graphicEl>
                                          </p:spTgt>
                                        </p:tgtEl>
                                      </p:cBhvr>
                                    </p:animEffect>
                                    <p:anim calcmode="lin" valueType="num">
                                      <p:cBhvr>
                                        <p:cTn id="105" dur="1000" fill="hold"/>
                                        <p:tgtEl>
                                          <p:spTgt spid="4">
                                            <p:graphicEl>
                                              <a:dgm id="{5B7BEDC3-5DFF-4447-B8CF-B134982AA2FE}"/>
                                            </p:graphicEl>
                                          </p:spTgt>
                                        </p:tgtEl>
                                        <p:attrNameLst>
                                          <p:attrName>ppt_x</p:attrName>
                                        </p:attrNameLst>
                                      </p:cBhvr>
                                      <p:tavLst>
                                        <p:tav tm="0">
                                          <p:val>
                                            <p:strVal val="#ppt_x"/>
                                          </p:val>
                                        </p:tav>
                                        <p:tav tm="100000">
                                          <p:val>
                                            <p:strVal val="#ppt_x"/>
                                          </p:val>
                                        </p:tav>
                                      </p:tavLst>
                                    </p:anim>
                                    <p:anim calcmode="lin" valueType="num">
                                      <p:cBhvr>
                                        <p:cTn id="106" dur="1000" fill="hold"/>
                                        <p:tgtEl>
                                          <p:spTgt spid="4">
                                            <p:graphicEl>
                                              <a:dgm id="{5B7BEDC3-5DFF-4447-B8CF-B134982AA2FE}"/>
                                            </p:graphicEl>
                                          </p:spTgt>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4">
                                            <p:graphicEl>
                                              <a:dgm id="{916F96CD-2635-49FC-AB43-388EE2CEEAD4}"/>
                                            </p:graphicEl>
                                          </p:spTgt>
                                        </p:tgtEl>
                                        <p:attrNameLst>
                                          <p:attrName>style.visibility</p:attrName>
                                        </p:attrNameLst>
                                      </p:cBhvr>
                                      <p:to>
                                        <p:strVal val="visible"/>
                                      </p:to>
                                    </p:set>
                                    <p:animEffect transition="in" filter="fade">
                                      <p:cBhvr>
                                        <p:cTn id="109" dur="1000"/>
                                        <p:tgtEl>
                                          <p:spTgt spid="4">
                                            <p:graphicEl>
                                              <a:dgm id="{916F96CD-2635-49FC-AB43-388EE2CEEAD4}"/>
                                            </p:graphicEl>
                                          </p:spTgt>
                                        </p:tgtEl>
                                      </p:cBhvr>
                                    </p:animEffect>
                                    <p:anim calcmode="lin" valueType="num">
                                      <p:cBhvr>
                                        <p:cTn id="110" dur="1000" fill="hold"/>
                                        <p:tgtEl>
                                          <p:spTgt spid="4">
                                            <p:graphicEl>
                                              <a:dgm id="{916F96CD-2635-49FC-AB43-388EE2CEEAD4}"/>
                                            </p:graphicEl>
                                          </p:spTgt>
                                        </p:tgtEl>
                                        <p:attrNameLst>
                                          <p:attrName>ppt_x</p:attrName>
                                        </p:attrNameLst>
                                      </p:cBhvr>
                                      <p:tavLst>
                                        <p:tav tm="0">
                                          <p:val>
                                            <p:strVal val="#ppt_x"/>
                                          </p:val>
                                        </p:tav>
                                        <p:tav tm="100000">
                                          <p:val>
                                            <p:strVal val="#ppt_x"/>
                                          </p:val>
                                        </p:tav>
                                      </p:tavLst>
                                    </p:anim>
                                    <p:anim calcmode="lin" valueType="num">
                                      <p:cBhvr>
                                        <p:cTn id="111" dur="1000" fill="hold"/>
                                        <p:tgtEl>
                                          <p:spTgt spid="4">
                                            <p:graphicEl>
                                              <a:dgm id="{916F96CD-2635-49FC-AB43-388EE2CEEAD4}"/>
                                            </p:graphicEl>
                                          </p:spTgt>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4">
                                            <p:graphicEl>
                                              <a:dgm id="{10F436B2-7851-440C-A66B-1000FD8BC8DA}"/>
                                            </p:graphicEl>
                                          </p:spTgt>
                                        </p:tgtEl>
                                        <p:attrNameLst>
                                          <p:attrName>style.visibility</p:attrName>
                                        </p:attrNameLst>
                                      </p:cBhvr>
                                      <p:to>
                                        <p:strVal val="visible"/>
                                      </p:to>
                                    </p:set>
                                    <p:animEffect transition="in" filter="fade">
                                      <p:cBhvr>
                                        <p:cTn id="116" dur="1000"/>
                                        <p:tgtEl>
                                          <p:spTgt spid="4">
                                            <p:graphicEl>
                                              <a:dgm id="{10F436B2-7851-440C-A66B-1000FD8BC8DA}"/>
                                            </p:graphicEl>
                                          </p:spTgt>
                                        </p:tgtEl>
                                      </p:cBhvr>
                                    </p:animEffect>
                                    <p:anim calcmode="lin" valueType="num">
                                      <p:cBhvr>
                                        <p:cTn id="117" dur="1000" fill="hold"/>
                                        <p:tgtEl>
                                          <p:spTgt spid="4">
                                            <p:graphicEl>
                                              <a:dgm id="{10F436B2-7851-440C-A66B-1000FD8BC8DA}"/>
                                            </p:graphicEl>
                                          </p:spTgt>
                                        </p:tgtEl>
                                        <p:attrNameLst>
                                          <p:attrName>ppt_x</p:attrName>
                                        </p:attrNameLst>
                                      </p:cBhvr>
                                      <p:tavLst>
                                        <p:tav tm="0">
                                          <p:val>
                                            <p:strVal val="#ppt_x"/>
                                          </p:val>
                                        </p:tav>
                                        <p:tav tm="100000">
                                          <p:val>
                                            <p:strVal val="#ppt_x"/>
                                          </p:val>
                                        </p:tav>
                                      </p:tavLst>
                                    </p:anim>
                                    <p:anim calcmode="lin" valueType="num">
                                      <p:cBhvr>
                                        <p:cTn id="118" dur="1000" fill="hold"/>
                                        <p:tgtEl>
                                          <p:spTgt spid="4">
                                            <p:graphicEl>
                                              <a:dgm id="{10F436B2-7851-440C-A66B-1000FD8BC8DA}"/>
                                            </p:graphicEl>
                                          </p:spTgt>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
                                            <p:graphicEl>
                                              <a:dgm id="{83671A93-CD1E-4986-9BF4-FC3144D10F26}"/>
                                            </p:graphicEl>
                                          </p:spTgt>
                                        </p:tgtEl>
                                        <p:attrNameLst>
                                          <p:attrName>style.visibility</p:attrName>
                                        </p:attrNameLst>
                                      </p:cBhvr>
                                      <p:to>
                                        <p:strVal val="visible"/>
                                      </p:to>
                                    </p:set>
                                    <p:animEffect transition="in" filter="fade">
                                      <p:cBhvr>
                                        <p:cTn id="121" dur="1000"/>
                                        <p:tgtEl>
                                          <p:spTgt spid="4">
                                            <p:graphicEl>
                                              <a:dgm id="{83671A93-CD1E-4986-9BF4-FC3144D10F26}"/>
                                            </p:graphicEl>
                                          </p:spTgt>
                                        </p:tgtEl>
                                      </p:cBhvr>
                                    </p:animEffect>
                                    <p:anim calcmode="lin" valueType="num">
                                      <p:cBhvr>
                                        <p:cTn id="122" dur="1000" fill="hold"/>
                                        <p:tgtEl>
                                          <p:spTgt spid="4">
                                            <p:graphicEl>
                                              <a:dgm id="{83671A93-CD1E-4986-9BF4-FC3144D10F26}"/>
                                            </p:graphicEl>
                                          </p:spTgt>
                                        </p:tgtEl>
                                        <p:attrNameLst>
                                          <p:attrName>ppt_x</p:attrName>
                                        </p:attrNameLst>
                                      </p:cBhvr>
                                      <p:tavLst>
                                        <p:tav tm="0">
                                          <p:val>
                                            <p:strVal val="#ppt_x"/>
                                          </p:val>
                                        </p:tav>
                                        <p:tav tm="100000">
                                          <p:val>
                                            <p:strVal val="#ppt_x"/>
                                          </p:val>
                                        </p:tav>
                                      </p:tavLst>
                                    </p:anim>
                                    <p:anim calcmode="lin" valueType="num">
                                      <p:cBhvr>
                                        <p:cTn id="123" dur="1000" fill="hold"/>
                                        <p:tgtEl>
                                          <p:spTgt spid="4">
                                            <p:graphicEl>
                                              <a:dgm id="{83671A93-CD1E-4986-9BF4-FC3144D10F26}"/>
                                            </p:graphicEl>
                                          </p:spTgt>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4">
                                            <p:graphicEl>
                                              <a:dgm id="{896ED9AA-9B10-4441-9B1A-D759580A019E}"/>
                                            </p:graphicEl>
                                          </p:spTgt>
                                        </p:tgtEl>
                                        <p:attrNameLst>
                                          <p:attrName>style.visibility</p:attrName>
                                        </p:attrNameLst>
                                      </p:cBhvr>
                                      <p:to>
                                        <p:strVal val="visible"/>
                                      </p:to>
                                    </p:set>
                                    <p:animEffect transition="in" filter="fade">
                                      <p:cBhvr>
                                        <p:cTn id="128" dur="1000"/>
                                        <p:tgtEl>
                                          <p:spTgt spid="4">
                                            <p:graphicEl>
                                              <a:dgm id="{896ED9AA-9B10-4441-9B1A-D759580A019E}"/>
                                            </p:graphicEl>
                                          </p:spTgt>
                                        </p:tgtEl>
                                      </p:cBhvr>
                                    </p:animEffect>
                                    <p:anim calcmode="lin" valueType="num">
                                      <p:cBhvr>
                                        <p:cTn id="129" dur="1000" fill="hold"/>
                                        <p:tgtEl>
                                          <p:spTgt spid="4">
                                            <p:graphicEl>
                                              <a:dgm id="{896ED9AA-9B10-4441-9B1A-D759580A019E}"/>
                                            </p:graphicEl>
                                          </p:spTgt>
                                        </p:tgtEl>
                                        <p:attrNameLst>
                                          <p:attrName>ppt_x</p:attrName>
                                        </p:attrNameLst>
                                      </p:cBhvr>
                                      <p:tavLst>
                                        <p:tav tm="0">
                                          <p:val>
                                            <p:strVal val="#ppt_x"/>
                                          </p:val>
                                        </p:tav>
                                        <p:tav tm="100000">
                                          <p:val>
                                            <p:strVal val="#ppt_x"/>
                                          </p:val>
                                        </p:tav>
                                      </p:tavLst>
                                    </p:anim>
                                    <p:anim calcmode="lin" valueType="num">
                                      <p:cBhvr>
                                        <p:cTn id="130" dur="1000" fill="hold"/>
                                        <p:tgtEl>
                                          <p:spTgt spid="4">
                                            <p:graphicEl>
                                              <a:dgm id="{896ED9AA-9B10-4441-9B1A-D759580A019E}"/>
                                            </p:graphicEl>
                                          </p:spTgt>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42" presetClass="entr" presetSubtype="0" fill="hold" grpId="0" nodeType="clickEffect">
                                  <p:stCondLst>
                                    <p:cond delay="0"/>
                                  </p:stCondLst>
                                  <p:childTnLst>
                                    <p:set>
                                      <p:cBhvr>
                                        <p:cTn id="134" dur="1" fill="hold">
                                          <p:stCondLst>
                                            <p:cond delay="0"/>
                                          </p:stCondLst>
                                        </p:cTn>
                                        <p:tgtEl>
                                          <p:spTgt spid="4">
                                            <p:graphicEl>
                                              <a:dgm id="{288EDCA4-C0EE-415A-9C17-A2984239DE4D}"/>
                                            </p:graphicEl>
                                          </p:spTgt>
                                        </p:tgtEl>
                                        <p:attrNameLst>
                                          <p:attrName>style.visibility</p:attrName>
                                        </p:attrNameLst>
                                      </p:cBhvr>
                                      <p:to>
                                        <p:strVal val="visible"/>
                                      </p:to>
                                    </p:set>
                                    <p:animEffect transition="in" filter="fade">
                                      <p:cBhvr>
                                        <p:cTn id="135" dur="1000"/>
                                        <p:tgtEl>
                                          <p:spTgt spid="4">
                                            <p:graphicEl>
                                              <a:dgm id="{288EDCA4-C0EE-415A-9C17-A2984239DE4D}"/>
                                            </p:graphicEl>
                                          </p:spTgt>
                                        </p:tgtEl>
                                      </p:cBhvr>
                                    </p:animEffect>
                                    <p:anim calcmode="lin" valueType="num">
                                      <p:cBhvr>
                                        <p:cTn id="136" dur="1000" fill="hold"/>
                                        <p:tgtEl>
                                          <p:spTgt spid="4">
                                            <p:graphicEl>
                                              <a:dgm id="{288EDCA4-C0EE-415A-9C17-A2984239DE4D}"/>
                                            </p:graphicEl>
                                          </p:spTgt>
                                        </p:tgtEl>
                                        <p:attrNameLst>
                                          <p:attrName>ppt_x</p:attrName>
                                        </p:attrNameLst>
                                      </p:cBhvr>
                                      <p:tavLst>
                                        <p:tav tm="0">
                                          <p:val>
                                            <p:strVal val="#ppt_x"/>
                                          </p:val>
                                        </p:tav>
                                        <p:tav tm="100000">
                                          <p:val>
                                            <p:strVal val="#ppt_x"/>
                                          </p:val>
                                        </p:tav>
                                      </p:tavLst>
                                    </p:anim>
                                    <p:anim calcmode="lin" valueType="num">
                                      <p:cBhvr>
                                        <p:cTn id="137" dur="1000" fill="hold"/>
                                        <p:tgtEl>
                                          <p:spTgt spid="4">
                                            <p:graphicEl>
                                              <a:dgm id="{288EDCA4-C0EE-415A-9C17-A2984239DE4D}"/>
                                            </p:graphicEl>
                                          </p:spTgt>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4">
                                            <p:graphicEl>
                                              <a:dgm id="{67B329B1-069C-4461-B10A-147C582D253B}"/>
                                            </p:graphicEl>
                                          </p:spTgt>
                                        </p:tgtEl>
                                        <p:attrNameLst>
                                          <p:attrName>style.visibility</p:attrName>
                                        </p:attrNameLst>
                                      </p:cBhvr>
                                      <p:to>
                                        <p:strVal val="visible"/>
                                      </p:to>
                                    </p:set>
                                    <p:animEffect transition="in" filter="fade">
                                      <p:cBhvr>
                                        <p:cTn id="140" dur="1000"/>
                                        <p:tgtEl>
                                          <p:spTgt spid="4">
                                            <p:graphicEl>
                                              <a:dgm id="{67B329B1-069C-4461-B10A-147C582D253B}"/>
                                            </p:graphicEl>
                                          </p:spTgt>
                                        </p:tgtEl>
                                      </p:cBhvr>
                                    </p:animEffect>
                                    <p:anim calcmode="lin" valueType="num">
                                      <p:cBhvr>
                                        <p:cTn id="141" dur="1000" fill="hold"/>
                                        <p:tgtEl>
                                          <p:spTgt spid="4">
                                            <p:graphicEl>
                                              <a:dgm id="{67B329B1-069C-4461-B10A-147C582D253B}"/>
                                            </p:graphicEl>
                                          </p:spTgt>
                                        </p:tgtEl>
                                        <p:attrNameLst>
                                          <p:attrName>ppt_x</p:attrName>
                                        </p:attrNameLst>
                                      </p:cBhvr>
                                      <p:tavLst>
                                        <p:tav tm="0">
                                          <p:val>
                                            <p:strVal val="#ppt_x"/>
                                          </p:val>
                                        </p:tav>
                                        <p:tav tm="100000">
                                          <p:val>
                                            <p:strVal val="#ppt_x"/>
                                          </p:val>
                                        </p:tav>
                                      </p:tavLst>
                                    </p:anim>
                                    <p:anim calcmode="lin" valueType="num">
                                      <p:cBhvr>
                                        <p:cTn id="142" dur="1000" fill="hold"/>
                                        <p:tgtEl>
                                          <p:spTgt spid="4">
                                            <p:graphicEl>
                                              <a:dgm id="{67B329B1-069C-4461-B10A-147C582D253B}"/>
                                            </p:graphicEl>
                                          </p:spTgt>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grpId="0" nodeType="clickEffect">
                                  <p:stCondLst>
                                    <p:cond delay="0"/>
                                  </p:stCondLst>
                                  <p:childTnLst>
                                    <p:set>
                                      <p:cBhvr>
                                        <p:cTn id="146" dur="1" fill="hold">
                                          <p:stCondLst>
                                            <p:cond delay="0"/>
                                          </p:stCondLst>
                                        </p:cTn>
                                        <p:tgtEl>
                                          <p:spTgt spid="4">
                                            <p:graphicEl>
                                              <a:dgm id="{B55E5A4A-B3BF-4FED-BAF9-F60086FF011E}"/>
                                            </p:graphicEl>
                                          </p:spTgt>
                                        </p:tgtEl>
                                        <p:attrNameLst>
                                          <p:attrName>style.visibility</p:attrName>
                                        </p:attrNameLst>
                                      </p:cBhvr>
                                      <p:to>
                                        <p:strVal val="visible"/>
                                      </p:to>
                                    </p:set>
                                    <p:animEffect transition="in" filter="fade">
                                      <p:cBhvr>
                                        <p:cTn id="147" dur="1000"/>
                                        <p:tgtEl>
                                          <p:spTgt spid="4">
                                            <p:graphicEl>
                                              <a:dgm id="{B55E5A4A-B3BF-4FED-BAF9-F60086FF011E}"/>
                                            </p:graphicEl>
                                          </p:spTgt>
                                        </p:tgtEl>
                                      </p:cBhvr>
                                    </p:animEffect>
                                    <p:anim calcmode="lin" valueType="num">
                                      <p:cBhvr>
                                        <p:cTn id="148" dur="1000" fill="hold"/>
                                        <p:tgtEl>
                                          <p:spTgt spid="4">
                                            <p:graphicEl>
                                              <a:dgm id="{B55E5A4A-B3BF-4FED-BAF9-F60086FF011E}"/>
                                            </p:graphicEl>
                                          </p:spTgt>
                                        </p:tgtEl>
                                        <p:attrNameLst>
                                          <p:attrName>ppt_x</p:attrName>
                                        </p:attrNameLst>
                                      </p:cBhvr>
                                      <p:tavLst>
                                        <p:tav tm="0">
                                          <p:val>
                                            <p:strVal val="#ppt_x"/>
                                          </p:val>
                                        </p:tav>
                                        <p:tav tm="100000">
                                          <p:val>
                                            <p:strVal val="#ppt_x"/>
                                          </p:val>
                                        </p:tav>
                                      </p:tavLst>
                                    </p:anim>
                                    <p:anim calcmode="lin" valueType="num">
                                      <p:cBhvr>
                                        <p:cTn id="149" dur="1000" fill="hold"/>
                                        <p:tgtEl>
                                          <p:spTgt spid="4">
                                            <p:graphicEl>
                                              <a:dgm id="{B55E5A4A-B3BF-4FED-BAF9-F60086FF011E}"/>
                                            </p:graphicEl>
                                          </p:spTgt>
                                        </p:tgtEl>
                                        <p:attrNameLst>
                                          <p:attrName>ppt_y</p:attrName>
                                        </p:attrNameLst>
                                      </p:cBhvr>
                                      <p:tavLst>
                                        <p:tav tm="0">
                                          <p:val>
                                            <p:strVal val="#ppt_y+.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grpId="0" nodeType="clickEffect">
                                  <p:stCondLst>
                                    <p:cond delay="0"/>
                                  </p:stCondLst>
                                  <p:childTnLst>
                                    <p:set>
                                      <p:cBhvr>
                                        <p:cTn id="153" dur="1" fill="hold">
                                          <p:stCondLst>
                                            <p:cond delay="0"/>
                                          </p:stCondLst>
                                        </p:cTn>
                                        <p:tgtEl>
                                          <p:spTgt spid="4">
                                            <p:graphicEl>
                                              <a:dgm id="{C4620129-A203-422B-A460-E057B0416658}"/>
                                            </p:graphicEl>
                                          </p:spTgt>
                                        </p:tgtEl>
                                        <p:attrNameLst>
                                          <p:attrName>style.visibility</p:attrName>
                                        </p:attrNameLst>
                                      </p:cBhvr>
                                      <p:to>
                                        <p:strVal val="visible"/>
                                      </p:to>
                                    </p:set>
                                    <p:animEffect transition="in" filter="fade">
                                      <p:cBhvr>
                                        <p:cTn id="154" dur="1000"/>
                                        <p:tgtEl>
                                          <p:spTgt spid="4">
                                            <p:graphicEl>
                                              <a:dgm id="{C4620129-A203-422B-A460-E057B0416658}"/>
                                            </p:graphicEl>
                                          </p:spTgt>
                                        </p:tgtEl>
                                      </p:cBhvr>
                                    </p:animEffect>
                                    <p:anim calcmode="lin" valueType="num">
                                      <p:cBhvr>
                                        <p:cTn id="155" dur="1000" fill="hold"/>
                                        <p:tgtEl>
                                          <p:spTgt spid="4">
                                            <p:graphicEl>
                                              <a:dgm id="{C4620129-A203-422B-A460-E057B0416658}"/>
                                            </p:graphicEl>
                                          </p:spTgt>
                                        </p:tgtEl>
                                        <p:attrNameLst>
                                          <p:attrName>ppt_x</p:attrName>
                                        </p:attrNameLst>
                                      </p:cBhvr>
                                      <p:tavLst>
                                        <p:tav tm="0">
                                          <p:val>
                                            <p:strVal val="#ppt_x"/>
                                          </p:val>
                                        </p:tav>
                                        <p:tav tm="100000">
                                          <p:val>
                                            <p:strVal val="#ppt_x"/>
                                          </p:val>
                                        </p:tav>
                                      </p:tavLst>
                                    </p:anim>
                                    <p:anim calcmode="lin" valueType="num">
                                      <p:cBhvr>
                                        <p:cTn id="156" dur="1000" fill="hold"/>
                                        <p:tgtEl>
                                          <p:spTgt spid="4">
                                            <p:graphicEl>
                                              <a:dgm id="{C4620129-A203-422B-A460-E057B0416658}"/>
                                            </p:graphicEl>
                                          </p:spTgt>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4">
                                            <p:graphicEl>
                                              <a:dgm id="{1FC2CC2C-C6BB-472E-96D1-AEFD7C3B8AA9}"/>
                                            </p:graphicEl>
                                          </p:spTgt>
                                        </p:tgtEl>
                                        <p:attrNameLst>
                                          <p:attrName>style.visibility</p:attrName>
                                        </p:attrNameLst>
                                      </p:cBhvr>
                                      <p:to>
                                        <p:strVal val="visible"/>
                                      </p:to>
                                    </p:set>
                                    <p:animEffect transition="in" filter="fade">
                                      <p:cBhvr>
                                        <p:cTn id="159" dur="1000"/>
                                        <p:tgtEl>
                                          <p:spTgt spid="4">
                                            <p:graphicEl>
                                              <a:dgm id="{1FC2CC2C-C6BB-472E-96D1-AEFD7C3B8AA9}"/>
                                            </p:graphicEl>
                                          </p:spTgt>
                                        </p:tgtEl>
                                      </p:cBhvr>
                                    </p:animEffect>
                                    <p:anim calcmode="lin" valueType="num">
                                      <p:cBhvr>
                                        <p:cTn id="160" dur="1000" fill="hold"/>
                                        <p:tgtEl>
                                          <p:spTgt spid="4">
                                            <p:graphicEl>
                                              <a:dgm id="{1FC2CC2C-C6BB-472E-96D1-AEFD7C3B8AA9}"/>
                                            </p:graphicEl>
                                          </p:spTgt>
                                        </p:tgtEl>
                                        <p:attrNameLst>
                                          <p:attrName>ppt_x</p:attrName>
                                        </p:attrNameLst>
                                      </p:cBhvr>
                                      <p:tavLst>
                                        <p:tav tm="0">
                                          <p:val>
                                            <p:strVal val="#ppt_x"/>
                                          </p:val>
                                        </p:tav>
                                        <p:tav tm="100000">
                                          <p:val>
                                            <p:strVal val="#ppt_x"/>
                                          </p:val>
                                        </p:tav>
                                      </p:tavLst>
                                    </p:anim>
                                    <p:anim calcmode="lin" valueType="num">
                                      <p:cBhvr>
                                        <p:cTn id="161" dur="1000" fill="hold"/>
                                        <p:tgtEl>
                                          <p:spTgt spid="4">
                                            <p:graphicEl>
                                              <a:dgm id="{1FC2CC2C-C6BB-472E-96D1-AEFD7C3B8AA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B5A0AA-E1A9-4574-93C2-E86033ED8567}"/>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Méthodologie (5/6)</a:t>
            </a:r>
          </a:p>
        </p:txBody>
      </p:sp>
      <p:sp>
        <p:nvSpPr>
          <p:cNvPr id="7" name="Étoile : 10 branches 6">
            <a:extLst>
              <a:ext uri="{FF2B5EF4-FFF2-40B4-BE49-F238E27FC236}">
                <a16:creationId xmlns:a16="http://schemas.microsoft.com/office/drawing/2014/main" id="{FA90B7DD-0489-488B-B785-5E416E727D5A}"/>
              </a:ext>
            </a:extLst>
          </p:cNvPr>
          <p:cNvSpPr/>
          <p:nvPr/>
        </p:nvSpPr>
        <p:spPr>
          <a:xfrm>
            <a:off x="114301" y="2190750"/>
            <a:ext cx="3638550" cy="2476500"/>
          </a:xfrm>
          <a:prstGeom prst="star10">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solidFill>
              <a:srgbClr val="00B0F0"/>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ln w="0"/>
                <a:solidFill>
                  <a:schemeClr val="tx1"/>
                </a:solidFill>
                <a:effectLst>
                  <a:outerShdw blurRad="38100" dist="19050" dir="2700000" algn="tl" rotWithShape="0">
                    <a:schemeClr val="dk1">
                      <a:alpha val="40000"/>
                    </a:schemeClr>
                  </a:outerShdw>
                </a:effectLst>
              </a:rPr>
              <a:t>MCOEM (Long terme)</a:t>
            </a:r>
          </a:p>
        </p:txBody>
      </p:sp>
      <p:sp>
        <p:nvSpPr>
          <p:cNvPr id="8" name="Rectangle 7">
            <a:extLst>
              <a:ext uri="{FF2B5EF4-FFF2-40B4-BE49-F238E27FC236}">
                <a16:creationId xmlns:a16="http://schemas.microsoft.com/office/drawing/2014/main" id="{CF267AA9-0E38-4A1E-B88B-61200F16128F}"/>
              </a:ext>
            </a:extLst>
          </p:cNvPr>
          <p:cNvSpPr/>
          <p:nvPr/>
        </p:nvSpPr>
        <p:spPr>
          <a:xfrm>
            <a:off x="4648199" y="2581275"/>
            <a:ext cx="3352800" cy="1695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ln w="0"/>
                <a:solidFill>
                  <a:schemeClr val="tx1"/>
                </a:solidFill>
                <a:effectLst>
                  <a:outerShdw blurRad="38100" dist="19050" dir="2700000" algn="tl" rotWithShape="0">
                    <a:schemeClr val="dk1">
                      <a:alpha val="40000"/>
                    </a:schemeClr>
                  </a:outerShdw>
                </a:effectLst>
              </a:rPr>
              <a:t>Test de cointégration</a:t>
            </a:r>
          </a:p>
        </p:txBody>
      </p:sp>
      <p:sp>
        <p:nvSpPr>
          <p:cNvPr id="9" name="Flèche : chevron 8">
            <a:extLst>
              <a:ext uri="{FF2B5EF4-FFF2-40B4-BE49-F238E27FC236}">
                <a16:creationId xmlns:a16="http://schemas.microsoft.com/office/drawing/2014/main" id="{B185388D-4DA1-413A-9F16-86D57C6CC75A}"/>
              </a:ext>
            </a:extLst>
          </p:cNvPr>
          <p:cNvSpPr/>
          <p:nvPr/>
        </p:nvSpPr>
        <p:spPr>
          <a:xfrm>
            <a:off x="3943352" y="2581275"/>
            <a:ext cx="685798" cy="169545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Flèche : chevron 10">
            <a:extLst>
              <a:ext uri="{FF2B5EF4-FFF2-40B4-BE49-F238E27FC236}">
                <a16:creationId xmlns:a16="http://schemas.microsoft.com/office/drawing/2014/main" id="{FF8389C2-AAE8-4473-A357-1B395AEDF843}"/>
              </a:ext>
            </a:extLst>
          </p:cNvPr>
          <p:cNvSpPr/>
          <p:nvPr/>
        </p:nvSpPr>
        <p:spPr>
          <a:xfrm>
            <a:off x="8191500" y="2581275"/>
            <a:ext cx="685800" cy="169545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2" name="Ellipse 11">
            <a:extLst>
              <a:ext uri="{FF2B5EF4-FFF2-40B4-BE49-F238E27FC236}">
                <a16:creationId xmlns:a16="http://schemas.microsoft.com/office/drawing/2014/main" id="{A72034A5-2487-408A-9045-F5E307E9E0A6}"/>
              </a:ext>
            </a:extLst>
          </p:cNvPr>
          <p:cNvSpPr/>
          <p:nvPr/>
        </p:nvSpPr>
        <p:spPr>
          <a:xfrm>
            <a:off x="9067801" y="2500313"/>
            <a:ext cx="2781300" cy="1857374"/>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ln w="0"/>
                <a:solidFill>
                  <a:schemeClr val="tx1"/>
                </a:solidFill>
                <a:effectLst>
                  <a:outerShdw blurRad="38100" dist="19050" dir="2700000" algn="tl" rotWithShape="0">
                    <a:schemeClr val="dk1">
                      <a:alpha val="40000"/>
                    </a:schemeClr>
                  </a:outerShdw>
                </a:effectLst>
              </a:rPr>
              <a:t>Résultats</a:t>
            </a:r>
          </a:p>
        </p:txBody>
      </p:sp>
      <p:sp>
        <p:nvSpPr>
          <p:cNvPr id="14" name="Rectangle : coins arrondis 13">
            <a:extLst>
              <a:ext uri="{FF2B5EF4-FFF2-40B4-BE49-F238E27FC236}">
                <a16:creationId xmlns:a16="http://schemas.microsoft.com/office/drawing/2014/main" id="{94822B59-6685-435A-8C0C-BFFEC5EFBCDF}"/>
              </a:ext>
            </a:extLst>
          </p:cNvPr>
          <p:cNvSpPr/>
          <p:nvPr/>
        </p:nvSpPr>
        <p:spPr>
          <a:xfrm>
            <a:off x="4857750" y="4667250"/>
            <a:ext cx="3352800" cy="1295400"/>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err="1">
                <a:ln w="0"/>
                <a:solidFill>
                  <a:schemeClr val="tx1"/>
                </a:solidFill>
                <a:effectLst>
                  <a:outerShdw blurRad="38100" dist="19050" dir="2700000" algn="tl" rotWithShape="0">
                    <a:schemeClr val="dk1">
                      <a:alpha val="40000"/>
                    </a:schemeClr>
                  </a:outerShdw>
                </a:effectLst>
              </a:rPr>
              <a:t>Pedroni</a:t>
            </a:r>
            <a:r>
              <a:rPr lang="fr-FR" sz="3600" dirty="0">
                <a:ln w="0"/>
                <a:solidFill>
                  <a:schemeClr val="tx1"/>
                </a:solidFill>
                <a:effectLst>
                  <a:outerShdw blurRad="38100" dist="19050" dir="2700000" algn="tl" rotWithShape="0">
                    <a:schemeClr val="dk1">
                      <a:alpha val="40000"/>
                    </a:schemeClr>
                  </a:outerShdw>
                </a:effectLst>
              </a:rPr>
              <a:t> et Kao</a:t>
            </a:r>
          </a:p>
        </p:txBody>
      </p:sp>
    </p:spTree>
    <p:extLst>
      <p:ext uri="{BB962C8B-B14F-4D97-AF65-F5344CB8AC3E}">
        <p14:creationId xmlns:p14="http://schemas.microsoft.com/office/powerpoint/2010/main" val="1995273189"/>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ppt_x"/>
                                          </p:val>
                                        </p:tav>
                                        <p:tav tm="100000">
                                          <p:val>
                                            <p:strVal val="#ppt_x"/>
                                          </p:val>
                                        </p:tav>
                                      </p:tavLst>
                                    </p:anim>
                                    <p:anim calcmode="lin" valueType="num">
                                      <p:cBhvr additive="base">
                                        <p:cTn id="17" dur="500" fill="hold"/>
                                        <p:tgtEl>
                                          <p:spTgt spid="1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animBg="1"/>
      <p:bldP spid="12"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6F55E0-C337-4ED9-B6E1-63335D24461B}"/>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Méthodologie (6/6)</a:t>
            </a:r>
          </a:p>
        </p:txBody>
      </p:sp>
      <p:sp>
        <p:nvSpPr>
          <p:cNvPr id="5" name="Rectangle : coins arrondis 4">
            <a:extLst>
              <a:ext uri="{FF2B5EF4-FFF2-40B4-BE49-F238E27FC236}">
                <a16:creationId xmlns:a16="http://schemas.microsoft.com/office/drawing/2014/main" id="{60F7EF8D-439A-4590-8D51-D052DAE6FEFD}"/>
              </a:ext>
            </a:extLst>
          </p:cNvPr>
          <p:cNvSpPr/>
          <p:nvPr/>
        </p:nvSpPr>
        <p:spPr>
          <a:xfrm>
            <a:off x="304800" y="1104900"/>
            <a:ext cx="7600950" cy="742950"/>
          </a:xfrm>
          <a:prstGeom prst="roundRect">
            <a:avLst/>
          </a:prstGeom>
          <a:noFill/>
          <a:ln>
            <a:solidFill>
              <a:schemeClr val="bg1"/>
            </a:solidFill>
          </a:ln>
          <a:effectLst>
            <a:outerShdw blurRad="50800" dist="38100" dir="8100000" algn="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n w="0"/>
                <a:solidFill>
                  <a:schemeClr val="tx1"/>
                </a:solidFill>
              </a:rPr>
              <a:t>Condition de validation des modèles</a:t>
            </a:r>
          </a:p>
        </p:txBody>
      </p:sp>
      <p:sp>
        <p:nvSpPr>
          <p:cNvPr id="6" name="Rectangle : coins arrondis 5">
            <a:extLst>
              <a:ext uri="{FF2B5EF4-FFF2-40B4-BE49-F238E27FC236}">
                <a16:creationId xmlns:a16="http://schemas.microsoft.com/office/drawing/2014/main" id="{C0B42DD1-8120-4F0C-A364-D8A01256317C}"/>
              </a:ext>
            </a:extLst>
          </p:cNvPr>
          <p:cNvSpPr/>
          <p:nvPr/>
        </p:nvSpPr>
        <p:spPr>
          <a:xfrm>
            <a:off x="1885950" y="2266950"/>
            <a:ext cx="9353550" cy="1123950"/>
          </a:xfrm>
          <a:prstGeom prst="roundRect">
            <a:avLst/>
          </a:prstGeom>
          <a:no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ln w="0"/>
                <a:solidFill>
                  <a:schemeClr val="tx1"/>
                </a:solidFill>
              </a:rPr>
              <a:t>Test de normalité des erreurs de Jacques </a:t>
            </a:r>
            <a:r>
              <a:rPr lang="fr-FR" sz="3600" dirty="0" err="1">
                <a:ln w="0"/>
                <a:solidFill>
                  <a:schemeClr val="tx1"/>
                </a:solidFill>
              </a:rPr>
              <a:t>Bera</a:t>
            </a:r>
            <a:endParaRPr lang="fr-FR" sz="3600" dirty="0">
              <a:ln w="0"/>
              <a:solidFill>
                <a:schemeClr val="tx1"/>
              </a:solidFill>
            </a:endParaRPr>
          </a:p>
        </p:txBody>
      </p:sp>
      <p:sp>
        <p:nvSpPr>
          <p:cNvPr id="8" name="Rectangle : coins arrondis 7">
            <a:extLst>
              <a:ext uri="{FF2B5EF4-FFF2-40B4-BE49-F238E27FC236}">
                <a16:creationId xmlns:a16="http://schemas.microsoft.com/office/drawing/2014/main" id="{FD26361E-FF8E-4E11-9B62-73C1A4BA382A}"/>
              </a:ext>
            </a:extLst>
          </p:cNvPr>
          <p:cNvSpPr/>
          <p:nvPr/>
        </p:nvSpPr>
        <p:spPr>
          <a:xfrm>
            <a:off x="1885950" y="5191125"/>
            <a:ext cx="9353550" cy="1123950"/>
          </a:xfrm>
          <a:prstGeom prst="roundRect">
            <a:avLst/>
          </a:prstGeom>
          <a:no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ln w="0"/>
                <a:solidFill>
                  <a:schemeClr val="tx1"/>
                </a:solidFill>
              </a:rPr>
              <a:t>Test d’hétéroscédasticité intra-individu de White</a:t>
            </a:r>
          </a:p>
        </p:txBody>
      </p:sp>
      <p:sp>
        <p:nvSpPr>
          <p:cNvPr id="10" name="Rectangle : coins arrondis 9">
            <a:extLst>
              <a:ext uri="{FF2B5EF4-FFF2-40B4-BE49-F238E27FC236}">
                <a16:creationId xmlns:a16="http://schemas.microsoft.com/office/drawing/2014/main" id="{4B206A66-D721-457F-B4CE-04EE8A5FF5E1}"/>
              </a:ext>
            </a:extLst>
          </p:cNvPr>
          <p:cNvSpPr/>
          <p:nvPr/>
        </p:nvSpPr>
        <p:spPr>
          <a:xfrm>
            <a:off x="1885950" y="3729037"/>
            <a:ext cx="9353550" cy="1123950"/>
          </a:xfrm>
          <a:prstGeom prst="roundRect">
            <a:avLst/>
          </a:prstGeom>
          <a:no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400" dirty="0">
                <a:ln w="0"/>
                <a:solidFill>
                  <a:schemeClr val="tx1"/>
                </a:solidFill>
              </a:rPr>
              <a:t>Test d’autocorrélation des erreurs de Woodbridge</a:t>
            </a:r>
          </a:p>
        </p:txBody>
      </p:sp>
      <p:grpSp>
        <p:nvGrpSpPr>
          <p:cNvPr id="76" name="Shape 210">
            <a:extLst>
              <a:ext uri="{FF2B5EF4-FFF2-40B4-BE49-F238E27FC236}">
                <a16:creationId xmlns:a16="http://schemas.microsoft.com/office/drawing/2014/main" id="{71FE2B7F-E613-4041-9FA2-7A286D6DC578}"/>
              </a:ext>
            </a:extLst>
          </p:cNvPr>
          <p:cNvGrpSpPr/>
          <p:nvPr/>
        </p:nvGrpSpPr>
        <p:grpSpPr>
          <a:xfrm rot="21080580">
            <a:off x="1215696" y="5330532"/>
            <a:ext cx="434985" cy="501093"/>
            <a:chOff x="3951850" y="2985350"/>
            <a:chExt cx="407950" cy="416500"/>
          </a:xfrm>
          <a:solidFill>
            <a:srgbClr val="4472C4"/>
          </a:solidFill>
        </p:grpSpPr>
        <p:sp>
          <p:nvSpPr>
            <p:cNvPr id="72" name="Shape 211">
              <a:extLst>
                <a:ext uri="{FF2B5EF4-FFF2-40B4-BE49-F238E27FC236}">
                  <a16:creationId xmlns:a16="http://schemas.microsoft.com/office/drawing/2014/main" id="{9F2C5399-8FDD-4397-A3C6-BDD0DF527142}"/>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grpFill/>
            <a:ln w="12175" cap="rnd" cmpd="sng">
              <a:solidFill>
                <a:srgbClr val="4472C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3" name="Shape 212">
              <a:extLst>
                <a:ext uri="{FF2B5EF4-FFF2-40B4-BE49-F238E27FC236}">
                  <a16:creationId xmlns:a16="http://schemas.microsoft.com/office/drawing/2014/main" id="{36262B03-25FE-4679-B6EE-4109ED26251A}"/>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grpFill/>
            <a:ln w="12175" cap="rnd" cmpd="sng">
              <a:solidFill>
                <a:srgbClr val="4472C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213">
              <a:extLst>
                <a:ext uri="{FF2B5EF4-FFF2-40B4-BE49-F238E27FC236}">
                  <a16:creationId xmlns:a16="http://schemas.microsoft.com/office/drawing/2014/main" id="{25CA7378-E4D8-4BD2-9FCF-FB07019005B5}"/>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grpFill/>
            <a:ln w="12175" cap="rnd" cmpd="sng">
              <a:solidFill>
                <a:srgbClr val="4472C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214">
              <a:extLst>
                <a:ext uri="{FF2B5EF4-FFF2-40B4-BE49-F238E27FC236}">
                  <a16:creationId xmlns:a16="http://schemas.microsoft.com/office/drawing/2014/main" id="{23DA04D9-D543-4684-AC7C-DFAA10BA8484}"/>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grpFill/>
            <a:ln w="12175" cap="rnd" cmpd="sng">
              <a:solidFill>
                <a:srgbClr val="4472C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2" name="Shape 210">
            <a:extLst>
              <a:ext uri="{FF2B5EF4-FFF2-40B4-BE49-F238E27FC236}">
                <a16:creationId xmlns:a16="http://schemas.microsoft.com/office/drawing/2014/main" id="{69B6417B-4FAF-4B53-88F4-9AB24EF04738}"/>
              </a:ext>
            </a:extLst>
          </p:cNvPr>
          <p:cNvGrpSpPr/>
          <p:nvPr/>
        </p:nvGrpSpPr>
        <p:grpSpPr>
          <a:xfrm rot="21080580">
            <a:off x="1225540" y="2702337"/>
            <a:ext cx="434985" cy="501093"/>
            <a:chOff x="3951850" y="2985350"/>
            <a:chExt cx="407950" cy="416500"/>
          </a:xfrm>
          <a:solidFill>
            <a:srgbClr val="4472C4"/>
          </a:solidFill>
        </p:grpSpPr>
        <p:sp>
          <p:nvSpPr>
            <p:cNvPr id="78" name="Shape 211">
              <a:extLst>
                <a:ext uri="{FF2B5EF4-FFF2-40B4-BE49-F238E27FC236}">
                  <a16:creationId xmlns:a16="http://schemas.microsoft.com/office/drawing/2014/main" id="{BDD3043B-38AF-4324-90DA-72B4F1298A53}"/>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grpFill/>
            <a:ln w="12175" cap="rnd" cmpd="sng">
              <a:solidFill>
                <a:srgbClr val="4472C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9" name="Shape 212">
              <a:extLst>
                <a:ext uri="{FF2B5EF4-FFF2-40B4-BE49-F238E27FC236}">
                  <a16:creationId xmlns:a16="http://schemas.microsoft.com/office/drawing/2014/main" id="{B27B10D7-C4FF-4984-8E81-4A01D54BC1A5}"/>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grpFill/>
            <a:ln w="12175" cap="rnd" cmpd="sng">
              <a:solidFill>
                <a:srgbClr val="4472C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213">
              <a:extLst>
                <a:ext uri="{FF2B5EF4-FFF2-40B4-BE49-F238E27FC236}">
                  <a16:creationId xmlns:a16="http://schemas.microsoft.com/office/drawing/2014/main" id="{11A505D4-8771-4181-9C4E-A271DCC8C6BA}"/>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grpFill/>
            <a:ln w="12175" cap="rnd" cmpd="sng">
              <a:solidFill>
                <a:srgbClr val="4472C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214">
              <a:extLst>
                <a:ext uri="{FF2B5EF4-FFF2-40B4-BE49-F238E27FC236}">
                  <a16:creationId xmlns:a16="http://schemas.microsoft.com/office/drawing/2014/main" id="{1A7D52F2-C42B-48D8-9001-C43FB0EF0A26}"/>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grpFill/>
            <a:ln w="12175" cap="rnd" cmpd="sng">
              <a:solidFill>
                <a:srgbClr val="4472C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8" name="Shape 210">
            <a:extLst>
              <a:ext uri="{FF2B5EF4-FFF2-40B4-BE49-F238E27FC236}">
                <a16:creationId xmlns:a16="http://schemas.microsoft.com/office/drawing/2014/main" id="{2A3CCECB-6CA8-4D4F-AE68-016ABEE80B19}"/>
              </a:ext>
            </a:extLst>
          </p:cNvPr>
          <p:cNvGrpSpPr/>
          <p:nvPr/>
        </p:nvGrpSpPr>
        <p:grpSpPr>
          <a:xfrm rot="21080580">
            <a:off x="1180424" y="4008960"/>
            <a:ext cx="434985" cy="501093"/>
            <a:chOff x="3951850" y="2985350"/>
            <a:chExt cx="407950" cy="416500"/>
          </a:xfrm>
          <a:solidFill>
            <a:srgbClr val="4472C4"/>
          </a:solidFill>
        </p:grpSpPr>
        <p:sp>
          <p:nvSpPr>
            <p:cNvPr id="84" name="Shape 211">
              <a:extLst>
                <a:ext uri="{FF2B5EF4-FFF2-40B4-BE49-F238E27FC236}">
                  <a16:creationId xmlns:a16="http://schemas.microsoft.com/office/drawing/2014/main" id="{79E27D98-7CD9-4061-93B7-062768DB403D}"/>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grpFill/>
            <a:ln w="12175" cap="rnd" cmpd="sng">
              <a:solidFill>
                <a:srgbClr val="4472C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5" name="Shape 212">
              <a:extLst>
                <a:ext uri="{FF2B5EF4-FFF2-40B4-BE49-F238E27FC236}">
                  <a16:creationId xmlns:a16="http://schemas.microsoft.com/office/drawing/2014/main" id="{1FF9E61B-B0CE-48B6-AF2F-ACCF5403CFB2}"/>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grpFill/>
            <a:ln w="12175" cap="rnd" cmpd="sng">
              <a:solidFill>
                <a:srgbClr val="4472C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213">
              <a:extLst>
                <a:ext uri="{FF2B5EF4-FFF2-40B4-BE49-F238E27FC236}">
                  <a16:creationId xmlns:a16="http://schemas.microsoft.com/office/drawing/2014/main" id="{5F78855C-8BAD-406B-977E-5C7FF1513162}"/>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grpFill/>
            <a:ln w="12175" cap="rnd" cmpd="sng">
              <a:solidFill>
                <a:srgbClr val="4472C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214">
              <a:extLst>
                <a:ext uri="{FF2B5EF4-FFF2-40B4-BE49-F238E27FC236}">
                  <a16:creationId xmlns:a16="http://schemas.microsoft.com/office/drawing/2014/main" id="{235C6D71-C1F6-46C3-956D-F712A4BE2B71}"/>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grpFill/>
            <a:ln w="12175" cap="rnd" cmpd="sng">
              <a:solidFill>
                <a:srgbClr val="4472C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931484061"/>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down)">
                                      <p:cBhvr>
                                        <p:cTn id="7" dur="500"/>
                                        <p:tgtEl>
                                          <p:spTgt spid="8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8"/>
                                        </p:tgtEl>
                                        <p:attrNameLst>
                                          <p:attrName>style.visibility</p:attrName>
                                        </p:attrNameLst>
                                      </p:cBhvr>
                                      <p:to>
                                        <p:strVal val="visible"/>
                                      </p:to>
                                    </p:set>
                                    <p:animEffect transition="in" filter="wipe(down)">
                                      <p:cBhvr>
                                        <p:cTn id="15" dur="500"/>
                                        <p:tgtEl>
                                          <p:spTgt spid="8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wipe(down)">
                                      <p:cBhvr>
                                        <p:cTn id="23" dur="500"/>
                                        <p:tgtEl>
                                          <p:spTgt spid="7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E7E337-9C2D-4D0D-855F-9EB77185018A}"/>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Résultats – Analyse descriptive (1/4)</a:t>
            </a:r>
          </a:p>
        </p:txBody>
      </p:sp>
      <p:graphicFrame>
        <p:nvGraphicFramePr>
          <p:cNvPr id="6" name="Tableau 5">
            <a:extLst>
              <a:ext uri="{FF2B5EF4-FFF2-40B4-BE49-F238E27FC236}">
                <a16:creationId xmlns:a16="http://schemas.microsoft.com/office/drawing/2014/main" id="{60589A08-8284-463D-9271-5B7E78C6BDAD}"/>
              </a:ext>
            </a:extLst>
          </p:cNvPr>
          <p:cNvGraphicFramePr>
            <a:graphicFrameLocks noGrp="1"/>
          </p:cNvGraphicFramePr>
          <p:nvPr>
            <p:extLst>
              <p:ext uri="{D42A27DB-BD31-4B8C-83A1-F6EECF244321}">
                <p14:modId xmlns:p14="http://schemas.microsoft.com/office/powerpoint/2010/main" val="4225882902"/>
              </p:ext>
            </p:extLst>
          </p:nvPr>
        </p:nvGraphicFramePr>
        <p:xfrm>
          <a:off x="283666" y="1181100"/>
          <a:ext cx="4572000" cy="4957752"/>
        </p:xfrm>
        <a:graphic>
          <a:graphicData uri="http://schemas.openxmlformats.org/drawingml/2006/table">
            <a:tbl>
              <a:tblPr firstRow="1" firstCol="1" bandRow="1"/>
              <a:tblGrid>
                <a:gridCol w="1763877">
                  <a:extLst>
                    <a:ext uri="{9D8B030D-6E8A-4147-A177-3AD203B41FA5}">
                      <a16:colId xmlns:a16="http://schemas.microsoft.com/office/drawing/2014/main" val="2083160029"/>
                    </a:ext>
                  </a:extLst>
                </a:gridCol>
                <a:gridCol w="1663293">
                  <a:extLst>
                    <a:ext uri="{9D8B030D-6E8A-4147-A177-3AD203B41FA5}">
                      <a16:colId xmlns:a16="http://schemas.microsoft.com/office/drawing/2014/main" val="2868664477"/>
                    </a:ext>
                  </a:extLst>
                </a:gridCol>
                <a:gridCol w="1144830">
                  <a:extLst>
                    <a:ext uri="{9D8B030D-6E8A-4147-A177-3AD203B41FA5}">
                      <a16:colId xmlns:a16="http://schemas.microsoft.com/office/drawing/2014/main" val="945419396"/>
                    </a:ext>
                  </a:extLst>
                </a:gridCol>
              </a:tblGrid>
              <a:tr h="413146">
                <a:tc gridSpan="3">
                  <a:txBody>
                    <a:bodyPr/>
                    <a:lstStyle/>
                    <a:p>
                      <a:pPr algn="ctr">
                        <a:lnSpc>
                          <a:spcPct val="107000"/>
                        </a:lnSpc>
                        <a:spcAft>
                          <a:spcPts val="0"/>
                        </a:spcAft>
                      </a:pPr>
                      <a:r>
                        <a:rPr lang="fr-FR" sz="20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UEMOA</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75000"/>
                      </a:schemeClr>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100218203"/>
                  </a:ext>
                </a:extLst>
              </a:tr>
              <a:tr h="413146">
                <a:tc gridSpan="3">
                  <a:txBody>
                    <a:bodyPr/>
                    <a:lstStyle/>
                    <a:p>
                      <a:pPr algn="ctr">
                        <a:lnSpc>
                          <a:spcPct val="107000"/>
                        </a:lnSpc>
                        <a:spcAft>
                          <a:spcPts val="0"/>
                        </a:spcAft>
                      </a:pPr>
                      <a:r>
                        <a:rPr lang="fr-FR" sz="20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                                          PIB_HAT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12700" cap="flat" cmpd="sng" algn="ctr">
                      <a:no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chemeClr val="tx2">
                        <a:lumMod val="75000"/>
                      </a:schemeClr>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275578220"/>
                  </a:ext>
                </a:extLst>
              </a:tr>
              <a:tr h="413146">
                <a:tc>
                  <a:txBody>
                    <a:bodyPr/>
                    <a:lstStyle/>
                    <a:p>
                      <a:pPr algn="l"/>
                      <a:endParaRPr lang="fr-FR" sz="1400" dirty="0">
                        <a:effectLst/>
                        <a:latin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a:lnSpc>
                          <a:spcPct val="107000"/>
                        </a:lnSpc>
                        <a:spcAft>
                          <a:spcPts val="0"/>
                        </a:spcAft>
                      </a:pPr>
                      <a:r>
                        <a:rPr lang="fr-FR" sz="200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07-12</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0B0F0"/>
                    </a:solidFill>
                  </a:tcPr>
                </a:tc>
                <a:tc>
                  <a:txBody>
                    <a:bodyPr/>
                    <a:lstStyle/>
                    <a:p>
                      <a:pPr algn="ctr">
                        <a:lnSpc>
                          <a:spcPct val="107000"/>
                        </a:lnSpc>
                        <a:spcAft>
                          <a:spcPts val="0"/>
                        </a:spcAft>
                      </a:pPr>
                      <a:r>
                        <a:rPr lang="fr-FR" sz="200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13-18</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4196194426"/>
                  </a:ext>
                </a:extLst>
              </a:tr>
              <a:tr h="413146">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Bénin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761,97</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12700" cap="flat" cmpd="sng" algn="ctr">
                      <a:no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843,84</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95904179"/>
                  </a:ext>
                </a:extLst>
              </a:tr>
              <a:tr h="413146">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Burkina-Faso</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575,58</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12700" cap="flat" cmpd="sng" algn="ctr">
                      <a:noFill/>
                      <a:prstDash val="solid"/>
                      <a:round/>
                      <a:headEnd type="none" w="med" len="med"/>
                      <a:tailEnd type="none" w="med" len="med"/>
                    </a:lnL>
                    <a:lnR>
                      <a:noFill/>
                    </a:lnR>
                    <a:lnT>
                      <a:noFill/>
                    </a:lnT>
                    <a:lnB>
                      <a:noFill/>
                    </a:lnB>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662,70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14848926"/>
                  </a:ext>
                </a:extLst>
              </a:tr>
              <a:tr h="413146">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Côte d'Ivoire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1.198,10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12700" cap="flat" cmpd="sng" algn="ctr">
                      <a:noFill/>
                      <a:prstDash val="solid"/>
                      <a:round/>
                      <a:headEnd type="none" w="med" len="med"/>
                      <a:tailEnd type="none" w="med" len="med"/>
                    </a:lnL>
                    <a:lnR>
                      <a:noFill/>
                    </a:lnR>
                    <a:lnT>
                      <a:noFill/>
                    </a:lnT>
                    <a:lnB>
                      <a:noFill/>
                    </a:lnB>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1.497,80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78375899"/>
                  </a:ext>
                </a:extLst>
              </a:tr>
              <a:tr h="413146">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Guinée-Bissau</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555,89</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12700" cap="flat" cmpd="sng" algn="ctr">
                      <a:noFill/>
                      <a:prstDash val="solid"/>
                      <a:round/>
                      <a:headEnd type="none" w="med" len="med"/>
                      <a:tailEnd type="none" w="med" len="med"/>
                    </a:lnL>
                    <a:lnR>
                      <a:noFill/>
                    </a:lnR>
                    <a:lnT>
                      <a:noFill/>
                    </a:lnT>
                    <a:lnB>
                      <a:noFill/>
                    </a:lnB>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587,77</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1194770"/>
                  </a:ext>
                </a:extLst>
              </a:tr>
              <a:tr h="413146">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Mali</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693,56</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12700" cap="flat" cmpd="sng" algn="ctr">
                      <a:noFill/>
                      <a:prstDash val="solid"/>
                      <a:round/>
                      <a:headEnd type="none" w="med" len="med"/>
                      <a:tailEnd type="none" w="med" len="med"/>
                    </a:lnL>
                    <a:lnR>
                      <a:noFill/>
                    </a:lnR>
                    <a:lnT>
                      <a:noFill/>
                    </a:lnT>
                    <a:lnB>
                      <a:noFill/>
                    </a:lnB>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733,91</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58215325"/>
                  </a:ext>
                </a:extLst>
              </a:tr>
              <a:tr h="413146">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Niger</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344,77</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12700" cap="flat" cmpd="sng" algn="ctr">
                      <a:noFill/>
                      <a:prstDash val="solid"/>
                      <a:round/>
                      <a:headEnd type="none" w="med" len="med"/>
                      <a:tailEnd type="none" w="med" len="med"/>
                    </a:lnL>
                    <a:lnR>
                      <a:noFill/>
                    </a:lnR>
                    <a:lnT>
                      <a:noFill/>
                    </a:lnT>
                    <a:lnB>
                      <a:noFill/>
                    </a:lnB>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387,59</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13110898"/>
                  </a:ext>
                </a:extLst>
              </a:tr>
              <a:tr h="413146">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Sénégal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1.273,30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12700" cap="flat" cmpd="sng" algn="ctr">
                      <a:noFill/>
                      <a:prstDash val="solid"/>
                      <a:round/>
                      <a:headEnd type="none" w="med" len="med"/>
                      <a:tailEnd type="none" w="med" len="med"/>
                    </a:lnL>
                    <a:lnR>
                      <a:noFill/>
                    </a:lnR>
                    <a:lnT>
                      <a:noFill/>
                    </a:lnT>
                    <a:lnB>
                      <a:noFill/>
                    </a:lnB>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1.412,80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8723944"/>
                  </a:ext>
                </a:extLst>
              </a:tr>
              <a:tr h="413146">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Togo</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529,28</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12700" cap="flat" cmpd="sng" algn="ctr">
                      <a:no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634,80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7099712"/>
                  </a:ext>
                </a:extLst>
              </a:tr>
              <a:tr h="413146">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Panel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741,55</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12700" cap="flat" cmpd="sng" algn="ctr">
                      <a:no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845,15</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282192715"/>
                  </a:ext>
                </a:extLst>
              </a:tr>
            </a:tbl>
          </a:graphicData>
        </a:graphic>
      </p:graphicFrame>
      <p:graphicFrame>
        <p:nvGraphicFramePr>
          <p:cNvPr id="7" name="Tableau 6">
            <a:extLst>
              <a:ext uri="{FF2B5EF4-FFF2-40B4-BE49-F238E27FC236}">
                <a16:creationId xmlns:a16="http://schemas.microsoft.com/office/drawing/2014/main" id="{E67C6B0D-331C-4C06-9A2B-A1F9248F9846}"/>
              </a:ext>
            </a:extLst>
          </p:cNvPr>
          <p:cNvGraphicFramePr>
            <a:graphicFrameLocks noGrp="1"/>
          </p:cNvGraphicFramePr>
          <p:nvPr>
            <p:extLst>
              <p:ext uri="{D42A27DB-BD31-4B8C-83A1-F6EECF244321}">
                <p14:modId xmlns:p14="http://schemas.microsoft.com/office/powerpoint/2010/main" val="812424777"/>
              </p:ext>
            </p:extLst>
          </p:nvPr>
        </p:nvGraphicFramePr>
        <p:xfrm>
          <a:off x="6297686" y="1181100"/>
          <a:ext cx="4579864" cy="3503295"/>
        </p:xfrm>
        <a:graphic>
          <a:graphicData uri="http://schemas.openxmlformats.org/drawingml/2006/table">
            <a:tbl>
              <a:tblPr firstRow="1" firstCol="1" bandRow="1"/>
              <a:tblGrid>
                <a:gridCol w="1798564">
                  <a:extLst>
                    <a:ext uri="{9D8B030D-6E8A-4147-A177-3AD203B41FA5}">
                      <a16:colId xmlns:a16="http://schemas.microsoft.com/office/drawing/2014/main" val="817874430"/>
                    </a:ext>
                  </a:extLst>
                </a:gridCol>
                <a:gridCol w="1733427">
                  <a:extLst>
                    <a:ext uri="{9D8B030D-6E8A-4147-A177-3AD203B41FA5}">
                      <a16:colId xmlns:a16="http://schemas.microsoft.com/office/drawing/2014/main" val="830055047"/>
                    </a:ext>
                  </a:extLst>
                </a:gridCol>
                <a:gridCol w="1047873">
                  <a:extLst>
                    <a:ext uri="{9D8B030D-6E8A-4147-A177-3AD203B41FA5}">
                      <a16:colId xmlns:a16="http://schemas.microsoft.com/office/drawing/2014/main" val="351038398"/>
                    </a:ext>
                  </a:extLst>
                </a:gridCol>
              </a:tblGrid>
              <a:tr h="389255">
                <a:tc gridSpan="3">
                  <a:txBody>
                    <a:bodyPr/>
                    <a:lstStyle/>
                    <a:p>
                      <a:pPr algn="ctr">
                        <a:lnSpc>
                          <a:spcPct val="107000"/>
                        </a:lnSpc>
                        <a:spcAft>
                          <a:spcPts val="0"/>
                        </a:spcAft>
                      </a:pPr>
                      <a:r>
                        <a:rPr lang="fr-FR" sz="20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BRICS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75000"/>
                      </a:schemeClr>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778487793"/>
                  </a:ext>
                </a:extLst>
              </a:tr>
              <a:tr h="389255">
                <a:tc>
                  <a:txBody>
                    <a:bodyPr/>
                    <a:lstStyle/>
                    <a:p>
                      <a:endParaRPr lang="fr-FR" sz="1400" dirty="0">
                        <a:effectLst/>
                        <a:latin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solidFill>
                      <a:schemeClr val="tx2">
                        <a:lumMod val="75000"/>
                      </a:schemeClr>
                    </a:solidFill>
                  </a:tcPr>
                </a:tc>
                <a:tc gridSpan="2">
                  <a:txBody>
                    <a:bodyPr/>
                    <a:lstStyle/>
                    <a:p>
                      <a:pPr algn="ctr">
                        <a:lnSpc>
                          <a:spcPct val="107000"/>
                        </a:lnSpc>
                        <a:spcAft>
                          <a:spcPts val="0"/>
                        </a:spcAft>
                      </a:pPr>
                      <a:r>
                        <a:rPr lang="fr-FR" sz="20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          PIB_HAT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75000"/>
                      </a:schemeClr>
                    </a:solidFill>
                  </a:tcPr>
                </a:tc>
                <a:tc hMerge="1">
                  <a:txBody>
                    <a:bodyPr/>
                    <a:lstStyle/>
                    <a:p>
                      <a:endParaRPr lang="fr-FR"/>
                    </a:p>
                  </a:txBody>
                  <a:tcPr/>
                </a:tc>
                <a:extLst>
                  <a:ext uri="{0D108BD9-81ED-4DB2-BD59-A6C34878D82A}">
                    <a16:rowId xmlns:a16="http://schemas.microsoft.com/office/drawing/2014/main" val="1014894656"/>
                  </a:ext>
                </a:extLst>
              </a:tr>
              <a:tr h="389255">
                <a:tc>
                  <a:txBody>
                    <a:bodyPr/>
                    <a:lstStyle/>
                    <a:p>
                      <a:endParaRPr lang="fr-FR" sz="1400" dirty="0">
                        <a:effectLst/>
                        <a:latin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a:lnSpc>
                          <a:spcPct val="107000"/>
                        </a:lnSpc>
                        <a:spcAft>
                          <a:spcPts val="0"/>
                        </a:spcAft>
                      </a:pPr>
                      <a:r>
                        <a:rPr lang="fr-FR" sz="200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07-12</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0B0F0"/>
                    </a:solidFill>
                  </a:tcPr>
                </a:tc>
                <a:tc>
                  <a:txBody>
                    <a:bodyPr/>
                    <a:lstStyle/>
                    <a:p>
                      <a:pPr algn="ctr">
                        <a:lnSpc>
                          <a:spcPct val="107000"/>
                        </a:lnSpc>
                        <a:spcAft>
                          <a:spcPts val="0"/>
                        </a:spcAft>
                      </a:pPr>
                      <a:r>
                        <a:rPr lang="fr-FR" sz="200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13-18</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448137379"/>
                  </a:ext>
                </a:extLst>
              </a:tr>
              <a:tr h="389255">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Afrique du Sud</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7.372</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28575"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7.518</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99144727"/>
                  </a:ext>
                </a:extLst>
              </a:tr>
              <a:tr h="389255">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Brésil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11.043</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11.392</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37975056"/>
                  </a:ext>
                </a:extLst>
              </a:tr>
              <a:tr h="389255">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Chine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32.312</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36.756</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59544345"/>
                  </a:ext>
                </a:extLst>
              </a:tr>
              <a:tr h="389255">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Inde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1.312</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1.817</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62917399"/>
                  </a:ext>
                </a:extLst>
              </a:tr>
              <a:tr h="389255">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Russie</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10.860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11.509</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871892"/>
                  </a:ext>
                </a:extLst>
              </a:tr>
              <a:tr h="389255">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Panel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12.580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13.798</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36677451"/>
                  </a:ext>
                </a:extLst>
              </a:tr>
            </a:tbl>
          </a:graphicData>
        </a:graphic>
      </p:graphicFrame>
      <p:sp>
        <p:nvSpPr>
          <p:cNvPr id="8" name="Rectangle : coins arrondis 7">
            <a:extLst>
              <a:ext uri="{FF2B5EF4-FFF2-40B4-BE49-F238E27FC236}">
                <a16:creationId xmlns:a16="http://schemas.microsoft.com/office/drawing/2014/main" id="{DF900121-DC1E-4DF6-A70C-DA8B00A03B87}"/>
              </a:ext>
            </a:extLst>
          </p:cNvPr>
          <p:cNvSpPr/>
          <p:nvPr/>
        </p:nvSpPr>
        <p:spPr>
          <a:xfrm>
            <a:off x="5962650" y="5486400"/>
            <a:ext cx="1866900" cy="97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ln w="0"/>
                <a:solidFill>
                  <a:schemeClr val="tx1"/>
                </a:solidFill>
                <a:effectLst>
                  <a:outerShdw blurRad="38100" dist="38100" dir="2700000" algn="tl">
                    <a:srgbClr val="000000">
                      <a:alpha val="43137"/>
                    </a:srgbClr>
                  </a:outerShdw>
                </a:effectLst>
              </a:rPr>
              <a:t>15,18%</a:t>
            </a:r>
          </a:p>
        </p:txBody>
      </p:sp>
      <p:sp>
        <p:nvSpPr>
          <p:cNvPr id="10" name="Rectangle : coins arrondis 9">
            <a:extLst>
              <a:ext uri="{FF2B5EF4-FFF2-40B4-BE49-F238E27FC236}">
                <a16:creationId xmlns:a16="http://schemas.microsoft.com/office/drawing/2014/main" id="{B98C34A5-4543-4A1F-A565-EC441BE9BA23}"/>
              </a:ext>
            </a:extLst>
          </p:cNvPr>
          <p:cNvSpPr/>
          <p:nvPr/>
        </p:nvSpPr>
        <p:spPr>
          <a:xfrm>
            <a:off x="9010650" y="5486400"/>
            <a:ext cx="1866900" cy="97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ln w="0"/>
                <a:solidFill>
                  <a:schemeClr val="tx1"/>
                </a:solidFill>
                <a:effectLst>
                  <a:outerShdw blurRad="38100" dist="19050" dir="2700000" algn="tl" rotWithShape="0">
                    <a:schemeClr val="dk1">
                      <a:alpha val="40000"/>
                    </a:schemeClr>
                  </a:outerShdw>
                </a:effectLst>
              </a:rPr>
              <a:t>9,68%</a:t>
            </a:r>
            <a:endParaRPr lang="fr-FR" sz="3600" dirty="0"/>
          </a:p>
        </p:txBody>
      </p:sp>
      <p:sp>
        <p:nvSpPr>
          <p:cNvPr id="11" name="Flèche : droite 10">
            <a:extLst>
              <a:ext uri="{FF2B5EF4-FFF2-40B4-BE49-F238E27FC236}">
                <a16:creationId xmlns:a16="http://schemas.microsoft.com/office/drawing/2014/main" id="{81761E56-A1F9-47D6-906B-9EE19CFF02C5}"/>
              </a:ext>
            </a:extLst>
          </p:cNvPr>
          <p:cNvSpPr/>
          <p:nvPr/>
        </p:nvSpPr>
        <p:spPr>
          <a:xfrm>
            <a:off x="4863530" y="5812626"/>
            <a:ext cx="1099120" cy="295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 courbe vers la gauche 11">
            <a:extLst>
              <a:ext uri="{FF2B5EF4-FFF2-40B4-BE49-F238E27FC236}">
                <a16:creationId xmlns:a16="http://schemas.microsoft.com/office/drawing/2014/main" id="{592CBF16-D91D-460D-B43E-AE2DDA088FDF}"/>
              </a:ext>
            </a:extLst>
          </p:cNvPr>
          <p:cNvSpPr/>
          <p:nvPr/>
        </p:nvSpPr>
        <p:spPr>
          <a:xfrm>
            <a:off x="10877550" y="4438650"/>
            <a:ext cx="1030784" cy="170020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4069982814"/>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172C99-70EA-423D-9BE6-25A17F932799}"/>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Résultats – Analyse descriptive (2/4)</a:t>
            </a:r>
          </a:p>
        </p:txBody>
      </p:sp>
      <p:graphicFrame>
        <p:nvGraphicFramePr>
          <p:cNvPr id="4" name="Tableau 3">
            <a:extLst>
              <a:ext uri="{FF2B5EF4-FFF2-40B4-BE49-F238E27FC236}">
                <a16:creationId xmlns:a16="http://schemas.microsoft.com/office/drawing/2014/main" id="{4534729C-7E5B-47F9-84C5-1EC68E971288}"/>
              </a:ext>
            </a:extLst>
          </p:cNvPr>
          <p:cNvGraphicFramePr>
            <a:graphicFrameLocks noGrp="1"/>
          </p:cNvGraphicFramePr>
          <p:nvPr>
            <p:extLst>
              <p:ext uri="{D42A27DB-BD31-4B8C-83A1-F6EECF244321}">
                <p14:modId xmlns:p14="http://schemas.microsoft.com/office/powerpoint/2010/main" val="3898634928"/>
              </p:ext>
            </p:extLst>
          </p:nvPr>
        </p:nvGraphicFramePr>
        <p:xfrm>
          <a:off x="302716" y="1140625"/>
          <a:ext cx="4499967" cy="4998228"/>
        </p:xfrm>
        <a:graphic>
          <a:graphicData uri="http://schemas.openxmlformats.org/drawingml/2006/table">
            <a:tbl>
              <a:tblPr firstRow="1" firstCol="1" bandRow="1"/>
              <a:tblGrid>
                <a:gridCol w="1736087">
                  <a:extLst>
                    <a:ext uri="{9D8B030D-6E8A-4147-A177-3AD203B41FA5}">
                      <a16:colId xmlns:a16="http://schemas.microsoft.com/office/drawing/2014/main" val="933516358"/>
                    </a:ext>
                  </a:extLst>
                </a:gridCol>
                <a:gridCol w="1637088">
                  <a:extLst>
                    <a:ext uri="{9D8B030D-6E8A-4147-A177-3AD203B41FA5}">
                      <a16:colId xmlns:a16="http://schemas.microsoft.com/office/drawing/2014/main" val="273588629"/>
                    </a:ext>
                  </a:extLst>
                </a:gridCol>
                <a:gridCol w="1126792">
                  <a:extLst>
                    <a:ext uri="{9D8B030D-6E8A-4147-A177-3AD203B41FA5}">
                      <a16:colId xmlns:a16="http://schemas.microsoft.com/office/drawing/2014/main" val="2606631351"/>
                    </a:ext>
                  </a:extLst>
                </a:gridCol>
              </a:tblGrid>
              <a:tr h="416519">
                <a:tc gridSpan="3">
                  <a:txBody>
                    <a:bodyPr/>
                    <a:lstStyle/>
                    <a:p>
                      <a:pPr marL="0" algn="ctr" defTabSz="914400" rtl="0" eaLnBrk="1" latinLnBrk="0" hangingPunct="1">
                        <a:lnSpc>
                          <a:spcPct val="107000"/>
                        </a:lnSpc>
                        <a:spcAft>
                          <a:spcPts val="0"/>
                        </a:spcAft>
                      </a:pPr>
                      <a:r>
                        <a:rPr lang="fr-FR" sz="2000" b="1" kern="1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UEMOA</a:t>
                      </a:r>
                      <a:endParaRPr lang="fr-FR" sz="2000" b="1" kern="12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75000"/>
                      </a:schemeClr>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173241816"/>
                  </a:ext>
                </a:extLst>
              </a:tr>
              <a:tr h="416519">
                <a:tc gridSpan="3">
                  <a:txBody>
                    <a:bodyPr/>
                    <a:lstStyle/>
                    <a:p>
                      <a:pPr algn="ctr">
                        <a:lnSpc>
                          <a:spcPct val="107000"/>
                        </a:lnSpc>
                        <a:spcAft>
                          <a:spcPts val="0"/>
                        </a:spcAft>
                      </a:pPr>
                      <a:r>
                        <a:rPr lang="fr-FR" sz="20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                                       IPRIV</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chemeClr val="tx2">
                        <a:lumMod val="75000"/>
                      </a:schemeClr>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402806116"/>
                  </a:ext>
                </a:extLst>
              </a:tr>
              <a:tr h="416519">
                <a:tc>
                  <a:txBody>
                    <a:bodyPr/>
                    <a:lstStyle/>
                    <a:p>
                      <a:pPr algn="l"/>
                      <a:endParaRPr lang="fr-FR" sz="1400" dirty="0">
                        <a:effectLst/>
                        <a:latin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a:lnSpc>
                          <a:spcPct val="107000"/>
                        </a:lnSpc>
                        <a:spcAft>
                          <a:spcPts val="0"/>
                        </a:spcAft>
                      </a:pPr>
                      <a:r>
                        <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07-12</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0B0F0"/>
                    </a:solidFill>
                  </a:tcPr>
                </a:tc>
                <a:tc>
                  <a:txBody>
                    <a:bodyPr/>
                    <a:lstStyle/>
                    <a:p>
                      <a:pPr algn="ctr">
                        <a:lnSpc>
                          <a:spcPct val="107000"/>
                        </a:lnSpc>
                        <a:spcAft>
                          <a:spcPts val="0"/>
                        </a:spcAft>
                      </a:pPr>
                      <a:r>
                        <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13-18</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913225836"/>
                  </a:ext>
                </a:extLst>
              </a:tr>
              <a:tr h="416519">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Bénin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155,40</a:t>
                      </a:r>
                    </a:p>
                  </a:txBody>
                  <a:tcPr marL="44298" marR="44298" marT="0" marB="0" anchor="ctr">
                    <a:lnL>
                      <a:noFill/>
                    </a:lnL>
                    <a:lnR>
                      <a:noFill/>
                    </a:lnR>
                    <a:lnT w="28575"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276,48</a:t>
                      </a:r>
                    </a:p>
                  </a:txBody>
                  <a:tcPr marL="44298" marR="44298"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8856554"/>
                  </a:ext>
                </a:extLst>
              </a:tr>
              <a:tr h="416519">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Burkina-Faso</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250,37</a:t>
                      </a:r>
                    </a:p>
                  </a:txBody>
                  <a:tcPr marL="44298" marR="44298" marT="0" marB="0" anchor="ctr">
                    <a:lnL>
                      <a:noFill/>
                    </a:lnL>
                    <a:lnR>
                      <a:noFill/>
                    </a:lnR>
                    <a:lnT>
                      <a:noFill/>
                    </a:lnT>
                    <a:lnB>
                      <a:noFill/>
                    </a:lnB>
                  </a:tcPr>
                </a:tc>
                <a:tc>
                  <a:txBody>
                    <a:bodyPr/>
                    <a:lstStyle/>
                    <a:p>
                      <a:pPr algn="ctr">
                        <a:lnSpc>
                          <a:spcPct val="107000"/>
                        </a:lnSpc>
                        <a:spcAft>
                          <a:spcPts val="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373,07</a:t>
                      </a: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37062569"/>
                  </a:ext>
                </a:extLst>
              </a:tr>
              <a:tr h="416519">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Côte d'Ivoire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252,53</a:t>
                      </a:r>
                    </a:p>
                  </a:txBody>
                  <a:tcPr marL="44298" marR="44298" marT="0" marB="0" anchor="ctr">
                    <a:lnL>
                      <a:noFill/>
                    </a:lnL>
                    <a:lnR>
                      <a:noFill/>
                    </a:lnR>
                    <a:lnT>
                      <a:noFill/>
                    </a:lnT>
                    <a:lnB>
                      <a:noFill/>
                    </a:lnB>
                  </a:tcPr>
                </a:tc>
                <a:tc>
                  <a:txBody>
                    <a:bodyPr/>
                    <a:lstStyle/>
                    <a:p>
                      <a:pPr algn="ctr">
                        <a:lnSpc>
                          <a:spcPct val="107000"/>
                        </a:lnSpc>
                        <a:spcAft>
                          <a:spcPts val="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579,28</a:t>
                      </a: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38559697"/>
                  </a:ext>
                </a:extLst>
              </a:tr>
              <a:tr h="416519">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Guinée-Bissau</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8,87</a:t>
                      </a:r>
                    </a:p>
                  </a:txBody>
                  <a:tcPr marL="44298" marR="44298" marT="0" marB="0" anchor="ctr">
                    <a:lnL>
                      <a:noFill/>
                    </a:lnL>
                    <a:lnR>
                      <a:noFill/>
                    </a:lnR>
                    <a:lnT>
                      <a:noFill/>
                    </a:lnT>
                    <a:lnB>
                      <a:noFill/>
                    </a:lnB>
                  </a:tcPr>
                </a:tc>
                <a:tc>
                  <a:txBody>
                    <a:bodyPr/>
                    <a:lstStyle/>
                    <a:p>
                      <a:pPr algn="ctr">
                        <a:lnSpc>
                          <a:spcPct val="107000"/>
                        </a:lnSpc>
                        <a:spcAft>
                          <a:spcPts val="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10,12</a:t>
                      </a: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26210000"/>
                  </a:ext>
                </a:extLst>
              </a:tr>
              <a:tr h="416519">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Mali</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226,63</a:t>
                      </a:r>
                    </a:p>
                  </a:txBody>
                  <a:tcPr marL="44298" marR="44298" marT="0" marB="0" anchor="ctr">
                    <a:lnL>
                      <a:noFill/>
                    </a:lnL>
                    <a:lnR>
                      <a:noFill/>
                    </a:lnR>
                    <a:lnT>
                      <a:noFill/>
                    </a:lnT>
                    <a:lnB>
                      <a:noFill/>
                    </a:lnB>
                  </a:tcPr>
                </a:tc>
                <a:tc>
                  <a:txBody>
                    <a:bodyPr/>
                    <a:lstStyle/>
                    <a:p>
                      <a:pPr algn="ctr">
                        <a:lnSpc>
                          <a:spcPct val="107000"/>
                        </a:lnSpc>
                        <a:spcAft>
                          <a:spcPts val="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685,35</a:t>
                      </a: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30079774"/>
                  </a:ext>
                </a:extLst>
              </a:tr>
              <a:tr h="416519">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Niger</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189,56</a:t>
                      </a:r>
                    </a:p>
                  </a:txBody>
                  <a:tcPr marL="44298" marR="44298" marT="0" marB="0" anchor="ctr">
                    <a:lnL>
                      <a:noFill/>
                    </a:lnL>
                    <a:lnR>
                      <a:noFill/>
                    </a:lnR>
                    <a:lnT>
                      <a:noFill/>
                    </a:lnT>
                    <a:lnB>
                      <a:noFill/>
                    </a:lnB>
                  </a:tcPr>
                </a:tc>
                <a:tc>
                  <a:txBody>
                    <a:bodyPr/>
                    <a:lstStyle/>
                    <a:p>
                      <a:pPr algn="ctr">
                        <a:lnSpc>
                          <a:spcPct val="107000"/>
                        </a:lnSpc>
                        <a:spcAft>
                          <a:spcPts val="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229,32</a:t>
                      </a: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46858254"/>
                  </a:ext>
                </a:extLst>
              </a:tr>
              <a:tr h="416519">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Sénégal</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318,66</a:t>
                      </a:r>
                    </a:p>
                  </a:txBody>
                  <a:tcPr marL="44298" marR="44298" marT="0" marB="0" anchor="ctr">
                    <a:lnL>
                      <a:noFill/>
                    </a:lnL>
                    <a:lnR>
                      <a:noFill/>
                    </a:lnR>
                    <a:lnT>
                      <a:noFill/>
                    </a:lnT>
                    <a:lnB>
                      <a:noFill/>
                    </a:lnB>
                  </a:tcPr>
                </a:tc>
                <a:tc>
                  <a:txBody>
                    <a:bodyPr/>
                    <a:lstStyle/>
                    <a:p>
                      <a:pPr algn="ctr">
                        <a:lnSpc>
                          <a:spcPct val="107000"/>
                        </a:lnSpc>
                        <a:spcAft>
                          <a:spcPts val="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605,69</a:t>
                      </a: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85928867"/>
                  </a:ext>
                </a:extLst>
              </a:tr>
              <a:tr h="416519">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Togo</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53,95</a:t>
                      </a:r>
                    </a:p>
                  </a:txBody>
                  <a:tcPr marL="44298" marR="44298" marT="0" marB="0" anchor="ctr">
                    <a:lnL>
                      <a:noFill/>
                    </a:lnL>
                    <a:lnR>
                      <a:noFill/>
                    </a:lnR>
                    <a:lnT>
                      <a:noFill/>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109,27</a:t>
                      </a:r>
                    </a:p>
                  </a:txBody>
                  <a:tcPr marL="44298" marR="44298" marT="0" marB="0" anchor="ctr">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932310"/>
                  </a:ext>
                </a:extLst>
              </a:tr>
              <a:tr h="416519">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Panel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182,00</a:t>
                      </a:r>
                    </a:p>
                  </a:txBody>
                  <a:tcPr marL="44298" marR="44298"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358,57</a:t>
                      </a:r>
                    </a:p>
                  </a:txBody>
                  <a:tcPr marL="44298" marR="44298"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69251075"/>
                  </a:ext>
                </a:extLst>
              </a:tr>
            </a:tbl>
          </a:graphicData>
        </a:graphic>
      </p:graphicFrame>
      <p:graphicFrame>
        <p:nvGraphicFramePr>
          <p:cNvPr id="5" name="Tableau 4">
            <a:extLst>
              <a:ext uri="{FF2B5EF4-FFF2-40B4-BE49-F238E27FC236}">
                <a16:creationId xmlns:a16="http://schemas.microsoft.com/office/drawing/2014/main" id="{6C60BD0A-C2A8-4120-B4B6-0DCDB359E0DA}"/>
              </a:ext>
            </a:extLst>
          </p:cNvPr>
          <p:cNvGraphicFramePr>
            <a:graphicFrameLocks noGrp="1"/>
          </p:cNvGraphicFramePr>
          <p:nvPr>
            <p:extLst>
              <p:ext uri="{D42A27DB-BD31-4B8C-83A1-F6EECF244321}">
                <p14:modId xmlns:p14="http://schemas.microsoft.com/office/powerpoint/2010/main" val="1521512646"/>
              </p:ext>
            </p:extLst>
          </p:nvPr>
        </p:nvGraphicFramePr>
        <p:xfrm>
          <a:off x="6377583" y="1140625"/>
          <a:ext cx="4499967" cy="3659976"/>
        </p:xfrm>
        <a:graphic>
          <a:graphicData uri="http://schemas.openxmlformats.org/drawingml/2006/table">
            <a:tbl>
              <a:tblPr firstRow="1" firstCol="1" bandRow="1"/>
              <a:tblGrid>
                <a:gridCol w="1718667">
                  <a:extLst>
                    <a:ext uri="{9D8B030D-6E8A-4147-A177-3AD203B41FA5}">
                      <a16:colId xmlns:a16="http://schemas.microsoft.com/office/drawing/2014/main" val="2704105302"/>
                    </a:ext>
                  </a:extLst>
                </a:gridCol>
                <a:gridCol w="1751707">
                  <a:extLst>
                    <a:ext uri="{9D8B030D-6E8A-4147-A177-3AD203B41FA5}">
                      <a16:colId xmlns:a16="http://schemas.microsoft.com/office/drawing/2014/main" val="1090241377"/>
                    </a:ext>
                  </a:extLst>
                </a:gridCol>
                <a:gridCol w="1029593">
                  <a:extLst>
                    <a:ext uri="{9D8B030D-6E8A-4147-A177-3AD203B41FA5}">
                      <a16:colId xmlns:a16="http://schemas.microsoft.com/office/drawing/2014/main" val="478568860"/>
                    </a:ext>
                  </a:extLst>
                </a:gridCol>
              </a:tblGrid>
              <a:tr h="406664">
                <a:tc gridSpan="3">
                  <a:txBody>
                    <a:bodyPr/>
                    <a:lstStyle/>
                    <a:p>
                      <a:pPr algn="ctr">
                        <a:lnSpc>
                          <a:spcPct val="107000"/>
                        </a:lnSpc>
                        <a:spcAft>
                          <a:spcPts val="0"/>
                        </a:spcAft>
                      </a:pPr>
                      <a:r>
                        <a:rPr lang="fr-FR" sz="20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BRICS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75000"/>
                      </a:schemeClr>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184042402"/>
                  </a:ext>
                </a:extLst>
              </a:tr>
              <a:tr h="406664">
                <a:tc>
                  <a:txBody>
                    <a:bodyPr/>
                    <a:lstStyle/>
                    <a:p>
                      <a:endParaRPr lang="fr-FR" sz="1400" dirty="0">
                        <a:effectLst/>
                        <a:latin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solidFill>
                      <a:schemeClr val="tx2">
                        <a:lumMod val="75000"/>
                      </a:schemeClr>
                    </a:solidFill>
                  </a:tcPr>
                </a:tc>
                <a:tc gridSpan="2">
                  <a:txBody>
                    <a:bodyPr/>
                    <a:lstStyle/>
                    <a:p>
                      <a:pPr algn="ctr">
                        <a:lnSpc>
                          <a:spcPct val="107000"/>
                        </a:lnSpc>
                        <a:spcAft>
                          <a:spcPts val="0"/>
                        </a:spcAft>
                      </a:pPr>
                      <a:r>
                        <a:rPr lang="fr-FR" sz="20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         IPRIV</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75000"/>
                      </a:schemeClr>
                    </a:solidFill>
                  </a:tcPr>
                </a:tc>
                <a:tc hMerge="1">
                  <a:txBody>
                    <a:bodyPr/>
                    <a:lstStyle/>
                    <a:p>
                      <a:endParaRPr lang="fr-FR"/>
                    </a:p>
                  </a:txBody>
                  <a:tcPr/>
                </a:tc>
                <a:extLst>
                  <a:ext uri="{0D108BD9-81ED-4DB2-BD59-A6C34878D82A}">
                    <a16:rowId xmlns:a16="http://schemas.microsoft.com/office/drawing/2014/main" val="1861646977"/>
                  </a:ext>
                </a:extLst>
              </a:tr>
              <a:tr h="406664">
                <a:tc>
                  <a:txBody>
                    <a:bodyPr/>
                    <a:lstStyle/>
                    <a:p>
                      <a:endParaRPr lang="fr-FR" sz="1400" dirty="0">
                        <a:effectLst/>
                        <a:latin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a:lnSpc>
                          <a:spcPct val="107000"/>
                        </a:lnSpc>
                        <a:spcAft>
                          <a:spcPts val="0"/>
                        </a:spcAft>
                      </a:pPr>
                      <a:r>
                        <a:rPr lang="fr-FR" sz="200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07-12</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0B0F0"/>
                    </a:solidFill>
                  </a:tcPr>
                </a:tc>
                <a:tc>
                  <a:txBody>
                    <a:bodyPr/>
                    <a:lstStyle/>
                    <a:p>
                      <a:pPr algn="ctr">
                        <a:lnSpc>
                          <a:spcPct val="107000"/>
                        </a:lnSpc>
                        <a:spcAft>
                          <a:spcPts val="0"/>
                        </a:spcAft>
                      </a:pPr>
                      <a:r>
                        <a:rPr lang="fr-FR" sz="200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13-18</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252819263"/>
                  </a:ext>
                </a:extLst>
              </a:tr>
              <a:tr h="406664">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Afrique du Sud</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7.645</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28575"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8.548</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75200688"/>
                  </a:ext>
                </a:extLst>
              </a:tr>
              <a:tr h="406664">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Brésil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45.208</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45.245</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74594373"/>
                  </a:ext>
                </a:extLst>
              </a:tr>
              <a:tr h="406664">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Chine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5.246</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6.147</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17336081"/>
                  </a:ext>
                </a:extLst>
              </a:tr>
              <a:tr h="406664">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Inde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61.515</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82.043</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18793152"/>
                  </a:ext>
                </a:extLst>
              </a:tr>
              <a:tr h="406664">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Russie</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38.878</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36.523</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0204934"/>
                  </a:ext>
                </a:extLst>
              </a:tr>
              <a:tr h="406664">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Panel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31.698</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35.701</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709327887"/>
                  </a:ext>
                </a:extLst>
              </a:tr>
            </a:tbl>
          </a:graphicData>
        </a:graphic>
      </p:graphicFrame>
      <p:sp>
        <p:nvSpPr>
          <p:cNvPr id="7" name="Flèche : droite 6">
            <a:extLst>
              <a:ext uri="{FF2B5EF4-FFF2-40B4-BE49-F238E27FC236}">
                <a16:creationId xmlns:a16="http://schemas.microsoft.com/office/drawing/2014/main" id="{1EDF39EC-AC53-47E2-8690-165BF069D8C4}"/>
              </a:ext>
            </a:extLst>
          </p:cNvPr>
          <p:cNvSpPr/>
          <p:nvPr/>
        </p:nvSpPr>
        <p:spPr>
          <a:xfrm>
            <a:off x="4802683" y="5779277"/>
            <a:ext cx="1099120" cy="295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 courbe vers la gauche 8">
            <a:extLst>
              <a:ext uri="{FF2B5EF4-FFF2-40B4-BE49-F238E27FC236}">
                <a16:creationId xmlns:a16="http://schemas.microsoft.com/office/drawing/2014/main" id="{1E3E7D09-0F54-403C-B29C-CBBDD3F13079}"/>
              </a:ext>
            </a:extLst>
          </p:cNvPr>
          <p:cNvSpPr/>
          <p:nvPr/>
        </p:nvSpPr>
        <p:spPr>
          <a:xfrm>
            <a:off x="10877550" y="4438650"/>
            <a:ext cx="1030784" cy="170020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Rectangle : coins arrondis 10">
            <a:extLst>
              <a:ext uri="{FF2B5EF4-FFF2-40B4-BE49-F238E27FC236}">
                <a16:creationId xmlns:a16="http://schemas.microsoft.com/office/drawing/2014/main" id="{495C5904-3391-4A68-915B-0AF4984F95DB}"/>
              </a:ext>
            </a:extLst>
          </p:cNvPr>
          <p:cNvSpPr/>
          <p:nvPr/>
        </p:nvSpPr>
        <p:spPr>
          <a:xfrm>
            <a:off x="5901803" y="5441139"/>
            <a:ext cx="1866900" cy="97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ln w="0"/>
                <a:solidFill>
                  <a:schemeClr val="tx1"/>
                </a:solidFill>
                <a:effectLst>
                  <a:outerShdw blurRad="38100" dist="38100" dir="2700000" algn="tl">
                    <a:srgbClr val="000000">
                      <a:alpha val="43137"/>
                    </a:srgbClr>
                  </a:outerShdw>
                </a:effectLst>
              </a:rPr>
              <a:t>97,02%</a:t>
            </a:r>
          </a:p>
        </p:txBody>
      </p:sp>
      <p:sp>
        <p:nvSpPr>
          <p:cNvPr id="13" name="Rectangle : coins arrondis 12">
            <a:extLst>
              <a:ext uri="{FF2B5EF4-FFF2-40B4-BE49-F238E27FC236}">
                <a16:creationId xmlns:a16="http://schemas.microsoft.com/office/drawing/2014/main" id="{9E8D2D5E-9064-4595-A969-4767852FBB59}"/>
              </a:ext>
            </a:extLst>
          </p:cNvPr>
          <p:cNvSpPr/>
          <p:nvPr/>
        </p:nvSpPr>
        <p:spPr>
          <a:xfrm>
            <a:off x="9035950" y="5441139"/>
            <a:ext cx="1866900" cy="97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ln w="0"/>
                <a:solidFill>
                  <a:schemeClr val="tx1"/>
                </a:solidFill>
                <a:effectLst>
                  <a:outerShdw blurRad="38100" dist="19050" dir="2700000" algn="tl" rotWithShape="0">
                    <a:schemeClr val="dk1">
                      <a:alpha val="40000"/>
                    </a:schemeClr>
                  </a:outerShdw>
                </a:effectLst>
              </a:rPr>
              <a:t>12,63%</a:t>
            </a:r>
            <a:endParaRPr lang="fr-FR" sz="3600" dirty="0"/>
          </a:p>
        </p:txBody>
      </p:sp>
    </p:spTree>
    <p:extLst>
      <p:ext uri="{BB962C8B-B14F-4D97-AF65-F5344CB8AC3E}">
        <p14:creationId xmlns:p14="http://schemas.microsoft.com/office/powerpoint/2010/main" val="1050352496"/>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 coins arrondis 2">
            <a:extLst>
              <a:ext uri="{FF2B5EF4-FFF2-40B4-BE49-F238E27FC236}">
                <a16:creationId xmlns:a16="http://schemas.microsoft.com/office/drawing/2014/main" id="{F2E090A3-9440-4C9C-85BE-8C65A62C2C11}"/>
              </a:ext>
            </a:extLst>
          </p:cNvPr>
          <p:cNvSpPr/>
          <p:nvPr/>
        </p:nvSpPr>
        <p:spPr>
          <a:xfrm>
            <a:off x="9010650" y="5288751"/>
            <a:ext cx="1866900" cy="97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ln w="0"/>
                <a:solidFill>
                  <a:schemeClr val="tx1"/>
                </a:solidFill>
                <a:effectLst>
                  <a:outerShdw blurRad="38100" dist="19050" dir="2700000" algn="tl" rotWithShape="0">
                    <a:schemeClr val="dk1">
                      <a:alpha val="40000"/>
                    </a:schemeClr>
                  </a:outerShdw>
                </a:effectLst>
              </a:rPr>
              <a:t>12,44%</a:t>
            </a:r>
            <a:endParaRPr lang="fr-FR" sz="3600" dirty="0"/>
          </a:p>
        </p:txBody>
      </p:sp>
      <p:sp>
        <p:nvSpPr>
          <p:cNvPr id="5" name="Flèche : courbe vers la gauche 4">
            <a:extLst>
              <a:ext uri="{FF2B5EF4-FFF2-40B4-BE49-F238E27FC236}">
                <a16:creationId xmlns:a16="http://schemas.microsoft.com/office/drawing/2014/main" id="{FE003295-5FE4-4147-9D89-E9779D682B61}"/>
              </a:ext>
            </a:extLst>
          </p:cNvPr>
          <p:cNvSpPr/>
          <p:nvPr/>
        </p:nvSpPr>
        <p:spPr>
          <a:xfrm>
            <a:off x="10877550" y="4275286"/>
            <a:ext cx="1030784" cy="170020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Flèche : droite 6">
            <a:extLst>
              <a:ext uri="{FF2B5EF4-FFF2-40B4-BE49-F238E27FC236}">
                <a16:creationId xmlns:a16="http://schemas.microsoft.com/office/drawing/2014/main" id="{EF6659E4-60EF-4E16-9E99-62A1CF4EBA21}"/>
              </a:ext>
            </a:extLst>
          </p:cNvPr>
          <p:cNvSpPr/>
          <p:nvPr/>
        </p:nvSpPr>
        <p:spPr>
          <a:xfrm>
            <a:off x="4863530" y="5676900"/>
            <a:ext cx="1099120" cy="295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B5361E9D-C56F-454E-83A2-BE26CBDA59F5}"/>
              </a:ext>
            </a:extLst>
          </p:cNvPr>
          <p:cNvSpPr/>
          <p:nvPr/>
        </p:nvSpPr>
        <p:spPr>
          <a:xfrm>
            <a:off x="5985215" y="5288751"/>
            <a:ext cx="1866900" cy="97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ln w="0"/>
                <a:solidFill>
                  <a:schemeClr val="tx1"/>
                </a:solidFill>
                <a:effectLst>
                  <a:outerShdw blurRad="38100" dist="38100" dir="2700000" algn="tl">
                    <a:srgbClr val="000000">
                      <a:alpha val="43137"/>
                    </a:srgbClr>
                  </a:outerShdw>
                </a:effectLst>
              </a:rPr>
              <a:t>43,86%</a:t>
            </a:r>
          </a:p>
        </p:txBody>
      </p:sp>
      <p:graphicFrame>
        <p:nvGraphicFramePr>
          <p:cNvPr id="10" name="Tableau 9">
            <a:extLst>
              <a:ext uri="{FF2B5EF4-FFF2-40B4-BE49-F238E27FC236}">
                <a16:creationId xmlns:a16="http://schemas.microsoft.com/office/drawing/2014/main" id="{324745C9-A25A-45EB-8F22-24E309F0459D}"/>
              </a:ext>
            </a:extLst>
          </p:cNvPr>
          <p:cNvGraphicFramePr>
            <a:graphicFrameLocks noGrp="1"/>
          </p:cNvGraphicFramePr>
          <p:nvPr>
            <p:extLst>
              <p:ext uri="{D42A27DB-BD31-4B8C-83A1-F6EECF244321}">
                <p14:modId xmlns:p14="http://schemas.microsoft.com/office/powerpoint/2010/main" val="1171629327"/>
              </p:ext>
            </p:extLst>
          </p:nvPr>
        </p:nvGraphicFramePr>
        <p:xfrm>
          <a:off x="363563" y="1011651"/>
          <a:ext cx="4499967" cy="4960524"/>
        </p:xfrm>
        <a:graphic>
          <a:graphicData uri="http://schemas.openxmlformats.org/drawingml/2006/table">
            <a:tbl>
              <a:tblPr firstRow="1" firstCol="1" bandRow="1"/>
              <a:tblGrid>
                <a:gridCol w="1736087">
                  <a:extLst>
                    <a:ext uri="{9D8B030D-6E8A-4147-A177-3AD203B41FA5}">
                      <a16:colId xmlns:a16="http://schemas.microsoft.com/office/drawing/2014/main" val="1718026298"/>
                    </a:ext>
                  </a:extLst>
                </a:gridCol>
                <a:gridCol w="1637088">
                  <a:extLst>
                    <a:ext uri="{9D8B030D-6E8A-4147-A177-3AD203B41FA5}">
                      <a16:colId xmlns:a16="http://schemas.microsoft.com/office/drawing/2014/main" val="1235013010"/>
                    </a:ext>
                  </a:extLst>
                </a:gridCol>
                <a:gridCol w="1126792">
                  <a:extLst>
                    <a:ext uri="{9D8B030D-6E8A-4147-A177-3AD203B41FA5}">
                      <a16:colId xmlns:a16="http://schemas.microsoft.com/office/drawing/2014/main" val="3280745512"/>
                    </a:ext>
                  </a:extLst>
                </a:gridCol>
              </a:tblGrid>
              <a:tr h="413377">
                <a:tc gridSpan="3">
                  <a:txBody>
                    <a:bodyPr/>
                    <a:lstStyle/>
                    <a:p>
                      <a:pPr algn="ctr">
                        <a:lnSpc>
                          <a:spcPct val="107000"/>
                        </a:lnSpc>
                        <a:spcAft>
                          <a:spcPts val="0"/>
                        </a:spcAft>
                      </a:pPr>
                      <a:r>
                        <a:rPr lang="fr-FR" sz="20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UEMOA</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75000"/>
                      </a:schemeClr>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67040700"/>
                  </a:ext>
                </a:extLst>
              </a:tr>
              <a:tr h="413377">
                <a:tc gridSpan="3">
                  <a:txBody>
                    <a:bodyPr/>
                    <a:lstStyle/>
                    <a:p>
                      <a:pPr algn="ctr">
                        <a:lnSpc>
                          <a:spcPct val="107000"/>
                        </a:lnSpc>
                        <a:spcAft>
                          <a:spcPts val="0"/>
                        </a:spcAft>
                      </a:pPr>
                      <a:r>
                        <a:rPr lang="fr-FR" sz="20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                                        DEPUB</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chemeClr val="tx2">
                        <a:lumMod val="75000"/>
                      </a:schemeClr>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752571236"/>
                  </a:ext>
                </a:extLst>
              </a:tr>
              <a:tr h="413377">
                <a:tc>
                  <a:txBody>
                    <a:bodyPr/>
                    <a:lstStyle/>
                    <a:p>
                      <a:pPr algn="l"/>
                      <a:endParaRPr lang="fr-FR" sz="1400" dirty="0">
                        <a:effectLst/>
                        <a:latin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a:lnSpc>
                          <a:spcPct val="107000"/>
                        </a:lnSpc>
                        <a:spcAft>
                          <a:spcPts val="0"/>
                        </a:spcAft>
                      </a:pPr>
                      <a:r>
                        <a:rPr lang="fr-FR" sz="200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07-12</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0B0F0"/>
                    </a:solidFill>
                  </a:tcPr>
                </a:tc>
                <a:tc>
                  <a:txBody>
                    <a:bodyPr/>
                    <a:lstStyle/>
                    <a:p>
                      <a:pPr algn="ctr">
                        <a:lnSpc>
                          <a:spcPct val="107000"/>
                        </a:lnSpc>
                        <a:spcAft>
                          <a:spcPts val="0"/>
                        </a:spcAft>
                      </a:pPr>
                      <a:r>
                        <a:rPr lang="fr-FR" sz="200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13-18</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2317578144"/>
                  </a:ext>
                </a:extLst>
              </a:tr>
              <a:tr h="413377">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Bénin</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113,04</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a:noFill/>
                    </a:lnR>
                    <a:lnT w="28575"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145,99</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38432829"/>
                  </a:ext>
                </a:extLst>
              </a:tr>
              <a:tr h="413377">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Burkina-Faso</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172,18</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279,37</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54213203"/>
                  </a:ext>
                </a:extLst>
              </a:tr>
              <a:tr h="413377">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Côte d'Ivoire</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298,64</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371,65</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09547671"/>
                  </a:ext>
                </a:extLst>
              </a:tr>
              <a:tr h="413377">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Guinée-Bissau</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7,88</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12,18</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86204694"/>
                  </a:ext>
                </a:extLst>
              </a:tr>
              <a:tr h="413377">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Mali</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160,79</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202,67</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049509763"/>
                  </a:ext>
                </a:extLst>
              </a:tr>
              <a:tr h="413377">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Niger</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85,96</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127,33</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06297073"/>
                  </a:ext>
                </a:extLst>
              </a:tr>
              <a:tr h="413377">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Sénégal</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241,85</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358,20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45020394"/>
                  </a:ext>
                </a:extLst>
              </a:tr>
              <a:tr h="413377">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Togo</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34,88</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a:noFill/>
                    </a:lnR>
                    <a:lnT>
                      <a:noFill/>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106,99</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7052498"/>
                  </a:ext>
                </a:extLst>
              </a:tr>
              <a:tr h="413377">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Panel</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139,40</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200,55</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652172674"/>
                  </a:ext>
                </a:extLst>
              </a:tr>
            </a:tbl>
          </a:graphicData>
        </a:graphic>
      </p:graphicFrame>
      <p:sp>
        <p:nvSpPr>
          <p:cNvPr id="12" name="Rectangle 11">
            <a:extLst>
              <a:ext uri="{FF2B5EF4-FFF2-40B4-BE49-F238E27FC236}">
                <a16:creationId xmlns:a16="http://schemas.microsoft.com/office/drawing/2014/main" id="{0E88AD45-130F-4AA3-91B1-DCD35CCC273C}"/>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Résultats – Analyse descriptive (3/4)</a:t>
            </a:r>
          </a:p>
        </p:txBody>
      </p:sp>
      <p:graphicFrame>
        <p:nvGraphicFramePr>
          <p:cNvPr id="13" name="Tableau 12">
            <a:extLst>
              <a:ext uri="{FF2B5EF4-FFF2-40B4-BE49-F238E27FC236}">
                <a16:creationId xmlns:a16="http://schemas.microsoft.com/office/drawing/2014/main" id="{15772035-3354-406F-B05D-A59F604C9FE9}"/>
              </a:ext>
            </a:extLst>
          </p:cNvPr>
          <p:cNvGraphicFramePr>
            <a:graphicFrameLocks noGrp="1"/>
          </p:cNvGraphicFramePr>
          <p:nvPr>
            <p:extLst>
              <p:ext uri="{D42A27DB-BD31-4B8C-83A1-F6EECF244321}">
                <p14:modId xmlns:p14="http://schemas.microsoft.com/office/powerpoint/2010/main" val="566437448"/>
              </p:ext>
            </p:extLst>
          </p:nvPr>
        </p:nvGraphicFramePr>
        <p:xfrm>
          <a:off x="6377583" y="1011651"/>
          <a:ext cx="4499967" cy="3603222"/>
        </p:xfrm>
        <a:graphic>
          <a:graphicData uri="http://schemas.openxmlformats.org/drawingml/2006/table">
            <a:tbl>
              <a:tblPr firstRow="1" firstCol="1" bandRow="1"/>
              <a:tblGrid>
                <a:gridCol w="1775817">
                  <a:extLst>
                    <a:ext uri="{9D8B030D-6E8A-4147-A177-3AD203B41FA5}">
                      <a16:colId xmlns:a16="http://schemas.microsoft.com/office/drawing/2014/main" val="3870921220"/>
                    </a:ext>
                  </a:extLst>
                </a:gridCol>
                <a:gridCol w="1694557">
                  <a:extLst>
                    <a:ext uri="{9D8B030D-6E8A-4147-A177-3AD203B41FA5}">
                      <a16:colId xmlns:a16="http://schemas.microsoft.com/office/drawing/2014/main" val="1069053046"/>
                    </a:ext>
                  </a:extLst>
                </a:gridCol>
                <a:gridCol w="1029593">
                  <a:extLst>
                    <a:ext uri="{9D8B030D-6E8A-4147-A177-3AD203B41FA5}">
                      <a16:colId xmlns:a16="http://schemas.microsoft.com/office/drawing/2014/main" val="3780277833"/>
                    </a:ext>
                  </a:extLst>
                </a:gridCol>
              </a:tblGrid>
              <a:tr h="400358">
                <a:tc gridSpan="3">
                  <a:txBody>
                    <a:bodyPr/>
                    <a:lstStyle/>
                    <a:p>
                      <a:pPr algn="ctr">
                        <a:lnSpc>
                          <a:spcPct val="107000"/>
                        </a:lnSpc>
                        <a:spcAft>
                          <a:spcPts val="0"/>
                        </a:spcAft>
                      </a:pPr>
                      <a:r>
                        <a:rPr lang="fr-FR" sz="20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BRICS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75000"/>
                      </a:schemeClr>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827049866"/>
                  </a:ext>
                </a:extLst>
              </a:tr>
              <a:tr h="400358">
                <a:tc gridSpan="3">
                  <a:txBody>
                    <a:bodyPr/>
                    <a:lstStyle/>
                    <a:p>
                      <a:pPr algn="ctr">
                        <a:lnSpc>
                          <a:spcPct val="107000"/>
                        </a:lnSpc>
                        <a:spcAft>
                          <a:spcPts val="0"/>
                        </a:spcAft>
                      </a:pPr>
                      <a:r>
                        <a:rPr lang="fr-FR" sz="20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                                     DEPUB</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chemeClr val="tx2">
                        <a:lumMod val="75000"/>
                      </a:schemeClr>
                    </a:solidFill>
                  </a:tcPr>
                </a:tc>
                <a:tc hMerge="1">
                  <a:txBody>
                    <a:bodyPr/>
                    <a:lstStyle/>
                    <a:p>
                      <a:pPr algn="ctr">
                        <a:lnSpc>
                          <a:spcPct val="107000"/>
                        </a:lnSpc>
                        <a:spcAft>
                          <a:spcPts val="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75000"/>
                      </a:schemeClr>
                    </a:solidFill>
                  </a:tcPr>
                </a:tc>
                <a:tc hMerge="1">
                  <a:txBody>
                    <a:bodyPr/>
                    <a:lstStyle/>
                    <a:p>
                      <a:endParaRPr lang="fr-FR"/>
                    </a:p>
                  </a:txBody>
                  <a:tcPr/>
                </a:tc>
                <a:extLst>
                  <a:ext uri="{0D108BD9-81ED-4DB2-BD59-A6C34878D82A}">
                    <a16:rowId xmlns:a16="http://schemas.microsoft.com/office/drawing/2014/main" val="496682411"/>
                  </a:ext>
                </a:extLst>
              </a:tr>
              <a:tr h="400358">
                <a:tc>
                  <a:txBody>
                    <a:bodyPr/>
                    <a:lstStyle/>
                    <a:p>
                      <a:endParaRPr lang="fr-FR" sz="1400" dirty="0">
                        <a:effectLst/>
                        <a:latin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a:lnSpc>
                          <a:spcPct val="107000"/>
                        </a:lnSpc>
                        <a:spcAft>
                          <a:spcPts val="0"/>
                        </a:spcAft>
                      </a:pPr>
                      <a:r>
                        <a:rPr lang="fr-FR" sz="200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07-12</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0B0F0"/>
                    </a:solidFill>
                  </a:tcPr>
                </a:tc>
                <a:tc>
                  <a:txBody>
                    <a:bodyPr/>
                    <a:lstStyle/>
                    <a:p>
                      <a:pPr algn="ctr">
                        <a:lnSpc>
                          <a:spcPct val="107000"/>
                        </a:lnSpc>
                        <a:spcAft>
                          <a:spcPts val="0"/>
                        </a:spcAft>
                      </a:pPr>
                      <a:r>
                        <a:rPr lang="fr-FR" sz="200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13-18</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609773803"/>
                  </a:ext>
                </a:extLst>
              </a:tr>
              <a:tr h="400358">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Afrique du Sud</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7.426</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28575"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8.542</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1166387"/>
                  </a:ext>
                </a:extLst>
              </a:tr>
              <a:tr h="400358">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Brésil</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41.168</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44.364</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97592103"/>
                  </a:ext>
                </a:extLst>
              </a:tr>
              <a:tr h="400358">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Chine</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2.000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2.397</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48711191"/>
                  </a:ext>
                </a:extLst>
              </a:tr>
              <a:tr h="400358">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Inde</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17.421</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24.502</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60270812"/>
                  </a:ext>
                </a:extLst>
              </a:tr>
              <a:tr h="400358">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Russie</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28.929</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29.200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2177423"/>
                  </a:ext>
                </a:extLst>
              </a:tr>
              <a:tr h="400358">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Panel</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19.389</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21.801</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266134169"/>
                  </a:ext>
                </a:extLst>
              </a:tr>
            </a:tbl>
          </a:graphicData>
        </a:graphic>
      </p:graphicFrame>
      <p:sp>
        <p:nvSpPr>
          <p:cNvPr id="2" name="Rectangle : coins arrondis 1">
            <a:extLst>
              <a:ext uri="{FF2B5EF4-FFF2-40B4-BE49-F238E27FC236}">
                <a16:creationId xmlns:a16="http://schemas.microsoft.com/office/drawing/2014/main" id="{DED6954E-ABCF-4157-8C13-115237FEC2B7}"/>
              </a:ext>
            </a:extLst>
          </p:cNvPr>
          <p:cNvSpPr/>
          <p:nvPr/>
        </p:nvSpPr>
        <p:spPr>
          <a:xfrm>
            <a:off x="363563" y="6412701"/>
            <a:ext cx="6426981" cy="44529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n w="0"/>
                <a:solidFill>
                  <a:schemeClr val="tx1"/>
                </a:solidFill>
                <a:effectLst>
                  <a:outerShdw blurRad="38100" dist="38100" dir="2700000" algn="tl">
                    <a:srgbClr val="000000">
                      <a:alpha val="43137"/>
                    </a:srgbClr>
                  </a:outerShdw>
                </a:effectLst>
              </a:rPr>
              <a:t>Les valeurs sont en dix millions de dollars</a:t>
            </a:r>
            <a:endParaRPr lang="fr-FR"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10741072"/>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64A435E7-A568-421A-934D-FE02C992BDAF}"/>
              </a:ext>
            </a:extLst>
          </p:cNvPr>
          <p:cNvGraphicFramePr>
            <a:graphicFrameLocks noGrp="1"/>
          </p:cNvGraphicFramePr>
          <p:nvPr>
            <p:extLst>
              <p:ext uri="{D42A27DB-BD31-4B8C-83A1-F6EECF244321}">
                <p14:modId xmlns:p14="http://schemas.microsoft.com/office/powerpoint/2010/main" val="1157602326"/>
              </p:ext>
            </p:extLst>
          </p:nvPr>
        </p:nvGraphicFramePr>
        <p:xfrm>
          <a:off x="363563" y="1143000"/>
          <a:ext cx="4499967" cy="4995852"/>
        </p:xfrm>
        <a:graphic>
          <a:graphicData uri="http://schemas.openxmlformats.org/drawingml/2006/table">
            <a:tbl>
              <a:tblPr firstRow="1" firstCol="1" bandRow="1"/>
              <a:tblGrid>
                <a:gridCol w="1736087">
                  <a:extLst>
                    <a:ext uri="{9D8B030D-6E8A-4147-A177-3AD203B41FA5}">
                      <a16:colId xmlns:a16="http://schemas.microsoft.com/office/drawing/2014/main" val="3498395568"/>
                    </a:ext>
                  </a:extLst>
                </a:gridCol>
                <a:gridCol w="1637088">
                  <a:extLst>
                    <a:ext uri="{9D8B030D-6E8A-4147-A177-3AD203B41FA5}">
                      <a16:colId xmlns:a16="http://schemas.microsoft.com/office/drawing/2014/main" val="2957943201"/>
                    </a:ext>
                  </a:extLst>
                </a:gridCol>
                <a:gridCol w="1126792">
                  <a:extLst>
                    <a:ext uri="{9D8B030D-6E8A-4147-A177-3AD203B41FA5}">
                      <a16:colId xmlns:a16="http://schemas.microsoft.com/office/drawing/2014/main" val="4138685384"/>
                    </a:ext>
                  </a:extLst>
                </a:gridCol>
              </a:tblGrid>
              <a:tr h="416321">
                <a:tc gridSpan="3">
                  <a:txBody>
                    <a:bodyPr/>
                    <a:lstStyle/>
                    <a:p>
                      <a:pPr algn="ctr">
                        <a:lnSpc>
                          <a:spcPct val="107000"/>
                        </a:lnSpc>
                        <a:spcAft>
                          <a:spcPts val="0"/>
                        </a:spcAft>
                      </a:pPr>
                      <a:r>
                        <a:rPr lang="fr-FR" sz="20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UEMOA</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75000"/>
                      </a:schemeClr>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660374254"/>
                  </a:ext>
                </a:extLst>
              </a:tr>
              <a:tr h="416321">
                <a:tc gridSpan="3">
                  <a:txBody>
                    <a:bodyPr/>
                    <a:lstStyle/>
                    <a:p>
                      <a:pPr algn="ctr">
                        <a:lnSpc>
                          <a:spcPct val="107000"/>
                        </a:lnSpc>
                        <a:spcAft>
                          <a:spcPts val="0"/>
                        </a:spcAft>
                      </a:pPr>
                      <a:r>
                        <a:rPr lang="fr-FR" sz="20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                                       POP_ACT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chemeClr val="tx2">
                        <a:lumMod val="75000"/>
                      </a:schemeClr>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910630189"/>
                  </a:ext>
                </a:extLst>
              </a:tr>
              <a:tr h="416321">
                <a:tc>
                  <a:txBody>
                    <a:bodyPr/>
                    <a:lstStyle/>
                    <a:p>
                      <a:pPr algn="l"/>
                      <a:endParaRPr lang="fr-FR" sz="1400" dirty="0">
                        <a:effectLst/>
                        <a:latin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a:lnSpc>
                          <a:spcPct val="107000"/>
                        </a:lnSpc>
                        <a:spcAft>
                          <a:spcPts val="0"/>
                        </a:spcAft>
                      </a:pPr>
                      <a:r>
                        <a:rPr lang="fr-FR" sz="200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07-12</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0B0F0"/>
                    </a:solidFill>
                  </a:tcPr>
                </a:tc>
                <a:tc>
                  <a:txBody>
                    <a:bodyPr/>
                    <a:lstStyle/>
                    <a:p>
                      <a:pPr algn="ctr">
                        <a:lnSpc>
                          <a:spcPct val="107000"/>
                        </a:lnSpc>
                        <a:spcAft>
                          <a:spcPts val="0"/>
                        </a:spcAft>
                      </a:pPr>
                      <a:r>
                        <a:rPr lang="fr-FR" sz="200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13-18</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312004523"/>
                  </a:ext>
                </a:extLst>
              </a:tr>
              <a:tr h="416321">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Bénin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52,83</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a:noFill/>
                    </a:lnR>
                    <a:lnT w="28575"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53,81</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31533124"/>
                  </a:ext>
                </a:extLst>
              </a:tr>
              <a:tr h="416321">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Burkina-Faso</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51,22</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52,11</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39175552"/>
                  </a:ext>
                </a:extLst>
              </a:tr>
              <a:tr h="416321">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Côte d'Ivoire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53,45</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54,69</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05674343"/>
                  </a:ext>
                </a:extLst>
              </a:tr>
              <a:tr h="416321">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Guinée-Bissau</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53,98</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54,64</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0834812"/>
                  </a:ext>
                </a:extLst>
              </a:tr>
              <a:tr h="416321">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Mali</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49,71</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49,62</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49461470"/>
                  </a:ext>
                </a:extLst>
              </a:tr>
              <a:tr h="416321">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Niger</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47,49</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47,27</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14606218"/>
                  </a:ext>
                </a:extLst>
              </a:tr>
              <a:tr h="416321">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Sénégal</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53,27</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53,55</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45790448"/>
                  </a:ext>
                </a:extLst>
              </a:tr>
              <a:tr h="416321">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Togo</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54,46</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a:noFill/>
                    </a:lnR>
                    <a:lnT>
                      <a:noFill/>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55,19</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0515494"/>
                  </a:ext>
                </a:extLst>
              </a:tr>
              <a:tr h="416321">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Panel</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52,05</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52,61</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093359474"/>
                  </a:ext>
                </a:extLst>
              </a:tr>
            </a:tbl>
          </a:graphicData>
        </a:graphic>
      </p:graphicFrame>
      <p:sp>
        <p:nvSpPr>
          <p:cNvPr id="4" name="Rectangle 3">
            <a:extLst>
              <a:ext uri="{FF2B5EF4-FFF2-40B4-BE49-F238E27FC236}">
                <a16:creationId xmlns:a16="http://schemas.microsoft.com/office/drawing/2014/main" id="{2A539CD8-49B6-49DF-A256-8AAAC6DE2C50}"/>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Résultats – Analyse descriptive (4/4)</a:t>
            </a:r>
          </a:p>
        </p:txBody>
      </p:sp>
      <p:sp>
        <p:nvSpPr>
          <p:cNvPr id="6" name="Flèche : droite 5">
            <a:extLst>
              <a:ext uri="{FF2B5EF4-FFF2-40B4-BE49-F238E27FC236}">
                <a16:creationId xmlns:a16="http://schemas.microsoft.com/office/drawing/2014/main" id="{924F82A1-8446-4988-A091-CE86CBA46CA4}"/>
              </a:ext>
            </a:extLst>
          </p:cNvPr>
          <p:cNvSpPr/>
          <p:nvPr/>
        </p:nvSpPr>
        <p:spPr>
          <a:xfrm>
            <a:off x="4863530" y="5812626"/>
            <a:ext cx="1099120" cy="295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6DC02CBF-22D3-4661-A72F-BBD9036F94A0}"/>
              </a:ext>
            </a:extLst>
          </p:cNvPr>
          <p:cNvSpPr/>
          <p:nvPr/>
        </p:nvSpPr>
        <p:spPr>
          <a:xfrm>
            <a:off x="5962650" y="5486400"/>
            <a:ext cx="1866900" cy="97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ln w="0"/>
                <a:solidFill>
                  <a:schemeClr val="tx1"/>
                </a:solidFill>
                <a:effectLst>
                  <a:outerShdw blurRad="38100" dist="38100" dir="2700000" algn="tl">
                    <a:srgbClr val="000000">
                      <a:alpha val="43137"/>
                    </a:srgbClr>
                  </a:outerShdw>
                </a:effectLst>
              </a:rPr>
              <a:t>UEMOA</a:t>
            </a:r>
          </a:p>
        </p:txBody>
      </p:sp>
      <p:sp>
        <p:nvSpPr>
          <p:cNvPr id="10" name="Rectangle : coins arrondis 9">
            <a:extLst>
              <a:ext uri="{FF2B5EF4-FFF2-40B4-BE49-F238E27FC236}">
                <a16:creationId xmlns:a16="http://schemas.microsoft.com/office/drawing/2014/main" id="{AD17E447-8293-4E02-973C-5E274145C8BF}"/>
              </a:ext>
            </a:extLst>
          </p:cNvPr>
          <p:cNvSpPr/>
          <p:nvPr/>
        </p:nvSpPr>
        <p:spPr>
          <a:xfrm>
            <a:off x="9010650" y="5486400"/>
            <a:ext cx="1866900" cy="97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ln w="0"/>
                <a:solidFill>
                  <a:schemeClr val="tx1"/>
                </a:solidFill>
                <a:effectLst>
                  <a:outerShdw blurRad="38100" dist="19050" dir="2700000" algn="tl" rotWithShape="0">
                    <a:schemeClr val="dk1">
                      <a:alpha val="40000"/>
                    </a:schemeClr>
                  </a:outerShdw>
                </a:effectLst>
              </a:rPr>
              <a:t>BRICS</a:t>
            </a:r>
            <a:endParaRPr lang="fr-FR" sz="3600" dirty="0"/>
          </a:p>
        </p:txBody>
      </p:sp>
      <p:sp>
        <p:nvSpPr>
          <p:cNvPr id="12" name="Flèche : courbe vers la gauche 11">
            <a:extLst>
              <a:ext uri="{FF2B5EF4-FFF2-40B4-BE49-F238E27FC236}">
                <a16:creationId xmlns:a16="http://schemas.microsoft.com/office/drawing/2014/main" id="{F7484F84-A226-4919-992B-2E398D2E25CD}"/>
              </a:ext>
            </a:extLst>
          </p:cNvPr>
          <p:cNvSpPr/>
          <p:nvPr/>
        </p:nvSpPr>
        <p:spPr>
          <a:xfrm>
            <a:off x="10877550" y="4438650"/>
            <a:ext cx="1030784" cy="170020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aphicFrame>
        <p:nvGraphicFramePr>
          <p:cNvPr id="13" name="Tableau 12">
            <a:extLst>
              <a:ext uri="{FF2B5EF4-FFF2-40B4-BE49-F238E27FC236}">
                <a16:creationId xmlns:a16="http://schemas.microsoft.com/office/drawing/2014/main" id="{C68F8E48-8356-4596-887E-A62997C69144}"/>
              </a:ext>
            </a:extLst>
          </p:cNvPr>
          <p:cNvGraphicFramePr>
            <a:graphicFrameLocks noGrp="1"/>
          </p:cNvGraphicFramePr>
          <p:nvPr>
            <p:extLst>
              <p:ext uri="{D42A27DB-BD31-4B8C-83A1-F6EECF244321}">
                <p14:modId xmlns:p14="http://schemas.microsoft.com/office/powerpoint/2010/main" val="1305121275"/>
              </p:ext>
            </p:extLst>
          </p:nvPr>
        </p:nvGraphicFramePr>
        <p:xfrm>
          <a:off x="6360991" y="1143000"/>
          <a:ext cx="4499967" cy="3638547"/>
        </p:xfrm>
        <a:graphic>
          <a:graphicData uri="http://schemas.openxmlformats.org/drawingml/2006/table">
            <a:tbl>
              <a:tblPr firstRow="1" firstCol="1" bandRow="1"/>
              <a:tblGrid>
                <a:gridCol w="1792409">
                  <a:extLst>
                    <a:ext uri="{9D8B030D-6E8A-4147-A177-3AD203B41FA5}">
                      <a16:colId xmlns:a16="http://schemas.microsoft.com/office/drawing/2014/main" val="1766633663"/>
                    </a:ext>
                  </a:extLst>
                </a:gridCol>
                <a:gridCol w="1677965">
                  <a:extLst>
                    <a:ext uri="{9D8B030D-6E8A-4147-A177-3AD203B41FA5}">
                      <a16:colId xmlns:a16="http://schemas.microsoft.com/office/drawing/2014/main" val="3616737621"/>
                    </a:ext>
                  </a:extLst>
                </a:gridCol>
                <a:gridCol w="1029593">
                  <a:extLst>
                    <a:ext uri="{9D8B030D-6E8A-4147-A177-3AD203B41FA5}">
                      <a16:colId xmlns:a16="http://schemas.microsoft.com/office/drawing/2014/main" val="4285880728"/>
                    </a:ext>
                  </a:extLst>
                </a:gridCol>
              </a:tblGrid>
              <a:tr h="404283">
                <a:tc gridSpan="3">
                  <a:txBody>
                    <a:bodyPr/>
                    <a:lstStyle/>
                    <a:p>
                      <a:pPr algn="ctr">
                        <a:lnSpc>
                          <a:spcPct val="107000"/>
                        </a:lnSpc>
                        <a:spcAft>
                          <a:spcPts val="0"/>
                        </a:spcAft>
                      </a:pPr>
                      <a:r>
                        <a:rPr lang="fr-FR" sz="20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BRICS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75000"/>
                      </a:schemeClr>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246079253"/>
                  </a:ext>
                </a:extLst>
              </a:tr>
              <a:tr h="404283">
                <a:tc>
                  <a:txBody>
                    <a:bodyPr/>
                    <a:lstStyle/>
                    <a:p>
                      <a:endParaRPr lang="fr-FR" sz="1400" dirty="0">
                        <a:effectLst/>
                        <a:latin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solidFill>
                      <a:schemeClr val="tx2">
                        <a:lumMod val="75000"/>
                      </a:schemeClr>
                    </a:solidFill>
                  </a:tcPr>
                </a:tc>
                <a:tc gridSpan="2">
                  <a:txBody>
                    <a:bodyPr/>
                    <a:lstStyle/>
                    <a:p>
                      <a:pPr algn="ctr">
                        <a:lnSpc>
                          <a:spcPct val="107000"/>
                        </a:lnSpc>
                        <a:spcAft>
                          <a:spcPts val="0"/>
                        </a:spcAft>
                      </a:pPr>
                      <a:r>
                        <a:rPr lang="fr-FR" sz="20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       POP_ACT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75000"/>
                      </a:schemeClr>
                    </a:solidFill>
                  </a:tcPr>
                </a:tc>
                <a:tc hMerge="1">
                  <a:txBody>
                    <a:bodyPr/>
                    <a:lstStyle/>
                    <a:p>
                      <a:endParaRPr lang="fr-FR"/>
                    </a:p>
                  </a:txBody>
                  <a:tcPr/>
                </a:tc>
                <a:extLst>
                  <a:ext uri="{0D108BD9-81ED-4DB2-BD59-A6C34878D82A}">
                    <a16:rowId xmlns:a16="http://schemas.microsoft.com/office/drawing/2014/main" val="3178818384"/>
                  </a:ext>
                </a:extLst>
              </a:tr>
              <a:tr h="404283">
                <a:tc>
                  <a:txBody>
                    <a:bodyPr/>
                    <a:lstStyle/>
                    <a:p>
                      <a:endParaRPr lang="fr-FR" sz="1400" dirty="0">
                        <a:effectLst/>
                        <a:latin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a:lnSpc>
                          <a:spcPct val="107000"/>
                        </a:lnSpc>
                        <a:spcAft>
                          <a:spcPts val="0"/>
                        </a:spcAft>
                      </a:pPr>
                      <a:r>
                        <a:rPr lang="fr-FR" sz="200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07-12</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0B0F0"/>
                    </a:solidFill>
                  </a:tcPr>
                </a:tc>
                <a:tc>
                  <a:txBody>
                    <a:bodyPr/>
                    <a:lstStyle/>
                    <a:p>
                      <a:pPr algn="ctr">
                        <a:lnSpc>
                          <a:spcPct val="107000"/>
                        </a:lnSpc>
                        <a:spcAft>
                          <a:spcPts val="0"/>
                        </a:spcAft>
                      </a:pPr>
                      <a:r>
                        <a:rPr lang="fr-FR" sz="200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13-18</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2399680331"/>
                  </a:ext>
                </a:extLst>
              </a:tr>
              <a:tr h="404283">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Afrique du Sud</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65,42</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28575"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65,65</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4705551"/>
                  </a:ext>
                </a:extLst>
              </a:tr>
              <a:tr h="404283">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Brésil</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68,17</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69,53</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892967"/>
                  </a:ext>
                </a:extLst>
              </a:tr>
              <a:tr h="404283">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Chine</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74,87</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73,19</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97836644"/>
                  </a:ext>
                </a:extLst>
              </a:tr>
              <a:tr h="404283">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Inde</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63,93</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66,05</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6323854"/>
                  </a:ext>
                </a:extLst>
              </a:tr>
              <a:tr h="404283">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Russie</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71,74</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w="28575"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69,14</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5783106"/>
                  </a:ext>
                </a:extLst>
              </a:tr>
              <a:tr h="404283">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Panel</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68,83</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68,71</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94965893"/>
                  </a:ext>
                </a:extLst>
              </a:tr>
            </a:tbl>
          </a:graphicData>
        </a:graphic>
      </p:graphicFrame>
      <p:sp>
        <p:nvSpPr>
          <p:cNvPr id="14" name="Rectangle 13">
            <a:extLst>
              <a:ext uri="{FF2B5EF4-FFF2-40B4-BE49-F238E27FC236}">
                <a16:creationId xmlns:a16="http://schemas.microsoft.com/office/drawing/2014/main" id="{1AD566AE-31B3-40C3-B483-D03A39AEB98F}"/>
              </a:ext>
            </a:extLst>
          </p:cNvPr>
          <p:cNvSpPr/>
          <p:nvPr/>
        </p:nvSpPr>
        <p:spPr>
          <a:xfrm>
            <a:off x="7911530" y="5486400"/>
            <a:ext cx="1017140" cy="971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800" dirty="0">
                <a:ln w="0"/>
                <a:solidFill>
                  <a:schemeClr val="tx1"/>
                </a:solidFill>
                <a:effectLst>
                  <a:outerShdw blurRad="38100" dist="19050" dir="2700000" algn="tl" rotWithShape="0">
                    <a:schemeClr val="dk1">
                      <a:alpha val="40000"/>
                    </a:schemeClr>
                  </a:outerShdw>
                </a:effectLst>
              </a:rPr>
              <a:t>&lt;</a:t>
            </a:r>
            <a:endParaRPr lang="fr-FR"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7890846"/>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a:extLst>
              <a:ext uri="{FF2B5EF4-FFF2-40B4-BE49-F238E27FC236}">
                <a16:creationId xmlns:a16="http://schemas.microsoft.com/office/drawing/2014/main" id="{F2E2BCE6-2BA6-4B6E-AE31-78E8497B4C94}"/>
              </a:ext>
            </a:extLst>
          </p:cNvPr>
          <p:cNvSpPr txBox="1">
            <a:spLocks noChangeArrowheads="1"/>
          </p:cNvSpPr>
          <p:nvPr/>
        </p:nvSpPr>
        <p:spPr bwMode="auto">
          <a:xfrm>
            <a:off x="323850" y="256675"/>
            <a:ext cx="11390313" cy="6423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br>
              <a:rPr lang="fr-FR" altLang="fr-FR" sz="2000" b="1" dirty="0">
                <a:latin typeface="Perpetua" panose="02020502060401020303" pitchFamily="18" charset="0"/>
              </a:rPr>
            </a:br>
            <a:r>
              <a:rPr lang="fr-FR" altLang="fr-FR" sz="2400" b="1" dirty="0">
                <a:latin typeface="Perpetua" panose="02020502060401020303" pitchFamily="18" charset="0"/>
              </a:rPr>
              <a:t>UNIVERSITE D’ABOMEY CALAVI </a:t>
            </a:r>
            <a:br>
              <a:rPr lang="fr-FR" altLang="fr-FR" sz="2400" b="1" dirty="0">
                <a:latin typeface="Perpetua" panose="02020502060401020303" pitchFamily="18" charset="0"/>
              </a:rPr>
            </a:br>
            <a:r>
              <a:rPr lang="fr-FR" altLang="fr-FR" sz="2400" b="1" dirty="0">
                <a:latin typeface="Perpetua" panose="02020502060401020303" pitchFamily="18" charset="0"/>
              </a:rPr>
              <a:t>**********</a:t>
            </a:r>
            <a:br>
              <a:rPr lang="fr-FR" altLang="fr-FR" sz="2400" b="1" dirty="0">
                <a:latin typeface="Perpetua" panose="02020502060401020303" pitchFamily="18" charset="0"/>
              </a:rPr>
            </a:br>
            <a:r>
              <a:rPr lang="fr-FR" altLang="fr-FR" sz="2400" b="1" dirty="0">
                <a:latin typeface="Perpetua" panose="02020502060401020303" pitchFamily="18" charset="0"/>
              </a:rPr>
              <a:t>ECOLE  NATIONALE  D’ECONOMIE  APPLIQUEE  ET DE MANAGEMENT</a:t>
            </a:r>
            <a:br>
              <a:rPr lang="fr-FR" altLang="fr-FR" sz="2400" b="1" dirty="0">
                <a:latin typeface="Perpetua" panose="02020502060401020303" pitchFamily="18" charset="0"/>
              </a:rPr>
            </a:br>
            <a:r>
              <a:rPr lang="fr-FR" altLang="fr-FR" sz="2400" b="1" dirty="0">
                <a:latin typeface="Perpetua" panose="02020502060401020303" pitchFamily="18" charset="0"/>
              </a:rPr>
              <a:t>***************</a:t>
            </a:r>
            <a:br>
              <a:rPr lang="fr-FR" altLang="fr-FR" sz="2400" b="1" dirty="0">
                <a:latin typeface="Perpetua" panose="02020502060401020303" pitchFamily="18" charset="0"/>
              </a:rPr>
            </a:br>
            <a:r>
              <a:rPr lang="fr-FR" altLang="fr-FR" sz="2400" b="1" dirty="0">
                <a:latin typeface="Perpetua" panose="02020502060401020303" pitchFamily="18" charset="0"/>
              </a:rPr>
              <a:t>MÉMOIRE  DE  LICENCE (DTS)</a:t>
            </a:r>
            <a:br>
              <a:rPr lang="fr-FR" altLang="fr-FR" sz="2400" b="1" dirty="0">
                <a:latin typeface="Perpetua" panose="02020502060401020303" pitchFamily="18" charset="0"/>
              </a:rPr>
            </a:br>
            <a:r>
              <a:rPr lang="fr-FR" altLang="fr-FR" sz="2400" b="1" dirty="0">
                <a:latin typeface="Perpetua" panose="02020502060401020303" pitchFamily="18" charset="0"/>
              </a:rPr>
              <a:t> </a:t>
            </a:r>
          </a:p>
          <a:p>
            <a:pPr algn="ctr" eaLnBrk="1" hangingPunct="1">
              <a:lnSpc>
                <a:spcPct val="90000"/>
              </a:lnSpc>
            </a:pPr>
            <a:r>
              <a:rPr lang="fr-FR" altLang="fr-FR" sz="2400" b="1" dirty="0">
                <a:latin typeface="Perpetua" panose="02020502060401020303" pitchFamily="18" charset="0"/>
              </a:rPr>
              <a:t>OPTION : Economie Appliquée              FILIERE : Planification et Gestion des Projets</a:t>
            </a:r>
            <a:br>
              <a:rPr lang="fr-FR" altLang="fr-FR" b="1" dirty="0">
                <a:latin typeface="Perpetua" panose="02020502060401020303" pitchFamily="18" charset="0"/>
              </a:rPr>
            </a:br>
            <a:br>
              <a:rPr lang="fr-FR" altLang="fr-FR" b="1" dirty="0">
                <a:latin typeface="Perpetua" panose="02020502060401020303" pitchFamily="18" charset="0"/>
              </a:rPr>
            </a:br>
            <a:br>
              <a:rPr lang="fr-FR" altLang="fr-FR" b="1" dirty="0">
                <a:latin typeface="Perpetua" panose="02020502060401020303" pitchFamily="18" charset="0"/>
              </a:rPr>
            </a:br>
            <a:br>
              <a:rPr lang="fr-FR" altLang="fr-FR" b="1" dirty="0">
                <a:latin typeface="Perpetua" panose="02020502060401020303" pitchFamily="18" charset="0"/>
              </a:rPr>
            </a:br>
            <a:br>
              <a:rPr lang="fr-FR" altLang="fr-FR" b="1" dirty="0">
                <a:latin typeface="Perpetua" panose="02020502060401020303" pitchFamily="18" charset="0"/>
              </a:rPr>
            </a:br>
            <a:br>
              <a:rPr lang="fr-FR" altLang="fr-FR" b="1" dirty="0">
                <a:latin typeface="Perpetua" panose="02020502060401020303" pitchFamily="18" charset="0"/>
              </a:rPr>
            </a:br>
            <a:br>
              <a:rPr lang="fr-FR" altLang="fr-FR" b="1" dirty="0">
                <a:latin typeface="Perpetua" panose="02020502060401020303" pitchFamily="18" charset="0"/>
              </a:rPr>
            </a:br>
            <a:r>
              <a:rPr lang="fr-FR" altLang="fr-FR" b="1" dirty="0">
                <a:latin typeface="Perpetua" panose="02020502060401020303" pitchFamily="18" charset="0"/>
              </a:rPr>
              <a:t>       </a:t>
            </a:r>
          </a:p>
          <a:p>
            <a:pPr algn="ctr" eaLnBrk="1" hangingPunct="1">
              <a:lnSpc>
                <a:spcPct val="150000"/>
              </a:lnSpc>
            </a:pPr>
            <a:r>
              <a:rPr lang="fr-FR" altLang="fr-FR" sz="2400" b="1" dirty="0">
                <a:latin typeface="Perpetua" panose="02020502060401020303" pitchFamily="18" charset="0"/>
              </a:rPr>
              <a:t>Boris J. B. Gomez</a:t>
            </a:r>
            <a:r>
              <a:rPr lang="de-DE" altLang="fr-FR" sz="2400" b="1" dirty="0">
                <a:latin typeface="Perpetua" panose="02020502060401020303" pitchFamily="18" charset="0"/>
              </a:rPr>
              <a:t>         &amp;        Ulrich G. </a:t>
            </a:r>
            <a:r>
              <a:rPr lang="de-DE" altLang="fr-FR" sz="2400" b="1" dirty="0" err="1">
                <a:latin typeface="Perpetua" panose="02020502060401020303" pitchFamily="18" charset="0"/>
              </a:rPr>
              <a:t>Segodo</a:t>
            </a:r>
            <a:endParaRPr lang="fr-FR" altLang="fr-FR" sz="2400" b="1" dirty="0">
              <a:latin typeface="Perpetua" panose="02020502060401020303" pitchFamily="18" charset="0"/>
            </a:endParaRPr>
          </a:p>
          <a:p>
            <a:pPr algn="ctr" eaLnBrk="1" hangingPunct="1">
              <a:lnSpc>
                <a:spcPct val="150000"/>
              </a:lnSpc>
            </a:pPr>
            <a:br>
              <a:rPr lang="fr-FR" altLang="fr-FR" sz="2800" b="1" u="sng" dirty="0">
                <a:latin typeface="Perpetua" panose="02020502060401020303" pitchFamily="18" charset="0"/>
              </a:rPr>
            </a:br>
            <a:r>
              <a:rPr lang="fr-FR" altLang="fr-FR" sz="2800" dirty="0">
                <a:latin typeface="Perpetua" panose="02020502060401020303" pitchFamily="18" charset="0"/>
              </a:rPr>
              <a:t>Daniel  N. Dalohoun, Ph.D	                                           	 Léopold  Vidjinagni</a:t>
            </a:r>
            <a:br>
              <a:rPr lang="fr-FR" altLang="fr-FR" sz="2800" b="1" dirty="0">
                <a:latin typeface="Perpetua" panose="02020502060401020303" pitchFamily="18" charset="0"/>
              </a:rPr>
            </a:br>
            <a:br>
              <a:rPr lang="fr-FR" altLang="fr-FR" sz="2800" b="1" dirty="0">
                <a:latin typeface="Perpetua" panose="02020502060401020303" pitchFamily="18" charset="0"/>
              </a:rPr>
            </a:br>
            <a:br>
              <a:rPr lang="fr-FR" altLang="fr-FR" b="1" dirty="0">
                <a:latin typeface="Perpetua" panose="02020502060401020303" pitchFamily="18" charset="0"/>
              </a:rPr>
            </a:br>
            <a:endParaRPr lang="fr-FR" altLang="fr-FR" dirty="0">
              <a:latin typeface="Calibri Light" panose="020F0302020204030204" pitchFamily="34" charset="0"/>
            </a:endParaRPr>
          </a:p>
        </p:txBody>
      </p:sp>
      <p:sp>
        <p:nvSpPr>
          <p:cNvPr id="6" name="Rectangle 5">
            <a:extLst>
              <a:ext uri="{FF2B5EF4-FFF2-40B4-BE49-F238E27FC236}">
                <a16:creationId xmlns:a16="http://schemas.microsoft.com/office/drawing/2014/main" id="{05B7B392-8561-4F35-A8D7-C9DA99569BEF}"/>
              </a:ext>
            </a:extLst>
          </p:cNvPr>
          <p:cNvSpPr/>
          <p:nvPr/>
        </p:nvSpPr>
        <p:spPr>
          <a:xfrm>
            <a:off x="1365250" y="3206750"/>
            <a:ext cx="8931275" cy="12255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fr-FR" sz="2800" b="1" dirty="0">
                <a:latin typeface="Perpetua" panose="02020502060401020303" pitchFamily="18" charset="0"/>
              </a:rPr>
              <a:t>Analyse comparative des déterminants de la croissance économique des pays de l’UEMOA et des pays du BRICS</a:t>
            </a:r>
          </a:p>
        </p:txBody>
      </p:sp>
      <p:pic>
        <p:nvPicPr>
          <p:cNvPr id="3076" name="Image 7" descr="C:\Users\HP\Documents\Docs Yasso\logo2.jpe">
            <a:extLst>
              <a:ext uri="{FF2B5EF4-FFF2-40B4-BE49-F238E27FC236}">
                <a16:creationId xmlns:a16="http://schemas.microsoft.com/office/drawing/2014/main" id="{F190B58B-F8BC-462E-9DDA-A3FF04711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38" y="390525"/>
            <a:ext cx="80645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Image 9" descr="C:\Users\HP\Documents\Docs Yasso\logo4 (2).jpe">
            <a:extLst>
              <a:ext uri="{FF2B5EF4-FFF2-40B4-BE49-F238E27FC236}">
                <a16:creationId xmlns:a16="http://schemas.microsoft.com/office/drawing/2014/main" id="{00C8249F-89DA-4E4A-89B0-DC33FCB141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8800" y="395288"/>
            <a:ext cx="7842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Connecteur droit 7">
            <a:extLst>
              <a:ext uri="{FF2B5EF4-FFF2-40B4-BE49-F238E27FC236}">
                <a16:creationId xmlns:a16="http://schemas.microsoft.com/office/drawing/2014/main" id="{E1149AFA-599A-4BFB-AF9B-E39BEFF21376}"/>
              </a:ext>
            </a:extLst>
          </p:cNvPr>
          <p:cNvCxnSpPr>
            <a:cxnSpLocks/>
          </p:cNvCxnSpPr>
          <p:nvPr/>
        </p:nvCxnSpPr>
        <p:spPr>
          <a:xfrm>
            <a:off x="1052457" y="5703169"/>
            <a:ext cx="0" cy="80144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B67F98EF-6381-460B-BE20-CFC975CE2235}"/>
              </a:ext>
            </a:extLst>
          </p:cNvPr>
          <p:cNvCxnSpPr>
            <a:cxnSpLocks/>
          </p:cNvCxnSpPr>
          <p:nvPr/>
        </p:nvCxnSpPr>
        <p:spPr>
          <a:xfrm>
            <a:off x="8431826" y="5703169"/>
            <a:ext cx="0" cy="80144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Rectangle : coins arrondis 9">
            <a:extLst>
              <a:ext uri="{FF2B5EF4-FFF2-40B4-BE49-F238E27FC236}">
                <a16:creationId xmlns:a16="http://schemas.microsoft.com/office/drawing/2014/main" id="{688749A0-990E-4BC8-AF46-B651CDC19F57}"/>
              </a:ext>
            </a:extLst>
          </p:cNvPr>
          <p:cNvSpPr/>
          <p:nvPr/>
        </p:nvSpPr>
        <p:spPr>
          <a:xfrm>
            <a:off x="8229769" y="5343592"/>
            <a:ext cx="2614694" cy="425317"/>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t>Maître de stage</a:t>
            </a:r>
          </a:p>
        </p:txBody>
      </p:sp>
      <p:sp>
        <p:nvSpPr>
          <p:cNvPr id="11" name="Rectangle : coins arrondis 10">
            <a:extLst>
              <a:ext uri="{FF2B5EF4-FFF2-40B4-BE49-F238E27FC236}">
                <a16:creationId xmlns:a16="http://schemas.microsoft.com/office/drawing/2014/main" id="{4431D53D-9537-4910-A44A-31E0EA2AAFE5}"/>
              </a:ext>
            </a:extLst>
          </p:cNvPr>
          <p:cNvSpPr/>
          <p:nvPr/>
        </p:nvSpPr>
        <p:spPr>
          <a:xfrm>
            <a:off x="881064" y="5343592"/>
            <a:ext cx="2614694" cy="425317"/>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t>Maître de mémoire</a:t>
            </a:r>
          </a:p>
        </p:txBody>
      </p:sp>
    </p:spTree>
    <p:extLst>
      <p:ext uri="{BB962C8B-B14F-4D97-AF65-F5344CB8AC3E}">
        <p14:creationId xmlns:p14="http://schemas.microsoft.com/office/powerpoint/2010/main" val="1577470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8EE9D91-745E-4209-8FDD-801FF7D9F552}"/>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Résultats – Test de stationnarité</a:t>
            </a:r>
          </a:p>
        </p:txBody>
      </p:sp>
      <p:graphicFrame>
        <p:nvGraphicFramePr>
          <p:cNvPr id="6" name="Tableau 5">
            <a:extLst>
              <a:ext uri="{FF2B5EF4-FFF2-40B4-BE49-F238E27FC236}">
                <a16:creationId xmlns:a16="http://schemas.microsoft.com/office/drawing/2014/main" id="{49AB9CD1-0FD5-4A3D-9F09-A9CDAB3CAC31}"/>
              </a:ext>
            </a:extLst>
          </p:cNvPr>
          <p:cNvGraphicFramePr>
            <a:graphicFrameLocks noGrp="1"/>
          </p:cNvGraphicFramePr>
          <p:nvPr>
            <p:extLst>
              <p:ext uri="{D42A27DB-BD31-4B8C-83A1-F6EECF244321}">
                <p14:modId xmlns:p14="http://schemas.microsoft.com/office/powerpoint/2010/main" val="2551425078"/>
              </p:ext>
            </p:extLst>
          </p:nvPr>
        </p:nvGraphicFramePr>
        <p:xfrm>
          <a:off x="6400801" y="1162050"/>
          <a:ext cx="5634356" cy="5162553"/>
        </p:xfrm>
        <a:graphic>
          <a:graphicData uri="http://schemas.openxmlformats.org/drawingml/2006/table">
            <a:tbl>
              <a:tblPr firstRow="1" firstCol="1" bandRow="1">
                <a:tableStyleId>{5C22544A-7EE6-4342-B048-85BDC9FD1C3A}</a:tableStyleId>
              </a:tblPr>
              <a:tblGrid>
                <a:gridCol w="1412316">
                  <a:extLst>
                    <a:ext uri="{9D8B030D-6E8A-4147-A177-3AD203B41FA5}">
                      <a16:colId xmlns:a16="http://schemas.microsoft.com/office/drawing/2014/main" val="2943700425"/>
                    </a:ext>
                  </a:extLst>
                </a:gridCol>
                <a:gridCol w="892733">
                  <a:extLst>
                    <a:ext uri="{9D8B030D-6E8A-4147-A177-3AD203B41FA5}">
                      <a16:colId xmlns:a16="http://schemas.microsoft.com/office/drawing/2014/main" val="3184655423"/>
                    </a:ext>
                  </a:extLst>
                </a:gridCol>
                <a:gridCol w="819150">
                  <a:extLst>
                    <a:ext uri="{9D8B030D-6E8A-4147-A177-3AD203B41FA5}">
                      <a16:colId xmlns:a16="http://schemas.microsoft.com/office/drawing/2014/main" val="814922817"/>
                    </a:ext>
                  </a:extLst>
                </a:gridCol>
                <a:gridCol w="819150">
                  <a:extLst>
                    <a:ext uri="{9D8B030D-6E8A-4147-A177-3AD203B41FA5}">
                      <a16:colId xmlns:a16="http://schemas.microsoft.com/office/drawing/2014/main" val="2100700924"/>
                    </a:ext>
                  </a:extLst>
                </a:gridCol>
                <a:gridCol w="819150">
                  <a:extLst>
                    <a:ext uri="{9D8B030D-6E8A-4147-A177-3AD203B41FA5}">
                      <a16:colId xmlns:a16="http://schemas.microsoft.com/office/drawing/2014/main" val="3218674134"/>
                    </a:ext>
                  </a:extLst>
                </a:gridCol>
                <a:gridCol w="871857">
                  <a:extLst>
                    <a:ext uri="{9D8B030D-6E8A-4147-A177-3AD203B41FA5}">
                      <a16:colId xmlns:a16="http://schemas.microsoft.com/office/drawing/2014/main" val="3380737564"/>
                    </a:ext>
                  </a:extLst>
                </a:gridCol>
              </a:tblGrid>
              <a:tr h="469323">
                <a:tc gridSpan="6">
                  <a:txBody>
                    <a:bodyPr/>
                    <a:lstStyle/>
                    <a:p>
                      <a:pPr algn="ctr">
                        <a:lnSpc>
                          <a:spcPct val="107000"/>
                        </a:lnSpc>
                        <a:spcAft>
                          <a:spcPts val="0"/>
                        </a:spcAft>
                      </a:pPr>
                      <a:r>
                        <a:rPr lang="fr-FR" sz="2800" dirty="0">
                          <a:effectLst/>
                        </a:rPr>
                        <a:t>BRICS</a:t>
                      </a:r>
                      <a:endParaRPr lang="fr-FR" sz="2400" dirty="0">
                        <a:effectLst/>
                        <a:latin typeface="Calibri" panose="020F0502020204030204" pitchFamily="34" charset="0"/>
                        <a:ea typeface="+mn-ea"/>
                        <a:cs typeface="Times New Roman" panose="02020603050405020304" pitchFamily="18" charset="0"/>
                      </a:endParaRPr>
                    </a:p>
                  </a:txBody>
                  <a:tcPr marL="44450" marR="44450" marT="0" marB="0"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281547624"/>
                  </a:ext>
                </a:extLst>
              </a:tr>
              <a:tr h="469323">
                <a:tc rowSpan="3">
                  <a:txBody>
                    <a:bodyPr/>
                    <a:lstStyle/>
                    <a:p>
                      <a:pPr algn="ctr">
                        <a:lnSpc>
                          <a:spcPct val="107000"/>
                        </a:lnSpc>
                        <a:spcAft>
                          <a:spcPts val="0"/>
                        </a:spcAft>
                      </a:pPr>
                      <a:r>
                        <a:rPr lang="fr-FR" sz="1600" dirty="0">
                          <a:effectLst/>
                        </a:rPr>
                        <a:t>VARIABLES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gridSpan="4">
                  <a:txBody>
                    <a:bodyPr/>
                    <a:lstStyle/>
                    <a:p>
                      <a:pPr algn="ctr">
                        <a:lnSpc>
                          <a:spcPct val="107000"/>
                        </a:lnSpc>
                        <a:spcAft>
                          <a:spcPts val="0"/>
                        </a:spcAft>
                      </a:pPr>
                      <a:r>
                        <a:rPr lang="fr-FR" sz="1600" dirty="0">
                          <a:effectLst/>
                        </a:rPr>
                        <a:t>     NIVEAU                   DIFFERENCE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endParaRPr lang="fr-FR" sz="1100">
                        <a:effectLst/>
                        <a:latin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949877079"/>
                  </a:ext>
                </a:extLst>
              </a:tr>
              <a:tr h="469323">
                <a:tc vMerge="1">
                  <a:txBody>
                    <a:bodyPr/>
                    <a:lstStyle/>
                    <a:p>
                      <a:pPr algn="ctr">
                        <a:lnSpc>
                          <a:spcPct val="107000"/>
                        </a:lnSpc>
                        <a:spcAft>
                          <a:spcPts val="0"/>
                        </a:spcAft>
                      </a:pP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gridSpan="2">
                  <a:txBody>
                    <a:bodyPr/>
                    <a:lstStyle/>
                    <a:p>
                      <a:pPr algn="ctr">
                        <a:lnSpc>
                          <a:spcPct val="107000"/>
                        </a:lnSpc>
                        <a:spcAft>
                          <a:spcPts val="0"/>
                        </a:spcAft>
                      </a:pPr>
                      <a:r>
                        <a:rPr lang="fr-FR" sz="1600">
                          <a:effectLst/>
                        </a:rPr>
                        <a:t>IPS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hMerge="1">
                  <a:txBody>
                    <a:bodyPr/>
                    <a:lstStyle/>
                    <a:p>
                      <a:endParaRPr lang="fr-FR"/>
                    </a:p>
                  </a:txBody>
                  <a:tcPr/>
                </a:tc>
                <a:tc gridSpan="2">
                  <a:txBody>
                    <a:bodyPr/>
                    <a:lstStyle/>
                    <a:p>
                      <a:pPr algn="ctr">
                        <a:lnSpc>
                          <a:spcPct val="107000"/>
                        </a:lnSpc>
                        <a:spcAft>
                          <a:spcPts val="0"/>
                        </a:spcAft>
                      </a:pPr>
                      <a:r>
                        <a:rPr lang="fr-FR" sz="1600" dirty="0">
                          <a:effectLst/>
                        </a:rPr>
                        <a:t>IPS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hMerge="1">
                  <a:txBody>
                    <a:bodyPr/>
                    <a:lstStyle/>
                    <a:p>
                      <a:endParaRPr lang="fr-FR"/>
                    </a:p>
                  </a:txBody>
                  <a:tcPr/>
                </a:tc>
                <a:tc>
                  <a:txBody>
                    <a:bodyPr/>
                    <a:lstStyle/>
                    <a:p>
                      <a:pPr algn="ctr">
                        <a:lnSpc>
                          <a:spcPct val="107000"/>
                        </a:lnSpc>
                        <a:spcAft>
                          <a:spcPts val="0"/>
                        </a:spcAft>
                      </a:pPr>
                      <a:r>
                        <a:rPr lang="fr-FR" sz="1600">
                          <a:effectLst/>
                        </a:rPr>
                        <a:t>Ordre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367879379"/>
                  </a:ext>
                </a:extLst>
              </a:tr>
              <a:tr h="469323">
                <a:tc vMerge="1">
                  <a:txBody>
                    <a:bodyPr/>
                    <a:lstStyle/>
                    <a:p>
                      <a:endParaRPr lang="fr-FR" sz="1000" dirty="0">
                        <a:effectLst/>
                        <a:latin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0"/>
                        </a:spcAft>
                      </a:pPr>
                      <a:r>
                        <a:rPr lang="fr-FR" sz="1600">
                          <a:effectLst/>
                        </a:rPr>
                        <a:t>Stat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Prob</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Stat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Prob</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endParaRPr lang="fr-FR" sz="1100" dirty="0">
                        <a:effectLst/>
                        <a:latin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458987909"/>
                  </a:ext>
                </a:extLst>
              </a:tr>
              <a:tr h="469323">
                <a:tc>
                  <a:txBody>
                    <a:bodyPr/>
                    <a:lstStyle/>
                    <a:p>
                      <a:pPr algn="ctr">
                        <a:lnSpc>
                          <a:spcPct val="107000"/>
                        </a:lnSpc>
                        <a:spcAft>
                          <a:spcPts val="0"/>
                        </a:spcAft>
                      </a:pPr>
                      <a:r>
                        <a:rPr lang="fr-FR" sz="1600" dirty="0">
                          <a:effectLst/>
                        </a:rPr>
                        <a:t>PIB_HAT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1,8399</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0,9671</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-4,6861</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0,0000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1</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788074051"/>
                  </a:ext>
                </a:extLst>
              </a:tr>
              <a:tr h="469323">
                <a:tc>
                  <a:txBody>
                    <a:bodyPr/>
                    <a:lstStyle/>
                    <a:p>
                      <a:pPr algn="ctr">
                        <a:lnSpc>
                          <a:spcPct val="107000"/>
                        </a:lnSpc>
                        <a:spcAft>
                          <a:spcPts val="0"/>
                        </a:spcAft>
                      </a:pPr>
                      <a:r>
                        <a:rPr lang="fr-FR" sz="1600" dirty="0">
                          <a:effectLst/>
                        </a:rPr>
                        <a:t>POP_ACT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-0,6377</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0,2618</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-3,1291</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0,0000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1</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85551388"/>
                  </a:ext>
                </a:extLst>
              </a:tr>
              <a:tr h="469323">
                <a:tc>
                  <a:txBody>
                    <a:bodyPr/>
                    <a:lstStyle/>
                    <a:p>
                      <a:pPr algn="ctr">
                        <a:lnSpc>
                          <a:spcPct val="107000"/>
                        </a:lnSpc>
                        <a:spcAft>
                          <a:spcPts val="0"/>
                        </a:spcAft>
                      </a:pPr>
                      <a:r>
                        <a:rPr lang="fr-FR" sz="1600">
                          <a:effectLst/>
                        </a:rPr>
                        <a:t>LIPRIV</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-0,3941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0,3468</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-2,2938</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0,0109</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1</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416110516"/>
                  </a:ext>
                </a:extLst>
              </a:tr>
              <a:tr h="469323">
                <a:tc>
                  <a:txBody>
                    <a:bodyPr/>
                    <a:lstStyle/>
                    <a:p>
                      <a:pPr algn="ctr">
                        <a:lnSpc>
                          <a:spcPct val="107000"/>
                        </a:lnSpc>
                        <a:spcAft>
                          <a:spcPts val="0"/>
                        </a:spcAft>
                      </a:pPr>
                      <a:r>
                        <a:rPr lang="fr-FR" sz="1600">
                          <a:effectLst/>
                        </a:rPr>
                        <a:t>DLC</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1,6970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0,9551</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-4,2800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0,0000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530687813"/>
                  </a:ext>
                </a:extLst>
              </a:tr>
              <a:tr h="469323">
                <a:tc>
                  <a:txBody>
                    <a:bodyPr/>
                    <a:lstStyle/>
                    <a:p>
                      <a:pPr algn="ctr">
                        <a:lnSpc>
                          <a:spcPct val="107000"/>
                        </a:lnSpc>
                        <a:spcAft>
                          <a:spcPts val="0"/>
                        </a:spcAft>
                      </a:pPr>
                      <a:r>
                        <a:rPr lang="fr-FR" sz="1600">
                          <a:effectLst/>
                        </a:rPr>
                        <a:t>LDEPUB</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0,4716</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0,6814</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-1,7024</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0,0443</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1</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559999798"/>
                  </a:ext>
                </a:extLst>
              </a:tr>
              <a:tr h="469323">
                <a:tc>
                  <a:txBody>
                    <a:bodyPr/>
                    <a:lstStyle/>
                    <a:p>
                      <a:pPr algn="ctr">
                        <a:lnSpc>
                          <a:spcPct val="107000"/>
                        </a:lnSpc>
                        <a:spcAft>
                          <a:spcPts val="0"/>
                        </a:spcAft>
                      </a:pPr>
                      <a:r>
                        <a:rPr lang="fr-FR" sz="1600">
                          <a:effectLst/>
                        </a:rPr>
                        <a:t>LDE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0,6354</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0,7374</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-6,2457</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0,0000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1</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260495373"/>
                  </a:ext>
                </a:extLst>
              </a:tr>
              <a:tr h="469323">
                <a:tc>
                  <a:txBody>
                    <a:bodyPr/>
                    <a:lstStyle/>
                    <a:p>
                      <a:pPr algn="ctr">
                        <a:lnSpc>
                          <a:spcPct val="107000"/>
                        </a:lnSpc>
                        <a:spcAft>
                          <a:spcPts val="0"/>
                        </a:spcAft>
                      </a:pPr>
                      <a:r>
                        <a:rPr lang="fr-FR" sz="1600">
                          <a:effectLst/>
                        </a:rPr>
                        <a:t>DO</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-0,6816</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0,2477</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-5,1399</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0,0000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725419007"/>
                  </a:ext>
                </a:extLst>
              </a:tr>
            </a:tbl>
          </a:graphicData>
        </a:graphic>
      </p:graphicFrame>
      <p:graphicFrame>
        <p:nvGraphicFramePr>
          <p:cNvPr id="7" name="Tableau 6">
            <a:extLst>
              <a:ext uri="{FF2B5EF4-FFF2-40B4-BE49-F238E27FC236}">
                <a16:creationId xmlns:a16="http://schemas.microsoft.com/office/drawing/2014/main" id="{0E690627-8E46-493F-948C-DDAC916A8B03}"/>
              </a:ext>
            </a:extLst>
          </p:cNvPr>
          <p:cNvGraphicFramePr>
            <a:graphicFrameLocks noGrp="1"/>
          </p:cNvGraphicFramePr>
          <p:nvPr>
            <p:extLst>
              <p:ext uri="{D42A27DB-BD31-4B8C-83A1-F6EECF244321}">
                <p14:modId xmlns:p14="http://schemas.microsoft.com/office/powerpoint/2010/main" val="315752422"/>
              </p:ext>
            </p:extLst>
          </p:nvPr>
        </p:nvGraphicFramePr>
        <p:xfrm>
          <a:off x="156846" y="1162050"/>
          <a:ext cx="5634355" cy="5162553"/>
        </p:xfrm>
        <a:graphic>
          <a:graphicData uri="http://schemas.openxmlformats.org/drawingml/2006/table">
            <a:tbl>
              <a:tblPr firstRow="1" firstCol="1" bandRow="1">
                <a:tableStyleId>{5C22544A-7EE6-4342-B048-85BDC9FD1C3A}</a:tableStyleId>
              </a:tblPr>
              <a:tblGrid>
                <a:gridCol w="1415009">
                  <a:extLst>
                    <a:ext uri="{9D8B030D-6E8A-4147-A177-3AD203B41FA5}">
                      <a16:colId xmlns:a16="http://schemas.microsoft.com/office/drawing/2014/main" val="3716266266"/>
                    </a:ext>
                  </a:extLst>
                </a:gridCol>
                <a:gridCol w="904645">
                  <a:extLst>
                    <a:ext uri="{9D8B030D-6E8A-4147-A177-3AD203B41FA5}">
                      <a16:colId xmlns:a16="http://schemas.microsoft.com/office/drawing/2014/main" val="2084514208"/>
                    </a:ext>
                  </a:extLst>
                </a:gridCol>
                <a:gridCol w="857250">
                  <a:extLst>
                    <a:ext uri="{9D8B030D-6E8A-4147-A177-3AD203B41FA5}">
                      <a16:colId xmlns:a16="http://schemas.microsoft.com/office/drawing/2014/main" val="1521172566"/>
                    </a:ext>
                  </a:extLst>
                </a:gridCol>
                <a:gridCol w="781050">
                  <a:extLst>
                    <a:ext uri="{9D8B030D-6E8A-4147-A177-3AD203B41FA5}">
                      <a16:colId xmlns:a16="http://schemas.microsoft.com/office/drawing/2014/main" val="3935042250"/>
                    </a:ext>
                  </a:extLst>
                </a:gridCol>
                <a:gridCol w="857250">
                  <a:extLst>
                    <a:ext uri="{9D8B030D-6E8A-4147-A177-3AD203B41FA5}">
                      <a16:colId xmlns:a16="http://schemas.microsoft.com/office/drawing/2014/main" val="709312761"/>
                    </a:ext>
                  </a:extLst>
                </a:gridCol>
                <a:gridCol w="819151">
                  <a:extLst>
                    <a:ext uri="{9D8B030D-6E8A-4147-A177-3AD203B41FA5}">
                      <a16:colId xmlns:a16="http://schemas.microsoft.com/office/drawing/2014/main" val="2181841780"/>
                    </a:ext>
                  </a:extLst>
                </a:gridCol>
              </a:tblGrid>
              <a:tr h="469323">
                <a:tc gridSpan="6">
                  <a:txBody>
                    <a:bodyPr/>
                    <a:lstStyle/>
                    <a:p>
                      <a:pPr algn="ctr">
                        <a:lnSpc>
                          <a:spcPct val="107000"/>
                        </a:lnSpc>
                        <a:spcAft>
                          <a:spcPts val="0"/>
                        </a:spcAft>
                      </a:pPr>
                      <a:r>
                        <a:rPr lang="fr-FR" sz="2400" dirty="0">
                          <a:effectLst/>
                        </a:rPr>
                        <a:t>UEMOA</a:t>
                      </a:r>
                      <a:r>
                        <a:rPr lang="fr-FR" sz="2000" dirty="0">
                          <a:effectLst/>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913799418"/>
                  </a:ext>
                </a:extLst>
              </a:tr>
              <a:tr h="469323">
                <a:tc rowSpan="3">
                  <a:txBody>
                    <a:bodyPr/>
                    <a:lstStyle/>
                    <a:p>
                      <a:pPr algn="ctr">
                        <a:lnSpc>
                          <a:spcPct val="107000"/>
                        </a:lnSpc>
                        <a:spcAft>
                          <a:spcPts val="0"/>
                        </a:spcAft>
                      </a:pPr>
                      <a:r>
                        <a:rPr lang="fr-FR" sz="1600" dirty="0">
                          <a:effectLst/>
                        </a:rPr>
                        <a:t>VARIABLES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gridSpan="4">
                  <a:txBody>
                    <a:bodyPr/>
                    <a:lstStyle/>
                    <a:p>
                      <a:pPr algn="ctr">
                        <a:lnSpc>
                          <a:spcPct val="107000"/>
                        </a:lnSpc>
                        <a:spcAft>
                          <a:spcPts val="0"/>
                        </a:spcAft>
                      </a:pPr>
                      <a:r>
                        <a:rPr lang="fr-FR" sz="1600" dirty="0">
                          <a:effectLst/>
                        </a:rPr>
                        <a:t>      NIVEAU                   DIFFERENCE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algn="ctr"/>
                      <a:endParaRPr lang="fr-FR" sz="1100">
                        <a:effectLst/>
                        <a:latin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315936904"/>
                  </a:ext>
                </a:extLst>
              </a:tr>
              <a:tr h="469323">
                <a:tc vMerge="1">
                  <a:txBody>
                    <a:bodyPr/>
                    <a:lstStyle/>
                    <a:p>
                      <a:pPr algn="ctr">
                        <a:lnSpc>
                          <a:spcPct val="107000"/>
                        </a:lnSpc>
                        <a:spcAft>
                          <a:spcPts val="0"/>
                        </a:spcAft>
                      </a:pP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gridSpan="2">
                  <a:txBody>
                    <a:bodyPr/>
                    <a:lstStyle/>
                    <a:p>
                      <a:pPr algn="ctr">
                        <a:lnSpc>
                          <a:spcPct val="107000"/>
                        </a:lnSpc>
                        <a:spcAft>
                          <a:spcPts val="0"/>
                        </a:spcAft>
                      </a:pPr>
                      <a:r>
                        <a:rPr lang="fr-FR" sz="1600" dirty="0">
                          <a:effectLst/>
                        </a:rPr>
                        <a:t>IPS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hMerge="1">
                  <a:txBody>
                    <a:bodyPr/>
                    <a:lstStyle/>
                    <a:p>
                      <a:endParaRPr lang="fr-FR"/>
                    </a:p>
                  </a:txBody>
                  <a:tcPr/>
                </a:tc>
                <a:tc gridSpan="2">
                  <a:txBody>
                    <a:bodyPr/>
                    <a:lstStyle/>
                    <a:p>
                      <a:pPr algn="ctr">
                        <a:lnSpc>
                          <a:spcPct val="107000"/>
                        </a:lnSpc>
                        <a:spcAft>
                          <a:spcPts val="0"/>
                        </a:spcAft>
                      </a:pPr>
                      <a:r>
                        <a:rPr lang="fr-FR" sz="1600" dirty="0">
                          <a:effectLst/>
                        </a:rPr>
                        <a:t>IPS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hMerge="1">
                  <a:txBody>
                    <a:bodyPr/>
                    <a:lstStyle/>
                    <a:p>
                      <a:endParaRPr lang="fr-FR"/>
                    </a:p>
                  </a:txBody>
                  <a:tcPr/>
                </a:tc>
                <a:tc>
                  <a:txBody>
                    <a:bodyPr/>
                    <a:lstStyle/>
                    <a:p>
                      <a:pPr algn="ctr">
                        <a:lnSpc>
                          <a:spcPct val="107000"/>
                        </a:lnSpc>
                        <a:spcAft>
                          <a:spcPts val="0"/>
                        </a:spcAft>
                      </a:pPr>
                      <a:r>
                        <a:rPr lang="fr-FR" sz="1600" dirty="0">
                          <a:effectLst/>
                        </a:rPr>
                        <a:t>Ordre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841896522"/>
                  </a:ext>
                </a:extLst>
              </a:tr>
              <a:tr h="469323">
                <a:tc vMerge="1">
                  <a:txBody>
                    <a:bodyPr/>
                    <a:lstStyle/>
                    <a:p>
                      <a:endParaRPr lang="fr-FR" sz="1000" dirty="0">
                        <a:effectLst/>
                        <a:latin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0"/>
                        </a:spcAft>
                      </a:pPr>
                      <a:r>
                        <a:rPr lang="fr-FR" sz="1600">
                          <a:effectLst/>
                        </a:rPr>
                        <a:t>Stat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Prob</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Stat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Prob</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endParaRPr lang="fr-FR" sz="1100" dirty="0">
                        <a:effectLst/>
                        <a:latin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482972643"/>
                  </a:ext>
                </a:extLst>
              </a:tr>
              <a:tr h="469323">
                <a:tc>
                  <a:txBody>
                    <a:bodyPr/>
                    <a:lstStyle/>
                    <a:p>
                      <a:pPr algn="ctr">
                        <a:lnSpc>
                          <a:spcPct val="107000"/>
                        </a:lnSpc>
                        <a:spcAft>
                          <a:spcPts val="0"/>
                        </a:spcAft>
                      </a:pPr>
                      <a:r>
                        <a:rPr lang="fr-FR" sz="1600">
                          <a:effectLst/>
                        </a:rPr>
                        <a:t>PIB_HAT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3,5218</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0,9998</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-3,8648</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0,0001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197538730"/>
                  </a:ext>
                </a:extLst>
              </a:tr>
              <a:tr h="469323">
                <a:tc>
                  <a:txBody>
                    <a:bodyPr/>
                    <a:lstStyle/>
                    <a:p>
                      <a:pPr algn="ctr">
                        <a:lnSpc>
                          <a:spcPct val="107000"/>
                        </a:lnSpc>
                        <a:spcAft>
                          <a:spcPts val="0"/>
                        </a:spcAft>
                      </a:pPr>
                      <a:r>
                        <a:rPr lang="fr-FR" sz="1600">
                          <a:effectLst/>
                        </a:rPr>
                        <a:t>POP_ACT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4,7290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1,0000</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-1,7379</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0,0000</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824996434"/>
                  </a:ext>
                </a:extLst>
              </a:tr>
              <a:tr h="469323">
                <a:tc>
                  <a:txBody>
                    <a:bodyPr/>
                    <a:lstStyle/>
                    <a:p>
                      <a:pPr algn="ctr">
                        <a:lnSpc>
                          <a:spcPct val="107000"/>
                        </a:lnSpc>
                        <a:spcAft>
                          <a:spcPts val="0"/>
                        </a:spcAft>
                      </a:pPr>
                      <a:r>
                        <a:rPr lang="fr-FR" sz="1600">
                          <a:effectLst/>
                        </a:rPr>
                        <a:t>LIPRIV</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0,9153</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0,8200</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-4,2110</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0,0000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997394555"/>
                  </a:ext>
                </a:extLst>
              </a:tr>
              <a:tr h="469323">
                <a:tc>
                  <a:txBody>
                    <a:bodyPr/>
                    <a:lstStyle/>
                    <a:p>
                      <a:pPr algn="ctr">
                        <a:lnSpc>
                          <a:spcPct val="107000"/>
                        </a:lnSpc>
                        <a:spcAft>
                          <a:spcPts val="0"/>
                        </a:spcAft>
                      </a:pPr>
                      <a:r>
                        <a:rPr lang="fr-FR" sz="1600">
                          <a:effectLst/>
                        </a:rPr>
                        <a:t>DLC</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-0,6680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0,2521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-4,0934</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0,0000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895441738"/>
                  </a:ext>
                </a:extLst>
              </a:tr>
              <a:tr h="469323">
                <a:tc>
                  <a:txBody>
                    <a:bodyPr/>
                    <a:lstStyle/>
                    <a:p>
                      <a:pPr algn="ctr">
                        <a:lnSpc>
                          <a:spcPct val="107000"/>
                        </a:lnSpc>
                        <a:spcAft>
                          <a:spcPts val="0"/>
                        </a:spcAft>
                      </a:pPr>
                      <a:r>
                        <a:rPr lang="fr-FR" sz="1600">
                          <a:effectLst/>
                        </a:rPr>
                        <a:t>LDEPUB</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3,1110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0,9991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-6,5898</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0,0000</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714567184"/>
                  </a:ext>
                </a:extLst>
              </a:tr>
              <a:tr h="469323">
                <a:tc>
                  <a:txBody>
                    <a:bodyPr/>
                    <a:lstStyle/>
                    <a:p>
                      <a:pPr algn="ctr">
                        <a:lnSpc>
                          <a:spcPct val="107000"/>
                        </a:lnSpc>
                        <a:spcAft>
                          <a:spcPts val="0"/>
                        </a:spcAft>
                      </a:pPr>
                      <a:r>
                        <a:rPr lang="fr-FR" sz="1600">
                          <a:effectLst/>
                        </a:rPr>
                        <a:t>LDE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-0,2996</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0,3822</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-4,4263</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0,0000</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055458510"/>
                  </a:ext>
                </a:extLst>
              </a:tr>
              <a:tr h="469323">
                <a:tc>
                  <a:txBody>
                    <a:bodyPr/>
                    <a:lstStyle/>
                    <a:p>
                      <a:pPr algn="ctr">
                        <a:lnSpc>
                          <a:spcPct val="107000"/>
                        </a:lnSpc>
                        <a:spcAft>
                          <a:spcPts val="0"/>
                        </a:spcAft>
                      </a:pPr>
                      <a:r>
                        <a:rPr lang="fr-FR" sz="1600">
                          <a:effectLst/>
                        </a:rPr>
                        <a:t>DO</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-0,0261</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0,4896</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-3,7766</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0,0001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907903193"/>
                  </a:ext>
                </a:extLst>
              </a:tr>
            </a:tbl>
          </a:graphicData>
        </a:graphic>
      </p:graphicFrame>
    </p:spTree>
    <p:extLst>
      <p:ext uri="{BB962C8B-B14F-4D97-AF65-F5344CB8AC3E}">
        <p14:creationId xmlns:p14="http://schemas.microsoft.com/office/powerpoint/2010/main" val="3270056556"/>
      </p:ext>
    </p:extLst>
  </p:cSld>
  <p:clrMapOvr>
    <a:masterClrMapping/>
  </p:clrMapOvr>
  <p:transition spd="slow">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CF390F-3D1D-4264-B49D-D1D38072E35E}"/>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Résultats – Analyse économétrique (court terme)</a:t>
            </a:r>
          </a:p>
        </p:txBody>
      </p:sp>
      <p:graphicFrame>
        <p:nvGraphicFramePr>
          <p:cNvPr id="5" name="Tableau 4">
            <a:extLst>
              <a:ext uri="{FF2B5EF4-FFF2-40B4-BE49-F238E27FC236}">
                <a16:creationId xmlns:a16="http://schemas.microsoft.com/office/drawing/2014/main" id="{7CB5F4DF-69C6-4F0C-82EF-67EB0E45CE6E}"/>
              </a:ext>
            </a:extLst>
          </p:cNvPr>
          <p:cNvGraphicFramePr>
            <a:graphicFrameLocks noGrp="1"/>
          </p:cNvGraphicFramePr>
          <p:nvPr>
            <p:extLst>
              <p:ext uri="{D42A27DB-BD31-4B8C-83A1-F6EECF244321}">
                <p14:modId xmlns:p14="http://schemas.microsoft.com/office/powerpoint/2010/main" val="3565754354"/>
              </p:ext>
            </p:extLst>
          </p:nvPr>
        </p:nvGraphicFramePr>
        <p:xfrm>
          <a:off x="209550" y="1126662"/>
          <a:ext cx="6381750" cy="5410197"/>
        </p:xfrm>
        <a:graphic>
          <a:graphicData uri="http://schemas.openxmlformats.org/drawingml/2006/table">
            <a:tbl>
              <a:tblPr firstRow="1" firstCol="1" bandRow="1"/>
              <a:tblGrid>
                <a:gridCol w="1241145">
                  <a:extLst>
                    <a:ext uri="{9D8B030D-6E8A-4147-A177-3AD203B41FA5}">
                      <a16:colId xmlns:a16="http://schemas.microsoft.com/office/drawing/2014/main" val="2998104344"/>
                    </a:ext>
                  </a:extLst>
                </a:gridCol>
                <a:gridCol w="1297229">
                  <a:extLst>
                    <a:ext uri="{9D8B030D-6E8A-4147-A177-3AD203B41FA5}">
                      <a16:colId xmlns:a16="http://schemas.microsoft.com/office/drawing/2014/main" val="242529411"/>
                    </a:ext>
                  </a:extLst>
                </a:gridCol>
                <a:gridCol w="1297229">
                  <a:extLst>
                    <a:ext uri="{9D8B030D-6E8A-4147-A177-3AD203B41FA5}">
                      <a16:colId xmlns:a16="http://schemas.microsoft.com/office/drawing/2014/main" val="4237526674"/>
                    </a:ext>
                  </a:extLst>
                </a:gridCol>
                <a:gridCol w="1297229">
                  <a:extLst>
                    <a:ext uri="{9D8B030D-6E8A-4147-A177-3AD203B41FA5}">
                      <a16:colId xmlns:a16="http://schemas.microsoft.com/office/drawing/2014/main" val="219774075"/>
                    </a:ext>
                  </a:extLst>
                </a:gridCol>
                <a:gridCol w="1248918">
                  <a:extLst>
                    <a:ext uri="{9D8B030D-6E8A-4147-A177-3AD203B41FA5}">
                      <a16:colId xmlns:a16="http://schemas.microsoft.com/office/drawing/2014/main" val="2769630288"/>
                    </a:ext>
                  </a:extLst>
                </a:gridCol>
              </a:tblGrid>
              <a:tr h="601133">
                <a:tc rowSpan="3">
                  <a:txBody>
                    <a:bodyPr/>
                    <a:lstStyle/>
                    <a:p>
                      <a:pPr algn="l">
                        <a:lnSpc>
                          <a:spcPct val="107000"/>
                        </a:lnSpc>
                        <a:spcAft>
                          <a:spcPts val="800"/>
                        </a:spcAft>
                      </a:pPr>
                      <a:r>
                        <a:rPr lang="fr-FR"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Variables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gridSpan="4">
                  <a:txBody>
                    <a:bodyPr/>
                    <a:lstStyle/>
                    <a:p>
                      <a:pPr algn="ctr">
                        <a:lnSpc>
                          <a:spcPct val="107000"/>
                        </a:lnSpc>
                        <a:spcAft>
                          <a:spcPts val="800"/>
                        </a:spcAft>
                      </a:pPr>
                      <a:r>
                        <a:rPr lang="fr-FR" sz="2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Court terme</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437040483"/>
                  </a:ext>
                </a:extLst>
              </a:tr>
              <a:tr h="601133">
                <a:tc vMerge="1">
                  <a:txBody>
                    <a:bodyPr/>
                    <a:lstStyle/>
                    <a:p>
                      <a:endParaRPr lang="fr-FR"/>
                    </a:p>
                  </a:txBody>
                  <a:tcPr/>
                </a:tc>
                <a:tc gridSpan="2">
                  <a:txBody>
                    <a:bodyPr/>
                    <a:lstStyle/>
                    <a:p>
                      <a:pPr algn="ctr">
                        <a:lnSpc>
                          <a:spcPct val="107000"/>
                        </a:lnSpc>
                        <a:spcAft>
                          <a:spcPts val="0"/>
                        </a:spcAft>
                      </a:pPr>
                      <a:r>
                        <a:rPr lang="fr-FR" sz="16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UEMOA</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hMerge="1">
                  <a:txBody>
                    <a:bodyPr/>
                    <a:lstStyle/>
                    <a:p>
                      <a:endParaRPr lang="fr-FR"/>
                    </a:p>
                  </a:txBody>
                  <a:tcPr/>
                </a:tc>
                <a:tc gridSpan="2">
                  <a:txBody>
                    <a:bodyPr/>
                    <a:lstStyle/>
                    <a:p>
                      <a:pPr algn="ctr">
                        <a:lnSpc>
                          <a:spcPct val="107000"/>
                        </a:lnSpc>
                        <a:spcAft>
                          <a:spcPts val="0"/>
                        </a:spcAft>
                      </a:pPr>
                      <a:r>
                        <a:rPr lang="fr-FR" sz="16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BRICS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fr-FR"/>
                    </a:p>
                  </a:txBody>
                  <a:tcPr/>
                </a:tc>
                <a:extLst>
                  <a:ext uri="{0D108BD9-81ED-4DB2-BD59-A6C34878D82A}">
                    <a16:rowId xmlns:a16="http://schemas.microsoft.com/office/drawing/2014/main" val="786796392"/>
                  </a:ext>
                </a:extLst>
              </a:tr>
              <a:tr h="601133">
                <a:tc vMerge="1">
                  <a:txBody>
                    <a:bodyPr/>
                    <a:lstStyle/>
                    <a:p>
                      <a:endParaRPr lang="fr-FR"/>
                    </a:p>
                  </a:txBody>
                  <a:tcPr/>
                </a:tc>
                <a:tc>
                  <a:txBody>
                    <a:bodyPr/>
                    <a:lstStyle/>
                    <a:p>
                      <a:pPr algn="ctr">
                        <a:lnSpc>
                          <a:spcPct val="107000"/>
                        </a:lnSpc>
                        <a:spcAft>
                          <a:spcPts val="0"/>
                        </a:spcAft>
                      </a:pPr>
                      <a:r>
                        <a:rPr lang="fr-FR" sz="16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Significative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25252"/>
                    </a:solidFill>
                  </a:tcPr>
                </a:tc>
                <a:tc>
                  <a:txBody>
                    <a:bodyPr/>
                    <a:lstStyle/>
                    <a:p>
                      <a:pPr algn="ctr">
                        <a:lnSpc>
                          <a:spcPct val="107000"/>
                        </a:lnSpc>
                        <a:spcAft>
                          <a:spcPts val="800"/>
                        </a:spcAft>
                      </a:pPr>
                      <a:r>
                        <a:rPr lang="fr-FR" sz="16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Non significative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07000"/>
                        </a:lnSpc>
                        <a:spcAft>
                          <a:spcPts val="800"/>
                        </a:spcAft>
                      </a:pPr>
                      <a:r>
                        <a:rPr lang="fr-FR" sz="16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Significative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25252"/>
                    </a:solidFill>
                  </a:tcPr>
                </a:tc>
                <a:tc>
                  <a:txBody>
                    <a:bodyPr/>
                    <a:lstStyle/>
                    <a:p>
                      <a:pPr algn="ctr">
                        <a:lnSpc>
                          <a:spcPct val="107000"/>
                        </a:lnSpc>
                        <a:spcAft>
                          <a:spcPts val="800"/>
                        </a:spcAft>
                      </a:pPr>
                      <a:r>
                        <a:rPr lang="fr-FR" sz="16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Non significative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3193210555"/>
                  </a:ext>
                </a:extLst>
              </a:tr>
              <a:tr h="601133">
                <a:tc>
                  <a:txBody>
                    <a:bodyPr/>
                    <a:lstStyle/>
                    <a:p>
                      <a:pPr algn="l">
                        <a:lnSpc>
                          <a:spcPct val="107000"/>
                        </a:lnSpc>
                        <a:spcAft>
                          <a:spcPts val="0"/>
                        </a:spcAft>
                      </a:pPr>
                      <a:r>
                        <a:rPr lang="fr-FR" sz="1600" b="1">
                          <a:effectLst/>
                          <a:latin typeface="Times New Roman" panose="02020603050405020304" pitchFamily="18" charset="0"/>
                          <a:ea typeface="Calibri" panose="020F0502020204030204" pitchFamily="34" charset="0"/>
                          <a:cs typeface="Times New Roman" panose="02020603050405020304" pitchFamily="18" charset="0"/>
                        </a:rPr>
                        <a:t>DO</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a:effectLst/>
                          <a:latin typeface="Times New Roman" panose="02020603050405020304" pitchFamily="18" charset="0"/>
                          <a:ea typeface="Calibri" panose="020F0502020204030204" pitchFamily="34" charset="0"/>
                          <a:cs typeface="Times New Roman" panose="02020603050405020304" pitchFamily="18" charset="0"/>
                        </a:rPr>
                        <a:t>0,0007</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a:effectLst/>
                          <a:latin typeface="Times New Roman" panose="02020603050405020304" pitchFamily="18" charset="0"/>
                          <a:ea typeface="Calibri" panose="020F0502020204030204" pitchFamily="34" charset="0"/>
                          <a:cs typeface="Times New Roman" panose="02020603050405020304" pitchFamily="18" charset="0"/>
                        </a:rPr>
                        <a:t>-0,0089</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2737883"/>
                  </a:ext>
                </a:extLst>
              </a:tr>
              <a:tr h="601133">
                <a:tc>
                  <a:txBody>
                    <a:bodyPr/>
                    <a:lstStyle/>
                    <a:p>
                      <a:pPr algn="l">
                        <a:lnSpc>
                          <a:spcPct val="107000"/>
                        </a:lnSpc>
                        <a:spcAft>
                          <a:spcPts val="0"/>
                        </a:spcAft>
                      </a:pPr>
                      <a:r>
                        <a:rPr lang="fr-FR" sz="1600" b="1">
                          <a:effectLst/>
                          <a:latin typeface="Times New Roman" panose="02020603050405020304" pitchFamily="18" charset="0"/>
                          <a:ea typeface="Calibri" panose="020F0502020204030204" pitchFamily="34" charset="0"/>
                          <a:cs typeface="Times New Roman" panose="02020603050405020304" pitchFamily="18" charset="0"/>
                        </a:rPr>
                        <a:t>LDE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0,0122</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a:effectLst/>
                          <a:latin typeface="Times New Roman" panose="02020603050405020304" pitchFamily="18" charset="0"/>
                          <a:ea typeface="Calibri" panose="020F0502020204030204" pitchFamily="34" charset="0"/>
                          <a:cs typeface="Times New Roman" panose="02020603050405020304" pitchFamily="18" charset="0"/>
                        </a:rPr>
                        <a:t>-0,0175</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1389900"/>
                  </a:ext>
                </a:extLst>
              </a:tr>
              <a:tr h="601133">
                <a:tc>
                  <a:txBody>
                    <a:bodyPr/>
                    <a:lstStyle/>
                    <a:p>
                      <a:pPr algn="l">
                        <a:lnSpc>
                          <a:spcPct val="107000"/>
                        </a:lnSpc>
                        <a:spcAft>
                          <a:spcPts val="0"/>
                        </a:spcAft>
                      </a:pPr>
                      <a:r>
                        <a:rPr lang="fr-FR" sz="1600" b="1">
                          <a:effectLst/>
                          <a:latin typeface="Times New Roman" panose="02020603050405020304" pitchFamily="18" charset="0"/>
                          <a:ea typeface="Calibri" panose="020F0502020204030204" pitchFamily="34" charset="0"/>
                          <a:cs typeface="Times New Roman" panose="02020603050405020304" pitchFamily="18" charset="0"/>
                        </a:rPr>
                        <a:t>DLC</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0,0038</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0,0244</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2213586"/>
                  </a:ext>
                </a:extLst>
              </a:tr>
              <a:tr h="601133">
                <a:tc>
                  <a:txBody>
                    <a:bodyPr/>
                    <a:lstStyle/>
                    <a:p>
                      <a:pPr algn="l">
                        <a:lnSpc>
                          <a:spcPct val="107000"/>
                        </a:lnSpc>
                        <a:spcAft>
                          <a:spcPts val="0"/>
                        </a:spcAft>
                      </a:pPr>
                      <a:r>
                        <a:rPr lang="fr-FR" sz="1600" b="1" dirty="0">
                          <a:effectLst/>
                          <a:latin typeface="Times New Roman" panose="02020603050405020304" pitchFamily="18" charset="0"/>
                          <a:ea typeface="Calibri" panose="020F0502020204030204" pitchFamily="34" charset="0"/>
                          <a:cs typeface="Times New Roman" panose="02020603050405020304" pitchFamily="18" charset="0"/>
                        </a:rPr>
                        <a:t>LIPRIV</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0,0087</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0,2426</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8021391"/>
                  </a:ext>
                </a:extLst>
              </a:tr>
              <a:tr h="601133">
                <a:tc>
                  <a:txBody>
                    <a:bodyPr/>
                    <a:lstStyle/>
                    <a:p>
                      <a:pPr algn="l">
                        <a:lnSpc>
                          <a:spcPct val="107000"/>
                        </a:lnSpc>
                        <a:spcAft>
                          <a:spcPts val="0"/>
                        </a:spcAft>
                      </a:pPr>
                      <a:r>
                        <a:rPr lang="fr-FR" sz="1600" b="1" dirty="0">
                          <a:effectLst/>
                          <a:latin typeface="Times New Roman" panose="02020603050405020304" pitchFamily="18" charset="0"/>
                          <a:ea typeface="Calibri" panose="020F0502020204030204" pitchFamily="34" charset="0"/>
                          <a:cs typeface="Times New Roman" panose="02020603050405020304" pitchFamily="18" charset="0"/>
                        </a:rPr>
                        <a:t>LDEPUB</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a:effectLst/>
                          <a:latin typeface="Times New Roman" panose="02020603050405020304" pitchFamily="18" charset="0"/>
                          <a:ea typeface="Calibri" panose="020F0502020204030204" pitchFamily="34" charset="0"/>
                          <a:cs typeface="Times New Roman" panose="02020603050405020304" pitchFamily="18" charset="0"/>
                        </a:rPr>
                        <a:t>0,0792</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a:effectLst/>
                          <a:latin typeface="Times New Roman" panose="02020603050405020304" pitchFamily="18" charset="0"/>
                          <a:ea typeface="Calibri" panose="020F0502020204030204" pitchFamily="34" charset="0"/>
                          <a:cs typeface="Times New Roman" panose="02020603050405020304" pitchFamily="18" charset="0"/>
                        </a:rPr>
                        <a:t>0,5112</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59621804"/>
                  </a:ext>
                </a:extLst>
              </a:tr>
              <a:tr h="601133">
                <a:tc>
                  <a:txBody>
                    <a:bodyPr/>
                    <a:lstStyle/>
                    <a:p>
                      <a:pPr algn="l">
                        <a:lnSpc>
                          <a:spcPct val="107000"/>
                        </a:lnSpc>
                        <a:spcAft>
                          <a:spcPts val="0"/>
                        </a:spcAft>
                      </a:pPr>
                      <a:r>
                        <a:rPr lang="fr-FR" sz="1600" b="1" dirty="0">
                          <a:effectLst/>
                          <a:latin typeface="Times New Roman" panose="02020603050405020304" pitchFamily="18" charset="0"/>
                          <a:ea typeface="Calibri" panose="020F0502020204030204" pitchFamily="34" charset="0"/>
                          <a:cs typeface="Times New Roman" panose="02020603050405020304" pitchFamily="18" charset="0"/>
                        </a:rPr>
                        <a:t>LPOP_ACT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0,0660</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0,0028</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8497271"/>
                  </a:ext>
                </a:extLst>
              </a:tr>
            </a:tbl>
          </a:graphicData>
        </a:graphic>
      </p:graphicFrame>
      <p:sp>
        <p:nvSpPr>
          <p:cNvPr id="11" name="Rectangle 10">
            <a:extLst>
              <a:ext uri="{FF2B5EF4-FFF2-40B4-BE49-F238E27FC236}">
                <a16:creationId xmlns:a16="http://schemas.microsoft.com/office/drawing/2014/main" id="{A554CDC4-4F9E-4122-86E4-3546695842FA}"/>
              </a:ext>
            </a:extLst>
          </p:cNvPr>
          <p:cNvSpPr/>
          <p:nvPr/>
        </p:nvSpPr>
        <p:spPr>
          <a:xfrm>
            <a:off x="6838950" y="1126662"/>
            <a:ext cx="5143500" cy="1831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buFont typeface="Wingdings" panose="05000000000000000000" pitchFamily="2" charset="2"/>
              <a:buChar char="q"/>
            </a:pPr>
            <a:r>
              <a:rPr lang="fr-FR" sz="2000" b="1" dirty="0">
                <a:ln w="0"/>
                <a:solidFill>
                  <a:schemeClr val="tx1"/>
                </a:solidFill>
              </a:rPr>
              <a:t>Investissement Privé</a:t>
            </a:r>
          </a:p>
          <a:p>
            <a:pPr algn="just"/>
            <a:r>
              <a:rPr lang="fr-FR" sz="2000" dirty="0">
                <a:ln w="0"/>
                <a:solidFill>
                  <a:schemeClr val="tx1"/>
                </a:solidFill>
              </a:rPr>
              <a:t>Contrairement aux pays du BRICS, l’investissement privé n’a pas un effet significatif sur la croissance économique des pays de l’UEMOA. </a:t>
            </a:r>
          </a:p>
          <a:p>
            <a:pPr algn="ctr"/>
            <a:endParaRPr lang="fr-FR"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F5ED585A-8AE8-4B67-B284-B1C346E89915}"/>
              </a:ext>
            </a:extLst>
          </p:cNvPr>
          <p:cNvSpPr/>
          <p:nvPr/>
        </p:nvSpPr>
        <p:spPr>
          <a:xfrm>
            <a:off x="6838950" y="3040171"/>
            <a:ext cx="5143500" cy="160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buFont typeface="Wingdings" panose="05000000000000000000" pitchFamily="2" charset="2"/>
              <a:buChar char="q"/>
            </a:pPr>
            <a:r>
              <a:rPr lang="fr-FR" sz="2000" b="1" dirty="0">
                <a:ln w="0"/>
                <a:solidFill>
                  <a:schemeClr val="tx1"/>
                </a:solidFill>
              </a:rPr>
              <a:t>Dépenses publiques</a:t>
            </a:r>
          </a:p>
          <a:p>
            <a:pPr algn="just"/>
            <a:r>
              <a:rPr lang="fr-FR" sz="2000" dirty="0">
                <a:ln w="0"/>
                <a:solidFill>
                  <a:schemeClr val="tx1"/>
                </a:solidFill>
              </a:rPr>
              <a:t>Influent significativement la croissance économique autant dans les pays de l’UEMOA que dans les pays du BRICS.</a:t>
            </a:r>
          </a:p>
        </p:txBody>
      </p:sp>
      <p:sp>
        <p:nvSpPr>
          <p:cNvPr id="15" name="Rectangle 14">
            <a:extLst>
              <a:ext uri="{FF2B5EF4-FFF2-40B4-BE49-F238E27FC236}">
                <a16:creationId xmlns:a16="http://schemas.microsoft.com/office/drawing/2014/main" id="{3B044A81-983F-4FEA-AA9D-DE032B954CFA}"/>
              </a:ext>
            </a:extLst>
          </p:cNvPr>
          <p:cNvSpPr/>
          <p:nvPr/>
        </p:nvSpPr>
        <p:spPr>
          <a:xfrm>
            <a:off x="6832081" y="4722369"/>
            <a:ext cx="5143500" cy="18315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buFont typeface="Wingdings" panose="05000000000000000000" pitchFamily="2" charset="2"/>
              <a:buChar char="q"/>
            </a:pPr>
            <a:r>
              <a:rPr lang="fr-FR" sz="2000" b="1" dirty="0">
                <a:ln w="0"/>
                <a:solidFill>
                  <a:schemeClr val="tx1"/>
                </a:solidFill>
              </a:rPr>
              <a:t>Population Active</a:t>
            </a:r>
          </a:p>
          <a:p>
            <a:pPr algn="just"/>
            <a:r>
              <a:rPr lang="fr-FR" sz="2000" dirty="0">
                <a:ln w="0"/>
                <a:solidFill>
                  <a:schemeClr val="tx1"/>
                </a:solidFill>
              </a:rPr>
              <a:t>Effet positif significatif au seuil de 5% sur le PIB par habitant dans les pays de l’UEMOA, mais non significatif dans les pays du BRICS.</a:t>
            </a:r>
          </a:p>
          <a:p>
            <a:pPr algn="ctr"/>
            <a:endParaRPr lang="fr-FR" dirty="0">
              <a:ln w="0"/>
              <a:solidFill>
                <a:schemeClr val="tx1"/>
              </a:solidFill>
              <a:effectLst>
                <a:outerShdw blurRad="38100" dist="19050" dir="2700000" algn="tl" rotWithShape="0">
                  <a:schemeClr val="dk1">
                    <a:alpha val="40000"/>
                  </a:schemeClr>
                </a:outerShdw>
              </a:effectLst>
            </a:endParaRPr>
          </a:p>
        </p:txBody>
      </p:sp>
      <p:sp>
        <p:nvSpPr>
          <p:cNvPr id="2" name="Cercle : creux 1">
            <a:extLst>
              <a:ext uri="{FF2B5EF4-FFF2-40B4-BE49-F238E27FC236}">
                <a16:creationId xmlns:a16="http://schemas.microsoft.com/office/drawing/2014/main" id="{E5A34D36-C63F-4927-BB92-F5CE15C9AA8D}"/>
              </a:ext>
            </a:extLst>
          </p:cNvPr>
          <p:cNvSpPr/>
          <p:nvPr/>
        </p:nvSpPr>
        <p:spPr>
          <a:xfrm>
            <a:off x="1499016" y="5975065"/>
            <a:ext cx="1199213" cy="509666"/>
          </a:xfrm>
          <a:prstGeom prst="donut">
            <a:avLst>
              <a:gd name="adj" fmla="val 16502"/>
            </a:avLst>
          </a:prstGeom>
          <a:solidFill>
            <a:schemeClr val="accent4"/>
          </a:solidFill>
          <a:ln>
            <a:solidFill>
              <a:schemeClr val="accent4"/>
            </a:solidFill>
          </a:ln>
          <a:effectLst>
            <a:outerShdw blurRad="50800" dist="38100" dir="16200000"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 name="Cercle : creux 3">
            <a:extLst>
              <a:ext uri="{FF2B5EF4-FFF2-40B4-BE49-F238E27FC236}">
                <a16:creationId xmlns:a16="http://schemas.microsoft.com/office/drawing/2014/main" id="{AECDFECC-4051-4EAB-9054-B5124F80C7CD}"/>
              </a:ext>
            </a:extLst>
          </p:cNvPr>
          <p:cNvSpPr/>
          <p:nvPr/>
        </p:nvSpPr>
        <p:spPr>
          <a:xfrm>
            <a:off x="4090127" y="4775830"/>
            <a:ext cx="1199213" cy="509666"/>
          </a:xfrm>
          <a:prstGeom prst="donut">
            <a:avLst>
              <a:gd name="adj" fmla="val 16502"/>
            </a:avLst>
          </a:prstGeom>
          <a:solidFill>
            <a:schemeClr val="accent1"/>
          </a:solidFill>
          <a:ln>
            <a:solidFill>
              <a:schemeClr val="accent1"/>
            </a:solidFill>
          </a:ln>
          <a:effectLst>
            <a:glow rad="1016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Cercle : creux 5">
            <a:extLst>
              <a:ext uri="{FF2B5EF4-FFF2-40B4-BE49-F238E27FC236}">
                <a16:creationId xmlns:a16="http://schemas.microsoft.com/office/drawing/2014/main" id="{CA41784B-D755-42D0-9C69-A2D62828E150}"/>
              </a:ext>
            </a:extLst>
          </p:cNvPr>
          <p:cNvSpPr/>
          <p:nvPr/>
        </p:nvSpPr>
        <p:spPr>
          <a:xfrm>
            <a:off x="2788169" y="4775830"/>
            <a:ext cx="1199213" cy="509666"/>
          </a:xfrm>
          <a:prstGeom prst="donut">
            <a:avLst>
              <a:gd name="adj" fmla="val 16502"/>
            </a:avLst>
          </a:prstGeom>
          <a:solidFill>
            <a:schemeClr val="accent1"/>
          </a:solidFill>
          <a:ln>
            <a:solidFill>
              <a:schemeClr val="accent1"/>
            </a:solidFill>
          </a:ln>
          <a:effectLst>
            <a:glow rad="1016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Cercle : creux 6">
            <a:extLst>
              <a:ext uri="{FF2B5EF4-FFF2-40B4-BE49-F238E27FC236}">
                <a16:creationId xmlns:a16="http://schemas.microsoft.com/office/drawing/2014/main" id="{61D52D4E-A2A7-430A-B42D-1FFB3DD340F2}"/>
              </a:ext>
            </a:extLst>
          </p:cNvPr>
          <p:cNvSpPr/>
          <p:nvPr/>
        </p:nvSpPr>
        <p:spPr>
          <a:xfrm>
            <a:off x="4090127" y="5383292"/>
            <a:ext cx="1199213" cy="509666"/>
          </a:xfrm>
          <a:prstGeom prst="donut">
            <a:avLst>
              <a:gd name="adj" fmla="val 16502"/>
            </a:avLst>
          </a:prstGeom>
          <a:solidFill>
            <a:schemeClr val="accent2"/>
          </a:solidFill>
          <a:ln>
            <a:solidFill>
              <a:schemeClr val="accent2"/>
            </a:solidFill>
          </a:ln>
          <a:effectLst>
            <a:glow rad="101600">
              <a:schemeClr val="accent3">
                <a:satMod val="175000"/>
                <a:alpha val="40000"/>
              </a:schemeClr>
            </a:glow>
            <a:outerShdw blurRad="50800" dist="38100" dir="16200000"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Cercle : creux 8">
            <a:extLst>
              <a:ext uri="{FF2B5EF4-FFF2-40B4-BE49-F238E27FC236}">
                <a16:creationId xmlns:a16="http://schemas.microsoft.com/office/drawing/2014/main" id="{EDF03925-0E7B-441D-9FD8-3E41AB55DC3B}"/>
              </a:ext>
            </a:extLst>
          </p:cNvPr>
          <p:cNvSpPr/>
          <p:nvPr/>
        </p:nvSpPr>
        <p:spPr>
          <a:xfrm>
            <a:off x="1484026" y="5383292"/>
            <a:ext cx="1199213" cy="509666"/>
          </a:xfrm>
          <a:prstGeom prst="donut">
            <a:avLst>
              <a:gd name="adj" fmla="val 16502"/>
            </a:avLst>
          </a:prstGeom>
          <a:solidFill>
            <a:schemeClr val="accent2"/>
          </a:solidFill>
          <a:ln>
            <a:solidFill>
              <a:schemeClr val="accent2"/>
            </a:solidFill>
          </a:ln>
          <a:effectLst>
            <a:outerShdw blurRad="50800" dist="38100" dir="16200000"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Cercle : creux 16">
            <a:extLst>
              <a:ext uri="{FF2B5EF4-FFF2-40B4-BE49-F238E27FC236}">
                <a16:creationId xmlns:a16="http://schemas.microsoft.com/office/drawing/2014/main" id="{DC92357D-E081-4C5C-BAE2-37F8155D11BA}"/>
              </a:ext>
            </a:extLst>
          </p:cNvPr>
          <p:cNvSpPr/>
          <p:nvPr/>
        </p:nvSpPr>
        <p:spPr>
          <a:xfrm>
            <a:off x="5368041" y="5975065"/>
            <a:ext cx="1199213" cy="509666"/>
          </a:xfrm>
          <a:prstGeom prst="donut">
            <a:avLst>
              <a:gd name="adj" fmla="val 16502"/>
            </a:avLst>
          </a:prstGeom>
          <a:solidFill>
            <a:schemeClr val="accent4"/>
          </a:solidFill>
          <a:ln>
            <a:solidFill>
              <a:schemeClr val="accent4"/>
            </a:solidFill>
          </a:ln>
          <a:effectLst>
            <a:outerShdw blurRad="50800" dist="38100" dir="16200000"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4011615028"/>
      </p:ext>
    </p:extLst>
  </p:cSld>
  <p:clrMapOvr>
    <a:masterClrMapping/>
  </p:clrMapOvr>
  <mc:AlternateContent xmlns:mc="http://schemas.openxmlformats.org/markup-compatibility/2006" xmlns:p15="http://schemas.microsoft.com/office/powerpoint/2012/main">
    <mc:Choice Requires="p15">
      <p:transition spd="slow">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80">
                                          <p:stCondLst>
                                            <p:cond delay="0"/>
                                          </p:stCondLst>
                                        </p:cTn>
                                        <p:tgtEl>
                                          <p:spTgt spid="13"/>
                                        </p:tgtEl>
                                      </p:cBhvr>
                                    </p:animEffect>
                                    <p:anim calcmode="lin" valueType="num">
                                      <p:cBhvr>
                                        <p:cTn id="2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33" dur="26">
                                          <p:stCondLst>
                                            <p:cond delay="650"/>
                                          </p:stCondLst>
                                        </p:cTn>
                                        <p:tgtEl>
                                          <p:spTgt spid="13"/>
                                        </p:tgtEl>
                                      </p:cBhvr>
                                      <p:to x="100000" y="60000"/>
                                    </p:animScale>
                                    <p:animScale>
                                      <p:cBhvr>
                                        <p:cTn id="34" dur="166" decel="50000">
                                          <p:stCondLst>
                                            <p:cond delay="676"/>
                                          </p:stCondLst>
                                        </p:cTn>
                                        <p:tgtEl>
                                          <p:spTgt spid="13"/>
                                        </p:tgtEl>
                                      </p:cBhvr>
                                      <p:to x="100000" y="100000"/>
                                    </p:animScale>
                                    <p:animScale>
                                      <p:cBhvr>
                                        <p:cTn id="35" dur="26">
                                          <p:stCondLst>
                                            <p:cond delay="1312"/>
                                          </p:stCondLst>
                                        </p:cTn>
                                        <p:tgtEl>
                                          <p:spTgt spid="13"/>
                                        </p:tgtEl>
                                      </p:cBhvr>
                                      <p:to x="100000" y="80000"/>
                                    </p:animScale>
                                    <p:animScale>
                                      <p:cBhvr>
                                        <p:cTn id="36" dur="166" decel="50000">
                                          <p:stCondLst>
                                            <p:cond delay="1338"/>
                                          </p:stCondLst>
                                        </p:cTn>
                                        <p:tgtEl>
                                          <p:spTgt spid="13"/>
                                        </p:tgtEl>
                                      </p:cBhvr>
                                      <p:to x="100000" y="100000"/>
                                    </p:animScale>
                                    <p:animScale>
                                      <p:cBhvr>
                                        <p:cTn id="37" dur="26">
                                          <p:stCondLst>
                                            <p:cond delay="1642"/>
                                          </p:stCondLst>
                                        </p:cTn>
                                        <p:tgtEl>
                                          <p:spTgt spid="13"/>
                                        </p:tgtEl>
                                      </p:cBhvr>
                                      <p:to x="100000" y="90000"/>
                                    </p:animScale>
                                    <p:animScale>
                                      <p:cBhvr>
                                        <p:cTn id="38" dur="166" decel="50000">
                                          <p:stCondLst>
                                            <p:cond delay="1668"/>
                                          </p:stCondLst>
                                        </p:cTn>
                                        <p:tgtEl>
                                          <p:spTgt spid="13"/>
                                        </p:tgtEl>
                                      </p:cBhvr>
                                      <p:to x="100000" y="100000"/>
                                    </p:animScale>
                                    <p:animScale>
                                      <p:cBhvr>
                                        <p:cTn id="39" dur="26">
                                          <p:stCondLst>
                                            <p:cond delay="1808"/>
                                          </p:stCondLst>
                                        </p:cTn>
                                        <p:tgtEl>
                                          <p:spTgt spid="13"/>
                                        </p:tgtEl>
                                      </p:cBhvr>
                                      <p:to x="100000" y="95000"/>
                                    </p:animScale>
                                    <p:animScale>
                                      <p:cBhvr>
                                        <p:cTn id="40" dur="166" decel="50000">
                                          <p:stCondLst>
                                            <p:cond delay="1834"/>
                                          </p:stCondLst>
                                        </p:cTn>
                                        <p:tgtEl>
                                          <p:spTgt spid="13"/>
                                        </p:tgtEl>
                                      </p:cBhvr>
                                      <p:to x="100000" y="100000"/>
                                    </p:animScale>
                                  </p:childTnLst>
                                </p:cTn>
                              </p:par>
                              <p:par>
                                <p:cTn id="41" presetID="26"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80">
                                          <p:stCondLst>
                                            <p:cond delay="0"/>
                                          </p:stCondLst>
                                        </p:cTn>
                                        <p:tgtEl>
                                          <p:spTgt spid="9"/>
                                        </p:tgtEl>
                                      </p:cBhvr>
                                    </p:animEffect>
                                    <p:anim calcmode="lin" valueType="num">
                                      <p:cBhvr>
                                        <p:cTn id="4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9" dur="26">
                                          <p:stCondLst>
                                            <p:cond delay="650"/>
                                          </p:stCondLst>
                                        </p:cTn>
                                        <p:tgtEl>
                                          <p:spTgt spid="9"/>
                                        </p:tgtEl>
                                      </p:cBhvr>
                                      <p:to x="100000" y="60000"/>
                                    </p:animScale>
                                    <p:animScale>
                                      <p:cBhvr>
                                        <p:cTn id="50" dur="166" decel="50000">
                                          <p:stCondLst>
                                            <p:cond delay="676"/>
                                          </p:stCondLst>
                                        </p:cTn>
                                        <p:tgtEl>
                                          <p:spTgt spid="9"/>
                                        </p:tgtEl>
                                      </p:cBhvr>
                                      <p:to x="100000" y="100000"/>
                                    </p:animScale>
                                    <p:animScale>
                                      <p:cBhvr>
                                        <p:cTn id="51" dur="26">
                                          <p:stCondLst>
                                            <p:cond delay="1312"/>
                                          </p:stCondLst>
                                        </p:cTn>
                                        <p:tgtEl>
                                          <p:spTgt spid="9"/>
                                        </p:tgtEl>
                                      </p:cBhvr>
                                      <p:to x="100000" y="80000"/>
                                    </p:animScale>
                                    <p:animScale>
                                      <p:cBhvr>
                                        <p:cTn id="52" dur="166" decel="50000">
                                          <p:stCondLst>
                                            <p:cond delay="1338"/>
                                          </p:stCondLst>
                                        </p:cTn>
                                        <p:tgtEl>
                                          <p:spTgt spid="9"/>
                                        </p:tgtEl>
                                      </p:cBhvr>
                                      <p:to x="100000" y="100000"/>
                                    </p:animScale>
                                    <p:animScale>
                                      <p:cBhvr>
                                        <p:cTn id="53" dur="26">
                                          <p:stCondLst>
                                            <p:cond delay="1642"/>
                                          </p:stCondLst>
                                        </p:cTn>
                                        <p:tgtEl>
                                          <p:spTgt spid="9"/>
                                        </p:tgtEl>
                                      </p:cBhvr>
                                      <p:to x="100000" y="90000"/>
                                    </p:animScale>
                                    <p:animScale>
                                      <p:cBhvr>
                                        <p:cTn id="54" dur="166" decel="50000">
                                          <p:stCondLst>
                                            <p:cond delay="1668"/>
                                          </p:stCondLst>
                                        </p:cTn>
                                        <p:tgtEl>
                                          <p:spTgt spid="9"/>
                                        </p:tgtEl>
                                      </p:cBhvr>
                                      <p:to x="100000" y="100000"/>
                                    </p:animScale>
                                    <p:animScale>
                                      <p:cBhvr>
                                        <p:cTn id="55" dur="26">
                                          <p:stCondLst>
                                            <p:cond delay="1808"/>
                                          </p:stCondLst>
                                        </p:cTn>
                                        <p:tgtEl>
                                          <p:spTgt spid="9"/>
                                        </p:tgtEl>
                                      </p:cBhvr>
                                      <p:to x="100000" y="95000"/>
                                    </p:animScale>
                                    <p:animScale>
                                      <p:cBhvr>
                                        <p:cTn id="56" dur="166" decel="50000">
                                          <p:stCondLst>
                                            <p:cond delay="1834"/>
                                          </p:stCondLst>
                                        </p:cTn>
                                        <p:tgtEl>
                                          <p:spTgt spid="9"/>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down)">
                                      <p:cBhvr>
                                        <p:cTn id="59" dur="580">
                                          <p:stCondLst>
                                            <p:cond delay="0"/>
                                          </p:stCondLst>
                                        </p:cTn>
                                        <p:tgtEl>
                                          <p:spTgt spid="7"/>
                                        </p:tgtEl>
                                      </p:cBhvr>
                                    </p:animEffect>
                                    <p:anim calcmode="lin" valueType="num">
                                      <p:cBhvr>
                                        <p:cTn id="6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5" dur="26">
                                          <p:stCondLst>
                                            <p:cond delay="650"/>
                                          </p:stCondLst>
                                        </p:cTn>
                                        <p:tgtEl>
                                          <p:spTgt spid="7"/>
                                        </p:tgtEl>
                                      </p:cBhvr>
                                      <p:to x="100000" y="60000"/>
                                    </p:animScale>
                                    <p:animScale>
                                      <p:cBhvr>
                                        <p:cTn id="66" dur="166" decel="50000">
                                          <p:stCondLst>
                                            <p:cond delay="676"/>
                                          </p:stCondLst>
                                        </p:cTn>
                                        <p:tgtEl>
                                          <p:spTgt spid="7"/>
                                        </p:tgtEl>
                                      </p:cBhvr>
                                      <p:to x="100000" y="100000"/>
                                    </p:animScale>
                                    <p:animScale>
                                      <p:cBhvr>
                                        <p:cTn id="67" dur="26">
                                          <p:stCondLst>
                                            <p:cond delay="1312"/>
                                          </p:stCondLst>
                                        </p:cTn>
                                        <p:tgtEl>
                                          <p:spTgt spid="7"/>
                                        </p:tgtEl>
                                      </p:cBhvr>
                                      <p:to x="100000" y="80000"/>
                                    </p:animScale>
                                    <p:animScale>
                                      <p:cBhvr>
                                        <p:cTn id="68" dur="166" decel="50000">
                                          <p:stCondLst>
                                            <p:cond delay="1338"/>
                                          </p:stCondLst>
                                        </p:cTn>
                                        <p:tgtEl>
                                          <p:spTgt spid="7"/>
                                        </p:tgtEl>
                                      </p:cBhvr>
                                      <p:to x="100000" y="100000"/>
                                    </p:animScale>
                                    <p:animScale>
                                      <p:cBhvr>
                                        <p:cTn id="69" dur="26">
                                          <p:stCondLst>
                                            <p:cond delay="1642"/>
                                          </p:stCondLst>
                                        </p:cTn>
                                        <p:tgtEl>
                                          <p:spTgt spid="7"/>
                                        </p:tgtEl>
                                      </p:cBhvr>
                                      <p:to x="100000" y="90000"/>
                                    </p:animScale>
                                    <p:animScale>
                                      <p:cBhvr>
                                        <p:cTn id="70" dur="166" decel="50000">
                                          <p:stCondLst>
                                            <p:cond delay="1668"/>
                                          </p:stCondLst>
                                        </p:cTn>
                                        <p:tgtEl>
                                          <p:spTgt spid="7"/>
                                        </p:tgtEl>
                                      </p:cBhvr>
                                      <p:to x="100000" y="100000"/>
                                    </p:animScale>
                                    <p:animScale>
                                      <p:cBhvr>
                                        <p:cTn id="71" dur="26">
                                          <p:stCondLst>
                                            <p:cond delay="1808"/>
                                          </p:stCondLst>
                                        </p:cTn>
                                        <p:tgtEl>
                                          <p:spTgt spid="7"/>
                                        </p:tgtEl>
                                      </p:cBhvr>
                                      <p:to x="100000" y="95000"/>
                                    </p:animScale>
                                    <p:animScale>
                                      <p:cBhvr>
                                        <p:cTn id="72" dur="166" decel="50000">
                                          <p:stCondLst>
                                            <p:cond delay="1834"/>
                                          </p:stCondLst>
                                        </p:cTn>
                                        <p:tgtEl>
                                          <p:spTgt spid="7"/>
                                        </p:tgtEl>
                                      </p:cBhvr>
                                      <p:to x="100000" y="100000"/>
                                    </p:animScale>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1000"/>
                                        <p:tgtEl>
                                          <p:spTgt spid="15"/>
                                        </p:tgtEl>
                                      </p:cBhvr>
                                    </p:animEffect>
                                    <p:anim calcmode="lin" valueType="num">
                                      <p:cBhvr>
                                        <p:cTn id="78" dur="1000" fill="hold"/>
                                        <p:tgtEl>
                                          <p:spTgt spid="15"/>
                                        </p:tgtEl>
                                        <p:attrNameLst>
                                          <p:attrName>ppt_x</p:attrName>
                                        </p:attrNameLst>
                                      </p:cBhvr>
                                      <p:tavLst>
                                        <p:tav tm="0">
                                          <p:val>
                                            <p:strVal val="#ppt_x"/>
                                          </p:val>
                                        </p:tav>
                                        <p:tav tm="100000">
                                          <p:val>
                                            <p:strVal val="#ppt_x"/>
                                          </p:val>
                                        </p:tav>
                                      </p:tavLst>
                                    </p:anim>
                                    <p:anim calcmode="lin" valueType="num">
                                      <p:cBhvr>
                                        <p:cTn id="79" dur="1000" fill="hold"/>
                                        <p:tgtEl>
                                          <p:spTgt spid="15"/>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fade">
                                      <p:cBhvr>
                                        <p:cTn id="82" dur="1000"/>
                                        <p:tgtEl>
                                          <p:spTgt spid="2"/>
                                        </p:tgtEl>
                                      </p:cBhvr>
                                    </p:animEffect>
                                    <p:anim calcmode="lin" valueType="num">
                                      <p:cBhvr>
                                        <p:cTn id="83" dur="1000" fill="hold"/>
                                        <p:tgtEl>
                                          <p:spTgt spid="2"/>
                                        </p:tgtEl>
                                        <p:attrNameLst>
                                          <p:attrName>ppt_x</p:attrName>
                                        </p:attrNameLst>
                                      </p:cBhvr>
                                      <p:tavLst>
                                        <p:tav tm="0">
                                          <p:val>
                                            <p:strVal val="#ppt_x"/>
                                          </p:val>
                                        </p:tav>
                                        <p:tav tm="100000">
                                          <p:val>
                                            <p:strVal val="#ppt_x"/>
                                          </p:val>
                                        </p:tav>
                                      </p:tavLst>
                                    </p:anim>
                                    <p:anim calcmode="lin" valueType="num">
                                      <p:cBhvr>
                                        <p:cTn id="84" dur="1000" fill="hold"/>
                                        <p:tgtEl>
                                          <p:spTgt spid="2"/>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fade">
                                      <p:cBhvr>
                                        <p:cTn id="87" dur="1000"/>
                                        <p:tgtEl>
                                          <p:spTgt spid="17"/>
                                        </p:tgtEl>
                                      </p:cBhvr>
                                    </p:animEffect>
                                    <p:anim calcmode="lin" valueType="num">
                                      <p:cBhvr>
                                        <p:cTn id="88" dur="1000" fill="hold"/>
                                        <p:tgtEl>
                                          <p:spTgt spid="17"/>
                                        </p:tgtEl>
                                        <p:attrNameLst>
                                          <p:attrName>ppt_x</p:attrName>
                                        </p:attrNameLst>
                                      </p:cBhvr>
                                      <p:tavLst>
                                        <p:tav tm="0">
                                          <p:val>
                                            <p:strVal val="#ppt_x"/>
                                          </p:val>
                                        </p:tav>
                                        <p:tav tm="100000">
                                          <p:val>
                                            <p:strVal val="#ppt_x"/>
                                          </p:val>
                                        </p:tav>
                                      </p:tavLst>
                                    </p:anim>
                                    <p:anim calcmode="lin" valueType="num">
                                      <p:cBhvr>
                                        <p:cTn id="8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2" grpId="0" animBg="1"/>
      <p:bldP spid="4" grpId="0" animBg="1"/>
      <p:bldP spid="6" grpId="0" animBg="1"/>
      <p:bldP spid="7" grpId="0" animBg="1"/>
      <p:bldP spid="9"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9BE95-E09C-461A-BF6D-139FAD837524}"/>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Résultats – Test de cointégration</a:t>
            </a:r>
          </a:p>
        </p:txBody>
      </p:sp>
      <p:graphicFrame>
        <p:nvGraphicFramePr>
          <p:cNvPr id="4" name="Tableau 3">
            <a:extLst>
              <a:ext uri="{FF2B5EF4-FFF2-40B4-BE49-F238E27FC236}">
                <a16:creationId xmlns:a16="http://schemas.microsoft.com/office/drawing/2014/main" id="{1B596F41-10C3-406D-A690-155F4D81325F}"/>
              </a:ext>
            </a:extLst>
          </p:cNvPr>
          <p:cNvGraphicFramePr>
            <a:graphicFrameLocks noGrp="1"/>
          </p:cNvGraphicFramePr>
          <p:nvPr>
            <p:extLst>
              <p:ext uri="{D42A27DB-BD31-4B8C-83A1-F6EECF244321}">
                <p14:modId xmlns:p14="http://schemas.microsoft.com/office/powerpoint/2010/main" val="2166122487"/>
              </p:ext>
            </p:extLst>
          </p:nvPr>
        </p:nvGraphicFramePr>
        <p:xfrm>
          <a:off x="342901" y="1007477"/>
          <a:ext cx="6860004" cy="2821212"/>
        </p:xfrm>
        <a:graphic>
          <a:graphicData uri="http://schemas.openxmlformats.org/drawingml/2006/table">
            <a:tbl>
              <a:tblPr firstRow="1" firstCol="1" bandRow="1">
                <a:tableStyleId>{5C22544A-7EE6-4342-B048-85BDC9FD1C3A}</a:tableStyleId>
              </a:tblPr>
              <a:tblGrid>
                <a:gridCol w="1253105">
                  <a:extLst>
                    <a:ext uri="{9D8B030D-6E8A-4147-A177-3AD203B41FA5}">
                      <a16:colId xmlns:a16="http://schemas.microsoft.com/office/drawing/2014/main" val="2294606459"/>
                    </a:ext>
                  </a:extLst>
                </a:gridCol>
                <a:gridCol w="688966">
                  <a:extLst>
                    <a:ext uri="{9D8B030D-6E8A-4147-A177-3AD203B41FA5}">
                      <a16:colId xmlns:a16="http://schemas.microsoft.com/office/drawing/2014/main" val="770573712"/>
                    </a:ext>
                  </a:extLst>
                </a:gridCol>
                <a:gridCol w="688276">
                  <a:extLst>
                    <a:ext uri="{9D8B030D-6E8A-4147-A177-3AD203B41FA5}">
                      <a16:colId xmlns:a16="http://schemas.microsoft.com/office/drawing/2014/main" val="4186164364"/>
                    </a:ext>
                  </a:extLst>
                </a:gridCol>
                <a:gridCol w="688276">
                  <a:extLst>
                    <a:ext uri="{9D8B030D-6E8A-4147-A177-3AD203B41FA5}">
                      <a16:colId xmlns:a16="http://schemas.microsoft.com/office/drawing/2014/main" val="651899111"/>
                    </a:ext>
                  </a:extLst>
                </a:gridCol>
                <a:gridCol w="688276">
                  <a:extLst>
                    <a:ext uri="{9D8B030D-6E8A-4147-A177-3AD203B41FA5}">
                      <a16:colId xmlns:a16="http://schemas.microsoft.com/office/drawing/2014/main" val="3652504743"/>
                    </a:ext>
                  </a:extLst>
                </a:gridCol>
                <a:gridCol w="787587">
                  <a:extLst>
                    <a:ext uri="{9D8B030D-6E8A-4147-A177-3AD203B41FA5}">
                      <a16:colId xmlns:a16="http://schemas.microsoft.com/office/drawing/2014/main" val="1783612548"/>
                    </a:ext>
                  </a:extLst>
                </a:gridCol>
                <a:gridCol w="688966">
                  <a:extLst>
                    <a:ext uri="{9D8B030D-6E8A-4147-A177-3AD203B41FA5}">
                      <a16:colId xmlns:a16="http://schemas.microsoft.com/office/drawing/2014/main" val="3611388914"/>
                    </a:ext>
                  </a:extLst>
                </a:gridCol>
                <a:gridCol w="688276">
                  <a:extLst>
                    <a:ext uri="{9D8B030D-6E8A-4147-A177-3AD203B41FA5}">
                      <a16:colId xmlns:a16="http://schemas.microsoft.com/office/drawing/2014/main" val="3078649772"/>
                    </a:ext>
                  </a:extLst>
                </a:gridCol>
                <a:gridCol w="688276">
                  <a:extLst>
                    <a:ext uri="{9D8B030D-6E8A-4147-A177-3AD203B41FA5}">
                      <a16:colId xmlns:a16="http://schemas.microsoft.com/office/drawing/2014/main" val="1291923422"/>
                    </a:ext>
                  </a:extLst>
                </a:gridCol>
              </a:tblGrid>
              <a:tr h="470202">
                <a:tc gridSpan="9">
                  <a:txBody>
                    <a:bodyPr/>
                    <a:lstStyle/>
                    <a:p>
                      <a:pPr algn="ctr">
                        <a:lnSpc>
                          <a:spcPct val="107000"/>
                        </a:lnSpc>
                        <a:spcBef>
                          <a:spcPts val="600"/>
                        </a:spcBef>
                        <a:spcAft>
                          <a:spcPts val="800"/>
                        </a:spcAft>
                      </a:pPr>
                      <a:r>
                        <a:rPr lang="fr-FR" sz="2400" dirty="0">
                          <a:effectLst/>
                        </a:rPr>
                        <a:t>UEMOA</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noFill/>
                      <a:prstDash val="solid"/>
                      <a:round/>
                      <a:headEnd type="none" w="med" len="med"/>
                      <a:tailEnd type="none" w="med" len="med"/>
                    </a:lnR>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89986798"/>
                  </a:ext>
                </a:extLst>
              </a:tr>
              <a:tr h="470202">
                <a:tc gridSpan="9">
                  <a:txBody>
                    <a:bodyPr/>
                    <a:lstStyle/>
                    <a:p>
                      <a:pPr algn="ctr">
                        <a:lnSpc>
                          <a:spcPct val="107000"/>
                        </a:lnSpc>
                        <a:spcBef>
                          <a:spcPts val="600"/>
                        </a:spcBef>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PEDRONI</a:t>
                      </a:r>
                    </a:p>
                  </a:txBody>
                  <a:tcPr marL="68580" marR="68580" marT="0" marB="0"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403175715"/>
                  </a:ext>
                </a:extLst>
              </a:tr>
              <a:tr h="470202">
                <a:tc>
                  <a:txBody>
                    <a:bodyPr/>
                    <a:lstStyle/>
                    <a:p>
                      <a:pPr algn="ctr">
                        <a:lnSpc>
                          <a:spcPct val="107000"/>
                        </a:lnSpc>
                        <a:spcAft>
                          <a:spcPts val="800"/>
                        </a:spcAft>
                      </a:pPr>
                      <a:r>
                        <a:rPr lang="fr-FR" sz="1400" dirty="0">
                          <a:effectLst/>
                        </a:rPr>
                        <a:t>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07000"/>
                        </a:lnSpc>
                        <a:spcBef>
                          <a:spcPts val="600"/>
                        </a:spcBef>
                        <a:spcAft>
                          <a:spcPts val="800"/>
                        </a:spcAft>
                      </a:pPr>
                      <a:r>
                        <a:rPr lang="fr-FR" sz="1400" dirty="0">
                          <a:effectLst/>
                        </a:rPr>
                        <a:t>V-</a:t>
                      </a:r>
                      <a:r>
                        <a:rPr lang="fr-FR" sz="1400" dirty="0" err="1">
                          <a:effectLst/>
                        </a:rPr>
                        <a:t>statistic</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fr-FR"/>
                    </a:p>
                  </a:txBody>
                  <a:tcPr/>
                </a:tc>
                <a:tc gridSpan="2">
                  <a:txBody>
                    <a:bodyPr/>
                    <a:lstStyle/>
                    <a:p>
                      <a:pPr algn="ctr">
                        <a:lnSpc>
                          <a:spcPct val="107000"/>
                        </a:lnSpc>
                        <a:spcBef>
                          <a:spcPts val="600"/>
                        </a:spcBef>
                        <a:spcAft>
                          <a:spcPts val="800"/>
                        </a:spcAft>
                      </a:pPr>
                      <a:r>
                        <a:rPr lang="fr-FR" sz="1400" dirty="0">
                          <a:effectLst/>
                        </a:rPr>
                        <a:t>RHO-</a:t>
                      </a:r>
                      <a:r>
                        <a:rPr lang="fr-FR" sz="1400" dirty="0" err="1">
                          <a:effectLst/>
                        </a:rPr>
                        <a:t>statistic</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fr-FR"/>
                    </a:p>
                  </a:txBody>
                  <a:tcPr/>
                </a:tc>
                <a:tc gridSpan="2">
                  <a:txBody>
                    <a:bodyPr/>
                    <a:lstStyle/>
                    <a:p>
                      <a:pPr algn="ctr">
                        <a:lnSpc>
                          <a:spcPct val="107000"/>
                        </a:lnSpc>
                        <a:spcBef>
                          <a:spcPts val="600"/>
                        </a:spcBef>
                        <a:spcAft>
                          <a:spcPts val="800"/>
                        </a:spcAft>
                      </a:pPr>
                      <a:r>
                        <a:rPr lang="fr-FR" sz="1400" dirty="0">
                          <a:effectLst/>
                        </a:rPr>
                        <a:t>PP-</a:t>
                      </a:r>
                      <a:r>
                        <a:rPr lang="fr-FR" sz="1400" dirty="0" err="1">
                          <a:effectLst/>
                        </a:rPr>
                        <a:t>statistic</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fr-FR"/>
                    </a:p>
                  </a:txBody>
                  <a:tcPr/>
                </a:tc>
                <a:tc gridSpan="2">
                  <a:txBody>
                    <a:bodyPr/>
                    <a:lstStyle/>
                    <a:p>
                      <a:pPr algn="ctr">
                        <a:lnSpc>
                          <a:spcPct val="107000"/>
                        </a:lnSpc>
                        <a:spcBef>
                          <a:spcPts val="600"/>
                        </a:spcBef>
                        <a:spcAft>
                          <a:spcPts val="800"/>
                        </a:spcAft>
                      </a:pPr>
                      <a:r>
                        <a:rPr lang="fr-FR" sz="1400" dirty="0">
                          <a:effectLst/>
                        </a:rPr>
                        <a:t>ADF-</a:t>
                      </a:r>
                      <a:r>
                        <a:rPr lang="fr-FR" sz="1400" dirty="0" err="1">
                          <a:effectLst/>
                        </a:rPr>
                        <a:t>statistic</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fr-FR"/>
                    </a:p>
                  </a:txBody>
                  <a:tcPr/>
                </a:tc>
                <a:extLst>
                  <a:ext uri="{0D108BD9-81ED-4DB2-BD59-A6C34878D82A}">
                    <a16:rowId xmlns:a16="http://schemas.microsoft.com/office/drawing/2014/main" val="409517364"/>
                  </a:ext>
                </a:extLst>
              </a:tr>
              <a:tr h="470202">
                <a:tc>
                  <a:txBody>
                    <a:bodyPr/>
                    <a:lstStyle/>
                    <a:p>
                      <a:pPr algn="ctr">
                        <a:lnSpc>
                          <a:spcPct val="107000"/>
                        </a:lnSpc>
                        <a:spcAft>
                          <a:spcPts val="800"/>
                        </a:spcAft>
                      </a:pPr>
                      <a:r>
                        <a:rPr lang="fr-FR" sz="1400">
                          <a:effectLst/>
                        </a:rPr>
                        <a:t> </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a:effectLst/>
                        </a:rPr>
                        <a:t>Stat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dirty="0">
                          <a:effectLst/>
                        </a:rPr>
                        <a:t>P-value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dirty="0">
                          <a:effectLst/>
                        </a:rPr>
                        <a:t>Stat</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a:effectLst/>
                        </a:rPr>
                        <a:t>P-value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a:effectLst/>
                        </a:rPr>
                        <a:t>Stat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a:effectLst/>
                        </a:rPr>
                        <a:t>P-value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dirty="0">
                          <a:effectLst/>
                        </a:rPr>
                        <a:t>Stat</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dirty="0">
                          <a:effectLst/>
                        </a:rPr>
                        <a:t>P-value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73607353"/>
                  </a:ext>
                </a:extLst>
              </a:tr>
              <a:tr h="470202">
                <a:tc>
                  <a:txBody>
                    <a:bodyPr/>
                    <a:lstStyle/>
                    <a:p>
                      <a:pPr algn="ctr">
                        <a:lnSpc>
                          <a:spcPct val="107000"/>
                        </a:lnSpc>
                        <a:spcBef>
                          <a:spcPts val="600"/>
                        </a:spcBef>
                        <a:spcAft>
                          <a:spcPts val="800"/>
                        </a:spcAft>
                      </a:pPr>
                      <a:r>
                        <a:rPr lang="fr-FR" sz="1400">
                          <a:effectLst/>
                        </a:rPr>
                        <a:t>Panel Statistics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a:effectLst/>
                        </a:rPr>
                        <a:t>9,3481</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dirty="0">
                          <a:effectLst/>
                        </a:rPr>
                        <a:t>0,0000</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CD09B0"/>
                    </a:solidFill>
                  </a:tcPr>
                </a:tc>
                <a:tc>
                  <a:txBody>
                    <a:bodyPr/>
                    <a:lstStyle/>
                    <a:p>
                      <a:pPr algn="ctr">
                        <a:lnSpc>
                          <a:spcPct val="107000"/>
                        </a:lnSpc>
                        <a:spcBef>
                          <a:spcPts val="600"/>
                        </a:spcBef>
                        <a:spcAft>
                          <a:spcPts val="800"/>
                        </a:spcAft>
                      </a:pPr>
                      <a:r>
                        <a:rPr lang="fr-FR" sz="1400" dirty="0">
                          <a:effectLst/>
                        </a:rPr>
                        <a:t>2,2794</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dirty="0">
                          <a:effectLst/>
                        </a:rPr>
                        <a:t>0,9887</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dirty="0">
                          <a:effectLst/>
                        </a:rPr>
                        <a:t>-15,5639</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dirty="0">
                          <a:effectLst/>
                        </a:rPr>
                        <a:t>0,0000</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CD09B0"/>
                    </a:solidFill>
                  </a:tcPr>
                </a:tc>
                <a:tc>
                  <a:txBody>
                    <a:bodyPr/>
                    <a:lstStyle/>
                    <a:p>
                      <a:pPr algn="ctr">
                        <a:lnSpc>
                          <a:spcPct val="107000"/>
                        </a:lnSpc>
                        <a:spcBef>
                          <a:spcPts val="600"/>
                        </a:spcBef>
                        <a:spcAft>
                          <a:spcPts val="800"/>
                        </a:spcAft>
                      </a:pPr>
                      <a:r>
                        <a:rPr lang="fr-FR" sz="1400" dirty="0">
                          <a:effectLst/>
                        </a:rPr>
                        <a:t>-7,2736</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dirty="0">
                          <a:effectLst/>
                        </a:rPr>
                        <a:t>0,0000</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CD09B0"/>
                    </a:solidFill>
                  </a:tcPr>
                </a:tc>
                <a:extLst>
                  <a:ext uri="{0D108BD9-81ED-4DB2-BD59-A6C34878D82A}">
                    <a16:rowId xmlns:a16="http://schemas.microsoft.com/office/drawing/2014/main" val="3869723558"/>
                  </a:ext>
                </a:extLst>
              </a:tr>
              <a:tr h="470202">
                <a:tc>
                  <a:txBody>
                    <a:bodyPr/>
                    <a:lstStyle/>
                    <a:p>
                      <a:pPr algn="ctr">
                        <a:lnSpc>
                          <a:spcPct val="107000"/>
                        </a:lnSpc>
                        <a:spcAft>
                          <a:spcPts val="800"/>
                        </a:spcAft>
                      </a:pPr>
                      <a:r>
                        <a:rPr lang="fr-FR" sz="1400">
                          <a:effectLst/>
                        </a:rPr>
                        <a:t>Group Statistics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a:effectLst/>
                        </a:rPr>
                        <a: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a:effectLst/>
                        </a:rPr>
                        <a: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a:effectLst/>
                        </a:rPr>
                        <a:t>3,3026</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a:effectLst/>
                        </a:rPr>
                        <a:t>0,9995</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a:effectLst/>
                        </a:rPr>
                        <a:t>-16,5896</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0,0000</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CD09B0"/>
                    </a:solidFill>
                  </a:tcPr>
                </a:tc>
                <a:tc>
                  <a:txBody>
                    <a:bodyPr/>
                    <a:lstStyle/>
                    <a:p>
                      <a:pPr algn="ctr">
                        <a:lnSpc>
                          <a:spcPct val="107000"/>
                        </a:lnSpc>
                        <a:spcAft>
                          <a:spcPts val="800"/>
                        </a:spcAft>
                      </a:pPr>
                      <a:r>
                        <a:rPr lang="fr-FR" sz="1400" dirty="0">
                          <a:effectLst/>
                        </a:rPr>
                        <a:t>0,2446</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0,5966</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2136736"/>
                  </a:ext>
                </a:extLst>
              </a:tr>
            </a:tbl>
          </a:graphicData>
        </a:graphic>
      </p:graphicFrame>
      <p:graphicFrame>
        <p:nvGraphicFramePr>
          <p:cNvPr id="5" name="Tableau 4">
            <a:extLst>
              <a:ext uri="{FF2B5EF4-FFF2-40B4-BE49-F238E27FC236}">
                <a16:creationId xmlns:a16="http://schemas.microsoft.com/office/drawing/2014/main" id="{7B6B40B1-6AC6-4340-8B68-6F40540B6974}"/>
              </a:ext>
            </a:extLst>
          </p:cNvPr>
          <p:cNvGraphicFramePr>
            <a:graphicFrameLocks noGrp="1"/>
          </p:cNvGraphicFramePr>
          <p:nvPr>
            <p:extLst>
              <p:ext uri="{D42A27DB-BD31-4B8C-83A1-F6EECF244321}">
                <p14:modId xmlns:p14="http://schemas.microsoft.com/office/powerpoint/2010/main" val="1745571069"/>
              </p:ext>
            </p:extLst>
          </p:nvPr>
        </p:nvGraphicFramePr>
        <p:xfrm>
          <a:off x="342898" y="3940816"/>
          <a:ext cx="6860005" cy="2824369"/>
        </p:xfrm>
        <a:graphic>
          <a:graphicData uri="http://schemas.openxmlformats.org/drawingml/2006/table">
            <a:tbl>
              <a:tblPr firstRow="1" firstCol="1" bandRow="1">
                <a:tableStyleId>{5C22544A-7EE6-4342-B048-85BDC9FD1C3A}</a:tableStyleId>
              </a:tblPr>
              <a:tblGrid>
                <a:gridCol w="1213076">
                  <a:extLst>
                    <a:ext uri="{9D8B030D-6E8A-4147-A177-3AD203B41FA5}">
                      <a16:colId xmlns:a16="http://schemas.microsoft.com/office/drawing/2014/main" val="3479560633"/>
                    </a:ext>
                  </a:extLst>
                </a:gridCol>
                <a:gridCol w="644614">
                  <a:extLst>
                    <a:ext uri="{9D8B030D-6E8A-4147-A177-3AD203B41FA5}">
                      <a16:colId xmlns:a16="http://schemas.microsoft.com/office/drawing/2014/main" val="2264667537"/>
                    </a:ext>
                  </a:extLst>
                </a:gridCol>
                <a:gridCol w="644614">
                  <a:extLst>
                    <a:ext uri="{9D8B030D-6E8A-4147-A177-3AD203B41FA5}">
                      <a16:colId xmlns:a16="http://schemas.microsoft.com/office/drawing/2014/main" val="1414977441"/>
                    </a:ext>
                  </a:extLst>
                </a:gridCol>
                <a:gridCol w="644614">
                  <a:extLst>
                    <a:ext uri="{9D8B030D-6E8A-4147-A177-3AD203B41FA5}">
                      <a16:colId xmlns:a16="http://schemas.microsoft.com/office/drawing/2014/main" val="192039278"/>
                    </a:ext>
                  </a:extLst>
                </a:gridCol>
                <a:gridCol w="644614">
                  <a:extLst>
                    <a:ext uri="{9D8B030D-6E8A-4147-A177-3AD203B41FA5}">
                      <a16:colId xmlns:a16="http://schemas.microsoft.com/office/drawing/2014/main" val="1868788376"/>
                    </a:ext>
                  </a:extLst>
                </a:gridCol>
                <a:gridCol w="787861">
                  <a:extLst>
                    <a:ext uri="{9D8B030D-6E8A-4147-A177-3AD203B41FA5}">
                      <a16:colId xmlns:a16="http://schemas.microsoft.com/office/drawing/2014/main" val="3181346291"/>
                    </a:ext>
                  </a:extLst>
                </a:gridCol>
                <a:gridCol w="716237">
                  <a:extLst>
                    <a:ext uri="{9D8B030D-6E8A-4147-A177-3AD203B41FA5}">
                      <a16:colId xmlns:a16="http://schemas.microsoft.com/office/drawing/2014/main" val="3153668354"/>
                    </a:ext>
                  </a:extLst>
                </a:gridCol>
                <a:gridCol w="787861">
                  <a:extLst>
                    <a:ext uri="{9D8B030D-6E8A-4147-A177-3AD203B41FA5}">
                      <a16:colId xmlns:a16="http://schemas.microsoft.com/office/drawing/2014/main" val="1725554359"/>
                    </a:ext>
                  </a:extLst>
                </a:gridCol>
                <a:gridCol w="776514">
                  <a:extLst>
                    <a:ext uri="{9D8B030D-6E8A-4147-A177-3AD203B41FA5}">
                      <a16:colId xmlns:a16="http://schemas.microsoft.com/office/drawing/2014/main" val="1128360812"/>
                    </a:ext>
                  </a:extLst>
                </a:gridCol>
              </a:tblGrid>
              <a:tr h="443314">
                <a:tc gridSpan="9">
                  <a:txBody>
                    <a:bodyPr/>
                    <a:lstStyle/>
                    <a:p>
                      <a:pPr algn="ctr">
                        <a:lnSpc>
                          <a:spcPct val="107000"/>
                        </a:lnSpc>
                        <a:spcBef>
                          <a:spcPts val="600"/>
                        </a:spcBef>
                        <a:spcAft>
                          <a:spcPts val="800"/>
                        </a:spcAft>
                      </a:pPr>
                      <a:r>
                        <a:rPr lang="fr-FR" sz="2400" dirty="0">
                          <a:effectLst/>
                        </a:rPr>
                        <a:t>BRICS</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noFill/>
                      <a:prstDash val="solid"/>
                      <a:round/>
                      <a:headEnd type="none" w="med" len="med"/>
                      <a:tailEnd type="none" w="med" len="med"/>
                    </a:lnR>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4862678"/>
                  </a:ext>
                </a:extLst>
              </a:tr>
              <a:tr h="443314">
                <a:tc gridSpan="9">
                  <a:txBody>
                    <a:bodyPr/>
                    <a:lstStyle/>
                    <a:p>
                      <a:pPr algn="ctr">
                        <a:lnSpc>
                          <a:spcPct val="107000"/>
                        </a:lnSpc>
                        <a:spcBef>
                          <a:spcPts val="600"/>
                        </a:spcBef>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PEDRONI</a:t>
                      </a:r>
                    </a:p>
                  </a:txBody>
                  <a:tcPr marL="68580" marR="68580" marT="0" marB="0"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749049718"/>
                  </a:ext>
                </a:extLst>
              </a:tr>
              <a:tr h="443314">
                <a:tc>
                  <a:txBody>
                    <a:bodyPr/>
                    <a:lstStyle/>
                    <a:p>
                      <a:pPr algn="just">
                        <a:lnSpc>
                          <a:spcPct val="107000"/>
                        </a:lnSpc>
                        <a:spcAft>
                          <a:spcPts val="800"/>
                        </a:spcAft>
                      </a:pPr>
                      <a:r>
                        <a:rPr lang="fr-FR" sz="1400">
                          <a:effectLst/>
                        </a:rPr>
                        <a:t> </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07000"/>
                        </a:lnSpc>
                        <a:spcBef>
                          <a:spcPts val="600"/>
                        </a:spcBef>
                        <a:spcAft>
                          <a:spcPts val="800"/>
                        </a:spcAft>
                      </a:pPr>
                      <a:r>
                        <a:rPr lang="fr-FR" sz="1400">
                          <a:effectLst/>
                        </a:rPr>
                        <a:t>V-statistic</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fr-FR"/>
                    </a:p>
                  </a:txBody>
                  <a:tcPr/>
                </a:tc>
                <a:tc gridSpan="2">
                  <a:txBody>
                    <a:bodyPr/>
                    <a:lstStyle/>
                    <a:p>
                      <a:pPr algn="ctr">
                        <a:lnSpc>
                          <a:spcPct val="107000"/>
                        </a:lnSpc>
                        <a:spcBef>
                          <a:spcPts val="600"/>
                        </a:spcBef>
                        <a:spcAft>
                          <a:spcPts val="800"/>
                        </a:spcAft>
                      </a:pPr>
                      <a:r>
                        <a:rPr lang="fr-FR" sz="1400" dirty="0">
                          <a:effectLst/>
                        </a:rPr>
                        <a:t>RHO-</a:t>
                      </a:r>
                      <a:r>
                        <a:rPr lang="fr-FR" sz="1400" dirty="0" err="1">
                          <a:effectLst/>
                        </a:rPr>
                        <a:t>statistic</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fr-FR"/>
                    </a:p>
                  </a:txBody>
                  <a:tcPr/>
                </a:tc>
                <a:tc gridSpan="2">
                  <a:txBody>
                    <a:bodyPr/>
                    <a:lstStyle/>
                    <a:p>
                      <a:pPr algn="ctr">
                        <a:lnSpc>
                          <a:spcPct val="107000"/>
                        </a:lnSpc>
                        <a:spcBef>
                          <a:spcPts val="600"/>
                        </a:spcBef>
                        <a:spcAft>
                          <a:spcPts val="800"/>
                        </a:spcAft>
                      </a:pPr>
                      <a:r>
                        <a:rPr lang="fr-FR" sz="1400">
                          <a:effectLst/>
                        </a:rPr>
                        <a:t>PP-statistic</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fr-FR"/>
                    </a:p>
                  </a:txBody>
                  <a:tcPr/>
                </a:tc>
                <a:tc gridSpan="2">
                  <a:txBody>
                    <a:bodyPr/>
                    <a:lstStyle/>
                    <a:p>
                      <a:pPr algn="ctr">
                        <a:lnSpc>
                          <a:spcPct val="107000"/>
                        </a:lnSpc>
                        <a:spcBef>
                          <a:spcPts val="600"/>
                        </a:spcBef>
                        <a:spcAft>
                          <a:spcPts val="800"/>
                        </a:spcAft>
                      </a:pPr>
                      <a:r>
                        <a:rPr lang="fr-FR" sz="1400" dirty="0">
                          <a:effectLst/>
                        </a:rPr>
                        <a:t>ADF-</a:t>
                      </a:r>
                      <a:r>
                        <a:rPr lang="fr-FR" sz="1400" dirty="0" err="1">
                          <a:effectLst/>
                        </a:rPr>
                        <a:t>statistic</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fr-FR"/>
                    </a:p>
                  </a:txBody>
                  <a:tcPr/>
                </a:tc>
                <a:extLst>
                  <a:ext uri="{0D108BD9-81ED-4DB2-BD59-A6C34878D82A}">
                    <a16:rowId xmlns:a16="http://schemas.microsoft.com/office/drawing/2014/main" val="3291907586"/>
                  </a:ext>
                </a:extLst>
              </a:tr>
              <a:tr h="443314">
                <a:tc>
                  <a:txBody>
                    <a:bodyPr/>
                    <a:lstStyle/>
                    <a:p>
                      <a:pPr algn="just">
                        <a:lnSpc>
                          <a:spcPct val="107000"/>
                        </a:lnSpc>
                        <a:spcAft>
                          <a:spcPts val="800"/>
                        </a:spcAft>
                      </a:pPr>
                      <a:r>
                        <a:rPr lang="fr-FR" sz="1400">
                          <a:effectLst/>
                        </a:rPr>
                        <a:t> </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800"/>
                        </a:spcAft>
                      </a:pPr>
                      <a:r>
                        <a:rPr lang="fr-FR" sz="1400" dirty="0">
                          <a:effectLst/>
                        </a:rPr>
                        <a:t>Stat</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a:effectLst/>
                        </a:rPr>
                        <a:t>P-value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dirty="0">
                          <a:effectLst/>
                        </a:rPr>
                        <a:t>Stat</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a:effectLst/>
                        </a:rPr>
                        <a:t>P-value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dirty="0">
                          <a:effectLst/>
                        </a:rPr>
                        <a:t>Stat</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a:effectLst/>
                        </a:rPr>
                        <a:t>P-value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a:effectLst/>
                        </a:rPr>
                        <a:t>Stat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dirty="0">
                          <a:effectLst/>
                        </a:rPr>
                        <a:t>P-value</a:t>
                      </a:r>
                      <a:r>
                        <a:rPr lang="fr-FR" sz="1100" dirty="0">
                          <a:effectLst/>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6189272"/>
                  </a:ext>
                </a:extLst>
              </a:tr>
              <a:tr h="523979">
                <a:tc>
                  <a:txBody>
                    <a:bodyPr/>
                    <a:lstStyle/>
                    <a:p>
                      <a:pPr algn="ctr">
                        <a:lnSpc>
                          <a:spcPct val="107000"/>
                        </a:lnSpc>
                        <a:spcBef>
                          <a:spcPts val="600"/>
                        </a:spcBef>
                        <a:spcAft>
                          <a:spcPts val="800"/>
                        </a:spcAft>
                      </a:pPr>
                      <a:r>
                        <a:rPr lang="fr-FR" sz="1400">
                          <a:effectLst/>
                        </a:rPr>
                        <a:t>Panel Statistics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dirty="0">
                          <a:effectLst/>
                        </a:rPr>
                        <a:t>3,2747</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dirty="0">
                          <a:effectLst/>
                        </a:rPr>
                        <a:t>0,0007</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CD09B0"/>
                    </a:solidFill>
                  </a:tcPr>
                </a:tc>
                <a:tc>
                  <a:txBody>
                    <a:bodyPr/>
                    <a:lstStyle/>
                    <a:p>
                      <a:pPr algn="ctr">
                        <a:lnSpc>
                          <a:spcPct val="107000"/>
                        </a:lnSpc>
                        <a:spcBef>
                          <a:spcPts val="600"/>
                        </a:spcBef>
                        <a:spcAft>
                          <a:spcPts val="800"/>
                        </a:spcAft>
                      </a:pPr>
                      <a:r>
                        <a:rPr lang="fr-FR" sz="1400" dirty="0">
                          <a:effectLst/>
                        </a:rPr>
                        <a:t>2,7104</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dirty="0">
                          <a:effectLst/>
                        </a:rPr>
                        <a:t>0,9966</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dirty="0">
                          <a:effectLst/>
                        </a:rPr>
                        <a:t>-24,8026</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dirty="0">
                          <a:effectLst/>
                        </a:rPr>
                        <a:t>0,0000</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CD09B0"/>
                    </a:solidFill>
                  </a:tcPr>
                </a:tc>
                <a:tc>
                  <a:txBody>
                    <a:bodyPr/>
                    <a:lstStyle/>
                    <a:p>
                      <a:pPr algn="ctr">
                        <a:lnSpc>
                          <a:spcPct val="107000"/>
                        </a:lnSpc>
                        <a:spcBef>
                          <a:spcPts val="600"/>
                        </a:spcBef>
                        <a:spcAft>
                          <a:spcPts val="800"/>
                        </a:spcAft>
                      </a:pPr>
                      <a:r>
                        <a:rPr lang="fr-FR" sz="1400" dirty="0">
                          <a:effectLst/>
                        </a:rPr>
                        <a:t>-10,7932</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600"/>
                        </a:spcBef>
                        <a:spcAft>
                          <a:spcPts val="800"/>
                        </a:spcAft>
                      </a:pPr>
                      <a:r>
                        <a:rPr lang="fr-FR" sz="1400" dirty="0">
                          <a:effectLst/>
                        </a:rPr>
                        <a:t>0,0000</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CD09B0"/>
                    </a:solidFill>
                  </a:tcPr>
                </a:tc>
                <a:extLst>
                  <a:ext uri="{0D108BD9-81ED-4DB2-BD59-A6C34878D82A}">
                    <a16:rowId xmlns:a16="http://schemas.microsoft.com/office/drawing/2014/main" val="2226464237"/>
                  </a:ext>
                </a:extLst>
              </a:tr>
              <a:tr h="523979">
                <a:tc>
                  <a:txBody>
                    <a:bodyPr/>
                    <a:lstStyle/>
                    <a:p>
                      <a:pPr algn="ctr">
                        <a:lnSpc>
                          <a:spcPct val="107000"/>
                        </a:lnSpc>
                        <a:spcAft>
                          <a:spcPts val="800"/>
                        </a:spcAft>
                      </a:pPr>
                      <a:r>
                        <a:rPr lang="fr-FR" sz="1400">
                          <a:effectLst/>
                        </a:rPr>
                        <a:t>Group Statistics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3,5549</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0,9998</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-26,9988</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0,0000</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CD09B0"/>
                    </a:solidFill>
                  </a:tcPr>
                </a:tc>
                <a:tc>
                  <a:txBody>
                    <a:bodyPr/>
                    <a:lstStyle/>
                    <a:p>
                      <a:pPr algn="ctr">
                        <a:lnSpc>
                          <a:spcPct val="107000"/>
                        </a:lnSpc>
                        <a:spcAft>
                          <a:spcPts val="800"/>
                        </a:spcAft>
                      </a:pPr>
                      <a:r>
                        <a:rPr lang="fr-FR" sz="1400" dirty="0">
                          <a:effectLst/>
                        </a:rPr>
                        <a:t>-11,4366</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400" dirty="0">
                          <a:effectLst/>
                        </a:rPr>
                        <a:t>0,0000</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CD09B0"/>
                    </a:solidFill>
                  </a:tcPr>
                </a:tc>
                <a:extLst>
                  <a:ext uri="{0D108BD9-81ED-4DB2-BD59-A6C34878D82A}">
                    <a16:rowId xmlns:a16="http://schemas.microsoft.com/office/drawing/2014/main" val="2774747265"/>
                  </a:ext>
                </a:extLst>
              </a:tr>
            </a:tbl>
          </a:graphicData>
        </a:graphic>
      </p:graphicFrame>
      <p:sp>
        <p:nvSpPr>
          <p:cNvPr id="6" name="Rectangle : en biseau 5">
            <a:extLst>
              <a:ext uri="{FF2B5EF4-FFF2-40B4-BE49-F238E27FC236}">
                <a16:creationId xmlns:a16="http://schemas.microsoft.com/office/drawing/2014/main" id="{3639C321-5995-449A-888E-72CA0D3AB266}"/>
              </a:ext>
            </a:extLst>
          </p:cNvPr>
          <p:cNvSpPr/>
          <p:nvPr/>
        </p:nvSpPr>
        <p:spPr>
          <a:xfrm>
            <a:off x="9735621" y="3257550"/>
            <a:ext cx="2310060" cy="1581150"/>
          </a:xfrm>
          <a:prstGeom prst="bevel">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n w="0"/>
                <a:solidFill>
                  <a:schemeClr val="tx1"/>
                </a:solidFill>
              </a:rPr>
              <a:t>Relation de long terme</a:t>
            </a:r>
            <a:endParaRPr lang="fr-FR" sz="2800" dirty="0"/>
          </a:p>
        </p:txBody>
      </p:sp>
      <p:sp>
        <p:nvSpPr>
          <p:cNvPr id="8" name="Flèche : virage 7">
            <a:extLst>
              <a:ext uri="{FF2B5EF4-FFF2-40B4-BE49-F238E27FC236}">
                <a16:creationId xmlns:a16="http://schemas.microsoft.com/office/drawing/2014/main" id="{9DFA6E21-FDA5-47A6-AE66-E575E7F87B3E}"/>
              </a:ext>
            </a:extLst>
          </p:cNvPr>
          <p:cNvSpPr/>
          <p:nvPr/>
        </p:nvSpPr>
        <p:spPr>
          <a:xfrm rot="5400000">
            <a:off x="9429947" y="1967306"/>
            <a:ext cx="1036379" cy="1544109"/>
          </a:xfrm>
          <a:prstGeom prst="ben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Flèche : virage 9">
            <a:extLst>
              <a:ext uri="{FF2B5EF4-FFF2-40B4-BE49-F238E27FC236}">
                <a16:creationId xmlns:a16="http://schemas.microsoft.com/office/drawing/2014/main" id="{3B39CC4D-F0D6-4E21-AC38-75293B06D2B4}"/>
              </a:ext>
            </a:extLst>
          </p:cNvPr>
          <p:cNvSpPr/>
          <p:nvPr/>
        </p:nvSpPr>
        <p:spPr>
          <a:xfrm rot="16200000" flipV="1">
            <a:off x="9429946" y="4594883"/>
            <a:ext cx="1036379" cy="1544110"/>
          </a:xfrm>
          <a:prstGeom prst="ben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aphicFrame>
        <p:nvGraphicFramePr>
          <p:cNvPr id="2" name="Tableau 1">
            <a:extLst>
              <a:ext uri="{FF2B5EF4-FFF2-40B4-BE49-F238E27FC236}">
                <a16:creationId xmlns:a16="http://schemas.microsoft.com/office/drawing/2014/main" id="{81A0D9C7-43DB-4777-B74C-F4CD46E7DAAD}"/>
              </a:ext>
            </a:extLst>
          </p:cNvPr>
          <p:cNvGraphicFramePr>
            <a:graphicFrameLocks noGrp="1"/>
          </p:cNvGraphicFramePr>
          <p:nvPr>
            <p:extLst>
              <p:ext uri="{D42A27DB-BD31-4B8C-83A1-F6EECF244321}">
                <p14:modId xmlns:p14="http://schemas.microsoft.com/office/powerpoint/2010/main" val="3475514075"/>
              </p:ext>
            </p:extLst>
          </p:nvPr>
        </p:nvGraphicFramePr>
        <p:xfrm>
          <a:off x="7202904" y="1007476"/>
          <a:ext cx="1973180" cy="2821213"/>
        </p:xfrm>
        <a:graphic>
          <a:graphicData uri="http://schemas.openxmlformats.org/drawingml/2006/table">
            <a:tbl>
              <a:tblPr firstRow="1" firstCol="1" bandRow="1">
                <a:tableStyleId>{5C22544A-7EE6-4342-B048-85BDC9FD1C3A}</a:tableStyleId>
              </a:tblPr>
              <a:tblGrid>
                <a:gridCol w="986590">
                  <a:extLst>
                    <a:ext uri="{9D8B030D-6E8A-4147-A177-3AD203B41FA5}">
                      <a16:colId xmlns:a16="http://schemas.microsoft.com/office/drawing/2014/main" val="2810758906"/>
                    </a:ext>
                  </a:extLst>
                </a:gridCol>
                <a:gridCol w="986590">
                  <a:extLst>
                    <a:ext uri="{9D8B030D-6E8A-4147-A177-3AD203B41FA5}">
                      <a16:colId xmlns:a16="http://schemas.microsoft.com/office/drawing/2014/main" val="1872460374"/>
                    </a:ext>
                  </a:extLst>
                </a:gridCol>
              </a:tblGrid>
              <a:tr h="468350">
                <a:tc gridSpan="2">
                  <a:txBody>
                    <a:bodyPr/>
                    <a:lstStyle/>
                    <a:p>
                      <a:pPr algn="ctr">
                        <a:lnSpc>
                          <a:spcPct val="106000"/>
                        </a:lnSpc>
                        <a:spcBef>
                          <a:spcPts val="600"/>
                        </a:spcBef>
                        <a:spcAft>
                          <a:spcPts val="800"/>
                        </a:spcAft>
                      </a:pPr>
                      <a:r>
                        <a:rPr lang="fr-FR" sz="700" kern="1200" dirty="0">
                          <a:effectLst/>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hMerge="1">
                  <a:txBody>
                    <a:bodyPr/>
                    <a:lstStyle/>
                    <a:p>
                      <a:endParaRPr lang="fr-FR"/>
                    </a:p>
                  </a:txBody>
                  <a:tcPr/>
                </a:tc>
                <a:extLst>
                  <a:ext uri="{0D108BD9-81ED-4DB2-BD59-A6C34878D82A}">
                    <a16:rowId xmlns:a16="http://schemas.microsoft.com/office/drawing/2014/main" val="3774094271"/>
                  </a:ext>
                </a:extLst>
              </a:tr>
              <a:tr h="468350">
                <a:tc gridSpan="2">
                  <a:txBody>
                    <a:bodyPr/>
                    <a:lstStyle/>
                    <a:p>
                      <a:pPr algn="ctr">
                        <a:lnSpc>
                          <a:spcPct val="106000"/>
                        </a:lnSpc>
                        <a:spcBef>
                          <a:spcPts val="600"/>
                        </a:spcBef>
                        <a:spcAft>
                          <a:spcPts val="800"/>
                        </a:spcAft>
                      </a:pPr>
                      <a:r>
                        <a:rPr lang="fr-FR" sz="2000" kern="1200" dirty="0">
                          <a:effectLst/>
                        </a:rPr>
                        <a:t>KAO</a:t>
                      </a:r>
                      <a:endParaRPr lang="fr-FR" sz="4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fr-FR"/>
                    </a:p>
                  </a:txBody>
                  <a:tcPr/>
                </a:tc>
                <a:extLst>
                  <a:ext uri="{0D108BD9-81ED-4DB2-BD59-A6C34878D82A}">
                    <a16:rowId xmlns:a16="http://schemas.microsoft.com/office/drawing/2014/main" val="970436118"/>
                  </a:ext>
                </a:extLst>
              </a:tr>
              <a:tr h="468350">
                <a:tc gridSpan="2">
                  <a:txBody>
                    <a:bodyPr/>
                    <a:lstStyle/>
                    <a:p>
                      <a:pPr algn="ctr">
                        <a:lnSpc>
                          <a:spcPct val="106000"/>
                        </a:lnSpc>
                        <a:spcBef>
                          <a:spcPts val="600"/>
                        </a:spcBef>
                        <a:spcAft>
                          <a:spcPts val="800"/>
                        </a:spcAft>
                      </a:pPr>
                      <a:r>
                        <a:rPr lang="fr-FR" sz="1400" kern="1200" dirty="0">
                          <a:effectLst/>
                        </a:rPr>
                        <a:t>ADF-</a:t>
                      </a:r>
                      <a:r>
                        <a:rPr lang="fr-FR" sz="1400" kern="1200" dirty="0" err="1">
                          <a:effectLst/>
                        </a:rPr>
                        <a:t>statistic</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fr-FR"/>
                    </a:p>
                  </a:txBody>
                  <a:tcPr/>
                </a:tc>
                <a:extLst>
                  <a:ext uri="{0D108BD9-81ED-4DB2-BD59-A6C34878D82A}">
                    <a16:rowId xmlns:a16="http://schemas.microsoft.com/office/drawing/2014/main" val="3665097374"/>
                  </a:ext>
                </a:extLst>
              </a:tr>
              <a:tr h="468350">
                <a:tc>
                  <a:txBody>
                    <a:bodyPr/>
                    <a:lstStyle/>
                    <a:p>
                      <a:pPr algn="ctr">
                        <a:lnSpc>
                          <a:spcPct val="106000"/>
                        </a:lnSpc>
                        <a:spcBef>
                          <a:spcPts val="600"/>
                        </a:spcBef>
                        <a:spcAft>
                          <a:spcPts val="800"/>
                        </a:spcAft>
                      </a:pPr>
                      <a:r>
                        <a:rPr lang="fr-FR" sz="1400" kern="1200" dirty="0">
                          <a:effectLst/>
                        </a:rPr>
                        <a:t>Stat</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6000"/>
                        </a:lnSpc>
                        <a:spcBef>
                          <a:spcPts val="600"/>
                        </a:spcBef>
                        <a:spcAft>
                          <a:spcPts val="800"/>
                        </a:spcAft>
                      </a:pPr>
                      <a:r>
                        <a:rPr lang="fr-FR" sz="1400" kern="1200" dirty="0">
                          <a:effectLst/>
                        </a:rPr>
                        <a:t>P-value</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357302037"/>
                  </a:ext>
                </a:extLst>
              </a:tr>
              <a:tr h="947813">
                <a:tc>
                  <a:txBody>
                    <a:bodyPr/>
                    <a:lstStyle/>
                    <a:p>
                      <a:pPr algn="ctr">
                        <a:lnSpc>
                          <a:spcPct val="106000"/>
                        </a:lnSpc>
                        <a:spcBef>
                          <a:spcPts val="600"/>
                        </a:spcBef>
                        <a:spcAft>
                          <a:spcPts val="800"/>
                        </a:spcAft>
                      </a:pPr>
                      <a:r>
                        <a:rPr lang="fr-FR" sz="1400" kern="1200" dirty="0">
                          <a:effectLst/>
                        </a:rPr>
                        <a:t>-4,0826</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6000"/>
                        </a:lnSpc>
                        <a:spcBef>
                          <a:spcPts val="600"/>
                        </a:spcBef>
                        <a:spcAft>
                          <a:spcPts val="800"/>
                        </a:spcAft>
                      </a:pPr>
                      <a:r>
                        <a:rPr lang="fr-FR" sz="1400" kern="1200" dirty="0">
                          <a:effectLst/>
                        </a:rPr>
                        <a:t>0,0000</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rgbClr val="CD09B0"/>
                    </a:solidFill>
                  </a:tcPr>
                </a:tc>
                <a:extLst>
                  <a:ext uri="{0D108BD9-81ED-4DB2-BD59-A6C34878D82A}">
                    <a16:rowId xmlns:a16="http://schemas.microsoft.com/office/drawing/2014/main" val="3500676181"/>
                  </a:ext>
                </a:extLst>
              </a:tr>
            </a:tbl>
          </a:graphicData>
        </a:graphic>
      </p:graphicFrame>
      <p:graphicFrame>
        <p:nvGraphicFramePr>
          <p:cNvPr id="9" name="Tableau 8">
            <a:extLst>
              <a:ext uri="{FF2B5EF4-FFF2-40B4-BE49-F238E27FC236}">
                <a16:creationId xmlns:a16="http://schemas.microsoft.com/office/drawing/2014/main" id="{77F0F8A3-245F-4FF7-A6F5-7B0836BB1FD2}"/>
              </a:ext>
            </a:extLst>
          </p:cNvPr>
          <p:cNvGraphicFramePr>
            <a:graphicFrameLocks noGrp="1"/>
          </p:cNvGraphicFramePr>
          <p:nvPr>
            <p:extLst>
              <p:ext uri="{D42A27DB-BD31-4B8C-83A1-F6EECF244321}">
                <p14:modId xmlns:p14="http://schemas.microsoft.com/office/powerpoint/2010/main" val="3335663982"/>
              </p:ext>
            </p:extLst>
          </p:nvPr>
        </p:nvGraphicFramePr>
        <p:xfrm>
          <a:off x="7202903" y="3937657"/>
          <a:ext cx="1973180" cy="2821213"/>
        </p:xfrm>
        <a:graphic>
          <a:graphicData uri="http://schemas.openxmlformats.org/drawingml/2006/table">
            <a:tbl>
              <a:tblPr firstRow="1" firstCol="1" bandRow="1">
                <a:tableStyleId>{5C22544A-7EE6-4342-B048-85BDC9FD1C3A}</a:tableStyleId>
              </a:tblPr>
              <a:tblGrid>
                <a:gridCol w="986590">
                  <a:extLst>
                    <a:ext uri="{9D8B030D-6E8A-4147-A177-3AD203B41FA5}">
                      <a16:colId xmlns:a16="http://schemas.microsoft.com/office/drawing/2014/main" val="2858679101"/>
                    </a:ext>
                  </a:extLst>
                </a:gridCol>
                <a:gridCol w="986590">
                  <a:extLst>
                    <a:ext uri="{9D8B030D-6E8A-4147-A177-3AD203B41FA5}">
                      <a16:colId xmlns:a16="http://schemas.microsoft.com/office/drawing/2014/main" val="1714790651"/>
                    </a:ext>
                  </a:extLst>
                </a:gridCol>
              </a:tblGrid>
              <a:tr h="445610">
                <a:tc gridSpan="2">
                  <a:txBody>
                    <a:bodyPr/>
                    <a:lstStyle/>
                    <a:p>
                      <a:pPr algn="ctr">
                        <a:lnSpc>
                          <a:spcPct val="106000"/>
                        </a:lnSpc>
                        <a:spcBef>
                          <a:spcPts val="600"/>
                        </a:spcBef>
                        <a:spcAft>
                          <a:spcPts val="800"/>
                        </a:spcAft>
                      </a:pPr>
                      <a:r>
                        <a:rPr lang="fr-FR" sz="700" kern="1200" dirty="0">
                          <a:effectLst/>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noFill/>
                      <a:prstDash val="solid"/>
                      <a:round/>
                      <a:headEnd type="none" w="med" len="med"/>
                      <a:tailEnd type="none" w="med" len="med"/>
                    </a:lnL>
                  </a:tcPr>
                </a:tc>
                <a:tc hMerge="1">
                  <a:txBody>
                    <a:bodyPr/>
                    <a:lstStyle/>
                    <a:p>
                      <a:endParaRPr lang="fr-FR"/>
                    </a:p>
                  </a:txBody>
                  <a:tcPr/>
                </a:tc>
                <a:extLst>
                  <a:ext uri="{0D108BD9-81ED-4DB2-BD59-A6C34878D82A}">
                    <a16:rowId xmlns:a16="http://schemas.microsoft.com/office/drawing/2014/main" val="3709219069"/>
                  </a:ext>
                </a:extLst>
              </a:tr>
              <a:tr h="472877">
                <a:tc gridSpan="2">
                  <a:txBody>
                    <a:bodyPr/>
                    <a:lstStyle/>
                    <a:p>
                      <a:pPr algn="ctr">
                        <a:lnSpc>
                          <a:spcPct val="106000"/>
                        </a:lnSpc>
                        <a:spcBef>
                          <a:spcPts val="600"/>
                        </a:spcBef>
                        <a:spcAft>
                          <a:spcPts val="800"/>
                        </a:spcAft>
                      </a:pPr>
                      <a:r>
                        <a:rPr lang="fr-FR" sz="2000" kern="1200" dirty="0">
                          <a:effectLst/>
                        </a:rPr>
                        <a:t>KAO</a:t>
                      </a:r>
                      <a:endParaRPr lang="fr-FR" sz="4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fr-FR"/>
                    </a:p>
                  </a:txBody>
                  <a:tcPr/>
                </a:tc>
                <a:extLst>
                  <a:ext uri="{0D108BD9-81ED-4DB2-BD59-A6C34878D82A}">
                    <a16:rowId xmlns:a16="http://schemas.microsoft.com/office/drawing/2014/main" val="2497971065"/>
                  </a:ext>
                </a:extLst>
              </a:tr>
              <a:tr h="472877">
                <a:tc gridSpan="2">
                  <a:txBody>
                    <a:bodyPr/>
                    <a:lstStyle/>
                    <a:p>
                      <a:pPr algn="ctr">
                        <a:lnSpc>
                          <a:spcPct val="106000"/>
                        </a:lnSpc>
                        <a:spcBef>
                          <a:spcPts val="600"/>
                        </a:spcBef>
                        <a:spcAft>
                          <a:spcPts val="800"/>
                        </a:spcAft>
                      </a:pPr>
                      <a:r>
                        <a:rPr lang="fr-FR" sz="1400" kern="1200" dirty="0">
                          <a:effectLst/>
                        </a:rPr>
                        <a:t>ADF-</a:t>
                      </a:r>
                      <a:r>
                        <a:rPr lang="fr-FR" sz="1400" kern="1200" dirty="0" err="1">
                          <a:effectLst/>
                        </a:rPr>
                        <a:t>statistic</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fr-FR"/>
                    </a:p>
                  </a:txBody>
                  <a:tcPr/>
                </a:tc>
                <a:extLst>
                  <a:ext uri="{0D108BD9-81ED-4DB2-BD59-A6C34878D82A}">
                    <a16:rowId xmlns:a16="http://schemas.microsoft.com/office/drawing/2014/main" val="2245559195"/>
                  </a:ext>
                </a:extLst>
              </a:tr>
              <a:tr h="472877">
                <a:tc>
                  <a:txBody>
                    <a:bodyPr/>
                    <a:lstStyle/>
                    <a:p>
                      <a:pPr algn="ctr">
                        <a:lnSpc>
                          <a:spcPct val="106000"/>
                        </a:lnSpc>
                        <a:spcBef>
                          <a:spcPts val="600"/>
                        </a:spcBef>
                        <a:spcAft>
                          <a:spcPts val="800"/>
                        </a:spcAft>
                      </a:pPr>
                      <a:r>
                        <a:rPr lang="fr-FR" sz="1400" kern="1200" dirty="0">
                          <a:effectLst/>
                        </a:rPr>
                        <a:t>Stat</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6000"/>
                        </a:lnSpc>
                        <a:spcBef>
                          <a:spcPts val="600"/>
                        </a:spcBef>
                        <a:spcAft>
                          <a:spcPts val="800"/>
                        </a:spcAft>
                      </a:pPr>
                      <a:r>
                        <a:rPr lang="fr-FR" sz="1400" kern="1200" dirty="0">
                          <a:effectLst/>
                        </a:rPr>
                        <a:t>P-value</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993533084"/>
                  </a:ext>
                </a:extLst>
              </a:tr>
              <a:tr h="956972">
                <a:tc>
                  <a:txBody>
                    <a:bodyPr/>
                    <a:lstStyle/>
                    <a:p>
                      <a:pPr algn="ctr">
                        <a:lnSpc>
                          <a:spcPct val="106000"/>
                        </a:lnSpc>
                        <a:spcBef>
                          <a:spcPts val="600"/>
                        </a:spcBef>
                        <a:spcAft>
                          <a:spcPts val="800"/>
                        </a:spcAft>
                      </a:pPr>
                      <a:r>
                        <a:rPr lang="fr-FR" sz="1400" kern="1200">
                          <a:effectLst/>
                        </a:rPr>
                        <a:t>-6,3751</a:t>
                      </a:r>
                      <a:endParaRPr lang="fr-FR" sz="2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6000"/>
                        </a:lnSpc>
                        <a:spcBef>
                          <a:spcPts val="600"/>
                        </a:spcBef>
                        <a:spcAft>
                          <a:spcPts val="800"/>
                        </a:spcAft>
                      </a:pPr>
                      <a:r>
                        <a:rPr lang="fr-FR" sz="1400" kern="1200" dirty="0">
                          <a:effectLst/>
                        </a:rPr>
                        <a:t>0,0000</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rgbClr val="CD09B0"/>
                    </a:solidFill>
                  </a:tcPr>
                </a:tc>
                <a:extLst>
                  <a:ext uri="{0D108BD9-81ED-4DB2-BD59-A6C34878D82A}">
                    <a16:rowId xmlns:a16="http://schemas.microsoft.com/office/drawing/2014/main" val="1908744419"/>
                  </a:ext>
                </a:extLst>
              </a:tr>
            </a:tbl>
          </a:graphicData>
        </a:graphic>
      </p:graphicFrame>
    </p:spTree>
    <p:extLst>
      <p:ext uri="{BB962C8B-B14F-4D97-AF65-F5344CB8AC3E}">
        <p14:creationId xmlns:p14="http://schemas.microsoft.com/office/powerpoint/2010/main" val="346126607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 calcmode="lin" valueType="num">
                                      <p:cBhvr>
                                        <p:cTn id="33" dur="1000" fill="hold"/>
                                        <p:tgtEl>
                                          <p:spTgt spid="10"/>
                                        </p:tgtEl>
                                        <p:attrNameLst>
                                          <p:attrName>style.rotation</p:attrName>
                                        </p:attrNameLst>
                                      </p:cBhvr>
                                      <p:tavLst>
                                        <p:tav tm="0">
                                          <p:val>
                                            <p:fltVal val="90"/>
                                          </p:val>
                                        </p:tav>
                                        <p:tav tm="100000">
                                          <p:val>
                                            <p:fltVal val="0"/>
                                          </p:val>
                                        </p:tav>
                                      </p:tavLst>
                                    </p:anim>
                                    <p:animEffect transition="in" filter="fade">
                                      <p:cBhvr>
                                        <p:cTn id="3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FF834C-E035-4132-B1C7-47DD632C4DEE}"/>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Résultats – Analyse économétrique (long terme)</a:t>
            </a:r>
          </a:p>
        </p:txBody>
      </p:sp>
      <p:graphicFrame>
        <p:nvGraphicFramePr>
          <p:cNvPr id="4" name="Tableau 3">
            <a:extLst>
              <a:ext uri="{FF2B5EF4-FFF2-40B4-BE49-F238E27FC236}">
                <a16:creationId xmlns:a16="http://schemas.microsoft.com/office/drawing/2014/main" id="{DF2C3404-BED4-422D-A99D-F9F4D746654C}"/>
              </a:ext>
            </a:extLst>
          </p:cNvPr>
          <p:cNvGraphicFramePr>
            <a:graphicFrameLocks noGrp="1"/>
          </p:cNvGraphicFramePr>
          <p:nvPr>
            <p:extLst>
              <p:ext uri="{D42A27DB-BD31-4B8C-83A1-F6EECF244321}">
                <p14:modId xmlns:p14="http://schemas.microsoft.com/office/powerpoint/2010/main" val="1276657847"/>
              </p:ext>
            </p:extLst>
          </p:nvPr>
        </p:nvGraphicFramePr>
        <p:xfrm>
          <a:off x="190500" y="1085851"/>
          <a:ext cx="6476999" cy="5353047"/>
        </p:xfrm>
        <a:graphic>
          <a:graphicData uri="http://schemas.openxmlformats.org/drawingml/2006/table">
            <a:tbl>
              <a:tblPr firstRow="1" firstCol="1" bandRow="1"/>
              <a:tblGrid>
                <a:gridCol w="1289574">
                  <a:extLst>
                    <a:ext uri="{9D8B030D-6E8A-4147-A177-3AD203B41FA5}">
                      <a16:colId xmlns:a16="http://schemas.microsoft.com/office/drawing/2014/main" val="3191757771"/>
                    </a:ext>
                  </a:extLst>
                </a:gridCol>
                <a:gridCol w="1225026">
                  <a:extLst>
                    <a:ext uri="{9D8B030D-6E8A-4147-A177-3AD203B41FA5}">
                      <a16:colId xmlns:a16="http://schemas.microsoft.com/office/drawing/2014/main" val="120408566"/>
                    </a:ext>
                  </a:extLst>
                </a:gridCol>
                <a:gridCol w="1314450">
                  <a:extLst>
                    <a:ext uri="{9D8B030D-6E8A-4147-A177-3AD203B41FA5}">
                      <a16:colId xmlns:a16="http://schemas.microsoft.com/office/drawing/2014/main" val="1179769874"/>
                    </a:ext>
                  </a:extLst>
                </a:gridCol>
                <a:gridCol w="1276350">
                  <a:extLst>
                    <a:ext uri="{9D8B030D-6E8A-4147-A177-3AD203B41FA5}">
                      <a16:colId xmlns:a16="http://schemas.microsoft.com/office/drawing/2014/main" val="3974242943"/>
                    </a:ext>
                  </a:extLst>
                </a:gridCol>
                <a:gridCol w="1371599">
                  <a:extLst>
                    <a:ext uri="{9D8B030D-6E8A-4147-A177-3AD203B41FA5}">
                      <a16:colId xmlns:a16="http://schemas.microsoft.com/office/drawing/2014/main" val="3382978383"/>
                    </a:ext>
                  </a:extLst>
                </a:gridCol>
              </a:tblGrid>
              <a:tr h="594783">
                <a:tc rowSpan="3">
                  <a:txBody>
                    <a:bodyPr/>
                    <a:lstStyle/>
                    <a:p>
                      <a:pPr algn="l">
                        <a:lnSpc>
                          <a:spcPct val="107000"/>
                        </a:lnSpc>
                        <a:spcAft>
                          <a:spcPts val="800"/>
                        </a:spcAft>
                      </a:pPr>
                      <a:r>
                        <a:rPr lang="fr-FR" sz="18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Variables</a:t>
                      </a:r>
                      <a:endParaRPr lang="fr-F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gridSpan="4">
                  <a:txBody>
                    <a:bodyPr/>
                    <a:lstStyle/>
                    <a:p>
                      <a:pPr algn="ctr">
                        <a:lnSpc>
                          <a:spcPct val="107000"/>
                        </a:lnSpc>
                        <a:spcAft>
                          <a:spcPts val="800"/>
                        </a:spcAft>
                      </a:pPr>
                      <a:r>
                        <a:rPr lang="fr-FR" sz="28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Long Terme</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737764204"/>
                  </a:ext>
                </a:extLst>
              </a:tr>
              <a:tr h="594783">
                <a:tc vMerge="1">
                  <a:txBody>
                    <a:bodyPr/>
                    <a:lstStyle/>
                    <a:p>
                      <a:endParaRPr lang="fr-FR"/>
                    </a:p>
                  </a:txBody>
                  <a:tcPr/>
                </a:tc>
                <a:tc gridSpan="2">
                  <a:txBody>
                    <a:bodyPr/>
                    <a:lstStyle/>
                    <a:p>
                      <a:pPr algn="ctr">
                        <a:lnSpc>
                          <a:spcPct val="107000"/>
                        </a:lnSpc>
                        <a:spcAft>
                          <a:spcPts val="0"/>
                        </a:spcAft>
                      </a:pPr>
                      <a:r>
                        <a:rPr lang="fr-FR"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UEMOA</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hMerge="1">
                  <a:txBody>
                    <a:bodyPr/>
                    <a:lstStyle/>
                    <a:p>
                      <a:endParaRPr lang="fr-FR"/>
                    </a:p>
                  </a:txBody>
                  <a:tcPr/>
                </a:tc>
                <a:tc gridSpan="2">
                  <a:txBody>
                    <a:bodyPr/>
                    <a:lstStyle/>
                    <a:p>
                      <a:pPr algn="ctr">
                        <a:lnSpc>
                          <a:spcPct val="107000"/>
                        </a:lnSpc>
                        <a:spcAft>
                          <a:spcPts val="0"/>
                        </a:spcAft>
                      </a:pPr>
                      <a:r>
                        <a:rPr lang="fr-FR"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BRICS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fr-FR"/>
                    </a:p>
                  </a:txBody>
                  <a:tcPr/>
                </a:tc>
                <a:extLst>
                  <a:ext uri="{0D108BD9-81ED-4DB2-BD59-A6C34878D82A}">
                    <a16:rowId xmlns:a16="http://schemas.microsoft.com/office/drawing/2014/main" val="1003752294"/>
                  </a:ext>
                </a:extLst>
              </a:tr>
              <a:tr h="594783">
                <a:tc vMerge="1">
                  <a:txBody>
                    <a:bodyPr/>
                    <a:lstStyle/>
                    <a:p>
                      <a:endParaRPr lang="fr-FR"/>
                    </a:p>
                  </a:txBody>
                  <a:tcPr/>
                </a:tc>
                <a:tc>
                  <a:txBody>
                    <a:bodyPr/>
                    <a:lstStyle/>
                    <a:p>
                      <a:pPr algn="ctr">
                        <a:lnSpc>
                          <a:spcPct val="107000"/>
                        </a:lnSpc>
                        <a:spcAft>
                          <a:spcPts val="0"/>
                        </a:spcAft>
                      </a:pPr>
                      <a:r>
                        <a:rPr lang="fr-FR"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Significative</a:t>
                      </a:r>
                      <a:endParaRPr lang="fr-FR"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25252"/>
                    </a:solidFill>
                  </a:tcPr>
                </a:tc>
                <a:tc>
                  <a:txBody>
                    <a:bodyPr/>
                    <a:lstStyle/>
                    <a:p>
                      <a:pPr algn="ctr">
                        <a:lnSpc>
                          <a:spcPct val="107000"/>
                        </a:lnSpc>
                        <a:spcAft>
                          <a:spcPts val="800"/>
                        </a:spcAft>
                      </a:pPr>
                      <a:r>
                        <a:rPr lang="fr-FR" sz="16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Non significative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07000"/>
                        </a:lnSpc>
                        <a:spcAft>
                          <a:spcPts val="800"/>
                        </a:spcAft>
                      </a:pPr>
                      <a:r>
                        <a:rPr lang="fr-FR"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Significative</a:t>
                      </a:r>
                      <a:endParaRPr lang="fr-FR"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25252"/>
                    </a:solidFill>
                  </a:tcPr>
                </a:tc>
                <a:tc>
                  <a:txBody>
                    <a:bodyPr/>
                    <a:lstStyle/>
                    <a:p>
                      <a:pPr algn="ctr">
                        <a:lnSpc>
                          <a:spcPct val="107000"/>
                        </a:lnSpc>
                        <a:spcAft>
                          <a:spcPts val="800"/>
                        </a:spcAft>
                      </a:pPr>
                      <a:r>
                        <a:rPr lang="fr-FR" sz="16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Non significative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582052132"/>
                  </a:ext>
                </a:extLst>
              </a:tr>
              <a:tr h="594783">
                <a:tc>
                  <a:txBody>
                    <a:bodyPr/>
                    <a:lstStyle/>
                    <a:p>
                      <a:pPr algn="l">
                        <a:lnSpc>
                          <a:spcPct val="107000"/>
                        </a:lnSpc>
                        <a:spcAft>
                          <a:spcPts val="0"/>
                        </a:spcAft>
                      </a:pPr>
                      <a:r>
                        <a:rPr lang="fr-FR" sz="1600" b="1">
                          <a:effectLst/>
                          <a:latin typeface="Times New Roman" panose="02020603050405020304" pitchFamily="18" charset="0"/>
                          <a:ea typeface="Calibri" panose="020F0502020204030204" pitchFamily="34" charset="0"/>
                          <a:cs typeface="Times New Roman" panose="02020603050405020304" pitchFamily="18" charset="0"/>
                        </a:rPr>
                        <a:t>DO</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0,0087</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-0,0423</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3283995"/>
                  </a:ext>
                </a:extLst>
              </a:tr>
              <a:tr h="594783">
                <a:tc>
                  <a:txBody>
                    <a:bodyPr/>
                    <a:lstStyle/>
                    <a:p>
                      <a:pPr algn="l">
                        <a:lnSpc>
                          <a:spcPct val="107000"/>
                        </a:lnSpc>
                        <a:spcAft>
                          <a:spcPts val="0"/>
                        </a:spcAft>
                      </a:pPr>
                      <a:r>
                        <a:rPr lang="fr-FR" sz="1600" b="1">
                          <a:effectLst/>
                          <a:latin typeface="Times New Roman" panose="02020603050405020304" pitchFamily="18" charset="0"/>
                          <a:ea typeface="Calibri" panose="020F0502020204030204" pitchFamily="34" charset="0"/>
                          <a:cs typeface="Times New Roman" panose="02020603050405020304" pitchFamily="18" charset="0"/>
                        </a:rPr>
                        <a:t>LDE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a:effectLst/>
                          <a:latin typeface="Times New Roman" panose="02020603050405020304" pitchFamily="18" charset="0"/>
                          <a:ea typeface="Calibri" panose="020F0502020204030204" pitchFamily="34" charset="0"/>
                          <a:cs typeface="Times New Roman" panose="02020603050405020304" pitchFamily="18" charset="0"/>
                        </a:rPr>
                        <a:t>0,0369</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a:effectLst/>
                          <a:latin typeface="Times New Roman" panose="02020603050405020304" pitchFamily="18" charset="0"/>
                          <a:ea typeface="Calibri" panose="020F0502020204030204" pitchFamily="34" charset="0"/>
                          <a:cs typeface="Times New Roman" panose="02020603050405020304" pitchFamily="18" charset="0"/>
                        </a:rPr>
                        <a:t>-0,0892</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7284395"/>
                  </a:ext>
                </a:extLst>
              </a:tr>
              <a:tr h="594783">
                <a:tc>
                  <a:txBody>
                    <a:bodyPr/>
                    <a:lstStyle/>
                    <a:p>
                      <a:pPr algn="l">
                        <a:lnSpc>
                          <a:spcPct val="107000"/>
                        </a:lnSpc>
                        <a:spcAft>
                          <a:spcPts val="0"/>
                        </a:spcAft>
                      </a:pPr>
                      <a:r>
                        <a:rPr lang="fr-FR" sz="1600" b="1">
                          <a:effectLst/>
                          <a:latin typeface="Times New Roman" panose="02020603050405020304" pitchFamily="18" charset="0"/>
                          <a:ea typeface="Calibri" panose="020F0502020204030204" pitchFamily="34" charset="0"/>
                          <a:cs typeface="Times New Roman" panose="02020603050405020304" pitchFamily="18" charset="0"/>
                        </a:rPr>
                        <a:t>DLC</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a:effectLst/>
                          <a:latin typeface="Times New Roman" panose="02020603050405020304" pitchFamily="18" charset="0"/>
                          <a:ea typeface="Calibri" panose="020F0502020204030204" pitchFamily="34" charset="0"/>
                          <a:cs typeface="Times New Roman" panose="02020603050405020304" pitchFamily="18" charset="0"/>
                        </a:rPr>
                        <a:t>-0,0192</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0,0027</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1328942"/>
                  </a:ext>
                </a:extLst>
              </a:tr>
              <a:tr h="594783">
                <a:tc>
                  <a:txBody>
                    <a:bodyPr/>
                    <a:lstStyle/>
                    <a:p>
                      <a:pPr algn="l">
                        <a:lnSpc>
                          <a:spcPct val="107000"/>
                        </a:lnSpc>
                        <a:spcAft>
                          <a:spcPts val="0"/>
                        </a:spcAft>
                      </a:pPr>
                      <a:r>
                        <a:rPr lang="fr-FR" sz="1600" b="1" dirty="0">
                          <a:effectLst/>
                          <a:latin typeface="Times New Roman" panose="02020603050405020304" pitchFamily="18" charset="0"/>
                          <a:ea typeface="Calibri" panose="020F0502020204030204" pitchFamily="34" charset="0"/>
                          <a:cs typeface="Times New Roman" panose="02020603050405020304" pitchFamily="18" charset="0"/>
                        </a:rPr>
                        <a:t>LIPRIV</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0,0551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1,0024</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34662003"/>
                  </a:ext>
                </a:extLst>
              </a:tr>
              <a:tr h="594783">
                <a:tc>
                  <a:txBody>
                    <a:bodyPr/>
                    <a:lstStyle/>
                    <a:p>
                      <a:pPr algn="l">
                        <a:lnSpc>
                          <a:spcPct val="107000"/>
                        </a:lnSpc>
                        <a:spcAft>
                          <a:spcPts val="0"/>
                        </a:spcAft>
                      </a:pPr>
                      <a:r>
                        <a:rPr lang="fr-FR" sz="1600" b="1">
                          <a:effectLst/>
                          <a:latin typeface="Times New Roman" panose="02020603050405020304" pitchFamily="18" charset="0"/>
                          <a:ea typeface="Calibri" panose="020F0502020204030204" pitchFamily="34" charset="0"/>
                          <a:cs typeface="Times New Roman" panose="02020603050405020304" pitchFamily="18" charset="0"/>
                        </a:rPr>
                        <a:t>LDEPUB</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0,2157</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a:effectLst/>
                          <a:latin typeface="Times New Roman" panose="02020603050405020304" pitchFamily="18" charset="0"/>
                          <a:ea typeface="Calibri" panose="020F0502020204030204" pitchFamily="34" charset="0"/>
                          <a:cs typeface="Times New Roman" panose="02020603050405020304" pitchFamily="18" charset="0"/>
                        </a:rPr>
                        <a:t>0,6743</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69571966"/>
                  </a:ext>
                </a:extLst>
              </a:tr>
              <a:tr h="594783">
                <a:tc>
                  <a:txBody>
                    <a:bodyPr/>
                    <a:lstStyle/>
                    <a:p>
                      <a:pPr algn="l">
                        <a:lnSpc>
                          <a:spcPct val="107000"/>
                        </a:lnSpc>
                        <a:spcAft>
                          <a:spcPts val="0"/>
                        </a:spcAft>
                      </a:pPr>
                      <a:r>
                        <a:rPr lang="fr-FR" sz="1600" b="1">
                          <a:effectLst/>
                          <a:latin typeface="Times New Roman" panose="02020603050405020304" pitchFamily="18" charset="0"/>
                          <a:ea typeface="Calibri" panose="020F0502020204030204" pitchFamily="34" charset="0"/>
                          <a:cs typeface="Times New Roman" panose="02020603050405020304" pitchFamily="18" charset="0"/>
                        </a:rPr>
                        <a:t>LPOP_ACT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0,1305</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0,1150</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42250471"/>
                  </a:ext>
                </a:extLst>
              </a:tr>
            </a:tbl>
          </a:graphicData>
        </a:graphic>
      </p:graphicFrame>
      <p:sp>
        <p:nvSpPr>
          <p:cNvPr id="6" name="Rectangle 5">
            <a:extLst>
              <a:ext uri="{FF2B5EF4-FFF2-40B4-BE49-F238E27FC236}">
                <a16:creationId xmlns:a16="http://schemas.microsoft.com/office/drawing/2014/main" id="{9CD6F95D-6A47-4AD8-BF15-C78F31A77670}"/>
              </a:ext>
            </a:extLst>
          </p:cNvPr>
          <p:cNvSpPr/>
          <p:nvPr/>
        </p:nvSpPr>
        <p:spPr>
          <a:xfrm>
            <a:off x="6838950" y="1081692"/>
            <a:ext cx="5143500" cy="1831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buFont typeface="Wingdings" panose="05000000000000000000" pitchFamily="2" charset="2"/>
              <a:buChar char="q"/>
            </a:pPr>
            <a:r>
              <a:rPr lang="fr-FR" sz="2000" b="1" dirty="0">
                <a:ln w="0"/>
                <a:solidFill>
                  <a:schemeClr val="tx1"/>
                </a:solidFill>
              </a:rPr>
              <a:t>Investissement Privé</a:t>
            </a:r>
          </a:p>
          <a:p>
            <a:pPr algn="just"/>
            <a:r>
              <a:rPr lang="fr-FR" sz="2000" dirty="0">
                <a:ln w="0"/>
                <a:solidFill>
                  <a:schemeClr val="tx1"/>
                </a:solidFill>
              </a:rPr>
              <a:t>Contrairement aux pays du BRICS, l’investissement privé n’a pas un impact</a:t>
            </a:r>
          </a:p>
          <a:p>
            <a:pPr algn="just"/>
            <a:r>
              <a:rPr lang="fr-FR" sz="2000" dirty="0">
                <a:ln w="0"/>
                <a:solidFill>
                  <a:schemeClr val="tx1"/>
                </a:solidFill>
              </a:rPr>
              <a:t>significatif sur la croissance économique des pays de l’UEMOA. </a:t>
            </a:r>
          </a:p>
          <a:p>
            <a:pPr algn="ctr"/>
            <a:endParaRPr lang="fr-FR"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015274DE-C6BE-4701-8FCD-18A5C10798BC}"/>
              </a:ext>
            </a:extLst>
          </p:cNvPr>
          <p:cNvSpPr/>
          <p:nvPr/>
        </p:nvSpPr>
        <p:spPr>
          <a:xfrm>
            <a:off x="6858000" y="4728261"/>
            <a:ext cx="5143500" cy="17202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buFont typeface="Wingdings" panose="05000000000000000000" pitchFamily="2" charset="2"/>
              <a:buChar char="q"/>
            </a:pPr>
            <a:r>
              <a:rPr lang="fr-FR" sz="2000" b="1" dirty="0">
                <a:ln w="0"/>
                <a:solidFill>
                  <a:schemeClr val="tx1"/>
                </a:solidFill>
              </a:rPr>
              <a:t>Population Active</a:t>
            </a:r>
          </a:p>
          <a:p>
            <a:pPr algn="just"/>
            <a:r>
              <a:rPr lang="fr-FR" sz="2000" dirty="0">
                <a:ln w="0"/>
                <a:solidFill>
                  <a:schemeClr val="tx1"/>
                </a:solidFill>
                <a:ea typeface="Calibri" panose="020F0502020204030204" pitchFamily="34" charset="0"/>
              </a:rPr>
              <a:t>Impact positif et significatif sur la croissance économique dans les deux groupes de pays.</a:t>
            </a:r>
          </a:p>
          <a:p>
            <a:pPr algn="just"/>
            <a:endParaRPr lang="fr-FR" dirty="0">
              <a:ln w="0"/>
              <a:solidFill>
                <a:schemeClr val="tx1"/>
              </a:solidFill>
              <a:latin typeface="Times New Roman" panose="02020603050405020304" pitchFamily="18" charset="0"/>
            </a:endParaRPr>
          </a:p>
          <a:p>
            <a:pPr algn="just"/>
            <a:endParaRPr lang="fr-FR" dirty="0">
              <a:ln w="0"/>
              <a:solidFill>
                <a:schemeClr val="tx1"/>
              </a:solidFill>
              <a:latin typeface="Times New Roman" panose="02020603050405020304" pitchFamily="18" charset="0"/>
            </a:endParaRPr>
          </a:p>
          <a:p>
            <a:pPr algn="just"/>
            <a:endParaRPr lang="fr-FR" dirty="0">
              <a:ln w="0"/>
              <a:solidFill>
                <a:schemeClr val="tx1"/>
              </a:solidFill>
            </a:endParaRPr>
          </a:p>
        </p:txBody>
      </p:sp>
      <p:sp>
        <p:nvSpPr>
          <p:cNvPr id="10" name="Rectangle 9">
            <a:extLst>
              <a:ext uri="{FF2B5EF4-FFF2-40B4-BE49-F238E27FC236}">
                <a16:creationId xmlns:a16="http://schemas.microsoft.com/office/drawing/2014/main" id="{F6FAC75B-2690-4433-8F06-1EECB577282B}"/>
              </a:ext>
            </a:extLst>
          </p:cNvPr>
          <p:cNvSpPr/>
          <p:nvPr/>
        </p:nvSpPr>
        <p:spPr>
          <a:xfrm>
            <a:off x="6838950" y="3020632"/>
            <a:ext cx="5143500" cy="160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buFont typeface="Wingdings" panose="05000000000000000000" pitchFamily="2" charset="2"/>
              <a:buChar char="q"/>
            </a:pPr>
            <a:r>
              <a:rPr lang="fr-FR" sz="2000" b="1" dirty="0">
                <a:ln w="0"/>
                <a:solidFill>
                  <a:schemeClr val="tx1"/>
                </a:solidFill>
              </a:rPr>
              <a:t>Dépenses publiques</a:t>
            </a:r>
          </a:p>
          <a:p>
            <a:pPr algn="just"/>
            <a:r>
              <a:rPr lang="fr-FR" sz="2000" dirty="0">
                <a:ln w="0"/>
                <a:solidFill>
                  <a:schemeClr val="tx1"/>
                </a:solidFill>
                <a:ea typeface="Calibri" panose="020F0502020204030204" pitchFamily="34" charset="0"/>
              </a:rPr>
              <a:t>Impact positif et significatif sur la croissance économique dans les deux groupes de pays.</a:t>
            </a:r>
          </a:p>
          <a:p>
            <a:pPr algn="just"/>
            <a:endParaRPr lang="fr-FR" sz="2000" dirty="0">
              <a:ln w="0"/>
              <a:solidFill>
                <a:schemeClr val="tx1"/>
              </a:solidFill>
              <a:ea typeface="Calibri" panose="020F0502020204030204" pitchFamily="34" charset="0"/>
            </a:endParaRPr>
          </a:p>
          <a:p>
            <a:pPr algn="just"/>
            <a:endParaRPr lang="fr-FR" sz="2000" dirty="0">
              <a:ln w="0"/>
              <a:solidFill>
                <a:schemeClr val="tx1"/>
              </a:solidFill>
              <a:ea typeface="Calibri" panose="020F0502020204030204" pitchFamily="34" charset="0"/>
            </a:endParaRPr>
          </a:p>
        </p:txBody>
      </p:sp>
      <p:sp>
        <p:nvSpPr>
          <p:cNvPr id="7" name="Cercle : creux 6">
            <a:extLst>
              <a:ext uri="{FF2B5EF4-FFF2-40B4-BE49-F238E27FC236}">
                <a16:creationId xmlns:a16="http://schemas.microsoft.com/office/drawing/2014/main" id="{F4A0761A-78C3-4794-9198-9F75C43AFCB2}"/>
              </a:ext>
            </a:extLst>
          </p:cNvPr>
          <p:cNvSpPr/>
          <p:nvPr/>
        </p:nvSpPr>
        <p:spPr>
          <a:xfrm>
            <a:off x="2767868" y="4713271"/>
            <a:ext cx="1199213" cy="509666"/>
          </a:xfrm>
          <a:prstGeom prst="donut">
            <a:avLst>
              <a:gd name="adj" fmla="val 16502"/>
            </a:avLst>
          </a:prstGeom>
          <a:solidFill>
            <a:schemeClr val="accent1"/>
          </a:solidFill>
          <a:ln>
            <a:solidFill>
              <a:schemeClr val="accent1"/>
            </a:solidFill>
          </a:ln>
          <a:effectLst>
            <a:glow rad="1016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Cercle : creux 8">
            <a:extLst>
              <a:ext uri="{FF2B5EF4-FFF2-40B4-BE49-F238E27FC236}">
                <a16:creationId xmlns:a16="http://schemas.microsoft.com/office/drawing/2014/main" id="{42B459FF-15EB-42AE-B2DD-68F740738C26}"/>
              </a:ext>
            </a:extLst>
          </p:cNvPr>
          <p:cNvSpPr/>
          <p:nvPr/>
        </p:nvSpPr>
        <p:spPr>
          <a:xfrm>
            <a:off x="4062332" y="4713271"/>
            <a:ext cx="1199213" cy="509666"/>
          </a:xfrm>
          <a:prstGeom prst="donut">
            <a:avLst>
              <a:gd name="adj" fmla="val 16502"/>
            </a:avLst>
          </a:prstGeom>
          <a:solidFill>
            <a:schemeClr val="accent1"/>
          </a:solidFill>
          <a:ln>
            <a:solidFill>
              <a:schemeClr val="accent1"/>
            </a:solidFill>
          </a:ln>
          <a:effectLst>
            <a:glow rad="1016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Cercle : creux 10">
            <a:extLst>
              <a:ext uri="{FF2B5EF4-FFF2-40B4-BE49-F238E27FC236}">
                <a16:creationId xmlns:a16="http://schemas.microsoft.com/office/drawing/2014/main" id="{E26FDED3-0A0A-4C3D-BAED-F2CF0E024E07}"/>
              </a:ext>
            </a:extLst>
          </p:cNvPr>
          <p:cNvSpPr/>
          <p:nvPr/>
        </p:nvSpPr>
        <p:spPr>
          <a:xfrm>
            <a:off x="1487143" y="5306261"/>
            <a:ext cx="1199213" cy="509666"/>
          </a:xfrm>
          <a:prstGeom prst="donut">
            <a:avLst>
              <a:gd name="adj" fmla="val 16502"/>
            </a:avLst>
          </a:prstGeom>
          <a:solidFill>
            <a:schemeClr val="accent2"/>
          </a:solidFill>
          <a:ln>
            <a:solidFill>
              <a:schemeClr val="accent2"/>
            </a:solidFill>
          </a:ln>
          <a:effectLst>
            <a:outerShdw blurRad="50800" dist="38100" dir="16200000"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Cercle : creux 11">
            <a:extLst>
              <a:ext uri="{FF2B5EF4-FFF2-40B4-BE49-F238E27FC236}">
                <a16:creationId xmlns:a16="http://schemas.microsoft.com/office/drawing/2014/main" id="{5C018E51-4317-493C-B27F-72095EE2642F}"/>
              </a:ext>
            </a:extLst>
          </p:cNvPr>
          <p:cNvSpPr/>
          <p:nvPr/>
        </p:nvSpPr>
        <p:spPr>
          <a:xfrm>
            <a:off x="4062331" y="5306261"/>
            <a:ext cx="1199213" cy="509666"/>
          </a:xfrm>
          <a:prstGeom prst="donut">
            <a:avLst>
              <a:gd name="adj" fmla="val 16502"/>
            </a:avLst>
          </a:prstGeom>
          <a:solidFill>
            <a:schemeClr val="accent2"/>
          </a:solidFill>
          <a:ln>
            <a:solidFill>
              <a:schemeClr val="accent2"/>
            </a:solidFill>
          </a:ln>
          <a:effectLst>
            <a:outerShdw blurRad="50800" dist="38100" dir="16200000"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Cercle : creux 12">
            <a:extLst>
              <a:ext uri="{FF2B5EF4-FFF2-40B4-BE49-F238E27FC236}">
                <a16:creationId xmlns:a16="http://schemas.microsoft.com/office/drawing/2014/main" id="{13760C6F-57E8-4F49-8371-677F6604DB57}"/>
              </a:ext>
            </a:extLst>
          </p:cNvPr>
          <p:cNvSpPr/>
          <p:nvPr/>
        </p:nvSpPr>
        <p:spPr>
          <a:xfrm>
            <a:off x="1487143" y="5887569"/>
            <a:ext cx="1199213" cy="509666"/>
          </a:xfrm>
          <a:prstGeom prst="donut">
            <a:avLst>
              <a:gd name="adj" fmla="val 16502"/>
            </a:avLst>
          </a:prstGeom>
          <a:solidFill>
            <a:schemeClr val="accent4"/>
          </a:solidFill>
          <a:ln>
            <a:solidFill>
              <a:schemeClr val="accent4"/>
            </a:solidFill>
          </a:ln>
          <a:effectLst>
            <a:outerShdw blurRad="50800" dist="38100" dir="16200000"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 name="Cercle : creux 13">
            <a:extLst>
              <a:ext uri="{FF2B5EF4-FFF2-40B4-BE49-F238E27FC236}">
                <a16:creationId xmlns:a16="http://schemas.microsoft.com/office/drawing/2014/main" id="{A7CBA12B-7A4A-47B5-A787-F8C75725E8D8}"/>
              </a:ext>
            </a:extLst>
          </p:cNvPr>
          <p:cNvSpPr/>
          <p:nvPr/>
        </p:nvSpPr>
        <p:spPr>
          <a:xfrm>
            <a:off x="4060139" y="5899251"/>
            <a:ext cx="1199213" cy="509666"/>
          </a:xfrm>
          <a:prstGeom prst="donut">
            <a:avLst>
              <a:gd name="adj" fmla="val 16502"/>
            </a:avLst>
          </a:prstGeom>
          <a:solidFill>
            <a:schemeClr val="accent4"/>
          </a:solidFill>
          <a:ln>
            <a:solidFill>
              <a:schemeClr val="accent4"/>
            </a:solidFill>
          </a:ln>
          <a:effectLst>
            <a:outerShdw blurRad="50800" dist="38100" dir="16200000"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842791140"/>
      </p:ext>
    </p:extLst>
  </p:cSld>
  <p:clrMapOvr>
    <a:masterClrMapping/>
  </p:clrMapOvr>
  <mc:AlternateContent xmlns:mc="http://schemas.openxmlformats.org/markup-compatibility/2006" xmlns:p15="http://schemas.microsoft.com/office/powerpoint/2012/main">
    <mc:Choice Requires="p15">
      <p:transition spd="slow">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fltVal val="0"/>
                                          </p:val>
                                        </p:tav>
                                        <p:tav tm="100000">
                                          <p:val>
                                            <p:strVal val="#ppt_w"/>
                                          </p:val>
                                        </p:tav>
                                      </p:tavLst>
                                    </p:anim>
                                    <p:anim calcmode="lin" valueType="num">
                                      <p:cBhvr>
                                        <p:cTn id="20" dur="1000" fill="hold"/>
                                        <p:tgtEl>
                                          <p:spTgt spid="9"/>
                                        </p:tgtEl>
                                        <p:attrNameLst>
                                          <p:attrName>ppt_h</p:attrName>
                                        </p:attrNameLst>
                                      </p:cBhvr>
                                      <p:tavLst>
                                        <p:tav tm="0">
                                          <p:val>
                                            <p:fltVal val="0"/>
                                          </p:val>
                                        </p:tav>
                                        <p:tav tm="100000">
                                          <p:val>
                                            <p:strVal val="#ppt_h"/>
                                          </p:val>
                                        </p:tav>
                                      </p:tavLst>
                                    </p:anim>
                                    <p:anim calcmode="lin" valueType="num">
                                      <p:cBhvr>
                                        <p:cTn id="21" dur="1000" fill="hold"/>
                                        <p:tgtEl>
                                          <p:spTgt spid="9"/>
                                        </p:tgtEl>
                                        <p:attrNameLst>
                                          <p:attrName>style.rotation</p:attrName>
                                        </p:attrNameLst>
                                      </p:cBhvr>
                                      <p:tavLst>
                                        <p:tav tm="0">
                                          <p:val>
                                            <p:fltVal val="90"/>
                                          </p:val>
                                        </p:tav>
                                        <p:tav tm="100000">
                                          <p:val>
                                            <p:fltVal val="0"/>
                                          </p:val>
                                        </p:tav>
                                      </p:tavLst>
                                    </p:anim>
                                    <p:animEffect transition="in" filter="fade">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80">
                                          <p:stCondLst>
                                            <p:cond delay="0"/>
                                          </p:stCondLst>
                                        </p:cTn>
                                        <p:tgtEl>
                                          <p:spTgt spid="11"/>
                                        </p:tgtEl>
                                      </p:cBhvr>
                                    </p:animEffect>
                                    <p:anim calcmode="lin" valueType="num">
                                      <p:cBhvr>
                                        <p:cTn id="2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33" dur="26">
                                          <p:stCondLst>
                                            <p:cond delay="650"/>
                                          </p:stCondLst>
                                        </p:cTn>
                                        <p:tgtEl>
                                          <p:spTgt spid="11"/>
                                        </p:tgtEl>
                                      </p:cBhvr>
                                      <p:to x="100000" y="60000"/>
                                    </p:animScale>
                                    <p:animScale>
                                      <p:cBhvr>
                                        <p:cTn id="34" dur="166" decel="50000">
                                          <p:stCondLst>
                                            <p:cond delay="676"/>
                                          </p:stCondLst>
                                        </p:cTn>
                                        <p:tgtEl>
                                          <p:spTgt spid="11"/>
                                        </p:tgtEl>
                                      </p:cBhvr>
                                      <p:to x="100000" y="100000"/>
                                    </p:animScale>
                                    <p:animScale>
                                      <p:cBhvr>
                                        <p:cTn id="35" dur="26">
                                          <p:stCondLst>
                                            <p:cond delay="1312"/>
                                          </p:stCondLst>
                                        </p:cTn>
                                        <p:tgtEl>
                                          <p:spTgt spid="11"/>
                                        </p:tgtEl>
                                      </p:cBhvr>
                                      <p:to x="100000" y="80000"/>
                                    </p:animScale>
                                    <p:animScale>
                                      <p:cBhvr>
                                        <p:cTn id="36" dur="166" decel="50000">
                                          <p:stCondLst>
                                            <p:cond delay="1338"/>
                                          </p:stCondLst>
                                        </p:cTn>
                                        <p:tgtEl>
                                          <p:spTgt spid="11"/>
                                        </p:tgtEl>
                                      </p:cBhvr>
                                      <p:to x="100000" y="100000"/>
                                    </p:animScale>
                                    <p:animScale>
                                      <p:cBhvr>
                                        <p:cTn id="37" dur="26">
                                          <p:stCondLst>
                                            <p:cond delay="1642"/>
                                          </p:stCondLst>
                                        </p:cTn>
                                        <p:tgtEl>
                                          <p:spTgt spid="11"/>
                                        </p:tgtEl>
                                      </p:cBhvr>
                                      <p:to x="100000" y="90000"/>
                                    </p:animScale>
                                    <p:animScale>
                                      <p:cBhvr>
                                        <p:cTn id="38" dur="166" decel="50000">
                                          <p:stCondLst>
                                            <p:cond delay="1668"/>
                                          </p:stCondLst>
                                        </p:cTn>
                                        <p:tgtEl>
                                          <p:spTgt spid="11"/>
                                        </p:tgtEl>
                                      </p:cBhvr>
                                      <p:to x="100000" y="100000"/>
                                    </p:animScale>
                                    <p:animScale>
                                      <p:cBhvr>
                                        <p:cTn id="39" dur="26">
                                          <p:stCondLst>
                                            <p:cond delay="1808"/>
                                          </p:stCondLst>
                                        </p:cTn>
                                        <p:tgtEl>
                                          <p:spTgt spid="11"/>
                                        </p:tgtEl>
                                      </p:cBhvr>
                                      <p:to x="100000" y="95000"/>
                                    </p:animScale>
                                    <p:animScale>
                                      <p:cBhvr>
                                        <p:cTn id="40" dur="166" decel="50000">
                                          <p:stCondLst>
                                            <p:cond delay="1834"/>
                                          </p:stCondLst>
                                        </p:cTn>
                                        <p:tgtEl>
                                          <p:spTgt spid="11"/>
                                        </p:tgtEl>
                                      </p:cBhvr>
                                      <p:to x="100000" y="100000"/>
                                    </p:animScale>
                                  </p:childTnLst>
                                </p:cTn>
                              </p:par>
                              <p:par>
                                <p:cTn id="41" presetID="26"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80">
                                          <p:stCondLst>
                                            <p:cond delay="0"/>
                                          </p:stCondLst>
                                        </p:cTn>
                                        <p:tgtEl>
                                          <p:spTgt spid="12"/>
                                        </p:tgtEl>
                                      </p:cBhvr>
                                    </p:animEffect>
                                    <p:anim calcmode="lin" valueType="num">
                                      <p:cBhvr>
                                        <p:cTn id="4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9" dur="26">
                                          <p:stCondLst>
                                            <p:cond delay="650"/>
                                          </p:stCondLst>
                                        </p:cTn>
                                        <p:tgtEl>
                                          <p:spTgt spid="12"/>
                                        </p:tgtEl>
                                      </p:cBhvr>
                                      <p:to x="100000" y="60000"/>
                                    </p:animScale>
                                    <p:animScale>
                                      <p:cBhvr>
                                        <p:cTn id="50" dur="166" decel="50000">
                                          <p:stCondLst>
                                            <p:cond delay="676"/>
                                          </p:stCondLst>
                                        </p:cTn>
                                        <p:tgtEl>
                                          <p:spTgt spid="12"/>
                                        </p:tgtEl>
                                      </p:cBhvr>
                                      <p:to x="100000" y="100000"/>
                                    </p:animScale>
                                    <p:animScale>
                                      <p:cBhvr>
                                        <p:cTn id="51" dur="26">
                                          <p:stCondLst>
                                            <p:cond delay="1312"/>
                                          </p:stCondLst>
                                        </p:cTn>
                                        <p:tgtEl>
                                          <p:spTgt spid="12"/>
                                        </p:tgtEl>
                                      </p:cBhvr>
                                      <p:to x="100000" y="80000"/>
                                    </p:animScale>
                                    <p:animScale>
                                      <p:cBhvr>
                                        <p:cTn id="52" dur="166" decel="50000">
                                          <p:stCondLst>
                                            <p:cond delay="1338"/>
                                          </p:stCondLst>
                                        </p:cTn>
                                        <p:tgtEl>
                                          <p:spTgt spid="12"/>
                                        </p:tgtEl>
                                      </p:cBhvr>
                                      <p:to x="100000" y="100000"/>
                                    </p:animScale>
                                    <p:animScale>
                                      <p:cBhvr>
                                        <p:cTn id="53" dur="26">
                                          <p:stCondLst>
                                            <p:cond delay="1642"/>
                                          </p:stCondLst>
                                        </p:cTn>
                                        <p:tgtEl>
                                          <p:spTgt spid="12"/>
                                        </p:tgtEl>
                                      </p:cBhvr>
                                      <p:to x="100000" y="90000"/>
                                    </p:animScale>
                                    <p:animScale>
                                      <p:cBhvr>
                                        <p:cTn id="54" dur="166" decel="50000">
                                          <p:stCondLst>
                                            <p:cond delay="1668"/>
                                          </p:stCondLst>
                                        </p:cTn>
                                        <p:tgtEl>
                                          <p:spTgt spid="12"/>
                                        </p:tgtEl>
                                      </p:cBhvr>
                                      <p:to x="100000" y="100000"/>
                                    </p:animScale>
                                    <p:animScale>
                                      <p:cBhvr>
                                        <p:cTn id="55" dur="26">
                                          <p:stCondLst>
                                            <p:cond delay="1808"/>
                                          </p:stCondLst>
                                        </p:cTn>
                                        <p:tgtEl>
                                          <p:spTgt spid="12"/>
                                        </p:tgtEl>
                                      </p:cBhvr>
                                      <p:to x="100000" y="95000"/>
                                    </p:animScale>
                                    <p:animScale>
                                      <p:cBhvr>
                                        <p:cTn id="56" dur="166" decel="50000">
                                          <p:stCondLst>
                                            <p:cond delay="1834"/>
                                          </p:stCondLst>
                                        </p:cTn>
                                        <p:tgtEl>
                                          <p:spTgt spid="12"/>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down)">
                                      <p:cBhvr>
                                        <p:cTn id="59" dur="580">
                                          <p:stCondLst>
                                            <p:cond delay="0"/>
                                          </p:stCondLst>
                                        </p:cTn>
                                        <p:tgtEl>
                                          <p:spTgt spid="10"/>
                                        </p:tgtEl>
                                      </p:cBhvr>
                                    </p:animEffect>
                                    <p:anim calcmode="lin" valueType="num">
                                      <p:cBhvr>
                                        <p:cTn id="6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5" dur="26">
                                          <p:stCondLst>
                                            <p:cond delay="650"/>
                                          </p:stCondLst>
                                        </p:cTn>
                                        <p:tgtEl>
                                          <p:spTgt spid="10"/>
                                        </p:tgtEl>
                                      </p:cBhvr>
                                      <p:to x="100000" y="60000"/>
                                    </p:animScale>
                                    <p:animScale>
                                      <p:cBhvr>
                                        <p:cTn id="66" dur="166" decel="50000">
                                          <p:stCondLst>
                                            <p:cond delay="676"/>
                                          </p:stCondLst>
                                        </p:cTn>
                                        <p:tgtEl>
                                          <p:spTgt spid="10"/>
                                        </p:tgtEl>
                                      </p:cBhvr>
                                      <p:to x="100000" y="100000"/>
                                    </p:animScale>
                                    <p:animScale>
                                      <p:cBhvr>
                                        <p:cTn id="67" dur="26">
                                          <p:stCondLst>
                                            <p:cond delay="1312"/>
                                          </p:stCondLst>
                                        </p:cTn>
                                        <p:tgtEl>
                                          <p:spTgt spid="10"/>
                                        </p:tgtEl>
                                      </p:cBhvr>
                                      <p:to x="100000" y="80000"/>
                                    </p:animScale>
                                    <p:animScale>
                                      <p:cBhvr>
                                        <p:cTn id="68" dur="166" decel="50000">
                                          <p:stCondLst>
                                            <p:cond delay="1338"/>
                                          </p:stCondLst>
                                        </p:cTn>
                                        <p:tgtEl>
                                          <p:spTgt spid="10"/>
                                        </p:tgtEl>
                                      </p:cBhvr>
                                      <p:to x="100000" y="100000"/>
                                    </p:animScale>
                                    <p:animScale>
                                      <p:cBhvr>
                                        <p:cTn id="69" dur="26">
                                          <p:stCondLst>
                                            <p:cond delay="1642"/>
                                          </p:stCondLst>
                                        </p:cTn>
                                        <p:tgtEl>
                                          <p:spTgt spid="10"/>
                                        </p:tgtEl>
                                      </p:cBhvr>
                                      <p:to x="100000" y="90000"/>
                                    </p:animScale>
                                    <p:animScale>
                                      <p:cBhvr>
                                        <p:cTn id="70" dur="166" decel="50000">
                                          <p:stCondLst>
                                            <p:cond delay="1668"/>
                                          </p:stCondLst>
                                        </p:cTn>
                                        <p:tgtEl>
                                          <p:spTgt spid="10"/>
                                        </p:tgtEl>
                                      </p:cBhvr>
                                      <p:to x="100000" y="100000"/>
                                    </p:animScale>
                                    <p:animScale>
                                      <p:cBhvr>
                                        <p:cTn id="71" dur="26">
                                          <p:stCondLst>
                                            <p:cond delay="1808"/>
                                          </p:stCondLst>
                                        </p:cTn>
                                        <p:tgtEl>
                                          <p:spTgt spid="10"/>
                                        </p:tgtEl>
                                      </p:cBhvr>
                                      <p:to x="100000" y="95000"/>
                                    </p:animScale>
                                    <p:animScale>
                                      <p:cBhvr>
                                        <p:cTn id="72" dur="166" decel="50000">
                                          <p:stCondLst>
                                            <p:cond delay="1834"/>
                                          </p:stCondLst>
                                        </p:cTn>
                                        <p:tgtEl>
                                          <p:spTgt spid="10"/>
                                        </p:tgtEl>
                                      </p:cBhvr>
                                      <p:to x="100000" y="100000"/>
                                    </p:animScale>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fade">
                                      <p:cBhvr>
                                        <p:cTn id="77" dur="1000"/>
                                        <p:tgtEl>
                                          <p:spTgt spid="8"/>
                                        </p:tgtEl>
                                      </p:cBhvr>
                                    </p:animEffect>
                                    <p:anim calcmode="lin" valueType="num">
                                      <p:cBhvr>
                                        <p:cTn id="78" dur="1000" fill="hold"/>
                                        <p:tgtEl>
                                          <p:spTgt spid="8"/>
                                        </p:tgtEl>
                                        <p:attrNameLst>
                                          <p:attrName>ppt_x</p:attrName>
                                        </p:attrNameLst>
                                      </p:cBhvr>
                                      <p:tavLst>
                                        <p:tav tm="0">
                                          <p:val>
                                            <p:strVal val="#ppt_x"/>
                                          </p:val>
                                        </p:tav>
                                        <p:tav tm="100000">
                                          <p:val>
                                            <p:strVal val="#ppt_x"/>
                                          </p:val>
                                        </p:tav>
                                      </p:tavLst>
                                    </p:anim>
                                    <p:anim calcmode="lin" valueType="num">
                                      <p:cBhvr>
                                        <p:cTn id="79" dur="1000" fill="hold"/>
                                        <p:tgtEl>
                                          <p:spTgt spid="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fade">
                                      <p:cBhvr>
                                        <p:cTn id="82" dur="1000"/>
                                        <p:tgtEl>
                                          <p:spTgt spid="14"/>
                                        </p:tgtEl>
                                      </p:cBhvr>
                                    </p:animEffect>
                                    <p:anim calcmode="lin" valueType="num">
                                      <p:cBhvr>
                                        <p:cTn id="83" dur="1000" fill="hold"/>
                                        <p:tgtEl>
                                          <p:spTgt spid="14"/>
                                        </p:tgtEl>
                                        <p:attrNameLst>
                                          <p:attrName>ppt_x</p:attrName>
                                        </p:attrNameLst>
                                      </p:cBhvr>
                                      <p:tavLst>
                                        <p:tav tm="0">
                                          <p:val>
                                            <p:strVal val="#ppt_x"/>
                                          </p:val>
                                        </p:tav>
                                        <p:tav tm="100000">
                                          <p:val>
                                            <p:strVal val="#ppt_x"/>
                                          </p:val>
                                        </p:tav>
                                      </p:tavLst>
                                    </p:anim>
                                    <p:anim calcmode="lin" valueType="num">
                                      <p:cBhvr>
                                        <p:cTn id="84" dur="1000" fill="hold"/>
                                        <p:tgtEl>
                                          <p:spTgt spid="14"/>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fade">
                                      <p:cBhvr>
                                        <p:cTn id="87" dur="1000"/>
                                        <p:tgtEl>
                                          <p:spTgt spid="13"/>
                                        </p:tgtEl>
                                      </p:cBhvr>
                                    </p:animEffect>
                                    <p:anim calcmode="lin" valueType="num">
                                      <p:cBhvr>
                                        <p:cTn id="88" dur="1000" fill="hold"/>
                                        <p:tgtEl>
                                          <p:spTgt spid="13"/>
                                        </p:tgtEl>
                                        <p:attrNameLst>
                                          <p:attrName>ppt_x</p:attrName>
                                        </p:attrNameLst>
                                      </p:cBhvr>
                                      <p:tavLst>
                                        <p:tav tm="0">
                                          <p:val>
                                            <p:strVal val="#ppt_x"/>
                                          </p:val>
                                        </p:tav>
                                        <p:tav tm="100000">
                                          <p:val>
                                            <p:strVal val="#ppt_x"/>
                                          </p:val>
                                        </p:tav>
                                      </p:tavLst>
                                    </p:anim>
                                    <p:anim calcmode="lin" valueType="num">
                                      <p:cBhvr>
                                        <p:cTn id="8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7" grpId="0" animBg="1"/>
      <p:bldP spid="9" grpId="0" animBg="1"/>
      <p:bldP spid="11" grpId="0" animBg="1"/>
      <p:bldP spid="12" grpId="0" animBg="1"/>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62C35FB-CCFE-45D1-9E26-7A78E290B7C0}"/>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Résultats – Vérification des hypothèses</a:t>
            </a:r>
          </a:p>
        </p:txBody>
      </p:sp>
      <p:sp>
        <p:nvSpPr>
          <p:cNvPr id="5" name="Rectangle : avec coins supérieurs arrondis 8">
            <a:extLst>
              <a:ext uri="{FF2B5EF4-FFF2-40B4-BE49-F238E27FC236}">
                <a16:creationId xmlns:a16="http://schemas.microsoft.com/office/drawing/2014/main" id="{4F6EE927-0DEA-4DDB-BEA0-583FA8A7D57D}"/>
              </a:ext>
            </a:extLst>
          </p:cNvPr>
          <p:cNvSpPr/>
          <p:nvPr/>
        </p:nvSpPr>
        <p:spPr>
          <a:xfrm>
            <a:off x="133971" y="1236648"/>
            <a:ext cx="3748032" cy="3011502"/>
          </a:xfrm>
          <a:prstGeom prst="round2SameRect">
            <a:avLst>
              <a:gd name="adj1" fmla="val 8000"/>
              <a:gd name="adj2" fmla="val 0"/>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a:lstStyle/>
          <a:p>
            <a:pPr algn="ctr"/>
            <a:r>
              <a:rPr lang="fr-FR" sz="2400" b="1" dirty="0">
                <a:latin typeface="Andalus" panose="02020603050405020304" pitchFamily="18" charset="-78"/>
                <a:cs typeface="Andalus" panose="02020603050405020304" pitchFamily="18" charset="-78"/>
              </a:rPr>
              <a:t>Hypothèse 1</a:t>
            </a:r>
          </a:p>
          <a:p>
            <a:pPr algn="ctr"/>
            <a:endParaRPr lang="fr-FR" sz="1200" dirty="0">
              <a:latin typeface="Andalus" panose="02020603050405020304" pitchFamily="18" charset="-78"/>
              <a:cs typeface="Andalus" panose="02020603050405020304" pitchFamily="18" charset="-78"/>
            </a:endParaRPr>
          </a:p>
          <a:p>
            <a:pPr algn="just"/>
            <a:r>
              <a:rPr lang="fr-FR" sz="2000" dirty="0">
                <a:latin typeface="Times New Roman" panose="02020603050405020304" pitchFamily="18" charset="0"/>
                <a:cs typeface="Times New Roman" panose="02020603050405020304" pitchFamily="18" charset="0"/>
              </a:rPr>
              <a:t>Comparativement aux pays de l’UEMOA, l’investissement privé a un effet statistiquement significatif supérieur sur la croissance économique à court et à long termes dans les pays du BRICS</a:t>
            </a:r>
            <a:r>
              <a:rPr lang="fr-FR" sz="2200" dirty="0">
                <a:latin typeface="Bodoni MT" panose="02070603080606020203" pitchFamily="18" charset="0"/>
              </a:rPr>
              <a:t>.</a:t>
            </a:r>
          </a:p>
        </p:txBody>
      </p:sp>
      <p:sp>
        <p:nvSpPr>
          <p:cNvPr id="7" name="Forme libre : forme 6">
            <a:extLst>
              <a:ext uri="{FF2B5EF4-FFF2-40B4-BE49-F238E27FC236}">
                <a16:creationId xmlns:a16="http://schemas.microsoft.com/office/drawing/2014/main" id="{E9D75E12-257C-4282-970E-5C035432BE60}"/>
              </a:ext>
            </a:extLst>
          </p:cNvPr>
          <p:cNvSpPr/>
          <p:nvPr/>
        </p:nvSpPr>
        <p:spPr>
          <a:xfrm>
            <a:off x="109627" y="4041909"/>
            <a:ext cx="3748066" cy="936150"/>
          </a:xfrm>
          <a:custGeom>
            <a:avLst/>
            <a:gdLst>
              <a:gd name="connsiteX0" fmla="*/ 0 w 2828486"/>
              <a:gd name="connsiteY0" fmla="*/ 0 h 907904"/>
              <a:gd name="connsiteX1" fmla="*/ 2828486 w 2828486"/>
              <a:gd name="connsiteY1" fmla="*/ 0 h 907904"/>
              <a:gd name="connsiteX2" fmla="*/ 2828486 w 2828486"/>
              <a:gd name="connsiteY2" fmla="*/ 907904 h 907904"/>
              <a:gd name="connsiteX3" fmla="*/ 0 w 2828486"/>
              <a:gd name="connsiteY3" fmla="*/ 907904 h 907904"/>
              <a:gd name="connsiteX4" fmla="*/ 0 w 2828486"/>
              <a:gd name="connsiteY4" fmla="*/ 0 h 907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8486" h="907904">
                <a:moveTo>
                  <a:pt x="0" y="0"/>
                </a:moveTo>
                <a:lnTo>
                  <a:pt x="2828486" y="0"/>
                </a:lnTo>
                <a:lnTo>
                  <a:pt x="2828486" y="907904"/>
                </a:lnTo>
                <a:lnTo>
                  <a:pt x="0" y="907904"/>
                </a:lnTo>
                <a:lnTo>
                  <a:pt x="0" y="0"/>
                </a:lnTo>
                <a:close/>
              </a:path>
            </a:pathLst>
          </a:custGeom>
          <a:scene3d>
            <a:camera prst="orthographicFront"/>
            <a:lightRig rig="flat" dir="t"/>
          </a:scene3d>
          <a:sp3d prstMaterial="plastic">
            <a:bevelT w="120900" h="88900"/>
            <a:bevelB w="88900" h="31750" prst="angle"/>
          </a:sp3d>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75260" tIns="0" rIns="895014" bIns="0" numCol="1" spcCol="1270" anchor="ctr" anchorCtr="0">
            <a:noAutofit/>
          </a:bodyPr>
          <a:lstStyle/>
          <a:p>
            <a:pPr marL="0" lvl="0" indent="0" algn="ctr" defTabSz="2044700">
              <a:lnSpc>
                <a:spcPct val="90000"/>
              </a:lnSpc>
              <a:spcBef>
                <a:spcPct val="0"/>
              </a:spcBef>
              <a:spcAft>
                <a:spcPct val="35000"/>
              </a:spcAft>
              <a:buNone/>
            </a:pPr>
            <a:r>
              <a:rPr lang="fr-FR" sz="4600" kern="1200" dirty="0">
                <a:latin typeface="Agency FB" panose="020B0503020202020204" pitchFamily="34" charset="0"/>
              </a:rPr>
              <a:t>Confirmée</a:t>
            </a:r>
          </a:p>
        </p:txBody>
      </p:sp>
      <p:pic>
        <p:nvPicPr>
          <p:cNvPr id="11" name="Image 10">
            <a:extLst>
              <a:ext uri="{FF2B5EF4-FFF2-40B4-BE49-F238E27FC236}">
                <a16:creationId xmlns:a16="http://schemas.microsoft.com/office/drawing/2014/main" id="{FF4024EC-CA66-490F-B810-A7BB9A3BE84D}"/>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406353" y="838968"/>
            <a:ext cx="1379294" cy="1694511"/>
          </a:xfrm>
          <a:prstGeom prst="ellipse">
            <a:avLst/>
          </a:prstGeom>
          <a:ln>
            <a:noFill/>
          </a:ln>
          <a:effectLst>
            <a:softEdge rad="112500"/>
          </a:effectLst>
        </p:spPr>
      </p:pic>
      <p:sp>
        <p:nvSpPr>
          <p:cNvPr id="13" name="Rectangle : avec coins supérieurs arrondis 11">
            <a:extLst>
              <a:ext uri="{FF2B5EF4-FFF2-40B4-BE49-F238E27FC236}">
                <a16:creationId xmlns:a16="http://schemas.microsoft.com/office/drawing/2014/main" id="{66D1F7A6-EB82-4944-8E1F-2FFBBD0348DC}"/>
              </a:ext>
            </a:extLst>
          </p:cNvPr>
          <p:cNvSpPr/>
          <p:nvPr/>
        </p:nvSpPr>
        <p:spPr>
          <a:xfrm>
            <a:off x="4193001" y="2646861"/>
            <a:ext cx="3748066" cy="2796417"/>
          </a:xfrm>
          <a:prstGeom prst="round2SameRect">
            <a:avLst>
              <a:gd name="adj1" fmla="val 8000"/>
              <a:gd name="adj2" fmla="val 0"/>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a:lstStyle/>
          <a:p>
            <a:pPr algn="ctr"/>
            <a:r>
              <a:rPr lang="fr-FR" sz="2400" b="1" dirty="0">
                <a:latin typeface="Andalus" panose="02020603050405020304" pitchFamily="18" charset="-78"/>
                <a:cs typeface="Andalus" panose="02020603050405020304" pitchFamily="18" charset="-78"/>
              </a:rPr>
              <a:t>Hypothèse 2</a:t>
            </a:r>
          </a:p>
          <a:p>
            <a:pPr algn="ctr"/>
            <a:endParaRPr lang="fr-FR" sz="1050" dirty="0">
              <a:latin typeface="Andalus" panose="02020603050405020304" pitchFamily="18" charset="-78"/>
              <a:cs typeface="Andalus" panose="02020603050405020304" pitchFamily="18" charset="-78"/>
            </a:endParaRPr>
          </a:p>
          <a:p>
            <a:pPr lvl="0" algn="just">
              <a:spcAft>
                <a:spcPts val="0"/>
              </a:spcAft>
            </a:pPr>
            <a:r>
              <a:rPr lang="fr-FR" sz="2000" dirty="0">
                <a:latin typeface="Times New Roman" panose="02020603050405020304" pitchFamily="18" charset="0"/>
                <a:cs typeface="Times New Roman" panose="02020603050405020304" pitchFamily="18" charset="0"/>
              </a:rPr>
              <a:t>Par rapport aux pays du BRICS, la population active à un effet statistiquement significatif supérieur sur la croissance économique à court et à long termes dans les pays de l’UEMOA.</a:t>
            </a:r>
          </a:p>
          <a:p>
            <a:endParaRPr lang="fr-FR" sz="1400" dirty="0"/>
          </a:p>
        </p:txBody>
      </p:sp>
      <p:sp>
        <p:nvSpPr>
          <p:cNvPr id="15" name="Forme libre : forme 14">
            <a:extLst>
              <a:ext uri="{FF2B5EF4-FFF2-40B4-BE49-F238E27FC236}">
                <a16:creationId xmlns:a16="http://schemas.microsoft.com/office/drawing/2014/main" id="{439C2441-DE08-42E4-97EC-6588035345F5}"/>
              </a:ext>
            </a:extLst>
          </p:cNvPr>
          <p:cNvSpPr/>
          <p:nvPr/>
        </p:nvSpPr>
        <p:spPr>
          <a:xfrm>
            <a:off x="4193001" y="5487416"/>
            <a:ext cx="3748066" cy="936150"/>
          </a:xfrm>
          <a:custGeom>
            <a:avLst/>
            <a:gdLst>
              <a:gd name="connsiteX0" fmla="*/ 0 w 2828486"/>
              <a:gd name="connsiteY0" fmla="*/ 0 h 907904"/>
              <a:gd name="connsiteX1" fmla="*/ 2828486 w 2828486"/>
              <a:gd name="connsiteY1" fmla="*/ 0 h 907904"/>
              <a:gd name="connsiteX2" fmla="*/ 2828486 w 2828486"/>
              <a:gd name="connsiteY2" fmla="*/ 907904 h 907904"/>
              <a:gd name="connsiteX3" fmla="*/ 0 w 2828486"/>
              <a:gd name="connsiteY3" fmla="*/ 907904 h 907904"/>
              <a:gd name="connsiteX4" fmla="*/ 0 w 2828486"/>
              <a:gd name="connsiteY4" fmla="*/ 0 h 907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8486" h="907904">
                <a:moveTo>
                  <a:pt x="0" y="0"/>
                </a:moveTo>
                <a:lnTo>
                  <a:pt x="2828486" y="0"/>
                </a:lnTo>
                <a:lnTo>
                  <a:pt x="2828486" y="907904"/>
                </a:lnTo>
                <a:lnTo>
                  <a:pt x="0" y="907904"/>
                </a:lnTo>
                <a:lnTo>
                  <a:pt x="0" y="0"/>
                </a:lnTo>
                <a:close/>
              </a:path>
            </a:pathLst>
          </a:custGeom>
          <a:scene3d>
            <a:camera prst="orthographicFront"/>
            <a:lightRig rig="flat" dir="t"/>
          </a:scene3d>
          <a:sp3d prstMaterial="plastic">
            <a:bevelT w="120900" h="88900"/>
            <a:bevelB w="88900" h="31750" prst="angle"/>
          </a:sp3d>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75260" tIns="0" rIns="895014" bIns="0" numCol="1" spcCol="1270" anchor="ctr" anchorCtr="0">
            <a:noAutofit/>
          </a:bodyPr>
          <a:lstStyle/>
          <a:p>
            <a:pPr lvl="0" algn="ctr" defTabSz="2044700">
              <a:lnSpc>
                <a:spcPct val="90000"/>
              </a:lnSpc>
              <a:spcBef>
                <a:spcPct val="0"/>
              </a:spcBef>
              <a:spcAft>
                <a:spcPct val="35000"/>
              </a:spcAft>
            </a:pPr>
            <a:r>
              <a:rPr lang="fr-FR" sz="4600" dirty="0">
                <a:latin typeface="Agency FB" panose="020B0503020202020204" pitchFamily="34" charset="0"/>
              </a:rPr>
              <a:t>Confirmée</a:t>
            </a:r>
          </a:p>
        </p:txBody>
      </p:sp>
      <p:sp>
        <p:nvSpPr>
          <p:cNvPr id="19" name="Ovale 36" title="Graphismes d’arrière-plan circulaires">
            <a:extLst>
              <a:ext uri="{FF2B5EF4-FFF2-40B4-BE49-F238E27FC236}">
                <a16:creationId xmlns:a16="http://schemas.microsoft.com/office/drawing/2014/main" id="{F9F813B4-9CEC-4B9E-8D0C-1CDC5CBF89F7}"/>
              </a:ext>
            </a:extLst>
          </p:cNvPr>
          <p:cNvSpPr/>
          <p:nvPr/>
        </p:nvSpPr>
        <p:spPr>
          <a:xfrm>
            <a:off x="9029700" y="983902"/>
            <a:ext cx="2686950" cy="177370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ts val="3000"/>
              </a:lnSpc>
            </a:pPr>
            <a:r>
              <a:rPr lang="fr-FR" sz="2400" b="1" dirty="0"/>
              <a:t>Les hypothèses sont –elles confirmées?</a:t>
            </a:r>
            <a:endParaRPr lang="fr-FR" sz="2400" dirty="0"/>
          </a:p>
        </p:txBody>
      </p:sp>
      <p:sp>
        <p:nvSpPr>
          <p:cNvPr id="21" name="Rectangle : avec coins supérieurs arrondis 11">
            <a:extLst>
              <a:ext uri="{FF2B5EF4-FFF2-40B4-BE49-F238E27FC236}">
                <a16:creationId xmlns:a16="http://schemas.microsoft.com/office/drawing/2014/main" id="{74F6336B-0A15-4A37-BBA5-BC27D44F9469}"/>
              </a:ext>
            </a:extLst>
          </p:cNvPr>
          <p:cNvSpPr/>
          <p:nvPr/>
        </p:nvSpPr>
        <p:spPr>
          <a:xfrm>
            <a:off x="8186147" y="3039754"/>
            <a:ext cx="3748066" cy="2480737"/>
          </a:xfrm>
          <a:prstGeom prst="round2SameRect">
            <a:avLst>
              <a:gd name="adj1" fmla="val 8000"/>
              <a:gd name="adj2" fmla="val 0"/>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a:lstStyle/>
          <a:p>
            <a:pPr algn="ctr"/>
            <a:r>
              <a:rPr lang="fr-FR" sz="2400" b="1" dirty="0">
                <a:latin typeface="Andalus" panose="02020603050405020304" pitchFamily="18" charset="-78"/>
                <a:cs typeface="Andalus" panose="02020603050405020304" pitchFamily="18" charset="-78"/>
              </a:rPr>
              <a:t>Hypothèse 3</a:t>
            </a:r>
          </a:p>
          <a:p>
            <a:pPr algn="just"/>
            <a:endParaRPr lang="fr-FR" sz="1200" dirty="0">
              <a:latin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cs typeface="Times New Roman" panose="02020603050405020304" pitchFamily="18" charset="0"/>
              </a:rPr>
              <a:t>Les dépenses publiques influent plus positivement sur la croissance économique à court et à long termes dans les pays du BRICS que dans les pays de l’UEMOA.</a:t>
            </a:r>
            <a:endParaRPr lang="fr-FR" dirty="0">
              <a:latin typeface="Times New Roman" panose="02020603050405020304" pitchFamily="18" charset="0"/>
              <a:cs typeface="Times New Roman" panose="02020603050405020304" pitchFamily="18" charset="0"/>
            </a:endParaRPr>
          </a:p>
        </p:txBody>
      </p:sp>
      <p:sp>
        <p:nvSpPr>
          <p:cNvPr id="23" name="Forme libre : forme 22">
            <a:extLst>
              <a:ext uri="{FF2B5EF4-FFF2-40B4-BE49-F238E27FC236}">
                <a16:creationId xmlns:a16="http://schemas.microsoft.com/office/drawing/2014/main" id="{BA09A58E-3C62-4FE4-B0B5-A71DC1F01017}"/>
              </a:ext>
            </a:extLst>
          </p:cNvPr>
          <p:cNvSpPr/>
          <p:nvPr/>
        </p:nvSpPr>
        <p:spPr>
          <a:xfrm>
            <a:off x="8186147" y="5558691"/>
            <a:ext cx="3748066" cy="936150"/>
          </a:xfrm>
          <a:custGeom>
            <a:avLst/>
            <a:gdLst>
              <a:gd name="connsiteX0" fmla="*/ 0 w 2828486"/>
              <a:gd name="connsiteY0" fmla="*/ 0 h 907904"/>
              <a:gd name="connsiteX1" fmla="*/ 2828486 w 2828486"/>
              <a:gd name="connsiteY1" fmla="*/ 0 h 907904"/>
              <a:gd name="connsiteX2" fmla="*/ 2828486 w 2828486"/>
              <a:gd name="connsiteY2" fmla="*/ 907904 h 907904"/>
              <a:gd name="connsiteX3" fmla="*/ 0 w 2828486"/>
              <a:gd name="connsiteY3" fmla="*/ 907904 h 907904"/>
              <a:gd name="connsiteX4" fmla="*/ 0 w 2828486"/>
              <a:gd name="connsiteY4" fmla="*/ 0 h 907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8486" h="907904">
                <a:moveTo>
                  <a:pt x="0" y="0"/>
                </a:moveTo>
                <a:lnTo>
                  <a:pt x="2828486" y="0"/>
                </a:lnTo>
                <a:lnTo>
                  <a:pt x="2828486" y="907904"/>
                </a:lnTo>
                <a:lnTo>
                  <a:pt x="0" y="907904"/>
                </a:lnTo>
                <a:lnTo>
                  <a:pt x="0" y="0"/>
                </a:lnTo>
                <a:close/>
              </a:path>
            </a:pathLst>
          </a:custGeom>
          <a:scene3d>
            <a:camera prst="orthographicFront"/>
            <a:lightRig rig="flat" dir="t"/>
          </a:scene3d>
          <a:sp3d prstMaterial="plastic">
            <a:bevelT w="120900" h="88900"/>
            <a:bevelB w="88900" h="31750" prst="angle"/>
          </a:sp3d>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75260" tIns="0" rIns="895014" bIns="0" numCol="1" spcCol="1270" anchor="ctr" anchorCtr="0">
            <a:noAutofit/>
          </a:bodyPr>
          <a:lstStyle/>
          <a:p>
            <a:pPr marL="0" lvl="0" indent="0" algn="ctr" defTabSz="2044700">
              <a:lnSpc>
                <a:spcPct val="90000"/>
              </a:lnSpc>
              <a:spcBef>
                <a:spcPct val="0"/>
              </a:spcBef>
              <a:spcAft>
                <a:spcPct val="35000"/>
              </a:spcAft>
              <a:buNone/>
            </a:pPr>
            <a:r>
              <a:rPr lang="fr-FR" sz="4600" dirty="0">
                <a:latin typeface="Agency FB" panose="020B0503020202020204" pitchFamily="34" charset="0"/>
              </a:rPr>
              <a:t>Confirm</a:t>
            </a:r>
            <a:r>
              <a:rPr lang="fr-FR" sz="4600" kern="1200" dirty="0">
                <a:latin typeface="Agency FB" panose="020B0503020202020204" pitchFamily="34" charset="0"/>
              </a:rPr>
              <a:t>ée</a:t>
            </a:r>
          </a:p>
        </p:txBody>
      </p:sp>
      <p:pic>
        <p:nvPicPr>
          <p:cNvPr id="25" name="Image 24">
            <a:extLst>
              <a:ext uri="{FF2B5EF4-FFF2-40B4-BE49-F238E27FC236}">
                <a16:creationId xmlns:a16="http://schemas.microsoft.com/office/drawing/2014/main" id="{5C5F55A0-61E4-4881-B18C-0B1C611F88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53750" y="5558691"/>
            <a:ext cx="938432" cy="936150"/>
          </a:xfrm>
          <a:prstGeom prst="rect">
            <a:avLst/>
          </a:prstGeom>
        </p:spPr>
      </p:pic>
      <p:pic>
        <p:nvPicPr>
          <p:cNvPr id="27" name="Image 26">
            <a:extLst>
              <a:ext uri="{FF2B5EF4-FFF2-40B4-BE49-F238E27FC236}">
                <a16:creationId xmlns:a16="http://schemas.microsoft.com/office/drawing/2014/main" id="{24FFE3AF-E6EC-4F27-B3C0-1CE05D07BF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98654" y="5506845"/>
            <a:ext cx="942413" cy="936150"/>
          </a:xfrm>
          <a:prstGeom prst="rect">
            <a:avLst/>
          </a:prstGeom>
        </p:spPr>
      </p:pic>
      <p:pic>
        <p:nvPicPr>
          <p:cNvPr id="29" name="Image 28">
            <a:extLst>
              <a:ext uri="{FF2B5EF4-FFF2-40B4-BE49-F238E27FC236}">
                <a16:creationId xmlns:a16="http://schemas.microsoft.com/office/drawing/2014/main" id="{98DE71F6-610D-4F85-8FBC-7708CFA4DB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3701" y="4033065"/>
            <a:ext cx="1014220" cy="1046519"/>
          </a:xfrm>
          <a:prstGeom prst="rect">
            <a:avLst/>
          </a:prstGeom>
        </p:spPr>
      </p:pic>
      <p:sp>
        <p:nvSpPr>
          <p:cNvPr id="31" name="Titre 2">
            <a:extLst>
              <a:ext uri="{FF2B5EF4-FFF2-40B4-BE49-F238E27FC236}">
                <a16:creationId xmlns:a16="http://schemas.microsoft.com/office/drawing/2014/main" id="{5B0CB233-B521-485C-98C7-0E06F44A21B7}"/>
              </a:ext>
            </a:extLst>
          </p:cNvPr>
          <p:cNvSpPr txBox="1">
            <a:spLocks/>
          </p:cNvSpPr>
          <p:nvPr/>
        </p:nvSpPr>
        <p:spPr>
          <a:xfrm>
            <a:off x="11138420" y="687029"/>
            <a:ext cx="955111" cy="999194"/>
          </a:xfrm>
          <a:prstGeom prst="ellipse">
            <a:avLst/>
          </a:prstGeom>
          <a:solidFill>
            <a:schemeClr val="accent1"/>
          </a:solidFill>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pPr algn="ctr" rtl="0"/>
            <a:r>
              <a:rPr lang="fr-FR" sz="7200" b="1" dirty="0">
                <a:solidFill>
                  <a:schemeClr val="bg1"/>
                </a:solidFill>
                <a:latin typeface="Times New Roman" panose="02020603050405020304" pitchFamily="18" charset="0"/>
                <a:cs typeface="Times New Roman" panose="02020603050405020304" pitchFamily="18" charset="0"/>
              </a:rPr>
              <a:t>?</a:t>
            </a:r>
          </a:p>
        </p:txBody>
      </p:sp>
      <p:sp>
        <p:nvSpPr>
          <p:cNvPr id="33" name="Ovale 40" title="Graphismes d’arrière-plan circulaires">
            <a:extLst>
              <a:ext uri="{FF2B5EF4-FFF2-40B4-BE49-F238E27FC236}">
                <a16:creationId xmlns:a16="http://schemas.microsoft.com/office/drawing/2014/main" id="{FB33582D-81DA-4C6F-A94A-27C926267681}"/>
              </a:ext>
            </a:extLst>
          </p:cNvPr>
          <p:cNvSpPr/>
          <p:nvPr/>
        </p:nvSpPr>
        <p:spPr>
          <a:xfrm>
            <a:off x="9108356" y="2182989"/>
            <a:ext cx="360000"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Tree>
    <p:extLst>
      <p:ext uri="{BB962C8B-B14F-4D97-AF65-F5344CB8AC3E}">
        <p14:creationId xmlns:p14="http://schemas.microsoft.com/office/powerpoint/2010/main" val="280361443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par>
                                <p:cTn id="20" presetID="22" presetClass="entr" presetSubtype="4"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down)">
                                      <p:cBhvr>
                                        <p:cTn id="22" dur="500"/>
                                        <p:tgtEl>
                                          <p:spTgt spid="2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par>
                                <p:cTn id="29" presetID="22" presetClass="entr" presetSubtype="4"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down)">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3" grpId="0" animBg="1"/>
      <p:bldP spid="15" grpId="0" animBg="1"/>
      <p:bldP spid="21"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E4C4ECF-B47A-4845-AC85-5E7D0BD0095E}"/>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Préconisations opérationnelles</a:t>
            </a:r>
          </a:p>
        </p:txBody>
      </p:sp>
      <p:grpSp>
        <p:nvGrpSpPr>
          <p:cNvPr id="13" name="Shape 1061">
            <a:extLst>
              <a:ext uri="{FF2B5EF4-FFF2-40B4-BE49-F238E27FC236}">
                <a16:creationId xmlns:a16="http://schemas.microsoft.com/office/drawing/2014/main" id="{EE3C2F2F-7F61-4084-B6B8-C5B6168E13F1}"/>
              </a:ext>
            </a:extLst>
          </p:cNvPr>
          <p:cNvGrpSpPr/>
          <p:nvPr/>
        </p:nvGrpSpPr>
        <p:grpSpPr>
          <a:xfrm>
            <a:off x="2330317" y="986829"/>
            <a:ext cx="323361" cy="409188"/>
            <a:chOff x="6718575" y="2318625"/>
            <a:chExt cx="256950" cy="407375"/>
          </a:xfrm>
          <a:solidFill>
            <a:schemeClr val="tx1">
              <a:lumMod val="75000"/>
              <a:lumOff val="25000"/>
            </a:schemeClr>
          </a:solidFill>
        </p:grpSpPr>
        <p:sp>
          <p:nvSpPr>
            <p:cNvPr id="5" name="Shape 1062">
              <a:extLst>
                <a:ext uri="{FF2B5EF4-FFF2-40B4-BE49-F238E27FC236}">
                  <a16:creationId xmlns:a16="http://schemas.microsoft.com/office/drawing/2014/main" id="{982269A2-1AAE-43EE-A84A-8F4B3778C2AC}"/>
                </a:ext>
              </a:extLst>
            </p:cNvPr>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 name="Shape 1063">
              <a:extLst>
                <a:ext uri="{FF2B5EF4-FFF2-40B4-BE49-F238E27FC236}">
                  <a16:creationId xmlns:a16="http://schemas.microsoft.com/office/drawing/2014/main" id="{19543019-CC17-4ED9-A4D8-1E5F34225695}"/>
                </a:ext>
              </a:extLst>
            </p:cNvPr>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solidFill>
              <a:schemeClr val="tx1">
                <a:lumMod val="75000"/>
                <a:lumOff val="25000"/>
              </a:schemeClr>
            </a:solid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1064">
              <a:extLst>
                <a:ext uri="{FF2B5EF4-FFF2-40B4-BE49-F238E27FC236}">
                  <a16:creationId xmlns:a16="http://schemas.microsoft.com/office/drawing/2014/main" id="{D8E42914-2259-4277-87D2-A51FF2922D40}"/>
                </a:ext>
              </a:extLst>
            </p:cNvPr>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1065">
              <a:extLst>
                <a:ext uri="{FF2B5EF4-FFF2-40B4-BE49-F238E27FC236}">
                  <a16:creationId xmlns:a16="http://schemas.microsoft.com/office/drawing/2014/main" id="{986F7888-3C6F-4517-BC32-399186EC636C}"/>
                </a:ext>
              </a:extLst>
            </p:cNvPr>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ln>
              <a:solidFill>
                <a:srgbClr val="7030A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sp>
          <p:nvSpPr>
            <p:cNvPr id="9" name="Shape 1066">
              <a:extLst>
                <a:ext uri="{FF2B5EF4-FFF2-40B4-BE49-F238E27FC236}">
                  <a16:creationId xmlns:a16="http://schemas.microsoft.com/office/drawing/2014/main" id="{958D4993-80F5-4EE5-BA45-FEA3B6F76472}"/>
                </a:ext>
              </a:extLst>
            </p:cNvPr>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ln>
              <a:solidFill>
                <a:srgbClr val="7030A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sp>
          <p:nvSpPr>
            <p:cNvPr id="10" name="Shape 1067">
              <a:extLst>
                <a:ext uri="{FF2B5EF4-FFF2-40B4-BE49-F238E27FC236}">
                  <a16:creationId xmlns:a16="http://schemas.microsoft.com/office/drawing/2014/main" id="{C2BE3DFF-CB6E-4AC8-A835-6B083F36D666}"/>
                </a:ext>
              </a:extLst>
            </p:cNvPr>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ln>
              <a:solidFill>
                <a:srgbClr val="7030A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sp>
          <p:nvSpPr>
            <p:cNvPr id="11" name="Shape 1068">
              <a:extLst>
                <a:ext uri="{FF2B5EF4-FFF2-40B4-BE49-F238E27FC236}">
                  <a16:creationId xmlns:a16="http://schemas.microsoft.com/office/drawing/2014/main" id="{228020BD-4BD4-4890-8E2D-A977FD0118AC}"/>
                </a:ext>
              </a:extLst>
            </p:cNvPr>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ln>
              <a:solidFill>
                <a:srgbClr val="7030A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sp>
          <p:nvSpPr>
            <p:cNvPr id="12" name="Shape 1069">
              <a:extLst>
                <a:ext uri="{FF2B5EF4-FFF2-40B4-BE49-F238E27FC236}">
                  <a16:creationId xmlns:a16="http://schemas.microsoft.com/office/drawing/2014/main" id="{18BE7912-D3BD-48D7-B763-990C29C8C61C}"/>
                </a:ext>
              </a:extLst>
            </p:cNvPr>
            <p:cNvSpPr/>
            <p:nvPr/>
          </p:nvSpPr>
          <p:spPr>
            <a:xfrm>
              <a:off x="6795900" y="2628550"/>
              <a:ext cx="102300" cy="25"/>
            </a:xfrm>
            <a:custGeom>
              <a:avLst/>
              <a:gdLst/>
              <a:ahLst/>
              <a:cxnLst/>
              <a:rect l="0" t="0" r="0" b="0"/>
              <a:pathLst>
                <a:path w="4092" h="1" fill="none" extrusionOk="0">
                  <a:moveTo>
                    <a:pt x="0" y="1"/>
                  </a:moveTo>
                  <a:lnTo>
                    <a:pt x="4092" y="1"/>
                  </a:lnTo>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4" name="Rectangle : coins arrondis 13">
            <a:extLst>
              <a:ext uri="{FF2B5EF4-FFF2-40B4-BE49-F238E27FC236}">
                <a16:creationId xmlns:a16="http://schemas.microsoft.com/office/drawing/2014/main" id="{19D651AB-D37A-4931-99BE-7FDFC1A433B1}"/>
              </a:ext>
            </a:extLst>
          </p:cNvPr>
          <p:cNvSpPr/>
          <p:nvPr/>
        </p:nvSpPr>
        <p:spPr>
          <a:xfrm>
            <a:off x="2491998" y="829897"/>
            <a:ext cx="3810000" cy="7429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a:ln w="0"/>
                <a:solidFill>
                  <a:schemeClr val="tx1"/>
                </a:solidFill>
                <a:effectLst>
                  <a:outerShdw blurRad="38100" dist="19050" dir="2700000" algn="tl" rotWithShape="0">
                    <a:schemeClr val="dk1">
                      <a:alpha val="40000"/>
                    </a:schemeClr>
                  </a:outerShdw>
                </a:effectLst>
              </a:rPr>
              <a:t>Sur le court terme </a:t>
            </a:r>
          </a:p>
        </p:txBody>
      </p:sp>
      <p:sp>
        <p:nvSpPr>
          <p:cNvPr id="15" name="Rectangle 14">
            <a:extLst>
              <a:ext uri="{FF2B5EF4-FFF2-40B4-BE49-F238E27FC236}">
                <a16:creationId xmlns:a16="http://schemas.microsoft.com/office/drawing/2014/main" id="{BF42F707-294E-4A34-956B-A292CC820ACE}"/>
              </a:ext>
            </a:extLst>
          </p:cNvPr>
          <p:cNvSpPr/>
          <p:nvPr/>
        </p:nvSpPr>
        <p:spPr>
          <a:xfrm>
            <a:off x="358812" y="1708021"/>
            <a:ext cx="11474376" cy="46963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20000"/>
              </a:lnSpc>
              <a:buClr>
                <a:srgbClr val="7030A0"/>
              </a:buClr>
              <a:buFont typeface="Wingdings" panose="05000000000000000000" pitchFamily="2" charset="2"/>
              <a:buChar char="q"/>
            </a:pPr>
            <a:r>
              <a:rPr lang="fr-FR" sz="3200" dirty="0">
                <a:ln w="0"/>
                <a:solidFill>
                  <a:schemeClr val="tx1"/>
                </a:solidFill>
              </a:rPr>
              <a:t>Orienter leurs investissements privés vers les secteurs porteurs de croissance économique ou ayant des effets d'entraînement rapides sur ces secteurs pour améliorer significativement la productivité globale de l'économie ;</a:t>
            </a:r>
          </a:p>
          <a:p>
            <a:pPr marL="285750" indent="-285750" algn="just">
              <a:lnSpc>
                <a:spcPct val="120000"/>
              </a:lnSpc>
              <a:buClr>
                <a:srgbClr val="7030A0"/>
              </a:buClr>
              <a:buFont typeface="Wingdings" panose="05000000000000000000" pitchFamily="2" charset="2"/>
              <a:buChar char="q"/>
            </a:pPr>
            <a:r>
              <a:rPr lang="fr-FR" sz="3200" dirty="0">
                <a:ln w="0"/>
                <a:solidFill>
                  <a:schemeClr val="tx1"/>
                </a:solidFill>
              </a:rPr>
              <a:t>Augmenter les capacités productives et commerciales déjà existantes en promouvant la qualité de main d’œuvre dans les secteurs de productivités commerciales ; </a:t>
            </a:r>
          </a:p>
          <a:p>
            <a:pPr marL="285750" indent="-285750" algn="just">
              <a:lnSpc>
                <a:spcPct val="120000"/>
              </a:lnSpc>
              <a:buClr>
                <a:srgbClr val="7030A0"/>
              </a:buClr>
              <a:buFont typeface="Wingdings" panose="05000000000000000000" pitchFamily="2" charset="2"/>
              <a:buChar char="q"/>
            </a:pPr>
            <a:r>
              <a:rPr lang="fr-FR" sz="3200" dirty="0">
                <a:ln w="0"/>
                <a:solidFill>
                  <a:schemeClr val="tx1"/>
                </a:solidFill>
              </a:rPr>
              <a:t>Instaurer un processus transparent de définition des priorités pour une meilleure utilisations des dépenses publiques</a:t>
            </a:r>
            <a:r>
              <a:rPr lang="fr-FR" dirty="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365754585"/>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down)">
                                      <p:cBhvr>
                                        <p:cTn id="7" dur="580">
                                          <p:stCondLst>
                                            <p:cond delay="0"/>
                                          </p:stCondLst>
                                        </p:cTn>
                                        <p:tgtEl>
                                          <p:spTgt spid="15">
                                            <p:txEl>
                                              <p:pRg st="0" end="0"/>
                                            </p:txEl>
                                          </p:spTgt>
                                        </p:tgtEl>
                                      </p:cBhvr>
                                    </p:animEffect>
                                    <p:anim calcmode="lin" valueType="num">
                                      <p:cBhvr>
                                        <p:cTn id="8" dur="1822" tmFilter="0,0; 0.14,0.36; 0.43,0.73; 0.71,0.91; 1.0,1.0">
                                          <p:stCondLst>
                                            <p:cond delay="0"/>
                                          </p:stCondLst>
                                        </p:cTn>
                                        <p:tgtEl>
                                          <p:spTgt spid="1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
                                            <p:txEl>
                                              <p:pRg st="0" end="0"/>
                                            </p:txEl>
                                          </p:spTgt>
                                        </p:tgtEl>
                                      </p:cBhvr>
                                      <p:to x="100000" y="60000"/>
                                    </p:animScale>
                                    <p:animScale>
                                      <p:cBhvr>
                                        <p:cTn id="14" dur="166" decel="50000">
                                          <p:stCondLst>
                                            <p:cond delay="676"/>
                                          </p:stCondLst>
                                        </p:cTn>
                                        <p:tgtEl>
                                          <p:spTgt spid="15">
                                            <p:txEl>
                                              <p:pRg st="0" end="0"/>
                                            </p:txEl>
                                          </p:spTgt>
                                        </p:tgtEl>
                                      </p:cBhvr>
                                      <p:to x="100000" y="100000"/>
                                    </p:animScale>
                                    <p:animScale>
                                      <p:cBhvr>
                                        <p:cTn id="15" dur="26">
                                          <p:stCondLst>
                                            <p:cond delay="1312"/>
                                          </p:stCondLst>
                                        </p:cTn>
                                        <p:tgtEl>
                                          <p:spTgt spid="15">
                                            <p:txEl>
                                              <p:pRg st="0" end="0"/>
                                            </p:txEl>
                                          </p:spTgt>
                                        </p:tgtEl>
                                      </p:cBhvr>
                                      <p:to x="100000" y="80000"/>
                                    </p:animScale>
                                    <p:animScale>
                                      <p:cBhvr>
                                        <p:cTn id="16" dur="166" decel="50000">
                                          <p:stCondLst>
                                            <p:cond delay="1338"/>
                                          </p:stCondLst>
                                        </p:cTn>
                                        <p:tgtEl>
                                          <p:spTgt spid="15">
                                            <p:txEl>
                                              <p:pRg st="0" end="0"/>
                                            </p:txEl>
                                          </p:spTgt>
                                        </p:tgtEl>
                                      </p:cBhvr>
                                      <p:to x="100000" y="100000"/>
                                    </p:animScale>
                                    <p:animScale>
                                      <p:cBhvr>
                                        <p:cTn id="17" dur="26">
                                          <p:stCondLst>
                                            <p:cond delay="1642"/>
                                          </p:stCondLst>
                                        </p:cTn>
                                        <p:tgtEl>
                                          <p:spTgt spid="15">
                                            <p:txEl>
                                              <p:pRg st="0" end="0"/>
                                            </p:txEl>
                                          </p:spTgt>
                                        </p:tgtEl>
                                      </p:cBhvr>
                                      <p:to x="100000" y="90000"/>
                                    </p:animScale>
                                    <p:animScale>
                                      <p:cBhvr>
                                        <p:cTn id="18" dur="166" decel="50000">
                                          <p:stCondLst>
                                            <p:cond delay="1668"/>
                                          </p:stCondLst>
                                        </p:cTn>
                                        <p:tgtEl>
                                          <p:spTgt spid="15">
                                            <p:txEl>
                                              <p:pRg st="0" end="0"/>
                                            </p:txEl>
                                          </p:spTgt>
                                        </p:tgtEl>
                                      </p:cBhvr>
                                      <p:to x="100000" y="100000"/>
                                    </p:animScale>
                                    <p:animScale>
                                      <p:cBhvr>
                                        <p:cTn id="19" dur="26">
                                          <p:stCondLst>
                                            <p:cond delay="1808"/>
                                          </p:stCondLst>
                                        </p:cTn>
                                        <p:tgtEl>
                                          <p:spTgt spid="15">
                                            <p:txEl>
                                              <p:pRg st="0" end="0"/>
                                            </p:txEl>
                                          </p:spTgt>
                                        </p:tgtEl>
                                      </p:cBhvr>
                                      <p:to x="100000" y="95000"/>
                                    </p:animScale>
                                    <p:animScale>
                                      <p:cBhvr>
                                        <p:cTn id="20" dur="166" decel="50000">
                                          <p:stCondLst>
                                            <p:cond delay="1834"/>
                                          </p:stCondLst>
                                        </p:cTn>
                                        <p:tgtEl>
                                          <p:spTgt spid="1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
                                            <p:txEl>
                                              <p:pRg st="1" end="1"/>
                                            </p:txEl>
                                          </p:spTgt>
                                        </p:tgtEl>
                                        <p:attrNameLst>
                                          <p:attrName>style.visibility</p:attrName>
                                        </p:attrNameLst>
                                      </p:cBhvr>
                                      <p:to>
                                        <p:strVal val="visible"/>
                                      </p:to>
                                    </p:set>
                                    <p:animEffect transition="in" filter="wipe(down)">
                                      <p:cBhvr>
                                        <p:cTn id="25" dur="580">
                                          <p:stCondLst>
                                            <p:cond delay="0"/>
                                          </p:stCondLst>
                                        </p:cTn>
                                        <p:tgtEl>
                                          <p:spTgt spid="15">
                                            <p:txEl>
                                              <p:pRg st="1" end="1"/>
                                            </p:txEl>
                                          </p:spTgt>
                                        </p:tgtEl>
                                      </p:cBhvr>
                                    </p:animEffect>
                                    <p:anim calcmode="lin" valueType="num">
                                      <p:cBhvr>
                                        <p:cTn id="26" dur="1822" tmFilter="0,0; 0.14,0.36; 0.43,0.73; 0.71,0.91; 1.0,1.0">
                                          <p:stCondLst>
                                            <p:cond delay="0"/>
                                          </p:stCondLst>
                                        </p:cTn>
                                        <p:tgtEl>
                                          <p:spTgt spid="1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
                                            <p:txEl>
                                              <p:pRg st="1" end="1"/>
                                            </p:txEl>
                                          </p:spTgt>
                                        </p:tgtEl>
                                      </p:cBhvr>
                                      <p:to x="100000" y="60000"/>
                                    </p:animScale>
                                    <p:animScale>
                                      <p:cBhvr>
                                        <p:cTn id="32" dur="166" decel="50000">
                                          <p:stCondLst>
                                            <p:cond delay="676"/>
                                          </p:stCondLst>
                                        </p:cTn>
                                        <p:tgtEl>
                                          <p:spTgt spid="15">
                                            <p:txEl>
                                              <p:pRg st="1" end="1"/>
                                            </p:txEl>
                                          </p:spTgt>
                                        </p:tgtEl>
                                      </p:cBhvr>
                                      <p:to x="100000" y="100000"/>
                                    </p:animScale>
                                    <p:animScale>
                                      <p:cBhvr>
                                        <p:cTn id="33" dur="26">
                                          <p:stCondLst>
                                            <p:cond delay="1312"/>
                                          </p:stCondLst>
                                        </p:cTn>
                                        <p:tgtEl>
                                          <p:spTgt spid="15">
                                            <p:txEl>
                                              <p:pRg st="1" end="1"/>
                                            </p:txEl>
                                          </p:spTgt>
                                        </p:tgtEl>
                                      </p:cBhvr>
                                      <p:to x="100000" y="80000"/>
                                    </p:animScale>
                                    <p:animScale>
                                      <p:cBhvr>
                                        <p:cTn id="34" dur="166" decel="50000">
                                          <p:stCondLst>
                                            <p:cond delay="1338"/>
                                          </p:stCondLst>
                                        </p:cTn>
                                        <p:tgtEl>
                                          <p:spTgt spid="15">
                                            <p:txEl>
                                              <p:pRg st="1" end="1"/>
                                            </p:txEl>
                                          </p:spTgt>
                                        </p:tgtEl>
                                      </p:cBhvr>
                                      <p:to x="100000" y="100000"/>
                                    </p:animScale>
                                    <p:animScale>
                                      <p:cBhvr>
                                        <p:cTn id="35" dur="26">
                                          <p:stCondLst>
                                            <p:cond delay="1642"/>
                                          </p:stCondLst>
                                        </p:cTn>
                                        <p:tgtEl>
                                          <p:spTgt spid="15">
                                            <p:txEl>
                                              <p:pRg st="1" end="1"/>
                                            </p:txEl>
                                          </p:spTgt>
                                        </p:tgtEl>
                                      </p:cBhvr>
                                      <p:to x="100000" y="90000"/>
                                    </p:animScale>
                                    <p:animScale>
                                      <p:cBhvr>
                                        <p:cTn id="36" dur="166" decel="50000">
                                          <p:stCondLst>
                                            <p:cond delay="1668"/>
                                          </p:stCondLst>
                                        </p:cTn>
                                        <p:tgtEl>
                                          <p:spTgt spid="15">
                                            <p:txEl>
                                              <p:pRg st="1" end="1"/>
                                            </p:txEl>
                                          </p:spTgt>
                                        </p:tgtEl>
                                      </p:cBhvr>
                                      <p:to x="100000" y="100000"/>
                                    </p:animScale>
                                    <p:animScale>
                                      <p:cBhvr>
                                        <p:cTn id="37" dur="26">
                                          <p:stCondLst>
                                            <p:cond delay="1808"/>
                                          </p:stCondLst>
                                        </p:cTn>
                                        <p:tgtEl>
                                          <p:spTgt spid="15">
                                            <p:txEl>
                                              <p:pRg st="1" end="1"/>
                                            </p:txEl>
                                          </p:spTgt>
                                        </p:tgtEl>
                                      </p:cBhvr>
                                      <p:to x="100000" y="95000"/>
                                    </p:animScale>
                                    <p:animScale>
                                      <p:cBhvr>
                                        <p:cTn id="38" dur="166" decel="50000">
                                          <p:stCondLst>
                                            <p:cond delay="1834"/>
                                          </p:stCondLst>
                                        </p:cTn>
                                        <p:tgtEl>
                                          <p:spTgt spid="1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5">
                                            <p:txEl>
                                              <p:pRg st="2" end="2"/>
                                            </p:txEl>
                                          </p:spTgt>
                                        </p:tgtEl>
                                        <p:attrNameLst>
                                          <p:attrName>style.visibility</p:attrName>
                                        </p:attrNameLst>
                                      </p:cBhvr>
                                      <p:to>
                                        <p:strVal val="visible"/>
                                      </p:to>
                                    </p:set>
                                    <p:animEffect transition="in" filter="wipe(down)">
                                      <p:cBhvr>
                                        <p:cTn id="43" dur="580">
                                          <p:stCondLst>
                                            <p:cond delay="0"/>
                                          </p:stCondLst>
                                        </p:cTn>
                                        <p:tgtEl>
                                          <p:spTgt spid="15">
                                            <p:txEl>
                                              <p:pRg st="2" end="2"/>
                                            </p:txEl>
                                          </p:spTgt>
                                        </p:tgtEl>
                                      </p:cBhvr>
                                    </p:animEffect>
                                    <p:anim calcmode="lin" valueType="num">
                                      <p:cBhvr>
                                        <p:cTn id="44" dur="1822" tmFilter="0,0; 0.14,0.36; 0.43,0.73; 0.71,0.91; 1.0,1.0">
                                          <p:stCondLst>
                                            <p:cond delay="0"/>
                                          </p:stCondLst>
                                        </p:cTn>
                                        <p:tgtEl>
                                          <p:spTgt spid="1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5">
                                            <p:txEl>
                                              <p:pRg st="2" end="2"/>
                                            </p:txEl>
                                          </p:spTgt>
                                        </p:tgtEl>
                                      </p:cBhvr>
                                      <p:to x="100000" y="60000"/>
                                    </p:animScale>
                                    <p:animScale>
                                      <p:cBhvr>
                                        <p:cTn id="50" dur="166" decel="50000">
                                          <p:stCondLst>
                                            <p:cond delay="676"/>
                                          </p:stCondLst>
                                        </p:cTn>
                                        <p:tgtEl>
                                          <p:spTgt spid="15">
                                            <p:txEl>
                                              <p:pRg st="2" end="2"/>
                                            </p:txEl>
                                          </p:spTgt>
                                        </p:tgtEl>
                                      </p:cBhvr>
                                      <p:to x="100000" y="100000"/>
                                    </p:animScale>
                                    <p:animScale>
                                      <p:cBhvr>
                                        <p:cTn id="51" dur="26">
                                          <p:stCondLst>
                                            <p:cond delay="1312"/>
                                          </p:stCondLst>
                                        </p:cTn>
                                        <p:tgtEl>
                                          <p:spTgt spid="15">
                                            <p:txEl>
                                              <p:pRg st="2" end="2"/>
                                            </p:txEl>
                                          </p:spTgt>
                                        </p:tgtEl>
                                      </p:cBhvr>
                                      <p:to x="100000" y="80000"/>
                                    </p:animScale>
                                    <p:animScale>
                                      <p:cBhvr>
                                        <p:cTn id="52" dur="166" decel="50000">
                                          <p:stCondLst>
                                            <p:cond delay="1338"/>
                                          </p:stCondLst>
                                        </p:cTn>
                                        <p:tgtEl>
                                          <p:spTgt spid="15">
                                            <p:txEl>
                                              <p:pRg st="2" end="2"/>
                                            </p:txEl>
                                          </p:spTgt>
                                        </p:tgtEl>
                                      </p:cBhvr>
                                      <p:to x="100000" y="100000"/>
                                    </p:animScale>
                                    <p:animScale>
                                      <p:cBhvr>
                                        <p:cTn id="53" dur="26">
                                          <p:stCondLst>
                                            <p:cond delay="1642"/>
                                          </p:stCondLst>
                                        </p:cTn>
                                        <p:tgtEl>
                                          <p:spTgt spid="15">
                                            <p:txEl>
                                              <p:pRg st="2" end="2"/>
                                            </p:txEl>
                                          </p:spTgt>
                                        </p:tgtEl>
                                      </p:cBhvr>
                                      <p:to x="100000" y="90000"/>
                                    </p:animScale>
                                    <p:animScale>
                                      <p:cBhvr>
                                        <p:cTn id="54" dur="166" decel="50000">
                                          <p:stCondLst>
                                            <p:cond delay="1668"/>
                                          </p:stCondLst>
                                        </p:cTn>
                                        <p:tgtEl>
                                          <p:spTgt spid="15">
                                            <p:txEl>
                                              <p:pRg st="2" end="2"/>
                                            </p:txEl>
                                          </p:spTgt>
                                        </p:tgtEl>
                                      </p:cBhvr>
                                      <p:to x="100000" y="100000"/>
                                    </p:animScale>
                                    <p:animScale>
                                      <p:cBhvr>
                                        <p:cTn id="55" dur="26">
                                          <p:stCondLst>
                                            <p:cond delay="1808"/>
                                          </p:stCondLst>
                                        </p:cTn>
                                        <p:tgtEl>
                                          <p:spTgt spid="15">
                                            <p:txEl>
                                              <p:pRg st="2" end="2"/>
                                            </p:txEl>
                                          </p:spTgt>
                                        </p:tgtEl>
                                      </p:cBhvr>
                                      <p:to x="100000" y="95000"/>
                                    </p:animScale>
                                    <p:animScale>
                                      <p:cBhvr>
                                        <p:cTn id="56" dur="166" decel="50000">
                                          <p:stCondLst>
                                            <p:cond delay="1834"/>
                                          </p:stCondLst>
                                        </p:cTn>
                                        <p:tgtEl>
                                          <p:spTgt spid="15">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E4C4ECF-B47A-4845-AC85-5E7D0BD0095E}"/>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Préconisations opérationnelles</a:t>
            </a:r>
          </a:p>
        </p:txBody>
      </p:sp>
      <p:grpSp>
        <p:nvGrpSpPr>
          <p:cNvPr id="13" name="Shape 1061">
            <a:extLst>
              <a:ext uri="{FF2B5EF4-FFF2-40B4-BE49-F238E27FC236}">
                <a16:creationId xmlns:a16="http://schemas.microsoft.com/office/drawing/2014/main" id="{EE3C2F2F-7F61-4084-B6B8-C5B6168E13F1}"/>
              </a:ext>
            </a:extLst>
          </p:cNvPr>
          <p:cNvGrpSpPr/>
          <p:nvPr/>
        </p:nvGrpSpPr>
        <p:grpSpPr>
          <a:xfrm>
            <a:off x="2246818" y="986829"/>
            <a:ext cx="323361" cy="409188"/>
            <a:chOff x="6718575" y="2318625"/>
            <a:chExt cx="256950" cy="407375"/>
          </a:xfrm>
          <a:solidFill>
            <a:schemeClr val="tx1">
              <a:lumMod val="75000"/>
              <a:lumOff val="25000"/>
            </a:schemeClr>
          </a:solidFill>
        </p:grpSpPr>
        <p:sp>
          <p:nvSpPr>
            <p:cNvPr id="5" name="Shape 1062">
              <a:extLst>
                <a:ext uri="{FF2B5EF4-FFF2-40B4-BE49-F238E27FC236}">
                  <a16:creationId xmlns:a16="http://schemas.microsoft.com/office/drawing/2014/main" id="{982269A2-1AAE-43EE-A84A-8F4B3778C2AC}"/>
                </a:ext>
              </a:extLst>
            </p:cNvPr>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 name="Shape 1063">
              <a:extLst>
                <a:ext uri="{FF2B5EF4-FFF2-40B4-BE49-F238E27FC236}">
                  <a16:creationId xmlns:a16="http://schemas.microsoft.com/office/drawing/2014/main" id="{19543019-CC17-4ED9-A4D8-1E5F34225695}"/>
                </a:ext>
              </a:extLst>
            </p:cNvPr>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solidFill>
              <a:schemeClr val="tx1">
                <a:lumMod val="75000"/>
                <a:lumOff val="25000"/>
              </a:schemeClr>
            </a:solid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1064">
              <a:extLst>
                <a:ext uri="{FF2B5EF4-FFF2-40B4-BE49-F238E27FC236}">
                  <a16:creationId xmlns:a16="http://schemas.microsoft.com/office/drawing/2014/main" id="{D8E42914-2259-4277-87D2-A51FF2922D40}"/>
                </a:ext>
              </a:extLst>
            </p:cNvPr>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1065">
              <a:extLst>
                <a:ext uri="{FF2B5EF4-FFF2-40B4-BE49-F238E27FC236}">
                  <a16:creationId xmlns:a16="http://schemas.microsoft.com/office/drawing/2014/main" id="{986F7888-3C6F-4517-BC32-399186EC636C}"/>
                </a:ext>
              </a:extLst>
            </p:cNvPr>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ln>
              <a:solidFill>
                <a:srgbClr val="7030A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sp>
          <p:nvSpPr>
            <p:cNvPr id="9" name="Shape 1066">
              <a:extLst>
                <a:ext uri="{FF2B5EF4-FFF2-40B4-BE49-F238E27FC236}">
                  <a16:creationId xmlns:a16="http://schemas.microsoft.com/office/drawing/2014/main" id="{958D4993-80F5-4EE5-BA45-FEA3B6F76472}"/>
                </a:ext>
              </a:extLst>
            </p:cNvPr>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ln>
              <a:solidFill>
                <a:srgbClr val="7030A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sp>
          <p:nvSpPr>
            <p:cNvPr id="10" name="Shape 1067">
              <a:extLst>
                <a:ext uri="{FF2B5EF4-FFF2-40B4-BE49-F238E27FC236}">
                  <a16:creationId xmlns:a16="http://schemas.microsoft.com/office/drawing/2014/main" id="{C2BE3DFF-CB6E-4AC8-A835-6B083F36D666}"/>
                </a:ext>
              </a:extLst>
            </p:cNvPr>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ln>
              <a:solidFill>
                <a:srgbClr val="7030A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sp>
          <p:nvSpPr>
            <p:cNvPr id="11" name="Shape 1068">
              <a:extLst>
                <a:ext uri="{FF2B5EF4-FFF2-40B4-BE49-F238E27FC236}">
                  <a16:creationId xmlns:a16="http://schemas.microsoft.com/office/drawing/2014/main" id="{228020BD-4BD4-4890-8E2D-A977FD0118AC}"/>
                </a:ext>
              </a:extLst>
            </p:cNvPr>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ln>
              <a:solidFill>
                <a:srgbClr val="7030A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lIns="91425" tIns="91425" rIns="91425" bIns="91425" anchor="ctr" anchorCtr="0">
              <a:noAutofit/>
            </a:bodyPr>
            <a:lstStyle/>
            <a:p>
              <a:pPr lvl="0">
                <a:spcBef>
                  <a:spcPts val="0"/>
                </a:spcBef>
                <a:buNone/>
              </a:pPr>
              <a:endParaRPr/>
            </a:p>
          </p:txBody>
        </p:sp>
        <p:sp>
          <p:nvSpPr>
            <p:cNvPr id="12" name="Shape 1069">
              <a:extLst>
                <a:ext uri="{FF2B5EF4-FFF2-40B4-BE49-F238E27FC236}">
                  <a16:creationId xmlns:a16="http://schemas.microsoft.com/office/drawing/2014/main" id="{18BE7912-D3BD-48D7-B763-990C29C8C61C}"/>
                </a:ext>
              </a:extLst>
            </p:cNvPr>
            <p:cNvSpPr/>
            <p:nvPr/>
          </p:nvSpPr>
          <p:spPr>
            <a:xfrm>
              <a:off x="6795900" y="2628550"/>
              <a:ext cx="102300" cy="25"/>
            </a:xfrm>
            <a:custGeom>
              <a:avLst/>
              <a:gdLst/>
              <a:ahLst/>
              <a:cxnLst/>
              <a:rect l="0" t="0" r="0" b="0"/>
              <a:pathLst>
                <a:path w="4092" h="1" fill="none" extrusionOk="0">
                  <a:moveTo>
                    <a:pt x="0" y="1"/>
                  </a:moveTo>
                  <a:lnTo>
                    <a:pt x="4092" y="1"/>
                  </a:lnTo>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4" name="Rectangle : coins arrondis 13">
            <a:extLst>
              <a:ext uri="{FF2B5EF4-FFF2-40B4-BE49-F238E27FC236}">
                <a16:creationId xmlns:a16="http://schemas.microsoft.com/office/drawing/2014/main" id="{19D651AB-D37A-4931-99BE-7FDFC1A433B1}"/>
              </a:ext>
            </a:extLst>
          </p:cNvPr>
          <p:cNvSpPr/>
          <p:nvPr/>
        </p:nvSpPr>
        <p:spPr>
          <a:xfrm>
            <a:off x="2408499" y="829897"/>
            <a:ext cx="3810000" cy="7429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a:ln w="0"/>
                <a:solidFill>
                  <a:schemeClr val="tx1"/>
                </a:solidFill>
                <a:effectLst>
                  <a:outerShdw blurRad="38100" dist="19050" dir="2700000" algn="tl" rotWithShape="0">
                    <a:schemeClr val="dk1">
                      <a:alpha val="40000"/>
                    </a:schemeClr>
                  </a:outerShdw>
                </a:effectLst>
              </a:rPr>
              <a:t>Sur le long terme </a:t>
            </a:r>
          </a:p>
        </p:txBody>
      </p:sp>
      <p:sp>
        <p:nvSpPr>
          <p:cNvPr id="15" name="Rectangle 14">
            <a:extLst>
              <a:ext uri="{FF2B5EF4-FFF2-40B4-BE49-F238E27FC236}">
                <a16:creationId xmlns:a16="http://schemas.microsoft.com/office/drawing/2014/main" id="{BF42F707-294E-4A34-956B-A292CC820ACE}"/>
              </a:ext>
            </a:extLst>
          </p:cNvPr>
          <p:cNvSpPr/>
          <p:nvPr/>
        </p:nvSpPr>
        <p:spPr>
          <a:xfrm>
            <a:off x="358812" y="1664326"/>
            <a:ext cx="11474376" cy="46963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20000"/>
              </a:lnSpc>
              <a:buClr>
                <a:srgbClr val="7030A0"/>
              </a:buClr>
              <a:buFont typeface="Wingdings" panose="05000000000000000000" pitchFamily="2" charset="2"/>
              <a:buChar char="q"/>
            </a:pPr>
            <a:r>
              <a:rPr lang="fr-FR" sz="2800" dirty="0">
                <a:ln w="0"/>
                <a:solidFill>
                  <a:schemeClr val="tx1"/>
                </a:solidFill>
              </a:rPr>
              <a:t>intensifier les efforts déjà déployés, en poursuivant les actions visant l’amélioration du climat des affaires et le climat socio-politiques pour renforcer le cadre réglementaire de l’investissement privé ;</a:t>
            </a:r>
          </a:p>
          <a:p>
            <a:pPr marL="285750" indent="-285750" algn="just">
              <a:lnSpc>
                <a:spcPct val="120000"/>
              </a:lnSpc>
              <a:buClr>
                <a:srgbClr val="7030A0"/>
              </a:buClr>
              <a:buFont typeface="Wingdings" panose="05000000000000000000" pitchFamily="2" charset="2"/>
              <a:buChar char="q"/>
            </a:pPr>
            <a:r>
              <a:rPr lang="fr-FR" sz="2800" dirty="0">
                <a:ln w="0"/>
                <a:solidFill>
                  <a:schemeClr val="tx1"/>
                </a:solidFill>
              </a:rPr>
              <a:t>promouvoir les secteurs d’activités productifs et faciliter un meilleur accès à des formations de qualité pour améliorer dans le long terme l’employabilité de la population active ;</a:t>
            </a:r>
          </a:p>
          <a:p>
            <a:pPr marL="285750" indent="-285750" algn="just">
              <a:lnSpc>
                <a:spcPct val="120000"/>
              </a:lnSpc>
              <a:buClr>
                <a:srgbClr val="7030A0"/>
              </a:buClr>
              <a:buFont typeface="Wingdings" panose="05000000000000000000" pitchFamily="2" charset="2"/>
              <a:buChar char="q"/>
            </a:pPr>
            <a:r>
              <a:rPr lang="fr-FR" sz="2800" dirty="0">
                <a:ln w="0"/>
                <a:solidFill>
                  <a:schemeClr val="tx1"/>
                </a:solidFill>
              </a:rPr>
              <a:t>améliorer sur le long terme, les politiques budgétaires pour renforcer la gestion efficace des dépenses publiques.</a:t>
            </a:r>
          </a:p>
          <a:p>
            <a:pPr marL="285750" indent="-285750" algn="just">
              <a:lnSpc>
                <a:spcPct val="120000"/>
              </a:lnSpc>
              <a:buClr>
                <a:srgbClr val="7030A0"/>
              </a:buClr>
              <a:buFont typeface="Wingdings" panose="05000000000000000000" pitchFamily="2" charset="2"/>
              <a:buChar char="q"/>
            </a:pPr>
            <a:r>
              <a:rPr lang="fr-FR" sz="2800" dirty="0">
                <a:ln w="0"/>
                <a:solidFill>
                  <a:schemeClr val="tx1"/>
                </a:solidFill>
              </a:rPr>
              <a:t>créer un organisme chargé de veiller à la compétitivité des produits de la zone UEMOA.</a:t>
            </a:r>
          </a:p>
        </p:txBody>
      </p:sp>
    </p:spTree>
    <p:extLst>
      <p:ext uri="{BB962C8B-B14F-4D97-AF65-F5344CB8AC3E}">
        <p14:creationId xmlns:p14="http://schemas.microsoft.com/office/powerpoint/2010/main" val="223447533"/>
      </p:ext>
    </p:extLst>
  </p:cSld>
  <p:clrMapOvr>
    <a:masterClrMapping/>
  </p:clrMapOvr>
  <mc:AlternateContent xmlns:mc="http://schemas.openxmlformats.org/markup-compatibility/2006" xmlns:p15="http://schemas.microsoft.com/office/powerpoint/2012/main">
    <mc:Choice Requires="p15">
      <p:transition>
        <p15:prstTrans prst="drap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down)">
                                      <p:cBhvr>
                                        <p:cTn id="7" dur="580">
                                          <p:stCondLst>
                                            <p:cond delay="0"/>
                                          </p:stCondLst>
                                        </p:cTn>
                                        <p:tgtEl>
                                          <p:spTgt spid="15">
                                            <p:txEl>
                                              <p:pRg st="0" end="0"/>
                                            </p:txEl>
                                          </p:spTgt>
                                        </p:tgtEl>
                                      </p:cBhvr>
                                    </p:animEffect>
                                    <p:anim calcmode="lin" valueType="num">
                                      <p:cBhvr>
                                        <p:cTn id="8" dur="1822" tmFilter="0,0; 0.14,0.36; 0.43,0.73; 0.71,0.91; 1.0,1.0">
                                          <p:stCondLst>
                                            <p:cond delay="0"/>
                                          </p:stCondLst>
                                        </p:cTn>
                                        <p:tgtEl>
                                          <p:spTgt spid="1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
                                            <p:txEl>
                                              <p:pRg st="0" end="0"/>
                                            </p:txEl>
                                          </p:spTgt>
                                        </p:tgtEl>
                                      </p:cBhvr>
                                      <p:to x="100000" y="60000"/>
                                    </p:animScale>
                                    <p:animScale>
                                      <p:cBhvr>
                                        <p:cTn id="14" dur="166" decel="50000">
                                          <p:stCondLst>
                                            <p:cond delay="676"/>
                                          </p:stCondLst>
                                        </p:cTn>
                                        <p:tgtEl>
                                          <p:spTgt spid="15">
                                            <p:txEl>
                                              <p:pRg st="0" end="0"/>
                                            </p:txEl>
                                          </p:spTgt>
                                        </p:tgtEl>
                                      </p:cBhvr>
                                      <p:to x="100000" y="100000"/>
                                    </p:animScale>
                                    <p:animScale>
                                      <p:cBhvr>
                                        <p:cTn id="15" dur="26">
                                          <p:stCondLst>
                                            <p:cond delay="1312"/>
                                          </p:stCondLst>
                                        </p:cTn>
                                        <p:tgtEl>
                                          <p:spTgt spid="15">
                                            <p:txEl>
                                              <p:pRg st="0" end="0"/>
                                            </p:txEl>
                                          </p:spTgt>
                                        </p:tgtEl>
                                      </p:cBhvr>
                                      <p:to x="100000" y="80000"/>
                                    </p:animScale>
                                    <p:animScale>
                                      <p:cBhvr>
                                        <p:cTn id="16" dur="166" decel="50000">
                                          <p:stCondLst>
                                            <p:cond delay="1338"/>
                                          </p:stCondLst>
                                        </p:cTn>
                                        <p:tgtEl>
                                          <p:spTgt spid="15">
                                            <p:txEl>
                                              <p:pRg st="0" end="0"/>
                                            </p:txEl>
                                          </p:spTgt>
                                        </p:tgtEl>
                                      </p:cBhvr>
                                      <p:to x="100000" y="100000"/>
                                    </p:animScale>
                                    <p:animScale>
                                      <p:cBhvr>
                                        <p:cTn id="17" dur="26">
                                          <p:stCondLst>
                                            <p:cond delay="1642"/>
                                          </p:stCondLst>
                                        </p:cTn>
                                        <p:tgtEl>
                                          <p:spTgt spid="15">
                                            <p:txEl>
                                              <p:pRg st="0" end="0"/>
                                            </p:txEl>
                                          </p:spTgt>
                                        </p:tgtEl>
                                      </p:cBhvr>
                                      <p:to x="100000" y="90000"/>
                                    </p:animScale>
                                    <p:animScale>
                                      <p:cBhvr>
                                        <p:cTn id="18" dur="166" decel="50000">
                                          <p:stCondLst>
                                            <p:cond delay="1668"/>
                                          </p:stCondLst>
                                        </p:cTn>
                                        <p:tgtEl>
                                          <p:spTgt spid="15">
                                            <p:txEl>
                                              <p:pRg st="0" end="0"/>
                                            </p:txEl>
                                          </p:spTgt>
                                        </p:tgtEl>
                                      </p:cBhvr>
                                      <p:to x="100000" y="100000"/>
                                    </p:animScale>
                                    <p:animScale>
                                      <p:cBhvr>
                                        <p:cTn id="19" dur="26">
                                          <p:stCondLst>
                                            <p:cond delay="1808"/>
                                          </p:stCondLst>
                                        </p:cTn>
                                        <p:tgtEl>
                                          <p:spTgt spid="15">
                                            <p:txEl>
                                              <p:pRg st="0" end="0"/>
                                            </p:txEl>
                                          </p:spTgt>
                                        </p:tgtEl>
                                      </p:cBhvr>
                                      <p:to x="100000" y="95000"/>
                                    </p:animScale>
                                    <p:animScale>
                                      <p:cBhvr>
                                        <p:cTn id="20" dur="166" decel="50000">
                                          <p:stCondLst>
                                            <p:cond delay="1834"/>
                                          </p:stCondLst>
                                        </p:cTn>
                                        <p:tgtEl>
                                          <p:spTgt spid="1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
                                            <p:txEl>
                                              <p:pRg st="1" end="1"/>
                                            </p:txEl>
                                          </p:spTgt>
                                        </p:tgtEl>
                                        <p:attrNameLst>
                                          <p:attrName>style.visibility</p:attrName>
                                        </p:attrNameLst>
                                      </p:cBhvr>
                                      <p:to>
                                        <p:strVal val="visible"/>
                                      </p:to>
                                    </p:set>
                                    <p:animEffect transition="in" filter="wipe(down)">
                                      <p:cBhvr>
                                        <p:cTn id="25" dur="580">
                                          <p:stCondLst>
                                            <p:cond delay="0"/>
                                          </p:stCondLst>
                                        </p:cTn>
                                        <p:tgtEl>
                                          <p:spTgt spid="15">
                                            <p:txEl>
                                              <p:pRg st="1" end="1"/>
                                            </p:txEl>
                                          </p:spTgt>
                                        </p:tgtEl>
                                      </p:cBhvr>
                                    </p:animEffect>
                                    <p:anim calcmode="lin" valueType="num">
                                      <p:cBhvr>
                                        <p:cTn id="26" dur="1822" tmFilter="0,0; 0.14,0.36; 0.43,0.73; 0.71,0.91; 1.0,1.0">
                                          <p:stCondLst>
                                            <p:cond delay="0"/>
                                          </p:stCondLst>
                                        </p:cTn>
                                        <p:tgtEl>
                                          <p:spTgt spid="1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
                                            <p:txEl>
                                              <p:pRg st="1" end="1"/>
                                            </p:txEl>
                                          </p:spTgt>
                                        </p:tgtEl>
                                      </p:cBhvr>
                                      <p:to x="100000" y="60000"/>
                                    </p:animScale>
                                    <p:animScale>
                                      <p:cBhvr>
                                        <p:cTn id="32" dur="166" decel="50000">
                                          <p:stCondLst>
                                            <p:cond delay="676"/>
                                          </p:stCondLst>
                                        </p:cTn>
                                        <p:tgtEl>
                                          <p:spTgt spid="15">
                                            <p:txEl>
                                              <p:pRg st="1" end="1"/>
                                            </p:txEl>
                                          </p:spTgt>
                                        </p:tgtEl>
                                      </p:cBhvr>
                                      <p:to x="100000" y="100000"/>
                                    </p:animScale>
                                    <p:animScale>
                                      <p:cBhvr>
                                        <p:cTn id="33" dur="26">
                                          <p:stCondLst>
                                            <p:cond delay="1312"/>
                                          </p:stCondLst>
                                        </p:cTn>
                                        <p:tgtEl>
                                          <p:spTgt spid="15">
                                            <p:txEl>
                                              <p:pRg st="1" end="1"/>
                                            </p:txEl>
                                          </p:spTgt>
                                        </p:tgtEl>
                                      </p:cBhvr>
                                      <p:to x="100000" y="80000"/>
                                    </p:animScale>
                                    <p:animScale>
                                      <p:cBhvr>
                                        <p:cTn id="34" dur="166" decel="50000">
                                          <p:stCondLst>
                                            <p:cond delay="1338"/>
                                          </p:stCondLst>
                                        </p:cTn>
                                        <p:tgtEl>
                                          <p:spTgt spid="15">
                                            <p:txEl>
                                              <p:pRg st="1" end="1"/>
                                            </p:txEl>
                                          </p:spTgt>
                                        </p:tgtEl>
                                      </p:cBhvr>
                                      <p:to x="100000" y="100000"/>
                                    </p:animScale>
                                    <p:animScale>
                                      <p:cBhvr>
                                        <p:cTn id="35" dur="26">
                                          <p:stCondLst>
                                            <p:cond delay="1642"/>
                                          </p:stCondLst>
                                        </p:cTn>
                                        <p:tgtEl>
                                          <p:spTgt spid="15">
                                            <p:txEl>
                                              <p:pRg st="1" end="1"/>
                                            </p:txEl>
                                          </p:spTgt>
                                        </p:tgtEl>
                                      </p:cBhvr>
                                      <p:to x="100000" y="90000"/>
                                    </p:animScale>
                                    <p:animScale>
                                      <p:cBhvr>
                                        <p:cTn id="36" dur="166" decel="50000">
                                          <p:stCondLst>
                                            <p:cond delay="1668"/>
                                          </p:stCondLst>
                                        </p:cTn>
                                        <p:tgtEl>
                                          <p:spTgt spid="15">
                                            <p:txEl>
                                              <p:pRg st="1" end="1"/>
                                            </p:txEl>
                                          </p:spTgt>
                                        </p:tgtEl>
                                      </p:cBhvr>
                                      <p:to x="100000" y="100000"/>
                                    </p:animScale>
                                    <p:animScale>
                                      <p:cBhvr>
                                        <p:cTn id="37" dur="26">
                                          <p:stCondLst>
                                            <p:cond delay="1808"/>
                                          </p:stCondLst>
                                        </p:cTn>
                                        <p:tgtEl>
                                          <p:spTgt spid="15">
                                            <p:txEl>
                                              <p:pRg st="1" end="1"/>
                                            </p:txEl>
                                          </p:spTgt>
                                        </p:tgtEl>
                                      </p:cBhvr>
                                      <p:to x="100000" y="95000"/>
                                    </p:animScale>
                                    <p:animScale>
                                      <p:cBhvr>
                                        <p:cTn id="38" dur="166" decel="50000">
                                          <p:stCondLst>
                                            <p:cond delay="1834"/>
                                          </p:stCondLst>
                                        </p:cTn>
                                        <p:tgtEl>
                                          <p:spTgt spid="1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5">
                                            <p:txEl>
                                              <p:pRg st="2" end="2"/>
                                            </p:txEl>
                                          </p:spTgt>
                                        </p:tgtEl>
                                        <p:attrNameLst>
                                          <p:attrName>style.visibility</p:attrName>
                                        </p:attrNameLst>
                                      </p:cBhvr>
                                      <p:to>
                                        <p:strVal val="visible"/>
                                      </p:to>
                                    </p:set>
                                    <p:animEffect transition="in" filter="wipe(down)">
                                      <p:cBhvr>
                                        <p:cTn id="43" dur="580">
                                          <p:stCondLst>
                                            <p:cond delay="0"/>
                                          </p:stCondLst>
                                        </p:cTn>
                                        <p:tgtEl>
                                          <p:spTgt spid="15">
                                            <p:txEl>
                                              <p:pRg st="2" end="2"/>
                                            </p:txEl>
                                          </p:spTgt>
                                        </p:tgtEl>
                                      </p:cBhvr>
                                    </p:animEffect>
                                    <p:anim calcmode="lin" valueType="num">
                                      <p:cBhvr>
                                        <p:cTn id="44" dur="1822" tmFilter="0,0; 0.14,0.36; 0.43,0.73; 0.71,0.91; 1.0,1.0">
                                          <p:stCondLst>
                                            <p:cond delay="0"/>
                                          </p:stCondLst>
                                        </p:cTn>
                                        <p:tgtEl>
                                          <p:spTgt spid="1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5">
                                            <p:txEl>
                                              <p:pRg st="2" end="2"/>
                                            </p:txEl>
                                          </p:spTgt>
                                        </p:tgtEl>
                                      </p:cBhvr>
                                      <p:to x="100000" y="60000"/>
                                    </p:animScale>
                                    <p:animScale>
                                      <p:cBhvr>
                                        <p:cTn id="50" dur="166" decel="50000">
                                          <p:stCondLst>
                                            <p:cond delay="676"/>
                                          </p:stCondLst>
                                        </p:cTn>
                                        <p:tgtEl>
                                          <p:spTgt spid="15">
                                            <p:txEl>
                                              <p:pRg st="2" end="2"/>
                                            </p:txEl>
                                          </p:spTgt>
                                        </p:tgtEl>
                                      </p:cBhvr>
                                      <p:to x="100000" y="100000"/>
                                    </p:animScale>
                                    <p:animScale>
                                      <p:cBhvr>
                                        <p:cTn id="51" dur="26">
                                          <p:stCondLst>
                                            <p:cond delay="1312"/>
                                          </p:stCondLst>
                                        </p:cTn>
                                        <p:tgtEl>
                                          <p:spTgt spid="15">
                                            <p:txEl>
                                              <p:pRg st="2" end="2"/>
                                            </p:txEl>
                                          </p:spTgt>
                                        </p:tgtEl>
                                      </p:cBhvr>
                                      <p:to x="100000" y="80000"/>
                                    </p:animScale>
                                    <p:animScale>
                                      <p:cBhvr>
                                        <p:cTn id="52" dur="166" decel="50000">
                                          <p:stCondLst>
                                            <p:cond delay="1338"/>
                                          </p:stCondLst>
                                        </p:cTn>
                                        <p:tgtEl>
                                          <p:spTgt spid="15">
                                            <p:txEl>
                                              <p:pRg st="2" end="2"/>
                                            </p:txEl>
                                          </p:spTgt>
                                        </p:tgtEl>
                                      </p:cBhvr>
                                      <p:to x="100000" y="100000"/>
                                    </p:animScale>
                                    <p:animScale>
                                      <p:cBhvr>
                                        <p:cTn id="53" dur="26">
                                          <p:stCondLst>
                                            <p:cond delay="1642"/>
                                          </p:stCondLst>
                                        </p:cTn>
                                        <p:tgtEl>
                                          <p:spTgt spid="15">
                                            <p:txEl>
                                              <p:pRg st="2" end="2"/>
                                            </p:txEl>
                                          </p:spTgt>
                                        </p:tgtEl>
                                      </p:cBhvr>
                                      <p:to x="100000" y="90000"/>
                                    </p:animScale>
                                    <p:animScale>
                                      <p:cBhvr>
                                        <p:cTn id="54" dur="166" decel="50000">
                                          <p:stCondLst>
                                            <p:cond delay="1668"/>
                                          </p:stCondLst>
                                        </p:cTn>
                                        <p:tgtEl>
                                          <p:spTgt spid="15">
                                            <p:txEl>
                                              <p:pRg st="2" end="2"/>
                                            </p:txEl>
                                          </p:spTgt>
                                        </p:tgtEl>
                                      </p:cBhvr>
                                      <p:to x="100000" y="100000"/>
                                    </p:animScale>
                                    <p:animScale>
                                      <p:cBhvr>
                                        <p:cTn id="55" dur="26">
                                          <p:stCondLst>
                                            <p:cond delay="1808"/>
                                          </p:stCondLst>
                                        </p:cTn>
                                        <p:tgtEl>
                                          <p:spTgt spid="15">
                                            <p:txEl>
                                              <p:pRg st="2" end="2"/>
                                            </p:txEl>
                                          </p:spTgt>
                                        </p:tgtEl>
                                      </p:cBhvr>
                                      <p:to x="100000" y="95000"/>
                                    </p:animScale>
                                    <p:animScale>
                                      <p:cBhvr>
                                        <p:cTn id="56" dur="166" decel="50000">
                                          <p:stCondLst>
                                            <p:cond delay="1834"/>
                                          </p:stCondLst>
                                        </p:cTn>
                                        <p:tgtEl>
                                          <p:spTgt spid="15">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5">
                                            <p:txEl>
                                              <p:pRg st="3" end="3"/>
                                            </p:txEl>
                                          </p:spTgt>
                                        </p:tgtEl>
                                        <p:attrNameLst>
                                          <p:attrName>style.visibility</p:attrName>
                                        </p:attrNameLst>
                                      </p:cBhvr>
                                      <p:to>
                                        <p:strVal val="visible"/>
                                      </p:to>
                                    </p:set>
                                    <p:animEffect transition="in" filter="wipe(down)">
                                      <p:cBhvr>
                                        <p:cTn id="61" dur="580">
                                          <p:stCondLst>
                                            <p:cond delay="0"/>
                                          </p:stCondLst>
                                        </p:cTn>
                                        <p:tgtEl>
                                          <p:spTgt spid="15">
                                            <p:txEl>
                                              <p:pRg st="3" end="3"/>
                                            </p:txEl>
                                          </p:spTgt>
                                        </p:tgtEl>
                                      </p:cBhvr>
                                    </p:animEffect>
                                    <p:anim calcmode="lin" valueType="num">
                                      <p:cBhvr>
                                        <p:cTn id="62" dur="1822" tmFilter="0,0; 0.14,0.36; 0.43,0.73; 0.71,0.91; 1.0,1.0">
                                          <p:stCondLst>
                                            <p:cond delay="0"/>
                                          </p:stCondLst>
                                        </p:cTn>
                                        <p:tgtEl>
                                          <p:spTgt spid="15">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5">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5">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5">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5">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5">
                                            <p:txEl>
                                              <p:pRg st="3" end="3"/>
                                            </p:txEl>
                                          </p:spTgt>
                                        </p:tgtEl>
                                      </p:cBhvr>
                                      <p:to x="100000" y="60000"/>
                                    </p:animScale>
                                    <p:animScale>
                                      <p:cBhvr>
                                        <p:cTn id="68" dur="166" decel="50000">
                                          <p:stCondLst>
                                            <p:cond delay="676"/>
                                          </p:stCondLst>
                                        </p:cTn>
                                        <p:tgtEl>
                                          <p:spTgt spid="15">
                                            <p:txEl>
                                              <p:pRg st="3" end="3"/>
                                            </p:txEl>
                                          </p:spTgt>
                                        </p:tgtEl>
                                      </p:cBhvr>
                                      <p:to x="100000" y="100000"/>
                                    </p:animScale>
                                    <p:animScale>
                                      <p:cBhvr>
                                        <p:cTn id="69" dur="26">
                                          <p:stCondLst>
                                            <p:cond delay="1312"/>
                                          </p:stCondLst>
                                        </p:cTn>
                                        <p:tgtEl>
                                          <p:spTgt spid="15">
                                            <p:txEl>
                                              <p:pRg st="3" end="3"/>
                                            </p:txEl>
                                          </p:spTgt>
                                        </p:tgtEl>
                                      </p:cBhvr>
                                      <p:to x="100000" y="80000"/>
                                    </p:animScale>
                                    <p:animScale>
                                      <p:cBhvr>
                                        <p:cTn id="70" dur="166" decel="50000">
                                          <p:stCondLst>
                                            <p:cond delay="1338"/>
                                          </p:stCondLst>
                                        </p:cTn>
                                        <p:tgtEl>
                                          <p:spTgt spid="15">
                                            <p:txEl>
                                              <p:pRg st="3" end="3"/>
                                            </p:txEl>
                                          </p:spTgt>
                                        </p:tgtEl>
                                      </p:cBhvr>
                                      <p:to x="100000" y="100000"/>
                                    </p:animScale>
                                    <p:animScale>
                                      <p:cBhvr>
                                        <p:cTn id="71" dur="26">
                                          <p:stCondLst>
                                            <p:cond delay="1642"/>
                                          </p:stCondLst>
                                        </p:cTn>
                                        <p:tgtEl>
                                          <p:spTgt spid="15">
                                            <p:txEl>
                                              <p:pRg st="3" end="3"/>
                                            </p:txEl>
                                          </p:spTgt>
                                        </p:tgtEl>
                                      </p:cBhvr>
                                      <p:to x="100000" y="90000"/>
                                    </p:animScale>
                                    <p:animScale>
                                      <p:cBhvr>
                                        <p:cTn id="72" dur="166" decel="50000">
                                          <p:stCondLst>
                                            <p:cond delay="1668"/>
                                          </p:stCondLst>
                                        </p:cTn>
                                        <p:tgtEl>
                                          <p:spTgt spid="15">
                                            <p:txEl>
                                              <p:pRg st="3" end="3"/>
                                            </p:txEl>
                                          </p:spTgt>
                                        </p:tgtEl>
                                      </p:cBhvr>
                                      <p:to x="100000" y="100000"/>
                                    </p:animScale>
                                    <p:animScale>
                                      <p:cBhvr>
                                        <p:cTn id="73" dur="26">
                                          <p:stCondLst>
                                            <p:cond delay="1808"/>
                                          </p:stCondLst>
                                        </p:cTn>
                                        <p:tgtEl>
                                          <p:spTgt spid="15">
                                            <p:txEl>
                                              <p:pRg st="3" end="3"/>
                                            </p:txEl>
                                          </p:spTgt>
                                        </p:tgtEl>
                                      </p:cBhvr>
                                      <p:to x="100000" y="95000"/>
                                    </p:animScale>
                                    <p:animScale>
                                      <p:cBhvr>
                                        <p:cTn id="74" dur="166" decel="50000">
                                          <p:stCondLst>
                                            <p:cond delay="1834"/>
                                          </p:stCondLst>
                                        </p:cTn>
                                        <p:tgtEl>
                                          <p:spTgt spid="15">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5D3CACE-397B-4D87-80DE-D4EC71718D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2" name="Rectangle 11">
            <a:extLst>
              <a:ext uri="{FF2B5EF4-FFF2-40B4-BE49-F238E27FC236}">
                <a16:creationId xmlns:a16="http://schemas.microsoft.com/office/drawing/2014/main" id="{7CDAC1B9-73D9-45D4-BBDB-ABEE294A0F7C}"/>
              </a:ext>
            </a:extLst>
          </p:cNvPr>
          <p:cNvSpPr/>
          <p:nvPr/>
        </p:nvSpPr>
        <p:spPr>
          <a:xfrm>
            <a:off x="866274" y="3208420"/>
            <a:ext cx="10539663" cy="1459831"/>
          </a:xfrm>
          <a:prstGeom prst="rect">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dirty="0">
                <a:ln w="0"/>
                <a:solidFill>
                  <a:schemeClr val="accent1"/>
                </a:solidFill>
                <a:effectLst>
                  <a:outerShdw blurRad="38100" dist="25400" dir="5400000" algn="ctr" rotWithShape="0">
                    <a:srgbClr val="6E747A">
                      <a:alpha val="43000"/>
                    </a:srgbClr>
                  </a:outerShdw>
                  <a:reflection blurRad="6350" stA="55000" endA="300" endPos="45500" dir="5400000" sy="-100000" algn="bl" rotWithShape="0"/>
                </a:effectLst>
                <a:latin typeface="Script MT Bold" panose="03040602040607080904" pitchFamily="66" charset="0"/>
              </a:rPr>
              <a:t>Merci pour votre aimable  attention</a:t>
            </a:r>
          </a:p>
        </p:txBody>
      </p:sp>
    </p:spTree>
    <p:extLst>
      <p:ext uri="{BB962C8B-B14F-4D97-AF65-F5344CB8AC3E}">
        <p14:creationId xmlns:p14="http://schemas.microsoft.com/office/powerpoint/2010/main" val="1052392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a:extLst>
              <a:ext uri="{FF2B5EF4-FFF2-40B4-BE49-F238E27FC236}">
                <a16:creationId xmlns:a16="http://schemas.microsoft.com/office/drawing/2014/main" id="{F2E2BCE6-2BA6-4B6E-AE31-78E8497B4C94}"/>
              </a:ext>
            </a:extLst>
          </p:cNvPr>
          <p:cNvSpPr txBox="1">
            <a:spLocks noChangeArrowheads="1"/>
          </p:cNvSpPr>
          <p:nvPr/>
        </p:nvSpPr>
        <p:spPr bwMode="auto">
          <a:xfrm>
            <a:off x="323850" y="256675"/>
            <a:ext cx="11390313" cy="6423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defRPr/>
            </a:pPr>
            <a:br>
              <a:rPr kumimoji="0" lang="fr-FR" altLang="fr-FR" sz="20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br>
            <a:r>
              <a:rPr kumimoji="0" lang="fr-FR" altLang="fr-FR" sz="24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t>UNIVERSITE D’ABOMEY CALAVI </a:t>
            </a:r>
            <a:br>
              <a:rPr kumimoji="0" lang="fr-FR" altLang="fr-FR" sz="24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br>
            <a:r>
              <a:rPr kumimoji="0" lang="fr-FR" altLang="fr-FR" sz="24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t>**********</a:t>
            </a:r>
            <a:br>
              <a:rPr kumimoji="0" lang="fr-FR" altLang="fr-FR" sz="24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br>
            <a:r>
              <a:rPr kumimoji="0" lang="fr-FR" altLang="fr-FR" sz="24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t>ECOLE  NATIONALE  D’ECONOMIE  APPLIQUEE  ET DE MANAGEMENT</a:t>
            </a:r>
            <a:br>
              <a:rPr kumimoji="0" lang="fr-FR" altLang="fr-FR" sz="24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br>
            <a:r>
              <a:rPr kumimoji="0" lang="fr-FR" altLang="fr-FR" sz="24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t>***************</a:t>
            </a:r>
            <a:br>
              <a:rPr kumimoji="0" lang="fr-FR" altLang="fr-FR" sz="24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br>
            <a:r>
              <a:rPr kumimoji="0" lang="fr-FR" altLang="fr-FR" sz="24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t>MÉMOIRE  DE  LICENCE (DTS)</a:t>
            </a:r>
            <a:br>
              <a:rPr kumimoji="0" lang="fr-FR" altLang="fr-FR" sz="24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br>
            <a:r>
              <a:rPr kumimoji="0" lang="fr-FR" altLang="fr-FR" sz="24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t> </a:t>
            </a:r>
          </a:p>
          <a:p>
            <a:pPr marL="0" marR="0" lvl="0" indent="0" algn="ctr" defTabSz="914400" rtl="0" eaLnBrk="1" fontAlgn="base" latinLnBrk="0" hangingPunct="1">
              <a:lnSpc>
                <a:spcPct val="90000"/>
              </a:lnSpc>
              <a:spcBef>
                <a:spcPct val="0"/>
              </a:spcBef>
              <a:spcAft>
                <a:spcPct val="0"/>
              </a:spcAft>
              <a:buClrTx/>
              <a:buSzTx/>
              <a:buFontTx/>
              <a:buNone/>
              <a:tabLst/>
              <a:defRPr/>
            </a:pPr>
            <a:r>
              <a:rPr kumimoji="0" lang="fr-FR" altLang="fr-FR" sz="24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t>OPTION : Economie Appliquée              FILIERE : Planification et Gestion des Projets</a:t>
            </a:r>
            <a:br>
              <a:rPr kumimoji="0" lang="fr-FR" altLang="fr-FR" sz="18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br>
            <a:br>
              <a:rPr kumimoji="0" lang="fr-FR" altLang="fr-FR" sz="18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br>
            <a:br>
              <a:rPr kumimoji="0" lang="fr-FR" altLang="fr-FR" sz="18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br>
            <a:br>
              <a:rPr kumimoji="0" lang="fr-FR" altLang="fr-FR" sz="18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br>
            <a:br>
              <a:rPr kumimoji="0" lang="fr-FR" altLang="fr-FR" sz="18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br>
            <a:br>
              <a:rPr kumimoji="0" lang="fr-FR" altLang="fr-FR" sz="18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br>
            <a:br>
              <a:rPr kumimoji="0" lang="fr-FR" altLang="fr-FR" sz="18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br>
            <a:r>
              <a:rPr kumimoji="0" lang="fr-FR" altLang="fr-FR" sz="18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t>       </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fr-FR" altLang="fr-FR" sz="24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t>Boris J. B. Gomez</a:t>
            </a:r>
            <a:r>
              <a:rPr kumimoji="0" lang="de-DE" altLang="fr-FR" sz="24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t>         &amp;        Ulrich G. </a:t>
            </a:r>
            <a:r>
              <a:rPr kumimoji="0" lang="de-DE" altLang="fr-FR" sz="2400" b="1" i="0" u="none" strike="noStrike" kern="1200" cap="none" spc="0" normalizeH="0" baseline="0" noProof="0" dirty="0" err="1">
                <a:ln>
                  <a:noFill/>
                </a:ln>
                <a:solidFill>
                  <a:prstClr val="black"/>
                </a:solidFill>
                <a:effectLst/>
                <a:uLnTx/>
                <a:uFillTx/>
                <a:latin typeface="Perpetua" panose="02020502060401020303" pitchFamily="18" charset="0"/>
                <a:ea typeface="+mn-ea"/>
                <a:cs typeface="+mn-cs"/>
              </a:rPr>
              <a:t>Segodo</a:t>
            </a:r>
            <a:endParaRPr kumimoji="0" lang="fr-FR" altLang="fr-FR" sz="24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endParaRPr>
          </a:p>
          <a:p>
            <a:pPr marL="0" marR="0" lvl="0" indent="0" algn="ctr" defTabSz="914400" rtl="0" eaLnBrk="1" fontAlgn="base" latinLnBrk="0" hangingPunct="1">
              <a:lnSpc>
                <a:spcPct val="150000"/>
              </a:lnSpc>
              <a:spcBef>
                <a:spcPct val="0"/>
              </a:spcBef>
              <a:spcAft>
                <a:spcPct val="0"/>
              </a:spcAft>
              <a:buClrTx/>
              <a:buSzTx/>
              <a:buFontTx/>
              <a:buNone/>
              <a:tabLst/>
              <a:defRPr/>
            </a:pPr>
            <a:br>
              <a:rPr kumimoji="0" lang="fr-FR" altLang="fr-FR" sz="2800" b="1" i="0" u="sng" strike="noStrike" kern="1200" cap="none" spc="0" normalizeH="0" baseline="0" noProof="0" dirty="0">
                <a:ln>
                  <a:noFill/>
                </a:ln>
                <a:solidFill>
                  <a:prstClr val="black"/>
                </a:solidFill>
                <a:effectLst/>
                <a:uLnTx/>
                <a:uFillTx/>
                <a:latin typeface="Perpetua" panose="02020502060401020303" pitchFamily="18" charset="0"/>
                <a:ea typeface="+mn-ea"/>
                <a:cs typeface="+mn-cs"/>
              </a:rPr>
            </a:br>
            <a:r>
              <a:rPr kumimoji="0" lang="fr-FR" altLang="fr-FR" sz="2800" b="0"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t>Daniel  N. Dalohoun, Ph.D	                                           	 Léopold  Vidjinagni</a:t>
            </a:r>
            <a:br>
              <a:rPr kumimoji="0" lang="fr-FR" altLang="fr-FR" sz="28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br>
            <a:br>
              <a:rPr kumimoji="0" lang="fr-FR" altLang="fr-FR" sz="28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br>
            <a:br>
              <a:rPr kumimoji="0" lang="fr-FR" altLang="fr-FR" sz="1800" b="1" i="0" u="none" strike="noStrike" kern="1200" cap="none" spc="0" normalizeH="0" baseline="0" noProof="0" dirty="0">
                <a:ln>
                  <a:noFill/>
                </a:ln>
                <a:solidFill>
                  <a:prstClr val="black"/>
                </a:solidFill>
                <a:effectLst/>
                <a:uLnTx/>
                <a:uFillTx/>
                <a:latin typeface="Perpetua" panose="02020502060401020303" pitchFamily="18" charset="0"/>
                <a:ea typeface="+mn-ea"/>
                <a:cs typeface="+mn-cs"/>
              </a:rPr>
            </a:br>
            <a:endParaRPr kumimoji="0" lang="fr-FR" altLang="fr-FR"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mn-cs"/>
            </a:endParaRPr>
          </a:p>
        </p:txBody>
      </p:sp>
      <p:sp>
        <p:nvSpPr>
          <p:cNvPr id="6" name="Rectangle 5">
            <a:extLst>
              <a:ext uri="{FF2B5EF4-FFF2-40B4-BE49-F238E27FC236}">
                <a16:creationId xmlns:a16="http://schemas.microsoft.com/office/drawing/2014/main" id="{05B7B392-8561-4F35-A8D7-C9DA99569BEF}"/>
              </a:ext>
            </a:extLst>
          </p:cNvPr>
          <p:cNvSpPr/>
          <p:nvPr/>
        </p:nvSpPr>
        <p:spPr>
          <a:xfrm>
            <a:off x="1365250" y="3206750"/>
            <a:ext cx="8931275" cy="12255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prstClr val="white"/>
                </a:solidFill>
                <a:effectLst/>
                <a:uLnTx/>
                <a:uFillTx/>
                <a:latin typeface="Perpetua" panose="02020502060401020303" pitchFamily="18" charset="0"/>
                <a:ea typeface="+mn-ea"/>
                <a:cs typeface="+mn-cs"/>
              </a:rPr>
              <a:t>Analyse comparative des déterminants de la croissance économique des pays de l’UEMOA et des pays du BRICS</a:t>
            </a:r>
          </a:p>
        </p:txBody>
      </p:sp>
      <p:pic>
        <p:nvPicPr>
          <p:cNvPr id="3076" name="Image 7" descr="C:\Users\HP\Documents\Docs Yasso\logo2.jpe">
            <a:extLst>
              <a:ext uri="{FF2B5EF4-FFF2-40B4-BE49-F238E27FC236}">
                <a16:creationId xmlns:a16="http://schemas.microsoft.com/office/drawing/2014/main" id="{F190B58B-F8BC-462E-9DDA-A3FF04711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38" y="390525"/>
            <a:ext cx="80645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Image 9" descr="C:\Users\HP\Documents\Docs Yasso\logo4 (2).jpe">
            <a:extLst>
              <a:ext uri="{FF2B5EF4-FFF2-40B4-BE49-F238E27FC236}">
                <a16:creationId xmlns:a16="http://schemas.microsoft.com/office/drawing/2014/main" id="{00C8249F-89DA-4E4A-89B0-DC33FCB141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8800" y="395288"/>
            <a:ext cx="7842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Connecteur droit 7">
            <a:extLst>
              <a:ext uri="{FF2B5EF4-FFF2-40B4-BE49-F238E27FC236}">
                <a16:creationId xmlns:a16="http://schemas.microsoft.com/office/drawing/2014/main" id="{E1149AFA-599A-4BFB-AF9B-E39BEFF21376}"/>
              </a:ext>
            </a:extLst>
          </p:cNvPr>
          <p:cNvCxnSpPr>
            <a:cxnSpLocks/>
          </p:cNvCxnSpPr>
          <p:nvPr/>
        </p:nvCxnSpPr>
        <p:spPr>
          <a:xfrm>
            <a:off x="1052457" y="5703169"/>
            <a:ext cx="0" cy="80144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B67F98EF-6381-460B-BE20-CFC975CE2235}"/>
              </a:ext>
            </a:extLst>
          </p:cNvPr>
          <p:cNvCxnSpPr>
            <a:cxnSpLocks/>
          </p:cNvCxnSpPr>
          <p:nvPr/>
        </p:nvCxnSpPr>
        <p:spPr>
          <a:xfrm>
            <a:off x="8431826" y="5703169"/>
            <a:ext cx="0" cy="80144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Rectangle : coins arrondis 9">
            <a:extLst>
              <a:ext uri="{FF2B5EF4-FFF2-40B4-BE49-F238E27FC236}">
                <a16:creationId xmlns:a16="http://schemas.microsoft.com/office/drawing/2014/main" id="{688749A0-990E-4BC8-AF46-B651CDC19F57}"/>
              </a:ext>
            </a:extLst>
          </p:cNvPr>
          <p:cNvSpPr/>
          <p:nvPr/>
        </p:nvSpPr>
        <p:spPr>
          <a:xfrm>
            <a:off x="8229769" y="5343592"/>
            <a:ext cx="2614694" cy="425317"/>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2000" b="1" i="0" u="none" strike="noStrike" kern="1200" cap="none" spc="0" normalizeH="0" baseline="0" noProof="0" dirty="0">
                <a:ln>
                  <a:noFill/>
                </a:ln>
                <a:solidFill>
                  <a:prstClr val="white"/>
                </a:solidFill>
                <a:effectLst/>
                <a:uLnTx/>
                <a:uFillTx/>
                <a:latin typeface="Calibri" panose="020F0502020204030204"/>
                <a:ea typeface="+mn-ea"/>
                <a:cs typeface="+mn-cs"/>
              </a:rPr>
              <a:t>Maître de stage</a:t>
            </a:r>
          </a:p>
        </p:txBody>
      </p:sp>
      <p:sp>
        <p:nvSpPr>
          <p:cNvPr id="11" name="Rectangle : coins arrondis 10">
            <a:extLst>
              <a:ext uri="{FF2B5EF4-FFF2-40B4-BE49-F238E27FC236}">
                <a16:creationId xmlns:a16="http://schemas.microsoft.com/office/drawing/2014/main" id="{4431D53D-9537-4910-A44A-31E0EA2AAFE5}"/>
              </a:ext>
            </a:extLst>
          </p:cNvPr>
          <p:cNvSpPr/>
          <p:nvPr/>
        </p:nvSpPr>
        <p:spPr>
          <a:xfrm>
            <a:off x="881064" y="5343592"/>
            <a:ext cx="2614694" cy="425317"/>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2000" b="1" i="0" u="none" strike="noStrike" kern="1200" cap="none" spc="0" normalizeH="0" baseline="0" noProof="0" dirty="0">
                <a:ln>
                  <a:noFill/>
                </a:ln>
                <a:solidFill>
                  <a:prstClr val="white"/>
                </a:solidFill>
                <a:effectLst/>
                <a:uLnTx/>
                <a:uFillTx/>
                <a:latin typeface="Calibri" panose="020F0502020204030204"/>
                <a:ea typeface="+mn-ea"/>
                <a:cs typeface="+mn-cs"/>
              </a:rPr>
              <a:t>Maître de mémoire</a:t>
            </a:r>
          </a:p>
        </p:txBody>
      </p:sp>
    </p:spTree>
    <p:extLst>
      <p:ext uri="{BB962C8B-B14F-4D97-AF65-F5344CB8AC3E}">
        <p14:creationId xmlns:p14="http://schemas.microsoft.com/office/powerpoint/2010/main" val="217175960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BB42BA-DEA1-4C37-B34E-BC3C5C330C47}"/>
              </a:ext>
            </a:extLst>
          </p:cNvPr>
          <p:cNvSpPr/>
          <p:nvPr/>
        </p:nvSpPr>
        <p:spPr>
          <a:xfrm>
            <a:off x="431800" y="401805"/>
            <a:ext cx="11328400" cy="706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fr-FR" sz="6000" dirty="0">
                <a:ln w="0"/>
                <a:solidFill>
                  <a:srgbClr val="7030A0"/>
                </a:solid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PLAN</a:t>
            </a:r>
            <a:endParaRPr lang="fr-FR" sz="6000" dirty="0">
              <a:solidFill>
                <a:srgbClr val="7030A0"/>
              </a:solid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endParaRPr>
          </a:p>
        </p:txBody>
      </p:sp>
      <p:sp>
        <p:nvSpPr>
          <p:cNvPr id="5124" name="Espace réservé du contenu 2">
            <a:extLst>
              <a:ext uri="{FF2B5EF4-FFF2-40B4-BE49-F238E27FC236}">
                <a16:creationId xmlns:a16="http://schemas.microsoft.com/office/drawing/2014/main" id="{35D767D2-11CE-419D-ABC9-8C33EBBB392E}"/>
              </a:ext>
            </a:extLst>
          </p:cNvPr>
          <p:cNvSpPr txBox="1">
            <a:spLocks noChangeArrowheads="1"/>
          </p:cNvSpPr>
          <p:nvPr/>
        </p:nvSpPr>
        <p:spPr bwMode="auto">
          <a:xfrm>
            <a:off x="662289" y="1108242"/>
            <a:ext cx="9280525" cy="574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50000"/>
              </a:lnSpc>
            </a:pPr>
            <a:r>
              <a:rPr lang="fr-FR" altLang="fr-FR" sz="3600" b="1" dirty="0">
                <a:latin typeface="Perpetua" panose="02020502060401020303" pitchFamily="18" charset="0"/>
              </a:rPr>
              <a:t>Problématique</a:t>
            </a:r>
          </a:p>
          <a:p>
            <a:pPr eaLnBrk="1" hangingPunct="1">
              <a:lnSpc>
                <a:spcPct val="150000"/>
              </a:lnSpc>
            </a:pPr>
            <a:r>
              <a:rPr lang="fr-FR" altLang="fr-FR" sz="3600" b="1" dirty="0">
                <a:latin typeface="Perpetua" panose="02020502060401020303" pitchFamily="18" charset="0"/>
              </a:rPr>
              <a:t>Objectifs</a:t>
            </a:r>
          </a:p>
          <a:p>
            <a:pPr eaLnBrk="1" hangingPunct="1">
              <a:lnSpc>
                <a:spcPct val="150000"/>
              </a:lnSpc>
            </a:pPr>
            <a:r>
              <a:rPr lang="fr-FR" altLang="fr-FR" sz="3600" b="1" dirty="0">
                <a:latin typeface="Perpetua" panose="02020502060401020303" pitchFamily="18" charset="0"/>
              </a:rPr>
              <a:t>Hypothèses </a:t>
            </a:r>
          </a:p>
          <a:p>
            <a:pPr eaLnBrk="1" hangingPunct="1">
              <a:lnSpc>
                <a:spcPct val="150000"/>
              </a:lnSpc>
            </a:pPr>
            <a:r>
              <a:rPr lang="fr-FR" altLang="fr-FR" sz="3600" b="1" dirty="0">
                <a:latin typeface="Perpetua" panose="02020502060401020303" pitchFamily="18" charset="0"/>
              </a:rPr>
              <a:t>Méthodologie</a:t>
            </a:r>
          </a:p>
          <a:p>
            <a:pPr eaLnBrk="1" hangingPunct="1">
              <a:lnSpc>
                <a:spcPct val="150000"/>
              </a:lnSpc>
            </a:pPr>
            <a:r>
              <a:rPr lang="fr-FR" altLang="fr-FR" sz="3600" b="1" dirty="0">
                <a:latin typeface="Perpetua" panose="02020502060401020303" pitchFamily="18" charset="0"/>
              </a:rPr>
              <a:t>Résultats et vérification des hypothèses</a:t>
            </a:r>
          </a:p>
          <a:p>
            <a:pPr eaLnBrk="1" hangingPunct="1">
              <a:lnSpc>
                <a:spcPct val="150000"/>
              </a:lnSpc>
            </a:pPr>
            <a:r>
              <a:rPr lang="fr-FR" altLang="fr-FR" sz="3600" b="1" dirty="0">
                <a:latin typeface="Perpetua" panose="02020502060401020303" pitchFamily="18" charset="0"/>
              </a:rPr>
              <a:t>Préconisations opérationnelles</a:t>
            </a:r>
          </a:p>
          <a:p>
            <a:pPr marL="0" indent="0" eaLnBrk="1" hangingPunct="1">
              <a:buNone/>
            </a:pPr>
            <a:endParaRPr lang="fr-FR" altLang="fr-FR" sz="3600" b="1" dirty="0">
              <a:latin typeface="Perpetua" panose="02020502060401020303"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802D1D4F-3D0A-4093-88F0-1A0AA8655722}"/>
              </a:ext>
            </a:extLst>
          </p:cNvPr>
          <p:cNvSpPr/>
          <p:nvPr/>
        </p:nvSpPr>
        <p:spPr>
          <a:xfrm>
            <a:off x="0" y="176463"/>
            <a:ext cx="12192000" cy="705853"/>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Problématique (1/4)</a:t>
            </a:r>
            <a:endParaRPr lang="fr-FR" b="1" dirty="0">
              <a:solidFill>
                <a:schemeClr val="bg1"/>
              </a:solidFill>
              <a:latin typeface="Times New Roman" panose="02020603050405020304" pitchFamily="18" charset="0"/>
              <a:cs typeface="Times New Roman" panose="02020603050405020304" pitchFamily="18" charset="0"/>
            </a:endParaRPr>
          </a:p>
        </p:txBody>
      </p:sp>
      <p:sp>
        <p:nvSpPr>
          <p:cNvPr id="3" name="Cadre 2">
            <a:extLst>
              <a:ext uri="{FF2B5EF4-FFF2-40B4-BE49-F238E27FC236}">
                <a16:creationId xmlns:a16="http://schemas.microsoft.com/office/drawing/2014/main" id="{07C40A30-B60D-4916-9845-B61D2D08B135}"/>
              </a:ext>
            </a:extLst>
          </p:cNvPr>
          <p:cNvSpPr/>
          <p:nvPr/>
        </p:nvSpPr>
        <p:spPr>
          <a:xfrm>
            <a:off x="3015916" y="994611"/>
            <a:ext cx="5317958" cy="705853"/>
          </a:xfrm>
          <a:prstGeom prst="frame">
            <a:avLst/>
          </a:prstGeom>
          <a:noFill/>
          <a:ln>
            <a:solidFill>
              <a:schemeClr val="bg1"/>
            </a:solidFill>
          </a:ln>
          <a:effectLst>
            <a:glow rad="1016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ln w="0"/>
                <a:solidFill>
                  <a:schemeClr val="tx1"/>
                </a:solidFill>
                <a:latin typeface="Times New Roman" panose="02020603050405020304" pitchFamily="18" charset="0"/>
                <a:cs typeface="Times New Roman" panose="02020603050405020304" pitchFamily="18" charset="0"/>
              </a:rPr>
              <a:t>Récession économique de 1980</a:t>
            </a:r>
            <a:endParaRPr lang="fr-FR" b="1" dirty="0"/>
          </a:p>
        </p:txBody>
      </p:sp>
      <p:sp>
        <p:nvSpPr>
          <p:cNvPr id="4" name="Rectangle : en biseau 3">
            <a:extLst>
              <a:ext uri="{FF2B5EF4-FFF2-40B4-BE49-F238E27FC236}">
                <a16:creationId xmlns:a16="http://schemas.microsoft.com/office/drawing/2014/main" id="{2EE3D009-AC92-4FE8-9985-23DB3D261EB3}"/>
              </a:ext>
            </a:extLst>
          </p:cNvPr>
          <p:cNvSpPr/>
          <p:nvPr/>
        </p:nvSpPr>
        <p:spPr>
          <a:xfrm>
            <a:off x="481264" y="4362450"/>
            <a:ext cx="2711115" cy="2495550"/>
          </a:xfrm>
          <a:prstGeom prst="bevel">
            <a:avLst>
              <a:gd name="adj" fmla="val 5489"/>
            </a:avLst>
          </a:prstGeom>
          <a:no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a:t>
            </a: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résil</a:t>
            </a:r>
          </a:p>
          <a:p>
            <a:r>
              <a:rPr lang="fr-FR" sz="28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t>
            </a: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ussie</a:t>
            </a:r>
          </a:p>
          <a:p>
            <a:r>
              <a:rPr lang="fr-FR" sz="28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a:t>
            </a: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nde</a:t>
            </a:r>
          </a:p>
          <a:p>
            <a:r>
              <a:rPr lang="fr-FR" sz="28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
            </a: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hine</a:t>
            </a:r>
          </a:p>
          <a:p>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Afrique du </a:t>
            </a:r>
            <a:r>
              <a:rPr lang="fr-FR" sz="28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t>
            </a: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ud</a:t>
            </a:r>
          </a:p>
        </p:txBody>
      </p:sp>
      <p:cxnSp>
        <p:nvCxnSpPr>
          <p:cNvPr id="8" name="Connecteur droit avec flèche 7">
            <a:extLst>
              <a:ext uri="{FF2B5EF4-FFF2-40B4-BE49-F238E27FC236}">
                <a16:creationId xmlns:a16="http://schemas.microsoft.com/office/drawing/2014/main" id="{0FC5C295-B3E0-4758-9BF5-963C3ECC9DB8}"/>
              </a:ext>
            </a:extLst>
          </p:cNvPr>
          <p:cNvCxnSpPr>
            <a:cxnSpLocks/>
          </p:cNvCxnSpPr>
          <p:nvPr/>
        </p:nvCxnSpPr>
        <p:spPr>
          <a:xfrm>
            <a:off x="3192379" y="5951622"/>
            <a:ext cx="1732550" cy="0"/>
          </a:xfrm>
          <a:prstGeom prst="straightConnector1">
            <a:avLst/>
          </a:prstGeom>
          <a:ln w="57150">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0" name="Rectangle : en biseau 9">
            <a:extLst>
              <a:ext uri="{FF2B5EF4-FFF2-40B4-BE49-F238E27FC236}">
                <a16:creationId xmlns:a16="http://schemas.microsoft.com/office/drawing/2014/main" id="{A1CF0B18-CF4A-4439-8289-EAC813FDCB1A}"/>
              </a:ext>
            </a:extLst>
          </p:cNvPr>
          <p:cNvSpPr/>
          <p:nvPr/>
        </p:nvSpPr>
        <p:spPr>
          <a:xfrm>
            <a:off x="4924929" y="5486401"/>
            <a:ext cx="6545179" cy="866267"/>
          </a:xfrm>
          <a:prstGeom prst="bevel">
            <a:avLst/>
          </a:prstGeom>
          <a:no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42,1</a:t>
            </a:r>
            <a:r>
              <a:rPr lang="fr-FR" sz="2800" dirty="0">
                <a:ln w="0"/>
                <a:solidFill>
                  <a:schemeClr val="tx1"/>
                </a:solidFill>
                <a:latin typeface="Times New Roman" panose="02020603050405020304" pitchFamily="18" charset="0"/>
                <a:cs typeface="Times New Roman" panose="02020603050405020304" pitchFamily="18" charset="0"/>
              </a:rPr>
              <a:t>% de la population mondiale</a:t>
            </a:r>
            <a:endParaRPr lang="fr-FR" sz="2800" dirty="0">
              <a:latin typeface="Times New Roman" panose="02020603050405020304" pitchFamily="18" charset="0"/>
              <a:cs typeface="Times New Roman" panose="02020603050405020304" pitchFamily="18" charset="0"/>
            </a:endParaRPr>
          </a:p>
        </p:txBody>
      </p:sp>
      <p:sp>
        <p:nvSpPr>
          <p:cNvPr id="18" name="Rectangle : en biseau 17">
            <a:extLst>
              <a:ext uri="{FF2B5EF4-FFF2-40B4-BE49-F238E27FC236}">
                <a16:creationId xmlns:a16="http://schemas.microsoft.com/office/drawing/2014/main" id="{E312B84E-68FF-472F-9AAB-EEBEBE46AD6C}"/>
              </a:ext>
            </a:extLst>
          </p:cNvPr>
          <p:cNvSpPr/>
          <p:nvPr/>
        </p:nvSpPr>
        <p:spPr>
          <a:xfrm>
            <a:off x="4924929" y="1955133"/>
            <a:ext cx="6545179" cy="2947734"/>
          </a:xfrm>
          <a:prstGeom prst="bevel">
            <a:avLst>
              <a:gd name="adj" fmla="val 5473"/>
            </a:avLst>
          </a:prstGeom>
          <a:no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buFont typeface="Wingdings" panose="05000000000000000000" pitchFamily="2" charset="2"/>
              <a:buChar char="q"/>
            </a:pP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Investissement infrastructure rural</a:t>
            </a:r>
          </a:p>
          <a:p>
            <a:pPr marL="457200" indent="-457200">
              <a:lnSpc>
                <a:spcPct val="150000"/>
              </a:lnSpc>
              <a:buFont typeface="Wingdings" panose="05000000000000000000" pitchFamily="2" charset="2"/>
              <a:buChar char="q"/>
            </a:pP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Réformes agricoles</a:t>
            </a:r>
          </a:p>
          <a:p>
            <a:pPr marL="457200" indent="-457200">
              <a:lnSpc>
                <a:spcPct val="150000"/>
              </a:lnSpc>
              <a:buFont typeface="Wingdings" panose="05000000000000000000" pitchFamily="2" charset="2"/>
              <a:buChar char="q"/>
            </a:pP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Aspects organisationnels et institutionnels</a:t>
            </a:r>
          </a:p>
        </p:txBody>
      </p:sp>
      <p:sp>
        <p:nvSpPr>
          <p:cNvPr id="21" name="Cercle : creux 20">
            <a:extLst>
              <a:ext uri="{FF2B5EF4-FFF2-40B4-BE49-F238E27FC236}">
                <a16:creationId xmlns:a16="http://schemas.microsoft.com/office/drawing/2014/main" id="{FE44F6D6-97D1-46B7-A598-BFF58679C7D3}"/>
              </a:ext>
            </a:extLst>
          </p:cNvPr>
          <p:cNvSpPr/>
          <p:nvPr/>
        </p:nvSpPr>
        <p:spPr>
          <a:xfrm>
            <a:off x="481264" y="2667002"/>
            <a:ext cx="2967789" cy="1523996"/>
          </a:xfrm>
          <a:prstGeom prst="donut">
            <a:avLst>
              <a:gd name="adj" fmla="val 8873"/>
            </a:avLst>
          </a:prstGeom>
          <a:no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Pays de l’Est Asiatique</a:t>
            </a:r>
          </a:p>
        </p:txBody>
      </p:sp>
      <p:cxnSp>
        <p:nvCxnSpPr>
          <p:cNvPr id="25" name="Connecteur droit avec flèche 24">
            <a:extLst>
              <a:ext uri="{FF2B5EF4-FFF2-40B4-BE49-F238E27FC236}">
                <a16:creationId xmlns:a16="http://schemas.microsoft.com/office/drawing/2014/main" id="{C16FF352-EA62-4017-9639-83E2DEFFB328}"/>
              </a:ext>
            </a:extLst>
          </p:cNvPr>
          <p:cNvCxnSpPr>
            <a:cxnSpLocks/>
          </p:cNvCxnSpPr>
          <p:nvPr/>
        </p:nvCxnSpPr>
        <p:spPr>
          <a:xfrm>
            <a:off x="3449053" y="3404935"/>
            <a:ext cx="14758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7886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ppt_x"/>
                                          </p:val>
                                        </p:tav>
                                        <p:tav tm="100000">
                                          <p:val>
                                            <p:strVal val="#ppt_x"/>
                                          </p:val>
                                        </p:tav>
                                      </p:tavLst>
                                    </p:anim>
                                    <p:anim calcmode="lin" valueType="num">
                                      <p:cBhvr additive="base">
                                        <p:cTn id="1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heel(1)">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8"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dre 1">
            <a:extLst>
              <a:ext uri="{FF2B5EF4-FFF2-40B4-BE49-F238E27FC236}">
                <a16:creationId xmlns:a16="http://schemas.microsoft.com/office/drawing/2014/main" id="{1116DCBA-8669-432C-929D-CC38726B6F1F}"/>
              </a:ext>
            </a:extLst>
          </p:cNvPr>
          <p:cNvSpPr/>
          <p:nvPr/>
        </p:nvSpPr>
        <p:spPr>
          <a:xfrm>
            <a:off x="481262" y="3532272"/>
            <a:ext cx="2614863" cy="1074821"/>
          </a:xfrm>
          <a:prstGeom prst="frame">
            <a:avLst/>
          </a:prstGeom>
          <a:no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ln w="0"/>
                <a:solidFill>
                  <a:schemeClr val="tx1"/>
                </a:solidFill>
                <a:latin typeface="Times New Roman" panose="02020603050405020304" pitchFamily="18" charset="0"/>
                <a:cs typeface="Times New Roman" panose="02020603050405020304" pitchFamily="18" charset="0"/>
              </a:rPr>
              <a:t>UEMOA</a:t>
            </a:r>
            <a:endParaRPr lang="fr-FR" sz="2800" b="1" dirty="0">
              <a:latin typeface="Times New Roman" panose="02020603050405020304" pitchFamily="18" charset="0"/>
              <a:cs typeface="Times New Roman" panose="02020603050405020304" pitchFamily="18" charset="0"/>
            </a:endParaRPr>
          </a:p>
        </p:txBody>
      </p:sp>
      <p:sp>
        <p:nvSpPr>
          <p:cNvPr id="3" name="Cadre 2">
            <a:extLst>
              <a:ext uri="{FF2B5EF4-FFF2-40B4-BE49-F238E27FC236}">
                <a16:creationId xmlns:a16="http://schemas.microsoft.com/office/drawing/2014/main" id="{B32F2692-259E-4806-B646-FC98DA96CD27}"/>
              </a:ext>
            </a:extLst>
          </p:cNvPr>
          <p:cNvSpPr/>
          <p:nvPr/>
        </p:nvSpPr>
        <p:spPr>
          <a:xfrm>
            <a:off x="4940968" y="1605213"/>
            <a:ext cx="6274470" cy="1074821"/>
          </a:xfrm>
          <a:prstGeom prst="frame">
            <a:avLst/>
          </a:prstGeom>
          <a:no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n w="0"/>
                <a:solidFill>
                  <a:schemeClr val="tx1"/>
                </a:solidFill>
              </a:rPr>
              <a:t>66 millions d’habitants en 1997 avec trois millions de population active</a:t>
            </a:r>
          </a:p>
        </p:txBody>
      </p:sp>
      <p:sp>
        <p:nvSpPr>
          <p:cNvPr id="5" name="Cadre 4">
            <a:extLst>
              <a:ext uri="{FF2B5EF4-FFF2-40B4-BE49-F238E27FC236}">
                <a16:creationId xmlns:a16="http://schemas.microsoft.com/office/drawing/2014/main" id="{93CB601F-7BCA-4585-92D8-26780FC8F23D}"/>
              </a:ext>
            </a:extLst>
          </p:cNvPr>
          <p:cNvSpPr/>
          <p:nvPr/>
        </p:nvSpPr>
        <p:spPr>
          <a:xfrm>
            <a:off x="4959017" y="5505454"/>
            <a:ext cx="6256421" cy="1074821"/>
          </a:xfrm>
          <a:prstGeom prst="frame">
            <a:avLst/>
          </a:prstGeom>
          <a:no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n w="0"/>
                <a:solidFill>
                  <a:schemeClr val="tx1"/>
                </a:solidFill>
              </a:rPr>
              <a:t>50 derniers pays (classement IDH 2013)</a:t>
            </a:r>
          </a:p>
        </p:txBody>
      </p:sp>
      <p:sp>
        <p:nvSpPr>
          <p:cNvPr id="7" name="Cadre 6">
            <a:extLst>
              <a:ext uri="{FF2B5EF4-FFF2-40B4-BE49-F238E27FC236}">
                <a16:creationId xmlns:a16="http://schemas.microsoft.com/office/drawing/2014/main" id="{3BD22ABF-554C-4DFA-9062-70DDF613238C}"/>
              </a:ext>
            </a:extLst>
          </p:cNvPr>
          <p:cNvSpPr/>
          <p:nvPr/>
        </p:nvSpPr>
        <p:spPr>
          <a:xfrm>
            <a:off x="4940967" y="3532272"/>
            <a:ext cx="6256421" cy="1078833"/>
          </a:xfrm>
          <a:prstGeom prst="frame">
            <a:avLst/>
          </a:prstGeom>
          <a:no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n w="0"/>
                <a:solidFill>
                  <a:schemeClr val="tx1"/>
                </a:solidFill>
              </a:rPr>
              <a:t>Pauvreté, Chômage, Insécurité alimentaire</a:t>
            </a:r>
          </a:p>
        </p:txBody>
      </p:sp>
      <p:cxnSp>
        <p:nvCxnSpPr>
          <p:cNvPr id="9" name="Connecteur droit avec flèche 8">
            <a:extLst>
              <a:ext uri="{FF2B5EF4-FFF2-40B4-BE49-F238E27FC236}">
                <a16:creationId xmlns:a16="http://schemas.microsoft.com/office/drawing/2014/main" id="{22D98552-1E76-4239-AA46-B9E659B027A9}"/>
              </a:ext>
            </a:extLst>
          </p:cNvPr>
          <p:cNvCxnSpPr/>
          <p:nvPr/>
        </p:nvCxnSpPr>
        <p:spPr>
          <a:xfrm flipV="1">
            <a:off x="3096125" y="2142624"/>
            <a:ext cx="1844843" cy="192705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954002B7-74C3-4F5D-83AE-69DB361D2AF2}"/>
              </a:ext>
            </a:extLst>
          </p:cNvPr>
          <p:cNvCxnSpPr>
            <a:cxnSpLocks/>
          </p:cNvCxnSpPr>
          <p:nvPr/>
        </p:nvCxnSpPr>
        <p:spPr>
          <a:xfrm>
            <a:off x="3096125" y="4069683"/>
            <a:ext cx="1862892" cy="461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9D7248DD-3484-4660-B934-BEFD8A64183E}"/>
              </a:ext>
            </a:extLst>
          </p:cNvPr>
          <p:cNvCxnSpPr/>
          <p:nvPr/>
        </p:nvCxnSpPr>
        <p:spPr>
          <a:xfrm>
            <a:off x="3096125" y="4069683"/>
            <a:ext cx="1862892" cy="19731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Rectangle : coins arrondis 28">
            <a:extLst>
              <a:ext uri="{FF2B5EF4-FFF2-40B4-BE49-F238E27FC236}">
                <a16:creationId xmlns:a16="http://schemas.microsoft.com/office/drawing/2014/main" id="{1E6E3186-F71B-494A-B183-3C3883A63B3F}"/>
              </a:ext>
            </a:extLst>
          </p:cNvPr>
          <p:cNvSpPr/>
          <p:nvPr/>
        </p:nvSpPr>
        <p:spPr>
          <a:xfrm>
            <a:off x="0" y="176463"/>
            <a:ext cx="12192000" cy="705853"/>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Problématique (2/4)</a:t>
            </a:r>
            <a:endParaRPr lang="fr-FR"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73802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29ED589-AB27-43EF-9EE6-0AD7516A5F72}"/>
              </a:ext>
            </a:extLst>
          </p:cNvPr>
          <p:cNvPicPr>
            <a:picLocks noChangeAspect="1"/>
          </p:cNvPicPr>
          <p:nvPr/>
        </p:nvPicPr>
        <p:blipFill>
          <a:blip r:embed="rId3"/>
          <a:stretch>
            <a:fillRect/>
          </a:stretch>
        </p:blipFill>
        <p:spPr>
          <a:xfrm>
            <a:off x="323850" y="1104900"/>
            <a:ext cx="11506200" cy="5448300"/>
          </a:xfrm>
          <a:prstGeom prst="rect">
            <a:avLst/>
          </a:prstGeom>
        </p:spPr>
      </p:pic>
      <p:sp>
        <p:nvSpPr>
          <p:cNvPr id="5" name="Rectangle : coins arrondis 4">
            <a:extLst>
              <a:ext uri="{FF2B5EF4-FFF2-40B4-BE49-F238E27FC236}">
                <a16:creationId xmlns:a16="http://schemas.microsoft.com/office/drawing/2014/main" id="{C4D5EDF3-5C60-405A-ACBB-933F67B1621F}"/>
              </a:ext>
            </a:extLst>
          </p:cNvPr>
          <p:cNvSpPr/>
          <p:nvPr/>
        </p:nvSpPr>
        <p:spPr>
          <a:xfrm>
            <a:off x="0" y="176463"/>
            <a:ext cx="12192000" cy="705853"/>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Problématique (3/4)</a:t>
            </a:r>
            <a:endParaRPr lang="fr-FR"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1959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du contenu 5">
            <a:extLst>
              <a:ext uri="{FF2B5EF4-FFF2-40B4-BE49-F238E27FC236}">
                <a16:creationId xmlns:a16="http://schemas.microsoft.com/office/drawing/2014/main" id="{18556359-9757-4BB6-9391-42BA585FD7B6}"/>
              </a:ext>
            </a:extLst>
          </p:cNvPr>
          <p:cNvPicPr>
            <a:picLocks noChangeAspect="1"/>
          </p:cNvPicPr>
          <p:nvPr/>
        </p:nvPicPr>
        <p:blipFill>
          <a:blip r:embed="rId3" cstate="print"/>
          <a:stretch>
            <a:fillRect/>
          </a:stretch>
        </p:blipFill>
        <p:spPr>
          <a:xfrm>
            <a:off x="8451272" y="1283984"/>
            <a:ext cx="3740728" cy="5042501"/>
          </a:xfrm>
          <a:prstGeom prst="rect">
            <a:avLst/>
          </a:prstGeom>
          <a:noFill/>
          <a:scene3d>
            <a:camera prst="perspectiveContrastingLeftFacing"/>
            <a:lightRig rig="threePt" dir="t"/>
          </a:scene3d>
        </p:spPr>
      </p:pic>
      <p:sp>
        <p:nvSpPr>
          <p:cNvPr id="2" name="Rectangle 1">
            <a:extLst>
              <a:ext uri="{FF2B5EF4-FFF2-40B4-BE49-F238E27FC236}">
                <a16:creationId xmlns:a16="http://schemas.microsoft.com/office/drawing/2014/main" id="{97299320-6A8A-47AE-89C4-CFDCA6B14C7F}"/>
              </a:ext>
            </a:extLst>
          </p:cNvPr>
          <p:cNvSpPr/>
          <p:nvPr/>
        </p:nvSpPr>
        <p:spPr>
          <a:xfrm>
            <a:off x="178378" y="2928934"/>
            <a:ext cx="9029700" cy="2057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4400" b="1" dirty="0">
                <a:ln w="0"/>
                <a:solidFill>
                  <a:schemeClr val="tx1"/>
                </a:solidFill>
                <a:latin typeface="Times New Roman" panose="02020603050405020304" pitchFamily="18" charset="0"/>
                <a:cs typeface="Times New Roman" panose="02020603050405020304" pitchFamily="18" charset="0"/>
              </a:rPr>
              <a:t>Comment expliquer l’écart de croissance économique entre les pays du BRICS et les pays de l’UEMOA ?</a:t>
            </a:r>
          </a:p>
        </p:txBody>
      </p:sp>
      <p:sp>
        <p:nvSpPr>
          <p:cNvPr id="6" name="Rectangle : coins arrondis 5">
            <a:extLst>
              <a:ext uri="{FF2B5EF4-FFF2-40B4-BE49-F238E27FC236}">
                <a16:creationId xmlns:a16="http://schemas.microsoft.com/office/drawing/2014/main" id="{07495875-81A5-4783-88B0-4E9755DCFF23}"/>
              </a:ext>
            </a:extLst>
          </p:cNvPr>
          <p:cNvSpPr/>
          <p:nvPr/>
        </p:nvSpPr>
        <p:spPr>
          <a:xfrm>
            <a:off x="0" y="176463"/>
            <a:ext cx="12192000" cy="705853"/>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Problématique (4/4)</a:t>
            </a:r>
            <a:endParaRPr lang="fr-FR"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36346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20514C-5562-4A6B-8959-A8E508CB4758}"/>
              </a:ext>
            </a:extLst>
          </p:cNvPr>
          <p:cNvSpPr/>
          <p:nvPr/>
        </p:nvSpPr>
        <p:spPr>
          <a:xfrm>
            <a:off x="0" y="133350"/>
            <a:ext cx="12192000" cy="6667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Objectifs</a:t>
            </a:r>
            <a:r>
              <a:rPr lang="fr-FR" sz="3800" b="1" dirty="0">
                <a:ln w="0"/>
                <a:solidFill>
                  <a:schemeClr val="bg1"/>
                </a:solidFill>
              </a:rPr>
              <a:t> </a:t>
            </a:r>
          </a:p>
        </p:txBody>
      </p:sp>
      <p:sp>
        <p:nvSpPr>
          <p:cNvPr id="3" name="Rectangle : en biseau 2">
            <a:extLst>
              <a:ext uri="{FF2B5EF4-FFF2-40B4-BE49-F238E27FC236}">
                <a16:creationId xmlns:a16="http://schemas.microsoft.com/office/drawing/2014/main" id="{0A497AC3-8B0B-4860-8EAB-B419D74FE3BE}"/>
              </a:ext>
            </a:extLst>
          </p:cNvPr>
          <p:cNvSpPr/>
          <p:nvPr/>
        </p:nvSpPr>
        <p:spPr>
          <a:xfrm>
            <a:off x="1295400" y="881610"/>
            <a:ext cx="10001250" cy="1143000"/>
          </a:xfrm>
          <a:prstGeom prst="bevel">
            <a:avLst/>
          </a:prstGeom>
          <a:noFill/>
          <a:ln>
            <a:solidFill>
              <a:schemeClr val="bg1"/>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3000" b="1" dirty="0">
                <a:ln w="0"/>
                <a:solidFill>
                  <a:schemeClr val="tx1"/>
                </a:solidFill>
              </a:rPr>
              <a:t>Expliquer </a:t>
            </a:r>
            <a:r>
              <a:rPr lang="fr-FR" sz="3000" b="1" dirty="0">
                <a:ln w="0"/>
                <a:solidFill>
                  <a:schemeClr val="tx1"/>
                </a:solidFill>
                <a:latin typeface="Times New Roman" panose="02020603050405020304" pitchFamily="18" charset="0"/>
                <a:cs typeface="Times New Roman" panose="02020603050405020304" pitchFamily="18" charset="0"/>
              </a:rPr>
              <a:t>l’écart</a:t>
            </a:r>
            <a:r>
              <a:rPr lang="fr-FR" sz="3000" b="1" dirty="0">
                <a:ln w="0"/>
                <a:solidFill>
                  <a:schemeClr val="tx1"/>
                </a:solidFill>
              </a:rPr>
              <a:t> de croissance entre les BRICS et les pays de l’UEMOA au moyen des variables explicatives.</a:t>
            </a:r>
          </a:p>
        </p:txBody>
      </p:sp>
      <p:sp>
        <p:nvSpPr>
          <p:cNvPr id="7" name="Rectangle 6">
            <a:extLst>
              <a:ext uri="{FF2B5EF4-FFF2-40B4-BE49-F238E27FC236}">
                <a16:creationId xmlns:a16="http://schemas.microsoft.com/office/drawing/2014/main" id="{F4660618-9699-4657-B05F-9D4DAB1E4CC2}"/>
              </a:ext>
            </a:extLst>
          </p:cNvPr>
          <p:cNvSpPr/>
          <p:nvPr/>
        </p:nvSpPr>
        <p:spPr>
          <a:xfrm>
            <a:off x="1295400" y="2286000"/>
            <a:ext cx="10306050" cy="1238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800" dirty="0">
                <a:ln w="0"/>
                <a:solidFill>
                  <a:schemeClr val="tx1"/>
                </a:solidFill>
                <a:latin typeface="Times New Roman" panose="02020603050405020304" pitchFamily="18" charset="0"/>
                <a:cs typeface="Times New Roman" panose="02020603050405020304" pitchFamily="18" charset="0"/>
              </a:rPr>
              <a:t>Estimer respectivement l’effet de l’investissement privé à court et à long termes sur la croissance économique dans les pays de l’UEMOA et les pays du BRICS</a:t>
            </a:r>
            <a:endParaRPr lang="fr-FR" sz="2400" dirty="0">
              <a:ln w="0"/>
              <a:solidFill>
                <a:schemeClr val="tx1"/>
              </a:solidFill>
            </a:endParaRPr>
          </a:p>
        </p:txBody>
      </p:sp>
      <p:sp>
        <p:nvSpPr>
          <p:cNvPr id="9" name="Rectangle 8">
            <a:extLst>
              <a:ext uri="{FF2B5EF4-FFF2-40B4-BE49-F238E27FC236}">
                <a16:creationId xmlns:a16="http://schemas.microsoft.com/office/drawing/2014/main" id="{A727E05D-2FD9-46E2-A87D-9E7275B9212D}"/>
              </a:ext>
            </a:extLst>
          </p:cNvPr>
          <p:cNvSpPr/>
          <p:nvPr/>
        </p:nvSpPr>
        <p:spPr>
          <a:xfrm>
            <a:off x="1295400" y="3865589"/>
            <a:ext cx="10306050" cy="1238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800" dirty="0">
                <a:ln w="0"/>
                <a:solidFill>
                  <a:schemeClr val="tx1"/>
                </a:solidFill>
                <a:latin typeface="Times New Roman" panose="02020603050405020304" pitchFamily="18" charset="0"/>
                <a:cs typeface="Times New Roman" panose="02020603050405020304" pitchFamily="18" charset="0"/>
              </a:rPr>
              <a:t>Déterminer l’effet de la population active à court et à long termes sur la croissance économique dans les pays de l’UEMOA et les pays du BRICS</a:t>
            </a:r>
          </a:p>
        </p:txBody>
      </p:sp>
      <p:sp>
        <p:nvSpPr>
          <p:cNvPr id="11" name="Rectangle 10">
            <a:extLst>
              <a:ext uri="{FF2B5EF4-FFF2-40B4-BE49-F238E27FC236}">
                <a16:creationId xmlns:a16="http://schemas.microsoft.com/office/drawing/2014/main" id="{DE85BA63-2086-40DC-BA97-891165A0EB48}"/>
              </a:ext>
            </a:extLst>
          </p:cNvPr>
          <p:cNvSpPr/>
          <p:nvPr/>
        </p:nvSpPr>
        <p:spPr>
          <a:xfrm>
            <a:off x="1295400" y="5155157"/>
            <a:ext cx="10306050" cy="1238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800" dirty="0">
                <a:ln w="0"/>
                <a:solidFill>
                  <a:schemeClr val="tx1"/>
                </a:solidFill>
                <a:latin typeface="Times New Roman" panose="02020603050405020304" pitchFamily="18" charset="0"/>
                <a:cs typeface="Times New Roman" panose="02020603050405020304" pitchFamily="18" charset="0"/>
              </a:rPr>
              <a:t>Estimer l’effet des dépenses publiques à court et à long termes sur la croissance économique dans les pays de l’UEMOA et les pays du BRICS</a:t>
            </a:r>
          </a:p>
        </p:txBody>
      </p:sp>
      <p:grpSp>
        <p:nvGrpSpPr>
          <p:cNvPr id="20" name="Shape 223">
            <a:extLst>
              <a:ext uri="{FF2B5EF4-FFF2-40B4-BE49-F238E27FC236}">
                <a16:creationId xmlns:a16="http://schemas.microsoft.com/office/drawing/2014/main" id="{29BE9BE8-6B79-473F-8725-644069F86C12}"/>
              </a:ext>
            </a:extLst>
          </p:cNvPr>
          <p:cNvGrpSpPr/>
          <p:nvPr/>
        </p:nvGrpSpPr>
        <p:grpSpPr>
          <a:xfrm>
            <a:off x="800100" y="2694475"/>
            <a:ext cx="310380" cy="325429"/>
            <a:chOff x="5961125" y="1623900"/>
            <a:chExt cx="427450" cy="448175"/>
          </a:xfrm>
        </p:grpSpPr>
        <p:sp>
          <p:nvSpPr>
            <p:cNvPr id="13" name="Shape 224">
              <a:extLst>
                <a:ext uri="{FF2B5EF4-FFF2-40B4-BE49-F238E27FC236}">
                  <a16:creationId xmlns:a16="http://schemas.microsoft.com/office/drawing/2014/main" id="{B750AD00-6ABA-47D4-91B8-67F10F369831}"/>
                </a:ext>
              </a:extLst>
            </p:cNvPr>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225">
              <a:extLst>
                <a:ext uri="{FF2B5EF4-FFF2-40B4-BE49-F238E27FC236}">
                  <a16:creationId xmlns:a16="http://schemas.microsoft.com/office/drawing/2014/main" id="{1DE65A96-CA1D-4D3F-AF90-CECFB4BC1DAB}"/>
                </a:ext>
              </a:extLst>
            </p:cNvPr>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226">
              <a:extLst>
                <a:ext uri="{FF2B5EF4-FFF2-40B4-BE49-F238E27FC236}">
                  <a16:creationId xmlns:a16="http://schemas.microsoft.com/office/drawing/2014/main" id="{7D44E438-9A32-4181-AAF2-DC000395BCBE}"/>
                </a:ext>
              </a:extLst>
            </p:cNvPr>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227">
              <a:extLst>
                <a:ext uri="{FF2B5EF4-FFF2-40B4-BE49-F238E27FC236}">
                  <a16:creationId xmlns:a16="http://schemas.microsoft.com/office/drawing/2014/main" id="{665CA6BE-DB7F-4C5A-AE7F-47959F126AA7}"/>
                </a:ext>
              </a:extLst>
            </p:cNvPr>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228">
              <a:extLst>
                <a:ext uri="{FF2B5EF4-FFF2-40B4-BE49-F238E27FC236}">
                  <a16:creationId xmlns:a16="http://schemas.microsoft.com/office/drawing/2014/main" id="{F0635FD4-27A6-4A13-B7DD-BE93327BC5CB}"/>
                </a:ext>
              </a:extLst>
            </p:cNvPr>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229">
              <a:extLst>
                <a:ext uri="{FF2B5EF4-FFF2-40B4-BE49-F238E27FC236}">
                  <a16:creationId xmlns:a16="http://schemas.microsoft.com/office/drawing/2014/main" id="{5722C9FF-9B10-4232-8C1E-802E1A9C71FB}"/>
                </a:ext>
              </a:extLst>
            </p:cNvPr>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230">
              <a:extLst>
                <a:ext uri="{FF2B5EF4-FFF2-40B4-BE49-F238E27FC236}">
                  <a16:creationId xmlns:a16="http://schemas.microsoft.com/office/drawing/2014/main" id="{23AE2F63-9E13-4479-B811-E773E31DD2E7}"/>
                </a:ext>
              </a:extLst>
            </p:cNvPr>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9" name="Shape 223">
            <a:extLst>
              <a:ext uri="{FF2B5EF4-FFF2-40B4-BE49-F238E27FC236}">
                <a16:creationId xmlns:a16="http://schemas.microsoft.com/office/drawing/2014/main" id="{EC574D84-114D-4E95-A58B-8173C1CB7714}"/>
              </a:ext>
            </a:extLst>
          </p:cNvPr>
          <p:cNvGrpSpPr/>
          <p:nvPr/>
        </p:nvGrpSpPr>
        <p:grpSpPr>
          <a:xfrm>
            <a:off x="834733" y="4262038"/>
            <a:ext cx="310380" cy="325429"/>
            <a:chOff x="5961125" y="1623900"/>
            <a:chExt cx="427450" cy="448175"/>
          </a:xfrm>
          <a:solidFill>
            <a:srgbClr val="7030A0"/>
          </a:solidFill>
        </p:grpSpPr>
        <p:sp>
          <p:nvSpPr>
            <p:cNvPr id="22" name="Shape 224">
              <a:extLst>
                <a:ext uri="{FF2B5EF4-FFF2-40B4-BE49-F238E27FC236}">
                  <a16:creationId xmlns:a16="http://schemas.microsoft.com/office/drawing/2014/main" id="{C95FA6FD-0320-47F3-8AD0-E99F75F27394}"/>
                </a:ext>
              </a:extLst>
            </p:cNvPr>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25">
              <a:extLst>
                <a:ext uri="{FF2B5EF4-FFF2-40B4-BE49-F238E27FC236}">
                  <a16:creationId xmlns:a16="http://schemas.microsoft.com/office/drawing/2014/main" id="{CB53F412-75A8-4187-841B-5D21CEDC09B8}"/>
                </a:ext>
              </a:extLst>
            </p:cNvPr>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26">
              <a:extLst>
                <a:ext uri="{FF2B5EF4-FFF2-40B4-BE49-F238E27FC236}">
                  <a16:creationId xmlns:a16="http://schemas.microsoft.com/office/drawing/2014/main" id="{746A996E-D6E8-47A4-85DE-9813340E511A}"/>
                </a:ext>
              </a:extLst>
            </p:cNvPr>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27">
              <a:extLst>
                <a:ext uri="{FF2B5EF4-FFF2-40B4-BE49-F238E27FC236}">
                  <a16:creationId xmlns:a16="http://schemas.microsoft.com/office/drawing/2014/main" id="{BDCEF641-C415-4257-96E2-10836F174B49}"/>
                </a:ext>
              </a:extLst>
            </p:cNvPr>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28">
              <a:extLst>
                <a:ext uri="{FF2B5EF4-FFF2-40B4-BE49-F238E27FC236}">
                  <a16:creationId xmlns:a16="http://schemas.microsoft.com/office/drawing/2014/main" id="{88821F38-1D25-4352-B081-1753650C1423}"/>
                </a:ext>
              </a:extLst>
            </p:cNvPr>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29">
              <a:extLst>
                <a:ext uri="{FF2B5EF4-FFF2-40B4-BE49-F238E27FC236}">
                  <a16:creationId xmlns:a16="http://schemas.microsoft.com/office/drawing/2014/main" id="{B137D421-4BF0-43DF-9302-3599C3CBB7FD}"/>
                </a:ext>
              </a:extLst>
            </p:cNvPr>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30">
              <a:extLst>
                <a:ext uri="{FF2B5EF4-FFF2-40B4-BE49-F238E27FC236}">
                  <a16:creationId xmlns:a16="http://schemas.microsoft.com/office/drawing/2014/main" id="{71E98A71-C062-435A-B22E-3634751F198B}"/>
                </a:ext>
              </a:extLst>
            </p:cNvPr>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8" name="Shape 223">
            <a:extLst>
              <a:ext uri="{FF2B5EF4-FFF2-40B4-BE49-F238E27FC236}">
                <a16:creationId xmlns:a16="http://schemas.microsoft.com/office/drawing/2014/main" id="{1A450D92-E8A6-4AF1-B2B4-6591ADDB99B1}"/>
              </a:ext>
            </a:extLst>
          </p:cNvPr>
          <p:cNvGrpSpPr/>
          <p:nvPr/>
        </p:nvGrpSpPr>
        <p:grpSpPr>
          <a:xfrm>
            <a:off x="800924" y="5566518"/>
            <a:ext cx="310380" cy="325429"/>
            <a:chOff x="5961125" y="1623900"/>
            <a:chExt cx="427450" cy="448175"/>
          </a:xfrm>
        </p:grpSpPr>
        <p:sp>
          <p:nvSpPr>
            <p:cNvPr id="31" name="Shape 224">
              <a:extLst>
                <a:ext uri="{FF2B5EF4-FFF2-40B4-BE49-F238E27FC236}">
                  <a16:creationId xmlns:a16="http://schemas.microsoft.com/office/drawing/2014/main" id="{E4CE8445-C498-4E53-BF1B-7E072812F79E}"/>
                </a:ext>
              </a:extLst>
            </p:cNvPr>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225">
              <a:extLst>
                <a:ext uri="{FF2B5EF4-FFF2-40B4-BE49-F238E27FC236}">
                  <a16:creationId xmlns:a16="http://schemas.microsoft.com/office/drawing/2014/main" id="{D706F0A9-650D-488B-A55A-1B757FE6103E}"/>
                </a:ext>
              </a:extLst>
            </p:cNvPr>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226">
              <a:extLst>
                <a:ext uri="{FF2B5EF4-FFF2-40B4-BE49-F238E27FC236}">
                  <a16:creationId xmlns:a16="http://schemas.microsoft.com/office/drawing/2014/main" id="{91F204B8-491A-4992-B1BA-F0212A8608D8}"/>
                </a:ext>
              </a:extLst>
            </p:cNvPr>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227">
              <a:extLst>
                <a:ext uri="{FF2B5EF4-FFF2-40B4-BE49-F238E27FC236}">
                  <a16:creationId xmlns:a16="http://schemas.microsoft.com/office/drawing/2014/main" id="{78FF376D-7B3B-4A9E-8AC8-18590ACCC91F}"/>
                </a:ext>
              </a:extLst>
            </p:cNvPr>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228">
              <a:extLst>
                <a:ext uri="{FF2B5EF4-FFF2-40B4-BE49-F238E27FC236}">
                  <a16:creationId xmlns:a16="http://schemas.microsoft.com/office/drawing/2014/main" id="{2ADE459F-7D2C-4239-A3C0-0FCD21638D24}"/>
                </a:ext>
              </a:extLst>
            </p:cNvPr>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229">
              <a:extLst>
                <a:ext uri="{FF2B5EF4-FFF2-40B4-BE49-F238E27FC236}">
                  <a16:creationId xmlns:a16="http://schemas.microsoft.com/office/drawing/2014/main" id="{CF4FA651-D52C-4EAA-A081-D2EF0EA1EA69}"/>
                </a:ext>
              </a:extLst>
            </p:cNvPr>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230">
              <a:extLst>
                <a:ext uri="{FF2B5EF4-FFF2-40B4-BE49-F238E27FC236}">
                  <a16:creationId xmlns:a16="http://schemas.microsoft.com/office/drawing/2014/main" id="{3F22DD1D-9461-40BC-927A-76F62D4CD0E6}"/>
                </a:ext>
              </a:extLst>
            </p:cNvPr>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9158322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80">
                                          <p:stCondLst>
                                            <p:cond delay="0"/>
                                          </p:stCondLst>
                                        </p:cTn>
                                        <p:tgtEl>
                                          <p:spTgt spid="20"/>
                                        </p:tgtEl>
                                      </p:cBhvr>
                                    </p:animEffect>
                                    <p:anim calcmode="lin" valueType="num">
                                      <p:cBhvr>
                                        <p:cTn id="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
                                        </p:tgtEl>
                                      </p:cBhvr>
                                      <p:to x="100000" y="60000"/>
                                    </p:animScale>
                                    <p:animScale>
                                      <p:cBhvr>
                                        <p:cTn id="14" dur="166" decel="50000">
                                          <p:stCondLst>
                                            <p:cond delay="676"/>
                                          </p:stCondLst>
                                        </p:cTn>
                                        <p:tgtEl>
                                          <p:spTgt spid="20"/>
                                        </p:tgtEl>
                                      </p:cBhvr>
                                      <p:to x="100000" y="100000"/>
                                    </p:animScale>
                                    <p:animScale>
                                      <p:cBhvr>
                                        <p:cTn id="15" dur="26">
                                          <p:stCondLst>
                                            <p:cond delay="1312"/>
                                          </p:stCondLst>
                                        </p:cTn>
                                        <p:tgtEl>
                                          <p:spTgt spid="20"/>
                                        </p:tgtEl>
                                      </p:cBhvr>
                                      <p:to x="100000" y="80000"/>
                                    </p:animScale>
                                    <p:animScale>
                                      <p:cBhvr>
                                        <p:cTn id="16" dur="166" decel="50000">
                                          <p:stCondLst>
                                            <p:cond delay="1338"/>
                                          </p:stCondLst>
                                        </p:cTn>
                                        <p:tgtEl>
                                          <p:spTgt spid="20"/>
                                        </p:tgtEl>
                                      </p:cBhvr>
                                      <p:to x="100000" y="100000"/>
                                    </p:animScale>
                                    <p:animScale>
                                      <p:cBhvr>
                                        <p:cTn id="17" dur="26">
                                          <p:stCondLst>
                                            <p:cond delay="1642"/>
                                          </p:stCondLst>
                                        </p:cTn>
                                        <p:tgtEl>
                                          <p:spTgt spid="20"/>
                                        </p:tgtEl>
                                      </p:cBhvr>
                                      <p:to x="100000" y="90000"/>
                                    </p:animScale>
                                    <p:animScale>
                                      <p:cBhvr>
                                        <p:cTn id="18" dur="166" decel="50000">
                                          <p:stCondLst>
                                            <p:cond delay="1668"/>
                                          </p:stCondLst>
                                        </p:cTn>
                                        <p:tgtEl>
                                          <p:spTgt spid="20"/>
                                        </p:tgtEl>
                                      </p:cBhvr>
                                      <p:to x="100000" y="100000"/>
                                    </p:animScale>
                                    <p:animScale>
                                      <p:cBhvr>
                                        <p:cTn id="19" dur="26">
                                          <p:stCondLst>
                                            <p:cond delay="1808"/>
                                          </p:stCondLst>
                                        </p:cTn>
                                        <p:tgtEl>
                                          <p:spTgt spid="20"/>
                                        </p:tgtEl>
                                      </p:cBhvr>
                                      <p:to x="100000" y="95000"/>
                                    </p:animScale>
                                    <p:animScale>
                                      <p:cBhvr>
                                        <p:cTn id="20" dur="166" decel="50000">
                                          <p:stCondLst>
                                            <p:cond delay="1834"/>
                                          </p:stCondLst>
                                        </p:cTn>
                                        <p:tgtEl>
                                          <p:spTgt spid="2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down)">
                                      <p:cBhvr>
                                        <p:cTn id="41" dur="580">
                                          <p:stCondLst>
                                            <p:cond delay="0"/>
                                          </p:stCondLst>
                                        </p:cTn>
                                        <p:tgtEl>
                                          <p:spTgt spid="29"/>
                                        </p:tgtEl>
                                      </p:cBhvr>
                                    </p:animEffect>
                                    <p:anim calcmode="lin" valueType="num">
                                      <p:cBhvr>
                                        <p:cTn id="42"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47" dur="26">
                                          <p:stCondLst>
                                            <p:cond delay="650"/>
                                          </p:stCondLst>
                                        </p:cTn>
                                        <p:tgtEl>
                                          <p:spTgt spid="29"/>
                                        </p:tgtEl>
                                      </p:cBhvr>
                                      <p:to x="100000" y="60000"/>
                                    </p:animScale>
                                    <p:animScale>
                                      <p:cBhvr>
                                        <p:cTn id="48" dur="166" decel="50000">
                                          <p:stCondLst>
                                            <p:cond delay="676"/>
                                          </p:stCondLst>
                                        </p:cTn>
                                        <p:tgtEl>
                                          <p:spTgt spid="29"/>
                                        </p:tgtEl>
                                      </p:cBhvr>
                                      <p:to x="100000" y="100000"/>
                                    </p:animScale>
                                    <p:animScale>
                                      <p:cBhvr>
                                        <p:cTn id="49" dur="26">
                                          <p:stCondLst>
                                            <p:cond delay="1312"/>
                                          </p:stCondLst>
                                        </p:cTn>
                                        <p:tgtEl>
                                          <p:spTgt spid="29"/>
                                        </p:tgtEl>
                                      </p:cBhvr>
                                      <p:to x="100000" y="80000"/>
                                    </p:animScale>
                                    <p:animScale>
                                      <p:cBhvr>
                                        <p:cTn id="50" dur="166" decel="50000">
                                          <p:stCondLst>
                                            <p:cond delay="1338"/>
                                          </p:stCondLst>
                                        </p:cTn>
                                        <p:tgtEl>
                                          <p:spTgt spid="29"/>
                                        </p:tgtEl>
                                      </p:cBhvr>
                                      <p:to x="100000" y="100000"/>
                                    </p:animScale>
                                    <p:animScale>
                                      <p:cBhvr>
                                        <p:cTn id="51" dur="26">
                                          <p:stCondLst>
                                            <p:cond delay="1642"/>
                                          </p:stCondLst>
                                        </p:cTn>
                                        <p:tgtEl>
                                          <p:spTgt spid="29"/>
                                        </p:tgtEl>
                                      </p:cBhvr>
                                      <p:to x="100000" y="90000"/>
                                    </p:animScale>
                                    <p:animScale>
                                      <p:cBhvr>
                                        <p:cTn id="52" dur="166" decel="50000">
                                          <p:stCondLst>
                                            <p:cond delay="1668"/>
                                          </p:stCondLst>
                                        </p:cTn>
                                        <p:tgtEl>
                                          <p:spTgt spid="29"/>
                                        </p:tgtEl>
                                      </p:cBhvr>
                                      <p:to x="100000" y="100000"/>
                                    </p:animScale>
                                    <p:animScale>
                                      <p:cBhvr>
                                        <p:cTn id="53" dur="26">
                                          <p:stCondLst>
                                            <p:cond delay="1808"/>
                                          </p:stCondLst>
                                        </p:cTn>
                                        <p:tgtEl>
                                          <p:spTgt spid="29"/>
                                        </p:tgtEl>
                                      </p:cBhvr>
                                      <p:to x="100000" y="95000"/>
                                    </p:animScale>
                                    <p:animScale>
                                      <p:cBhvr>
                                        <p:cTn id="54" dur="166" decel="50000">
                                          <p:stCondLst>
                                            <p:cond delay="1834"/>
                                          </p:stCondLst>
                                        </p:cTn>
                                        <p:tgtEl>
                                          <p:spTgt spid="29"/>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80">
                                          <p:stCondLst>
                                            <p:cond delay="0"/>
                                          </p:stCondLst>
                                        </p:cTn>
                                        <p:tgtEl>
                                          <p:spTgt spid="9"/>
                                        </p:tgtEl>
                                      </p:cBhvr>
                                    </p:animEffect>
                                    <p:anim calcmode="lin" valueType="num">
                                      <p:cBhvr>
                                        <p:cTn id="5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3" dur="26">
                                          <p:stCondLst>
                                            <p:cond delay="650"/>
                                          </p:stCondLst>
                                        </p:cTn>
                                        <p:tgtEl>
                                          <p:spTgt spid="9"/>
                                        </p:tgtEl>
                                      </p:cBhvr>
                                      <p:to x="100000" y="60000"/>
                                    </p:animScale>
                                    <p:animScale>
                                      <p:cBhvr>
                                        <p:cTn id="64" dur="166" decel="50000">
                                          <p:stCondLst>
                                            <p:cond delay="676"/>
                                          </p:stCondLst>
                                        </p:cTn>
                                        <p:tgtEl>
                                          <p:spTgt spid="9"/>
                                        </p:tgtEl>
                                      </p:cBhvr>
                                      <p:to x="100000" y="100000"/>
                                    </p:animScale>
                                    <p:animScale>
                                      <p:cBhvr>
                                        <p:cTn id="65" dur="26">
                                          <p:stCondLst>
                                            <p:cond delay="1312"/>
                                          </p:stCondLst>
                                        </p:cTn>
                                        <p:tgtEl>
                                          <p:spTgt spid="9"/>
                                        </p:tgtEl>
                                      </p:cBhvr>
                                      <p:to x="100000" y="80000"/>
                                    </p:animScale>
                                    <p:animScale>
                                      <p:cBhvr>
                                        <p:cTn id="66" dur="166" decel="50000">
                                          <p:stCondLst>
                                            <p:cond delay="1338"/>
                                          </p:stCondLst>
                                        </p:cTn>
                                        <p:tgtEl>
                                          <p:spTgt spid="9"/>
                                        </p:tgtEl>
                                      </p:cBhvr>
                                      <p:to x="100000" y="100000"/>
                                    </p:animScale>
                                    <p:animScale>
                                      <p:cBhvr>
                                        <p:cTn id="67" dur="26">
                                          <p:stCondLst>
                                            <p:cond delay="1642"/>
                                          </p:stCondLst>
                                        </p:cTn>
                                        <p:tgtEl>
                                          <p:spTgt spid="9"/>
                                        </p:tgtEl>
                                      </p:cBhvr>
                                      <p:to x="100000" y="90000"/>
                                    </p:animScale>
                                    <p:animScale>
                                      <p:cBhvr>
                                        <p:cTn id="68" dur="166" decel="50000">
                                          <p:stCondLst>
                                            <p:cond delay="1668"/>
                                          </p:stCondLst>
                                        </p:cTn>
                                        <p:tgtEl>
                                          <p:spTgt spid="9"/>
                                        </p:tgtEl>
                                      </p:cBhvr>
                                      <p:to x="100000" y="100000"/>
                                    </p:animScale>
                                    <p:animScale>
                                      <p:cBhvr>
                                        <p:cTn id="69" dur="26">
                                          <p:stCondLst>
                                            <p:cond delay="1808"/>
                                          </p:stCondLst>
                                        </p:cTn>
                                        <p:tgtEl>
                                          <p:spTgt spid="9"/>
                                        </p:tgtEl>
                                      </p:cBhvr>
                                      <p:to x="100000" y="95000"/>
                                    </p:animScale>
                                    <p:animScale>
                                      <p:cBhvr>
                                        <p:cTn id="70" dur="166" decel="50000">
                                          <p:stCondLst>
                                            <p:cond delay="1834"/>
                                          </p:stCondLst>
                                        </p:cTn>
                                        <p:tgtEl>
                                          <p:spTgt spid="9"/>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down)">
                                      <p:cBhvr>
                                        <p:cTn id="75" dur="580">
                                          <p:stCondLst>
                                            <p:cond delay="0"/>
                                          </p:stCondLst>
                                        </p:cTn>
                                        <p:tgtEl>
                                          <p:spTgt spid="38"/>
                                        </p:tgtEl>
                                      </p:cBhvr>
                                    </p:animEffect>
                                    <p:anim calcmode="lin" valueType="num">
                                      <p:cBhvr>
                                        <p:cTn id="76"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81" dur="26">
                                          <p:stCondLst>
                                            <p:cond delay="650"/>
                                          </p:stCondLst>
                                        </p:cTn>
                                        <p:tgtEl>
                                          <p:spTgt spid="38"/>
                                        </p:tgtEl>
                                      </p:cBhvr>
                                      <p:to x="100000" y="60000"/>
                                    </p:animScale>
                                    <p:animScale>
                                      <p:cBhvr>
                                        <p:cTn id="82" dur="166" decel="50000">
                                          <p:stCondLst>
                                            <p:cond delay="676"/>
                                          </p:stCondLst>
                                        </p:cTn>
                                        <p:tgtEl>
                                          <p:spTgt spid="38"/>
                                        </p:tgtEl>
                                      </p:cBhvr>
                                      <p:to x="100000" y="100000"/>
                                    </p:animScale>
                                    <p:animScale>
                                      <p:cBhvr>
                                        <p:cTn id="83" dur="26">
                                          <p:stCondLst>
                                            <p:cond delay="1312"/>
                                          </p:stCondLst>
                                        </p:cTn>
                                        <p:tgtEl>
                                          <p:spTgt spid="38"/>
                                        </p:tgtEl>
                                      </p:cBhvr>
                                      <p:to x="100000" y="80000"/>
                                    </p:animScale>
                                    <p:animScale>
                                      <p:cBhvr>
                                        <p:cTn id="84" dur="166" decel="50000">
                                          <p:stCondLst>
                                            <p:cond delay="1338"/>
                                          </p:stCondLst>
                                        </p:cTn>
                                        <p:tgtEl>
                                          <p:spTgt spid="38"/>
                                        </p:tgtEl>
                                      </p:cBhvr>
                                      <p:to x="100000" y="100000"/>
                                    </p:animScale>
                                    <p:animScale>
                                      <p:cBhvr>
                                        <p:cTn id="85" dur="26">
                                          <p:stCondLst>
                                            <p:cond delay="1642"/>
                                          </p:stCondLst>
                                        </p:cTn>
                                        <p:tgtEl>
                                          <p:spTgt spid="38"/>
                                        </p:tgtEl>
                                      </p:cBhvr>
                                      <p:to x="100000" y="90000"/>
                                    </p:animScale>
                                    <p:animScale>
                                      <p:cBhvr>
                                        <p:cTn id="86" dur="166" decel="50000">
                                          <p:stCondLst>
                                            <p:cond delay="1668"/>
                                          </p:stCondLst>
                                        </p:cTn>
                                        <p:tgtEl>
                                          <p:spTgt spid="38"/>
                                        </p:tgtEl>
                                      </p:cBhvr>
                                      <p:to x="100000" y="100000"/>
                                    </p:animScale>
                                    <p:animScale>
                                      <p:cBhvr>
                                        <p:cTn id="87" dur="26">
                                          <p:stCondLst>
                                            <p:cond delay="1808"/>
                                          </p:stCondLst>
                                        </p:cTn>
                                        <p:tgtEl>
                                          <p:spTgt spid="38"/>
                                        </p:tgtEl>
                                      </p:cBhvr>
                                      <p:to x="100000" y="95000"/>
                                    </p:animScale>
                                    <p:animScale>
                                      <p:cBhvr>
                                        <p:cTn id="88" dur="166" decel="50000">
                                          <p:stCondLst>
                                            <p:cond delay="1834"/>
                                          </p:stCondLst>
                                        </p:cTn>
                                        <p:tgtEl>
                                          <p:spTgt spid="38"/>
                                        </p:tgtEl>
                                      </p:cBhvr>
                                      <p:to x="100000" y="100000"/>
                                    </p:animScale>
                                  </p:childTnLst>
                                </p:cTn>
                              </p:par>
                              <p:par>
                                <p:cTn id="89" presetID="26" presetClass="entr" presetSubtype="0"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wipe(down)">
                                      <p:cBhvr>
                                        <p:cTn id="91" dur="580">
                                          <p:stCondLst>
                                            <p:cond delay="0"/>
                                          </p:stCondLst>
                                        </p:cTn>
                                        <p:tgtEl>
                                          <p:spTgt spid="11"/>
                                        </p:tgtEl>
                                      </p:cBhvr>
                                    </p:animEffect>
                                    <p:anim calcmode="lin" valueType="num">
                                      <p:cBhvr>
                                        <p:cTn id="9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97" dur="26">
                                          <p:stCondLst>
                                            <p:cond delay="650"/>
                                          </p:stCondLst>
                                        </p:cTn>
                                        <p:tgtEl>
                                          <p:spTgt spid="11"/>
                                        </p:tgtEl>
                                      </p:cBhvr>
                                      <p:to x="100000" y="60000"/>
                                    </p:animScale>
                                    <p:animScale>
                                      <p:cBhvr>
                                        <p:cTn id="98" dur="166" decel="50000">
                                          <p:stCondLst>
                                            <p:cond delay="676"/>
                                          </p:stCondLst>
                                        </p:cTn>
                                        <p:tgtEl>
                                          <p:spTgt spid="11"/>
                                        </p:tgtEl>
                                      </p:cBhvr>
                                      <p:to x="100000" y="100000"/>
                                    </p:animScale>
                                    <p:animScale>
                                      <p:cBhvr>
                                        <p:cTn id="99" dur="26">
                                          <p:stCondLst>
                                            <p:cond delay="1312"/>
                                          </p:stCondLst>
                                        </p:cTn>
                                        <p:tgtEl>
                                          <p:spTgt spid="11"/>
                                        </p:tgtEl>
                                      </p:cBhvr>
                                      <p:to x="100000" y="80000"/>
                                    </p:animScale>
                                    <p:animScale>
                                      <p:cBhvr>
                                        <p:cTn id="100" dur="166" decel="50000">
                                          <p:stCondLst>
                                            <p:cond delay="1338"/>
                                          </p:stCondLst>
                                        </p:cTn>
                                        <p:tgtEl>
                                          <p:spTgt spid="11"/>
                                        </p:tgtEl>
                                      </p:cBhvr>
                                      <p:to x="100000" y="100000"/>
                                    </p:animScale>
                                    <p:animScale>
                                      <p:cBhvr>
                                        <p:cTn id="101" dur="26">
                                          <p:stCondLst>
                                            <p:cond delay="1642"/>
                                          </p:stCondLst>
                                        </p:cTn>
                                        <p:tgtEl>
                                          <p:spTgt spid="11"/>
                                        </p:tgtEl>
                                      </p:cBhvr>
                                      <p:to x="100000" y="90000"/>
                                    </p:animScale>
                                    <p:animScale>
                                      <p:cBhvr>
                                        <p:cTn id="102" dur="166" decel="50000">
                                          <p:stCondLst>
                                            <p:cond delay="1668"/>
                                          </p:stCondLst>
                                        </p:cTn>
                                        <p:tgtEl>
                                          <p:spTgt spid="11"/>
                                        </p:tgtEl>
                                      </p:cBhvr>
                                      <p:to x="100000" y="100000"/>
                                    </p:animScale>
                                    <p:animScale>
                                      <p:cBhvr>
                                        <p:cTn id="103" dur="26">
                                          <p:stCondLst>
                                            <p:cond delay="1808"/>
                                          </p:stCondLst>
                                        </p:cTn>
                                        <p:tgtEl>
                                          <p:spTgt spid="11"/>
                                        </p:tgtEl>
                                      </p:cBhvr>
                                      <p:to x="100000" y="95000"/>
                                    </p:animScale>
                                    <p:animScale>
                                      <p:cBhvr>
                                        <p:cTn id="10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20E443-4C03-4D86-9ABB-C215F932C14E}"/>
              </a:ext>
            </a:extLst>
          </p:cNvPr>
          <p:cNvSpPr/>
          <p:nvPr/>
        </p:nvSpPr>
        <p:spPr>
          <a:xfrm>
            <a:off x="0" y="133350"/>
            <a:ext cx="12192000" cy="8953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ln w="0"/>
                <a:solidFill>
                  <a:schemeClr val="bg1"/>
                </a:solidFill>
                <a:effectLst>
                  <a:outerShdw blurRad="38100" dist="19050" dir="2700000" algn="tl" rotWithShape="0">
                    <a:schemeClr val="dk1">
                      <a:alpha val="40000"/>
                    </a:schemeClr>
                  </a:outerShdw>
                </a:effectLst>
              </a:rPr>
              <a:t>Hypothèses</a:t>
            </a:r>
          </a:p>
        </p:txBody>
      </p:sp>
      <p:sp>
        <p:nvSpPr>
          <p:cNvPr id="5" name="Rectangle 4">
            <a:extLst>
              <a:ext uri="{FF2B5EF4-FFF2-40B4-BE49-F238E27FC236}">
                <a16:creationId xmlns:a16="http://schemas.microsoft.com/office/drawing/2014/main" id="{3B922B79-B708-427A-B380-C94EBB79878F}"/>
              </a:ext>
            </a:extLst>
          </p:cNvPr>
          <p:cNvSpPr/>
          <p:nvPr/>
        </p:nvSpPr>
        <p:spPr>
          <a:xfrm>
            <a:off x="1143000" y="1390650"/>
            <a:ext cx="10572748" cy="1276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800" dirty="0">
                <a:ln w="0"/>
                <a:solidFill>
                  <a:schemeClr val="tx1"/>
                </a:solidFill>
                <a:latin typeface="Times New Roman" panose="02020603050405020304" pitchFamily="18" charset="0"/>
                <a:cs typeface="Times New Roman" panose="02020603050405020304" pitchFamily="18" charset="0"/>
              </a:rPr>
              <a:t>Comparativement aux pays de l’UEMOA, l’investissement privé a un effet statistiquement significatif supérieur sur la croissance économique à court et à long termes dans les pays du BRICS.</a:t>
            </a:r>
          </a:p>
        </p:txBody>
      </p:sp>
      <p:sp>
        <p:nvSpPr>
          <p:cNvPr id="7" name="Rectangle 6">
            <a:extLst>
              <a:ext uri="{FF2B5EF4-FFF2-40B4-BE49-F238E27FC236}">
                <a16:creationId xmlns:a16="http://schemas.microsoft.com/office/drawing/2014/main" id="{B6B09B8F-4AAC-40F6-B18D-7556F1BF97D0}"/>
              </a:ext>
            </a:extLst>
          </p:cNvPr>
          <p:cNvSpPr/>
          <p:nvPr/>
        </p:nvSpPr>
        <p:spPr>
          <a:xfrm>
            <a:off x="1143000" y="3200400"/>
            <a:ext cx="10572748" cy="1276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800" dirty="0">
                <a:ln w="0"/>
                <a:solidFill>
                  <a:schemeClr val="tx1"/>
                </a:solidFill>
                <a:latin typeface="Times New Roman" panose="02020603050405020304" pitchFamily="18" charset="0"/>
                <a:cs typeface="Times New Roman" panose="02020603050405020304" pitchFamily="18" charset="0"/>
              </a:rPr>
              <a:t>Par rapport aux pays du BRICS, la population active à un effet statistiquement significatif supérieur sur la croissance économique à court et à long termes dans les pays de l’UEMOA.</a:t>
            </a:r>
          </a:p>
        </p:txBody>
      </p:sp>
      <p:sp>
        <p:nvSpPr>
          <p:cNvPr id="9" name="Rectangle 8">
            <a:extLst>
              <a:ext uri="{FF2B5EF4-FFF2-40B4-BE49-F238E27FC236}">
                <a16:creationId xmlns:a16="http://schemas.microsoft.com/office/drawing/2014/main" id="{BCDC611B-72A8-4959-9F3A-35CA70DC7D77}"/>
              </a:ext>
            </a:extLst>
          </p:cNvPr>
          <p:cNvSpPr/>
          <p:nvPr/>
        </p:nvSpPr>
        <p:spPr>
          <a:xfrm>
            <a:off x="1143000" y="5010150"/>
            <a:ext cx="10572749" cy="1276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800" dirty="0">
                <a:ln w="0"/>
                <a:solidFill>
                  <a:schemeClr val="tx1"/>
                </a:solidFill>
                <a:latin typeface="Times New Roman" panose="02020603050405020304" pitchFamily="18" charset="0"/>
                <a:cs typeface="Times New Roman" panose="02020603050405020304" pitchFamily="18" charset="0"/>
              </a:rPr>
              <a:t>Les dépenses publiques influent plus positivement sur la croissance économique à court et à long termes dans les pays du BRICS que dans les pays de l’UEMOA.</a:t>
            </a:r>
          </a:p>
        </p:txBody>
      </p:sp>
      <p:grpSp>
        <p:nvGrpSpPr>
          <p:cNvPr id="12" name="Shape 696">
            <a:extLst>
              <a:ext uri="{FF2B5EF4-FFF2-40B4-BE49-F238E27FC236}">
                <a16:creationId xmlns:a16="http://schemas.microsoft.com/office/drawing/2014/main" id="{0F48733A-43A4-4261-9154-9A62B381BA6C}"/>
              </a:ext>
            </a:extLst>
          </p:cNvPr>
          <p:cNvGrpSpPr/>
          <p:nvPr/>
        </p:nvGrpSpPr>
        <p:grpSpPr>
          <a:xfrm>
            <a:off x="669822" y="1692122"/>
            <a:ext cx="284503" cy="387218"/>
            <a:chOff x="590250" y="244200"/>
            <a:chExt cx="407975" cy="532175"/>
          </a:xfrm>
        </p:grpSpPr>
        <p:sp>
          <p:nvSpPr>
            <p:cNvPr id="13" name="Shape 697">
              <a:extLst>
                <a:ext uri="{FF2B5EF4-FFF2-40B4-BE49-F238E27FC236}">
                  <a16:creationId xmlns:a16="http://schemas.microsoft.com/office/drawing/2014/main" id="{03A2E47D-A0D8-46BB-9245-1B7F86386638}"/>
                </a:ext>
              </a:extLst>
            </p:cNvPr>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698">
              <a:extLst>
                <a:ext uri="{FF2B5EF4-FFF2-40B4-BE49-F238E27FC236}">
                  <a16:creationId xmlns:a16="http://schemas.microsoft.com/office/drawing/2014/main" id="{DECD59B6-F9E1-400D-8229-237829B26B28}"/>
                </a:ext>
              </a:extLst>
            </p:cNvPr>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chemeClr val="tx1"/>
                </a:solidFill>
              </a:endParaRPr>
            </a:p>
          </p:txBody>
        </p:sp>
        <p:sp>
          <p:nvSpPr>
            <p:cNvPr id="15" name="Shape 699">
              <a:extLst>
                <a:ext uri="{FF2B5EF4-FFF2-40B4-BE49-F238E27FC236}">
                  <a16:creationId xmlns:a16="http://schemas.microsoft.com/office/drawing/2014/main" id="{15708A60-295E-409B-9B53-350353AC1EF1}"/>
                </a:ext>
              </a:extLst>
            </p:cNvPr>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700">
              <a:extLst>
                <a:ext uri="{FF2B5EF4-FFF2-40B4-BE49-F238E27FC236}">
                  <a16:creationId xmlns:a16="http://schemas.microsoft.com/office/drawing/2014/main" id="{E4D0B9F2-DDEE-481A-BF1D-456B55B10423}"/>
                </a:ext>
              </a:extLst>
            </p:cNvPr>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701">
              <a:extLst>
                <a:ext uri="{FF2B5EF4-FFF2-40B4-BE49-F238E27FC236}">
                  <a16:creationId xmlns:a16="http://schemas.microsoft.com/office/drawing/2014/main" id="{1190257B-2A8D-4149-834A-D7E90A3E067D}"/>
                </a:ext>
              </a:extLst>
            </p:cNvPr>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702">
              <a:extLst>
                <a:ext uri="{FF2B5EF4-FFF2-40B4-BE49-F238E27FC236}">
                  <a16:creationId xmlns:a16="http://schemas.microsoft.com/office/drawing/2014/main" id="{F64E2051-C37A-428B-A0F9-F6FB2D82E34D}"/>
                </a:ext>
              </a:extLst>
            </p:cNvPr>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703">
              <a:extLst>
                <a:ext uri="{FF2B5EF4-FFF2-40B4-BE49-F238E27FC236}">
                  <a16:creationId xmlns:a16="http://schemas.microsoft.com/office/drawing/2014/main" id="{A8694466-0B6D-4919-8044-E29BA4DD88CE}"/>
                </a:ext>
              </a:extLst>
            </p:cNvPr>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704">
              <a:extLst>
                <a:ext uri="{FF2B5EF4-FFF2-40B4-BE49-F238E27FC236}">
                  <a16:creationId xmlns:a16="http://schemas.microsoft.com/office/drawing/2014/main" id="{E9773FDA-607C-4290-BAA3-0A0F93821890}"/>
                </a:ext>
              </a:extLst>
            </p:cNvPr>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705">
              <a:extLst>
                <a:ext uri="{FF2B5EF4-FFF2-40B4-BE49-F238E27FC236}">
                  <a16:creationId xmlns:a16="http://schemas.microsoft.com/office/drawing/2014/main" id="{E901E976-9F64-497E-AF6E-341FAA3F55DA}"/>
                </a:ext>
              </a:extLst>
            </p:cNvPr>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706">
              <a:extLst>
                <a:ext uri="{FF2B5EF4-FFF2-40B4-BE49-F238E27FC236}">
                  <a16:creationId xmlns:a16="http://schemas.microsoft.com/office/drawing/2014/main" id="{CF9CD078-97B8-464E-9A8B-7D3A6720D9FF}"/>
                </a:ext>
              </a:extLst>
            </p:cNvPr>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707">
              <a:extLst>
                <a:ext uri="{FF2B5EF4-FFF2-40B4-BE49-F238E27FC236}">
                  <a16:creationId xmlns:a16="http://schemas.microsoft.com/office/drawing/2014/main" id="{425F16DB-F172-4438-8F5E-A4601392C466}"/>
                </a:ext>
              </a:extLst>
            </p:cNvPr>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708">
              <a:extLst>
                <a:ext uri="{FF2B5EF4-FFF2-40B4-BE49-F238E27FC236}">
                  <a16:creationId xmlns:a16="http://schemas.microsoft.com/office/drawing/2014/main" id="{3FF4417D-58E8-44AE-BA5F-EB7CACE9CE52}"/>
                </a:ext>
              </a:extLst>
            </p:cNvPr>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709">
              <a:extLst>
                <a:ext uri="{FF2B5EF4-FFF2-40B4-BE49-F238E27FC236}">
                  <a16:creationId xmlns:a16="http://schemas.microsoft.com/office/drawing/2014/main" id="{00439095-EDA5-4A46-A2C3-20045A9F5054}"/>
                </a:ext>
              </a:extLst>
            </p:cNvPr>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710">
              <a:extLst>
                <a:ext uri="{FF2B5EF4-FFF2-40B4-BE49-F238E27FC236}">
                  <a16:creationId xmlns:a16="http://schemas.microsoft.com/office/drawing/2014/main" id="{9B88919A-1725-4D54-8B0F-DA8AA2218A87}"/>
                </a:ext>
              </a:extLst>
            </p:cNvPr>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7" name="Shape 696">
            <a:extLst>
              <a:ext uri="{FF2B5EF4-FFF2-40B4-BE49-F238E27FC236}">
                <a16:creationId xmlns:a16="http://schemas.microsoft.com/office/drawing/2014/main" id="{2FD0F186-2CC9-4527-A1FF-F546B5DF6BCF}"/>
              </a:ext>
            </a:extLst>
          </p:cNvPr>
          <p:cNvGrpSpPr/>
          <p:nvPr/>
        </p:nvGrpSpPr>
        <p:grpSpPr>
          <a:xfrm>
            <a:off x="669822" y="3451357"/>
            <a:ext cx="284503" cy="387218"/>
            <a:chOff x="590250" y="244200"/>
            <a:chExt cx="407975" cy="532175"/>
          </a:xfrm>
        </p:grpSpPr>
        <p:sp>
          <p:nvSpPr>
            <p:cNvPr id="28" name="Shape 697">
              <a:extLst>
                <a:ext uri="{FF2B5EF4-FFF2-40B4-BE49-F238E27FC236}">
                  <a16:creationId xmlns:a16="http://schemas.microsoft.com/office/drawing/2014/main" id="{A8C419AC-74C5-4509-B02E-400830DA3D5F}"/>
                </a:ext>
              </a:extLst>
            </p:cNvPr>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698">
              <a:extLst>
                <a:ext uri="{FF2B5EF4-FFF2-40B4-BE49-F238E27FC236}">
                  <a16:creationId xmlns:a16="http://schemas.microsoft.com/office/drawing/2014/main" id="{F407640D-6EC3-480A-8BC9-B67CAD719CD5}"/>
                </a:ext>
              </a:extLst>
            </p:cNvPr>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chemeClr val="tx1"/>
                </a:solidFill>
              </a:endParaRPr>
            </a:p>
          </p:txBody>
        </p:sp>
        <p:sp>
          <p:nvSpPr>
            <p:cNvPr id="30" name="Shape 699">
              <a:extLst>
                <a:ext uri="{FF2B5EF4-FFF2-40B4-BE49-F238E27FC236}">
                  <a16:creationId xmlns:a16="http://schemas.microsoft.com/office/drawing/2014/main" id="{85B2690E-D5B0-4023-B992-D9294660E1F2}"/>
                </a:ext>
              </a:extLst>
            </p:cNvPr>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700">
              <a:extLst>
                <a:ext uri="{FF2B5EF4-FFF2-40B4-BE49-F238E27FC236}">
                  <a16:creationId xmlns:a16="http://schemas.microsoft.com/office/drawing/2014/main" id="{14FBDE27-B135-4F5B-8B3B-0FCBC01EE419}"/>
                </a:ext>
              </a:extLst>
            </p:cNvPr>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701">
              <a:extLst>
                <a:ext uri="{FF2B5EF4-FFF2-40B4-BE49-F238E27FC236}">
                  <a16:creationId xmlns:a16="http://schemas.microsoft.com/office/drawing/2014/main" id="{8D7E743D-BE4A-431F-AE35-3833511954C9}"/>
                </a:ext>
              </a:extLst>
            </p:cNvPr>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702">
              <a:extLst>
                <a:ext uri="{FF2B5EF4-FFF2-40B4-BE49-F238E27FC236}">
                  <a16:creationId xmlns:a16="http://schemas.microsoft.com/office/drawing/2014/main" id="{6515E476-CEC3-4DBF-B479-061D5DB7433E}"/>
                </a:ext>
              </a:extLst>
            </p:cNvPr>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703">
              <a:extLst>
                <a:ext uri="{FF2B5EF4-FFF2-40B4-BE49-F238E27FC236}">
                  <a16:creationId xmlns:a16="http://schemas.microsoft.com/office/drawing/2014/main" id="{F64D3563-33E0-4C7B-AD30-96DD3FB82607}"/>
                </a:ext>
              </a:extLst>
            </p:cNvPr>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704">
              <a:extLst>
                <a:ext uri="{FF2B5EF4-FFF2-40B4-BE49-F238E27FC236}">
                  <a16:creationId xmlns:a16="http://schemas.microsoft.com/office/drawing/2014/main" id="{AB7A4B30-462B-4DCE-BC47-719153A857A5}"/>
                </a:ext>
              </a:extLst>
            </p:cNvPr>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705">
              <a:extLst>
                <a:ext uri="{FF2B5EF4-FFF2-40B4-BE49-F238E27FC236}">
                  <a16:creationId xmlns:a16="http://schemas.microsoft.com/office/drawing/2014/main" id="{0A4CCC56-7990-42F1-95A1-868C1EDF9701}"/>
                </a:ext>
              </a:extLst>
            </p:cNvPr>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706">
              <a:extLst>
                <a:ext uri="{FF2B5EF4-FFF2-40B4-BE49-F238E27FC236}">
                  <a16:creationId xmlns:a16="http://schemas.microsoft.com/office/drawing/2014/main" id="{ED761466-D773-45BB-B69B-45599E37068C}"/>
                </a:ext>
              </a:extLst>
            </p:cNvPr>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707">
              <a:extLst>
                <a:ext uri="{FF2B5EF4-FFF2-40B4-BE49-F238E27FC236}">
                  <a16:creationId xmlns:a16="http://schemas.microsoft.com/office/drawing/2014/main" id="{7DC0F7D2-3166-4F54-919E-84B393AE29A8}"/>
                </a:ext>
              </a:extLst>
            </p:cNvPr>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708">
              <a:extLst>
                <a:ext uri="{FF2B5EF4-FFF2-40B4-BE49-F238E27FC236}">
                  <a16:creationId xmlns:a16="http://schemas.microsoft.com/office/drawing/2014/main" id="{B4E7C25A-B0A7-49F9-90FA-2918355B039D}"/>
                </a:ext>
              </a:extLst>
            </p:cNvPr>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709">
              <a:extLst>
                <a:ext uri="{FF2B5EF4-FFF2-40B4-BE49-F238E27FC236}">
                  <a16:creationId xmlns:a16="http://schemas.microsoft.com/office/drawing/2014/main" id="{779EA3B2-1D5E-4162-AC5C-03B0D5561B06}"/>
                </a:ext>
              </a:extLst>
            </p:cNvPr>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710">
              <a:extLst>
                <a:ext uri="{FF2B5EF4-FFF2-40B4-BE49-F238E27FC236}">
                  <a16:creationId xmlns:a16="http://schemas.microsoft.com/office/drawing/2014/main" id="{1A562C8F-4275-4783-9D31-195BAD47F0B0}"/>
                </a:ext>
              </a:extLst>
            </p:cNvPr>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2" name="Shape 696">
            <a:extLst>
              <a:ext uri="{FF2B5EF4-FFF2-40B4-BE49-F238E27FC236}">
                <a16:creationId xmlns:a16="http://schemas.microsoft.com/office/drawing/2014/main" id="{E407F309-BBD8-49D5-BEFB-27966CF91492}"/>
              </a:ext>
            </a:extLst>
          </p:cNvPr>
          <p:cNvGrpSpPr/>
          <p:nvPr/>
        </p:nvGrpSpPr>
        <p:grpSpPr>
          <a:xfrm>
            <a:off x="711437" y="5261107"/>
            <a:ext cx="284503" cy="387218"/>
            <a:chOff x="590250" y="244200"/>
            <a:chExt cx="407975" cy="532175"/>
          </a:xfrm>
        </p:grpSpPr>
        <p:sp>
          <p:nvSpPr>
            <p:cNvPr id="43" name="Shape 697">
              <a:extLst>
                <a:ext uri="{FF2B5EF4-FFF2-40B4-BE49-F238E27FC236}">
                  <a16:creationId xmlns:a16="http://schemas.microsoft.com/office/drawing/2014/main" id="{3EBAFC2C-8283-4802-9FC1-2C6A043C93CC}"/>
                </a:ext>
              </a:extLst>
            </p:cNvPr>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698">
              <a:extLst>
                <a:ext uri="{FF2B5EF4-FFF2-40B4-BE49-F238E27FC236}">
                  <a16:creationId xmlns:a16="http://schemas.microsoft.com/office/drawing/2014/main" id="{8289B15F-6DAB-4EBB-9D25-2B1F51B15A69}"/>
                </a:ext>
              </a:extLst>
            </p:cNvPr>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chemeClr val="tx1"/>
                </a:solidFill>
              </a:endParaRPr>
            </a:p>
          </p:txBody>
        </p:sp>
        <p:sp>
          <p:nvSpPr>
            <p:cNvPr id="45" name="Shape 699">
              <a:extLst>
                <a:ext uri="{FF2B5EF4-FFF2-40B4-BE49-F238E27FC236}">
                  <a16:creationId xmlns:a16="http://schemas.microsoft.com/office/drawing/2014/main" id="{BFF7483F-AD73-4CDE-9AF6-9ECD1110A3C5}"/>
                </a:ext>
              </a:extLst>
            </p:cNvPr>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700">
              <a:extLst>
                <a:ext uri="{FF2B5EF4-FFF2-40B4-BE49-F238E27FC236}">
                  <a16:creationId xmlns:a16="http://schemas.microsoft.com/office/drawing/2014/main" id="{A0DAC4DE-6D5D-423C-A0F6-734646FBBA0C}"/>
                </a:ext>
              </a:extLst>
            </p:cNvPr>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701">
              <a:extLst>
                <a:ext uri="{FF2B5EF4-FFF2-40B4-BE49-F238E27FC236}">
                  <a16:creationId xmlns:a16="http://schemas.microsoft.com/office/drawing/2014/main" id="{C953DCA5-5EC0-4F51-87BA-9E0C44B7FB33}"/>
                </a:ext>
              </a:extLst>
            </p:cNvPr>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702">
              <a:extLst>
                <a:ext uri="{FF2B5EF4-FFF2-40B4-BE49-F238E27FC236}">
                  <a16:creationId xmlns:a16="http://schemas.microsoft.com/office/drawing/2014/main" id="{5C6E6D4E-71DD-40A3-8E5D-A5E28E5E95F1}"/>
                </a:ext>
              </a:extLst>
            </p:cNvPr>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703">
              <a:extLst>
                <a:ext uri="{FF2B5EF4-FFF2-40B4-BE49-F238E27FC236}">
                  <a16:creationId xmlns:a16="http://schemas.microsoft.com/office/drawing/2014/main" id="{36C14388-CB5C-4533-9204-8CC9E98CBB2B}"/>
                </a:ext>
              </a:extLst>
            </p:cNvPr>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704">
              <a:extLst>
                <a:ext uri="{FF2B5EF4-FFF2-40B4-BE49-F238E27FC236}">
                  <a16:creationId xmlns:a16="http://schemas.microsoft.com/office/drawing/2014/main" id="{0AF58468-3A6F-475C-A69E-19BBB580735E}"/>
                </a:ext>
              </a:extLst>
            </p:cNvPr>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705">
              <a:extLst>
                <a:ext uri="{FF2B5EF4-FFF2-40B4-BE49-F238E27FC236}">
                  <a16:creationId xmlns:a16="http://schemas.microsoft.com/office/drawing/2014/main" id="{B7476092-B05C-4F72-9585-4819B07EDB93}"/>
                </a:ext>
              </a:extLst>
            </p:cNvPr>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706">
              <a:extLst>
                <a:ext uri="{FF2B5EF4-FFF2-40B4-BE49-F238E27FC236}">
                  <a16:creationId xmlns:a16="http://schemas.microsoft.com/office/drawing/2014/main" id="{47BECAFA-3068-4313-ABFF-7808C685A566}"/>
                </a:ext>
              </a:extLst>
            </p:cNvPr>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707">
              <a:extLst>
                <a:ext uri="{FF2B5EF4-FFF2-40B4-BE49-F238E27FC236}">
                  <a16:creationId xmlns:a16="http://schemas.microsoft.com/office/drawing/2014/main" id="{59A956D9-7648-4504-B203-3539C9CF692C}"/>
                </a:ext>
              </a:extLst>
            </p:cNvPr>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708">
              <a:extLst>
                <a:ext uri="{FF2B5EF4-FFF2-40B4-BE49-F238E27FC236}">
                  <a16:creationId xmlns:a16="http://schemas.microsoft.com/office/drawing/2014/main" id="{167942FC-32C3-4E31-943F-F7AA2E2137A3}"/>
                </a:ext>
              </a:extLst>
            </p:cNvPr>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709">
              <a:extLst>
                <a:ext uri="{FF2B5EF4-FFF2-40B4-BE49-F238E27FC236}">
                  <a16:creationId xmlns:a16="http://schemas.microsoft.com/office/drawing/2014/main" id="{9BC88610-FD6F-4363-9F2D-FF8363037C16}"/>
                </a:ext>
              </a:extLst>
            </p:cNvPr>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710">
              <a:extLst>
                <a:ext uri="{FF2B5EF4-FFF2-40B4-BE49-F238E27FC236}">
                  <a16:creationId xmlns:a16="http://schemas.microsoft.com/office/drawing/2014/main" id="{D1A7368A-7850-4F12-8FD4-804751B2B236}"/>
                </a:ext>
              </a:extLst>
            </p:cNvPr>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8931917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down)">
                                      <p:cBhvr>
                                        <p:cTn id="23" dur="500"/>
                                        <p:tgtEl>
                                          <p:spTgt spid="4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4303</TotalTime>
  <Words>3356</Words>
  <Application>Microsoft Office PowerPoint</Application>
  <PresentationFormat>Grand écran</PresentationFormat>
  <Paragraphs>737</Paragraphs>
  <Slides>28</Slides>
  <Notes>28</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28</vt:i4>
      </vt:variant>
    </vt:vector>
  </HeadingPairs>
  <TitlesOfParts>
    <vt:vector size="40" baseType="lpstr">
      <vt:lpstr>Agency FB</vt:lpstr>
      <vt:lpstr>Andalus</vt:lpstr>
      <vt:lpstr>Arial</vt:lpstr>
      <vt:lpstr>Bodomi</vt:lpstr>
      <vt:lpstr>Bodoni MT</vt:lpstr>
      <vt:lpstr>Calibri</vt:lpstr>
      <vt:lpstr>Calibri Light</vt:lpstr>
      <vt:lpstr>Perpetua</vt:lpstr>
      <vt:lpstr>Script MT Bold</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Ulrich Segodo</dc:creator>
  <cp:lastModifiedBy>Ulrich Segodo</cp:lastModifiedBy>
  <cp:revision>61</cp:revision>
  <dcterms:created xsi:type="dcterms:W3CDTF">2020-03-17T09:42:45Z</dcterms:created>
  <dcterms:modified xsi:type="dcterms:W3CDTF">2020-05-18T07:24:10Z</dcterms:modified>
</cp:coreProperties>
</file>