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3" r:id="rId4"/>
    <p:sldMasterId id="2147483823" r:id="rId5"/>
    <p:sldMasterId id="2147483833" r:id="rId6"/>
    <p:sldMasterId id="2147483844" r:id="rId7"/>
  </p:sldMasterIdLst>
  <p:notesMasterIdLst>
    <p:notesMasterId r:id="rId26"/>
  </p:notesMasterIdLst>
  <p:sldIdLst>
    <p:sldId id="262" r:id="rId8"/>
    <p:sldId id="294" r:id="rId9"/>
    <p:sldId id="631" r:id="rId10"/>
    <p:sldId id="7040" r:id="rId11"/>
    <p:sldId id="7041" r:id="rId12"/>
    <p:sldId id="7020" r:id="rId13"/>
    <p:sldId id="7042" r:id="rId14"/>
    <p:sldId id="7043" r:id="rId15"/>
    <p:sldId id="7044" r:id="rId16"/>
    <p:sldId id="7046" r:id="rId17"/>
    <p:sldId id="7047" r:id="rId18"/>
    <p:sldId id="7050" r:id="rId19"/>
    <p:sldId id="7045" r:id="rId20"/>
    <p:sldId id="7051" r:id="rId21"/>
    <p:sldId id="7052" r:id="rId22"/>
    <p:sldId id="7053" r:id="rId23"/>
    <p:sldId id="7048" r:id="rId24"/>
    <p:sldId id="7036" r:id="rId25"/>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orient="horz" pos="191">
          <p15:clr>
            <a:srgbClr val="A4A3A4"/>
          </p15:clr>
        </p15:guide>
        <p15:guide id="3" orient="horz" pos="854">
          <p15:clr>
            <a:srgbClr val="A4A3A4"/>
          </p15:clr>
        </p15:guide>
        <p15:guide id="4" orient="horz" pos="821">
          <p15:clr>
            <a:srgbClr val="A4A3A4"/>
          </p15:clr>
        </p15:guide>
        <p15:guide id="5" orient="horz" pos="3049">
          <p15:clr>
            <a:srgbClr val="A4A3A4"/>
          </p15:clr>
        </p15:guide>
        <p15:guide id="6" orient="horz" pos="3151">
          <p15:clr>
            <a:srgbClr val="A4A3A4"/>
          </p15:clr>
        </p15:guide>
        <p15:guide id="7" pos="2880">
          <p15:clr>
            <a:srgbClr val="A4A3A4"/>
          </p15:clr>
        </p15:guide>
        <p15:guide id="8" pos="476">
          <p15:clr>
            <a:srgbClr val="A4A3A4"/>
          </p15:clr>
        </p15:guide>
        <p15:guide id="9" pos="5193">
          <p15:clr>
            <a:srgbClr val="A4A3A4"/>
          </p15:clr>
        </p15:guide>
        <p15:guide id="10" pos="546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IZANT Jordane" initials="FJ" lastIdx="1" clrIdx="0">
    <p:extLst>
      <p:ext uri="{19B8F6BF-5375-455C-9EA6-DF929625EA0E}">
        <p15:presenceInfo xmlns:p15="http://schemas.microsoft.com/office/powerpoint/2012/main" userId="S::jfaizant@maregionsud.fr::bba82f4c-c1dc-4fb9-bc2d-81a9dc69b2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C4E0"/>
    <a:srgbClr val="99CCFF"/>
    <a:srgbClr val="B7DBFF"/>
    <a:srgbClr val="00007E"/>
    <a:srgbClr val="000000"/>
    <a:srgbClr val="D9ECFF"/>
    <a:srgbClr val="0F6BB2"/>
    <a:srgbClr val="1EB1ED"/>
    <a:srgbClr val="C0DB27"/>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2838BEF-8BB2-4498-84A7-C5851F593DF1}" styleName="Style moyen 4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A107856-5554-42FB-B03E-39F5DBC370BA}" styleName="Style moyen 4 - Accentuation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6D9F66E-5EB9-4882-86FB-DCBF35E3C3E4}" styleName="Style moyen 4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5BE263C-DBD7-4A20-BB59-AAB30ACAA65A}" styleName="Style moyen 3 - Accentuation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06" autoAdjust="0"/>
    <p:restoredTop sz="61681" autoAdjust="0"/>
  </p:normalViewPr>
  <p:slideViewPr>
    <p:cSldViewPr snapToGrid="0">
      <p:cViewPr varScale="1">
        <p:scale>
          <a:sx n="51" d="100"/>
          <a:sy n="51" d="100"/>
        </p:scale>
        <p:origin x="1660" y="44"/>
      </p:cViewPr>
      <p:guideLst>
        <p:guide orient="horz" pos="1620"/>
        <p:guide orient="horz" pos="191"/>
        <p:guide orient="horz" pos="854"/>
        <p:guide orient="horz" pos="821"/>
        <p:guide orient="horz" pos="3049"/>
        <p:guide orient="horz" pos="3151"/>
        <p:guide pos="2880"/>
        <p:guide pos="476"/>
        <p:guide pos="5193"/>
        <p:guide pos="5465"/>
      </p:guideLst>
    </p:cSldViewPr>
  </p:slideViewPr>
  <p:outlineViewPr>
    <p:cViewPr>
      <p:scale>
        <a:sx n="33" d="100"/>
        <a:sy n="33" d="100"/>
      </p:scale>
      <p:origin x="0" y="-714"/>
    </p:cViewPr>
  </p:outlin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commentAuthors" Target="commentAuthors.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8C9704-4014-4F2C-BC86-0E790261461B}"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fr-FR"/>
        </a:p>
      </dgm:t>
    </dgm:pt>
    <dgm:pt modelId="{978642C1-7330-4DA8-A3F1-69893789410B}">
      <dgm:prSet phldrT="[Texte]"/>
      <dgm:spPr/>
      <dgm:t>
        <a:bodyPr/>
        <a:lstStyle/>
        <a:p>
          <a:r>
            <a:rPr lang="fr-FR" dirty="0"/>
            <a:t>Listes des lauréats France 2030</a:t>
          </a:r>
        </a:p>
      </dgm:t>
    </dgm:pt>
    <dgm:pt modelId="{01947B7F-48E7-4FE4-87D7-98C73240564A}" type="parTrans" cxnId="{FF1E3185-8725-4C43-8E69-706FED97DC6C}">
      <dgm:prSet/>
      <dgm:spPr/>
      <dgm:t>
        <a:bodyPr/>
        <a:lstStyle/>
        <a:p>
          <a:endParaRPr lang="fr-FR"/>
        </a:p>
      </dgm:t>
    </dgm:pt>
    <dgm:pt modelId="{DA5670E0-5954-443F-8636-3D100D76A666}" type="sibTrans" cxnId="{FF1E3185-8725-4C43-8E69-706FED97DC6C}">
      <dgm:prSet/>
      <dgm:spPr/>
      <dgm:t>
        <a:bodyPr/>
        <a:lstStyle/>
        <a:p>
          <a:endParaRPr lang="fr-FR"/>
        </a:p>
      </dgm:t>
    </dgm:pt>
    <dgm:pt modelId="{33D8067D-08BF-4CA6-8063-9D9D47B0349A}">
      <dgm:prSet phldrT="[Texte]"/>
      <dgm:spPr/>
      <dgm:t>
        <a:bodyPr/>
        <a:lstStyle/>
        <a:p>
          <a:r>
            <a:rPr lang="fr-FR" dirty="0"/>
            <a:t>Listes des projets refusés ou ajournés France 2030</a:t>
          </a:r>
        </a:p>
      </dgm:t>
    </dgm:pt>
    <dgm:pt modelId="{D85839C5-04AE-4F71-B91A-E40192B397E3}" type="parTrans" cxnId="{AA72847F-8A07-4789-BB6C-332321EA1259}">
      <dgm:prSet/>
      <dgm:spPr/>
      <dgm:t>
        <a:bodyPr/>
        <a:lstStyle/>
        <a:p>
          <a:endParaRPr lang="fr-FR"/>
        </a:p>
      </dgm:t>
    </dgm:pt>
    <dgm:pt modelId="{4330AC98-B6A4-4789-BB7C-43BFDB230886}" type="sibTrans" cxnId="{AA72847F-8A07-4789-BB6C-332321EA1259}">
      <dgm:prSet/>
      <dgm:spPr/>
      <dgm:t>
        <a:bodyPr/>
        <a:lstStyle/>
        <a:p>
          <a:endParaRPr lang="fr-FR"/>
        </a:p>
      </dgm:t>
    </dgm:pt>
    <dgm:pt modelId="{88530C19-F894-47DF-84A8-0406D659A3E9}">
      <dgm:prSet phldrT="[Texte]"/>
      <dgm:spPr/>
      <dgm:t>
        <a:bodyPr/>
        <a:lstStyle/>
        <a:p>
          <a:r>
            <a:rPr lang="fr-FR" dirty="0"/>
            <a:t>Listes des projets déposés France 2030</a:t>
          </a:r>
        </a:p>
      </dgm:t>
    </dgm:pt>
    <dgm:pt modelId="{3338427D-BB9F-45CB-9805-63D03D43ADDD}" type="parTrans" cxnId="{E5375692-CCDF-4C54-8C3B-CAE1CFDD519F}">
      <dgm:prSet/>
      <dgm:spPr/>
      <dgm:t>
        <a:bodyPr/>
        <a:lstStyle/>
        <a:p>
          <a:endParaRPr lang="fr-FR"/>
        </a:p>
      </dgm:t>
    </dgm:pt>
    <dgm:pt modelId="{1A9F8394-81E5-44B4-AF8A-A912BBFF456E}" type="sibTrans" cxnId="{E5375692-CCDF-4C54-8C3B-CAE1CFDD519F}">
      <dgm:prSet/>
      <dgm:spPr/>
      <dgm:t>
        <a:bodyPr/>
        <a:lstStyle/>
        <a:p>
          <a:endParaRPr lang="fr-FR"/>
        </a:p>
      </dgm:t>
    </dgm:pt>
    <dgm:pt modelId="{07BBB133-65D8-4912-AA2A-44B3A47D9C75}">
      <dgm:prSet phldrT="[Texte]"/>
      <dgm:spPr/>
      <dgm:t>
        <a:bodyPr/>
        <a:lstStyle/>
        <a:p>
          <a:r>
            <a:rPr lang="fr-FR" dirty="0"/>
            <a:t>Données du crédit d’impôt-Recherche (CIR) 2020</a:t>
          </a:r>
        </a:p>
      </dgm:t>
    </dgm:pt>
    <dgm:pt modelId="{4F3A65E6-8FF2-45F5-A6CD-C8CA6F4E98B5}" type="parTrans" cxnId="{0A8FD319-5A15-4D28-B465-8BF63E56451D}">
      <dgm:prSet/>
      <dgm:spPr/>
      <dgm:t>
        <a:bodyPr/>
        <a:lstStyle/>
        <a:p>
          <a:endParaRPr lang="fr-FR"/>
        </a:p>
      </dgm:t>
    </dgm:pt>
    <dgm:pt modelId="{8E70C1C1-F0F4-454F-9B2E-BFA00AA08CB6}" type="sibTrans" cxnId="{0A8FD319-5A15-4D28-B465-8BF63E56451D}">
      <dgm:prSet/>
      <dgm:spPr/>
      <dgm:t>
        <a:bodyPr/>
        <a:lstStyle/>
        <a:p>
          <a:endParaRPr lang="fr-FR"/>
        </a:p>
      </dgm:t>
    </dgm:pt>
    <dgm:pt modelId="{D4252B36-DC54-40AB-A108-E8010E8F4F11}">
      <dgm:prSet phldrT="[Texte]"/>
      <dgm:spPr/>
      <dgm:t>
        <a:bodyPr/>
        <a:lstStyle/>
        <a:p>
          <a:r>
            <a:rPr lang="fr-FR" dirty="0"/>
            <a:t>Fichier INSEE des établissements de PACA</a:t>
          </a:r>
        </a:p>
      </dgm:t>
    </dgm:pt>
    <dgm:pt modelId="{B03C204E-C9FB-4903-89F0-FA497DF943B9}" type="parTrans" cxnId="{7D4CF67E-C567-4714-9DEF-C668D71314A0}">
      <dgm:prSet/>
      <dgm:spPr/>
      <dgm:t>
        <a:bodyPr/>
        <a:lstStyle/>
        <a:p>
          <a:endParaRPr lang="fr-FR"/>
        </a:p>
      </dgm:t>
    </dgm:pt>
    <dgm:pt modelId="{4BA28374-425B-4C77-A895-DCDD8FE0922F}" type="sibTrans" cxnId="{7D4CF67E-C567-4714-9DEF-C668D71314A0}">
      <dgm:prSet/>
      <dgm:spPr/>
      <dgm:t>
        <a:bodyPr/>
        <a:lstStyle/>
        <a:p>
          <a:endParaRPr lang="fr-FR"/>
        </a:p>
      </dgm:t>
    </dgm:pt>
    <dgm:pt modelId="{EE5288EB-EE05-4FD8-A2EF-FE26BD308025}">
      <dgm:prSet phldrT="[Texte]"/>
      <dgm:spPr/>
      <dgm:t>
        <a:bodyPr/>
        <a:lstStyle/>
        <a:p>
          <a:r>
            <a:rPr lang="fr-FR" dirty="0"/>
            <a:t>Fichier </a:t>
          </a:r>
          <a:r>
            <a:rPr lang="fr-FR" dirty="0" err="1"/>
            <a:t>Dealroom</a:t>
          </a:r>
          <a:r>
            <a:rPr lang="fr-FR" dirty="0"/>
            <a:t> : levées de fonds des entreprises</a:t>
          </a:r>
        </a:p>
      </dgm:t>
    </dgm:pt>
    <dgm:pt modelId="{23AB67F1-2871-420F-A392-2B0DFF20313A}" type="parTrans" cxnId="{4E7E2C3E-9D12-4E6F-B5D1-4547358B481A}">
      <dgm:prSet/>
      <dgm:spPr/>
      <dgm:t>
        <a:bodyPr/>
        <a:lstStyle/>
        <a:p>
          <a:endParaRPr lang="fr-FR"/>
        </a:p>
      </dgm:t>
    </dgm:pt>
    <dgm:pt modelId="{C89AE5B2-591D-47A8-BA70-94CDB5FF75F1}" type="sibTrans" cxnId="{4E7E2C3E-9D12-4E6F-B5D1-4547358B481A}">
      <dgm:prSet/>
      <dgm:spPr/>
      <dgm:t>
        <a:bodyPr/>
        <a:lstStyle/>
        <a:p>
          <a:endParaRPr lang="fr-FR"/>
        </a:p>
      </dgm:t>
    </dgm:pt>
    <dgm:pt modelId="{A2B49DC7-8E27-4D6B-A89A-520C484DD93A}" type="pres">
      <dgm:prSet presAssocID="{DB8C9704-4014-4F2C-BC86-0E790261461B}" presName="Name0" presStyleCnt="0">
        <dgm:presLayoutVars>
          <dgm:chMax val="7"/>
          <dgm:chPref val="7"/>
          <dgm:dir/>
        </dgm:presLayoutVars>
      </dgm:prSet>
      <dgm:spPr/>
    </dgm:pt>
    <dgm:pt modelId="{FBB77DCC-E726-4324-A0A5-E29A74D3538E}" type="pres">
      <dgm:prSet presAssocID="{DB8C9704-4014-4F2C-BC86-0E790261461B}" presName="Name1" presStyleCnt="0"/>
      <dgm:spPr/>
    </dgm:pt>
    <dgm:pt modelId="{EBC70558-5249-4C24-ACB3-00376F57AD79}" type="pres">
      <dgm:prSet presAssocID="{DB8C9704-4014-4F2C-BC86-0E790261461B}" presName="cycle" presStyleCnt="0"/>
      <dgm:spPr/>
    </dgm:pt>
    <dgm:pt modelId="{03B21FA4-7853-40B8-8A29-8D35C9379913}" type="pres">
      <dgm:prSet presAssocID="{DB8C9704-4014-4F2C-BC86-0E790261461B}" presName="srcNode" presStyleLbl="node1" presStyleIdx="0" presStyleCnt="6"/>
      <dgm:spPr/>
    </dgm:pt>
    <dgm:pt modelId="{E76A870E-7F5E-4653-AD33-026451F5B8A8}" type="pres">
      <dgm:prSet presAssocID="{DB8C9704-4014-4F2C-BC86-0E790261461B}" presName="conn" presStyleLbl="parChTrans1D2" presStyleIdx="0" presStyleCnt="1"/>
      <dgm:spPr/>
    </dgm:pt>
    <dgm:pt modelId="{2E133F14-FF24-4BB1-94AB-8240E6398B84}" type="pres">
      <dgm:prSet presAssocID="{DB8C9704-4014-4F2C-BC86-0E790261461B}" presName="extraNode" presStyleLbl="node1" presStyleIdx="0" presStyleCnt="6"/>
      <dgm:spPr/>
    </dgm:pt>
    <dgm:pt modelId="{C05D2C30-AF09-4210-A427-9EF8972A072A}" type="pres">
      <dgm:prSet presAssocID="{DB8C9704-4014-4F2C-BC86-0E790261461B}" presName="dstNode" presStyleLbl="node1" presStyleIdx="0" presStyleCnt="6"/>
      <dgm:spPr/>
    </dgm:pt>
    <dgm:pt modelId="{22C84AB2-8898-4F81-8DAF-114302FB5426}" type="pres">
      <dgm:prSet presAssocID="{978642C1-7330-4DA8-A3F1-69893789410B}" presName="text_1" presStyleLbl="node1" presStyleIdx="0" presStyleCnt="6">
        <dgm:presLayoutVars>
          <dgm:bulletEnabled val="1"/>
        </dgm:presLayoutVars>
      </dgm:prSet>
      <dgm:spPr/>
    </dgm:pt>
    <dgm:pt modelId="{8A36446D-40E5-4F78-947E-8CA89028F02D}" type="pres">
      <dgm:prSet presAssocID="{978642C1-7330-4DA8-A3F1-69893789410B}" presName="accent_1" presStyleCnt="0"/>
      <dgm:spPr/>
    </dgm:pt>
    <dgm:pt modelId="{6D65DDE3-176C-443D-BCD8-A169F4A7AD13}" type="pres">
      <dgm:prSet presAssocID="{978642C1-7330-4DA8-A3F1-69893789410B}" presName="accentRepeatNode" presStyleLbl="solidFgAcc1" presStyleIdx="0" presStyleCnt="6"/>
      <dgm:spPr/>
    </dgm:pt>
    <dgm:pt modelId="{C6AC01BE-1969-46E2-98A1-EAFC5271A028}" type="pres">
      <dgm:prSet presAssocID="{88530C19-F894-47DF-84A8-0406D659A3E9}" presName="text_2" presStyleLbl="node1" presStyleIdx="1" presStyleCnt="6">
        <dgm:presLayoutVars>
          <dgm:bulletEnabled val="1"/>
        </dgm:presLayoutVars>
      </dgm:prSet>
      <dgm:spPr/>
    </dgm:pt>
    <dgm:pt modelId="{3E9D01BE-C428-4B83-83C2-6BC5A0ADC7CF}" type="pres">
      <dgm:prSet presAssocID="{88530C19-F894-47DF-84A8-0406D659A3E9}" presName="accent_2" presStyleCnt="0"/>
      <dgm:spPr/>
    </dgm:pt>
    <dgm:pt modelId="{71903A1A-8019-4B02-B655-C97C5384AA46}" type="pres">
      <dgm:prSet presAssocID="{88530C19-F894-47DF-84A8-0406D659A3E9}" presName="accentRepeatNode" presStyleLbl="solidFgAcc1" presStyleIdx="1" presStyleCnt="6"/>
      <dgm:spPr/>
    </dgm:pt>
    <dgm:pt modelId="{142D4F78-1A91-4927-B909-028D19C33195}" type="pres">
      <dgm:prSet presAssocID="{33D8067D-08BF-4CA6-8063-9D9D47B0349A}" presName="text_3" presStyleLbl="node1" presStyleIdx="2" presStyleCnt="6">
        <dgm:presLayoutVars>
          <dgm:bulletEnabled val="1"/>
        </dgm:presLayoutVars>
      </dgm:prSet>
      <dgm:spPr/>
    </dgm:pt>
    <dgm:pt modelId="{6FEF4BB1-2CB5-49AB-B307-51D7912F88E6}" type="pres">
      <dgm:prSet presAssocID="{33D8067D-08BF-4CA6-8063-9D9D47B0349A}" presName="accent_3" presStyleCnt="0"/>
      <dgm:spPr/>
    </dgm:pt>
    <dgm:pt modelId="{89C83F67-4F90-4867-9EAD-A0BFEC0FE3DA}" type="pres">
      <dgm:prSet presAssocID="{33D8067D-08BF-4CA6-8063-9D9D47B0349A}" presName="accentRepeatNode" presStyleLbl="solidFgAcc1" presStyleIdx="2" presStyleCnt="6"/>
      <dgm:spPr/>
    </dgm:pt>
    <dgm:pt modelId="{6744526C-3CB0-48C9-B086-8EEF1068CE68}" type="pres">
      <dgm:prSet presAssocID="{07BBB133-65D8-4912-AA2A-44B3A47D9C75}" presName="text_4" presStyleLbl="node1" presStyleIdx="3" presStyleCnt="6">
        <dgm:presLayoutVars>
          <dgm:bulletEnabled val="1"/>
        </dgm:presLayoutVars>
      </dgm:prSet>
      <dgm:spPr/>
    </dgm:pt>
    <dgm:pt modelId="{9889FDCB-F3DB-4341-8F55-C0FFFF4CADEC}" type="pres">
      <dgm:prSet presAssocID="{07BBB133-65D8-4912-AA2A-44B3A47D9C75}" presName="accent_4" presStyleCnt="0"/>
      <dgm:spPr/>
    </dgm:pt>
    <dgm:pt modelId="{EF3C4C5D-5A78-4C1A-95B9-0F32631C2F6B}" type="pres">
      <dgm:prSet presAssocID="{07BBB133-65D8-4912-AA2A-44B3A47D9C75}" presName="accentRepeatNode" presStyleLbl="solidFgAcc1" presStyleIdx="3" presStyleCnt="6"/>
      <dgm:spPr/>
    </dgm:pt>
    <dgm:pt modelId="{C70A85C4-6EE4-4397-BDCC-75BC3DFBC707}" type="pres">
      <dgm:prSet presAssocID="{D4252B36-DC54-40AB-A108-E8010E8F4F11}" presName="text_5" presStyleLbl="node1" presStyleIdx="4" presStyleCnt="6">
        <dgm:presLayoutVars>
          <dgm:bulletEnabled val="1"/>
        </dgm:presLayoutVars>
      </dgm:prSet>
      <dgm:spPr/>
    </dgm:pt>
    <dgm:pt modelId="{4A6B9D60-3DB9-4929-8250-1103D6B46975}" type="pres">
      <dgm:prSet presAssocID="{D4252B36-DC54-40AB-A108-E8010E8F4F11}" presName="accent_5" presStyleCnt="0"/>
      <dgm:spPr/>
    </dgm:pt>
    <dgm:pt modelId="{ABD688A9-628B-4C69-B71A-5A9121B560DE}" type="pres">
      <dgm:prSet presAssocID="{D4252B36-DC54-40AB-A108-E8010E8F4F11}" presName="accentRepeatNode" presStyleLbl="solidFgAcc1" presStyleIdx="4" presStyleCnt="6"/>
      <dgm:spPr/>
    </dgm:pt>
    <dgm:pt modelId="{DBEED2E8-7764-401E-9583-A2523AE7E46A}" type="pres">
      <dgm:prSet presAssocID="{EE5288EB-EE05-4FD8-A2EF-FE26BD308025}" presName="text_6" presStyleLbl="node1" presStyleIdx="5" presStyleCnt="6">
        <dgm:presLayoutVars>
          <dgm:bulletEnabled val="1"/>
        </dgm:presLayoutVars>
      </dgm:prSet>
      <dgm:spPr/>
    </dgm:pt>
    <dgm:pt modelId="{EA7D63D3-F99F-4614-8BE9-7E6BCE478375}" type="pres">
      <dgm:prSet presAssocID="{EE5288EB-EE05-4FD8-A2EF-FE26BD308025}" presName="accent_6" presStyleCnt="0"/>
      <dgm:spPr/>
    </dgm:pt>
    <dgm:pt modelId="{D8CDBAE6-25DC-4196-85E4-E8FCA56F50AA}" type="pres">
      <dgm:prSet presAssocID="{EE5288EB-EE05-4FD8-A2EF-FE26BD308025}" presName="accentRepeatNode" presStyleLbl="solidFgAcc1" presStyleIdx="5" presStyleCnt="6"/>
      <dgm:spPr/>
    </dgm:pt>
  </dgm:ptLst>
  <dgm:cxnLst>
    <dgm:cxn modelId="{6959EE00-8379-47FB-B4A2-98906527D7AA}" type="presOf" srcId="{88530C19-F894-47DF-84A8-0406D659A3E9}" destId="{C6AC01BE-1969-46E2-98A1-EAFC5271A028}" srcOrd="0" destOrd="0" presId="urn:microsoft.com/office/officeart/2008/layout/VerticalCurvedList"/>
    <dgm:cxn modelId="{0A8FD319-5A15-4D28-B465-8BF63E56451D}" srcId="{DB8C9704-4014-4F2C-BC86-0E790261461B}" destId="{07BBB133-65D8-4912-AA2A-44B3A47D9C75}" srcOrd="3" destOrd="0" parTransId="{4F3A65E6-8FF2-45F5-A6CD-C8CA6F4E98B5}" sibTransId="{8E70C1C1-F0F4-454F-9B2E-BFA00AA08CB6}"/>
    <dgm:cxn modelId="{76A6481F-8043-4A54-8313-67B99461584A}" type="presOf" srcId="{DB8C9704-4014-4F2C-BC86-0E790261461B}" destId="{A2B49DC7-8E27-4D6B-A89A-520C484DD93A}" srcOrd="0" destOrd="0" presId="urn:microsoft.com/office/officeart/2008/layout/VerticalCurvedList"/>
    <dgm:cxn modelId="{4E7E2C3E-9D12-4E6F-B5D1-4547358B481A}" srcId="{DB8C9704-4014-4F2C-BC86-0E790261461B}" destId="{EE5288EB-EE05-4FD8-A2EF-FE26BD308025}" srcOrd="5" destOrd="0" parTransId="{23AB67F1-2871-420F-A392-2B0DFF20313A}" sibTransId="{C89AE5B2-591D-47A8-BA70-94CDB5FF75F1}"/>
    <dgm:cxn modelId="{0ED7A367-7EBD-479E-83D7-86049D06F597}" type="presOf" srcId="{978642C1-7330-4DA8-A3F1-69893789410B}" destId="{22C84AB2-8898-4F81-8DAF-114302FB5426}" srcOrd="0" destOrd="0" presId="urn:microsoft.com/office/officeart/2008/layout/VerticalCurvedList"/>
    <dgm:cxn modelId="{59BF0E52-4DF8-463F-A4AF-4410E0CDB17C}" type="presOf" srcId="{D4252B36-DC54-40AB-A108-E8010E8F4F11}" destId="{C70A85C4-6EE4-4397-BDCC-75BC3DFBC707}" srcOrd="0" destOrd="0" presId="urn:microsoft.com/office/officeart/2008/layout/VerticalCurvedList"/>
    <dgm:cxn modelId="{7D4CF67E-C567-4714-9DEF-C668D71314A0}" srcId="{DB8C9704-4014-4F2C-BC86-0E790261461B}" destId="{D4252B36-DC54-40AB-A108-E8010E8F4F11}" srcOrd="4" destOrd="0" parTransId="{B03C204E-C9FB-4903-89F0-FA497DF943B9}" sibTransId="{4BA28374-425B-4C77-A895-DCDD8FE0922F}"/>
    <dgm:cxn modelId="{AA72847F-8A07-4789-BB6C-332321EA1259}" srcId="{DB8C9704-4014-4F2C-BC86-0E790261461B}" destId="{33D8067D-08BF-4CA6-8063-9D9D47B0349A}" srcOrd="2" destOrd="0" parTransId="{D85839C5-04AE-4F71-B91A-E40192B397E3}" sibTransId="{4330AC98-B6A4-4789-BB7C-43BFDB230886}"/>
    <dgm:cxn modelId="{FF1E3185-8725-4C43-8E69-706FED97DC6C}" srcId="{DB8C9704-4014-4F2C-BC86-0E790261461B}" destId="{978642C1-7330-4DA8-A3F1-69893789410B}" srcOrd="0" destOrd="0" parTransId="{01947B7F-48E7-4FE4-87D7-98C73240564A}" sibTransId="{DA5670E0-5954-443F-8636-3D100D76A666}"/>
    <dgm:cxn modelId="{E5375692-CCDF-4C54-8C3B-CAE1CFDD519F}" srcId="{DB8C9704-4014-4F2C-BC86-0E790261461B}" destId="{88530C19-F894-47DF-84A8-0406D659A3E9}" srcOrd="1" destOrd="0" parTransId="{3338427D-BB9F-45CB-9805-63D03D43ADDD}" sibTransId="{1A9F8394-81E5-44B4-AF8A-A912BBFF456E}"/>
    <dgm:cxn modelId="{29CB8DA7-E495-48B5-850A-EFBD9B5F48A3}" type="presOf" srcId="{07BBB133-65D8-4912-AA2A-44B3A47D9C75}" destId="{6744526C-3CB0-48C9-B086-8EEF1068CE68}" srcOrd="0" destOrd="0" presId="urn:microsoft.com/office/officeart/2008/layout/VerticalCurvedList"/>
    <dgm:cxn modelId="{9D609CA7-400C-4204-9DC3-5070467052A4}" type="presOf" srcId="{33D8067D-08BF-4CA6-8063-9D9D47B0349A}" destId="{142D4F78-1A91-4927-B909-028D19C33195}" srcOrd="0" destOrd="0" presId="urn:microsoft.com/office/officeart/2008/layout/VerticalCurvedList"/>
    <dgm:cxn modelId="{C8ECB2AD-B3A6-4BFC-AF1D-3BA8FAC6754C}" type="presOf" srcId="{DA5670E0-5954-443F-8636-3D100D76A666}" destId="{E76A870E-7F5E-4653-AD33-026451F5B8A8}" srcOrd="0" destOrd="0" presId="urn:microsoft.com/office/officeart/2008/layout/VerticalCurvedList"/>
    <dgm:cxn modelId="{025D19E4-A016-42B1-AF26-47620FDAD25B}" type="presOf" srcId="{EE5288EB-EE05-4FD8-A2EF-FE26BD308025}" destId="{DBEED2E8-7764-401E-9583-A2523AE7E46A}" srcOrd="0" destOrd="0" presId="urn:microsoft.com/office/officeart/2008/layout/VerticalCurvedList"/>
    <dgm:cxn modelId="{7EAB70D4-5571-4F58-8756-292947A0491B}" type="presParOf" srcId="{A2B49DC7-8E27-4D6B-A89A-520C484DD93A}" destId="{FBB77DCC-E726-4324-A0A5-E29A74D3538E}" srcOrd="0" destOrd="0" presId="urn:microsoft.com/office/officeart/2008/layout/VerticalCurvedList"/>
    <dgm:cxn modelId="{9E219918-3656-494A-9C40-7675A6F08821}" type="presParOf" srcId="{FBB77DCC-E726-4324-A0A5-E29A74D3538E}" destId="{EBC70558-5249-4C24-ACB3-00376F57AD79}" srcOrd="0" destOrd="0" presId="urn:microsoft.com/office/officeart/2008/layout/VerticalCurvedList"/>
    <dgm:cxn modelId="{C9FDE64D-3A84-4799-AD59-2FA32D9A5D40}" type="presParOf" srcId="{EBC70558-5249-4C24-ACB3-00376F57AD79}" destId="{03B21FA4-7853-40B8-8A29-8D35C9379913}" srcOrd="0" destOrd="0" presId="urn:microsoft.com/office/officeart/2008/layout/VerticalCurvedList"/>
    <dgm:cxn modelId="{7EFE772C-F17C-4520-A2B5-13DB6CA64B17}" type="presParOf" srcId="{EBC70558-5249-4C24-ACB3-00376F57AD79}" destId="{E76A870E-7F5E-4653-AD33-026451F5B8A8}" srcOrd="1" destOrd="0" presId="urn:microsoft.com/office/officeart/2008/layout/VerticalCurvedList"/>
    <dgm:cxn modelId="{440248B9-7D95-4222-B24A-0F85F3A40BB5}" type="presParOf" srcId="{EBC70558-5249-4C24-ACB3-00376F57AD79}" destId="{2E133F14-FF24-4BB1-94AB-8240E6398B84}" srcOrd="2" destOrd="0" presId="urn:microsoft.com/office/officeart/2008/layout/VerticalCurvedList"/>
    <dgm:cxn modelId="{E1608528-3704-4C4C-9D5E-CCD2A5EEF35D}" type="presParOf" srcId="{EBC70558-5249-4C24-ACB3-00376F57AD79}" destId="{C05D2C30-AF09-4210-A427-9EF8972A072A}" srcOrd="3" destOrd="0" presId="urn:microsoft.com/office/officeart/2008/layout/VerticalCurvedList"/>
    <dgm:cxn modelId="{34E90207-FB9B-4B2F-8B39-3B09EC7DAF82}" type="presParOf" srcId="{FBB77DCC-E726-4324-A0A5-E29A74D3538E}" destId="{22C84AB2-8898-4F81-8DAF-114302FB5426}" srcOrd="1" destOrd="0" presId="urn:microsoft.com/office/officeart/2008/layout/VerticalCurvedList"/>
    <dgm:cxn modelId="{7032A3B6-8EE7-4470-AD0C-231858D84057}" type="presParOf" srcId="{FBB77DCC-E726-4324-A0A5-E29A74D3538E}" destId="{8A36446D-40E5-4F78-947E-8CA89028F02D}" srcOrd="2" destOrd="0" presId="urn:microsoft.com/office/officeart/2008/layout/VerticalCurvedList"/>
    <dgm:cxn modelId="{70873560-7807-4D1C-AC27-849450214425}" type="presParOf" srcId="{8A36446D-40E5-4F78-947E-8CA89028F02D}" destId="{6D65DDE3-176C-443D-BCD8-A169F4A7AD13}" srcOrd="0" destOrd="0" presId="urn:microsoft.com/office/officeart/2008/layout/VerticalCurvedList"/>
    <dgm:cxn modelId="{10B8CB9F-6872-4E8C-B6D9-27FD186C5ACF}" type="presParOf" srcId="{FBB77DCC-E726-4324-A0A5-E29A74D3538E}" destId="{C6AC01BE-1969-46E2-98A1-EAFC5271A028}" srcOrd="3" destOrd="0" presId="urn:microsoft.com/office/officeart/2008/layout/VerticalCurvedList"/>
    <dgm:cxn modelId="{4C804181-3981-4AFD-AFF4-24DBA259779B}" type="presParOf" srcId="{FBB77DCC-E726-4324-A0A5-E29A74D3538E}" destId="{3E9D01BE-C428-4B83-83C2-6BC5A0ADC7CF}" srcOrd="4" destOrd="0" presId="urn:microsoft.com/office/officeart/2008/layout/VerticalCurvedList"/>
    <dgm:cxn modelId="{063F46A1-D6BA-4D90-B016-10E749F7305B}" type="presParOf" srcId="{3E9D01BE-C428-4B83-83C2-6BC5A0ADC7CF}" destId="{71903A1A-8019-4B02-B655-C97C5384AA46}" srcOrd="0" destOrd="0" presId="urn:microsoft.com/office/officeart/2008/layout/VerticalCurvedList"/>
    <dgm:cxn modelId="{299E4564-1918-48EF-9699-C67AAA8A9916}" type="presParOf" srcId="{FBB77DCC-E726-4324-A0A5-E29A74D3538E}" destId="{142D4F78-1A91-4927-B909-028D19C33195}" srcOrd="5" destOrd="0" presId="urn:microsoft.com/office/officeart/2008/layout/VerticalCurvedList"/>
    <dgm:cxn modelId="{D849D092-D10E-4C57-AB66-D6B87BB9FA10}" type="presParOf" srcId="{FBB77DCC-E726-4324-A0A5-E29A74D3538E}" destId="{6FEF4BB1-2CB5-49AB-B307-51D7912F88E6}" srcOrd="6" destOrd="0" presId="urn:microsoft.com/office/officeart/2008/layout/VerticalCurvedList"/>
    <dgm:cxn modelId="{6E6C8CD6-475C-4069-B9B4-8DCF15BC0D36}" type="presParOf" srcId="{6FEF4BB1-2CB5-49AB-B307-51D7912F88E6}" destId="{89C83F67-4F90-4867-9EAD-A0BFEC0FE3DA}" srcOrd="0" destOrd="0" presId="urn:microsoft.com/office/officeart/2008/layout/VerticalCurvedList"/>
    <dgm:cxn modelId="{6CB8927D-F154-4611-AA78-BB0D43083FE9}" type="presParOf" srcId="{FBB77DCC-E726-4324-A0A5-E29A74D3538E}" destId="{6744526C-3CB0-48C9-B086-8EEF1068CE68}" srcOrd="7" destOrd="0" presId="urn:microsoft.com/office/officeart/2008/layout/VerticalCurvedList"/>
    <dgm:cxn modelId="{0E07CEA2-6D42-4E5A-BE83-48CD424A5E5D}" type="presParOf" srcId="{FBB77DCC-E726-4324-A0A5-E29A74D3538E}" destId="{9889FDCB-F3DB-4341-8F55-C0FFFF4CADEC}" srcOrd="8" destOrd="0" presId="urn:microsoft.com/office/officeart/2008/layout/VerticalCurvedList"/>
    <dgm:cxn modelId="{8048B6AD-612E-41ED-BDB8-FF7652DF457D}" type="presParOf" srcId="{9889FDCB-F3DB-4341-8F55-C0FFFF4CADEC}" destId="{EF3C4C5D-5A78-4C1A-95B9-0F32631C2F6B}" srcOrd="0" destOrd="0" presId="urn:microsoft.com/office/officeart/2008/layout/VerticalCurvedList"/>
    <dgm:cxn modelId="{F68863A8-0F75-4D9B-B1A3-84731F0CC320}" type="presParOf" srcId="{FBB77DCC-E726-4324-A0A5-E29A74D3538E}" destId="{C70A85C4-6EE4-4397-BDCC-75BC3DFBC707}" srcOrd="9" destOrd="0" presId="urn:microsoft.com/office/officeart/2008/layout/VerticalCurvedList"/>
    <dgm:cxn modelId="{26886281-DA34-4FF5-9158-A44354AE5EF8}" type="presParOf" srcId="{FBB77DCC-E726-4324-A0A5-E29A74D3538E}" destId="{4A6B9D60-3DB9-4929-8250-1103D6B46975}" srcOrd="10" destOrd="0" presId="urn:microsoft.com/office/officeart/2008/layout/VerticalCurvedList"/>
    <dgm:cxn modelId="{760B9F9C-9FA5-47C5-BC73-569A8BE25BB6}" type="presParOf" srcId="{4A6B9D60-3DB9-4929-8250-1103D6B46975}" destId="{ABD688A9-628B-4C69-B71A-5A9121B560DE}" srcOrd="0" destOrd="0" presId="urn:microsoft.com/office/officeart/2008/layout/VerticalCurvedList"/>
    <dgm:cxn modelId="{ABA9A9C2-F5BE-4BC7-A791-E0B65B9214FA}" type="presParOf" srcId="{FBB77DCC-E726-4324-A0A5-E29A74D3538E}" destId="{DBEED2E8-7764-401E-9583-A2523AE7E46A}" srcOrd="11" destOrd="0" presId="urn:microsoft.com/office/officeart/2008/layout/VerticalCurvedList"/>
    <dgm:cxn modelId="{9EE951FE-62BF-47F7-B77F-3822FB7C40D9}" type="presParOf" srcId="{FBB77DCC-E726-4324-A0A5-E29A74D3538E}" destId="{EA7D63D3-F99F-4614-8BE9-7E6BCE478375}" srcOrd="12" destOrd="0" presId="urn:microsoft.com/office/officeart/2008/layout/VerticalCurvedList"/>
    <dgm:cxn modelId="{48F35649-E1C2-429B-B20F-30F35E065524}" type="presParOf" srcId="{EA7D63D3-F99F-4614-8BE9-7E6BCE478375}" destId="{D8CDBAE6-25DC-4196-85E4-E8FCA56F50AA}"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4747B0-9A58-4287-8247-D50C60EF4C1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fr-FR"/>
        </a:p>
      </dgm:t>
    </dgm:pt>
    <dgm:pt modelId="{782AF5BE-7BA4-4089-B01F-6C606B4E87E6}">
      <dgm:prSet phldrT="[Texte]"/>
      <dgm:spPr/>
      <dgm:t>
        <a:bodyPr/>
        <a:lstStyle/>
        <a:p>
          <a:r>
            <a:rPr lang="fr-FR" dirty="0"/>
            <a:t>Nettoyage des données</a:t>
          </a:r>
        </a:p>
      </dgm:t>
    </dgm:pt>
    <dgm:pt modelId="{84EAF9BF-431C-4A51-96B5-1F63F575B9FC}" type="parTrans" cxnId="{A01A7D85-0898-41E4-8102-06500958EF7D}">
      <dgm:prSet/>
      <dgm:spPr/>
      <dgm:t>
        <a:bodyPr/>
        <a:lstStyle/>
        <a:p>
          <a:endParaRPr lang="fr-FR"/>
        </a:p>
      </dgm:t>
    </dgm:pt>
    <dgm:pt modelId="{DAA086C1-F25D-4E92-BC70-5543C13349BE}" type="sibTrans" cxnId="{A01A7D85-0898-41E4-8102-06500958EF7D}">
      <dgm:prSet/>
      <dgm:spPr/>
      <dgm:t>
        <a:bodyPr/>
        <a:lstStyle/>
        <a:p>
          <a:endParaRPr lang="fr-FR"/>
        </a:p>
      </dgm:t>
    </dgm:pt>
    <dgm:pt modelId="{2F5A0D2A-21E2-4375-9F51-22A681D28517}">
      <dgm:prSet phldrT="[Texte]"/>
      <dgm:spPr/>
      <dgm:t>
        <a:bodyPr/>
        <a:lstStyle/>
        <a:p>
          <a:r>
            <a:rPr lang="fr-FR" dirty="0"/>
            <a:t>Suppression des doublons</a:t>
          </a:r>
        </a:p>
      </dgm:t>
    </dgm:pt>
    <dgm:pt modelId="{CCC610AC-6F9B-4D32-8344-387704CC5D63}" type="parTrans" cxnId="{0CDFDC68-DCEA-4198-A450-5DBC5DC1562A}">
      <dgm:prSet/>
      <dgm:spPr/>
      <dgm:t>
        <a:bodyPr/>
        <a:lstStyle/>
        <a:p>
          <a:endParaRPr lang="fr-FR"/>
        </a:p>
      </dgm:t>
    </dgm:pt>
    <dgm:pt modelId="{72018523-7408-4C7A-B237-68C33E094B81}" type="sibTrans" cxnId="{0CDFDC68-DCEA-4198-A450-5DBC5DC1562A}">
      <dgm:prSet/>
      <dgm:spPr/>
      <dgm:t>
        <a:bodyPr/>
        <a:lstStyle/>
        <a:p>
          <a:endParaRPr lang="fr-FR"/>
        </a:p>
      </dgm:t>
    </dgm:pt>
    <dgm:pt modelId="{835ACD01-B02C-4BF6-AF58-0B082CF1A267}">
      <dgm:prSet phldrT="[Texte]"/>
      <dgm:spPr/>
      <dgm:t>
        <a:bodyPr/>
        <a:lstStyle/>
        <a:p>
          <a:r>
            <a:rPr lang="fr-FR" dirty="0"/>
            <a:t>Gestion des valeurs manquantes</a:t>
          </a:r>
        </a:p>
      </dgm:t>
    </dgm:pt>
    <dgm:pt modelId="{1659D0C2-7A92-406A-AACA-CEDEBE6FD30F}" type="parTrans" cxnId="{E29CED26-E2E2-4996-A02A-2BD5A717DB4D}">
      <dgm:prSet/>
      <dgm:spPr/>
      <dgm:t>
        <a:bodyPr/>
        <a:lstStyle/>
        <a:p>
          <a:endParaRPr lang="fr-FR"/>
        </a:p>
      </dgm:t>
    </dgm:pt>
    <dgm:pt modelId="{39BE746A-44B3-446C-9D37-04E55D47D5E2}" type="sibTrans" cxnId="{E29CED26-E2E2-4996-A02A-2BD5A717DB4D}">
      <dgm:prSet/>
      <dgm:spPr/>
      <dgm:t>
        <a:bodyPr/>
        <a:lstStyle/>
        <a:p>
          <a:endParaRPr lang="fr-FR"/>
        </a:p>
      </dgm:t>
    </dgm:pt>
    <dgm:pt modelId="{C89229D3-A2F3-4AD2-BAE3-FB40F995234A}">
      <dgm:prSet phldrT="[Texte]"/>
      <dgm:spPr/>
      <dgm:t>
        <a:bodyPr/>
        <a:lstStyle/>
        <a:p>
          <a:r>
            <a:rPr lang="fr-FR" dirty="0"/>
            <a:t>Prétraitement des données</a:t>
          </a:r>
        </a:p>
      </dgm:t>
    </dgm:pt>
    <dgm:pt modelId="{1C84DCBB-F70B-4421-8DD0-F6BEAD037C4D}" type="parTrans" cxnId="{A2C54B48-C005-4DB2-A650-C4E667B9EEC4}">
      <dgm:prSet/>
      <dgm:spPr/>
      <dgm:t>
        <a:bodyPr/>
        <a:lstStyle/>
        <a:p>
          <a:endParaRPr lang="fr-FR"/>
        </a:p>
      </dgm:t>
    </dgm:pt>
    <dgm:pt modelId="{B805A1E1-981D-4A2A-946D-0E2D98897838}" type="sibTrans" cxnId="{A2C54B48-C005-4DB2-A650-C4E667B9EEC4}">
      <dgm:prSet/>
      <dgm:spPr/>
      <dgm:t>
        <a:bodyPr/>
        <a:lstStyle/>
        <a:p>
          <a:endParaRPr lang="fr-FR"/>
        </a:p>
      </dgm:t>
    </dgm:pt>
    <dgm:pt modelId="{C3442FF0-C81F-47BF-AEA8-8CF8652FD6D9}">
      <dgm:prSet phldrT="[Texte]"/>
      <dgm:spPr/>
      <dgm:t>
        <a:bodyPr/>
        <a:lstStyle/>
        <a:p>
          <a:r>
            <a:rPr lang="fr-FR" dirty="0"/>
            <a:t>Standardisation</a:t>
          </a:r>
        </a:p>
      </dgm:t>
    </dgm:pt>
    <dgm:pt modelId="{65DDEB0B-9C90-4E1B-B353-689B9E0D10F2}" type="parTrans" cxnId="{E44A2C61-74C2-485B-8E94-38928F1739CB}">
      <dgm:prSet/>
      <dgm:spPr/>
      <dgm:t>
        <a:bodyPr/>
        <a:lstStyle/>
        <a:p>
          <a:endParaRPr lang="fr-FR"/>
        </a:p>
      </dgm:t>
    </dgm:pt>
    <dgm:pt modelId="{33B1F991-ED32-4888-AE7B-C31CBB05CE63}" type="sibTrans" cxnId="{E44A2C61-74C2-485B-8E94-38928F1739CB}">
      <dgm:prSet/>
      <dgm:spPr/>
      <dgm:t>
        <a:bodyPr/>
        <a:lstStyle/>
        <a:p>
          <a:endParaRPr lang="fr-FR"/>
        </a:p>
      </dgm:t>
    </dgm:pt>
    <dgm:pt modelId="{B9B3D385-21BB-4468-9426-BADD6C9151CD}">
      <dgm:prSet phldrT="[Texte]"/>
      <dgm:spPr/>
      <dgm:t>
        <a:bodyPr/>
        <a:lstStyle/>
        <a:p>
          <a:r>
            <a:rPr lang="fr-FR" dirty="0"/>
            <a:t>Traitement des valeurs aberrantes</a:t>
          </a:r>
        </a:p>
      </dgm:t>
    </dgm:pt>
    <dgm:pt modelId="{5DE7446C-659B-4EA4-B136-4F2765D0F0BA}" type="parTrans" cxnId="{A4362E04-70C9-4857-AF1D-8A64A7B9DB6F}">
      <dgm:prSet/>
      <dgm:spPr/>
      <dgm:t>
        <a:bodyPr/>
        <a:lstStyle/>
        <a:p>
          <a:endParaRPr lang="fr-FR"/>
        </a:p>
      </dgm:t>
    </dgm:pt>
    <dgm:pt modelId="{E8CA260F-F993-4B0E-8321-C21CB12D3BB7}" type="sibTrans" cxnId="{A4362E04-70C9-4857-AF1D-8A64A7B9DB6F}">
      <dgm:prSet/>
      <dgm:spPr/>
      <dgm:t>
        <a:bodyPr/>
        <a:lstStyle/>
        <a:p>
          <a:endParaRPr lang="fr-FR"/>
        </a:p>
      </dgm:t>
    </dgm:pt>
    <dgm:pt modelId="{1A1FF8F7-A4D0-4093-A082-5CB64E808149}">
      <dgm:prSet phldrT="[Texte]"/>
      <dgm:spPr/>
      <dgm:t>
        <a:bodyPr/>
        <a:lstStyle/>
        <a:p>
          <a:r>
            <a:rPr lang="fr-FR" dirty="0"/>
            <a:t>Gestion du déséquilibre des données</a:t>
          </a:r>
        </a:p>
      </dgm:t>
    </dgm:pt>
    <dgm:pt modelId="{8FE56F3C-793F-4011-9DBD-46171997CACE}" type="parTrans" cxnId="{547D8294-F5F2-4634-9027-38183DB374EC}">
      <dgm:prSet/>
      <dgm:spPr/>
      <dgm:t>
        <a:bodyPr/>
        <a:lstStyle/>
        <a:p>
          <a:endParaRPr lang="fr-FR"/>
        </a:p>
      </dgm:t>
    </dgm:pt>
    <dgm:pt modelId="{334522CB-1FB4-40C2-BA2D-E9B86F32BB34}" type="sibTrans" cxnId="{547D8294-F5F2-4634-9027-38183DB374EC}">
      <dgm:prSet/>
      <dgm:spPr/>
      <dgm:t>
        <a:bodyPr/>
        <a:lstStyle/>
        <a:p>
          <a:endParaRPr lang="fr-FR"/>
        </a:p>
      </dgm:t>
    </dgm:pt>
    <dgm:pt modelId="{B057EBA5-B247-4CF7-B38B-ED2B1530B25D}">
      <dgm:prSet phldrT="[Texte]"/>
      <dgm:spPr/>
      <dgm:t>
        <a:bodyPr/>
        <a:lstStyle/>
        <a:p>
          <a:r>
            <a:rPr lang="fr-FR" dirty="0"/>
            <a:t>Utilisation de SMOTENC</a:t>
          </a:r>
        </a:p>
      </dgm:t>
    </dgm:pt>
    <dgm:pt modelId="{4EA63046-4B1B-4156-9F59-E50CBE587A45}" type="parTrans" cxnId="{CA546E23-4E6B-416C-ACF6-8C13793475A8}">
      <dgm:prSet/>
      <dgm:spPr/>
      <dgm:t>
        <a:bodyPr/>
        <a:lstStyle/>
        <a:p>
          <a:endParaRPr lang="fr-FR"/>
        </a:p>
      </dgm:t>
    </dgm:pt>
    <dgm:pt modelId="{8446D049-D741-4E9B-9273-FC5A059330ED}" type="sibTrans" cxnId="{CA546E23-4E6B-416C-ACF6-8C13793475A8}">
      <dgm:prSet/>
      <dgm:spPr/>
      <dgm:t>
        <a:bodyPr/>
        <a:lstStyle/>
        <a:p>
          <a:endParaRPr lang="fr-FR"/>
        </a:p>
      </dgm:t>
    </dgm:pt>
    <dgm:pt modelId="{BE5811A9-E34F-4A3E-8511-912B5EB97D3A}">
      <dgm:prSet phldrT="[Texte]"/>
      <dgm:spPr/>
      <dgm:t>
        <a:bodyPr/>
        <a:lstStyle/>
        <a:p>
          <a:r>
            <a:rPr lang="fr-FR" dirty="0"/>
            <a:t>Correction des erreurs</a:t>
          </a:r>
        </a:p>
      </dgm:t>
    </dgm:pt>
    <dgm:pt modelId="{5A06B79F-CBD2-4399-A0FB-E1C4F917E085}" type="parTrans" cxnId="{66EF55F5-1F16-4E86-BEB1-E336A6EAED25}">
      <dgm:prSet/>
      <dgm:spPr/>
      <dgm:t>
        <a:bodyPr/>
        <a:lstStyle/>
        <a:p>
          <a:endParaRPr lang="fr-FR"/>
        </a:p>
      </dgm:t>
    </dgm:pt>
    <dgm:pt modelId="{954BA99C-12E2-45D7-9A69-612B9CA530E7}" type="sibTrans" cxnId="{66EF55F5-1F16-4E86-BEB1-E336A6EAED25}">
      <dgm:prSet/>
      <dgm:spPr/>
      <dgm:t>
        <a:bodyPr/>
        <a:lstStyle/>
        <a:p>
          <a:endParaRPr lang="fr-FR"/>
        </a:p>
      </dgm:t>
    </dgm:pt>
    <dgm:pt modelId="{DE91021C-AD43-4DB3-9FF1-CCB1774D3CD6}">
      <dgm:prSet phldrT="[Texte]"/>
      <dgm:spPr/>
      <dgm:t>
        <a:bodyPr/>
        <a:lstStyle/>
        <a:p>
          <a:r>
            <a:rPr lang="fr-FR" dirty="0"/>
            <a:t>Transformation des variables</a:t>
          </a:r>
        </a:p>
      </dgm:t>
    </dgm:pt>
    <dgm:pt modelId="{15D9C9C5-02D4-45E3-A15B-82FE3DAF87FA}" type="parTrans" cxnId="{924EBA5E-B638-46D4-9D6B-16A874781894}">
      <dgm:prSet/>
      <dgm:spPr/>
      <dgm:t>
        <a:bodyPr/>
        <a:lstStyle/>
        <a:p>
          <a:endParaRPr lang="fr-FR"/>
        </a:p>
      </dgm:t>
    </dgm:pt>
    <dgm:pt modelId="{C41435F8-798B-4F52-B269-9324B8D78ECC}" type="sibTrans" cxnId="{924EBA5E-B638-46D4-9D6B-16A874781894}">
      <dgm:prSet/>
      <dgm:spPr/>
      <dgm:t>
        <a:bodyPr/>
        <a:lstStyle/>
        <a:p>
          <a:endParaRPr lang="fr-FR"/>
        </a:p>
      </dgm:t>
    </dgm:pt>
    <dgm:pt modelId="{CBE4451E-5D85-4363-8C5E-7F101EA1FBC0}" type="pres">
      <dgm:prSet presAssocID="{1C4747B0-9A58-4287-8247-D50C60EF4C12}" presName="Name0" presStyleCnt="0">
        <dgm:presLayoutVars>
          <dgm:dir/>
          <dgm:animLvl val="lvl"/>
          <dgm:resizeHandles val="exact"/>
        </dgm:presLayoutVars>
      </dgm:prSet>
      <dgm:spPr/>
    </dgm:pt>
    <dgm:pt modelId="{E69A0FD2-2AD7-49A1-8174-9D39F44B17D5}" type="pres">
      <dgm:prSet presAssocID="{782AF5BE-7BA4-4089-B01F-6C606B4E87E6}" presName="composite" presStyleCnt="0"/>
      <dgm:spPr/>
    </dgm:pt>
    <dgm:pt modelId="{3570653A-EC01-44F2-9134-3FE61783B130}" type="pres">
      <dgm:prSet presAssocID="{782AF5BE-7BA4-4089-B01F-6C606B4E87E6}" presName="parTx" presStyleLbl="alignNode1" presStyleIdx="0" presStyleCnt="3">
        <dgm:presLayoutVars>
          <dgm:chMax val="0"/>
          <dgm:chPref val="0"/>
          <dgm:bulletEnabled val="1"/>
        </dgm:presLayoutVars>
      </dgm:prSet>
      <dgm:spPr/>
    </dgm:pt>
    <dgm:pt modelId="{FE9D0BC3-4843-4AF0-9A7C-0BB63553F89F}" type="pres">
      <dgm:prSet presAssocID="{782AF5BE-7BA4-4089-B01F-6C606B4E87E6}" presName="desTx" presStyleLbl="alignAccFollowNode1" presStyleIdx="0" presStyleCnt="3">
        <dgm:presLayoutVars>
          <dgm:bulletEnabled val="1"/>
        </dgm:presLayoutVars>
      </dgm:prSet>
      <dgm:spPr/>
    </dgm:pt>
    <dgm:pt modelId="{C6F761AC-C3D3-46F0-B1E2-C65A04852240}" type="pres">
      <dgm:prSet presAssocID="{DAA086C1-F25D-4E92-BC70-5543C13349BE}" presName="space" presStyleCnt="0"/>
      <dgm:spPr/>
    </dgm:pt>
    <dgm:pt modelId="{34D4A161-0C51-4827-AF0C-636C5A6DF20F}" type="pres">
      <dgm:prSet presAssocID="{C89229D3-A2F3-4AD2-BAE3-FB40F995234A}" presName="composite" presStyleCnt="0"/>
      <dgm:spPr/>
    </dgm:pt>
    <dgm:pt modelId="{B5818649-F043-4499-880B-B03F53B1A7DC}" type="pres">
      <dgm:prSet presAssocID="{C89229D3-A2F3-4AD2-BAE3-FB40F995234A}" presName="parTx" presStyleLbl="alignNode1" presStyleIdx="1" presStyleCnt="3">
        <dgm:presLayoutVars>
          <dgm:chMax val="0"/>
          <dgm:chPref val="0"/>
          <dgm:bulletEnabled val="1"/>
        </dgm:presLayoutVars>
      </dgm:prSet>
      <dgm:spPr/>
    </dgm:pt>
    <dgm:pt modelId="{EDE2066F-36EF-4689-9406-456F861979F1}" type="pres">
      <dgm:prSet presAssocID="{C89229D3-A2F3-4AD2-BAE3-FB40F995234A}" presName="desTx" presStyleLbl="alignAccFollowNode1" presStyleIdx="1" presStyleCnt="3">
        <dgm:presLayoutVars>
          <dgm:bulletEnabled val="1"/>
        </dgm:presLayoutVars>
      </dgm:prSet>
      <dgm:spPr/>
    </dgm:pt>
    <dgm:pt modelId="{A929F097-1742-47C2-BDEB-FA0A0ADC47B3}" type="pres">
      <dgm:prSet presAssocID="{B805A1E1-981D-4A2A-946D-0E2D98897838}" presName="space" presStyleCnt="0"/>
      <dgm:spPr/>
    </dgm:pt>
    <dgm:pt modelId="{496E2B35-8C28-4F2C-AF23-9985C47E836F}" type="pres">
      <dgm:prSet presAssocID="{1A1FF8F7-A4D0-4093-A082-5CB64E808149}" presName="composite" presStyleCnt="0"/>
      <dgm:spPr/>
    </dgm:pt>
    <dgm:pt modelId="{0B3C209D-4EBD-4EB4-A21B-C319A51BFE3E}" type="pres">
      <dgm:prSet presAssocID="{1A1FF8F7-A4D0-4093-A082-5CB64E808149}" presName="parTx" presStyleLbl="alignNode1" presStyleIdx="2" presStyleCnt="3">
        <dgm:presLayoutVars>
          <dgm:chMax val="0"/>
          <dgm:chPref val="0"/>
          <dgm:bulletEnabled val="1"/>
        </dgm:presLayoutVars>
      </dgm:prSet>
      <dgm:spPr/>
    </dgm:pt>
    <dgm:pt modelId="{78B4A1CD-F511-462D-A2A8-87F327934263}" type="pres">
      <dgm:prSet presAssocID="{1A1FF8F7-A4D0-4093-A082-5CB64E808149}" presName="desTx" presStyleLbl="alignAccFollowNode1" presStyleIdx="2" presStyleCnt="3">
        <dgm:presLayoutVars>
          <dgm:bulletEnabled val="1"/>
        </dgm:presLayoutVars>
      </dgm:prSet>
      <dgm:spPr/>
    </dgm:pt>
  </dgm:ptLst>
  <dgm:cxnLst>
    <dgm:cxn modelId="{A4362E04-70C9-4857-AF1D-8A64A7B9DB6F}" srcId="{C89229D3-A2F3-4AD2-BAE3-FB40F995234A}" destId="{B9B3D385-21BB-4468-9426-BADD6C9151CD}" srcOrd="1" destOrd="0" parTransId="{5DE7446C-659B-4EA4-B136-4F2765D0F0BA}" sibTransId="{E8CA260F-F993-4B0E-8321-C21CB12D3BB7}"/>
    <dgm:cxn modelId="{CA546E23-4E6B-416C-ACF6-8C13793475A8}" srcId="{1A1FF8F7-A4D0-4093-A082-5CB64E808149}" destId="{B057EBA5-B247-4CF7-B38B-ED2B1530B25D}" srcOrd="0" destOrd="0" parTransId="{4EA63046-4B1B-4156-9F59-E50CBE587A45}" sibTransId="{8446D049-D741-4E9B-9273-FC5A059330ED}"/>
    <dgm:cxn modelId="{E29CED26-E2E2-4996-A02A-2BD5A717DB4D}" srcId="{782AF5BE-7BA4-4089-B01F-6C606B4E87E6}" destId="{835ACD01-B02C-4BF6-AF58-0B082CF1A267}" srcOrd="2" destOrd="0" parTransId="{1659D0C2-7A92-406A-AACA-CEDEBE6FD30F}" sibTransId="{39BE746A-44B3-446C-9D37-04E55D47D5E2}"/>
    <dgm:cxn modelId="{916B3D32-8DF2-4667-BD8C-D186A00B15F1}" type="presOf" srcId="{1A1FF8F7-A4D0-4093-A082-5CB64E808149}" destId="{0B3C209D-4EBD-4EB4-A21B-C319A51BFE3E}" srcOrd="0" destOrd="0" presId="urn:microsoft.com/office/officeart/2005/8/layout/hList1"/>
    <dgm:cxn modelId="{924EBA5E-B638-46D4-9D6B-16A874781894}" srcId="{C89229D3-A2F3-4AD2-BAE3-FB40F995234A}" destId="{DE91021C-AD43-4DB3-9FF1-CCB1774D3CD6}" srcOrd="2" destOrd="0" parTransId="{15D9C9C5-02D4-45E3-A15B-82FE3DAF87FA}" sibTransId="{C41435F8-798B-4F52-B269-9324B8D78ECC}"/>
    <dgm:cxn modelId="{E44A2C61-74C2-485B-8E94-38928F1739CB}" srcId="{C89229D3-A2F3-4AD2-BAE3-FB40F995234A}" destId="{C3442FF0-C81F-47BF-AEA8-8CF8652FD6D9}" srcOrd="0" destOrd="0" parTransId="{65DDEB0B-9C90-4E1B-B353-689B9E0D10F2}" sibTransId="{33B1F991-ED32-4888-AE7B-C31CBB05CE63}"/>
    <dgm:cxn modelId="{A2C54B48-C005-4DB2-A650-C4E667B9EEC4}" srcId="{1C4747B0-9A58-4287-8247-D50C60EF4C12}" destId="{C89229D3-A2F3-4AD2-BAE3-FB40F995234A}" srcOrd="1" destOrd="0" parTransId="{1C84DCBB-F70B-4421-8DD0-F6BEAD037C4D}" sibTransId="{B805A1E1-981D-4A2A-946D-0E2D98897838}"/>
    <dgm:cxn modelId="{0CDFDC68-DCEA-4198-A450-5DBC5DC1562A}" srcId="{782AF5BE-7BA4-4089-B01F-6C606B4E87E6}" destId="{2F5A0D2A-21E2-4375-9F51-22A681D28517}" srcOrd="0" destOrd="0" parTransId="{CCC610AC-6F9B-4D32-8344-387704CC5D63}" sibTransId="{72018523-7408-4C7A-B237-68C33E094B81}"/>
    <dgm:cxn modelId="{5D29574A-BEE6-4DFC-9A90-64E0878504C0}" type="presOf" srcId="{BE5811A9-E34F-4A3E-8511-912B5EB97D3A}" destId="{FE9D0BC3-4843-4AF0-9A7C-0BB63553F89F}" srcOrd="0" destOrd="1" presId="urn:microsoft.com/office/officeart/2005/8/layout/hList1"/>
    <dgm:cxn modelId="{A01A7D85-0898-41E4-8102-06500958EF7D}" srcId="{1C4747B0-9A58-4287-8247-D50C60EF4C12}" destId="{782AF5BE-7BA4-4089-B01F-6C606B4E87E6}" srcOrd="0" destOrd="0" parTransId="{84EAF9BF-431C-4A51-96B5-1F63F575B9FC}" sibTransId="{DAA086C1-F25D-4E92-BC70-5543C13349BE}"/>
    <dgm:cxn modelId="{9D514387-F37F-417C-8BE0-485E2EA53529}" type="presOf" srcId="{782AF5BE-7BA4-4089-B01F-6C606B4E87E6}" destId="{3570653A-EC01-44F2-9134-3FE61783B130}" srcOrd="0" destOrd="0" presId="urn:microsoft.com/office/officeart/2005/8/layout/hList1"/>
    <dgm:cxn modelId="{547D8294-F5F2-4634-9027-38183DB374EC}" srcId="{1C4747B0-9A58-4287-8247-D50C60EF4C12}" destId="{1A1FF8F7-A4D0-4093-A082-5CB64E808149}" srcOrd="2" destOrd="0" parTransId="{8FE56F3C-793F-4011-9DBD-46171997CACE}" sibTransId="{334522CB-1FB4-40C2-BA2D-E9B86F32BB34}"/>
    <dgm:cxn modelId="{282C1098-39BB-49F9-97A4-C83C7705474B}" type="presOf" srcId="{1C4747B0-9A58-4287-8247-D50C60EF4C12}" destId="{CBE4451E-5D85-4363-8C5E-7F101EA1FBC0}" srcOrd="0" destOrd="0" presId="urn:microsoft.com/office/officeart/2005/8/layout/hList1"/>
    <dgm:cxn modelId="{06D12CA1-9BA6-4880-A58D-F1915241B8F5}" type="presOf" srcId="{B057EBA5-B247-4CF7-B38B-ED2B1530B25D}" destId="{78B4A1CD-F511-462D-A2A8-87F327934263}" srcOrd="0" destOrd="0" presId="urn:microsoft.com/office/officeart/2005/8/layout/hList1"/>
    <dgm:cxn modelId="{28083ECE-7419-4C79-BED6-F8F2CD587C5A}" type="presOf" srcId="{835ACD01-B02C-4BF6-AF58-0B082CF1A267}" destId="{FE9D0BC3-4843-4AF0-9A7C-0BB63553F89F}" srcOrd="0" destOrd="2" presId="urn:microsoft.com/office/officeart/2005/8/layout/hList1"/>
    <dgm:cxn modelId="{AA1EB1E6-9178-442D-BB8F-29900C03BC73}" type="presOf" srcId="{C89229D3-A2F3-4AD2-BAE3-FB40F995234A}" destId="{B5818649-F043-4499-880B-B03F53B1A7DC}" srcOrd="0" destOrd="0" presId="urn:microsoft.com/office/officeart/2005/8/layout/hList1"/>
    <dgm:cxn modelId="{052056E9-851D-4C32-8A77-C021FB771FA2}" type="presOf" srcId="{2F5A0D2A-21E2-4375-9F51-22A681D28517}" destId="{FE9D0BC3-4843-4AF0-9A7C-0BB63553F89F}" srcOrd="0" destOrd="0" presId="urn:microsoft.com/office/officeart/2005/8/layout/hList1"/>
    <dgm:cxn modelId="{66EF55F5-1F16-4E86-BEB1-E336A6EAED25}" srcId="{782AF5BE-7BA4-4089-B01F-6C606B4E87E6}" destId="{BE5811A9-E34F-4A3E-8511-912B5EB97D3A}" srcOrd="1" destOrd="0" parTransId="{5A06B79F-CBD2-4399-A0FB-E1C4F917E085}" sibTransId="{954BA99C-12E2-45D7-9A69-612B9CA530E7}"/>
    <dgm:cxn modelId="{2A1CDBF8-0CC7-4C33-B693-2D8D414E0430}" type="presOf" srcId="{C3442FF0-C81F-47BF-AEA8-8CF8652FD6D9}" destId="{EDE2066F-36EF-4689-9406-456F861979F1}" srcOrd="0" destOrd="0" presId="urn:microsoft.com/office/officeart/2005/8/layout/hList1"/>
    <dgm:cxn modelId="{89829EFD-CD80-411F-91EB-7B54F56FC44E}" type="presOf" srcId="{B9B3D385-21BB-4468-9426-BADD6C9151CD}" destId="{EDE2066F-36EF-4689-9406-456F861979F1}" srcOrd="0" destOrd="1" presId="urn:microsoft.com/office/officeart/2005/8/layout/hList1"/>
    <dgm:cxn modelId="{CE2B18FE-5511-46F3-A62F-55F48F42F46F}" type="presOf" srcId="{DE91021C-AD43-4DB3-9FF1-CCB1774D3CD6}" destId="{EDE2066F-36EF-4689-9406-456F861979F1}" srcOrd="0" destOrd="2" presId="urn:microsoft.com/office/officeart/2005/8/layout/hList1"/>
    <dgm:cxn modelId="{88D54D39-C7A0-48FA-B66B-90D87E31B889}" type="presParOf" srcId="{CBE4451E-5D85-4363-8C5E-7F101EA1FBC0}" destId="{E69A0FD2-2AD7-49A1-8174-9D39F44B17D5}" srcOrd="0" destOrd="0" presId="urn:microsoft.com/office/officeart/2005/8/layout/hList1"/>
    <dgm:cxn modelId="{36DABE23-41A4-43C0-852F-AD7A14E02827}" type="presParOf" srcId="{E69A0FD2-2AD7-49A1-8174-9D39F44B17D5}" destId="{3570653A-EC01-44F2-9134-3FE61783B130}" srcOrd="0" destOrd="0" presId="urn:microsoft.com/office/officeart/2005/8/layout/hList1"/>
    <dgm:cxn modelId="{D28426B4-407A-46B1-88F1-F7173F69D8AE}" type="presParOf" srcId="{E69A0FD2-2AD7-49A1-8174-9D39F44B17D5}" destId="{FE9D0BC3-4843-4AF0-9A7C-0BB63553F89F}" srcOrd="1" destOrd="0" presId="urn:microsoft.com/office/officeart/2005/8/layout/hList1"/>
    <dgm:cxn modelId="{20B1C4EF-6ED1-48B2-9063-C60814E8B9A0}" type="presParOf" srcId="{CBE4451E-5D85-4363-8C5E-7F101EA1FBC0}" destId="{C6F761AC-C3D3-46F0-B1E2-C65A04852240}" srcOrd="1" destOrd="0" presId="urn:microsoft.com/office/officeart/2005/8/layout/hList1"/>
    <dgm:cxn modelId="{4915F012-82A2-4C79-A81C-A5FD0AA2A5DC}" type="presParOf" srcId="{CBE4451E-5D85-4363-8C5E-7F101EA1FBC0}" destId="{34D4A161-0C51-4827-AF0C-636C5A6DF20F}" srcOrd="2" destOrd="0" presId="urn:microsoft.com/office/officeart/2005/8/layout/hList1"/>
    <dgm:cxn modelId="{A490F7FC-E474-438A-BACE-F56C93785B3F}" type="presParOf" srcId="{34D4A161-0C51-4827-AF0C-636C5A6DF20F}" destId="{B5818649-F043-4499-880B-B03F53B1A7DC}" srcOrd="0" destOrd="0" presId="urn:microsoft.com/office/officeart/2005/8/layout/hList1"/>
    <dgm:cxn modelId="{67E5CC03-3323-4B1A-A714-56FDEECF931E}" type="presParOf" srcId="{34D4A161-0C51-4827-AF0C-636C5A6DF20F}" destId="{EDE2066F-36EF-4689-9406-456F861979F1}" srcOrd="1" destOrd="0" presId="urn:microsoft.com/office/officeart/2005/8/layout/hList1"/>
    <dgm:cxn modelId="{46DFBC15-166D-4CD5-AD86-9D895351265B}" type="presParOf" srcId="{CBE4451E-5D85-4363-8C5E-7F101EA1FBC0}" destId="{A929F097-1742-47C2-BDEB-FA0A0ADC47B3}" srcOrd="3" destOrd="0" presId="urn:microsoft.com/office/officeart/2005/8/layout/hList1"/>
    <dgm:cxn modelId="{2E72283C-2FF8-4D88-B0B1-C1B73BA0AE74}" type="presParOf" srcId="{CBE4451E-5D85-4363-8C5E-7F101EA1FBC0}" destId="{496E2B35-8C28-4F2C-AF23-9985C47E836F}" srcOrd="4" destOrd="0" presId="urn:microsoft.com/office/officeart/2005/8/layout/hList1"/>
    <dgm:cxn modelId="{A5275B08-5CFE-4C61-8193-DBE03E98B609}" type="presParOf" srcId="{496E2B35-8C28-4F2C-AF23-9985C47E836F}" destId="{0B3C209D-4EBD-4EB4-A21B-C319A51BFE3E}" srcOrd="0" destOrd="0" presId="urn:microsoft.com/office/officeart/2005/8/layout/hList1"/>
    <dgm:cxn modelId="{77D547AC-FFB0-42DE-AEC8-0C7A314F6451}" type="presParOf" srcId="{496E2B35-8C28-4F2C-AF23-9985C47E836F}" destId="{78B4A1CD-F511-462D-A2A8-87F327934263}"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B11196C-90B1-4569-92B9-EFCDA31960E9}" type="doc">
      <dgm:prSet loTypeId="urn:microsoft.com/office/officeart/2005/8/layout/hProcess9" loCatId="process" qsTypeId="urn:microsoft.com/office/officeart/2005/8/quickstyle/simple1" qsCatId="simple" csTypeId="urn:microsoft.com/office/officeart/2005/8/colors/accent1_2" csCatId="accent1" phldr="1"/>
      <dgm:spPr/>
    </dgm:pt>
    <dgm:pt modelId="{83A09918-9478-4AFC-ABCA-A034B7B96D42}">
      <dgm:prSet phldrT="[Texte]"/>
      <dgm:spPr/>
      <dgm:t>
        <a:bodyPr/>
        <a:lstStyle/>
        <a:p>
          <a:r>
            <a:rPr lang="fr-FR" dirty="0"/>
            <a:t>Intégrer d’autres sources de données, des autres dispositions de financement de l’Etat pour augmenter la classe minoritaire. </a:t>
          </a:r>
        </a:p>
      </dgm:t>
    </dgm:pt>
    <dgm:pt modelId="{5E641D75-745C-487D-BE7C-510FE18567DC}" type="parTrans" cxnId="{6125C327-73AE-4A56-8A90-8734E4FD792C}">
      <dgm:prSet/>
      <dgm:spPr/>
      <dgm:t>
        <a:bodyPr/>
        <a:lstStyle/>
        <a:p>
          <a:endParaRPr lang="fr-FR"/>
        </a:p>
      </dgm:t>
    </dgm:pt>
    <dgm:pt modelId="{CB04E48A-2E05-4A27-95F3-5D74EE687196}" type="sibTrans" cxnId="{6125C327-73AE-4A56-8A90-8734E4FD792C}">
      <dgm:prSet/>
      <dgm:spPr/>
      <dgm:t>
        <a:bodyPr/>
        <a:lstStyle/>
        <a:p>
          <a:endParaRPr lang="fr-FR"/>
        </a:p>
      </dgm:t>
    </dgm:pt>
    <dgm:pt modelId="{06879410-1B30-47B3-B6E0-6637D9FC908A}">
      <dgm:prSet phldrT="[Texte]"/>
      <dgm:spPr/>
      <dgm:t>
        <a:bodyPr/>
        <a:lstStyle/>
        <a:p>
          <a:r>
            <a:rPr lang="fr-FR" dirty="0"/>
            <a:t>Enrichir les données avec d’autres variables supplémentaires</a:t>
          </a:r>
        </a:p>
      </dgm:t>
    </dgm:pt>
    <dgm:pt modelId="{58E22DB5-12D1-42EF-9755-E6D7ABDD58E5}" type="parTrans" cxnId="{FBB500D3-7F05-435B-B3BA-D92E7FE40AF3}">
      <dgm:prSet/>
      <dgm:spPr/>
      <dgm:t>
        <a:bodyPr/>
        <a:lstStyle/>
        <a:p>
          <a:endParaRPr lang="fr-FR"/>
        </a:p>
      </dgm:t>
    </dgm:pt>
    <dgm:pt modelId="{C448FA5F-F7A5-420D-9348-F54D3AC05AFC}" type="sibTrans" cxnId="{FBB500D3-7F05-435B-B3BA-D92E7FE40AF3}">
      <dgm:prSet/>
      <dgm:spPr/>
      <dgm:t>
        <a:bodyPr/>
        <a:lstStyle/>
        <a:p>
          <a:endParaRPr lang="fr-FR"/>
        </a:p>
      </dgm:t>
    </dgm:pt>
    <dgm:pt modelId="{D6049DB0-47B8-42E5-BF5A-0887802F2F04}">
      <dgm:prSet phldrT="[Texte]"/>
      <dgm:spPr/>
      <dgm:t>
        <a:bodyPr/>
        <a:lstStyle/>
        <a:p>
          <a:r>
            <a:rPr lang="fr-FR" dirty="0"/>
            <a:t>Utiliser des techniques de calibrage comme la régression isotonique ou la régression logistique </a:t>
          </a:r>
          <a:r>
            <a:rPr lang="fr-FR" dirty="0" err="1"/>
            <a:t>platt</a:t>
          </a:r>
          <a:endParaRPr lang="fr-FR" dirty="0"/>
        </a:p>
      </dgm:t>
    </dgm:pt>
    <dgm:pt modelId="{4560AC61-91B5-46A4-90B1-F16539E76CE0}" type="parTrans" cxnId="{F3061E59-1A90-4289-939C-1471A3922710}">
      <dgm:prSet/>
      <dgm:spPr/>
      <dgm:t>
        <a:bodyPr/>
        <a:lstStyle/>
        <a:p>
          <a:endParaRPr lang="fr-FR"/>
        </a:p>
      </dgm:t>
    </dgm:pt>
    <dgm:pt modelId="{EC8D83BB-5238-4CA8-8AA6-08BFE96110A8}" type="sibTrans" cxnId="{F3061E59-1A90-4289-939C-1471A3922710}">
      <dgm:prSet/>
      <dgm:spPr/>
      <dgm:t>
        <a:bodyPr/>
        <a:lstStyle/>
        <a:p>
          <a:endParaRPr lang="fr-FR"/>
        </a:p>
      </dgm:t>
    </dgm:pt>
    <dgm:pt modelId="{6C770108-F6BA-4379-BAD7-8328221EDB74}" type="pres">
      <dgm:prSet presAssocID="{EB11196C-90B1-4569-92B9-EFCDA31960E9}" presName="CompostProcess" presStyleCnt="0">
        <dgm:presLayoutVars>
          <dgm:dir/>
          <dgm:resizeHandles val="exact"/>
        </dgm:presLayoutVars>
      </dgm:prSet>
      <dgm:spPr/>
    </dgm:pt>
    <dgm:pt modelId="{C36640D7-A318-4375-B237-D6DB99A694BB}" type="pres">
      <dgm:prSet presAssocID="{EB11196C-90B1-4569-92B9-EFCDA31960E9}" presName="arrow" presStyleLbl="bgShp" presStyleIdx="0" presStyleCnt="1"/>
      <dgm:spPr/>
    </dgm:pt>
    <dgm:pt modelId="{6A944EE9-63FC-4FBC-994E-ABC83DE1FDE7}" type="pres">
      <dgm:prSet presAssocID="{EB11196C-90B1-4569-92B9-EFCDA31960E9}" presName="linearProcess" presStyleCnt="0"/>
      <dgm:spPr/>
    </dgm:pt>
    <dgm:pt modelId="{0F028743-2B82-4B8C-959A-4869FBCC8476}" type="pres">
      <dgm:prSet presAssocID="{83A09918-9478-4AFC-ABCA-A034B7B96D42}" presName="textNode" presStyleLbl="node1" presStyleIdx="0" presStyleCnt="3">
        <dgm:presLayoutVars>
          <dgm:bulletEnabled val="1"/>
        </dgm:presLayoutVars>
      </dgm:prSet>
      <dgm:spPr/>
    </dgm:pt>
    <dgm:pt modelId="{DB694DEA-6835-4A3A-A797-39FE0BA08999}" type="pres">
      <dgm:prSet presAssocID="{CB04E48A-2E05-4A27-95F3-5D74EE687196}" presName="sibTrans" presStyleCnt="0"/>
      <dgm:spPr/>
    </dgm:pt>
    <dgm:pt modelId="{BE6CB821-6FEF-45B0-8488-7BE20F892C46}" type="pres">
      <dgm:prSet presAssocID="{06879410-1B30-47B3-B6E0-6637D9FC908A}" presName="textNode" presStyleLbl="node1" presStyleIdx="1" presStyleCnt="3" custLinFactNeighborX="-1" custLinFactNeighborY="0">
        <dgm:presLayoutVars>
          <dgm:bulletEnabled val="1"/>
        </dgm:presLayoutVars>
      </dgm:prSet>
      <dgm:spPr/>
    </dgm:pt>
    <dgm:pt modelId="{6392AA74-15D9-4146-B40C-9A51C1B24FCA}" type="pres">
      <dgm:prSet presAssocID="{C448FA5F-F7A5-420D-9348-F54D3AC05AFC}" presName="sibTrans" presStyleCnt="0"/>
      <dgm:spPr/>
    </dgm:pt>
    <dgm:pt modelId="{C4CC91B2-4D43-40FA-8FA7-EE8B3FDFE856}" type="pres">
      <dgm:prSet presAssocID="{D6049DB0-47B8-42E5-BF5A-0887802F2F04}" presName="textNode" presStyleLbl="node1" presStyleIdx="2" presStyleCnt="3">
        <dgm:presLayoutVars>
          <dgm:bulletEnabled val="1"/>
        </dgm:presLayoutVars>
      </dgm:prSet>
      <dgm:spPr/>
    </dgm:pt>
  </dgm:ptLst>
  <dgm:cxnLst>
    <dgm:cxn modelId="{E4166A11-A7F2-4E82-A5FA-E4D62DEA5E6B}" type="presOf" srcId="{EB11196C-90B1-4569-92B9-EFCDA31960E9}" destId="{6C770108-F6BA-4379-BAD7-8328221EDB74}" srcOrd="0" destOrd="0" presId="urn:microsoft.com/office/officeart/2005/8/layout/hProcess9"/>
    <dgm:cxn modelId="{6125C327-73AE-4A56-8A90-8734E4FD792C}" srcId="{EB11196C-90B1-4569-92B9-EFCDA31960E9}" destId="{83A09918-9478-4AFC-ABCA-A034B7B96D42}" srcOrd="0" destOrd="0" parTransId="{5E641D75-745C-487D-BE7C-510FE18567DC}" sibTransId="{CB04E48A-2E05-4A27-95F3-5D74EE687196}"/>
    <dgm:cxn modelId="{53D2B536-D6D7-442B-8F09-105D46FB6A0A}" type="presOf" srcId="{83A09918-9478-4AFC-ABCA-A034B7B96D42}" destId="{0F028743-2B82-4B8C-959A-4869FBCC8476}" srcOrd="0" destOrd="0" presId="urn:microsoft.com/office/officeart/2005/8/layout/hProcess9"/>
    <dgm:cxn modelId="{F3061E59-1A90-4289-939C-1471A3922710}" srcId="{EB11196C-90B1-4569-92B9-EFCDA31960E9}" destId="{D6049DB0-47B8-42E5-BF5A-0887802F2F04}" srcOrd="2" destOrd="0" parTransId="{4560AC61-91B5-46A4-90B1-F16539E76CE0}" sibTransId="{EC8D83BB-5238-4CA8-8AA6-08BFE96110A8}"/>
    <dgm:cxn modelId="{BAA812D0-1D18-4A92-B6F7-70EDF79DDEB5}" type="presOf" srcId="{06879410-1B30-47B3-B6E0-6637D9FC908A}" destId="{BE6CB821-6FEF-45B0-8488-7BE20F892C46}" srcOrd="0" destOrd="0" presId="urn:microsoft.com/office/officeart/2005/8/layout/hProcess9"/>
    <dgm:cxn modelId="{FBB500D3-7F05-435B-B3BA-D92E7FE40AF3}" srcId="{EB11196C-90B1-4569-92B9-EFCDA31960E9}" destId="{06879410-1B30-47B3-B6E0-6637D9FC908A}" srcOrd="1" destOrd="0" parTransId="{58E22DB5-12D1-42EF-9755-E6D7ABDD58E5}" sibTransId="{C448FA5F-F7A5-420D-9348-F54D3AC05AFC}"/>
    <dgm:cxn modelId="{F82918D7-8D96-4C3B-9499-244AB2B3F5C6}" type="presOf" srcId="{D6049DB0-47B8-42E5-BF5A-0887802F2F04}" destId="{C4CC91B2-4D43-40FA-8FA7-EE8B3FDFE856}" srcOrd="0" destOrd="0" presId="urn:microsoft.com/office/officeart/2005/8/layout/hProcess9"/>
    <dgm:cxn modelId="{DA4BFA49-29E9-4CA8-B77D-7D9360488584}" type="presParOf" srcId="{6C770108-F6BA-4379-BAD7-8328221EDB74}" destId="{C36640D7-A318-4375-B237-D6DB99A694BB}" srcOrd="0" destOrd="0" presId="urn:microsoft.com/office/officeart/2005/8/layout/hProcess9"/>
    <dgm:cxn modelId="{965ED317-5AB7-4B16-B04F-D5C1E5114E6C}" type="presParOf" srcId="{6C770108-F6BA-4379-BAD7-8328221EDB74}" destId="{6A944EE9-63FC-4FBC-994E-ABC83DE1FDE7}" srcOrd="1" destOrd="0" presId="urn:microsoft.com/office/officeart/2005/8/layout/hProcess9"/>
    <dgm:cxn modelId="{BBE158EF-F7E0-4520-8883-0D6109CED5D9}" type="presParOf" srcId="{6A944EE9-63FC-4FBC-994E-ABC83DE1FDE7}" destId="{0F028743-2B82-4B8C-959A-4869FBCC8476}" srcOrd="0" destOrd="0" presId="urn:microsoft.com/office/officeart/2005/8/layout/hProcess9"/>
    <dgm:cxn modelId="{775C528E-992A-4154-8F7F-ACECC30284C0}" type="presParOf" srcId="{6A944EE9-63FC-4FBC-994E-ABC83DE1FDE7}" destId="{DB694DEA-6835-4A3A-A797-39FE0BA08999}" srcOrd="1" destOrd="0" presId="urn:microsoft.com/office/officeart/2005/8/layout/hProcess9"/>
    <dgm:cxn modelId="{4E94DA1F-A0A7-4CD5-9B98-CE76D64F4A2A}" type="presParOf" srcId="{6A944EE9-63FC-4FBC-994E-ABC83DE1FDE7}" destId="{BE6CB821-6FEF-45B0-8488-7BE20F892C46}" srcOrd="2" destOrd="0" presId="urn:microsoft.com/office/officeart/2005/8/layout/hProcess9"/>
    <dgm:cxn modelId="{98A32668-2F95-46E4-83F2-ADE0685997D5}" type="presParOf" srcId="{6A944EE9-63FC-4FBC-994E-ABC83DE1FDE7}" destId="{6392AA74-15D9-4146-B40C-9A51C1B24FCA}" srcOrd="3" destOrd="0" presId="urn:microsoft.com/office/officeart/2005/8/layout/hProcess9"/>
    <dgm:cxn modelId="{A5798534-AAD9-49E2-A82F-EB35A3521549}" type="presParOf" srcId="{6A944EE9-63FC-4FBC-994E-ABC83DE1FDE7}" destId="{C4CC91B2-4D43-40FA-8FA7-EE8B3FDFE856}" srcOrd="4"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6A870E-7F5E-4653-AD33-026451F5B8A8}">
      <dsp:nvSpPr>
        <dsp:cNvPr id="0" name=""/>
        <dsp:cNvSpPr/>
      </dsp:nvSpPr>
      <dsp:spPr>
        <a:xfrm>
          <a:off x="-3361213" y="-516940"/>
          <a:ext cx="4007955" cy="4007955"/>
        </a:xfrm>
        <a:prstGeom prst="blockArc">
          <a:avLst>
            <a:gd name="adj1" fmla="val 18900000"/>
            <a:gd name="adj2" fmla="val 2700000"/>
            <a:gd name="adj3" fmla="val 539"/>
          </a:avLst>
        </a:pr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C84AB2-8898-4F81-8DAF-114302FB5426}">
      <dsp:nvSpPr>
        <dsp:cNvPr id="0" name=""/>
        <dsp:cNvSpPr/>
      </dsp:nvSpPr>
      <dsp:spPr>
        <a:xfrm>
          <a:off x="242482" y="156614"/>
          <a:ext cx="5743219" cy="313110"/>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8531" tIns="43180" rIns="43180" bIns="43180" numCol="1" spcCol="1270" anchor="ctr" anchorCtr="0">
          <a:noAutofit/>
        </a:bodyPr>
        <a:lstStyle/>
        <a:p>
          <a:pPr marL="0" lvl="0" indent="0" algn="l" defTabSz="755650">
            <a:lnSpc>
              <a:spcPct val="90000"/>
            </a:lnSpc>
            <a:spcBef>
              <a:spcPct val="0"/>
            </a:spcBef>
            <a:spcAft>
              <a:spcPct val="35000"/>
            </a:spcAft>
            <a:buNone/>
          </a:pPr>
          <a:r>
            <a:rPr lang="fr-FR" sz="1700" kern="1200" dirty="0"/>
            <a:t>Listes des lauréats France 2030</a:t>
          </a:r>
        </a:p>
      </dsp:txBody>
      <dsp:txXfrm>
        <a:off x="242482" y="156614"/>
        <a:ext cx="5743219" cy="313110"/>
      </dsp:txXfrm>
    </dsp:sp>
    <dsp:sp modelId="{6D65DDE3-176C-443D-BCD8-A169F4A7AD13}">
      <dsp:nvSpPr>
        <dsp:cNvPr id="0" name=""/>
        <dsp:cNvSpPr/>
      </dsp:nvSpPr>
      <dsp:spPr>
        <a:xfrm>
          <a:off x="46788" y="117475"/>
          <a:ext cx="391388" cy="391388"/>
        </a:xfrm>
        <a:prstGeom prst="ellipse">
          <a:avLst/>
        </a:prstGeom>
        <a:solidFill>
          <a:schemeClr val="lt1">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6AC01BE-1969-46E2-98A1-EAFC5271A028}">
      <dsp:nvSpPr>
        <dsp:cNvPr id="0" name=""/>
        <dsp:cNvSpPr/>
      </dsp:nvSpPr>
      <dsp:spPr>
        <a:xfrm>
          <a:off x="500037" y="626221"/>
          <a:ext cx="5485665" cy="313110"/>
        </a:xfrm>
        <a:prstGeom prst="rect">
          <a:avLst/>
        </a:prstGeom>
        <a:solidFill>
          <a:schemeClr val="accent5">
            <a:hueOff val="-3868873"/>
            <a:satOff val="-4105"/>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8531" tIns="43180" rIns="43180" bIns="43180" numCol="1" spcCol="1270" anchor="ctr" anchorCtr="0">
          <a:noAutofit/>
        </a:bodyPr>
        <a:lstStyle/>
        <a:p>
          <a:pPr marL="0" lvl="0" indent="0" algn="l" defTabSz="755650">
            <a:lnSpc>
              <a:spcPct val="90000"/>
            </a:lnSpc>
            <a:spcBef>
              <a:spcPct val="0"/>
            </a:spcBef>
            <a:spcAft>
              <a:spcPct val="35000"/>
            </a:spcAft>
            <a:buNone/>
          </a:pPr>
          <a:r>
            <a:rPr lang="fr-FR" sz="1700" kern="1200" dirty="0"/>
            <a:t>Listes des projets déposés France 2030</a:t>
          </a:r>
        </a:p>
      </dsp:txBody>
      <dsp:txXfrm>
        <a:off x="500037" y="626221"/>
        <a:ext cx="5485665" cy="313110"/>
      </dsp:txXfrm>
    </dsp:sp>
    <dsp:sp modelId="{71903A1A-8019-4B02-B655-C97C5384AA46}">
      <dsp:nvSpPr>
        <dsp:cNvPr id="0" name=""/>
        <dsp:cNvSpPr/>
      </dsp:nvSpPr>
      <dsp:spPr>
        <a:xfrm>
          <a:off x="304343" y="587082"/>
          <a:ext cx="391388" cy="391388"/>
        </a:xfrm>
        <a:prstGeom prst="ellipse">
          <a:avLst/>
        </a:prstGeom>
        <a:solidFill>
          <a:schemeClr val="lt1">
            <a:hueOff val="0"/>
            <a:satOff val="0"/>
            <a:lumOff val="0"/>
            <a:alphaOff val="0"/>
          </a:schemeClr>
        </a:solidFill>
        <a:ln w="25400" cap="flat" cmpd="sng" algn="ctr">
          <a:solidFill>
            <a:schemeClr val="accent5">
              <a:hueOff val="-3868873"/>
              <a:satOff val="-4105"/>
              <a:lumOff val="-2745"/>
              <a:alphaOff val="0"/>
            </a:schemeClr>
          </a:solidFill>
          <a:prstDash val="solid"/>
        </a:ln>
        <a:effectLst/>
      </dsp:spPr>
      <dsp:style>
        <a:lnRef idx="2">
          <a:scrgbClr r="0" g="0" b="0"/>
        </a:lnRef>
        <a:fillRef idx="1">
          <a:scrgbClr r="0" g="0" b="0"/>
        </a:fillRef>
        <a:effectRef idx="0">
          <a:scrgbClr r="0" g="0" b="0"/>
        </a:effectRef>
        <a:fontRef idx="minor"/>
      </dsp:style>
    </dsp:sp>
    <dsp:sp modelId="{142D4F78-1A91-4927-B909-028D19C33195}">
      <dsp:nvSpPr>
        <dsp:cNvPr id="0" name=""/>
        <dsp:cNvSpPr/>
      </dsp:nvSpPr>
      <dsp:spPr>
        <a:xfrm>
          <a:off x="617810" y="1095827"/>
          <a:ext cx="5367891" cy="313110"/>
        </a:xfrm>
        <a:prstGeom prst="rect">
          <a:avLst/>
        </a:prstGeom>
        <a:solidFill>
          <a:schemeClr val="accent5">
            <a:hueOff val="-7737747"/>
            <a:satOff val="-8210"/>
            <a:lumOff val="-549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8531" tIns="43180" rIns="43180" bIns="43180" numCol="1" spcCol="1270" anchor="ctr" anchorCtr="0">
          <a:noAutofit/>
        </a:bodyPr>
        <a:lstStyle/>
        <a:p>
          <a:pPr marL="0" lvl="0" indent="0" algn="l" defTabSz="755650">
            <a:lnSpc>
              <a:spcPct val="90000"/>
            </a:lnSpc>
            <a:spcBef>
              <a:spcPct val="0"/>
            </a:spcBef>
            <a:spcAft>
              <a:spcPct val="35000"/>
            </a:spcAft>
            <a:buNone/>
          </a:pPr>
          <a:r>
            <a:rPr lang="fr-FR" sz="1700" kern="1200" dirty="0"/>
            <a:t>Listes des projets refusés ou ajournés France 2030</a:t>
          </a:r>
        </a:p>
      </dsp:txBody>
      <dsp:txXfrm>
        <a:off x="617810" y="1095827"/>
        <a:ext cx="5367891" cy="313110"/>
      </dsp:txXfrm>
    </dsp:sp>
    <dsp:sp modelId="{89C83F67-4F90-4867-9EAD-A0BFEC0FE3DA}">
      <dsp:nvSpPr>
        <dsp:cNvPr id="0" name=""/>
        <dsp:cNvSpPr/>
      </dsp:nvSpPr>
      <dsp:spPr>
        <a:xfrm>
          <a:off x="422116" y="1056688"/>
          <a:ext cx="391388" cy="391388"/>
        </a:xfrm>
        <a:prstGeom prst="ellipse">
          <a:avLst/>
        </a:prstGeom>
        <a:solidFill>
          <a:schemeClr val="lt1">
            <a:hueOff val="0"/>
            <a:satOff val="0"/>
            <a:lumOff val="0"/>
            <a:alphaOff val="0"/>
          </a:schemeClr>
        </a:solidFill>
        <a:ln w="25400" cap="flat" cmpd="sng" algn="ctr">
          <a:solidFill>
            <a:schemeClr val="accent5">
              <a:hueOff val="-7737747"/>
              <a:satOff val="-8210"/>
              <a:lumOff val="-5491"/>
              <a:alphaOff val="0"/>
            </a:schemeClr>
          </a:solidFill>
          <a:prstDash val="solid"/>
        </a:ln>
        <a:effectLst/>
      </dsp:spPr>
      <dsp:style>
        <a:lnRef idx="2">
          <a:scrgbClr r="0" g="0" b="0"/>
        </a:lnRef>
        <a:fillRef idx="1">
          <a:scrgbClr r="0" g="0" b="0"/>
        </a:fillRef>
        <a:effectRef idx="0">
          <a:scrgbClr r="0" g="0" b="0"/>
        </a:effectRef>
        <a:fontRef idx="minor"/>
      </dsp:style>
    </dsp:sp>
    <dsp:sp modelId="{6744526C-3CB0-48C9-B086-8EEF1068CE68}">
      <dsp:nvSpPr>
        <dsp:cNvPr id="0" name=""/>
        <dsp:cNvSpPr/>
      </dsp:nvSpPr>
      <dsp:spPr>
        <a:xfrm>
          <a:off x="617810" y="1565136"/>
          <a:ext cx="5367891" cy="313110"/>
        </a:xfrm>
        <a:prstGeom prst="rect">
          <a:avLst/>
        </a:prstGeom>
        <a:solidFill>
          <a:schemeClr val="accent5">
            <a:hueOff val="-11606620"/>
            <a:satOff val="-12315"/>
            <a:lumOff val="-823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8531" tIns="43180" rIns="43180" bIns="43180" numCol="1" spcCol="1270" anchor="ctr" anchorCtr="0">
          <a:noAutofit/>
        </a:bodyPr>
        <a:lstStyle/>
        <a:p>
          <a:pPr marL="0" lvl="0" indent="0" algn="l" defTabSz="755650">
            <a:lnSpc>
              <a:spcPct val="90000"/>
            </a:lnSpc>
            <a:spcBef>
              <a:spcPct val="0"/>
            </a:spcBef>
            <a:spcAft>
              <a:spcPct val="35000"/>
            </a:spcAft>
            <a:buNone/>
          </a:pPr>
          <a:r>
            <a:rPr lang="fr-FR" sz="1700" kern="1200" dirty="0"/>
            <a:t>Données du crédit d’impôt-Recherche (CIR) 2020</a:t>
          </a:r>
        </a:p>
      </dsp:txBody>
      <dsp:txXfrm>
        <a:off x="617810" y="1565136"/>
        <a:ext cx="5367891" cy="313110"/>
      </dsp:txXfrm>
    </dsp:sp>
    <dsp:sp modelId="{EF3C4C5D-5A78-4C1A-95B9-0F32631C2F6B}">
      <dsp:nvSpPr>
        <dsp:cNvPr id="0" name=""/>
        <dsp:cNvSpPr/>
      </dsp:nvSpPr>
      <dsp:spPr>
        <a:xfrm>
          <a:off x="422116" y="1525997"/>
          <a:ext cx="391388" cy="391388"/>
        </a:xfrm>
        <a:prstGeom prst="ellipse">
          <a:avLst/>
        </a:prstGeom>
        <a:solidFill>
          <a:schemeClr val="lt1">
            <a:hueOff val="0"/>
            <a:satOff val="0"/>
            <a:lumOff val="0"/>
            <a:alphaOff val="0"/>
          </a:schemeClr>
        </a:solidFill>
        <a:ln w="25400" cap="flat" cmpd="sng" algn="ctr">
          <a:solidFill>
            <a:schemeClr val="accent5">
              <a:hueOff val="-11606620"/>
              <a:satOff val="-12315"/>
              <a:lumOff val="-8236"/>
              <a:alphaOff val="0"/>
            </a:schemeClr>
          </a:solidFill>
          <a:prstDash val="solid"/>
        </a:ln>
        <a:effectLst/>
      </dsp:spPr>
      <dsp:style>
        <a:lnRef idx="2">
          <a:scrgbClr r="0" g="0" b="0"/>
        </a:lnRef>
        <a:fillRef idx="1">
          <a:scrgbClr r="0" g="0" b="0"/>
        </a:fillRef>
        <a:effectRef idx="0">
          <a:scrgbClr r="0" g="0" b="0"/>
        </a:effectRef>
        <a:fontRef idx="minor"/>
      </dsp:style>
    </dsp:sp>
    <dsp:sp modelId="{C70A85C4-6EE4-4397-BDCC-75BC3DFBC707}">
      <dsp:nvSpPr>
        <dsp:cNvPr id="0" name=""/>
        <dsp:cNvSpPr/>
      </dsp:nvSpPr>
      <dsp:spPr>
        <a:xfrm>
          <a:off x="500037" y="2034742"/>
          <a:ext cx="5485665" cy="313110"/>
        </a:xfrm>
        <a:prstGeom prst="rect">
          <a:avLst/>
        </a:prstGeom>
        <a:solidFill>
          <a:schemeClr val="accent5">
            <a:hueOff val="-15475494"/>
            <a:satOff val="-16420"/>
            <a:lumOff val="-1098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8531" tIns="43180" rIns="43180" bIns="43180" numCol="1" spcCol="1270" anchor="ctr" anchorCtr="0">
          <a:noAutofit/>
        </a:bodyPr>
        <a:lstStyle/>
        <a:p>
          <a:pPr marL="0" lvl="0" indent="0" algn="l" defTabSz="755650">
            <a:lnSpc>
              <a:spcPct val="90000"/>
            </a:lnSpc>
            <a:spcBef>
              <a:spcPct val="0"/>
            </a:spcBef>
            <a:spcAft>
              <a:spcPct val="35000"/>
            </a:spcAft>
            <a:buNone/>
          </a:pPr>
          <a:r>
            <a:rPr lang="fr-FR" sz="1700" kern="1200" dirty="0"/>
            <a:t>Fichier INSEE des établissements de PACA</a:t>
          </a:r>
        </a:p>
      </dsp:txBody>
      <dsp:txXfrm>
        <a:off x="500037" y="2034742"/>
        <a:ext cx="5485665" cy="313110"/>
      </dsp:txXfrm>
    </dsp:sp>
    <dsp:sp modelId="{ABD688A9-628B-4C69-B71A-5A9121B560DE}">
      <dsp:nvSpPr>
        <dsp:cNvPr id="0" name=""/>
        <dsp:cNvSpPr/>
      </dsp:nvSpPr>
      <dsp:spPr>
        <a:xfrm>
          <a:off x="304343" y="1995603"/>
          <a:ext cx="391388" cy="391388"/>
        </a:xfrm>
        <a:prstGeom prst="ellipse">
          <a:avLst/>
        </a:prstGeom>
        <a:solidFill>
          <a:schemeClr val="lt1">
            <a:hueOff val="0"/>
            <a:satOff val="0"/>
            <a:lumOff val="0"/>
            <a:alphaOff val="0"/>
          </a:schemeClr>
        </a:solidFill>
        <a:ln w="25400" cap="flat" cmpd="sng" algn="ctr">
          <a:solidFill>
            <a:schemeClr val="accent5">
              <a:hueOff val="-15475494"/>
              <a:satOff val="-16420"/>
              <a:lumOff val="-10982"/>
              <a:alphaOff val="0"/>
            </a:schemeClr>
          </a:solidFill>
          <a:prstDash val="solid"/>
        </a:ln>
        <a:effectLst/>
      </dsp:spPr>
      <dsp:style>
        <a:lnRef idx="2">
          <a:scrgbClr r="0" g="0" b="0"/>
        </a:lnRef>
        <a:fillRef idx="1">
          <a:scrgbClr r="0" g="0" b="0"/>
        </a:fillRef>
        <a:effectRef idx="0">
          <a:scrgbClr r="0" g="0" b="0"/>
        </a:effectRef>
        <a:fontRef idx="minor"/>
      </dsp:style>
    </dsp:sp>
    <dsp:sp modelId="{DBEED2E8-7764-401E-9583-A2523AE7E46A}">
      <dsp:nvSpPr>
        <dsp:cNvPr id="0" name=""/>
        <dsp:cNvSpPr/>
      </dsp:nvSpPr>
      <dsp:spPr>
        <a:xfrm>
          <a:off x="242482" y="2504348"/>
          <a:ext cx="5743219" cy="313110"/>
        </a:xfrm>
        <a:prstGeom prst="rect">
          <a:avLst/>
        </a:prstGeom>
        <a:solidFill>
          <a:schemeClr val="accent5">
            <a:hueOff val="-19344366"/>
            <a:satOff val="-20525"/>
            <a:lumOff val="-1372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8531" tIns="43180" rIns="43180" bIns="43180" numCol="1" spcCol="1270" anchor="ctr" anchorCtr="0">
          <a:noAutofit/>
        </a:bodyPr>
        <a:lstStyle/>
        <a:p>
          <a:pPr marL="0" lvl="0" indent="0" algn="l" defTabSz="755650">
            <a:lnSpc>
              <a:spcPct val="90000"/>
            </a:lnSpc>
            <a:spcBef>
              <a:spcPct val="0"/>
            </a:spcBef>
            <a:spcAft>
              <a:spcPct val="35000"/>
            </a:spcAft>
            <a:buNone/>
          </a:pPr>
          <a:r>
            <a:rPr lang="fr-FR" sz="1700" kern="1200" dirty="0"/>
            <a:t>Fichier </a:t>
          </a:r>
          <a:r>
            <a:rPr lang="fr-FR" sz="1700" kern="1200" dirty="0" err="1"/>
            <a:t>Dealroom</a:t>
          </a:r>
          <a:r>
            <a:rPr lang="fr-FR" sz="1700" kern="1200" dirty="0"/>
            <a:t> : levées de fonds des entreprises</a:t>
          </a:r>
        </a:p>
      </dsp:txBody>
      <dsp:txXfrm>
        <a:off x="242482" y="2504348"/>
        <a:ext cx="5743219" cy="313110"/>
      </dsp:txXfrm>
    </dsp:sp>
    <dsp:sp modelId="{D8CDBAE6-25DC-4196-85E4-E8FCA56F50AA}">
      <dsp:nvSpPr>
        <dsp:cNvPr id="0" name=""/>
        <dsp:cNvSpPr/>
      </dsp:nvSpPr>
      <dsp:spPr>
        <a:xfrm>
          <a:off x="46788" y="2465209"/>
          <a:ext cx="391388" cy="391388"/>
        </a:xfrm>
        <a:prstGeom prst="ellipse">
          <a:avLst/>
        </a:prstGeom>
        <a:solidFill>
          <a:schemeClr val="lt1">
            <a:hueOff val="0"/>
            <a:satOff val="0"/>
            <a:lumOff val="0"/>
            <a:alphaOff val="0"/>
          </a:schemeClr>
        </a:solidFill>
        <a:ln w="25400" cap="flat" cmpd="sng" algn="ctr">
          <a:solidFill>
            <a:schemeClr val="accent5">
              <a:hueOff val="-19344366"/>
              <a:satOff val="-20525"/>
              <a:lumOff val="-13727"/>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70653A-EC01-44F2-9134-3FE61783B130}">
      <dsp:nvSpPr>
        <dsp:cNvPr id="0" name=""/>
        <dsp:cNvSpPr/>
      </dsp:nvSpPr>
      <dsp:spPr>
        <a:xfrm>
          <a:off x="2136" y="420784"/>
          <a:ext cx="2082857" cy="809994"/>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fr-FR" sz="1700" kern="1200" dirty="0"/>
            <a:t>Nettoyage des données</a:t>
          </a:r>
        </a:p>
      </dsp:txBody>
      <dsp:txXfrm>
        <a:off x="2136" y="420784"/>
        <a:ext cx="2082857" cy="809994"/>
      </dsp:txXfrm>
    </dsp:sp>
    <dsp:sp modelId="{FE9D0BC3-4843-4AF0-9A7C-0BB63553F89F}">
      <dsp:nvSpPr>
        <dsp:cNvPr id="0" name=""/>
        <dsp:cNvSpPr/>
      </dsp:nvSpPr>
      <dsp:spPr>
        <a:xfrm>
          <a:off x="2136" y="1230778"/>
          <a:ext cx="2082857" cy="186660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fr-FR" sz="1700" kern="1200" dirty="0"/>
            <a:t>Suppression des doublons</a:t>
          </a:r>
        </a:p>
        <a:p>
          <a:pPr marL="171450" lvl="1" indent="-171450" algn="l" defTabSz="755650">
            <a:lnSpc>
              <a:spcPct val="90000"/>
            </a:lnSpc>
            <a:spcBef>
              <a:spcPct val="0"/>
            </a:spcBef>
            <a:spcAft>
              <a:spcPct val="15000"/>
            </a:spcAft>
            <a:buChar char="•"/>
          </a:pPr>
          <a:r>
            <a:rPr lang="fr-FR" sz="1700" kern="1200" dirty="0"/>
            <a:t>Correction des erreurs</a:t>
          </a:r>
        </a:p>
        <a:p>
          <a:pPr marL="171450" lvl="1" indent="-171450" algn="l" defTabSz="755650">
            <a:lnSpc>
              <a:spcPct val="90000"/>
            </a:lnSpc>
            <a:spcBef>
              <a:spcPct val="0"/>
            </a:spcBef>
            <a:spcAft>
              <a:spcPct val="15000"/>
            </a:spcAft>
            <a:buChar char="•"/>
          </a:pPr>
          <a:r>
            <a:rPr lang="fr-FR" sz="1700" kern="1200" dirty="0"/>
            <a:t>Gestion des valeurs manquantes</a:t>
          </a:r>
        </a:p>
      </dsp:txBody>
      <dsp:txXfrm>
        <a:off x="2136" y="1230778"/>
        <a:ext cx="2082857" cy="1866600"/>
      </dsp:txXfrm>
    </dsp:sp>
    <dsp:sp modelId="{B5818649-F043-4499-880B-B03F53B1A7DC}">
      <dsp:nvSpPr>
        <dsp:cNvPr id="0" name=""/>
        <dsp:cNvSpPr/>
      </dsp:nvSpPr>
      <dsp:spPr>
        <a:xfrm>
          <a:off x="2376593" y="420784"/>
          <a:ext cx="2082857" cy="809994"/>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fr-FR" sz="1700" kern="1200" dirty="0"/>
            <a:t>Prétraitement des données</a:t>
          </a:r>
        </a:p>
      </dsp:txBody>
      <dsp:txXfrm>
        <a:off x="2376593" y="420784"/>
        <a:ext cx="2082857" cy="809994"/>
      </dsp:txXfrm>
    </dsp:sp>
    <dsp:sp modelId="{EDE2066F-36EF-4689-9406-456F861979F1}">
      <dsp:nvSpPr>
        <dsp:cNvPr id="0" name=""/>
        <dsp:cNvSpPr/>
      </dsp:nvSpPr>
      <dsp:spPr>
        <a:xfrm>
          <a:off x="2376593" y="1230778"/>
          <a:ext cx="2082857" cy="186660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fr-FR" sz="1700" kern="1200" dirty="0"/>
            <a:t>Standardisation</a:t>
          </a:r>
        </a:p>
        <a:p>
          <a:pPr marL="171450" lvl="1" indent="-171450" algn="l" defTabSz="755650">
            <a:lnSpc>
              <a:spcPct val="90000"/>
            </a:lnSpc>
            <a:spcBef>
              <a:spcPct val="0"/>
            </a:spcBef>
            <a:spcAft>
              <a:spcPct val="15000"/>
            </a:spcAft>
            <a:buChar char="•"/>
          </a:pPr>
          <a:r>
            <a:rPr lang="fr-FR" sz="1700" kern="1200" dirty="0"/>
            <a:t>Traitement des valeurs aberrantes</a:t>
          </a:r>
        </a:p>
        <a:p>
          <a:pPr marL="171450" lvl="1" indent="-171450" algn="l" defTabSz="755650">
            <a:lnSpc>
              <a:spcPct val="90000"/>
            </a:lnSpc>
            <a:spcBef>
              <a:spcPct val="0"/>
            </a:spcBef>
            <a:spcAft>
              <a:spcPct val="15000"/>
            </a:spcAft>
            <a:buChar char="•"/>
          </a:pPr>
          <a:r>
            <a:rPr lang="fr-FR" sz="1700" kern="1200" dirty="0"/>
            <a:t>Transformation des variables</a:t>
          </a:r>
        </a:p>
      </dsp:txBody>
      <dsp:txXfrm>
        <a:off x="2376593" y="1230778"/>
        <a:ext cx="2082857" cy="1866600"/>
      </dsp:txXfrm>
    </dsp:sp>
    <dsp:sp modelId="{0B3C209D-4EBD-4EB4-A21B-C319A51BFE3E}">
      <dsp:nvSpPr>
        <dsp:cNvPr id="0" name=""/>
        <dsp:cNvSpPr/>
      </dsp:nvSpPr>
      <dsp:spPr>
        <a:xfrm>
          <a:off x="4751051" y="420784"/>
          <a:ext cx="2082857" cy="809994"/>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fr-FR" sz="1700" kern="1200" dirty="0"/>
            <a:t>Gestion du déséquilibre des données</a:t>
          </a:r>
        </a:p>
      </dsp:txBody>
      <dsp:txXfrm>
        <a:off x="4751051" y="420784"/>
        <a:ext cx="2082857" cy="809994"/>
      </dsp:txXfrm>
    </dsp:sp>
    <dsp:sp modelId="{78B4A1CD-F511-462D-A2A8-87F327934263}">
      <dsp:nvSpPr>
        <dsp:cNvPr id="0" name=""/>
        <dsp:cNvSpPr/>
      </dsp:nvSpPr>
      <dsp:spPr>
        <a:xfrm>
          <a:off x="4751051" y="1230778"/>
          <a:ext cx="2082857" cy="186660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fr-FR" sz="1700" kern="1200" dirty="0"/>
            <a:t>Utilisation de SMOTENC</a:t>
          </a:r>
        </a:p>
      </dsp:txBody>
      <dsp:txXfrm>
        <a:off x="4751051" y="1230778"/>
        <a:ext cx="2082857" cy="18666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6640D7-A318-4375-B237-D6DB99A694BB}">
      <dsp:nvSpPr>
        <dsp:cNvPr id="0" name=""/>
        <dsp:cNvSpPr/>
      </dsp:nvSpPr>
      <dsp:spPr>
        <a:xfrm>
          <a:off x="578427" y="0"/>
          <a:ext cx="6555509" cy="366891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028743-2B82-4B8C-959A-4869FBCC8476}">
      <dsp:nvSpPr>
        <dsp:cNvPr id="0" name=""/>
        <dsp:cNvSpPr/>
      </dsp:nvSpPr>
      <dsp:spPr>
        <a:xfrm>
          <a:off x="261346" y="1100675"/>
          <a:ext cx="2313709" cy="146756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fr-FR" sz="1500" kern="1200" dirty="0"/>
            <a:t>Intégrer d’autres sources de données, des autres dispositions de financement de l’Etat pour augmenter la classe minoritaire. </a:t>
          </a:r>
        </a:p>
      </dsp:txBody>
      <dsp:txXfrm>
        <a:off x="332987" y="1172316"/>
        <a:ext cx="2170427" cy="1324284"/>
      </dsp:txXfrm>
    </dsp:sp>
    <dsp:sp modelId="{BE6CB821-6FEF-45B0-8488-7BE20F892C46}">
      <dsp:nvSpPr>
        <dsp:cNvPr id="0" name=""/>
        <dsp:cNvSpPr/>
      </dsp:nvSpPr>
      <dsp:spPr>
        <a:xfrm>
          <a:off x="2699326" y="1100675"/>
          <a:ext cx="2313709" cy="146756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fr-FR" sz="1500" kern="1200" dirty="0"/>
            <a:t>Enrichir les données avec d’autres variables supplémentaires</a:t>
          </a:r>
        </a:p>
      </dsp:txBody>
      <dsp:txXfrm>
        <a:off x="2770967" y="1172316"/>
        <a:ext cx="2170427" cy="1324284"/>
      </dsp:txXfrm>
    </dsp:sp>
    <dsp:sp modelId="{C4CC91B2-4D43-40FA-8FA7-EE8B3FDFE856}">
      <dsp:nvSpPr>
        <dsp:cNvPr id="0" name=""/>
        <dsp:cNvSpPr/>
      </dsp:nvSpPr>
      <dsp:spPr>
        <a:xfrm>
          <a:off x="5137308" y="1100675"/>
          <a:ext cx="2313709" cy="146756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fr-FR" sz="1500" kern="1200" dirty="0"/>
            <a:t>Utiliser des techniques de calibrage comme la régression isotonique ou la régression logistique </a:t>
          </a:r>
          <a:r>
            <a:rPr lang="fr-FR" sz="1500" kern="1200" dirty="0" err="1"/>
            <a:t>platt</a:t>
          </a:r>
          <a:endParaRPr lang="fr-FR" sz="1500" kern="1200" dirty="0"/>
        </a:p>
      </dsp:txBody>
      <dsp:txXfrm>
        <a:off x="5208949" y="1172316"/>
        <a:ext cx="2170427" cy="1324284"/>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fr-FR" smtClean="0"/>
              <a:pPr/>
              <a:t>28/08/2024</a:t>
            </a:fld>
            <a:endParaRPr lang="fr-FR"/>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fr-FR" smtClean="0"/>
              <a:pPr/>
              <a:t>‹N°›</a:t>
            </a:fld>
            <a:endParaRPr lang="fr-FR"/>
          </a:p>
        </p:txBody>
      </p:sp>
    </p:spTree>
    <p:extLst>
      <p:ext uri="{BB962C8B-B14F-4D97-AF65-F5344CB8AC3E}">
        <p14:creationId xmlns:p14="http://schemas.microsoft.com/office/powerpoint/2010/main" val="411662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Bonjour à toutes et à tous. Je vous remercie d'être présents aujourd'hui. </a:t>
            </a:r>
          </a:p>
          <a:p>
            <a:r>
              <a:rPr lang="fr-FR" dirty="0"/>
              <a:t>Comme nous le savons, </a:t>
            </a:r>
            <a:r>
              <a:rPr lang="fr-FR" sz="1800" b="0" i="0" u="none" strike="noStrike" baseline="0" dirty="0">
                <a:solidFill>
                  <a:srgbClr val="000000"/>
                </a:solidFill>
                <a:latin typeface="Aptos" panose="020B0004020202020204" pitchFamily="34" charset="0"/>
              </a:rPr>
              <a:t>L’innovation est l‘un des leviers de développement économique et d’amélioration de la compétitivité régionale</a:t>
            </a:r>
            <a:r>
              <a:rPr lang="fr-FR" dirty="0"/>
              <a:t>. Soutenir l’innovation est devenu un enjeu important dans beaucoup de pays dont la France. Dans le cadre, </a:t>
            </a:r>
            <a:r>
              <a:rPr lang="fr-FR" sz="1800" dirty="0">
                <a:effectLst/>
                <a:latin typeface="Aptos" panose="020B0004020202020204" pitchFamily="34" charset="0"/>
                <a:ea typeface="Aptos" panose="020B0004020202020204" pitchFamily="34" charset="0"/>
                <a:cs typeface="Times New Roman" panose="02020603050405020304" pitchFamily="18" charset="0"/>
              </a:rPr>
              <a:t>En 2021, le président Emmanuel Macron, dévoile le plan d’investissement France 2030, qui se concentre l’innovation et la décarbonation, dont l’objectif de rattraper le retard de la France dans des secteurs clés, tout en créant de nouvelles filières industrielles et technologiques</a:t>
            </a:r>
            <a:endParaRPr lang="fr-FR" dirty="0"/>
          </a:p>
          <a:p>
            <a:r>
              <a:rPr lang="fr-FR" dirty="0"/>
              <a:t>Aujourd'hui, je vais vous présenter un travail qui s'inscrit pleinement dans ce plan, avec pour objectif d'identifier en avance de phase les entreprises innovantes susceptibles de bénéficier de ce fond. Ce Travail est intitulé 'France 2030 : Aller vers les entreprises innovantes'.</a:t>
            </a:r>
          </a:p>
        </p:txBody>
      </p:sp>
      <p:sp>
        <p:nvSpPr>
          <p:cNvPr id="4" name="Espace réservé du numéro de diapositive 3"/>
          <p:cNvSpPr>
            <a:spLocks noGrp="1"/>
          </p:cNvSpPr>
          <p:nvPr>
            <p:ph type="sldNum" sz="quarter" idx="5"/>
          </p:nvPr>
        </p:nvSpPr>
        <p:spPr/>
        <p:txBody>
          <a:bodyPr/>
          <a:lstStyle/>
          <a:p>
            <a:fld id="{1B06CD8F-B7ED-4A05-9FB1-A01CC0EF02CC}" type="slidenum">
              <a:rPr lang="fr-FR" smtClean="0"/>
              <a:pPr/>
              <a:t>1</a:t>
            </a:fld>
            <a:endParaRPr lang="fr-FR"/>
          </a:p>
        </p:txBody>
      </p:sp>
    </p:spTree>
    <p:extLst>
      <p:ext uri="{BB962C8B-B14F-4D97-AF65-F5344CB8AC3E}">
        <p14:creationId xmlns:p14="http://schemas.microsoft.com/office/powerpoint/2010/main" val="36393655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normAutofit fontScale="625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kern="100" dirty="0">
                <a:effectLst/>
                <a:latin typeface="Aptos" panose="020B0004020202020204" pitchFamily="34" charset="0"/>
                <a:ea typeface="Aptos" panose="020B0004020202020204" pitchFamily="34" charset="0"/>
                <a:cs typeface="Times New Roman" panose="02020603050405020304" pitchFamily="18" charset="0"/>
              </a:rPr>
              <a:t>L'analyse des variables quantitatives de notre base, à savoir l'effectif temps plein des entreprises (</a:t>
            </a:r>
            <a:r>
              <a:rPr lang="fr-FR" sz="1800" b="1" kern="100" dirty="0" err="1">
                <a:effectLst/>
                <a:latin typeface="Aptos" panose="020B0004020202020204" pitchFamily="34" charset="0"/>
                <a:ea typeface="Aptos" panose="020B0004020202020204" pitchFamily="34" charset="0"/>
                <a:cs typeface="Times New Roman" panose="02020603050405020304" pitchFamily="18" charset="0"/>
              </a:rPr>
              <a:t>EFFEQTP_g</a:t>
            </a:r>
            <a:r>
              <a:rPr lang="fr-FR" sz="1800" kern="100" dirty="0">
                <a:effectLst/>
                <a:latin typeface="Aptos" panose="020B0004020202020204" pitchFamily="34" charset="0"/>
                <a:ea typeface="Aptos" panose="020B0004020202020204" pitchFamily="34" charset="0"/>
                <a:cs typeface="Times New Roman" panose="02020603050405020304" pitchFamily="18" charset="0"/>
              </a:rPr>
              <a:t>) et le salaire moyen par employé (</a:t>
            </a:r>
            <a:r>
              <a:rPr lang="fr-FR" sz="1800" b="1" kern="100" dirty="0" err="1">
                <a:effectLst/>
                <a:latin typeface="Aptos" panose="020B0004020202020204" pitchFamily="34" charset="0"/>
                <a:ea typeface="Aptos" panose="020B0004020202020204" pitchFamily="34" charset="0"/>
                <a:cs typeface="Times New Roman" panose="02020603050405020304" pitchFamily="18" charset="0"/>
              </a:rPr>
              <a:t>salaire_moy</a:t>
            </a:r>
            <a:r>
              <a:rPr lang="fr-FR" sz="1800" kern="100" dirty="0">
                <a:effectLst/>
                <a:latin typeface="Aptos" panose="020B0004020202020204" pitchFamily="34" charset="0"/>
                <a:ea typeface="Aptos" panose="020B0004020202020204" pitchFamily="34" charset="0"/>
                <a:cs typeface="Times New Roman" panose="02020603050405020304" pitchFamily="18" charset="0"/>
              </a:rPr>
              <a:t>) révèle une grande disparité parmi les entreprises. En moyenne, chaque entreprise compte environ 14 employés à temps plein, mais cette moyenne est influencée par quelques très grandes entreprises, comme le montre l’écart-type élevés de 104.33 et la médiane beaucoup plus basse de 4. </a:t>
            </a:r>
          </a:p>
          <a:p>
            <a:r>
              <a:rPr lang="fr-FR" sz="1800" dirty="0">
                <a:effectLst/>
                <a:latin typeface="Aptos" panose="020B0004020202020204" pitchFamily="34" charset="0"/>
                <a:ea typeface="Aptos" panose="020B0004020202020204" pitchFamily="34" charset="0"/>
                <a:cs typeface="Times New Roman" panose="02020603050405020304" pitchFamily="18" charset="0"/>
              </a:rPr>
              <a:t>En ce qui concerne les salaires, le salaire moyen par employé est de 35396.35 euros, mais là encore, il y a une grande variabilité (écart-type de 21152.24). Ces données mettent en évidence des différences marquées en termes de taille et de rémunération des entreprises. </a:t>
            </a:r>
          </a:p>
          <a:p>
            <a:endParaRPr lang="fr-FR" sz="1800" dirty="0">
              <a:effectLst/>
              <a:latin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kern="100" dirty="0">
                <a:effectLst/>
                <a:latin typeface="Aptos" panose="020B0004020202020204" pitchFamily="34" charset="0"/>
                <a:ea typeface="Aptos" panose="020B0004020202020204" pitchFamily="34" charset="0"/>
                <a:cs typeface="Times New Roman" panose="02020603050405020304" pitchFamily="18" charset="0"/>
              </a:rPr>
              <a:t>La répartition de la variable </a:t>
            </a:r>
            <a:r>
              <a:rPr lang="fr-FR" sz="1800" b="1" kern="100" dirty="0" err="1">
                <a:effectLst/>
                <a:latin typeface="Aptos" panose="020B0004020202020204" pitchFamily="34" charset="0"/>
                <a:ea typeface="Aptos" panose="020B0004020202020204" pitchFamily="34" charset="0"/>
                <a:cs typeface="Times New Roman" panose="02020603050405020304" pitchFamily="18" charset="0"/>
              </a:rPr>
              <a:t>A_deposer</a:t>
            </a:r>
            <a:r>
              <a:rPr lang="fr-FR"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fr-FR" sz="1800" kern="100" dirty="0">
                <a:effectLst/>
                <a:latin typeface="Aptos" panose="020B0004020202020204" pitchFamily="34" charset="0"/>
                <a:ea typeface="Aptos" panose="020B0004020202020204" pitchFamily="34" charset="0"/>
                <a:cs typeface="Times New Roman" panose="02020603050405020304" pitchFamily="18" charset="0"/>
              </a:rPr>
              <a:t>présentée par la figure 1 nous indique que près de 99% des entreprises PACA de notre base de données n’a jamais déposé un dossier auprès de France 2030. En analysant aussi la répartition des entreprises suivant la variable </a:t>
            </a:r>
            <a:r>
              <a:rPr lang="fr-FR" sz="1800" b="1" kern="100" dirty="0" err="1">
                <a:effectLst/>
                <a:latin typeface="Aptos" panose="020B0004020202020204" pitchFamily="34" charset="0"/>
                <a:ea typeface="Aptos" panose="020B0004020202020204" pitchFamily="34" charset="0"/>
                <a:cs typeface="Times New Roman" panose="02020603050405020304" pitchFamily="18" charset="0"/>
              </a:rPr>
              <a:t>A_lever_fonds</a:t>
            </a:r>
            <a:r>
              <a:rPr lang="fr-FR" sz="1800" b="1" kern="100" dirty="0">
                <a:effectLst/>
                <a:latin typeface="Aptos" panose="020B0004020202020204" pitchFamily="34" charset="0"/>
                <a:ea typeface="Aptos" panose="020B0004020202020204" pitchFamily="34" charset="0"/>
                <a:cs typeface="Times New Roman" panose="02020603050405020304" pitchFamily="18" charset="0"/>
              </a:rPr>
              <a:t> ou </a:t>
            </a:r>
            <a:r>
              <a:rPr lang="fr-FR" sz="1800" b="1" kern="100" dirty="0" err="1">
                <a:effectLst/>
                <a:latin typeface="Aptos" panose="020B0004020202020204" pitchFamily="34" charset="0"/>
                <a:ea typeface="Aptos" panose="020B0004020202020204" pitchFamily="34" charset="0"/>
                <a:cs typeface="Times New Roman" panose="02020603050405020304" pitchFamily="18" charset="0"/>
              </a:rPr>
              <a:t>A_declarer_R&amp;D</a:t>
            </a:r>
            <a:r>
              <a:rPr lang="fr-FR" sz="1800" kern="100" dirty="0">
                <a:effectLst/>
                <a:latin typeface="Aptos" panose="020B0004020202020204" pitchFamily="34" charset="0"/>
                <a:ea typeface="Aptos" panose="020B0004020202020204" pitchFamily="34" charset="0"/>
                <a:cs typeface="Times New Roman" panose="02020603050405020304" pitchFamily="18" charset="0"/>
              </a:rPr>
              <a:t>, on relève aussi un déséquilibre entre les deux catégories d’entreprises. Les entreprises bénéficiant d’incitations fiscales pour la recherche et le développement ne représentent qu’environ 9% des données globales de la base de données. Ceci nous permet de visualiser déjà le déséquilibre de données auquel nous avons eu à faire face dans cette étude.</a:t>
            </a:r>
          </a:p>
          <a:p>
            <a:endParaRPr lang="fr-FR" dirty="0"/>
          </a:p>
        </p:txBody>
      </p:sp>
      <p:sp>
        <p:nvSpPr>
          <p:cNvPr id="4" name="Espace réservé du numéro de diapositive 3"/>
          <p:cNvSpPr>
            <a:spLocks noGrp="1"/>
          </p:cNvSpPr>
          <p:nvPr>
            <p:ph type="sldNum" sz="quarter" idx="5"/>
          </p:nvPr>
        </p:nvSpPr>
        <p:spPr/>
        <p:txBody>
          <a:bodyPr/>
          <a:lstStyle/>
          <a:p>
            <a:fld id="{1B06CD8F-B7ED-4A05-9FB1-A01CC0EF02CC}" type="slidenum">
              <a:rPr lang="fr-FR" smtClean="0"/>
              <a:pPr/>
              <a:t>10</a:t>
            </a:fld>
            <a:endParaRPr lang="fr-FR" dirty="0"/>
          </a:p>
        </p:txBody>
      </p:sp>
    </p:spTree>
    <p:extLst>
      <p:ext uri="{BB962C8B-B14F-4D97-AF65-F5344CB8AC3E}">
        <p14:creationId xmlns:p14="http://schemas.microsoft.com/office/powerpoint/2010/main" val="2131780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normAutofit fontScale="85000" lnSpcReduction="10000"/>
          </a:bodyPr>
          <a:lstStyle/>
          <a:p>
            <a:r>
              <a:rPr lang="fr-FR" sz="1800" dirty="0">
                <a:effectLst/>
                <a:latin typeface="Aptos" panose="020B0004020202020204" pitchFamily="34" charset="0"/>
                <a:ea typeface="Aptos" panose="020B0004020202020204" pitchFamily="34" charset="0"/>
                <a:cs typeface="Times New Roman" panose="02020603050405020304" pitchFamily="18" charset="0"/>
              </a:rPr>
              <a:t>Nous cherchons à analyser la relation entre certains variables et la variable </a:t>
            </a:r>
            <a:r>
              <a:rPr lang="fr-FR" sz="1800" b="1" dirty="0" err="1">
                <a:effectLst/>
                <a:latin typeface="Aptos" panose="020B0004020202020204" pitchFamily="34" charset="0"/>
                <a:ea typeface="Aptos" panose="020B0004020202020204" pitchFamily="34" charset="0"/>
                <a:cs typeface="Times New Roman" panose="02020603050405020304" pitchFamily="18" charset="0"/>
              </a:rPr>
              <a:t>A_deposer</a:t>
            </a:r>
            <a:r>
              <a:rPr lang="fr-FR" sz="1800" dirty="0">
                <a:effectLst/>
                <a:latin typeface="Aptos" panose="020B0004020202020204" pitchFamily="34" charset="0"/>
                <a:ea typeface="Aptos" panose="020B0004020202020204" pitchFamily="34" charset="0"/>
                <a:cs typeface="Times New Roman" panose="02020603050405020304" pitchFamily="18" charset="0"/>
              </a:rPr>
              <a:t> (variable d’intérêt). La figure 5 présente la répartition en pourcentage des entreprises ayant déposés au moins un projet à France 2030 suivant le département. Nous constatons que dans tous les départements, le part des entreprises ayant déposés à France 2030 est très faible. Ceci justifie l’importance de cette étude, qui a pour but d’augmenter le nombre d’entreprise bénéficiant d’un accompagnement à France 2030</a:t>
            </a:r>
          </a:p>
          <a:p>
            <a:endParaRPr lang="fr-FR" sz="1800" dirty="0">
              <a:effectLst/>
              <a:latin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kern="100" dirty="0">
                <a:effectLst/>
                <a:latin typeface="Aptos" panose="020B0004020202020204" pitchFamily="34" charset="0"/>
                <a:ea typeface="Aptos" panose="020B0004020202020204" pitchFamily="34" charset="0"/>
                <a:cs typeface="Times New Roman" panose="02020603050405020304" pitchFamily="18" charset="0"/>
              </a:rPr>
              <a:t>La figure 6</a:t>
            </a:r>
            <a:r>
              <a:rPr lang="fr-FR" sz="1800"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 </a:t>
            </a:r>
            <a:r>
              <a:rPr lang="fr-FR" sz="1800" kern="100" dirty="0">
                <a:effectLst/>
                <a:latin typeface="Aptos" panose="020B0004020202020204" pitchFamily="34" charset="0"/>
                <a:ea typeface="Aptos" panose="020B0004020202020204" pitchFamily="34" charset="0"/>
                <a:cs typeface="Times New Roman" panose="02020603050405020304" pitchFamily="18" charset="0"/>
              </a:rPr>
              <a:t>présente la répartition des entreprises suivant les variables </a:t>
            </a:r>
            <a:r>
              <a:rPr lang="fr-FR" sz="1800" b="1" kern="100" dirty="0" err="1">
                <a:effectLst/>
                <a:latin typeface="Aptos" panose="020B0004020202020204" pitchFamily="34" charset="0"/>
                <a:ea typeface="Aptos" panose="020B0004020202020204" pitchFamily="34" charset="0"/>
                <a:cs typeface="Times New Roman" panose="02020603050405020304" pitchFamily="18" charset="0"/>
              </a:rPr>
              <a:t>A_deposer</a:t>
            </a:r>
            <a:r>
              <a:rPr lang="fr-FR" sz="1800" kern="100" dirty="0">
                <a:effectLst/>
                <a:latin typeface="Aptos" panose="020B0004020202020204" pitchFamily="34" charset="0"/>
                <a:ea typeface="Aptos" panose="020B0004020202020204" pitchFamily="34" charset="0"/>
                <a:cs typeface="Times New Roman" panose="02020603050405020304" pitchFamily="18" charset="0"/>
              </a:rPr>
              <a:t> </a:t>
            </a:r>
            <a:r>
              <a:rPr lang="fr-FR" sz="1800" b="1" kern="100" dirty="0">
                <a:effectLst/>
                <a:latin typeface="Aptos" panose="020B0004020202020204" pitchFamily="34" charset="0"/>
                <a:ea typeface="Aptos" panose="020B0004020202020204" pitchFamily="34" charset="0"/>
                <a:cs typeface="Times New Roman" panose="02020603050405020304" pitchFamily="18" charset="0"/>
              </a:rPr>
              <a:t>et </a:t>
            </a:r>
            <a:r>
              <a:rPr lang="fr-FR" sz="1800" b="1" kern="100" dirty="0" err="1">
                <a:effectLst/>
                <a:latin typeface="Aptos" panose="020B0004020202020204" pitchFamily="34" charset="0"/>
                <a:ea typeface="Aptos" panose="020B0004020202020204" pitchFamily="34" charset="0"/>
                <a:cs typeface="Times New Roman" panose="02020603050405020304" pitchFamily="18" charset="0"/>
              </a:rPr>
              <a:t>A_lever_fond</a:t>
            </a:r>
            <a:r>
              <a:rPr lang="fr-FR" sz="1800" b="1" kern="100" dirty="0">
                <a:effectLst/>
                <a:latin typeface="Aptos" panose="020B0004020202020204" pitchFamily="34" charset="0"/>
                <a:ea typeface="Aptos" panose="020B0004020202020204" pitchFamily="34" charset="0"/>
                <a:cs typeface="Times New Roman" panose="02020603050405020304" pitchFamily="18" charset="0"/>
              </a:rPr>
              <a:t> ou </a:t>
            </a:r>
            <a:r>
              <a:rPr lang="fr-FR" sz="1800" b="1" kern="100" dirty="0" err="1">
                <a:effectLst/>
                <a:latin typeface="Aptos" panose="020B0004020202020204" pitchFamily="34" charset="0"/>
                <a:ea typeface="Aptos" panose="020B0004020202020204" pitchFamily="34" charset="0"/>
                <a:cs typeface="Times New Roman" panose="02020603050405020304" pitchFamily="18" charset="0"/>
              </a:rPr>
              <a:t>A_declarer_R&amp;D</a:t>
            </a:r>
            <a:r>
              <a:rPr lang="fr-FR" sz="1800" kern="100" dirty="0">
                <a:effectLst/>
                <a:latin typeface="Aptos" panose="020B0004020202020204" pitchFamily="34" charset="0"/>
                <a:ea typeface="Aptos" panose="020B0004020202020204" pitchFamily="34" charset="0"/>
                <a:cs typeface="Times New Roman" panose="02020603050405020304" pitchFamily="18" charset="0"/>
              </a:rPr>
              <a:t>. D’une part, on constate même si c’est dans une faible proportion, qu’il y a des entreprises qui n’ont pas levées de fonds ou déclarer des données de recherche et développement mais qui ont quand même déjà déposer à France 2030. D’autre part, la proportion d’entreprise ayant déjà déposer à France 2030, reste très faible dans les 2 catégories. </a:t>
            </a:r>
          </a:p>
          <a:p>
            <a:endParaRPr lang="fr-FR" dirty="0"/>
          </a:p>
        </p:txBody>
      </p:sp>
      <p:sp>
        <p:nvSpPr>
          <p:cNvPr id="4" name="Espace réservé du numéro de diapositive 3"/>
          <p:cNvSpPr>
            <a:spLocks noGrp="1"/>
          </p:cNvSpPr>
          <p:nvPr>
            <p:ph type="sldNum" sz="quarter" idx="5"/>
          </p:nvPr>
        </p:nvSpPr>
        <p:spPr/>
        <p:txBody>
          <a:bodyPr/>
          <a:lstStyle/>
          <a:p>
            <a:fld id="{1B06CD8F-B7ED-4A05-9FB1-A01CC0EF02CC}" type="slidenum">
              <a:rPr lang="fr-FR" smtClean="0"/>
              <a:pPr/>
              <a:t>11</a:t>
            </a:fld>
            <a:endParaRPr lang="fr-FR" dirty="0"/>
          </a:p>
        </p:txBody>
      </p:sp>
    </p:spTree>
    <p:extLst>
      <p:ext uri="{BB962C8B-B14F-4D97-AF65-F5344CB8AC3E}">
        <p14:creationId xmlns:p14="http://schemas.microsoft.com/office/powerpoint/2010/main" val="17193981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normAutofit fontScale="625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kern="100" dirty="0">
                <a:effectLst/>
                <a:latin typeface="Aptos" panose="020B0004020202020204" pitchFamily="34" charset="0"/>
                <a:ea typeface="Aptos" panose="020B0004020202020204" pitchFamily="34" charset="0"/>
                <a:cs typeface="Times New Roman" panose="02020603050405020304" pitchFamily="18" charset="0"/>
              </a:rPr>
              <a:t>Pour bien gérer le déséquilibre des données et contrôler le nombre d’observations synthétiques générées par SMOTENC afin de garantir leur qualité, nous avons testé 5 configurations de données résumées dans le tableau ci-dessus. Dans deux de ces configurations nous avons appliqué des techniques de sous échantillonnage pour réduire la classe majoritaire. Pour s’assurer que cette classe majoritaire réduite contienne toujours suffisamment d’information pour l’apprentissage des modèles, nous avons utilisé la méthode de </a:t>
            </a:r>
            <a:r>
              <a:rPr lang="fr-FR" sz="1800" kern="100" dirty="0" err="1">
                <a:effectLst/>
                <a:latin typeface="Aptos" panose="020B0004020202020204" pitchFamily="34" charset="0"/>
                <a:ea typeface="Aptos" panose="020B0004020202020204" pitchFamily="34" charset="0"/>
                <a:cs typeface="Times New Roman" panose="02020603050405020304" pitchFamily="18" charset="0"/>
              </a:rPr>
              <a:t>Centroids</a:t>
            </a:r>
            <a:r>
              <a:rPr lang="fr-FR" sz="1800" kern="100" dirty="0">
                <a:effectLst/>
                <a:latin typeface="Aptos" panose="020B0004020202020204" pitchFamily="34" charset="0"/>
                <a:ea typeface="Aptos" panose="020B0004020202020204" pitchFamily="34" charset="0"/>
                <a:cs typeface="Times New Roman" panose="02020603050405020304" pitchFamily="18" charset="0"/>
              </a:rPr>
              <a:t> de Clusters pour sélectionner des observations </a:t>
            </a:r>
            <a:r>
              <a:rPr lang="fr-FR" sz="1800" kern="100" dirty="0" err="1">
                <a:effectLst/>
                <a:latin typeface="Aptos" panose="020B0004020202020204" pitchFamily="34" charset="0"/>
                <a:ea typeface="Aptos" panose="020B0004020202020204" pitchFamily="34" charset="0"/>
                <a:cs typeface="Times New Roman" panose="02020603050405020304" pitchFamily="18" charset="0"/>
              </a:rPr>
              <a:t>réprsentatifs</a:t>
            </a:r>
            <a:r>
              <a:rPr lang="fr-FR" sz="1800" kern="100" dirty="0">
                <a:effectLst/>
                <a:latin typeface="Aptos" panose="020B0004020202020204" pitchFamily="34" charset="0"/>
                <a:ea typeface="Aptos" panose="020B0004020202020204" pitchFamily="34" charset="0"/>
                <a:cs typeface="Times New Roman" panose="02020603050405020304" pitchFamily="18" charset="0"/>
              </a:rPr>
              <a:t> de la classe majoritaire.</a:t>
            </a:r>
          </a:p>
          <a:p>
            <a:r>
              <a:rPr lang="fr-FR" sz="1800" dirty="0">
                <a:effectLst/>
                <a:latin typeface="Aptos" panose="020B0004020202020204" pitchFamily="34" charset="0"/>
                <a:ea typeface="Aptos" panose="020B0004020202020204" pitchFamily="34" charset="0"/>
                <a:cs typeface="Times New Roman" panose="02020603050405020304" pitchFamily="18" charset="0"/>
              </a:rPr>
              <a:t>Le jeu de données initial présente un fort déséquilibre entre les classes, avec une majorité écrasante pour la classe 0. Dans la première configuration, en appliquant la méthode des centroïdes de Clusters, nous avons réduit la classe majoritaire à 500 observations, augmentant ainsi la proportion de la classe minoritaire. La deuxième configuration est un sous échantillonnage plus modéré de la classe majoritaire et une augmentation de la classe minoritaire avec SMOTENC. Nous avons atteint dans ce cas un équilibre parfait entre les classes. Ensuite, dans la troisième configuration, nous avons conservé toutes les observations de la classe majoritaire et augmenté la classe minoritaire à 34% du total avec SMOTENC. Enfin nous avons doublé la classe minoritaire comparé au précédent, pour obtenir un équilibre parfait entre les classes. Ces configurations montrent différentes approches pour gérer le déséquilibre des données. L’annexe 4 montre une représentation graphique des données dans chaque cas par rapport aux données originales. Dans chaque configuration de données, nous avons entrainé trois modèles de machine </a:t>
            </a:r>
            <a:r>
              <a:rPr lang="fr-FR" sz="1800" dirty="0" err="1">
                <a:effectLst/>
                <a:latin typeface="Aptos" panose="020B0004020202020204" pitchFamily="34" charset="0"/>
                <a:ea typeface="Aptos" panose="020B0004020202020204" pitchFamily="34" charset="0"/>
                <a:cs typeface="Times New Roman" panose="02020603050405020304" pitchFamily="18" charset="0"/>
              </a:rPr>
              <a:t>learning</a:t>
            </a:r>
            <a:r>
              <a:rPr lang="fr-FR" sz="1800" dirty="0">
                <a:effectLst/>
                <a:latin typeface="Aptos" panose="020B0004020202020204" pitchFamily="34" charset="0"/>
                <a:ea typeface="Aptos" panose="020B0004020202020204" pitchFamily="34" charset="0"/>
                <a:cs typeface="Times New Roman" panose="02020603050405020304" pitchFamily="18" charset="0"/>
              </a:rPr>
              <a:t> à savoir : La régression logistique, les forêts aléatoires, le </a:t>
            </a:r>
            <a:r>
              <a:rPr lang="fr-FR" sz="1800" dirty="0" err="1">
                <a:effectLst/>
                <a:latin typeface="Aptos" panose="020B0004020202020204" pitchFamily="34" charset="0"/>
                <a:ea typeface="Aptos" panose="020B0004020202020204" pitchFamily="34" charset="0"/>
                <a:cs typeface="Times New Roman" panose="02020603050405020304" pitchFamily="18" charset="0"/>
              </a:rPr>
              <a:t>Boosting</a:t>
            </a:r>
            <a:r>
              <a:rPr lang="fr-FR" sz="1800" dirty="0">
                <a:effectLst/>
                <a:latin typeface="Aptos" panose="020B0004020202020204" pitchFamily="34" charset="0"/>
                <a:ea typeface="Aptos" panose="020B0004020202020204" pitchFamily="34" charset="0"/>
                <a:cs typeface="Times New Roman" panose="02020603050405020304" pitchFamily="18" charset="0"/>
              </a:rPr>
              <a:t> de Gradient. Nous avons également créé un modèle d’ensemble combinant ces trois modèles. L’objectif est de comparer les performances des modèles dans chaque configuration de données et d’identifier celle qui offre les meilleures prédictions tout en minimisant les effets de surajustement.</a:t>
            </a:r>
            <a:endParaRPr lang="fr-FR" dirty="0"/>
          </a:p>
        </p:txBody>
      </p:sp>
      <p:sp>
        <p:nvSpPr>
          <p:cNvPr id="4" name="Espace réservé du numéro de diapositive 3"/>
          <p:cNvSpPr>
            <a:spLocks noGrp="1"/>
          </p:cNvSpPr>
          <p:nvPr>
            <p:ph type="sldNum" sz="quarter" idx="5"/>
          </p:nvPr>
        </p:nvSpPr>
        <p:spPr/>
        <p:txBody>
          <a:bodyPr/>
          <a:lstStyle/>
          <a:p>
            <a:fld id="{1B06CD8F-B7ED-4A05-9FB1-A01CC0EF02CC}" type="slidenum">
              <a:rPr lang="fr-FR" smtClean="0"/>
              <a:pPr/>
              <a:t>12</a:t>
            </a:fld>
            <a:endParaRPr lang="fr-FR" dirty="0"/>
          </a:p>
        </p:txBody>
      </p:sp>
    </p:spTree>
    <p:extLst>
      <p:ext uri="{BB962C8B-B14F-4D97-AF65-F5344CB8AC3E}">
        <p14:creationId xmlns:p14="http://schemas.microsoft.com/office/powerpoint/2010/main" val="1468923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normAutofit fontScale="625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Aptos" panose="020B0004020202020204" pitchFamily="34" charset="0"/>
                <a:ea typeface="Aptos" panose="020B0004020202020204" pitchFamily="34" charset="0"/>
                <a:cs typeface="Times New Roman" panose="02020603050405020304" pitchFamily="18" charset="0"/>
              </a:rPr>
              <a:t>Pour déterminer la configuration optimale des données permettant une détection précise et fiable des entreprises innovantes, nous avons comparé plusieurs configurations en utilisant le modèle de régression logistique. Ce modèle a été choisi en raison de sa simplicité, de sa robustesse et de son interprétabilité, ce qui en fait un excellent point de départ pour comparer différentes configurations de données. En outre, les courbes d’apprentissage générées par ce modèle permettent de visualiser clairement les effets de surajustement (</a:t>
            </a:r>
            <a:r>
              <a:rPr lang="fr-FR" sz="1800" dirty="0" err="1">
                <a:effectLst/>
                <a:latin typeface="Aptos" panose="020B0004020202020204" pitchFamily="34" charset="0"/>
                <a:ea typeface="Aptos" panose="020B0004020202020204" pitchFamily="34" charset="0"/>
                <a:cs typeface="Times New Roman" panose="02020603050405020304" pitchFamily="18" charset="0"/>
              </a:rPr>
              <a:t>overfiiting</a:t>
            </a:r>
            <a:r>
              <a:rPr lang="fr-FR" sz="1800" dirty="0">
                <a:effectLst/>
                <a:latin typeface="Aptos" panose="020B0004020202020204" pitchFamily="34" charset="0"/>
                <a:ea typeface="Aptos" panose="020B0004020202020204" pitchFamily="34" charset="0"/>
                <a:cs typeface="Times New Roman" panose="02020603050405020304" pitchFamily="18" charset="0"/>
              </a:rPr>
              <a:t>) et de sous ajustement (</a:t>
            </a:r>
            <a:r>
              <a:rPr lang="fr-FR" sz="1800" dirty="0" err="1">
                <a:effectLst/>
                <a:latin typeface="Aptos" panose="020B0004020202020204" pitchFamily="34" charset="0"/>
                <a:ea typeface="Aptos" panose="020B0004020202020204" pitchFamily="34" charset="0"/>
                <a:cs typeface="Times New Roman" panose="02020603050405020304" pitchFamily="18" charset="0"/>
              </a:rPr>
              <a:t>underfitting</a:t>
            </a:r>
            <a:r>
              <a:rPr lang="fr-FR" sz="1800" dirty="0">
                <a:effectLst/>
                <a:latin typeface="Aptos" panose="020B0004020202020204" pitchFamily="34" charset="0"/>
                <a:ea typeface="Aptos" panose="020B0004020202020204" pitchFamily="34" charset="0"/>
                <a:cs typeface="Times New Roman" panose="02020603050405020304" pitchFamily="18" charset="0"/>
              </a:rPr>
              <a:t>) sur nos jeux de données. Le graphe ci-dessous montre une comparaison des courbes d’apprentissage pour un modèle de régression logistique dans les quatre configurations. De l’analyse de ce graphique, nous constatons que dans la configuration où aucune donnée synthétique n’a été ajoutée (SMOTENC =0), le score d’entrainement atteint environ 0.80 avec 200 observations, puis se stabilise autour de 0.78 Le score de validation est en revanche constamment inférieur au score d’entrainement. Les scores d’entrainement et de validation sont proches mais bas, indiquant un sous ajustement du modèle. On peut déduire que ce modèle n’apprend pas suffisamment bien des données. Dans la deuxième configuration (Données SMOTENC= 34%), le score d’entrainement commence élever (~0.76) mais décroit légèrement avec la taille de l’échantillon tandis que le score de validation reste constant (~0.75) légèrement en dessous du score d’entrainement. Cette réduction de l’écart entre les scores indique une légère amélioration, mais les scores restent relativement faibles. L’ajout des données synthétiques a aidé réduire le déséquilibre, mais le modèle n’est toujours pas optimisé. En analysant la troisième configuration (SMOTENC = 50%), on remarque que les scores sont plus élevés et proches, suggérant une bonne performance du modèle avec cette configuration.  Cette </a:t>
            </a:r>
            <a:r>
              <a:rPr lang="fr-FR" sz="1800" kern="100" dirty="0">
                <a:effectLst/>
                <a:latin typeface="Aptos" panose="020B0004020202020204" pitchFamily="34" charset="0"/>
                <a:ea typeface="Aptos" panose="020B0004020202020204" pitchFamily="34" charset="0"/>
                <a:cs typeface="Times New Roman" panose="02020603050405020304" pitchFamily="18" charset="0"/>
              </a:rPr>
              <a:t>configuration semble être bien équilibrée réduisant à la fois le surajustement et le sous-ajustement. Enfin, dans la dernière configuration de données (SMOTENC = 100%), le score d’entrainement est initialement élevé (~0.817) mais montre une forte variabilité tandis que le score de validation est plus stable mais légèrement inférieur. Bien que les scores soient élevés, la forte variabilité indique une possible instabilité du modèle avec ce niveau d’équilibrage. On en déduit que l’équilibrage total avec SMOTENC semble introduire une variabilité dans les résultats, ce qui peut ne pas être idéal pour la stabilité du modèle. De ces analyses, On conclut que la configuration avec SMOTENC à 50% semble offrir un bon équilibre, avec des scores d’entrainement et de validation proches et élevés, indiquant un bon compromis entre biais et variance. Les résultats de l’estimation des modèles qui seront présentés, seront basés sur cette configuration des données.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a:lstStyle/>
          <a:p>
            <a:fld id="{1B06CD8F-B7ED-4A05-9FB1-A01CC0EF02CC}" type="slidenum">
              <a:rPr lang="fr-FR" smtClean="0"/>
              <a:pPr/>
              <a:t>13</a:t>
            </a:fld>
            <a:endParaRPr lang="fr-FR" dirty="0"/>
          </a:p>
        </p:txBody>
      </p:sp>
    </p:spTree>
    <p:extLst>
      <p:ext uri="{BB962C8B-B14F-4D97-AF65-F5344CB8AC3E}">
        <p14:creationId xmlns:p14="http://schemas.microsoft.com/office/powerpoint/2010/main" val="37973173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normAutofit fontScale="40000" lnSpcReduction="20000"/>
          </a:bodyPr>
          <a:lstStyle/>
          <a:p>
            <a:pPr algn="just">
              <a:lnSpc>
                <a:spcPct val="150000"/>
              </a:lnSpc>
              <a:spcAft>
                <a:spcPts val="800"/>
              </a:spcAft>
            </a:pPr>
            <a:r>
              <a:rPr lang="fr-FR" sz="1800" kern="100" dirty="0">
                <a:effectLst/>
                <a:latin typeface="Aptos" panose="020B0004020202020204" pitchFamily="34" charset="0"/>
                <a:ea typeface="Aptos" panose="020B0004020202020204" pitchFamily="34" charset="0"/>
                <a:cs typeface="Times New Roman" panose="02020603050405020304" pitchFamily="18" charset="0"/>
              </a:rPr>
              <a:t>Nous présentons ici les résultats de l’évaluation de plusieurs modèles de machine </a:t>
            </a:r>
            <a:r>
              <a:rPr lang="fr-FR" sz="1800" kern="100" dirty="0" err="1">
                <a:effectLst/>
                <a:latin typeface="Aptos" panose="020B0004020202020204" pitchFamily="34" charset="0"/>
                <a:ea typeface="Aptos" panose="020B0004020202020204" pitchFamily="34" charset="0"/>
                <a:cs typeface="Times New Roman" panose="02020603050405020304" pitchFamily="18" charset="0"/>
              </a:rPr>
              <a:t>learning</a:t>
            </a:r>
            <a:r>
              <a:rPr lang="fr-FR" sz="1800" kern="100" dirty="0">
                <a:effectLst/>
                <a:latin typeface="Aptos" panose="020B0004020202020204" pitchFamily="34" charset="0"/>
                <a:ea typeface="Aptos" panose="020B0004020202020204" pitchFamily="34" charset="0"/>
                <a:cs typeface="Times New Roman" panose="02020603050405020304" pitchFamily="18" charset="0"/>
              </a:rPr>
              <a:t> appliqués à notre jeu de données déséquilibré. Les modèles évalués comprennent la régression logistique, les forêts aléatoires, le gradient </a:t>
            </a:r>
            <a:r>
              <a:rPr lang="fr-FR" sz="1800" kern="100" dirty="0" err="1">
                <a:effectLst/>
                <a:latin typeface="Aptos" panose="020B0004020202020204" pitchFamily="34" charset="0"/>
                <a:ea typeface="Aptos" panose="020B0004020202020204" pitchFamily="34" charset="0"/>
                <a:cs typeface="Times New Roman" panose="02020603050405020304" pitchFamily="18" charset="0"/>
              </a:rPr>
              <a:t>boosting</a:t>
            </a:r>
            <a:r>
              <a:rPr lang="fr-FR" sz="1800" kern="100" dirty="0">
                <a:effectLst/>
                <a:latin typeface="Aptos" panose="020B0004020202020204" pitchFamily="34" charset="0"/>
                <a:ea typeface="Aptos" panose="020B0004020202020204" pitchFamily="34" charset="0"/>
                <a:cs typeface="Times New Roman" panose="02020603050405020304" pitchFamily="18" charset="0"/>
              </a:rPr>
              <a:t> et les méthodes d’ensemble. Pour chaque modèle, nous avons calculé les métriques de précision, de rappel, de F1-score, et de précision globale afin d’identifier le modèle offrant les meilleures performances pour la détection des entreprises innovantes.</a:t>
            </a:r>
          </a:p>
          <a:p>
            <a:pPr marL="0" marR="0" lvl="0" indent="0" algn="just" defTabSz="914400" rtl="0" eaLnBrk="1" fontAlgn="auto" latinLnBrk="0" hangingPunct="1">
              <a:lnSpc>
                <a:spcPct val="150000"/>
              </a:lnSpc>
              <a:spcBef>
                <a:spcPts val="0"/>
              </a:spcBef>
              <a:spcAft>
                <a:spcPts val="800"/>
              </a:spcAft>
              <a:buClrTx/>
              <a:buSzTx/>
              <a:buFontTx/>
              <a:buNone/>
              <a:tabLst/>
              <a:defRPr/>
            </a:pPr>
            <a:r>
              <a:rPr lang="fr-FR" sz="1800" kern="100" dirty="0">
                <a:effectLst/>
                <a:latin typeface="Aptos" panose="020B0004020202020204" pitchFamily="34" charset="0"/>
                <a:ea typeface="Aptos" panose="020B0004020202020204" pitchFamily="34" charset="0"/>
                <a:cs typeface="Times New Roman" panose="02020603050405020304" pitchFamily="18" charset="0"/>
              </a:rPr>
              <a:t>La régression logistique montre une bonne performance pour la classe 0, avec une précision et un rappel élevé. Pour la classe 1, bien que la précision soit élevée, le rappel est relativement bas, indiquant que le modèle a tendance à manquer certains échantillons de classe 1. Le F1-score de la classe 1 est inférieur à celui de la classe 0, suggérant une meilleure performance globale pour la détection de la classe majoritaire. La forêt aléatoire montre une performance équilibrée entre les deux classes, avec des scores de précision et de rappel élevés pour les deux classes. Les scores F1 indiquent que le modèle traite bien le déséquilibre des classes, détectant efficacement les classes minoritaires sans perdre de précision. La précision globale élevée (0.91) confirme la robustesse de ce modèle. Le gradient </a:t>
            </a:r>
            <a:r>
              <a:rPr lang="fr-FR" sz="1800" kern="100" dirty="0" err="1">
                <a:effectLst/>
                <a:latin typeface="Aptos" panose="020B0004020202020204" pitchFamily="34" charset="0"/>
                <a:ea typeface="Aptos" panose="020B0004020202020204" pitchFamily="34" charset="0"/>
                <a:cs typeface="Times New Roman" panose="02020603050405020304" pitchFamily="18" charset="0"/>
              </a:rPr>
              <a:t>boosting</a:t>
            </a:r>
            <a:r>
              <a:rPr lang="fr-FR" sz="1800" kern="100" dirty="0">
                <a:effectLst/>
                <a:latin typeface="Aptos" panose="020B0004020202020204" pitchFamily="34" charset="0"/>
                <a:ea typeface="Aptos" panose="020B0004020202020204" pitchFamily="34" charset="0"/>
                <a:cs typeface="Times New Roman" panose="02020603050405020304" pitchFamily="18" charset="0"/>
              </a:rPr>
              <a:t> montre une bonne performance pour la classe 0, similaire à la forêt aléatoire, mais avec un rappel légèrement inférieur pour la classe 1. Le F1-score pour la classe 1 est inférieur à celui de la forêt aléatoire, indiquant que le modèle peut rencontrer des difficultés à détecter tous les échantillons de la classe minoritaire. La précision globale (0.89) reste élevée, montrant que ce modèle est performant mais légèrement moins équilibré que la forêt aléatoire. Les méthodes d’ensembles combinent les forces des différents modèles pour atteindre des performances équilibrées. Les scores F1 équilibrés pour les deux classes montrent que cette approche permet de bien traiter le déséquilibre des classes. La précision globale élevée (0.91) indique une performance robuste et fiable pour la classification. En conclusion, pour une détection précise et équilibrée des entreprises innovantes, les méthodes d’ensemble et les forêts aléatoires sont meilleurs. </a:t>
            </a:r>
          </a:p>
          <a:p>
            <a:pPr algn="just">
              <a:lnSpc>
                <a:spcPct val="150000"/>
              </a:lnSpc>
              <a:spcAft>
                <a:spcPts val="800"/>
              </a:spcAft>
            </a:pPr>
            <a:endParaRPr lang="fr-FR"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Espace réservé du numéro de diapositive 3"/>
          <p:cNvSpPr>
            <a:spLocks noGrp="1"/>
          </p:cNvSpPr>
          <p:nvPr>
            <p:ph type="sldNum" sz="quarter" idx="5"/>
          </p:nvPr>
        </p:nvSpPr>
        <p:spPr/>
        <p:txBody>
          <a:bodyPr/>
          <a:lstStyle/>
          <a:p>
            <a:fld id="{1B06CD8F-B7ED-4A05-9FB1-A01CC0EF02CC}" type="slidenum">
              <a:rPr lang="fr-FR" smtClean="0"/>
              <a:pPr/>
              <a:t>14</a:t>
            </a:fld>
            <a:endParaRPr lang="fr-FR" dirty="0"/>
          </a:p>
        </p:txBody>
      </p:sp>
    </p:spTree>
    <p:extLst>
      <p:ext uri="{BB962C8B-B14F-4D97-AF65-F5344CB8AC3E}">
        <p14:creationId xmlns:p14="http://schemas.microsoft.com/office/powerpoint/2010/main" val="35045778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normAutofit/>
          </a:bodyPr>
          <a:lstStyle/>
          <a:p>
            <a:pPr marL="0" marR="0" lvl="0" indent="0" algn="just" defTabSz="914400" rtl="0" eaLnBrk="1" fontAlgn="auto" latinLnBrk="0" hangingPunct="1">
              <a:lnSpc>
                <a:spcPct val="150000"/>
              </a:lnSpc>
              <a:spcBef>
                <a:spcPts val="0"/>
              </a:spcBef>
              <a:spcAft>
                <a:spcPts val="800"/>
              </a:spcAft>
              <a:buClrTx/>
              <a:buSzTx/>
              <a:buFontTx/>
              <a:buNone/>
              <a:tabLst/>
              <a:defRPr/>
            </a:pPr>
            <a:r>
              <a:rPr lang="fr-FR" sz="1800" kern="100" dirty="0">
                <a:effectLst/>
                <a:latin typeface="Aptos" panose="020B0004020202020204" pitchFamily="34" charset="0"/>
                <a:ea typeface="Aptos" panose="020B0004020202020204" pitchFamily="34" charset="0"/>
                <a:cs typeface="Times New Roman" panose="02020603050405020304" pitchFamily="18" charset="0"/>
              </a:rPr>
              <a:t>La courbe de calibration des probabilités permet de visualiser si les probabilités prédites dans un modèle reflètent la véritable probabilité des évènements. Cela est particulièrement important dans notre contexte car nous cherchons à identifier les entreprises pour lesquels le modèle prédit une forte probabilité d’avoir déposé à France 2030 mais qui n’ont jamais déposé un projet. Une calibration correcte du modèle garantit que les probabilités prédites correspondent bien aux résultats réels, augmentant ainsi la fiabilité et l’utilité du modèle dans les applications pratiques. Le graphique de calibration des probabilités ci-dessous compare les probabilités prédites des quatre modèles entrainés avec les probabilités réelles. Plus la courbe d’un modèle est proche de la diagonale (parfaitement calibrée) meilleures sont les estimations de probabilités. </a:t>
            </a:r>
          </a:p>
          <a:p>
            <a:pPr marL="0" marR="0" lvl="0" indent="0" algn="just" defTabSz="914400" rtl="0" eaLnBrk="1" fontAlgn="auto" latinLnBrk="0" hangingPunct="1">
              <a:lnSpc>
                <a:spcPct val="150000"/>
              </a:lnSpc>
              <a:spcBef>
                <a:spcPts val="0"/>
              </a:spcBef>
              <a:spcAft>
                <a:spcPts val="800"/>
              </a:spcAft>
              <a:buClrTx/>
              <a:buSzTx/>
              <a:buFontTx/>
              <a:buNone/>
              <a:tabLst/>
              <a:defRPr/>
            </a:pPr>
            <a:endParaRPr lang="fr-FR"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just" defTabSz="914400" rtl="0" eaLnBrk="1" fontAlgn="auto" latinLnBrk="0" hangingPunct="1">
              <a:lnSpc>
                <a:spcPct val="150000"/>
              </a:lnSpc>
              <a:spcBef>
                <a:spcPts val="0"/>
              </a:spcBef>
              <a:spcAft>
                <a:spcPts val="800"/>
              </a:spcAft>
              <a:buClrTx/>
              <a:buSzTx/>
              <a:buFontTx/>
              <a:buNone/>
              <a:tabLst/>
              <a:defRPr/>
            </a:pPr>
            <a:r>
              <a:rPr lang="fr-FR" sz="1800" dirty="0">
                <a:effectLst/>
                <a:latin typeface="Aptos" panose="020B0004020202020204" pitchFamily="34" charset="0"/>
                <a:ea typeface="Aptos" panose="020B0004020202020204" pitchFamily="34" charset="0"/>
                <a:cs typeface="Times New Roman" panose="02020603050405020304" pitchFamily="18" charset="0"/>
              </a:rPr>
              <a:t>En analysant ce graphique, on peut constater que les modèles ont globalement une bonne calibration car elles suivent de près la ligne de calibration parfaite. Cependant il y a des fluctuations, surtout aux extrêmes des probabilités (0 et 1), indiquant une certaine incertitude ou un manque de calibration dans ces zones. Le modèle de Gradient </a:t>
            </a:r>
            <a:r>
              <a:rPr lang="fr-FR" sz="1800" dirty="0" err="1">
                <a:effectLst/>
                <a:latin typeface="Aptos" panose="020B0004020202020204" pitchFamily="34" charset="0"/>
                <a:ea typeface="Aptos" panose="020B0004020202020204" pitchFamily="34" charset="0"/>
                <a:cs typeface="Times New Roman" panose="02020603050405020304" pitchFamily="18" charset="0"/>
              </a:rPr>
              <a:t>Boosting</a:t>
            </a:r>
            <a:r>
              <a:rPr lang="fr-FR" sz="1800" dirty="0">
                <a:effectLst/>
                <a:latin typeface="Aptos" panose="020B0004020202020204" pitchFamily="34" charset="0"/>
                <a:ea typeface="Aptos" panose="020B0004020202020204" pitchFamily="34" charset="0"/>
                <a:cs typeface="Times New Roman" panose="02020603050405020304" pitchFamily="18" charset="0"/>
              </a:rPr>
              <a:t> semble avoir des prévisions légèrement surévaluées ou sous-évaluées par rapport aux autres modèles. De plus en analysant l’histogramme des probabilités prédites, on observe une grande concentration des prédictions autour des probabilités de 0 et 1 pour certains modèles, notamment pour le modèle d’ensemble et </a:t>
            </a:r>
            <a:r>
              <a:rPr lang="fr-FR" sz="1800" dirty="0" err="1">
                <a:effectLst/>
                <a:latin typeface="Aptos" panose="020B0004020202020204" pitchFamily="34" charset="0"/>
                <a:ea typeface="Aptos" panose="020B0004020202020204" pitchFamily="34" charset="0"/>
                <a:cs typeface="Times New Roman" panose="02020603050405020304" pitchFamily="18" charset="0"/>
              </a:rPr>
              <a:t>Random</a:t>
            </a:r>
            <a:r>
              <a:rPr lang="fr-FR" sz="1800" dirty="0">
                <a:effectLst/>
                <a:latin typeface="Aptos" panose="020B0004020202020204" pitchFamily="34" charset="0"/>
                <a:ea typeface="Aptos" panose="020B0004020202020204" pitchFamily="34" charset="0"/>
                <a:cs typeface="Times New Roman" panose="02020603050405020304" pitchFamily="18" charset="0"/>
              </a:rPr>
              <a:t> Forest. Cela peut indiquer que ces modèles sont très sûrs de leurs prédictions (ils prédisent souvent des probabilités proches de 0 ou 1). Les autres modèles montrent une distribution plus étalée des probabilités prédites, ce qui peut refléter une grande incertitude ou ne prédiction plus modérée. Cette distribution étendue pourrait également indiquer qu’ils ont une approche plus conservatrice en évitant les prédictions extrêmes à moins d’être très confiants. En conclusion, le modèle d’ensemble est le meilleur choix pour la détection des entreprises innovantes comparé autres modèles. Ce modèle montre une bonne calibration et une performance élevée sur les métriques de </a:t>
            </a:r>
            <a:r>
              <a:rPr lang="fr-FR" sz="1800" dirty="0" err="1">
                <a:effectLst/>
                <a:latin typeface="Aptos" panose="020B0004020202020204" pitchFamily="34" charset="0"/>
                <a:ea typeface="Aptos" panose="020B0004020202020204" pitchFamily="34" charset="0"/>
                <a:cs typeface="Times New Roman" panose="02020603050405020304" pitchFamily="18" charset="0"/>
              </a:rPr>
              <a:t>classificatioN</a:t>
            </a:r>
            <a:r>
              <a:rPr lang="fr-FR" sz="1800" dirty="0">
                <a:effectLst/>
                <a:latin typeface="Aptos" panose="020B0004020202020204" pitchFamily="34" charset="0"/>
                <a:ea typeface="Aptos" panose="020B0004020202020204" pitchFamily="34" charset="0"/>
                <a:cs typeface="Times New Roman" panose="02020603050405020304" pitchFamily="18" charset="0"/>
              </a:rPr>
              <a:t>; En combinant plusieurs modèles, cette méthode équilibre les forces et faiblesses de chacun, produisant ainsi les meilleures prédictions de probabilités</a:t>
            </a:r>
            <a:endParaRPr lang="fr-FR"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Espace réservé du numéro de diapositive 3"/>
          <p:cNvSpPr>
            <a:spLocks noGrp="1"/>
          </p:cNvSpPr>
          <p:nvPr>
            <p:ph type="sldNum" sz="quarter" idx="5"/>
          </p:nvPr>
        </p:nvSpPr>
        <p:spPr/>
        <p:txBody>
          <a:bodyPr/>
          <a:lstStyle/>
          <a:p>
            <a:fld id="{1B06CD8F-B7ED-4A05-9FB1-A01CC0EF02CC}" type="slidenum">
              <a:rPr lang="fr-FR" smtClean="0"/>
              <a:pPr/>
              <a:t>15</a:t>
            </a:fld>
            <a:endParaRPr lang="fr-FR" dirty="0"/>
          </a:p>
        </p:txBody>
      </p:sp>
    </p:spTree>
    <p:extLst>
      <p:ext uri="{BB962C8B-B14F-4D97-AF65-F5344CB8AC3E}">
        <p14:creationId xmlns:p14="http://schemas.microsoft.com/office/powerpoint/2010/main" val="4483162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normAutofit fontScale="40000" lnSpcReduction="20000"/>
          </a:bodyPr>
          <a:lstStyle/>
          <a:p>
            <a:pPr algn="just">
              <a:lnSpc>
                <a:spcPct val="150000"/>
              </a:lnSpc>
              <a:spcAft>
                <a:spcPts val="800"/>
              </a:spcAft>
            </a:pPr>
            <a:r>
              <a:rPr lang="fr-FR" sz="1800" kern="100" dirty="0">
                <a:effectLst/>
                <a:latin typeface="Aptos" panose="020B0004020202020204" pitchFamily="34" charset="0"/>
                <a:ea typeface="Aptos" panose="020B0004020202020204" pitchFamily="34" charset="0"/>
                <a:cs typeface="Times New Roman" panose="02020603050405020304" pitchFamily="18" charset="0"/>
              </a:rPr>
              <a:t>Nous avons retenu le modèle d’ensemble pour la détection des entreprises qui pourrait être des lauréats potentiels pour le Fonds France 2030. Ce modèle a permis d’identifier plusieurs entreprises dans les six départements de la région, illustrant une diversité d’industries et de secteurs innovants. Le tableau ci-dessus montre le Top5 des entreprises identifiées par département. A titre illustratif, dans le département des Alpes-de-Haute-Provence (04), on remarque Arkema France, un acteur majeur de l’industrie chimique en France, qui peut être un lauréat potentiel à France 2030. Dans le département des Alpes-Maritimes (06) nous avons Airbus DS </a:t>
            </a:r>
            <a:r>
              <a:rPr lang="fr-FR" sz="1800" kern="100" dirty="0" err="1">
                <a:effectLst/>
                <a:latin typeface="Aptos" panose="020B0004020202020204" pitchFamily="34" charset="0"/>
                <a:ea typeface="Aptos" panose="020B0004020202020204" pitchFamily="34" charset="0"/>
                <a:cs typeface="Times New Roman" panose="02020603050405020304" pitchFamily="18" charset="0"/>
              </a:rPr>
              <a:t>Geo</a:t>
            </a:r>
            <a:r>
              <a:rPr lang="fr-FR" sz="1800" kern="100" dirty="0">
                <a:effectLst/>
                <a:latin typeface="Aptos" panose="020B0004020202020204" pitchFamily="34" charset="0"/>
                <a:ea typeface="Aptos" panose="020B0004020202020204" pitchFamily="34" charset="0"/>
                <a:cs typeface="Times New Roman" panose="02020603050405020304" pitchFamily="18" charset="0"/>
              </a:rPr>
              <a:t> SA qui est impliqué dans les solutions géospatiales et les services de surveillance terrestre. Dans le département des Bouches-du-Rhône (13) nous avons </a:t>
            </a:r>
            <a:r>
              <a:rPr lang="fr-FR" sz="1800" kern="100" dirty="0" err="1">
                <a:effectLst/>
                <a:latin typeface="Aptos" panose="020B0004020202020204" pitchFamily="34" charset="0"/>
                <a:ea typeface="Aptos" panose="020B0004020202020204" pitchFamily="34" charset="0"/>
                <a:cs typeface="Times New Roman" panose="02020603050405020304" pitchFamily="18" charset="0"/>
              </a:rPr>
              <a:t>Weibikeo</a:t>
            </a:r>
            <a:r>
              <a:rPr lang="fr-FR" sz="1800" kern="100" dirty="0">
                <a:effectLst/>
                <a:latin typeface="Aptos" panose="020B0004020202020204" pitchFamily="34" charset="0"/>
                <a:ea typeface="Aptos" panose="020B0004020202020204" pitchFamily="34" charset="0"/>
                <a:cs typeface="Times New Roman" panose="02020603050405020304" pitchFamily="18" charset="0"/>
              </a:rPr>
              <a:t> qui propose des solutions webinaires et de communication digitale. Dans le département du Var (83) nous avons CNIM Environnement &amp; Energie EPC qui est spécialisé dans les technologies vertes et les solutions énergétiques durables. Dans le département des Hautes-Alpes (05) nous avons </a:t>
            </a:r>
            <a:r>
              <a:rPr lang="fr-FR" sz="1800" kern="100" dirty="0" err="1">
                <a:effectLst/>
                <a:latin typeface="Aptos" panose="020B0004020202020204" pitchFamily="34" charset="0"/>
                <a:ea typeface="Aptos" panose="020B0004020202020204" pitchFamily="34" charset="0"/>
                <a:cs typeface="Times New Roman" panose="02020603050405020304" pitchFamily="18" charset="0"/>
              </a:rPr>
              <a:t>Hydretudes</a:t>
            </a:r>
            <a:r>
              <a:rPr lang="fr-FR" sz="1800" kern="100" dirty="0">
                <a:effectLst/>
                <a:latin typeface="Aptos" panose="020B0004020202020204" pitchFamily="34" charset="0"/>
                <a:ea typeface="Aptos" panose="020B0004020202020204" pitchFamily="34" charset="0"/>
                <a:cs typeface="Times New Roman" panose="02020603050405020304" pitchFamily="18" charset="0"/>
              </a:rPr>
              <a:t> Alpes du Sud qui est spécialisé dans les études et la gestion des ressources hydrauliques. Ces entreprises détectées par le modèle montrent un potentiel élevé pour répondre aux critères du Fonds France 2030. Sur la base de ces résultats, la DREETS Provence-Alpes-Côte d’Azur mènera une analyse plus approfondie de ces entreprises pour éventuellement leur proposer un accompagnement personnalisé dans le cadre de France 2030.</a:t>
            </a:r>
          </a:p>
        </p:txBody>
      </p:sp>
      <p:sp>
        <p:nvSpPr>
          <p:cNvPr id="4" name="Espace réservé du numéro de diapositive 3"/>
          <p:cNvSpPr>
            <a:spLocks noGrp="1"/>
          </p:cNvSpPr>
          <p:nvPr>
            <p:ph type="sldNum" sz="quarter" idx="5"/>
          </p:nvPr>
        </p:nvSpPr>
        <p:spPr/>
        <p:txBody>
          <a:bodyPr/>
          <a:lstStyle/>
          <a:p>
            <a:fld id="{1B06CD8F-B7ED-4A05-9FB1-A01CC0EF02CC}" type="slidenum">
              <a:rPr lang="fr-FR" smtClean="0"/>
              <a:pPr/>
              <a:t>16</a:t>
            </a:fld>
            <a:endParaRPr lang="fr-FR" dirty="0"/>
          </a:p>
        </p:txBody>
      </p:sp>
    </p:spTree>
    <p:extLst>
      <p:ext uri="{BB962C8B-B14F-4D97-AF65-F5344CB8AC3E}">
        <p14:creationId xmlns:p14="http://schemas.microsoft.com/office/powerpoint/2010/main" val="201130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normAutofit fontScale="85000" lnSpcReduction="10000"/>
          </a:bodyPr>
          <a:lstStyle/>
          <a:p>
            <a:r>
              <a:rPr lang="fr-FR" dirty="0"/>
              <a:t>Pour obtenir des informations sur les données de France 2030, plusieurs autres sources de données peuvent être utilisées en complément des fichiers INSEE et des bases de données publiques déjà mentionnées. Voici quelques-unes de ces sources :</a:t>
            </a:r>
          </a:p>
          <a:p>
            <a:pPr>
              <a:buFont typeface="+mj-lt"/>
              <a:buAutoNum type="arabicPeriod"/>
            </a:pPr>
            <a:r>
              <a:rPr lang="fr-FR" b="1" dirty="0"/>
              <a:t>ANR (Agence Nationale de la Recherche)</a:t>
            </a:r>
            <a:r>
              <a:rPr lang="fr-FR" dirty="0"/>
              <a:t> :</a:t>
            </a:r>
          </a:p>
          <a:p>
            <a:pPr marL="742950" lvl="1" indent="-285750">
              <a:buFont typeface="+mj-lt"/>
              <a:buAutoNum type="arabicPeriod"/>
            </a:pPr>
            <a:r>
              <a:rPr lang="fr-FR" dirty="0"/>
              <a:t>Les projets financés par l'ANR peuvent être une source précieuse pour connaître les entreprises impliquées dans des initiatives innovantes et technologiques.</a:t>
            </a:r>
          </a:p>
          <a:p>
            <a:pPr>
              <a:buFont typeface="+mj-lt"/>
              <a:buAutoNum type="arabicPeriod"/>
            </a:pPr>
            <a:r>
              <a:rPr lang="fr-FR" b="1" dirty="0"/>
              <a:t>Bpifrance</a:t>
            </a:r>
            <a:r>
              <a:rPr lang="fr-FR" dirty="0"/>
              <a:t> :</a:t>
            </a:r>
          </a:p>
          <a:p>
            <a:pPr marL="742950" lvl="1" indent="-285750">
              <a:buFont typeface="+mj-lt"/>
              <a:buAutoNum type="arabicPeriod"/>
            </a:pPr>
            <a:r>
              <a:rPr lang="fr-FR" dirty="0"/>
              <a:t>Bpifrance soutient de nombreuses entreprises à travers des prêts, des garanties, et des investissements en capital. Leurs bases de données permettent d'identifier les entreprises financées dans le cadre de projets d'innovation.</a:t>
            </a:r>
          </a:p>
          <a:p>
            <a:pPr>
              <a:buFont typeface="+mj-lt"/>
              <a:buAutoNum type="arabicPeriod"/>
            </a:pPr>
            <a:r>
              <a:rPr lang="fr-FR" b="1" dirty="0"/>
              <a:t>Base des projets européens (Horizon Europe)</a:t>
            </a:r>
            <a:r>
              <a:rPr lang="fr-FR" dirty="0"/>
              <a:t> :</a:t>
            </a:r>
          </a:p>
          <a:p>
            <a:pPr marL="742950" lvl="1" indent="-285750">
              <a:buFont typeface="+mj-lt"/>
              <a:buAutoNum type="arabicPeriod"/>
            </a:pPr>
            <a:r>
              <a:rPr lang="fr-FR" dirty="0"/>
              <a:t>Cette base de données couvre les financements accordés dans le cadre du programme Horizon Europe, qui soutient des projets innovants dans divers secteurs, dont certains peuvent chevaucher les priorités de France 2030.</a:t>
            </a:r>
          </a:p>
          <a:p>
            <a:pPr>
              <a:buFont typeface="+mj-lt"/>
              <a:buAutoNum type="arabicPeriod"/>
            </a:pPr>
            <a:r>
              <a:rPr lang="fr-FR" b="1" dirty="0"/>
              <a:t>Banque mondiale et Institutions financières internationales</a:t>
            </a:r>
            <a:r>
              <a:rPr lang="fr-FR" dirty="0"/>
              <a:t> :</a:t>
            </a:r>
          </a:p>
          <a:p>
            <a:pPr marL="742950" lvl="1" indent="-285750">
              <a:buFont typeface="+mj-lt"/>
              <a:buAutoNum type="arabicPeriod"/>
            </a:pPr>
            <a:r>
              <a:rPr lang="fr-FR" dirty="0"/>
              <a:t>Ces institutions ont des bases de données sur les financements accordés pour des projets de développement et d'innovation, y compris en France.</a:t>
            </a:r>
          </a:p>
          <a:p>
            <a:pPr>
              <a:buFont typeface="+mj-lt"/>
              <a:buAutoNum type="arabicPeriod"/>
            </a:pPr>
            <a:r>
              <a:rPr lang="fr-FR" b="1" dirty="0"/>
              <a:t>Données régionales des Chambres de Commerce et d'Industrie (CCI)</a:t>
            </a:r>
            <a:r>
              <a:rPr lang="fr-FR" dirty="0"/>
              <a:t> :</a:t>
            </a:r>
          </a:p>
          <a:p>
            <a:pPr marL="742950" lvl="1" indent="-285750">
              <a:buFont typeface="+mj-lt"/>
              <a:buAutoNum type="arabicPeriod"/>
            </a:pPr>
            <a:r>
              <a:rPr lang="fr-FR" dirty="0"/>
              <a:t>Les CCI peuvent fournir des données régionales sur les entreprises innovantes et les projets financés par divers fonds publics ou privés.</a:t>
            </a:r>
          </a:p>
          <a:p>
            <a:pPr>
              <a:buFont typeface="+mj-lt"/>
              <a:buAutoNum type="arabicPeriod"/>
            </a:pPr>
            <a:r>
              <a:rPr lang="fr-FR" b="1" dirty="0"/>
              <a:t>Données des appels d'offres publics (BOAMP)</a:t>
            </a:r>
            <a:r>
              <a:rPr lang="fr-FR" dirty="0"/>
              <a:t> :</a:t>
            </a:r>
          </a:p>
          <a:p>
            <a:pPr marL="742950" lvl="1" indent="-285750">
              <a:buFont typeface="+mj-lt"/>
              <a:buAutoNum type="arabicPeriod"/>
            </a:pPr>
            <a:r>
              <a:rPr lang="fr-FR" dirty="0"/>
              <a:t>Le Bulletin Officiel des Annonces des Marchés Publics peut être utilisé pour repérer les entreprises ayant remporté des contrats publics liés à des projets d'innovation.</a:t>
            </a:r>
          </a:p>
          <a:p>
            <a:pPr>
              <a:buFont typeface="+mj-lt"/>
              <a:buAutoNum type="arabicPeriod"/>
            </a:pPr>
            <a:r>
              <a:rPr lang="fr-FR" b="1" dirty="0"/>
              <a:t>Rapports de la Cour des Comptes</a:t>
            </a:r>
            <a:r>
              <a:rPr lang="fr-FR" dirty="0"/>
              <a:t> : La Cour des Comptes publie des rapports sur la gestion des finances publiques, y compris sur les fonds dédiés à des programmes comme France 2030, qui peuvent offrir des détails sur les entreprises et les projets soutenus.</a:t>
            </a:r>
          </a:p>
          <a:p>
            <a:pPr>
              <a:buFont typeface="+mj-lt"/>
              <a:buAutoNum type="arabicPeriod"/>
            </a:pPr>
            <a:endParaRPr lang="fr-FR" dirty="0"/>
          </a:p>
          <a:p>
            <a:pPr algn="just">
              <a:lnSpc>
                <a:spcPct val="150000"/>
              </a:lnSpc>
              <a:spcAft>
                <a:spcPts val="800"/>
              </a:spcAft>
            </a:pPr>
            <a:r>
              <a:rPr lang="fr-FR" sz="1800" kern="100" dirty="0">
                <a:effectLst/>
                <a:latin typeface="Aptos" panose="020B0004020202020204" pitchFamily="34" charset="0"/>
                <a:ea typeface="Aptos" panose="020B0004020202020204" pitchFamily="34" charset="0"/>
                <a:cs typeface="Times New Roman" panose="02020603050405020304" pitchFamily="18" charset="0"/>
              </a:rPr>
              <a:t>Voici quelques recommandations sur les variables à considérer :</a:t>
            </a:r>
          </a:p>
          <a:p>
            <a:pPr marL="342900" lvl="0" indent="-342900" algn="just">
              <a:lnSpc>
                <a:spcPct val="150000"/>
              </a:lnSpc>
              <a:buFont typeface="Symbol" panose="05050102010706020507" pitchFamily="18" charset="2"/>
              <a:buChar char=""/>
            </a:pPr>
            <a:r>
              <a:rPr lang="fr-FR" sz="1800" kern="100" dirty="0">
                <a:effectLst/>
                <a:latin typeface="Aptos" panose="020B0004020202020204" pitchFamily="34" charset="0"/>
                <a:ea typeface="Aptos" panose="020B0004020202020204" pitchFamily="34" charset="0"/>
                <a:cs typeface="Times New Roman" panose="02020603050405020304" pitchFamily="18" charset="0"/>
              </a:rPr>
              <a:t>Les variables Financières liés aux revenus annuels, aux bénéfices nets, aux flux de trésorerie opérationnels, aux flux de trésorerie d'investissement et de financement, au ratio d'endettement, et à la capacité de remboursement ;</a:t>
            </a:r>
          </a:p>
          <a:p>
            <a:pPr marL="342900" lvl="0" indent="-342900" algn="just">
              <a:lnSpc>
                <a:spcPct val="150000"/>
              </a:lnSpc>
              <a:spcAft>
                <a:spcPts val="800"/>
              </a:spcAft>
              <a:buFont typeface="Symbol" panose="05050102010706020507" pitchFamily="18" charset="2"/>
              <a:buChar char=""/>
            </a:pPr>
            <a:r>
              <a:rPr lang="fr-FR" sz="1800" kern="100" dirty="0">
                <a:effectLst/>
                <a:latin typeface="Aptos" panose="020B0004020202020204" pitchFamily="34" charset="0"/>
                <a:ea typeface="Aptos" panose="020B0004020202020204" pitchFamily="34" charset="0"/>
                <a:cs typeface="Times New Roman" panose="02020603050405020304" pitchFamily="18" charset="0"/>
              </a:rPr>
              <a:t> Variables de Performance Opérationnelle comme les dépenses en recherche et développement (R&amp;D), le nombre de brevets, etc.</a:t>
            </a:r>
          </a:p>
          <a:p>
            <a:pPr>
              <a:buFont typeface="+mj-lt"/>
              <a:buNone/>
            </a:pPr>
            <a:endParaRPr lang="fr-FR" dirty="0"/>
          </a:p>
          <a:p>
            <a:pPr>
              <a:buFont typeface="+mj-lt"/>
              <a:buAutoNum type="arabicPeriod"/>
            </a:pPr>
            <a:endParaRPr lang="fr-FR" dirty="0"/>
          </a:p>
          <a:p>
            <a:pPr>
              <a:buFont typeface="+mj-lt"/>
              <a:buAutoNum type="arabicPeriod"/>
            </a:pPr>
            <a:r>
              <a:rPr lang="fr-FR" sz="1800" dirty="0">
                <a:effectLst/>
                <a:latin typeface="Aptos" panose="020B0004020202020204" pitchFamily="34" charset="0"/>
                <a:ea typeface="Aptos" panose="020B0004020202020204" pitchFamily="34" charset="0"/>
                <a:cs typeface="Times New Roman" panose="02020603050405020304" pitchFamily="18" charset="0"/>
              </a:rPr>
              <a:t>utilisons des techniques de calibrage comme la régression isotonique ou la régression logistique </a:t>
            </a:r>
            <a:r>
              <a:rPr lang="fr-FR" sz="1800" dirty="0" err="1">
                <a:effectLst/>
                <a:latin typeface="Aptos" panose="020B0004020202020204" pitchFamily="34" charset="0"/>
                <a:ea typeface="Aptos" panose="020B0004020202020204" pitchFamily="34" charset="0"/>
                <a:cs typeface="Times New Roman" panose="02020603050405020304" pitchFamily="18" charset="0"/>
              </a:rPr>
              <a:t>platt</a:t>
            </a:r>
            <a:r>
              <a:rPr lang="fr-FR" sz="1800" dirty="0">
                <a:effectLst/>
                <a:latin typeface="Aptos" panose="020B0004020202020204" pitchFamily="34" charset="0"/>
                <a:ea typeface="Aptos" panose="020B0004020202020204" pitchFamily="34" charset="0"/>
                <a:cs typeface="Times New Roman" panose="02020603050405020304" pitchFamily="18" charset="0"/>
              </a:rPr>
              <a:t> pour améliorer la précision des probabilités prédictives</a:t>
            </a:r>
            <a:endParaRPr lang="fr-FR" dirty="0"/>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1B06CD8F-B7ED-4A05-9FB1-A01CC0EF02CC}" type="slidenum">
              <a:rPr lang="fr-FR" smtClean="0"/>
              <a:pPr/>
              <a:t>17</a:t>
            </a:fld>
            <a:endParaRPr lang="fr-FR" dirty="0"/>
          </a:p>
        </p:txBody>
      </p:sp>
    </p:spTree>
    <p:extLst>
      <p:ext uri="{BB962C8B-B14F-4D97-AF65-F5344CB8AC3E}">
        <p14:creationId xmlns:p14="http://schemas.microsoft.com/office/powerpoint/2010/main" val="1310018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Cette présentation sera détaillé en 6 points. Dans un premier temps :</a:t>
            </a:r>
          </a:p>
        </p:txBody>
      </p:sp>
      <p:sp>
        <p:nvSpPr>
          <p:cNvPr id="4" name="Espace réservé du numéro de diapositive 3"/>
          <p:cNvSpPr>
            <a:spLocks noGrp="1"/>
          </p:cNvSpPr>
          <p:nvPr>
            <p:ph type="sldNum" sz="quarter" idx="5"/>
          </p:nvPr>
        </p:nvSpPr>
        <p:spPr/>
        <p:txBody>
          <a:bodyPr/>
          <a:lstStyle/>
          <a:p>
            <a:fld id="{1B06CD8F-B7ED-4A05-9FB1-A01CC0EF02CC}" type="slidenum">
              <a:rPr lang="fr-FR" smtClean="0"/>
              <a:pPr/>
              <a:t>2</a:t>
            </a:fld>
            <a:endParaRPr lang="fr-FR"/>
          </a:p>
        </p:txBody>
      </p:sp>
    </p:spTree>
    <p:extLst>
      <p:ext uri="{BB962C8B-B14F-4D97-AF65-F5344CB8AC3E}">
        <p14:creationId xmlns:p14="http://schemas.microsoft.com/office/powerpoint/2010/main" val="2522372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normAutofit fontScale="85000" lnSpcReduction="20000"/>
          </a:bodyPr>
          <a:lstStyle/>
          <a:p>
            <a:r>
              <a:rPr lang="fr-FR" sz="1800" b="0" i="0" u="none" strike="noStrike" baseline="0" dirty="0">
                <a:solidFill>
                  <a:srgbClr val="000000"/>
                </a:solidFill>
                <a:latin typeface="Aptos" panose="020B0004020202020204" pitchFamily="34" charset="0"/>
              </a:rPr>
              <a:t>Mon alternance s’est déroulé au Secrétariat Général pour les Affaires Régionales (SGAR) qui est un organe central dans la mise en </a:t>
            </a:r>
            <a:r>
              <a:rPr lang="fr-FR" sz="1800" b="0" i="0" u="none" strike="noStrike" baseline="0" dirty="0" err="1">
                <a:solidFill>
                  <a:srgbClr val="000000"/>
                </a:solidFill>
                <a:latin typeface="Aptos" panose="020B0004020202020204" pitchFamily="34" charset="0"/>
              </a:rPr>
              <a:t>oeuvre</a:t>
            </a:r>
            <a:r>
              <a:rPr lang="fr-FR" sz="1800" b="0" i="0" u="none" strike="noStrike" baseline="0" dirty="0">
                <a:solidFill>
                  <a:srgbClr val="000000"/>
                </a:solidFill>
                <a:latin typeface="Aptos" panose="020B0004020202020204" pitchFamily="34" charset="0"/>
              </a:rPr>
              <a:t> des politiques publiques et l’organisation des services de l’Etat en région PACA. Il dépend du préfet de région, sous la responsabilité d’un secrétaire général M. Didier MAMIS. Il est épaulé par deux secrétaires adjoints, M. Olivier TEISSIER, en charge du pôle politiques publiques et M. Slimane CHERIF, en charge du pôle moyens et modernisation. Les missions du SGAR sont multiples et couvrent un large éventail de domaines, incluant le soutien à l’économie et à l’innovation, l’aménagement du territoire, l’énergie et l’écologie, ainsi que les politiques sociales, éducatives et culturelles. Les deux pôles sont soutenus par la Plateforme de Gouvernance Régionale (PFGR), qui assure la liaison, la coordination et l'organisation globale du service. le pôle politiques publiques regroupe les chargés de mission du SGAR, qui apportent une expertise thématique et réalisent des analyses de politiques publiques pour le préfet. Pour mon alternance j’étais dans le sous pole cohésion territoriale, sous la supervision du chargé de mission numérique </a:t>
            </a:r>
            <a:r>
              <a:rPr lang="fr-FR" sz="1800" b="0" i="0" u="none" strike="noStrike" baseline="0" dirty="0" err="1">
                <a:solidFill>
                  <a:srgbClr val="000000"/>
                </a:solidFill>
                <a:latin typeface="Aptos" panose="020B0004020202020204" pitchFamily="34" charset="0"/>
              </a:rPr>
              <a:t>Fenitra</a:t>
            </a:r>
            <a:r>
              <a:rPr lang="fr-FR" sz="1800" b="0" i="0" u="none" strike="noStrike" baseline="0" dirty="0">
                <a:solidFill>
                  <a:srgbClr val="000000"/>
                </a:solidFill>
                <a:latin typeface="Aptos" panose="020B0004020202020204" pitchFamily="34" charset="0"/>
              </a:rPr>
              <a:t> Dupont, ici présente.</a:t>
            </a:r>
            <a:endParaRPr lang="fr-FR" dirty="0"/>
          </a:p>
        </p:txBody>
      </p:sp>
      <p:sp>
        <p:nvSpPr>
          <p:cNvPr id="4" name="Espace réservé du numéro de diapositive 3"/>
          <p:cNvSpPr>
            <a:spLocks noGrp="1"/>
          </p:cNvSpPr>
          <p:nvPr>
            <p:ph type="sldNum" sz="quarter" idx="5"/>
          </p:nvPr>
        </p:nvSpPr>
        <p:spPr/>
        <p:txBody>
          <a:bodyPr/>
          <a:lstStyle/>
          <a:p>
            <a:fld id="{1B06CD8F-B7ED-4A05-9FB1-A01CC0EF02CC}" type="slidenum">
              <a:rPr lang="fr-FR" smtClean="0"/>
              <a:pPr/>
              <a:t>3</a:t>
            </a:fld>
            <a:endParaRPr lang="fr-FR" dirty="0"/>
          </a:p>
        </p:txBody>
      </p:sp>
    </p:spTree>
    <p:extLst>
      <p:ext uri="{BB962C8B-B14F-4D97-AF65-F5344CB8AC3E}">
        <p14:creationId xmlns:p14="http://schemas.microsoft.com/office/powerpoint/2010/main" val="549217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normAutofit fontScale="62500" lnSpcReduction="20000"/>
          </a:bodyPr>
          <a:lstStyle/>
          <a:p>
            <a:r>
              <a:rPr lang="fr-FR" sz="1800" b="0" i="0" u="none" strike="noStrike" baseline="0" dirty="0">
                <a:solidFill>
                  <a:srgbClr val="000000"/>
                </a:solidFill>
                <a:latin typeface="Aptos" panose="020B0004020202020204" pitchFamily="34" charset="0"/>
              </a:rPr>
              <a:t>En tant que Data </a:t>
            </a:r>
            <a:r>
              <a:rPr lang="fr-FR" sz="1800" b="0" i="0" u="none" strike="noStrike" baseline="0" dirty="0" err="1">
                <a:solidFill>
                  <a:srgbClr val="000000"/>
                </a:solidFill>
                <a:latin typeface="Aptos" panose="020B0004020202020204" pitchFamily="34" charset="0"/>
              </a:rPr>
              <a:t>analyst</a:t>
            </a:r>
            <a:r>
              <a:rPr lang="fr-FR" sz="1800" b="0" i="0" u="none" strike="noStrike" baseline="0" dirty="0">
                <a:solidFill>
                  <a:srgbClr val="000000"/>
                </a:solidFill>
                <a:latin typeface="Aptos" panose="020B0004020202020204" pitchFamily="34" charset="0"/>
              </a:rPr>
              <a:t> au sein du SGAR, je travaille principalement sur la collecte, la structuration, le nettoyage et l’enrichissement de données (données financières de subvention, et données sur les établissements de l’État en région). Une fois les données harmonisées, je les enrichissais afin qu’au final chaque projet financé puisse être localisé au niveau d’un département, d’une intercommunalité et si possible d’une commune. J’associe également chaque projet à une thématique de politique publique et des contrats supports (CPER, CRTE). Les données sont ensuite stockées et chargées dans un outil de visualisation nommé Tableau. Ces tableaux de bord sont mis à la disposition des services et des directions départementales, afin de répondre à leurs besoins de synthèse, d’analyse et de prise de décision concernant l’attribution des subventions. </a:t>
            </a:r>
          </a:p>
          <a:p>
            <a:endParaRPr lang="fr-FR" sz="1800" b="0" i="0" u="none" strike="noStrike" baseline="0" dirty="0">
              <a:solidFill>
                <a:srgbClr val="000000"/>
              </a:solidFill>
              <a:latin typeface="Aptos" panose="020B0004020202020204" pitchFamily="34" charset="0"/>
            </a:endParaRPr>
          </a:p>
          <a:p>
            <a:r>
              <a:rPr lang="fr-FR" sz="1800" b="0" i="0" u="none" strike="noStrike" baseline="0" dirty="0">
                <a:solidFill>
                  <a:srgbClr val="000000"/>
                </a:solidFill>
                <a:latin typeface="Aptos" panose="020B0004020202020204" pitchFamily="34" charset="0"/>
              </a:rPr>
              <a:t>Mes missions s’étendent également à la Plateforme Régionale des Ressources Humaines (PFRH), où je contribue à un projet de cartographie des services publics en PACA. Cette cartographie permet d’avoir une vision claire et structurée des différents services publics, au niveau département et communal, et par versant. </a:t>
            </a:r>
          </a:p>
          <a:p>
            <a:endParaRPr lang="fr-FR" sz="1800" b="0" i="0" u="none" strike="noStrike" baseline="0" dirty="0">
              <a:solidFill>
                <a:srgbClr val="000000"/>
              </a:solidFill>
              <a:latin typeface="Aptos" panose="020B0004020202020204" pitchFamily="34" charset="0"/>
            </a:endParaRPr>
          </a:p>
          <a:p>
            <a:r>
              <a:rPr lang="fr-FR" sz="1800" b="0" i="0" u="none" strike="noStrike" baseline="0" dirty="0">
                <a:solidFill>
                  <a:srgbClr val="000000"/>
                </a:solidFill>
                <a:latin typeface="Aptos" panose="020B0004020202020204" pitchFamily="34" charset="0"/>
              </a:rPr>
              <a:t>Enfin, je travaille étroitement avec le chargé de mission Référent France 2030 sur le projet  de détection des</a:t>
            </a:r>
            <a:endParaRPr lang="fr-FR" sz="1800" b="0" i="0" u="none" strike="noStrike" baseline="0" dirty="0">
              <a:latin typeface="Aptos" panose="020B0004020202020204" pitchFamily="34" charset="0"/>
            </a:endParaRPr>
          </a:p>
          <a:p>
            <a:r>
              <a:rPr lang="fr-FR" sz="1800" b="0" i="0" u="none" strike="noStrike" baseline="0" dirty="0">
                <a:latin typeface="Aptos" panose="020B0004020202020204" pitchFamily="34" charset="0"/>
              </a:rPr>
              <a:t>entreprises innovantes par le biais de l’apprentissage automatique. Ce projet, qui constitue le sujet principal de mon rapport, et dont je parlerai plus en détails dans les slides suivants. </a:t>
            </a:r>
            <a:endParaRPr lang="fr-FR" sz="1800" b="0" i="0" u="none" strike="noStrike" baseline="0" dirty="0">
              <a:solidFill>
                <a:srgbClr val="000000"/>
              </a:solidFill>
              <a:latin typeface="Aptos" panose="020B0004020202020204" pitchFamily="34" charset="0"/>
            </a:endParaRPr>
          </a:p>
        </p:txBody>
      </p:sp>
      <p:sp>
        <p:nvSpPr>
          <p:cNvPr id="4" name="Espace réservé du numéro de diapositive 3"/>
          <p:cNvSpPr>
            <a:spLocks noGrp="1"/>
          </p:cNvSpPr>
          <p:nvPr>
            <p:ph type="sldNum" sz="quarter" idx="5"/>
          </p:nvPr>
        </p:nvSpPr>
        <p:spPr/>
        <p:txBody>
          <a:bodyPr/>
          <a:lstStyle/>
          <a:p>
            <a:fld id="{1B06CD8F-B7ED-4A05-9FB1-A01CC0EF02CC}" type="slidenum">
              <a:rPr lang="fr-FR" smtClean="0"/>
              <a:pPr/>
              <a:t>4</a:t>
            </a:fld>
            <a:endParaRPr lang="fr-FR" dirty="0"/>
          </a:p>
        </p:txBody>
      </p:sp>
    </p:spTree>
    <p:extLst>
      <p:ext uri="{BB962C8B-B14F-4D97-AF65-F5344CB8AC3E}">
        <p14:creationId xmlns:p14="http://schemas.microsoft.com/office/powerpoint/2010/main" val="4073639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normAutofit fontScale="62500" lnSpcReduction="20000"/>
          </a:bodyPr>
          <a:lstStyle/>
          <a:p>
            <a:r>
              <a:rPr lang="fr-FR" sz="1800" dirty="0"/>
              <a:t>En analyse le contexte dans lequel évolue le fond France 2030 dans notre région, on remarque </a:t>
            </a:r>
            <a:r>
              <a:rPr lang="fr-FR" sz="1800" b="0" i="0" u="none" strike="noStrike" baseline="0" dirty="0">
                <a:solidFill>
                  <a:srgbClr val="000000"/>
                </a:solidFill>
                <a:latin typeface="Aptos" panose="020B0004020202020204" pitchFamily="34" charset="0"/>
              </a:rPr>
              <a:t>Au niveau national, la région PACA se distingue en occupant la 6ème place au classement des lauréats du Fonds France 2030. Dans la région, on recense 238 lauréats (identifiés par leur SIREN) sur 360 projets déposés. Cependant, l’analyse des données de la base </a:t>
            </a:r>
            <a:r>
              <a:rPr lang="fr-FR" sz="1800" b="0" i="0" u="none" strike="noStrike" baseline="0" dirty="0" err="1">
                <a:solidFill>
                  <a:srgbClr val="000000"/>
                </a:solidFill>
                <a:latin typeface="Aptos" panose="020B0004020202020204" pitchFamily="34" charset="0"/>
              </a:rPr>
              <a:t>Sirene</a:t>
            </a:r>
            <a:r>
              <a:rPr lang="fr-FR" sz="1800" b="0" i="0" u="none" strike="noStrike" baseline="0" dirty="0">
                <a:solidFill>
                  <a:srgbClr val="000000"/>
                </a:solidFill>
                <a:latin typeface="Aptos" panose="020B0004020202020204" pitchFamily="34" charset="0"/>
              </a:rPr>
              <a:t> de l’INSEE révèle la présence de 1 372 465 entreprises dans la région. </a:t>
            </a:r>
          </a:p>
          <a:p>
            <a:endParaRPr lang="fr-FR" sz="1800" b="0" i="0" u="none" strike="noStrike" baseline="0" dirty="0">
              <a:solidFill>
                <a:srgbClr val="000000"/>
              </a:solidFill>
              <a:latin typeface="Aptos" panose="020B0004020202020204" pitchFamily="34" charset="0"/>
            </a:endParaRPr>
          </a:p>
          <a:p>
            <a:r>
              <a:rPr lang="fr-FR" sz="1800" b="0" i="0" u="none" strike="noStrike" baseline="0" dirty="0">
                <a:solidFill>
                  <a:srgbClr val="000000"/>
                </a:solidFill>
                <a:latin typeface="Aptos" panose="020B0004020202020204" pitchFamily="34" charset="0"/>
              </a:rPr>
              <a:t>La réponse, c’est oui.  Le problème, ……, les méthodes traditionnelles, basées sur des indicateurs tels que les brevets déposés, les investissements en R&amp;D ou les collaborations avec des institutions de recherche, peuvent être limitées et ne pas capturer toute la diversité de l’innovation.  Cela entraine par fois des </a:t>
            </a:r>
            <a:r>
              <a:rPr lang="fr-FR" sz="1800" dirty="0"/>
              <a:t>gaspillage de ressources et opportunités de soutien. </a:t>
            </a:r>
          </a:p>
          <a:p>
            <a:endParaRPr lang="fr-FR" sz="1800" b="0" i="0" u="none" strike="noStrike" baseline="0" dirty="0">
              <a:solidFill>
                <a:srgbClr val="000000"/>
              </a:solidFill>
              <a:latin typeface="Aptos" panose="020B0004020202020204" pitchFamily="34" charset="0"/>
            </a:endParaRPr>
          </a:p>
          <a:p>
            <a:r>
              <a:rPr lang="fr-FR" sz="1800" b="0" i="0" u="none" strike="noStrike" baseline="0" dirty="0" err="1">
                <a:solidFill>
                  <a:srgbClr val="000000"/>
                </a:solidFill>
                <a:latin typeface="Aptos" panose="020B0004020202020204" pitchFamily="34" charset="0"/>
              </a:rPr>
              <a:t>Enutilisant</a:t>
            </a:r>
            <a:r>
              <a:rPr lang="fr-FR" sz="1800" b="0" i="0" u="none" strike="noStrike" baseline="0" dirty="0">
                <a:solidFill>
                  <a:srgbClr val="000000"/>
                </a:solidFill>
                <a:latin typeface="Aptos" panose="020B0004020202020204" pitchFamily="34" charset="0"/>
              </a:rPr>
              <a:t> l’apprentissage automatique (ML) offre une approche potentiellement plus efficace et précise pour la détection des entreprises innovantes. Toutefois, la mise en </a:t>
            </a:r>
            <a:r>
              <a:rPr lang="fr-FR" sz="1800" b="0" i="0" u="none" strike="noStrike" baseline="0" dirty="0" err="1">
                <a:solidFill>
                  <a:srgbClr val="000000"/>
                </a:solidFill>
                <a:latin typeface="Aptos" panose="020B0004020202020204" pitchFamily="34" charset="0"/>
              </a:rPr>
              <a:t>oeuvre</a:t>
            </a:r>
            <a:r>
              <a:rPr lang="fr-FR" sz="1800" b="0" i="0" u="none" strike="noStrike" baseline="0" dirty="0">
                <a:solidFill>
                  <a:srgbClr val="000000"/>
                </a:solidFill>
                <a:latin typeface="Aptos" panose="020B0004020202020204" pitchFamily="34" charset="0"/>
              </a:rPr>
              <a:t> de cette technologie soulève plusieurs questions : </a:t>
            </a:r>
          </a:p>
          <a:p>
            <a:r>
              <a:rPr lang="fr-FR" sz="1800" b="0" i="0" u="none" strike="noStrike" baseline="0" dirty="0">
                <a:solidFill>
                  <a:srgbClr val="000000"/>
                </a:solidFill>
                <a:latin typeface="Aptos" panose="020B0004020202020204" pitchFamily="34" charset="0"/>
              </a:rPr>
              <a:t>Quels critères et données doivent être utilisés pour former les modèles de ML afin de détecter les entreprises innovantes ? </a:t>
            </a:r>
          </a:p>
          <a:p>
            <a:r>
              <a:rPr lang="fr-FR" sz="1800" b="0" i="0" u="none" strike="noStrike" baseline="0" dirty="0">
                <a:solidFill>
                  <a:srgbClr val="000000"/>
                </a:solidFill>
                <a:latin typeface="Aptos" panose="020B0004020202020204" pitchFamily="34" charset="0"/>
              </a:rPr>
              <a:t>Comment garantit la qualité et la pertinence des données collectées et traitées ? </a:t>
            </a:r>
          </a:p>
          <a:p>
            <a:r>
              <a:rPr lang="fr-FR" sz="1800" b="0" i="0" u="none" strike="noStrike" baseline="0" dirty="0">
                <a:solidFill>
                  <a:srgbClr val="000000"/>
                </a:solidFill>
                <a:latin typeface="Aptos" panose="020B0004020202020204" pitchFamily="34" charset="0"/>
              </a:rPr>
              <a:t>Quels algorithmes de ML sont les plus appropriés pour cette tâche spécifique ?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i="0" u="none" strike="noStrike" baseline="0" dirty="0">
                <a:solidFill>
                  <a:srgbClr val="000000"/>
                </a:solidFill>
                <a:latin typeface="Aptos" panose="020B0004020202020204" pitchFamily="34" charset="0"/>
              </a:rPr>
              <a:t>Comment interpréter et valider les résultats des modèles de ML pour assurer leur fiabilité et leur utilité dans le contexte de prise de décision publique ? </a:t>
            </a:r>
          </a:p>
          <a:p>
            <a:endParaRPr lang="fr-FR" sz="1800" b="0" i="0" u="none" strike="noStrike" baseline="0" dirty="0">
              <a:solidFill>
                <a:srgbClr val="000000"/>
              </a:solidFill>
              <a:latin typeface="Aptos" panose="020B0004020202020204" pitchFamily="34" charset="0"/>
            </a:endParaRPr>
          </a:p>
        </p:txBody>
      </p:sp>
      <p:sp>
        <p:nvSpPr>
          <p:cNvPr id="4" name="Espace réservé du numéro de diapositive 3"/>
          <p:cNvSpPr>
            <a:spLocks noGrp="1"/>
          </p:cNvSpPr>
          <p:nvPr>
            <p:ph type="sldNum" sz="quarter" idx="5"/>
          </p:nvPr>
        </p:nvSpPr>
        <p:spPr/>
        <p:txBody>
          <a:bodyPr/>
          <a:lstStyle/>
          <a:p>
            <a:fld id="{1B06CD8F-B7ED-4A05-9FB1-A01CC0EF02CC}" type="slidenum">
              <a:rPr lang="fr-FR" smtClean="0"/>
              <a:pPr/>
              <a:t>5</a:t>
            </a:fld>
            <a:endParaRPr lang="fr-FR" dirty="0"/>
          </a:p>
        </p:txBody>
      </p:sp>
    </p:spTree>
    <p:extLst>
      <p:ext uri="{BB962C8B-B14F-4D97-AF65-F5344CB8AC3E}">
        <p14:creationId xmlns:p14="http://schemas.microsoft.com/office/powerpoint/2010/main" val="1432489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normAutofit fontScale="40000" lnSpcReduction="20000"/>
          </a:bodyPr>
          <a:lstStyle/>
          <a:p>
            <a:r>
              <a:rPr lang="fr-FR" sz="1800" b="0" i="0" u="none" strike="noStrike" baseline="0" dirty="0">
                <a:solidFill>
                  <a:srgbClr val="000000"/>
                </a:solidFill>
                <a:latin typeface="Aptos" panose="020B0004020202020204" pitchFamily="34" charset="0"/>
              </a:rPr>
              <a:t>Listes des projets des lauréats France 2030 </a:t>
            </a:r>
          </a:p>
          <a:p>
            <a:r>
              <a:rPr lang="fr-FR" sz="1800" b="0" i="0" u="none" strike="noStrike" baseline="0" dirty="0">
                <a:solidFill>
                  <a:srgbClr val="000000"/>
                </a:solidFill>
                <a:latin typeface="Aptos" panose="020B0004020202020204" pitchFamily="34" charset="0"/>
              </a:rPr>
              <a:t>Cette base de données contient les informations sur les projets financés dans le cadre du programme France 2030. Les données comprennent des informations pour identifier l’entreprise porteur du projet, la nature et l’objectif des projets, les montants alloués. offrant ainsi une vision claire des secteurs où l'innovation est la plus dynamique. </a:t>
            </a:r>
          </a:p>
          <a:p>
            <a:endParaRPr lang="fr-FR" sz="1800" b="0" i="0" u="none" strike="noStrike" baseline="0" dirty="0">
              <a:solidFill>
                <a:srgbClr val="000000"/>
              </a:solidFill>
              <a:latin typeface="Aptos" panose="020B0004020202020204" pitchFamily="34" charset="0"/>
            </a:endParaRPr>
          </a:p>
          <a:p>
            <a:r>
              <a:rPr lang="fr-FR" sz="1800" b="0" i="0" u="none" strike="noStrike" baseline="0" dirty="0">
                <a:solidFill>
                  <a:srgbClr val="000000"/>
                </a:solidFill>
                <a:latin typeface="Aptos" panose="020B0004020202020204" pitchFamily="34" charset="0"/>
              </a:rPr>
              <a:t>Listes des projets déposés France 2030 </a:t>
            </a:r>
          </a:p>
          <a:p>
            <a:r>
              <a:rPr lang="fr-FR" sz="1800" b="0" i="0" u="none" strike="noStrike" baseline="0" dirty="0">
                <a:solidFill>
                  <a:srgbClr val="000000"/>
                </a:solidFill>
                <a:latin typeface="Aptos" panose="020B0004020202020204" pitchFamily="34" charset="0"/>
              </a:rPr>
              <a:t>Cette source compile tous les projets soumis dans le cadre de France 2030, qu’ils aient été acceptés, refusés ou en attente. Ces données offrent une vue complète des entreprises qui cherchent à innover et à obtenir le financement France 2030. </a:t>
            </a:r>
          </a:p>
          <a:p>
            <a:endParaRPr lang="fr-FR" sz="1800" b="0" i="0" u="none" strike="noStrike" baseline="0" dirty="0">
              <a:solidFill>
                <a:srgbClr val="000000"/>
              </a:solidFill>
              <a:latin typeface="Aptos" panose="020B0004020202020204" pitchFamily="34" charset="0"/>
            </a:endParaRPr>
          </a:p>
          <a:p>
            <a:r>
              <a:rPr lang="fr-FR" sz="1800" b="0" i="0" u="none" strike="noStrike" baseline="0" dirty="0">
                <a:solidFill>
                  <a:srgbClr val="000000"/>
                </a:solidFill>
                <a:latin typeface="Aptos" panose="020B0004020202020204" pitchFamily="34" charset="0"/>
              </a:rPr>
              <a:t>Liste des projets refusés ou ajournés France 2030 </a:t>
            </a:r>
          </a:p>
          <a:p>
            <a:r>
              <a:rPr lang="fr-FR" sz="1800" b="0" i="0" u="none" strike="noStrike" baseline="0" dirty="0">
                <a:solidFill>
                  <a:srgbClr val="000000"/>
                </a:solidFill>
                <a:latin typeface="Aptos" panose="020B0004020202020204" pitchFamily="34" charset="0"/>
              </a:rPr>
              <a:t>Cette liste comprend les projets qui ont été soumis pour financement mais n’ont pas été acceptés ou ont été ajournés. </a:t>
            </a:r>
          </a:p>
          <a:p>
            <a:endParaRPr lang="fr-FR" sz="1800" b="0" i="0" u="none" strike="noStrike" baseline="0" dirty="0">
              <a:solidFill>
                <a:srgbClr val="000000"/>
              </a:solidFill>
              <a:latin typeface="Aptos" panose="020B0004020202020204" pitchFamily="34" charset="0"/>
            </a:endParaRPr>
          </a:p>
          <a:p>
            <a:r>
              <a:rPr lang="fr-FR" sz="1800" b="1" i="0" u="none" strike="noStrike" baseline="0" dirty="0">
                <a:solidFill>
                  <a:srgbClr val="000000"/>
                </a:solidFill>
                <a:latin typeface="Aptos" panose="020B0004020202020204" pitchFamily="34" charset="0"/>
              </a:rPr>
              <a:t>Données du crédit d’impôt-recherche (CIR) 2020 </a:t>
            </a:r>
            <a:endParaRPr lang="fr-FR" sz="1800" b="0" i="0" u="none" strike="noStrike" baseline="0" dirty="0">
              <a:solidFill>
                <a:srgbClr val="000000"/>
              </a:solidFill>
              <a:latin typeface="Aptos" panose="020B0004020202020204" pitchFamily="34" charset="0"/>
            </a:endParaRPr>
          </a:p>
          <a:p>
            <a:r>
              <a:rPr lang="fr-FR" sz="1800" b="0" i="0" u="none" strike="noStrike" baseline="0" dirty="0">
                <a:solidFill>
                  <a:srgbClr val="000000"/>
                </a:solidFill>
                <a:latin typeface="Aptos" panose="020B0004020202020204" pitchFamily="34" charset="0"/>
              </a:rPr>
              <a:t>Les données du CIR offrent des informations sur les entreprises qui bénéficient d’incitations fiscales pour la recherche et le développement. </a:t>
            </a:r>
          </a:p>
          <a:p>
            <a:endParaRPr lang="fr-FR" sz="1800" b="0" i="0" u="none" strike="noStrike" baseline="0" dirty="0">
              <a:solidFill>
                <a:srgbClr val="000000"/>
              </a:solidFill>
              <a:latin typeface="Aptos" panose="020B0004020202020204" pitchFamily="34" charset="0"/>
            </a:endParaRPr>
          </a:p>
          <a:p>
            <a:r>
              <a:rPr lang="fr-FR" sz="1800" b="0" i="0" u="none" strike="noStrike" baseline="0" dirty="0">
                <a:solidFill>
                  <a:srgbClr val="000000"/>
                </a:solidFill>
                <a:latin typeface="Aptos" panose="020B0004020202020204" pitchFamily="34" charset="0"/>
              </a:rPr>
              <a:t>Fichier INSEE des établissements de PACA </a:t>
            </a:r>
          </a:p>
          <a:p>
            <a:r>
              <a:rPr lang="fr-FR" sz="1800" b="0" i="0" u="none" strike="noStrike" baseline="0" dirty="0">
                <a:solidFill>
                  <a:srgbClr val="000000"/>
                </a:solidFill>
                <a:latin typeface="Aptos" panose="020B0004020202020204" pitchFamily="34" charset="0"/>
              </a:rPr>
              <a:t>Le fichier INSEE fournit une base de données exhaustive des établissements situés dans région PACA. Cette source est utilisée pour obtenir des informations démographiques et économiques </a:t>
            </a:r>
            <a:r>
              <a:rPr lang="fr-FR" sz="1800" b="1" i="0" u="none" strike="noStrike" baseline="0" dirty="0">
                <a:solidFill>
                  <a:srgbClr val="000000"/>
                </a:solidFill>
                <a:latin typeface="Aptos" panose="020B0004020202020204" pitchFamily="34" charset="0"/>
              </a:rPr>
              <a:t>de </a:t>
            </a:r>
            <a:r>
              <a:rPr lang="fr-FR" sz="1800" b="0" i="0" u="none" strike="noStrike" baseline="0" dirty="0">
                <a:latin typeface="Aptos" panose="020B0004020202020204" pitchFamily="34" charset="0"/>
              </a:rPr>
              <a:t>base sur les entreprises, telles que la taille, le secteur d’activité et la localisation. Elle permet aussi de connaitre les autres entreprises non lauréates de la région. </a:t>
            </a:r>
          </a:p>
          <a:p>
            <a:endParaRPr lang="fr-FR" sz="1800" b="0" i="0" u="none" strike="noStrike" baseline="0" dirty="0">
              <a:latin typeface="Aptos" panose="020B0004020202020204" pitchFamily="34" charset="0"/>
            </a:endParaRPr>
          </a:p>
          <a:p>
            <a:r>
              <a:rPr lang="fr-FR" sz="1800" b="1" i="0" u="none" strike="noStrike" baseline="0" dirty="0">
                <a:solidFill>
                  <a:srgbClr val="000000"/>
                </a:solidFill>
                <a:latin typeface="Aptos" panose="020B0004020202020204" pitchFamily="34" charset="0"/>
              </a:rPr>
              <a:t>Fichier </a:t>
            </a:r>
            <a:r>
              <a:rPr lang="fr-FR" sz="1800" b="1" i="0" u="none" strike="noStrike" baseline="0" dirty="0" err="1">
                <a:solidFill>
                  <a:srgbClr val="000000"/>
                </a:solidFill>
                <a:latin typeface="Aptos" panose="020B0004020202020204" pitchFamily="34" charset="0"/>
              </a:rPr>
              <a:t>Dealroom</a:t>
            </a:r>
            <a:r>
              <a:rPr lang="fr-FR" sz="1800" b="1" i="0" u="none" strike="noStrike" baseline="0" dirty="0">
                <a:solidFill>
                  <a:srgbClr val="000000"/>
                </a:solidFill>
                <a:latin typeface="Aptos" panose="020B0004020202020204" pitchFamily="34" charset="0"/>
              </a:rPr>
              <a:t> : </a:t>
            </a:r>
            <a:r>
              <a:rPr lang="fr-FR" sz="1800" b="1" i="0" u="none" strike="noStrike" baseline="0" dirty="0" err="1">
                <a:solidFill>
                  <a:srgbClr val="000000"/>
                </a:solidFill>
                <a:latin typeface="Aptos" panose="020B0004020202020204" pitchFamily="34" charset="0"/>
              </a:rPr>
              <a:t>lévées</a:t>
            </a:r>
            <a:r>
              <a:rPr lang="fr-FR" sz="1800" b="1" i="0" u="none" strike="noStrike" baseline="0" dirty="0">
                <a:solidFill>
                  <a:srgbClr val="000000"/>
                </a:solidFill>
                <a:latin typeface="Aptos" panose="020B0004020202020204" pitchFamily="34" charset="0"/>
              </a:rPr>
              <a:t> de fonds des entreprises </a:t>
            </a:r>
            <a:endParaRPr lang="fr-FR" sz="1800" b="0" i="0" u="none" strike="noStrike" baseline="0" dirty="0">
              <a:solidFill>
                <a:srgbClr val="000000"/>
              </a:solidFill>
              <a:latin typeface="Aptos" panose="020B0004020202020204" pitchFamily="34" charset="0"/>
            </a:endParaRPr>
          </a:p>
          <a:p>
            <a:r>
              <a:rPr lang="fr-FR" sz="1800" b="0" i="0" u="none" strike="noStrike" baseline="0" dirty="0">
                <a:solidFill>
                  <a:srgbClr val="000000"/>
                </a:solidFill>
                <a:latin typeface="Aptos" panose="020B0004020202020204" pitchFamily="34" charset="0"/>
              </a:rPr>
              <a:t>Le fichier </a:t>
            </a:r>
            <a:r>
              <a:rPr lang="fr-FR" sz="1800" b="0" i="0" u="none" strike="noStrike" baseline="0" dirty="0" err="1">
                <a:solidFill>
                  <a:srgbClr val="000000"/>
                </a:solidFill>
                <a:latin typeface="Aptos" panose="020B0004020202020204" pitchFamily="34" charset="0"/>
              </a:rPr>
              <a:t>dealroom</a:t>
            </a:r>
            <a:r>
              <a:rPr lang="fr-FR" sz="1800" b="0" i="0" u="none" strike="noStrike" baseline="0" dirty="0">
                <a:solidFill>
                  <a:srgbClr val="000000"/>
                </a:solidFill>
                <a:latin typeface="Aptos" panose="020B0004020202020204" pitchFamily="34" charset="0"/>
              </a:rPr>
              <a:t> contient des informations détaillées sur les startups en PACA, incluant leur financement, leur activité et leurs performances. Cette source est essentielle pour identifier les jeunes entreprises à fort potentiel innovant. </a:t>
            </a:r>
            <a:endParaRPr lang="fr-FR" dirty="0"/>
          </a:p>
        </p:txBody>
      </p:sp>
      <p:sp>
        <p:nvSpPr>
          <p:cNvPr id="4" name="Espace réservé du numéro de diapositive 3"/>
          <p:cNvSpPr>
            <a:spLocks noGrp="1"/>
          </p:cNvSpPr>
          <p:nvPr>
            <p:ph type="sldNum" sz="quarter" idx="5"/>
          </p:nvPr>
        </p:nvSpPr>
        <p:spPr/>
        <p:txBody>
          <a:bodyPr/>
          <a:lstStyle/>
          <a:p>
            <a:fld id="{1B06CD8F-B7ED-4A05-9FB1-A01CC0EF02CC}" type="slidenum">
              <a:rPr lang="fr-FR" smtClean="0"/>
              <a:pPr/>
              <a:t>6</a:t>
            </a:fld>
            <a:endParaRPr lang="fr-FR" dirty="0"/>
          </a:p>
        </p:txBody>
      </p:sp>
    </p:spTree>
    <p:extLst>
      <p:ext uri="{BB962C8B-B14F-4D97-AF65-F5344CB8AC3E}">
        <p14:creationId xmlns:p14="http://schemas.microsoft.com/office/powerpoint/2010/main" val="3366873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normAutofit fontScale="40000" lnSpcReduction="20000"/>
          </a:bodyPr>
          <a:lstStyle/>
          <a:p>
            <a:r>
              <a:rPr lang="fr-FR" sz="1800" b="0" i="0" u="none" strike="noStrike" baseline="0" dirty="0">
                <a:solidFill>
                  <a:srgbClr val="000000"/>
                </a:solidFill>
                <a:latin typeface="Aptos" panose="020B0004020202020204" pitchFamily="34" charset="0"/>
              </a:rPr>
              <a:t>Dans notre étude, nous avons choisi d’utiliser les numéros SIREN au lieu des numéros SIRET pour identifier les entreprises. Le SIREN est un numéro unique attribué à chaque entreprise, tandis que le SIRET est un numéro attribué à chaque établissement de l’entreprise. Le SIREN permet donc de regrouper les informations au niveau de l’entreprise entière, ce qui est plus pertinent pour notre étude. La variable dépendante ici appelée </a:t>
            </a:r>
            <a:r>
              <a:rPr lang="fr-FR" sz="1800" b="0" i="0" u="none" strike="noStrike" baseline="0" dirty="0" err="1">
                <a:solidFill>
                  <a:srgbClr val="000000"/>
                </a:solidFill>
                <a:latin typeface="Aptos" panose="020B0004020202020204" pitchFamily="34" charset="0"/>
              </a:rPr>
              <a:t>A_deposer</a:t>
            </a:r>
            <a:r>
              <a:rPr lang="fr-FR" sz="1800" b="0" i="0" u="none" strike="noStrike" baseline="0" dirty="0">
                <a:solidFill>
                  <a:srgbClr val="000000"/>
                </a:solidFill>
                <a:latin typeface="Aptos" panose="020B0004020202020204" pitchFamily="34" charset="0"/>
              </a:rPr>
              <a:t>, prendre la valeur 1 si l’entreprise a déposé au moins un projet pour solliciter la subvention France 2030, que le projet soit accepté, refusé ou ajourné, et 0 sinon. Le résultat final de la modélisation est d’identifier ces entreprises qui n’ont jamais sollicité les subventions France 2030 mais que le modèle identifie comme appartenant à la catégorie 1. </a:t>
            </a:r>
            <a:endParaRPr lang="fr-FR" dirty="0"/>
          </a:p>
        </p:txBody>
      </p:sp>
      <p:sp>
        <p:nvSpPr>
          <p:cNvPr id="4" name="Espace réservé du numéro de diapositive 3"/>
          <p:cNvSpPr>
            <a:spLocks noGrp="1"/>
          </p:cNvSpPr>
          <p:nvPr>
            <p:ph type="sldNum" sz="quarter" idx="5"/>
          </p:nvPr>
        </p:nvSpPr>
        <p:spPr/>
        <p:txBody>
          <a:bodyPr/>
          <a:lstStyle/>
          <a:p>
            <a:fld id="{1B06CD8F-B7ED-4A05-9FB1-A01CC0EF02CC}" type="slidenum">
              <a:rPr lang="fr-FR" smtClean="0"/>
              <a:pPr/>
              <a:t>7</a:t>
            </a:fld>
            <a:endParaRPr lang="fr-FR" dirty="0"/>
          </a:p>
        </p:txBody>
      </p:sp>
    </p:spTree>
    <p:extLst>
      <p:ext uri="{BB962C8B-B14F-4D97-AF65-F5344CB8AC3E}">
        <p14:creationId xmlns:p14="http://schemas.microsoft.com/office/powerpoint/2010/main" val="1852358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normAutofit/>
          </a:bodyPr>
          <a:lstStyle/>
          <a:p>
            <a:r>
              <a:rPr lang="fr-FR" sz="1800" dirty="0">
                <a:effectLst/>
                <a:latin typeface="Aptos" panose="020B0004020202020204" pitchFamily="34" charset="0"/>
                <a:ea typeface="Aptos" panose="020B0004020202020204" pitchFamily="34" charset="0"/>
                <a:cs typeface="Times New Roman" panose="02020603050405020304" pitchFamily="18" charset="0"/>
              </a:rPr>
              <a:t>cette technique permet de centrer et de réduire les variables afin qu'elles aient une moyenne de 0 et un écart-type de 1. Elle est particulièrement utile dans le contexte des modèles de machine Learning, car elle permet de garantir que chaque variable contribue de manière équivalente à l’algorithme d'apprentissage, sans qu'une variable ayant une grande </a:t>
            </a:r>
            <a:r>
              <a:rPr lang="fr-FR" sz="1800" dirty="0">
                <a:effectLst/>
                <a:latin typeface="Aptos" panose="020B0004020202020204" pitchFamily="34" charset="0"/>
                <a:ea typeface="Aptos" panose="020B0004020202020204" pitchFamily="34" charset="0"/>
                <a:cs typeface="Aptos" panose="020B0004020202020204" pitchFamily="34" charset="0"/>
              </a:rPr>
              <a:t>é</a:t>
            </a:r>
            <a:r>
              <a:rPr lang="fr-FR" sz="1800" dirty="0">
                <a:effectLst/>
                <a:latin typeface="Aptos" panose="020B0004020202020204" pitchFamily="34" charset="0"/>
                <a:ea typeface="Aptos" panose="020B0004020202020204" pitchFamily="34" charset="0"/>
                <a:cs typeface="Times New Roman" panose="02020603050405020304" pitchFamily="18" charset="0"/>
              </a:rPr>
              <a:t>chelle n'influence disproportionnellement les r</a:t>
            </a:r>
            <a:r>
              <a:rPr lang="fr-FR" sz="1800" dirty="0">
                <a:effectLst/>
                <a:latin typeface="Aptos" panose="020B0004020202020204" pitchFamily="34" charset="0"/>
                <a:ea typeface="Aptos" panose="020B0004020202020204" pitchFamily="34" charset="0"/>
                <a:cs typeface="Aptos" panose="020B0004020202020204" pitchFamily="34" charset="0"/>
              </a:rPr>
              <a:t>é</a:t>
            </a:r>
            <a:r>
              <a:rPr lang="fr-FR" sz="1800" dirty="0">
                <a:effectLst/>
                <a:latin typeface="Aptos" panose="020B0004020202020204" pitchFamily="34" charset="0"/>
                <a:ea typeface="Aptos" panose="020B0004020202020204" pitchFamily="34" charset="0"/>
                <a:cs typeface="Times New Roman" panose="02020603050405020304" pitchFamily="18" charset="0"/>
              </a:rPr>
              <a:t>sultats. En utilisant </a:t>
            </a:r>
            <a:r>
              <a:rPr lang="fr-FR" sz="1800" b="1" i="1" dirty="0" err="1">
                <a:effectLst/>
                <a:latin typeface="Aptos" panose="020B0004020202020204" pitchFamily="34" charset="0"/>
                <a:ea typeface="Aptos" panose="020B0004020202020204" pitchFamily="34" charset="0"/>
                <a:cs typeface="Times New Roman" panose="02020603050405020304" pitchFamily="18" charset="0"/>
              </a:rPr>
              <a:t>StandardScaler</a:t>
            </a:r>
            <a:r>
              <a:rPr lang="fr-FR" sz="1800" dirty="0">
                <a:effectLst/>
                <a:latin typeface="Aptos" panose="020B0004020202020204" pitchFamily="34" charset="0"/>
                <a:ea typeface="Aptos" panose="020B0004020202020204" pitchFamily="34" charset="0"/>
                <a:cs typeface="Times New Roman" panose="02020603050405020304" pitchFamily="18" charset="0"/>
              </a:rPr>
              <a:t> de </a:t>
            </a:r>
            <a:r>
              <a:rPr lang="fr-FR" sz="1800" dirty="0" err="1">
                <a:effectLst/>
                <a:latin typeface="Aptos" panose="020B0004020202020204" pitchFamily="34" charset="0"/>
                <a:ea typeface="Aptos" panose="020B0004020202020204" pitchFamily="34" charset="0"/>
                <a:cs typeface="Times New Roman" panose="02020603050405020304" pitchFamily="18" charset="0"/>
              </a:rPr>
              <a:t>Scikit-learn</a:t>
            </a:r>
            <a:r>
              <a:rPr lang="fr-FR" sz="1800" dirty="0">
                <a:effectLst/>
                <a:latin typeface="Aptos" panose="020B0004020202020204" pitchFamily="34" charset="0"/>
                <a:ea typeface="Aptos" panose="020B0004020202020204" pitchFamily="34" charset="0"/>
                <a:cs typeface="Times New Roman" panose="02020603050405020304" pitchFamily="18" charset="0"/>
              </a:rPr>
              <a:t>, chaque valeur de variable est transformée</a:t>
            </a:r>
          </a:p>
          <a:p>
            <a:endParaRPr lang="fr-FR" sz="1800" dirty="0">
              <a:effectLst/>
              <a:latin typeface="Aptos" panose="020B0004020202020204" pitchFamily="34" charset="0"/>
              <a:cs typeface="Times New Roman" panose="02020603050405020304" pitchFamily="18" charset="0"/>
            </a:endParaRPr>
          </a:p>
          <a:p>
            <a:r>
              <a:rPr lang="fr-FR" sz="1800" dirty="0">
                <a:effectLst/>
                <a:latin typeface="Aptos" panose="020B0004020202020204" pitchFamily="34" charset="0"/>
                <a:ea typeface="Aptos" panose="020B0004020202020204" pitchFamily="34" charset="0"/>
                <a:cs typeface="Times New Roman" panose="02020603050405020304" pitchFamily="18" charset="0"/>
              </a:rPr>
              <a:t>les valeurs aberrantes (ou </a:t>
            </a:r>
            <a:r>
              <a:rPr lang="fr-FR" sz="1800" dirty="0" err="1">
                <a:effectLst/>
                <a:latin typeface="Aptos" panose="020B0004020202020204" pitchFamily="34" charset="0"/>
                <a:ea typeface="Aptos" panose="020B0004020202020204" pitchFamily="34" charset="0"/>
                <a:cs typeface="Times New Roman" panose="02020603050405020304" pitchFamily="18" charset="0"/>
              </a:rPr>
              <a:t>outliers</a:t>
            </a:r>
            <a:r>
              <a:rPr lang="fr-FR" sz="1800" dirty="0">
                <a:effectLst/>
                <a:latin typeface="Aptos" panose="020B0004020202020204" pitchFamily="34" charset="0"/>
                <a:ea typeface="Aptos" panose="020B0004020202020204" pitchFamily="34" charset="0"/>
                <a:cs typeface="Times New Roman" panose="02020603050405020304" pitchFamily="18" charset="0"/>
              </a:rPr>
              <a:t>) peuvent avoir un impact significatif sur les analyses. Cependant dans le contexte de la détection d’entreprises innovantes, les valeurs aberrantes sont particulièrement importantes car elles peuvent représenter des cas d’innovation exceptionnelle ou de performance financière inhabituelle. Dans cette étude, les </a:t>
            </a:r>
            <a:r>
              <a:rPr lang="fr-FR" sz="1800" dirty="0" err="1">
                <a:effectLst/>
                <a:latin typeface="Aptos" panose="020B0004020202020204" pitchFamily="34" charset="0"/>
                <a:ea typeface="Aptos" panose="020B0004020202020204" pitchFamily="34" charset="0"/>
                <a:cs typeface="Times New Roman" panose="02020603050405020304" pitchFamily="18" charset="0"/>
              </a:rPr>
              <a:t>outliers</a:t>
            </a:r>
            <a:r>
              <a:rPr lang="fr-FR" sz="1800" dirty="0">
                <a:effectLst/>
                <a:latin typeface="Aptos" panose="020B0004020202020204" pitchFamily="34" charset="0"/>
                <a:ea typeface="Aptos" panose="020B0004020202020204" pitchFamily="34" charset="0"/>
                <a:cs typeface="Times New Roman" panose="02020603050405020304" pitchFamily="18" charset="0"/>
              </a:rPr>
              <a:t> ne seront donc pas retirés.</a:t>
            </a:r>
          </a:p>
          <a:p>
            <a:endParaRPr lang="fr-FR" sz="1800" dirty="0">
              <a:effectLst/>
              <a:latin typeface="Aptos" panose="020B0004020202020204" pitchFamily="34" charset="0"/>
              <a:cs typeface="Times New Roman" panose="02020603050405020304" pitchFamily="18" charset="0"/>
            </a:endParaRPr>
          </a:p>
          <a:p>
            <a:r>
              <a:rPr lang="fr-FR" sz="1800" b="1" dirty="0">
                <a:effectLst/>
                <a:latin typeface="Aptos" panose="020B0004020202020204" pitchFamily="34" charset="0"/>
                <a:ea typeface="Aptos" panose="020B0004020202020204" pitchFamily="34" charset="0"/>
                <a:cs typeface="Times New Roman" panose="02020603050405020304" pitchFamily="18" charset="0"/>
              </a:rPr>
              <a:t>Transformation des variables </a:t>
            </a:r>
            <a:r>
              <a:rPr lang="fr-FR" sz="1800" dirty="0">
                <a:effectLst/>
                <a:latin typeface="Aptos" panose="020B0004020202020204" pitchFamily="34" charset="0"/>
                <a:ea typeface="Aptos" panose="020B0004020202020204" pitchFamily="34" charset="0"/>
                <a:cs typeface="Times New Roman" panose="02020603050405020304" pitchFamily="18" charset="0"/>
              </a:rPr>
              <a:t>: certaines variables nécessitaient des transformations pour être utilisables dans les modèles d’apprentissage automatique. C’est le cas des variables catégoriques comme CJ, DEP et APET qui ont été transformées en variables numériques muettes à l’aide de la technique d’encodage de Pandas, </a:t>
            </a:r>
            <a:r>
              <a:rPr lang="fr-FR" sz="1800" b="1" i="1" dirty="0" err="1">
                <a:effectLst/>
                <a:latin typeface="Aptos" panose="020B0004020202020204" pitchFamily="34" charset="0"/>
                <a:ea typeface="Aptos" panose="020B0004020202020204" pitchFamily="34" charset="0"/>
                <a:cs typeface="Times New Roman" panose="02020603050405020304" pitchFamily="18" charset="0"/>
              </a:rPr>
              <a:t>get_dummies</a:t>
            </a:r>
            <a:endParaRPr lang="fr-FR" dirty="0"/>
          </a:p>
        </p:txBody>
      </p:sp>
      <p:sp>
        <p:nvSpPr>
          <p:cNvPr id="4" name="Espace réservé du numéro de diapositive 3"/>
          <p:cNvSpPr>
            <a:spLocks noGrp="1"/>
          </p:cNvSpPr>
          <p:nvPr>
            <p:ph type="sldNum" sz="quarter" idx="5"/>
          </p:nvPr>
        </p:nvSpPr>
        <p:spPr/>
        <p:txBody>
          <a:bodyPr/>
          <a:lstStyle/>
          <a:p>
            <a:fld id="{1B06CD8F-B7ED-4A05-9FB1-A01CC0EF02CC}" type="slidenum">
              <a:rPr lang="fr-FR" smtClean="0"/>
              <a:pPr/>
              <a:t>8</a:t>
            </a:fld>
            <a:endParaRPr lang="fr-FR" dirty="0"/>
          </a:p>
        </p:txBody>
      </p:sp>
    </p:spTree>
    <p:extLst>
      <p:ext uri="{BB962C8B-B14F-4D97-AF65-F5344CB8AC3E}">
        <p14:creationId xmlns:p14="http://schemas.microsoft.com/office/powerpoint/2010/main" val="3096928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5"/>
          </p:nvPr>
        </p:nvSpPr>
        <p:spPr/>
        <p:txBody>
          <a:bodyPr/>
          <a:lstStyle/>
          <a:p>
            <a:fld id="{1B06CD8F-B7ED-4A05-9FB1-A01CC0EF02CC}" type="slidenum">
              <a:rPr lang="fr-FR" smtClean="0"/>
              <a:pPr/>
              <a:t>9</a:t>
            </a:fld>
            <a:endParaRPr lang="fr-FR" dirty="0"/>
          </a:p>
        </p:txBody>
      </p:sp>
    </p:spTree>
    <p:extLst>
      <p:ext uri="{BB962C8B-B14F-4D97-AF65-F5344CB8AC3E}">
        <p14:creationId xmlns:p14="http://schemas.microsoft.com/office/powerpoint/2010/main" val="1703922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re / sous-titre / texte">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5A4F0766-6309-644C-9BCE-2E607A270B78}"/>
              </a:ext>
            </a:extLst>
          </p:cNvPr>
          <p:cNvSpPr>
            <a:spLocks noGrp="1"/>
          </p:cNvSpPr>
          <p:nvPr>
            <p:ph type="sldNum" sz="quarter" idx="12"/>
          </p:nvPr>
        </p:nvSpPr>
        <p:spPr/>
        <p:txBody>
          <a:bodyPr/>
          <a:lstStyle/>
          <a:p>
            <a:fld id="{733122C9-A0B9-462F-8757-0847AD287B63}" type="slidenum">
              <a:rPr lang="fr-FR" smtClean="0"/>
              <a:pPr/>
              <a:t>‹N°›</a:t>
            </a:fld>
            <a:endParaRPr lang="fr-FR"/>
          </a:p>
        </p:txBody>
      </p:sp>
      <p:sp>
        <p:nvSpPr>
          <p:cNvPr id="9" name="Espace réservé de la date 3">
            <a:extLst>
              <a:ext uri="{FF2B5EF4-FFF2-40B4-BE49-F238E27FC236}">
                <a16:creationId xmlns:a16="http://schemas.microsoft.com/office/drawing/2014/main" id="{E9918C01-3017-D749-B811-9FCBA8038409}"/>
              </a:ext>
            </a:extLst>
          </p:cNvPr>
          <p:cNvSpPr>
            <a:spLocks noGrp="1"/>
          </p:cNvSpPr>
          <p:nvPr>
            <p:ph type="dt" sz="half" idx="2"/>
          </p:nvPr>
        </p:nvSpPr>
        <p:spPr bwMode="gray">
          <a:xfrm>
            <a:off x="323850" y="4797631"/>
            <a:ext cx="1170000" cy="345869"/>
          </a:xfrm>
          <a:prstGeom prst="rect">
            <a:avLst/>
          </a:prstGeom>
        </p:spPr>
        <p:txBody>
          <a:bodyPr vert="horz" lIns="0" tIns="0" rIns="0" bIns="0" rtlCol="0" anchor="ctr" anchorCtr="0">
            <a:noAutofit/>
          </a:bodyPr>
          <a:lstStyle>
            <a:lvl1pPr algn="l">
              <a:defRPr sz="750" b="1">
                <a:solidFill>
                  <a:schemeClr val="tx1"/>
                </a:solidFill>
              </a:defRPr>
            </a:lvl1pPr>
          </a:lstStyle>
          <a:p>
            <a:fld id="{6A4A60EE-9D13-3442-9796-E718C6343EC1}" type="datetime1">
              <a:rPr lang="fr-FR" cap="all" smtClean="0"/>
              <a:pPr/>
              <a:t>28/08/2024</a:t>
            </a:fld>
            <a:endParaRPr lang="fr-FR" cap="all"/>
          </a:p>
        </p:txBody>
      </p:sp>
      <p:sp>
        <p:nvSpPr>
          <p:cNvPr id="16" name="Espace réservé du texte 7">
            <a:extLst>
              <a:ext uri="{FF2B5EF4-FFF2-40B4-BE49-F238E27FC236}">
                <a16:creationId xmlns:a16="http://schemas.microsoft.com/office/drawing/2014/main" id="{EB9C9A62-C54B-3841-9346-5A54D3715808}"/>
              </a:ext>
            </a:extLst>
          </p:cNvPr>
          <p:cNvSpPr>
            <a:spLocks noGrp="1"/>
          </p:cNvSpPr>
          <p:nvPr>
            <p:ph type="body" sz="quarter" idx="13" hasCustomPrompt="1"/>
          </p:nvPr>
        </p:nvSpPr>
        <p:spPr bwMode="gray">
          <a:xfrm>
            <a:off x="323851" y="1248679"/>
            <a:ext cx="8424614" cy="242951"/>
          </a:xfrm>
        </p:spPr>
        <p:txBody>
          <a:bodyPr/>
          <a:lstStyle>
            <a:lvl1pPr marL="9525" indent="85725">
              <a:spcBef>
                <a:spcPts val="400"/>
              </a:spcBef>
              <a:spcAft>
                <a:spcPts val="800"/>
              </a:spcAft>
              <a:buFont typeface="+mj-lt"/>
              <a:buNone/>
              <a:tabLst/>
              <a:defRPr sz="1500" b="1">
                <a:solidFill>
                  <a:schemeClr val="tx1">
                    <a:lumMod val="50000"/>
                    <a:lumOff val="50000"/>
                  </a:schemeClr>
                </a:solidFill>
                <a:latin typeface="Marianne" panose="02000000000000000000" pitchFamily="2" charset="0"/>
              </a:defRPr>
            </a:lvl1pPr>
            <a:lvl2pPr marL="324000" indent="-144000">
              <a:spcBef>
                <a:spcPts val="600"/>
              </a:spcBef>
              <a:spcAft>
                <a:spcPts val="800"/>
              </a:spcAft>
              <a:buFont typeface="+mj-lt"/>
              <a:buAutoNum type="alphaLcPeriod"/>
              <a:defRPr/>
            </a:lvl2pPr>
          </a:lstStyle>
          <a:p>
            <a:pPr lvl="0"/>
            <a:r>
              <a:rPr lang="fr-FR"/>
              <a:t>Sous-titre</a:t>
            </a:r>
          </a:p>
          <a:p>
            <a:pPr lvl="0"/>
            <a:endParaRPr lang="fr-FR"/>
          </a:p>
        </p:txBody>
      </p:sp>
      <p:sp>
        <p:nvSpPr>
          <p:cNvPr id="19" name="Titre 18">
            <a:extLst>
              <a:ext uri="{FF2B5EF4-FFF2-40B4-BE49-F238E27FC236}">
                <a16:creationId xmlns:a16="http://schemas.microsoft.com/office/drawing/2014/main" id="{8B219A12-DAFE-504E-9ED9-CFD78BD6A790}"/>
              </a:ext>
            </a:extLst>
          </p:cNvPr>
          <p:cNvSpPr>
            <a:spLocks noGrp="1"/>
          </p:cNvSpPr>
          <p:nvPr>
            <p:ph type="title" hasCustomPrompt="1"/>
          </p:nvPr>
        </p:nvSpPr>
        <p:spPr/>
        <p:txBody>
          <a:bodyPr/>
          <a:lstStyle>
            <a:lvl1pPr>
              <a:defRPr>
                <a:latin typeface="Marianne" panose="02000000000000000000" pitchFamily="2" charset="0"/>
              </a:defRPr>
            </a:lvl1pPr>
          </a:lstStyle>
          <a:p>
            <a:r>
              <a:rPr lang="fr-FR"/>
              <a:t>Titre</a:t>
            </a:r>
          </a:p>
        </p:txBody>
      </p:sp>
      <p:sp>
        <p:nvSpPr>
          <p:cNvPr id="8" name="Espace réservé du texte 11">
            <a:extLst>
              <a:ext uri="{FF2B5EF4-FFF2-40B4-BE49-F238E27FC236}">
                <a16:creationId xmlns:a16="http://schemas.microsoft.com/office/drawing/2014/main" id="{0AF74C14-DE22-FE4D-B865-03FBE975D57C}"/>
              </a:ext>
            </a:extLst>
          </p:cNvPr>
          <p:cNvSpPr>
            <a:spLocks noGrp="1"/>
          </p:cNvSpPr>
          <p:nvPr>
            <p:ph type="body" sz="quarter" idx="14" hasCustomPrompt="1"/>
          </p:nvPr>
        </p:nvSpPr>
        <p:spPr bwMode="gray">
          <a:xfrm>
            <a:off x="323850" y="1707654"/>
            <a:ext cx="8424334" cy="2880320"/>
          </a:xfrm>
        </p:spPr>
        <p:txBody>
          <a:bodyPr/>
          <a:lstStyle>
            <a:lvl1pPr>
              <a:defRPr>
                <a:latin typeface="Marianne" panose="02000000000000000000" pitchFamily="2" charset="0"/>
              </a:defRPr>
            </a:lvl1pPr>
            <a:lvl2pPr>
              <a:defRPr>
                <a:latin typeface="Marianne" panose="02000000000000000000" pitchFamily="2" charset="0"/>
              </a:defRPr>
            </a:lvl2pPr>
            <a:lvl3pPr>
              <a:defRPr baseline="0">
                <a:latin typeface="Marianne" panose="02000000000000000000" pitchFamily="2" charset="0"/>
              </a:defRPr>
            </a:lvl3pPr>
            <a:lvl4pPr>
              <a:defRPr>
                <a:latin typeface="Marianne" panose="02000000000000000000" pitchFamily="2" charset="0"/>
              </a:defRPr>
            </a:lvl4pPr>
            <a:lvl5pPr>
              <a:defRPr>
                <a:latin typeface="Marianne" panose="02000000000000000000" pitchFamily="2" charset="0"/>
              </a:defRPr>
            </a:lvl5pPr>
          </a:lstStyle>
          <a:p>
            <a:pPr lvl="0"/>
            <a:r>
              <a:rPr lang="fr-FR"/>
              <a:t>Texte de niveau 1</a:t>
            </a:r>
          </a:p>
          <a:p>
            <a:pPr lvl="1"/>
            <a:r>
              <a:rPr lang="fr-FR"/>
              <a:t>Texte de niveau 2</a:t>
            </a:r>
          </a:p>
          <a:p>
            <a:pPr lvl="2"/>
            <a:r>
              <a:rPr lang="fr-FR"/>
              <a:t>Texte de niveau 3</a:t>
            </a:r>
          </a:p>
          <a:p>
            <a:pPr lvl="3"/>
            <a:r>
              <a:rPr lang="fr-FR"/>
              <a:t>Texte de niveau 4</a:t>
            </a:r>
          </a:p>
          <a:p>
            <a:pPr lvl="4"/>
            <a:r>
              <a:rPr lang="fr-FR"/>
              <a:t>Texte de niveau 5</a:t>
            </a:r>
          </a:p>
        </p:txBody>
      </p:sp>
      <p:sp>
        <p:nvSpPr>
          <p:cNvPr id="10" name="Espace réservé du pied de page 4"/>
          <p:cNvSpPr>
            <a:spLocks noGrp="1"/>
          </p:cNvSpPr>
          <p:nvPr>
            <p:ph type="ftr" sz="quarter" idx="3"/>
          </p:nvPr>
        </p:nvSpPr>
        <p:spPr bwMode="gray">
          <a:xfrm>
            <a:off x="2868782" y="195486"/>
            <a:ext cx="5879931" cy="360000"/>
          </a:xfrm>
          <a:prstGeom prst="rect">
            <a:avLst/>
          </a:prstGeom>
        </p:spPr>
        <p:txBody>
          <a:bodyPr vert="horz" lIns="0" tIns="0" rIns="0" bIns="0" rtlCol="0" anchor="ctr" anchorCtr="0">
            <a:noAutofit/>
          </a:bodyPr>
          <a:lstStyle>
            <a:lvl1pPr algn="r">
              <a:defRPr sz="750" b="1">
                <a:solidFill>
                  <a:schemeClr val="tx1"/>
                </a:solidFill>
              </a:defRPr>
            </a:lvl1pPr>
          </a:lstStyle>
          <a:p>
            <a:r>
              <a:rPr lang="fr-FR"/>
              <a:t>Direction régionale de l'économie, de l'emploi, du travail et des solidarités</a:t>
            </a:r>
          </a:p>
        </p:txBody>
      </p:sp>
    </p:spTree>
    <p:extLst>
      <p:ext uri="{BB962C8B-B14F-4D97-AF65-F5344CB8AC3E}">
        <p14:creationId xmlns:p14="http://schemas.microsoft.com/office/powerpoint/2010/main" val="2724193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Sommaire">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bwMode="gray"/>
        <p:txBody>
          <a:bodyPr/>
          <a:lstStyle/>
          <a:p>
            <a:fld id="{733122C9-A0B9-462F-8757-0847AD287B63}" type="slidenum">
              <a:rPr lang="fr-FR" smtClean="0">
                <a:solidFill>
                  <a:srgbClr val="000000"/>
                </a:solidFill>
              </a:rPr>
              <a:pPr/>
              <a:t>‹N°›</a:t>
            </a:fld>
            <a:endParaRPr lang="fr-FR">
              <a:solidFill>
                <a:srgbClr val="000000"/>
              </a:solidFill>
            </a:endParaRPr>
          </a:p>
        </p:txBody>
      </p:sp>
      <p:sp>
        <p:nvSpPr>
          <p:cNvPr id="8" name="Espace réservé du texte 7"/>
          <p:cNvSpPr>
            <a:spLocks noGrp="1"/>
          </p:cNvSpPr>
          <p:nvPr>
            <p:ph type="body" sz="quarter" idx="13" hasCustomPrompt="1"/>
          </p:nvPr>
        </p:nvSpPr>
        <p:spPr bwMode="gray">
          <a:xfrm>
            <a:off x="323528" y="1563638"/>
            <a:ext cx="2520000" cy="2880320"/>
          </a:xfrm>
        </p:spPr>
        <p:txBody>
          <a:bodyPr/>
          <a:lstStyle>
            <a:lvl1pPr marL="144000" indent="-144000">
              <a:spcBef>
                <a:spcPts val="400"/>
              </a:spcBef>
              <a:spcAft>
                <a:spcPts val="800"/>
              </a:spcAft>
              <a:buFont typeface="+mj-lt"/>
              <a:buAutoNum type="arabicPeriod"/>
              <a:defRPr b="1"/>
            </a:lvl1pPr>
            <a:lvl2pPr marL="324000" indent="-144000">
              <a:spcBef>
                <a:spcPts val="600"/>
              </a:spcBef>
              <a:spcAft>
                <a:spcPts val="800"/>
              </a:spcAft>
              <a:buFont typeface="+mj-lt"/>
              <a:buAutoNum type="alphaLcPeriod"/>
              <a:defRPr/>
            </a:lvl2pPr>
          </a:lstStyle>
          <a:p>
            <a:pPr lvl="0"/>
            <a:r>
              <a:rPr lang="fr-FR"/>
              <a:t>Titre de la partie</a:t>
            </a:r>
          </a:p>
          <a:p>
            <a:pPr lvl="1"/>
            <a:r>
              <a:rPr lang="fr-FR"/>
              <a:t>Deuxième niveau</a:t>
            </a:r>
          </a:p>
        </p:txBody>
      </p:sp>
      <p:sp>
        <p:nvSpPr>
          <p:cNvPr id="9" name="Espace réservé du texte 7"/>
          <p:cNvSpPr>
            <a:spLocks noGrp="1"/>
          </p:cNvSpPr>
          <p:nvPr>
            <p:ph type="body" sz="quarter" idx="14" hasCustomPrompt="1"/>
          </p:nvPr>
        </p:nvSpPr>
        <p:spPr bwMode="gray">
          <a:xfrm>
            <a:off x="3312000" y="1563638"/>
            <a:ext cx="2520000" cy="2860762"/>
          </a:xfrm>
        </p:spPr>
        <p:txBody>
          <a:bodyPr/>
          <a:lstStyle>
            <a:lvl1pPr marL="144000" indent="-144000">
              <a:spcBef>
                <a:spcPts val="400"/>
              </a:spcBef>
              <a:spcAft>
                <a:spcPts val="800"/>
              </a:spcAft>
              <a:buFont typeface="+mj-lt"/>
              <a:buAutoNum type="arabicPeriod"/>
              <a:defRPr b="1"/>
            </a:lvl1pPr>
            <a:lvl2pPr marL="324000" indent="-144000">
              <a:spcBef>
                <a:spcPts val="600"/>
              </a:spcBef>
              <a:spcAft>
                <a:spcPts val="800"/>
              </a:spcAft>
              <a:buFont typeface="+mj-lt"/>
              <a:buAutoNum type="alphaLcPeriod"/>
              <a:defRPr/>
            </a:lvl2pPr>
          </a:lstStyle>
          <a:p>
            <a:pPr lvl="0"/>
            <a:r>
              <a:rPr lang="fr-FR"/>
              <a:t>Titre de la partie</a:t>
            </a:r>
          </a:p>
          <a:p>
            <a:pPr lvl="1"/>
            <a:r>
              <a:rPr lang="fr-FR"/>
              <a:t>Deuxième niveau</a:t>
            </a:r>
          </a:p>
        </p:txBody>
      </p:sp>
      <p:sp>
        <p:nvSpPr>
          <p:cNvPr id="10" name="Espace réservé du texte 7"/>
          <p:cNvSpPr>
            <a:spLocks noGrp="1"/>
          </p:cNvSpPr>
          <p:nvPr>
            <p:ph type="body" sz="quarter" idx="15" hasCustomPrompt="1"/>
          </p:nvPr>
        </p:nvSpPr>
        <p:spPr bwMode="gray">
          <a:xfrm>
            <a:off x="6263999" y="1563638"/>
            <a:ext cx="2520000" cy="2860762"/>
          </a:xfrm>
        </p:spPr>
        <p:txBody>
          <a:bodyPr/>
          <a:lstStyle>
            <a:lvl1pPr marL="144000" indent="-144000">
              <a:spcBef>
                <a:spcPts val="400"/>
              </a:spcBef>
              <a:spcAft>
                <a:spcPts val="800"/>
              </a:spcAft>
              <a:buFont typeface="+mj-lt"/>
              <a:buAutoNum type="arabicPeriod"/>
              <a:defRPr b="1"/>
            </a:lvl1pPr>
            <a:lvl2pPr marL="324000" indent="-144000">
              <a:spcBef>
                <a:spcPts val="600"/>
              </a:spcBef>
              <a:spcAft>
                <a:spcPts val="800"/>
              </a:spcAft>
              <a:buFont typeface="+mj-lt"/>
              <a:buAutoNum type="alphaLcPeriod"/>
              <a:defRPr/>
            </a:lvl2pPr>
          </a:lstStyle>
          <a:p>
            <a:pPr lvl="0"/>
            <a:r>
              <a:rPr lang="fr-FR"/>
              <a:t>Titre de la partie</a:t>
            </a:r>
          </a:p>
          <a:p>
            <a:pPr lvl="1"/>
            <a:r>
              <a:rPr lang="fr-FR"/>
              <a:t>Deuxième niveau</a:t>
            </a:r>
          </a:p>
        </p:txBody>
      </p:sp>
      <p:sp>
        <p:nvSpPr>
          <p:cNvPr id="23" name="Espace réservé de la date 3">
            <a:extLst>
              <a:ext uri="{FF2B5EF4-FFF2-40B4-BE49-F238E27FC236}">
                <a16:creationId xmlns:a16="http://schemas.microsoft.com/office/drawing/2014/main" id="{15CA4CAF-6729-AB4D-9354-99C08AEAB1B8}"/>
              </a:ext>
            </a:extLst>
          </p:cNvPr>
          <p:cNvSpPr>
            <a:spLocks noGrp="1"/>
          </p:cNvSpPr>
          <p:nvPr>
            <p:ph type="dt" sz="half" idx="2"/>
          </p:nvPr>
        </p:nvSpPr>
        <p:spPr bwMode="gray">
          <a:xfrm>
            <a:off x="323850" y="4797631"/>
            <a:ext cx="1210435" cy="345869"/>
          </a:xfrm>
          <a:prstGeom prst="rect">
            <a:avLst/>
          </a:prstGeom>
        </p:spPr>
        <p:txBody>
          <a:bodyPr vert="horz" lIns="0" tIns="0" rIns="0" bIns="0" rtlCol="0" anchor="ctr" anchorCtr="0">
            <a:noAutofit/>
          </a:bodyPr>
          <a:lstStyle>
            <a:lvl1pPr algn="l">
              <a:defRPr sz="750" b="1">
                <a:solidFill>
                  <a:schemeClr val="tx1"/>
                </a:solidFill>
              </a:defRPr>
            </a:lvl1pPr>
          </a:lstStyle>
          <a:p>
            <a:fld id="{251C71F6-E0A6-1740-B64F-38F332886BAF}" type="datetime1">
              <a:rPr lang="fr-FR" cap="all" smtClean="0">
                <a:solidFill>
                  <a:srgbClr val="000000"/>
                </a:solidFill>
              </a:rPr>
              <a:pPr/>
              <a:t>28/08/2024</a:t>
            </a:fld>
            <a:endParaRPr lang="fr-FR" cap="all">
              <a:solidFill>
                <a:srgbClr val="000000"/>
              </a:solidFill>
            </a:endParaRPr>
          </a:p>
        </p:txBody>
      </p:sp>
      <p:sp>
        <p:nvSpPr>
          <p:cNvPr id="25" name="Titre 18">
            <a:extLst>
              <a:ext uri="{FF2B5EF4-FFF2-40B4-BE49-F238E27FC236}">
                <a16:creationId xmlns:a16="http://schemas.microsoft.com/office/drawing/2014/main" id="{8909A550-9D66-7141-BF64-73CAD209688B}"/>
              </a:ext>
            </a:extLst>
          </p:cNvPr>
          <p:cNvSpPr>
            <a:spLocks noGrp="1"/>
          </p:cNvSpPr>
          <p:nvPr>
            <p:ph type="title" hasCustomPrompt="1"/>
          </p:nvPr>
        </p:nvSpPr>
        <p:spPr>
          <a:xfrm>
            <a:off x="323850" y="682801"/>
            <a:ext cx="8424863" cy="539991"/>
          </a:xfrm>
        </p:spPr>
        <p:txBody>
          <a:bodyPr/>
          <a:lstStyle/>
          <a:p>
            <a:r>
              <a:rPr lang="fr-FR"/>
              <a:t>Sommaire</a:t>
            </a:r>
          </a:p>
        </p:txBody>
      </p:sp>
      <p:sp>
        <p:nvSpPr>
          <p:cNvPr id="11" name="Espace réservé du pied de page 4"/>
          <p:cNvSpPr>
            <a:spLocks noGrp="1"/>
          </p:cNvSpPr>
          <p:nvPr>
            <p:ph type="ftr" sz="quarter" idx="3"/>
          </p:nvPr>
        </p:nvSpPr>
        <p:spPr bwMode="gray">
          <a:xfrm>
            <a:off x="2868782" y="195486"/>
            <a:ext cx="5879931" cy="360000"/>
          </a:xfrm>
          <a:prstGeom prst="rect">
            <a:avLst/>
          </a:prstGeom>
        </p:spPr>
        <p:txBody>
          <a:bodyPr vert="horz" lIns="0" tIns="0" rIns="0" bIns="0" rtlCol="0" anchor="ctr" anchorCtr="0">
            <a:noAutofit/>
          </a:bodyPr>
          <a:lstStyle>
            <a:lvl1pPr algn="r">
              <a:defRPr sz="750" b="1">
                <a:solidFill>
                  <a:schemeClr val="tx1"/>
                </a:solidFill>
              </a:defRPr>
            </a:lvl1pPr>
          </a:lstStyle>
          <a:p>
            <a:r>
              <a:rPr lang="fr-FR">
                <a:solidFill>
                  <a:srgbClr val="000000"/>
                </a:solidFill>
              </a:rPr>
              <a:t>Direction régionale de l'économie, de l'emploi, du travail et des solidarités</a:t>
            </a:r>
          </a:p>
        </p:txBody>
      </p:sp>
    </p:spTree>
    <p:extLst>
      <p:ext uri="{BB962C8B-B14F-4D97-AF65-F5344CB8AC3E}">
        <p14:creationId xmlns:p14="http://schemas.microsoft.com/office/powerpoint/2010/main" val="4062309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olonnes de texte">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bwMode="gray"/>
        <p:txBody>
          <a:bodyPr/>
          <a:lstStyle/>
          <a:p>
            <a:fld id="{733122C9-A0B9-462F-8757-0847AD287B63}" type="slidenum">
              <a:rPr lang="fr-FR" smtClean="0">
                <a:solidFill>
                  <a:srgbClr val="000000"/>
                </a:solidFill>
              </a:rPr>
              <a:pPr/>
              <a:t>‹N°›</a:t>
            </a:fld>
            <a:endParaRPr lang="fr-FR">
              <a:solidFill>
                <a:srgbClr val="000000"/>
              </a:solidFill>
            </a:endParaRPr>
          </a:p>
        </p:txBody>
      </p:sp>
      <p:sp>
        <p:nvSpPr>
          <p:cNvPr id="23" name="Espace réservé de la date 3">
            <a:extLst>
              <a:ext uri="{FF2B5EF4-FFF2-40B4-BE49-F238E27FC236}">
                <a16:creationId xmlns:a16="http://schemas.microsoft.com/office/drawing/2014/main" id="{15CA4CAF-6729-AB4D-9354-99C08AEAB1B8}"/>
              </a:ext>
            </a:extLst>
          </p:cNvPr>
          <p:cNvSpPr>
            <a:spLocks noGrp="1"/>
          </p:cNvSpPr>
          <p:nvPr>
            <p:ph type="dt" sz="half" idx="2"/>
          </p:nvPr>
        </p:nvSpPr>
        <p:spPr bwMode="gray">
          <a:xfrm>
            <a:off x="323850" y="4797631"/>
            <a:ext cx="1210435" cy="345869"/>
          </a:xfrm>
          <a:prstGeom prst="rect">
            <a:avLst/>
          </a:prstGeom>
        </p:spPr>
        <p:txBody>
          <a:bodyPr vert="horz" lIns="0" tIns="0" rIns="0" bIns="0" rtlCol="0" anchor="ctr" anchorCtr="0">
            <a:noAutofit/>
          </a:bodyPr>
          <a:lstStyle>
            <a:lvl1pPr algn="l">
              <a:defRPr sz="750" b="1">
                <a:solidFill>
                  <a:schemeClr val="tx1"/>
                </a:solidFill>
              </a:defRPr>
            </a:lvl1pPr>
          </a:lstStyle>
          <a:p>
            <a:fld id="{5E6183FC-BA60-7C49-ABF3-B50982741576}" type="datetime1">
              <a:rPr lang="fr-FR" cap="all" smtClean="0">
                <a:solidFill>
                  <a:srgbClr val="000000"/>
                </a:solidFill>
              </a:rPr>
              <a:pPr/>
              <a:t>28/08/2024</a:t>
            </a:fld>
            <a:endParaRPr lang="fr-FR" cap="all">
              <a:solidFill>
                <a:srgbClr val="000000"/>
              </a:solidFill>
            </a:endParaRPr>
          </a:p>
        </p:txBody>
      </p:sp>
      <p:sp>
        <p:nvSpPr>
          <p:cNvPr id="11" name="Espace réservé du texte 7">
            <a:extLst>
              <a:ext uri="{FF2B5EF4-FFF2-40B4-BE49-F238E27FC236}">
                <a16:creationId xmlns:a16="http://schemas.microsoft.com/office/drawing/2014/main" id="{D4959A1A-C7DE-6748-A32B-7732F0ACFCF1}"/>
              </a:ext>
            </a:extLst>
          </p:cNvPr>
          <p:cNvSpPr>
            <a:spLocks noGrp="1"/>
          </p:cNvSpPr>
          <p:nvPr>
            <p:ph type="body" sz="quarter" idx="16" hasCustomPrompt="1"/>
          </p:nvPr>
        </p:nvSpPr>
        <p:spPr bwMode="gray">
          <a:xfrm>
            <a:off x="323851" y="1248679"/>
            <a:ext cx="8424614" cy="242951"/>
          </a:xfrm>
        </p:spPr>
        <p:txBody>
          <a:bodyPr/>
          <a:lstStyle>
            <a:lvl1pPr marL="0" indent="95250">
              <a:spcBef>
                <a:spcPts val="400"/>
              </a:spcBef>
              <a:spcAft>
                <a:spcPts val="800"/>
              </a:spcAft>
              <a:buFont typeface="+mj-lt"/>
              <a:buNone/>
              <a:tabLst/>
              <a:defRPr sz="1500" b="1">
                <a:solidFill>
                  <a:schemeClr val="tx1">
                    <a:lumMod val="50000"/>
                    <a:lumOff val="50000"/>
                  </a:schemeClr>
                </a:solidFill>
              </a:defRPr>
            </a:lvl1pPr>
            <a:lvl2pPr marL="324000" indent="-144000">
              <a:spcBef>
                <a:spcPts val="600"/>
              </a:spcBef>
              <a:spcAft>
                <a:spcPts val="800"/>
              </a:spcAft>
              <a:buFont typeface="+mj-lt"/>
              <a:buAutoNum type="alphaLcPeriod"/>
              <a:defRPr/>
            </a:lvl2pPr>
          </a:lstStyle>
          <a:p>
            <a:pPr lvl="0"/>
            <a:r>
              <a:rPr lang="fr-FR"/>
              <a:t>Sous-titre</a:t>
            </a:r>
          </a:p>
          <a:p>
            <a:pPr lvl="0"/>
            <a:endParaRPr lang="fr-FR"/>
          </a:p>
        </p:txBody>
      </p:sp>
      <p:sp>
        <p:nvSpPr>
          <p:cNvPr id="12" name="Titre 18">
            <a:extLst>
              <a:ext uri="{FF2B5EF4-FFF2-40B4-BE49-F238E27FC236}">
                <a16:creationId xmlns:a16="http://schemas.microsoft.com/office/drawing/2014/main" id="{5919F96B-C5FF-5146-9075-19E07CEBB750}"/>
              </a:ext>
            </a:extLst>
          </p:cNvPr>
          <p:cNvSpPr>
            <a:spLocks noGrp="1"/>
          </p:cNvSpPr>
          <p:nvPr>
            <p:ph type="title" hasCustomPrompt="1"/>
          </p:nvPr>
        </p:nvSpPr>
        <p:spPr>
          <a:xfrm>
            <a:off x="323850" y="682801"/>
            <a:ext cx="8424863" cy="539991"/>
          </a:xfrm>
        </p:spPr>
        <p:txBody>
          <a:bodyPr/>
          <a:lstStyle/>
          <a:p>
            <a:r>
              <a:rPr lang="fr-FR"/>
              <a:t>Titre</a:t>
            </a:r>
          </a:p>
        </p:txBody>
      </p:sp>
      <p:sp>
        <p:nvSpPr>
          <p:cNvPr id="13" name="Espace réservé du texte 11">
            <a:extLst>
              <a:ext uri="{FF2B5EF4-FFF2-40B4-BE49-F238E27FC236}">
                <a16:creationId xmlns:a16="http://schemas.microsoft.com/office/drawing/2014/main" id="{AC8956DD-B832-6147-8A66-A70995085BBE}"/>
              </a:ext>
            </a:extLst>
          </p:cNvPr>
          <p:cNvSpPr>
            <a:spLocks noGrp="1"/>
          </p:cNvSpPr>
          <p:nvPr>
            <p:ph type="body" sz="quarter" idx="17" hasCustomPrompt="1"/>
          </p:nvPr>
        </p:nvSpPr>
        <p:spPr bwMode="gray">
          <a:xfrm>
            <a:off x="323528" y="1707654"/>
            <a:ext cx="2556471" cy="2880320"/>
          </a:xfrm>
        </p:spPr>
        <p:txBody>
          <a:bodyPr/>
          <a:lstStyle>
            <a:lvl1pPr>
              <a:defRPr/>
            </a:lvl1pPr>
            <a:lvl2pPr>
              <a:defRPr/>
            </a:lvl2pPr>
            <a:lvl3pPr>
              <a:defRPr baseline="0"/>
            </a:lvl3pPr>
            <a:lvl4pPr>
              <a:defRPr/>
            </a:lvl4pPr>
            <a:lvl5pPr>
              <a:defRPr/>
            </a:lvl5pPr>
          </a:lstStyle>
          <a:p>
            <a:pPr lvl="0"/>
            <a:r>
              <a:rPr lang="fr-FR"/>
              <a:t>Texte de niveau 1</a:t>
            </a:r>
          </a:p>
          <a:p>
            <a:pPr lvl="1"/>
            <a:r>
              <a:rPr lang="fr-FR"/>
              <a:t>Texte de niveau 2</a:t>
            </a:r>
          </a:p>
          <a:p>
            <a:pPr lvl="2"/>
            <a:r>
              <a:rPr lang="fr-FR"/>
              <a:t>Texte de niveau 3</a:t>
            </a:r>
          </a:p>
          <a:p>
            <a:pPr lvl="3"/>
            <a:r>
              <a:rPr lang="fr-FR"/>
              <a:t>Texte de niveau 4</a:t>
            </a:r>
          </a:p>
          <a:p>
            <a:pPr lvl="4"/>
            <a:r>
              <a:rPr lang="fr-FR"/>
              <a:t>Texte de niveau 5</a:t>
            </a:r>
          </a:p>
        </p:txBody>
      </p:sp>
      <p:sp>
        <p:nvSpPr>
          <p:cNvPr id="14" name="Espace réservé du texte 11">
            <a:extLst>
              <a:ext uri="{FF2B5EF4-FFF2-40B4-BE49-F238E27FC236}">
                <a16:creationId xmlns:a16="http://schemas.microsoft.com/office/drawing/2014/main" id="{DF66E72C-274C-AC4E-B20B-393EBD9A7172}"/>
              </a:ext>
            </a:extLst>
          </p:cNvPr>
          <p:cNvSpPr>
            <a:spLocks noGrp="1"/>
          </p:cNvSpPr>
          <p:nvPr>
            <p:ph type="body" sz="quarter" idx="14" hasCustomPrompt="1"/>
          </p:nvPr>
        </p:nvSpPr>
        <p:spPr bwMode="gray">
          <a:xfrm>
            <a:off x="3275856" y="1707654"/>
            <a:ext cx="2520000" cy="2880320"/>
          </a:xfrm>
        </p:spPr>
        <p:txBody>
          <a:bodyPr/>
          <a:lstStyle>
            <a:lvl1pPr>
              <a:defRPr/>
            </a:lvl1pPr>
            <a:lvl2pPr>
              <a:defRPr/>
            </a:lvl2pPr>
            <a:lvl3pPr>
              <a:defRPr baseline="0"/>
            </a:lvl3pPr>
            <a:lvl4pPr>
              <a:defRPr/>
            </a:lvl4pPr>
            <a:lvl5pPr>
              <a:defRPr/>
            </a:lvl5pPr>
          </a:lstStyle>
          <a:p>
            <a:pPr lvl="0"/>
            <a:r>
              <a:rPr lang="fr-FR"/>
              <a:t>Texte de niveau 1</a:t>
            </a:r>
          </a:p>
          <a:p>
            <a:pPr lvl="1"/>
            <a:r>
              <a:rPr lang="fr-FR"/>
              <a:t>Texte de niveau 2</a:t>
            </a:r>
          </a:p>
          <a:p>
            <a:pPr lvl="2"/>
            <a:r>
              <a:rPr lang="fr-FR"/>
              <a:t>Texte de niveau 3</a:t>
            </a:r>
          </a:p>
          <a:p>
            <a:pPr lvl="3"/>
            <a:r>
              <a:rPr lang="fr-FR"/>
              <a:t>Texte de niveau 4</a:t>
            </a:r>
          </a:p>
          <a:p>
            <a:pPr lvl="4"/>
            <a:r>
              <a:rPr lang="fr-FR"/>
              <a:t>Texte de niveau 5</a:t>
            </a:r>
          </a:p>
        </p:txBody>
      </p:sp>
      <p:sp>
        <p:nvSpPr>
          <p:cNvPr id="15" name="Espace réservé du texte 11">
            <a:extLst>
              <a:ext uri="{FF2B5EF4-FFF2-40B4-BE49-F238E27FC236}">
                <a16:creationId xmlns:a16="http://schemas.microsoft.com/office/drawing/2014/main" id="{10D42E91-F78E-1D46-9374-4446D0F57965}"/>
              </a:ext>
            </a:extLst>
          </p:cNvPr>
          <p:cNvSpPr>
            <a:spLocks noGrp="1"/>
          </p:cNvSpPr>
          <p:nvPr>
            <p:ph type="body" sz="quarter" idx="18" hasCustomPrompt="1"/>
          </p:nvPr>
        </p:nvSpPr>
        <p:spPr bwMode="gray">
          <a:xfrm>
            <a:off x="6228184" y="1707654"/>
            <a:ext cx="2520000" cy="2880320"/>
          </a:xfrm>
        </p:spPr>
        <p:txBody>
          <a:bodyPr/>
          <a:lstStyle>
            <a:lvl1pPr>
              <a:defRPr/>
            </a:lvl1pPr>
            <a:lvl2pPr>
              <a:defRPr/>
            </a:lvl2pPr>
            <a:lvl3pPr>
              <a:defRPr baseline="0"/>
            </a:lvl3pPr>
            <a:lvl4pPr>
              <a:defRPr/>
            </a:lvl4pPr>
            <a:lvl5pPr>
              <a:defRPr/>
            </a:lvl5pPr>
          </a:lstStyle>
          <a:p>
            <a:pPr lvl="0"/>
            <a:r>
              <a:rPr lang="fr-FR"/>
              <a:t>Texte de niveau 1</a:t>
            </a:r>
          </a:p>
          <a:p>
            <a:pPr lvl="1"/>
            <a:r>
              <a:rPr lang="fr-FR"/>
              <a:t>Texte de niveau 2</a:t>
            </a:r>
          </a:p>
          <a:p>
            <a:pPr lvl="2"/>
            <a:r>
              <a:rPr lang="fr-FR"/>
              <a:t>Texte de niveau 3</a:t>
            </a:r>
          </a:p>
          <a:p>
            <a:pPr lvl="3"/>
            <a:r>
              <a:rPr lang="fr-FR"/>
              <a:t>Texte de niveau 4</a:t>
            </a:r>
          </a:p>
          <a:p>
            <a:pPr lvl="4"/>
            <a:r>
              <a:rPr lang="fr-FR"/>
              <a:t>Texte de niveau 5</a:t>
            </a:r>
          </a:p>
        </p:txBody>
      </p:sp>
      <p:sp>
        <p:nvSpPr>
          <p:cNvPr id="10" name="Espace réservé du pied de page 4"/>
          <p:cNvSpPr>
            <a:spLocks noGrp="1"/>
          </p:cNvSpPr>
          <p:nvPr>
            <p:ph type="ftr" sz="quarter" idx="3"/>
          </p:nvPr>
        </p:nvSpPr>
        <p:spPr bwMode="gray">
          <a:xfrm>
            <a:off x="2868782" y="195486"/>
            <a:ext cx="5879931" cy="360000"/>
          </a:xfrm>
          <a:prstGeom prst="rect">
            <a:avLst/>
          </a:prstGeom>
        </p:spPr>
        <p:txBody>
          <a:bodyPr vert="horz" lIns="0" tIns="0" rIns="0" bIns="0" rtlCol="0" anchor="ctr" anchorCtr="0">
            <a:noAutofit/>
          </a:bodyPr>
          <a:lstStyle>
            <a:lvl1pPr algn="r">
              <a:defRPr sz="750" b="1">
                <a:solidFill>
                  <a:schemeClr val="tx1"/>
                </a:solidFill>
              </a:defRPr>
            </a:lvl1pPr>
          </a:lstStyle>
          <a:p>
            <a:r>
              <a:rPr lang="fr-FR">
                <a:solidFill>
                  <a:srgbClr val="000000"/>
                </a:solidFill>
              </a:rPr>
              <a:t>Direction régionale de l'économie, de l'emploi, du travail et des solidarités</a:t>
            </a:r>
          </a:p>
        </p:txBody>
      </p:sp>
    </p:spTree>
    <p:extLst>
      <p:ext uri="{BB962C8B-B14F-4D97-AF65-F5344CB8AC3E}">
        <p14:creationId xmlns:p14="http://schemas.microsoft.com/office/powerpoint/2010/main" val="1069120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re, sous-titre, textes 3 et image ">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bwMode="gray"/>
        <p:txBody>
          <a:bodyPr/>
          <a:lstStyle/>
          <a:p>
            <a:fld id="{733122C9-A0B9-462F-8757-0847AD287B63}" type="slidenum">
              <a:rPr lang="fr-FR" smtClean="0">
                <a:solidFill>
                  <a:srgbClr val="000000"/>
                </a:solidFill>
              </a:rPr>
              <a:pPr/>
              <a:t>‹N°›</a:t>
            </a:fld>
            <a:endParaRPr lang="fr-FR">
              <a:solidFill>
                <a:srgbClr val="000000"/>
              </a:solidFill>
            </a:endParaRPr>
          </a:p>
        </p:txBody>
      </p:sp>
      <p:sp>
        <p:nvSpPr>
          <p:cNvPr id="12" name="Espace réservé du texte 11"/>
          <p:cNvSpPr>
            <a:spLocks noGrp="1"/>
          </p:cNvSpPr>
          <p:nvPr>
            <p:ph type="body" sz="quarter" idx="14" hasCustomPrompt="1"/>
          </p:nvPr>
        </p:nvSpPr>
        <p:spPr bwMode="gray">
          <a:xfrm>
            <a:off x="323528" y="1707654"/>
            <a:ext cx="2520000" cy="2880320"/>
          </a:xfrm>
        </p:spPr>
        <p:txBody>
          <a:bodyPr/>
          <a:lstStyle>
            <a:lvl1pPr>
              <a:defRPr/>
            </a:lvl1pPr>
            <a:lvl2pPr>
              <a:defRPr/>
            </a:lvl2pPr>
            <a:lvl3pPr>
              <a:defRPr baseline="0"/>
            </a:lvl3pPr>
            <a:lvl4pPr>
              <a:defRPr/>
            </a:lvl4pPr>
            <a:lvl5pPr>
              <a:defRPr/>
            </a:lvl5pPr>
          </a:lstStyle>
          <a:p>
            <a:pPr lvl="0"/>
            <a:r>
              <a:rPr lang="fr-FR"/>
              <a:t>Texte de niveau 1</a:t>
            </a:r>
          </a:p>
          <a:p>
            <a:pPr lvl="1"/>
            <a:r>
              <a:rPr lang="fr-FR"/>
              <a:t>Texte de niveau 2</a:t>
            </a:r>
          </a:p>
          <a:p>
            <a:pPr lvl="2"/>
            <a:r>
              <a:rPr lang="fr-FR"/>
              <a:t>Texte de niveau 3</a:t>
            </a:r>
          </a:p>
          <a:p>
            <a:pPr lvl="3"/>
            <a:r>
              <a:rPr lang="fr-FR"/>
              <a:t>Texte de niveau 4</a:t>
            </a:r>
          </a:p>
          <a:p>
            <a:pPr lvl="4"/>
            <a:r>
              <a:rPr lang="fr-FR"/>
              <a:t>Texte de niveau 5</a:t>
            </a:r>
          </a:p>
        </p:txBody>
      </p:sp>
      <p:sp>
        <p:nvSpPr>
          <p:cNvPr id="17" name="Espace réservé de la date 3">
            <a:extLst>
              <a:ext uri="{FF2B5EF4-FFF2-40B4-BE49-F238E27FC236}">
                <a16:creationId xmlns:a16="http://schemas.microsoft.com/office/drawing/2014/main" id="{CEFA8BB7-D3E4-254A-BB0E-3D1C8C64E198}"/>
              </a:ext>
            </a:extLst>
          </p:cNvPr>
          <p:cNvSpPr>
            <a:spLocks noGrp="1"/>
          </p:cNvSpPr>
          <p:nvPr>
            <p:ph type="dt" sz="half" idx="2"/>
          </p:nvPr>
        </p:nvSpPr>
        <p:spPr bwMode="gray">
          <a:xfrm>
            <a:off x="323850" y="4797631"/>
            <a:ext cx="1210435" cy="345869"/>
          </a:xfrm>
          <a:prstGeom prst="rect">
            <a:avLst/>
          </a:prstGeom>
        </p:spPr>
        <p:txBody>
          <a:bodyPr vert="horz" lIns="0" tIns="0" rIns="0" bIns="0" rtlCol="0" anchor="ctr" anchorCtr="0">
            <a:noAutofit/>
          </a:bodyPr>
          <a:lstStyle>
            <a:lvl1pPr algn="l">
              <a:defRPr sz="750" b="1">
                <a:solidFill>
                  <a:schemeClr val="tx1"/>
                </a:solidFill>
              </a:defRPr>
            </a:lvl1pPr>
          </a:lstStyle>
          <a:p>
            <a:fld id="{0597CDB5-73DC-8641-8CC1-FAD9379FD627}" type="datetime1">
              <a:rPr lang="fr-FR" cap="all" smtClean="0">
                <a:solidFill>
                  <a:srgbClr val="000000"/>
                </a:solidFill>
              </a:rPr>
              <a:pPr/>
              <a:t>28/08/2024</a:t>
            </a:fld>
            <a:endParaRPr lang="fr-FR" cap="all">
              <a:solidFill>
                <a:srgbClr val="000000"/>
              </a:solidFill>
            </a:endParaRPr>
          </a:p>
        </p:txBody>
      </p:sp>
      <p:sp>
        <p:nvSpPr>
          <p:cNvPr id="18" name="Espace réservé du texte 7">
            <a:extLst>
              <a:ext uri="{FF2B5EF4-FFF2-40B4-BE49-F238E27FC236}">
                <a16:creationId xmlns:a16="http://schemas.microsoft.com/office/drawing/2014/main" id="{35840C24-F178-C44C-B5A1-3EB8F3EF4B92}"/>
              </a:ext>
            </a:extLst>
          </p:cNvPr>
          <p:cNvSpPr>
            <a:spLocks noGrp="1"/>
          </p:cNvSpPr>
          <p:nvPr>
            <p:ph type="body" sz="quarter" idx="13" hasCustomPrompt="1"/>
          </p:nvPr>
        </p:nvSpPr>
        <p:spPr bwMode="gray">
          <a:xfrm>
            <a:off x="323851" y="1248679"/>
            <a:ext cx="8424614" cy="242951"/>
          </a:xfrm>
        </p:spPr>
        <p:txBody>
          <a:bodyPr/>
          <a:lstStyle>
            <a:lvl1pPr marL="0" indent="95250">
              <a:spcBef>
                <a:spcPts val="400"/>
              </a:spcBef>
              <a:spcAft>
                <a:spcPts val="800"/>
              </a:spcAft>
              <a:buFont typeface="+mj-lt"/>
              <a:buNone/>
              <a:tabLst/>
              <a:defRPr sz="1500" b="1">
                <a:solidFill>
                  <a:schemeClr val="tx1">
                    <a:lumMod val="50000"/>
                    <a:lumOff val="50000"/>
                  </a:schemeClr>
                </a:solidFill>
              </a:defRPr>
            </a:lvl1pPr>
            <a:lvl2pPr marL="324000" indent="-144000">
              <a:spcBef>
                <a:spcPts val="600"/>
              </a:spcBef>
              <a:spcAft>
                <a:spcPts val="800"/>
              </a:spcAft>
              <a:buFont typeface="+mj-lt"/>
              <a:buAutoNum type="alphaLcPeriod"/>
              <a:defRPr/>
            </a:lvl2pPr>
          </a:lstStyle>
          <a:p>
            <a:pPr lvl="0"/>
            <a:r>
              <a:rPr lang="fr-FR"/>
              <a:t>Sous-titre</a:t>
            </a:r>
          </a:p>
          <a:p>
            <a:pPr lvl="0"/>
            <a:endParaRPr lang="fr-FR"/>
          </a:p>
        </p:txBody>
      </p:sp>
      <p:sp>
        <p:nvSpPr>
          <p:cNvPr id="19" name="Titre 18">
            <a:extLst>
              <a:ext uri="{FF2B5EF4-FFF2-40B4-BE49-F238E27FC236}">
                <a16:creationId xmlns:a16="http://schemas.microsoft.com/office/drawing/2014/main" id="{0271A58A-1CC5-D145-89AA-12537E5CE304}"/>
              </a:ext>
            </a:extLst>
          </p:cNvPr>
          <p:cNvSpPr>
            <a:spLocks noGrp="1"/>
          </p:cNvSpPr>
          <p:nvPr>
            <p:ph type="title" hasCustomPrompt="1"/>
          </p:nvPr>
        </p:nvSpPr>
        <p:spPr>
          <a:xfrm>
            <a:off x="323850" y="682801"/>
            <a:ext cx="8424863" cy="539991"/>
          </a:xfrm>
        </p:spPr>
        <p:txBody>
          <a:bodyPr/>
          <a:lstStyle/>
          <a:p>
            <a:r>
              <a:rPr lang="fr-FR"/>
              <a:t>Titre</a:t>
            </a:r>
          </a:p>
        </p:txBody>
      </p:sp>
      <p:sp>
        <p:nvSpPr>
          <p:cNvPr id="8" name="Espace réservé pour une image  7">
            <a:extLst>
              <a:ext uri="{FF2B5EF4-FFF2-40B4-BE49-F238E27FC236}">
                <a16:creationId xmlns:a16="http://schemas.microsoft.com/office/drawing/2014/main" id="{7004A35F-FCE5-0248-9AD4-C4E7502EF166}"/>
              </a:ext>
            </a:extLst>
          </p:cNvPr>
          <p:cNvSpPr>
            <a:spLocks noGrp="1"/>
          </p:cNvSpPr>
          <p:nvPr>
            <p:ph type="pic" sz="quarter" idx="15"/>
          </p:nvPr>
        </p:nvSpPr>
        <p:spPr>
          <a:xfrm>
            <a:off x="3131840" y="1707654"/>
            <a:ext cx="5616624" cy="2880320"/>
          </a:xfrm>
        </p:spPr>
        <p:txBody>
          <a:bodyPr/>
          <a:lstStyle/>
          <a:p>
            <a:r>
              <a:rPr lang="fr-FR"/>
              <a:t>Cliquez sur l'icône pour ajouter une image</a:t>
            </a:r>
          </a:p>
        </p:txBody>
      </p:sp>
      <p:sp>
        <p:nvSpPr>
          <p:cNvPr id="9" name="Espace réservé du pied de page 4"/>
          <p:cNvSpPr>
            <a:spLocks noGrp="1"/>
          </p:cNvSpPr>
          <p:nvPr>
            <p:ph type="ftr" sz="quarter" idx="3"/>
          </p:nvPr>
        </p:nvSpPr>
        <p:spPr bwMode="gray">
          <a:xfrm>
            <a:off x="2868782" y="195486"/>
            <a:ext cx="5879931" cy="360000"/>
          </a:xfrm>
          <a:prstGeom prst="rect">
            <a:avLst/>
          </a:prstGeom>
        </p:spPr>
        <p:txBody>
          <a:bodyPr vert="horz" lIns="0" tIns="0" rIns="0" bIns="0" rtlCol="0" anchor="ctr" anchorCtr="0">
            <a:noAutofit/>
          </a:bodyPr>
          <a:lstStyle>
            <a:lvl1pPr algn="r">
              <a:defRPr sz="750" b="1">
                <a:solidFill>
                  <a:schemeClr val="tx1"/>
                </a:solidFill>
              </a:defRPr>
            </a:lvl1pPr>
          </a:lstStyle>
          <a:p>
            <a:r>
              <a:rPr lang="fr-FR">
                <a:solidFill>
                  <a:srgbClr val="000000"/>
                </a:solidFill>
              </a:rPr>
              <a:t>Direction régionale de l'économie, de l'emploi, du travail et des solidarités</a:t>
            </a:r>
          </a:p>
        </p:txBody>
      </p:sp>
    </p:spTree>
    <p:extLst>
      <p:ext uri="{BB962C8B-B14F-4D97-AF65-F5344CB8AC3E}">
        <p14:creationId xmlns:p14="http://schemas.microsoft.com/office/powerpoint/2010/main" val="32672386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Titre, sous-titre, textes 3, et graphique ">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bwMode="gray"/>
        <p:txBody>
          <a:bodyPr/>
          <a:lstStyle/>
          <a:p>
            <a:fld id="{733122C9-A0B9-462F-8757-0847AD287B63}" type="slidenum">
              <a:rPr lang="fr-FR" smtClean="0">
                <a:solidFill>
                  <a:srgbClr val="000000"/>
                </a:solidFill>
              </a:rPr>
              <a:pPr/>
              <a:t>‹N°›</a:t>
            </a:fld>
            <a:endParaRPr lang="fr-FR">
              <a:solidFill>
                <a:srgbClr val="000000"/>
              </a:solidFill>
            </a:endParaRPr>
          </a:p>
        </p:txBody>
      </p:sp>
      <p:sp>
        <p:nvSpPr>
          <p:cNvPr id="12" name="Espace réservé du texte 11"/>
          <p:cNvSpPr>
            <a:spLocks noGrp="1"/>
          </p:cNvSpPr>
          <p:nvPr>
            <p:ph type="body" sz="quarter" idx="14" hasCustomPrompt="1"/>
          </p:nvPr>
        </p:nvSpPr>
        <p:spPr bwMode="gray">
          <a:xfrm>
            <a:off x="6228184" y="1707654"/>
            <a:ext cx="2520000" cy="2880320"/>
          </a:xfrm>
        </p:spPr>
        <p:txBody>
          <a:bodyPr/>
          <a:lstStyle>
            <a:lvl1pPr>
              <a:defRPr/>
            </a:lvl1pPr>
            <a:lvl2pPr>
              <a:defRPr/>
            </a:lvl2pPr>
            <a:lvl3pPr>
              <a:defRPr baseline="0"/>
            </a:lvl3pPr>
            <a:lvl4pPr>
              <a:defRPr/>
            </a:lvl4pPr>
            <a:lvl5pPr>
              <a:defRPr/>
            </a:lvl5pPr>
          </a:lstStyle>
          <a:p>
            <a:pPr lvl="0"/>
            <a:r>
              <a:rPr lang="fr-FR"/>
              <a:t>Texte de niveau 1</a:t>
            </a:r>
          </a:p>
          <a:p>
            <a:pPr lvl="1"/>
            <a:r>
              <a:rPr lang="fr-FR"/>
              <a:t>Texte de niveau 2</a:t>
            </a:r>
          </a:p>
          <a:p>
            <a:pPr lvl="2"/>
            <a:r>
              <a:rPr lang="fr-FR"/>
              <a:t>Texte de niveau 3</a:t>
            </a:r>
          </a:p>
          <a:p>
            <a:pPr lvl="3"/>
            <a:r>
              <a:rPr lang="fr-FR"/>
              <a:t>Texte de niveau 4</a:t>
            </a:r>
          </a:p>
          <a:p>
            <a:pPr lvl="4"/>
            <a:r>
              <a:rPr lang="fr-FR"/>
              <a:t>Texte de niveau 5</a:t>
            </a:r>
          </a:p>
        </p:txBody>
      </p:sp>
      <p:sp>
        <p:nvSpPr>
          <p:cNvPr id="17" name="Espace réservé de la date 3">
            <a:extLst>
              <a:ext uri="{FF2B5EF4-FFF2-40B4-BE49-F238E27FC236}">
                <a16:creationId xmlns:a16="http://schemas.microsoft.com/office/drawing/2014/main" id="{CEFA8BB7-D3E4-254A-BB0E-3D1C8C64E198}"/>
              </a:ext>
            </a:extLst>
          </p:cNvPr>
          <p:cNvSpPr>
            <a:spLocks noGrp="1"/>
          </p:cNvSpPr>
          <p:nvPr>
            <p:ph type="dt" sz="half" idx="2"/>
          </p:nvPr>
        </p:nvSpPr>
        <p:spPr bwMode="gray">
          <a:xfrm>
            <a:off x="323850" y="4797631"/>
            <a:ext cx="1210435" cy="345869"/>
          </a:xfrm>
          <a:prstGeom prst="rect">
            <a:avLst/>
          </a:prstGeom>
        </p:spPr>
        <p:txBody>
          <a:bodyPr vert="horz" lIns="0" tIns="0" rIns="0" bIns="0" rtlCol="0" anchor="ctr" anchorCtr="0">
            <a:noAutofit/>
          </a:bodyPr>
          <a:lstStyle>
            <a:lvl1pPr algn="l">
              <a:defRPr sz="750" b="1">
                <a:solidFill>
                  <a:schemeClr val="tx1"/>
                </a:solidFill>
              </a:defRPr>
            </a:lvl1pPr>
          </a:lstStyle>
          <a:p>
            <a:fld id="{8E1290DD-BE4D-794B-919C-D565D1B9C67D}" type="datetime1">
              <a:rPr lang="fr-FR" cap="all" smtClean="0">
                <a:solidFill>
                  <a:srgbClr val="000000"/>
                </a:solidFill>
              </a:rPr>
              <a:pPr/>
              <a:t>28/08/2024</a:t>
            </a:fld>
            <a:endParaRPr lang="fr-FR" cap="all">
              <a:solidFill>
                <a:srgbClr val="000000"/>
              </a:solidFill>
            </a:endParaRPr>
          </a:p>
        </p:txBody>
      </p:sp>
      <p:sp>
        <p:nvSpPr>
          <p:cNvPr id="18" name="Espace réservé du texte 7">
            <a:extLst>
              <a:ext uri="{FF2B5EF4-FFF2-40B4-BE49-F238E27FC236}">
                <a16:creationId xmlns:a16="http://schemas.microsoft.com/office/drawing/2014/main" id="{35840C24-F178-C44C-B5A1-3EB8F3EF4B92}"/>
              </a:ext>
            </a:extLst>
          </p:cNvPr>
          <p:cNvSpPr>
            <a:spLocks noGrp="1"/>
          </p:cNvSpPr>
          <p:nvPr>
            <p:ph type="body" sz="quarter" idx="13" hasCustomPrompt="1"/>
          </p:nvPr>
        </p:nvSpPr>
        <p:spPr bwMode="gray">
          <a:xfrm>
            <a:off x="323851" y="1248679"/>
            <a:ext cx="8424614" cy="242951"/>
          </a:xfrm>
        </p:spPr>
        <p:txBody>
          <a:bodyPr/>
          <a:lstStyle>
            <a:lvl1pPr marL="0" indent="95250">
              <a:spcBef>
                <a:spcPts val="400"/>
              </a:spcBef>
              <a:spcAft>
                <a:spcPts val="800"/>
              </a:spcAft>
              <a:buFont typeface="+mj-lt"/>
              <a:buNone/>
              <a:tabLst/>
              <a:defRPr sz="1500" b="1">
                <a:solidFill>
                  <a:schemeClr val="tx1">
                    <a:lumMod val="50000"/>
                    <a:lumOff val="50000"/>
                  </a:schemeClr>
                </a:solidFill>
              </a:defRPr>
            </a:lvl1pPr>
            <a:lvl2pPr marL="324000" indent="-144000">
              <a:spcBef>
                <a:spcPts val="600"/>
              </a:spcBef>
              <a:spcAft>
                <a:spcPts val="800"/>
              </a:spcAft>
              <a:buFont typeface="+mj-lt"/>
              <a:buAutoNum type="alphaLcPeriod"/>
              <a:defRPr/>
            </a:lvl2pPr>
          </a:lstStyle>
          <a:p>
            <a:pPr lvl="0"/>
            <a:r>
              <a:rPr lang="fr-FR"/>
              <a:t>Sous-titre</a:t>
            </a:r>
          </a:p>
          <a:p>
            <a:pPr lvl="0"/>
            <a:endParaRPr lang="fr-FR"/>
          </a:p>
        </p:txBody>
      </p:sp>
      <p:sp>
        <p:nvSpPr>
          <p:cNvPr id="19" name="Titre 18">
            <a:extLst>
              <a:ext uri="{FF2B5EF4-FFF2-40B4-BE49-F238E27FC236}">
                <a16:creationId xmlns:a16="http://schemas.microsoft.com/office/drawing/2014/main" id="{0271A58A-1CC5-D145-89AA-12537E5CE304}"/>
              </a:ext>
            </a:extLst>
          </p:cNvPr>
          <p:cNvSpPr>
            <a:spLocks noGrp="1"/>
          </p:cNvSpPr>
          <p:nvPr>
            <p:ph type="title" hasCustomPrompt="1"/>
          </p:nvPr>
        </p:nvSpPr>
        <p:spPr>
          <a:xfrm>
            <a:off x="323850" y="682801"/>
            <a:ext cx="8424863" cy="539991"/>
          </a:xfrm>
        </p:spPr>
        <p:txBody>
          <a:bodyPr/>
          <a:lstStyle/>
          <a:p>
            <a:r>
              <a:rPr lang="fr-FR"/>
              <a:t>Titre</a:t>
            </a:r>
          </a:p>
        </p:txBody>
      </p:sp>
      <p:sp>
        <p:nvSpPr>
          <p:cNvPr id="3" name="Espace réservé du graphique 2">
            <a:extLst>
              <a:ext uri="{FF2B5EF4-FFF2-40B4-BE49-F238E27FC236}">
                <a16:creationId xmlns:a16="http://schemas.microsoft.com/office/drawing/2014/main" id="{66D3B633-BB7B-4941-BF9B-161C5342E3AA}"/>
              </a:ext>
            </a:extLst>
          </p:cNvPr>
          <p:cNvSpPr>
            <a:spLocks noGrp="1"/>
          </p:cNvSpPr>
          <p:nvPr>
            <p:ph type="chart" sz="quarter" idx="15"/>
          </p:nvPr>
        </p:nvSpPr>
        <p:spPr>
          <a:xfrm>
            <a:off x="323528" y="1707654"/>
            <a:ext cx="5761038" cy="2879725"/>
          </a:xfrm>
        </p:spPr>
        <p:txBody>
          <a:bodyPr/>
          <a:lstStyle/>
          <a:p>
            <a:r>
              <a:rPr lang="fr-FR"/>
              <a:t>Cliquez sur l'icône pour ajouter un graphique</a:t>
            </a:r>
          </a:p>
        </p:txBody>
      </p:sp>
      <p:sp>
        <p:nvSpPr>
          <p:cNvPr id="9" name="Espace réservé du pied de page 4"/>
          <p:cNvSpPr>
            <a:spLocks noGrp="1"/>
          </p:cNvSpPr>
          <p:nvPr>
            <p:ph type="ftr" sz="quarter" idx="3"/>
          </p:nvPr>
        </p:nvSpPr>
        <p:spPr bwMode="gray">
          <a:xfrm>
            <a:off x="2868782" y="195486"/>
            <a:ext cx="5879931" cy="360000"/>
          </a:xfrm>
          <a:prstGeom prst="rect">
            <a:avLst/>
          </a:prstGeom>
        </p:spPr>
        <p:txBody>
          <a:bodyPr vert="horz" lIns="0" tIns="0" rIns="0" bIns="0" rtlCol="0" anchor="ctr" anchorCtr="0">
            <a:noAutofit/>
          </a:bodyPr>
          <a:lstStyle>
            <a:lvl1pPr algn="r">
              <a:defRPr sz="750" b="1">
                <a:solidFill>
                  <a:schemeClr val="tx1"/>
                </a:solidFill>
              </a:defRPr>
            </a:lvl1pPr>
          </a:lstStyle>
          <a:p>
            <a:r>
              <a:rPr lang="fr-FR">
                <a:solidFill>
                  <a:srgbClr val="000000"/>
                </a:solidFill>
              </a:rPr>
              <a:t>Direction régionale de l'économie, de l'emploi, du travail et des solidarités</a:t>
            </a:r>
          </a:p>
        </p:txBody>
      </p:sp>
    </p:spTree>
    <p:extLst>
      <p:ext uri="{BB962C8B-B14F-4D97-AF65-F5344CB8AC3E}">
        <p14:creationId xmlns:p14="http://schemas.microsoft.com/office/powerpoint/2010/main" val="900902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re et sous-titre">
    <p:spTree>
      <p:nvGrpSpPr>
        <p:cNvPr id="1" name=""/>
        <p:cNvGrpSpPr/>
        <p:nvPr/>
      </p:nvGrpSpPr>
      <p:grpSpPr>
        <a:xfrm>
          <a:off x="0" y="0"/>
          <a:ext cx="0" cy="0"/>
          <a:chOff x="0" y="0"/>
          <a:chExt cx="0" cy="0"/>
        </a:xfrm>
      </p:grpSpPr>
      <p:sp>
        <p:nvSpPr>
          <p:cNvPr id="11" name="Espace réservé du texte 10"/>
          <p:cNvSpPr>
            <a:spLocks noGrp="1"/>
          </p:cNvSpPr>
          <p:nvPr>
            <p:ph type="body" sz="quarter" idx="13" hasCustomPrompt="1"/>
          </p:nvPr>
        </p:nvSpPr>
        <p:spPr bwMode="gray">
          <a:xfrm>
            <a:off x="323850" y="2139702"/>
            <a:ext cx="8424000" cy="2293224"/>
          </a:xfrm>
        </p:spPr>
        <p:txBody>
          <a:bodyPr/>
          <a:lstStyle>
            <a:lvl1pPr>
              <a:lnSpc>
                <a:spcPct val="90000"/>
              </a:lnSpc>
              <a:spcAft>
                <a:spcPts val="0"/>
              </a:spcAft>
              <a:defRPr sz="3250" b="1" cap="all" baseline="0"/>
            </a:lvl1pPr>
            <a:lvl2pPr marL="92075" indent="0">
              <a:spcBef>
                <a:spcPts val="500"/>
              </a:spcBef>
              <a:spcAft>
                <a:spcPts val="0"/>
              </a:spcAft>
              <a:buNone/>
              <a:tabLst/>
              <a:defRPr sz="1850"/>
            </a:lvl2pPr>
          </a:lstStyle>
          <a:p>
            <a:pPr lvl="0"/>
            <a:r>
              <a:rPr lang="fr-FR"/>
              <a:t>Titre</a:t>
            </a:r>
          </a:p>
          <a:p>
            <a:pPr lvl="1"/>
            <a:r>
              <a:rPr lang="fr-FR"/>
              <a:t>Sous-titre</a:t>
            </a:r>
          </a:p>
        </p:txBody>
      </p:sp>
      <p:cxnSp>
        <p:nvCxnSpPr>
          <p:cNvPr id="12" name="Connecteur droit 11"/>
          <p:cNvCxnSpPr>
            <a:cxnSpLocks/>
          </p:cNvCxnSpPr>
          <p:nvPr/>
        </p:nvCxnSpPr>
        <p:spPr bwMode="gray">
          <a:xfrm>
            <a:off x="323850" y="4784400"/>
            <a:ext cx="8424614"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Espace réservé de la date 3">
            <a:extLst>
              <a:ext uri="{FF2B5EF4-FFF2-40B4-BE49-F238E27FC236}">
                <a16:creationId xmlns:a16="http://schemas.microsoft.com/office/drawing/2014/main" id="{C192E6B1-2CEB-FB47-B10B-D25D43DF8D96}"/>
              </a:ext>
            </a:extLst>
          </p:cNvPr>
          <p:cNvSpPr>
            <a:spLocks noGrp="1"/>
          </p:cNvSpPr>
          <p:nvPr>
            <p:ph type="dt" sz="half" idx="2"/>
          </p:nvPr>
        </p:nvSpPr>
        <p:spPr bwMode="gray">
          <a:xfrm>
            <a:off x="323850" y="4797631"/>
            <a:ext cx="1210435" cy="345869"/>
          </a:xfrm>
          <a:prstGeom prst="rect">
            <a:avLst/>
          </a:prstGeom>
        </p:spPr>
        <p:txBody>
          <a:bodyPr vert="horz" lIns="0" tIns="0" rIns="0" bIns="0" rtlCol="0" anchor="ctr" anchorCtr="0">
            <a:noAutofit/>
          </a:bodyPr>
          <a:lstStyle>
            <a:lvl1pPr algn="l">
              <a:defRPr sz="750" b="1">
                <a:solidFill>
                  <a:schemeClr val="tx1"/>
                </a:solidFill>
              </a:defRPr>
            </a:lvl1pPr>
          </a:lstStyle>
          <a:p>
            <a:fld id="{D7698221-35EF-134F-B87A-568DECC70F29}" type="datetime1">
              <a:rPr lang="fr-FR" cap="all" smtClean="0">
                <a:solidFill>
                  <a:srgbClr val="000000"/>
                </a:solidFill>
              </a:rPr>
              <a:pPr/>
              <a:t>28/08/2024</a:t>
            </a:fld>
            <a:endParaRPr lang="fr-FR" cap="all">
              <a:solidFill>
                <a:srgbClr val="000000"/>
              </a:solidFill>
            </a:endParaRPr>
          </a:p>
        </p:txBody>
      </p:sp>
      <p:sp>
        <p:nvSpPr>
          <p:cNvPr id="14" name="Espace réservé du numéro de diapositive 5">
            <a:extLst>
              <a:ext uri="{FF2B5EF4-FFF2-40B4-BE49-F238E27FC236}">
                <a16:creationId xmlns:a16="http://schemas.microsoft.com/office/drawing/2014/main" id="{0593ECE3-ACEF-7441-BABB-08F519CCE72F}"/>
              </a:ext>
            </a:extLst>
          </p:cNvPr>
          <p:cNvSpPr>
            <a:spLocks noGrp="1"/>
          </p:cNvSpPr>
          <p:nvPr>
            <p:ph type="sldNum" sz="quarter" idx="4"/>
          </p:nvPr>
        </p:nvSpPr>
        <p:spPr bwMode="gray">
          <a:xfrm>
            <a:off x="7398713" y="4783500"/>
            <a:ext cx="1350000" cy="360000"/>
          </a:xfrm>
          <a:prstGeom prst="rect">
            <a:avLst/>
          </a:prstGeom>
        </p:spPr>
        <p:txBody>
          <a:bodyPr vert="horz" lIns="0" tIns="0" rIns="0" bIns="0" rtlCol="0" anchor="ctr" anchorCtr="0">
            <a:noAutofit/>
          </a:bodyPr>
          <a:lstStyle>
            <a:lvl1pPr algn="r">
              <a:defRPr sz="750" b="1">
                <a:solidFill>
                  <a:schemeClr val="tx1"/>
                </a:solidFill>
              </a:defRPr>
            </a:lvl1pPr>
          </a:lstStyle>
          <a:p>
            <a:fld id="{733122C9-A0B9-462F-8757-0847AD287B63}" type="slidenum">
              <a:rPr lang="fr-FR" smtClean="0">
                <a:solidFill>
                  <a:srgbClr val="000000"/>
                </a:solidFill>
              </a:rPr>
              <a:pPr/>
              <a:t>‹N°›</a:t>
            </a:fld>
            <a:endParaRPr lang="fr-FR">
              <a:solidFill>
                <a:srgbClr val="000000"/>
              </a:solidFill>
            </a:endParaRPr>
          </a:p>
        </p:txBody>
      </p:sp>
      <p:pic>
        <p:nvPicPr>
          <p:cNvPr id="7" name="Imag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1469" y="339502"/>
            <a:ext cx="3154462" cy="1317600"/>
          </a:xfrm>
          <a:prstGeom prst="rect">
            <a:avLst/>
          </a:prstGeom>
        </p:spPr>
      </p:pic>
    </p:spTree>
    <p:extLst>
      <p:ext uri="{BB962C8B-B14F-4D97-AF65-F5344CB8AC3E}">
        <p14:creationId xmlns:p14="http://schemas.microsoft.com/office/powerpoint/2010/main" val="9758471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Chapitre">
    <p:spTree>
      <p:nvGrpSpPr>
        <p:cNvPr id="1" name=""/>
        <p:cNvGrpSpPr/>
        <p:nvPr/>
      </p:nvGrpSpPr>
      <p:grpSpPr>
        <a:xfrm>
          <a:off x="0" y="0"/>
          <a:ext cx="0" cy="0"/>
          <a:chOff x="0" y="0"/>
          <a:chExt cx="0" cy="0"/>
        </a:xfrm>
      </p:grpSpPr>
      <p:sp>
        <p:nvSpPr>
          <p:cNvPr id="8" name="Espace réservé pour une image  7"/>
          <p:cNvSpPr>
            <a:spLocks noGrp="1"/>
          </p:cNvSpPr>
          <p:nvPr>
            <p:ph type="pic" sz="quarter" idx="13" hasCustomPrompt="1"/>
          </p:nvPr>
        </p:nvSpPr>
        <p:spPr bwMode="gray">
          <a:xfrm>
            <a:off x="0" y="738000"/>
            <a:ext cx="9144000" cy="4443958"/>
          </a:xfrm>
          <a:solidFill>
            <a:schemeClr val="tx2"/>
          </a:solidFill>
        </p:spPr>
        <p:txBody>
          <a:bodyPr tIns="1080000" anchor="ctr" anchorCtr="0"/>
          <a:lstStyle>
            <a:lvl1pPr algn="ctr">
              <a:defRPr cap="all" baseline="0">
                <a:solidFill>
                  <a:schemeClr val="bg1"/>
                </a:solidFill>
              </a:defRPr>
            </a:lvl1pPr>
          </a:lstStyle>
          <a:p>
            <a:r>
              <a:rPr lang="fr-FR"/>
              <a:t>Sélectionner l’icône pour insérer une image, </a:t>
            </a:r>
            <a:br>
              <a:rPr lang="fr-FR"/>
            </a:br>
            <a:r>
              <a:rPr lang="fr-FR"/>
              <a:t>puis disposer l’image en arrière plan </a:t>
            </a:r>
            <a:br>
              <a:rPr lang="fr-FR"/>
            </a:br>
            <a:r>
              <a:rPr lang="fr-FR"/>
              <a:t>(Sélectionner l’image avec le bouton droit de la souris / </a:t>
            </a:r>
            <a:br>
              <a:rPr lang="fr-FR"/>
            </a:br>
            <a:r>
              <a:rPr lang="fr-FR"/>
              <a:t>Mettre à l’arrière plan)</a:t>
            </a:r>
          </a:p>
        </p:txBody>
      </p:sp>
      <p:sp>
        <p:nvSpPr>
          <p:cNvPr id="7" name="Espace réservé de la date 3">
            <a:extLst>
              <a:ext uri="{FF2B5EF4-FFF2-40B4-BE49-F238E27FC236}">
                <a16:creationId xmlns:a16="http://schemas.microsoft.com/office/drawing/2014/main" id="{02A90153-98CB-E943-A611-AD9242F15601}"/>
              </a:ext>
            </a:extLst>
          </p:cNvPr>
          <p:cNvSpPr>
            <a:spLocks noGrp="1"/>
          </p:cNvSpPr>
          <p:nvPr>
            <p:ph type="dt" sz="half" idx="2"/>
          </p:nvPr>
        </p:nvSpPr>
        <p:spPr bwMode="gray">
          <a:xfrm>
            <a:off x="364285" y="4797631"/>
            <a:ext cx="1170000" cy="345869"/>
          </a:xfrm>
          <a:prstGeom prst="rect">
            <a:avLst/>
          </a:prstGeom>
        </p:spPr>
        <p:txBody>
          <a:bodyPr vert="horz" lIns="0" tIns="0" rIns="0" bIns="0" rtlCol="0" anchor="ctr" anchorCtr="0">
            <a:noAutofit/>
          </a:bodyPr>
          <a:lstStyle>
            <a:lvl1pPr algn="l">
              <a:defRPr sz="750" b="1">
                <a:solidFill>
                  <a:schemeClr val="bg1"/>
                </a:solidFill>
              </a:defRPr>
            </a:lvl1pPr>
          </a:lstStyle>
          <a:p>
            <a:fld id="{5F7325A3-5315-1B4B-A0D9-112471EB5837}" type="datetime1">
              <a:rPr lang="fr-FR" cap="all" smtClean="0">
                <a:solidFill>
                  <a:srgbClr val="FFFFFF"/>
                </a:solidFill>
              </a:rPr>
              <a:pPr/>
              <a:t>28/08/2024</a:t>
            </a:fld>
            <a:endParaRPr lang="fr-FR" cap="all">
              <a:solidFill>
                <a:srgbClr val="FFFFFF"/>
              </a:solidFill>
            </a:endParaRPr>
          </a:p>
        </p:txBody>
      </p:sp>
      <p:sp>
        <p:nvSpPr>
          <p:cNvPr id="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solidFill>
              <a:schemeClr val="bg1"/>
            </a:solidFill>
          </a:ln>
        </p:spPr>
        <p:txBody>
          <a:bodyPr lIns="0" bIns="360000" anchor="ctr" anchorCtr="0"/>
          <a:lstStyle>
            <a:lvl1pPr marL="396000" indent="-396000">
              <a:buFont typeface="+mj-lt"/>
              <a:buAutoNum type="arabicPeriod"/>
              <a:defRPr sz="3250">
                <a:solidFill>
                  <a:schemeClr val="bg1"/>
                </a:solidFill>
              </a:defRPr>
            </a:lvl1pPr>
          </a:lstStyle>
          <a:p>
            <a:r>
              <a:rPr lang="fr-FR"/>
              <a:t>Titre</a:t>
            </a:r>
          </a:p>
        </p:txBody>
      </p:sp>
      <p:sp>
        <p:nvSpPr>
          <p:cNvPr id="10" name="Espace réservé du numéro de diapositive 5">
            <a:extLst>
              <a:ext uri="{FF2B5EF4-FFF2-40B4-BE49-F238E27FC236}">
                <a16:creationId xmlns:a16="http://schemas.microsoft.com/office/drawing/2014/main" id="{BE3965BE-3A81-1248-821F-39E8294A18F0}"/>
              </a:ext>
            </a:extLst>
          </p:cNvPr>
          <p:cNvSpPr>
            <a:spLocks noGrp="1"/>
          </p:cNvSpPr>
          <p:nvPr>
            <p:ph type="sldNum" sz="quarter" idx="4"/>
          </p:nvPr>
        </p:nvSpPr>
        <p:spPr bwMode="gray">
          <a:xfrm>
            <a:off x="7398713" y="4783500"/>
            <a:ext cx="1350000" cy="360000"/>
          </a:xfrm>
          <a:prstGeom prst="rect">
            <a:avLst/>
          </a:prstGeom>
        </p:spPr>
        <p:txBody>
          <a:bodyPr vert="horz" lIns="0" tIns="0" rIns="0" bIns="0" rtlCol="0" anchor="ctr" anchorCtr="0">
            <a:noAutofit/>
          </a:bodyPr>
          <a:lstStyle>
            <a:lvl1pPr algn="r">
              <a:defRPr sz="750" b="1">
                <a:solidFill>
                  <a:schemeClr val="bg1"/>
                </a:solidFill>
              </a:defRPr>
            </a:lvl1pPr>
          </a:lstStyle>
          <a:p>
            <a:fld id="{733122C9-A0B9-462F-8757-0847AD287B63}" type="slidenum">
              <a:rPr lang="fr-FR" smtClean="0">
                <a:solidFill>
                  <a:srgbClr val="FFFFFF"/>
                </a:solidFill>
              </a:rPr>
              <a:pPr/>
              <a:t>‹N°›</a:t>
            </a:fld>
            <a:endParaRPr lang="fr-FR">
              <a:solidFill>
                <a:srgbClr val="FFFFFF"/>
              </a:solidFill>
            </a:endParaRPr>
          </a:p>
        </p:txBody>
      </p:sp>
      <p:sp>
        <p:nvSpPr>
          <p:cNvPr id="9" name="Espace réservé du pied de page 4"/>
          <p:cNvSpPr>
            <a:spLocks noGrp="1"/>
          </p:cNvSpPr>
          <p:nvPr>
            <p:ph type="ftr" sz="quarter" idx="3"/>
          </p:nvPr>
        </p:nvSpPr>
        <p:spPr bwMode="gray">
          <a:xfrm>
            <a:off x="2868782" y="195486"/>
            <a:ext cx="5879931" cy="360000"/>
          </a:xfrm>
          <a:prstGeom prst="rect">
            <a:avLst/>
          </a:prstGeom>
        </p:spPr>
        <p:txBody>
          <a:bodyPr vert="horz" lIns="0" tIns="0" rIns="0" bIns="0" rtlCol="0" anchor="ctr" anchorCtr="0">
            <a:noAutofit/>
          </a:bodyPr>
          <a:lstStyle>
            <a:lvl1pPr algn="r">
              <a:defRPr sz="750" b="1">
                <a:solidFill>
                  <a:schemeClr val="tx1"/>
                </a:solidFill>
              </a:defRPr>
            </a:lvl1pPr>
          </a:lstStyle>
          <a:p>
            <a:r>
              <a:rPr lang="fr-FR">
                <a:solidFill>
                  <a:srgbClr val="000000"/>
                </a:solidFill>
              </a:rPr>
              <a:t>Direction régionale de l'économie, de l'emploi, du travail et des solidarités</a:t>
            </a:r>
          </a:p>
        </p:txBody>
      </p:sp>
    </p:spTree>
    <p:extLst>
      <p:ext uri="{BB962C8B-B14F-4D97-AF65-F5344CB8AC3E}">
        <p14:creationId xmlns:p14="http://schemas.microsoft.com/office/powerpoint/2010/main" val="4044536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Couverture">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bwMode="gray">
          <a:xfrm>
            <a:off x="0" y="4963500"/>
            <a:ext cx="180000" cy="180000"/>
          </a:xfrm>
          <a:prstGeom prst="rect">
            <a:avLst/>
          </a:prstGeom>
          <a:ln>
            <a:solidFill>
              <a:schemeClr val="tx1">
                <a:alpha val="0"/>
              </a:schemeClr>
            </a:solidFill>
          </a:ln>
        </p:spPr>
        <p:txBody>
          <a:bodyPr/>
          <a:lstStyle>
            <a:lvl1pPr>
              <a:defRPr sz="100">
                <a:solidFill>
                  <a:schemeClr val="tx1">
                    <a:alpha val="0"/>
                  </a:schemeClr>
                </a:solidFill>
              </a:defRPr>
            </a:lvl1pPr>
          </a:lstStyle>
          <a:p>
            <a:fld id="{4EA19884-7A29-DC4E-9311-A62E54788E52}" type="datetime1">
              <a:rPr lang="fr-FR" smtClean="0">
                <a:solidFill>
                  <a:srgbClr val="000000">
                    <a:alpha val="0"/>
                  </a:srgbClr>
                </a:solidFill>
              </a:rPr>
              <a:pPr/>
              <a:t>28/08/2024</a:t>
            </a:fld>
            <a:endParaRPr lang="fr-FR">
              <a:solidFill>
                <a:srgbClr val="000000">
                  <a:alpha val="0"/>
                </a:srgbClr>
              </a:solidFill>
            </a:endParaRPr>
          </a:p>
        </p:txBody>
      </p:sp>
      <p:sp>
        <p:nvSpPr>
          <p:cNvPr id="6" name="Espace réservé du numéro de diapositive 5"/>
          <p:cNvSpPr>
            <a:spLocks noGrp="1"/>
          </p:cNvSpPr>
          <p:nvPr>
            <p:ph type="sldNum" sz="quarter" idx="12"/>
          </p:nvPr>
        </p:nvSpPr>
        <p:spPr bwMode="gray">
          <a:xfrm>
            <a:off x="0" y="4963500"/>
            <a:ext cx="180000" cy="180000"/>
          </a:xfrm>
          <a:ln>
            <a:solidFill>
              <a:schemeClr val="tx1">
                <a:alpha val="0"/>
              </a:schemeClr>
            </a:solidFill>
          </a:ln>
        </p:spPr>
        <p:txBody>
          <a:bodyPr/>
          <a:lstStyle>
            <a:lvl1pPr>
              <a:defRPr sz="100">
                <a:solidFill>
                  <a:schemeClr val="tx1">
                    <a:alpha val="0"/>
                  </a:schemeClr>
                </a:solidFill>
              </a:defRPr>
            </a:lvl1pPr>
          </a:lstStyle>
          <a:p>
            <a:fld id="{10C140CD-8AED-46FF-A9A2-77308F3F39AE}" type="slidenum">
              <a:rPr lang="fr-FR" smtClean="0">
                <a:solidFill>
                  <a:srgbClr val="000000">
                    <a:alpha val="0"/>
                  </a:srgbClr>
                </a:solidFill>
              </a:rPr>
              <a:pPr/>
              <a:t>‹N°›</a:t>
            </a:fld>
            <a:endParaRPr lang="fr-FR">
              <a:solidFill>
                <a:srgbClr val="000000">
                  <a:alpha val="0"/>
                </a:srgbClr>
              </a:solidFill>
            </a:endParaRPr>
          </a:p>
        </p:txBody>
      </p:sp>
      <p:sp>
        <p:nvSpPr>
          <p:cNvPr id="7" name="Titre 6"/>
          <p:cNvSpPr>
            <a:spLocks noGrp="1"/>
          </p:cNvSpPr>
          <p:nvPr>
            <p:ph type="title" hasCustomPrompt="1"/>
          </p:nvPr>
        </p:nvSpPr>
        <p:spPr bwMode="gray">
          <a:xfrm>
            <a:off x="0" y="0"/>
            <a:ext cx="180000" cy="180000"/>
          </a:xfrm>
          <a:prstGeom prst="rect">
            <a:avLst/>
          </a:prstGeom>
          <a:ln>
            <a:solidFill>
              <a:schemeClr val="tx1">
                <a:alpha val="0"/>
              </a:schemeClr>
            </a:solidFill>
          </a:ln>
        </p:spPr>
        <p:txBody>
          <a:bodyPr/>
          <a:lstStyle>
            <a:lvl1pPr>
              <a:defRPr sz="100">
                <a:solidFill>
                  <a:schemeClr val="tx1">
                    <a:alpha val="0"/>
                  </a:schemeClr>
                </a:solidFill>
              </a:defRPr>
            </a:lvl1pPr>
          </a:lstStyle>
          <a:p>
            <a:r>
              <a:rPr lang="fr-FR"/>
              <a:t>Titre</a:t>
            </a:r>
          </a:p>
        </p:txBody>
      </p:sp>
      <p:pic>
        <p:nvPicPr>
          <p:cNvPr id="2"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3896" y="1026990"/>
            <a:ext cx="4943877" cy="2065028"/>
          </a:xfrm>
          <a:prstGeom prst="rect">
            <a:avLst/>
          </a:prstGeom>
        </p:spPr>
      </p:pic>
    </p:spTree>
    <p:extLst>
      <p:ext uri="{BB962C8B-B14F-4D97-AF65-F5344CB8AC3E}">
        <p14:creationId xmlns:p14="http://schemas.microsoft.com/office/powerpoint/2010/main" val="40528683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CC4C93C6-CBC0-438F-93A0-E44C9302B581}" type="datetimeFigureOut">
              <a:rPr lang="fr-FR" smtClean="0">
                <a:solidFill>
                  <a:srgbClr val="000000"/>
                </a:solidFill>
              </a:rPr>
              <a:pPr/>
              <a:t>28/08/2024</a:t>
            </a:fld>
            <a:endParaRPr lang="fr-FR">
              <a:solidFill>
                <a:srgbClr val="000000"/>
              </a:solidFill>
            </a:endParaRPr>
          </a:p>
        </p:txBody>
      </p:sp>
      <p:sp>
        <p:nvSpPr>
          <p:cNvPr id="8" name="Espace réservé du pied de page 7"/>
          <p:cNvSpPr>
            <a:spLocks noGrp="1"/>
          </p:cNvSpPr>
          <p:nvPr>
            <p:ph type="ftr" sz="quarter" idx="11"/>
          </p:nvPr>
        </p:nvSpPr>
        <p:spPr/>
        <p:txBody>
          <a:bodyPr/>
          <a:lstStyle/>
          <a:p>
            <a:endParaRPr lang="fr-FR">
              <a:solidFill>
                <a:srgbClr val="000000"/>
              </a:solidFill>
            </a:endParaRPr>
          </a:p>
        </p:txBody>
      </p:sp>
      <p:sp>
        <p:nvSpPr>
          <p:cNvPr id="9" name="Espace réservé du numéro de diapositive 8"/>
          <p:cNvSpPr>
            <a:spLocks noGrp="1"/>
          </p:cNvSpPr>
          <p:nvPr>
            <p:ph type="sldNum" sz="quarter" idx="12"/>
          </p:nvPr>
        </p:nvSpPr>
        <p:spPr/>
        <p:txBody>
          <a:bodyPr/>
          <a:lstStyle/>
          <a:p>
            <a:fld id="{CB20B313-DBF5-4BC1-B51F-3953E408EDC5}" type="slidenum">
              <a:rPr lang="fr-FR" smtClean="0">
                <a:solidFill>
                  <a:srgbClr val="000000"/>
                </a:solidFill>
              </a:rPr>
              <a:pPr/>
              <a:t>‹N°›</a:t>
            </a:fld>
            <a:endParaRPr lang="fr-FR">
              <a:solidFill>
                <a:srgbClr val="000000"/>
              </a:solidFill>
            </a:endParaRPr>
          </a:p>
        </p:txBody>
      </p:sp>
    </p:spTree>
    <p:extLst>
      <p:ext uri="{BB962C8B-B14F-4D97-AF65-F5344CB8AC3E}">
        <p14:creationId xmlns:p14="http://schemas.microsoft.com/office/powerpoint/2010/main" val="1324040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re / sous-titre / texte">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5A4F0766-6309-644C-9BCE-2E607A270B78}"/>
              </a:ext>
            </a:extLst>
          </p:cNvPr>
          <p:cNvSpPr>
            <a:spLocks noGrp="1"/>
          </p:cNvSpPr>
          <p:nvPr>
            <p:ph type="sldNum" sz="quarter" idx="12"/>
          </p:nvPr>
        </p:nvSpPr>
        <p:spPr/>
        <p:txBody>
          <a:bodyPr/>
          <a:lstStyle/>
          <a:p>
            <a:fld id="{733122C9-A0B9-462F-8757-0847AD287B63}" type="slidenum">
              <a:rPr lang="fr-FR" smtClean="0">
                <a:solidFill>
                  <a:srgbClr val="000000"/>
                </a:solidFill>
              </a:rPr>
              <a:pPr/>
              <a:t>‹N°›</a:t>
            </a:fld>
            <a:endParaRPr lang="fr-FR">
              <a:solidFill>
                <a:srgbClr val="000000"/>
              </a:solidFill>
            </a:endParaRPr>
          </a:p>
        </p:txBody>
      </p:sp>
      <p:sp>
        <p:nvSpPr>
          <p:cNvPr id="9" name="Espace réservé de la date 3">
            <a:extLst>
              <a:ext uri="{FF2B5EF4-FFF2-40B4-BE49-F238E27FC236}">
                <a16:creationId xmlns:a16="http://schemas.microsoft.com/office/drawing/2014/main" id="{E9918C01-3017-D749-B811-9FCBA8038409}"/>
              </a:ext>
            </a:extLst>
          </p:cNvPr>
          <p:cNvSpPr>
            <a:spLocks noGrp="1"/>
          </p:cNvSpPr>
          <p:nvPr>
            <p:ph type="dt" sz="half" idx="2"/>
          </p:nvPr>
        </p:nvSpPr>
        <p:spPr bwMode="gray">
          <a:xfrm>
            <a:off x="323850" y="4797631"/>
            <a:ext cx="1170000" cy="345869"/>
          </a:xfrm>
          <a:prstGeom prst="rect">
            <a:avLst/>
          </a:prstGeom>
        </p:spPr>
        <p:txBody>
          <a:bodyPr vert="horz" lIns="0" tIns="0" rIns="0" bIns="0" rtlCol="0" anchor="ctr" anchorCtr="0">
            <a:noAutofit/>
          </a:bodyPr>
          <a:lstStyle>
            <a:lvl1pPr algn="l">
              <a:defRPr sz="750" b="1">
                <a:solidFill>
                  <a:schemeClr val="tx1"/>
                </a:solidFill>
              </a:defRPr>
            </a:lvl1pPr>
          </a:lstStyle>
          <a:p>
            <a:fld id="{6A4A60EE-9D13-3442-9796-E718C6343EC1}" type="datetime1">
              <a:rPr lang="fr-FR" cap="all" smtClean="0">
                <a:solidFill>
                  <a:srgbClr val="000000"/>
                </a:solidFill>
              </a:rPr>
              <a:pPr/>
              <a:t>28/08/2024</a:t>
            </a:fld>
            <a:endParaRPr lang="fr-FR" cap="all">
              <a:solidFill>
                <a:srgbClr val="000000"/>
              </a:solidFill>
            </a:endParaRPr>
          </a:p>
        </p:txBody>
      </p:sp>
      <p:sp>
        <p:nvSpPr>
          <p:cNvPr id="16" name="Espace réservé du texte 7">
            <a:extLst>
              <a:ext uri="{FF2B5EF4-FFF2-40B4-BE49-F238E27FC236}">
                <a16:creationId xmlns:a16="http://schemas.microsoft.com/office/drawing/2014/main" id="{EB9C9A62-C54B-3841-9346-5A54D3715808}"/>
              </a:ext>
            </a:extLst>
          </p:cNvPr>
          <p:cNvSpPr>
            <a:spLocks noGrp="1"/>
          </p:cNvSpPr>
          <p:nvPr>
            <p:ph type="body" sz="quarter" idx="13" hasCustomPrompt="1"/>
          </p:nvPr>
        </p:nvSpPr>
        <p:spPr bwMode="gray">
          <a:xfrm>
            <a:off x="323851" y="1248679"/>
            <a:ext cx="8424614" cy="242951"/>
          </a:xfrm>
        </p:spPr>
        <p:txBody>
          <a:bodyPr/>
          <a:lstStyle>
            <a:lvl1pPr marL="9525" indent="85725">
              <a:spcBef>
                <a:spcPts val="400"/>
              </a:spcBef>
              <a:spcAft>
                <a:spcPts val="800"/>
              </a:spcAft>
              <a:buFont typeface="+mj-lt"/>
              <a:buNone/>
              <a:tabLst/>
              <a:defRPr sz="1500" b="1">
                <a:solidFill>
                  <a:schemeClr val="tx1">
                    <a:lumMod val="50000"/>
                    <a:lumOff val="50000"/>
                  </a:schemeClr>
                </a:solidFill>
              </a:defRPr>
            </a:lvl1pPr>
            <a:lvl2pPr marL="324000" indent="-144000">
              <a:spcBef>
                <a:spcPts val="600"/>
              </a:spcBef>
              <a:spcAft>
                <a:spcPts val="800"/>
              </a:spcAft>
              <a:buFont typeface="+mj-lt"/>
              <a:buAutoNum type="alphaLcPeriod"/>
              <a:defRPr/>
            </a:lvl2pPr>
          </a:lstStyle>
          <a:p>
            <a:pPr lvl="0"/>
            <a:r>
              <a:rPr lang="fr-FR"/>
              <a:t>Sous-titre</a:t>
            </a:r>
          </a:p>
          <a:p>
            <a:pPr lvl="0"/>
            <a:endParaRPr lang="fr-FR"/>
          </a:p>
        </p:txBody>
      </p:sp>
      <p:sp>
        <p:nvSpPr>
          <p:cNvPr id="19" name="Titre 18">
            <a:extLst>
              <a:ext uri="{FF2B5EF4-FFF2-40B4-BE49-F238E27FC236}">
                <a16:creationId xmlns:a16="http://schemas.microsoft.com/office/drawing/2014/main" id="{8B219A12-DAFE-504E-9ED9-CFD78BD6A790}"/>
              </a:ext>
            </a:extLst>
          </p:cNvPr>
          <p:cNvSpPr>
            <a:spLocks noGrp="1"/>
          </p:cNvSpPr>
          <p:nvPr>
            <p:ph type="title" hasCustomPrompt="1"/>
          </p:nvPr>
        </p:nvSpPr>
        <p:spPr/>
        <p:txBody>
          <a:bodyPr/>
          <a:lstStyle/>
          <a:p>
            <a:r>
              <a:rPr lang="fr-FR"/>
              <a:t>Titre</a:t>
            </a:r>
          </a:p>
        </p:txBody>
      </p:sp>
      <p:sp>
        <p:nvSpPr>
          <p:cNvPr id="8" name="Espace réservé du texte 11">
            <a:extLst>
              <a:ext uri="{FF2B5EF4-FFF2-40B4-BE49-F238E27FC236}">
                <a16:creationId xmlns:a16="http://schemas.microsoft.com/office/drawing/2014/main" id="{0AF74C14-DE22-FE4D-B865-03FBE975D57C}"/>
              </a:ext>
            </a:extLst>
          </p:cNvPr>
          <p:cNvSpPr>
            <a:spLocks noGrp="1"/>
          </p:cNvSpPr>
          <p:nvPr>
            <p:ph type="body" sz="quarter" idx="14" hasCustomPrompt="1"/>
          </p:nvPr>
        </p:nvSpPr>
        <p:spPr bwMode="gray">
          <a:xfrm>
            <a:off x="323850" y="1707654"/>
            <a:ext cx="8424334" cy="2880320"/>
          </a:xfrm>
        </p:spPr>
        <p:txBody>
          <a:bodyPr/>
          <a:lstStyle>
            <a:lvl1pPr>
              <a:defRPr/>
            </a:lvl1pPr>
            <a:lvl2pPr>
              <a:defRPr/>
            </a:lvl2pPr>
            <a:lvl3pPr>
              <a:defRPr baseline="0"/>
            </a:lvl3pPr>
            <a:lvl4pPr>
              <a:defRPr/>
            </a:lvl4pPr>
            <a:lvl5pPr>
              <a:defRPr/>
            </a:lvl5pPr>
          </a:lstStyle>
          <a:p>
            <a:pPr lvl="0"/>
            <a:r>
              <a:rPr lang="fr-FR"/>
              <a:t>Texte de niveau 1</a:t>
            </a:r>
          </a:p>
          <a:p>
            <a:pPr lvl="1"/>
            <a:r>
              <a:rPr lang="fr-FR"/>
              <a:t>Texte de niveau 2</a:t>
            </a:r>
          </a:p>
          <a:p>
            <a:pPr lvl="2"/>
            <a:r>
              <a:rPr lang="fr-FR"/>
              <a:t>Texte de niveau 3</a:t>
            </a:r>
          </a:p>
          <a:p>
            <a:pPr lvl="3"/>
            <a:r>
              <a:rPr lang="fr-FR"/>
              <a:t>Texte de niveau 4</a:t>
            </a:r>
          </a:p>
          <a:p>
            <a:pPr lvl="4"/>
            <a:r>
              <a:rPr lang="fr-FR"/>
              <a:t>Texte de niveau 5</a:t>
            </a:r>
          </a:p>
        </p:txBody>
      </p:sp>
      <p:sp>
        <p:nvSpPr>
          <p:cNvPr id="10" name="Espace réservé du pied de page 4"/>
          <p:cNvSpPr>
            <a:spLocks noGrp="1"/>
          </p:cNvSpPr>
          <p:nvPr>
            <p:ph type="ftr" sz="quarter" idx="3"/>
          </p:nvPr>
        </p:nvSpPr>
        <p:spPr bwMode="gray">
          <a:xfrm>
            <a:off x="2868782" y="195486"/>
            <a:ext cx="5879931" cy="360000"/>
          </a:xfrm>
          <a:prstGeom prst="rect">
            <a:avLst/>
          </a:prstGeom>
        </p:spPr>
        <p:txBody>
          <a:bodyPr vert="horz" lIns="0" tIns="0" rIns="0" bIns="0" rtlCol="0" anchor="ctr" anchorCtr="0">
            <a:noAutofit/>
          </a:bodyPr>
          <a:lstStyle>
            <a:lvl1pPr algn="r">
              <a:defRPr sz="750" b="1">
                <a:solidFill>
                  <a:schemeClr val="tx1"/>
                </a:solidFill>
              </a:defRPr>
            </a:lvl1pPr>
          </a:lstStyle>
          <a:p>
            <a:r>
              <a:rPr lang="fr-FR">
                <a:solidFill>
                  <a:srgbClr val="000000"/>
                </a:solidFill>
              </a:rPr>
              <a:t>Direction régionale de l'économie, de l'emploi, du travail et des solidarités</a:t>
            </a:r>
          </a:p>
        </p:txBody>
      </p:sp>
    </p:spTree>
    <p:extLst>
      <p:ext uri="{BB962C8B-B14F-4D97-AF65-F5344CB8AC3E}">
        <p14:creationId xmlns:p14="http://schemas.microsoft.com/office/powerpoint/2010/main" val="1085466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Sommaire">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bwMode="gray"/>
        <p:txBody>
          <a:bodyPr/>
          <a:lstStyle/>
          <a:p>
            <a:fld id="{733122C9-A0B9-462F-8757-0847AD287B63}" type="slidenum">
              <a:rPr lang="fr-FR" smtClean="0">
                <a:solidFill>
                  <a:srgbClr val="000000"/>
                </a:solidFill>
              </a:rPr>
              <a:pPr/>
              <a:t>‹N°›</a:t>
            </a:fld>
            <a:endParaRPr lang="fr-FR">
              <a:solidFill>
                <a:srgbClr val="000000"/>
              </a:solidFill>
            </a:endParaRPr>
          </a:p>
        </p:txBody>
      </p:sp>
      <p:sp>
        <p:nvSpPr>
          <p:cNvPr id="8" name="Espace réservé du texte 7"/>
          <p:cNvSpPr>
            <a:spLocks noGrp="1"/>
          </p:cNvSpPr>
          <p:nvPr>
            <p:ph type="body" sz="quarter" idx="13" hasCustomPrompt="1"/>
          </p:nvPr>
        </p:nvSpPr>
        <p:spPr bwMode="gray">
          <a:xfrm>
            <a:off x="323528" y="1563638"/>
            <a:ext cx="2520000" cy="2880320"/>
          </a:xfrm>
        </p:spPr>
        <p:txBody>
          <a:bodyPr/>
          <a:lstStyle>
            <a:lvl1pPr marL="144000" indent="-144000">
              <a:spcBef>
                <a:spcPts val="400"/>
              </a:spcBef>
              <a:spcAft>
                <a:spcPts val="800"/>
              </a:spcAft>
              <a:buFont typeface="+mj-lt"/>
              <a:buAutoNum type="arabicPeriod"/>
              <a:defRPr b="1"/>
            </a:lvl1pPr>
            <a:lvl2pPr marL="324000" indent="-144000">
              <a:spcBef>
                <a:spcPts val="600"/>
              </a:spcBef>
              <a:spcAft>
                <a:spcPts val="800"/>
              </a:spcAft>
              <a:buFont typeface="+mj-lt"/>
              <a:buAutoNum type="alphaLcPeriod"/>
              <a:defRPr/>
            </a:lvl2pPr>
          </a:lstStyle>
          <a:p>
            <a:pPr lvl="0"/>
            <a:r>
              <a:rPr lang="fr-FR"/>
              <a:t>Titre de la partie</a:t>
            </a:r>
          </a:p>
          <a:p>
            <a:pPr lvl="1"/>
            <a:r>
              <a:rPr lang="fr-FR"/>
              <a:t>Deuxième niveau</a:t>
            </a:r>
          </a:p>
        </p:txBody>
      </p:sp>
      <p:sp>
        <p:nvSpPr>
          <p:cNvPr id="9" name="Espace réservé du texte 7"/>
          <p:cNvSpPr>
            <a:spLocks noGrp="1"/>
          </p:cNvSpPr>
          <p:nvPr>
            <p:ph type="body" sz="quarter" idx="14" hasCustomPrompt="1"/>
          </p:nvPr>
        </p:nvSpPr>
        <p:spPr bwMode="gray">
          <a:xfrm>
            <a:off x="3312000" y="1563638"/>
            <a:ext cx="2520000" cy="2860762"/>
          </a:xfrm>
        </p:spPr>
        <p:txBody>
          <a:bodyPr/>
          <a:lstStyle>
            <a:lvl1pPr marL="144000" indent="-144000">
              <a:spcBef>
                <a:spcPts val="400"/>
              </a:spcBef>
              <a:spcAft>
                <a:spcPts val="800"/>
              </a:spcAft>
              <a:buFont typeface="+mj-lt"/>
              <a:buAutoNum type="arabicPeriod"/>
              <a:defRPr b="1"/>
            </a:lvl1pPr>
            <a:lvl2pPr marL="324000" indent="-144000">
              <a:spcBef>
                <a:spcPts val="600"/>
              </a:spcBef>
              <a:spcAft>
                <a:spcPts val="800"/>
              </a:spcAft>
              <a:buFont typeface="+mj-lt"/>
              <a:buAutoNum type="alphaLcPeriod"/>
              <a:defRPr/>
            </a:lvl2pPr>
          </a:lstStyle>
          <a:p>
            <a:pPr lvl="0"/>
            <a:r>
              <a:rPr lang="fr-FR"/>
              <a:t>Titre de la partie</a:t>
            </a:r>
          </a:p>
          <a:p>
            <a:pPr lvl="1"/>
            <a:r>
              <a:rPr lang="fr-FR"/>
              <a:t>Deuxième niveau</a:t>
            </a:r>
          </a:p>
        </p:txBody>
      </p:sp>
      <p:sp>
        <p:nvSpPr>
          <p:cNvPr id="10" name="Espace réservé du texte 7"/>
          <p:cNvSpPr>
            <a:spLocks noGrp="1"/>
          </p:cNvSpPr>
          <p:nvPr>
            <p:ph type="body" sz="quarter" idx="15" hasCustomPrompt="1"/>
          </p:nvPr>
        </p:nvSpPr>
        <p:spPr bwMode="gray">
          <a:xfrm>
            <a:off x="6263999" y="1563638"/>
            <a:ext cx="2520000" cy="2860762"/>
          </a:xfrm>
        </p:spPr>
        <p:txBody>
          <a:bodyPr/>
          <a:lstStyle>
            <a:lvl1pPr marL="144000" indent="-144000">
              <a:spcBef>
                <a:spcPts val="400"/>
              </a:spcBef>
              <a:spcAft>
                <a:spcPts val="800"/>
              </a:spcAft>
              <a:buFont typeface="+mj-lt"/>
              <a:buAutoNum type="arabicPeriod"/>
              <a:defRPr b="1"/>
            </a:lvl1pPr>
            <a:lvl2pPr marL="324000" indent="-144000">
              <a:spcBef>
                <a:spcPts val="600"/>
              </a:spcBef>
              <a:spcAft>
                <a:spcPts val="800"/>
              </a:spcAft>
              <a:buFont typeface="+mj-lt"/>
              <a:buAutoNum type="alphaLcPeriod"/>
              <a:defRPr/>
            </a:lvl2pPr>
          </a:lstStyle>
          <a:p>
            <a:pPr lvl="0"/>
            <a:r>
              <a:rPr lang="fr-FR"/>
              <a:t>Titre de la partie</a:t>
            </a:r>
          </a:p>
          <a:p>
            <a:pPr lvl="1"/>
            <a:r>
              <a:rPr lang="fr-FR"/>
              <a:t>Deuxième niveau</a:t>
            </a:r>
          </a:p>
        </p:txBody>
      </p:sp>
      <p:sp>
        <p:nvSpPr>
          <p:cNvPr id="23" name="Espace réservé de la date 3">
            <a:extLst>
              <a:ext uri="{FF2B5EF4-FFF2-40B4-BE49-F238E27FC236}">
                <a16:creationId xmlns:a16="http://schemas.microsoft.com/office/drawing/2014/main" id="{15CA4CAF-6729-AB4D-9354-99C08AEAB1B8}"/>
              </a:ext>
            </a:extLst>
          </p:cNvPr>
          <p:cNvSpPr>
            <a:spLocks noGrp="1"/>
          </p:cNvSpPr>
          <p:nvPr>
            <p:ph type="dt" sz="half" idx="2"/>
          </p:nvPr>
        </p:nvSpPr>
        <p:spPr bwMode="gray">
          <a:xfrm>
            <a:off x="323850" y="4797631"/>
            <a:ext cx="1210435" cy="345869"/>
          </a:xfrm>
          <a:prstGeom prst="rect">
            <a:avLst/>
          </a:prstGeom>
        </p:spPr>
        <p:txBody>
          <a:bodyPr vert="horz" lIns="0" tIns="0" rIns="0" bIns="0" rtlCol="0" anchor="ctr" anchorCtr="0">
            <a:noAutofit/>
          </a:bodyPr>
          <a:lstStyle>
            <a:lvl1pPr algn="l">
              <a:defRPr sz="750" b="1">
                <a:solidFill>
                  <a:schemeClr val="tx1"/>
                </a:solidFill>
              </a:defRPr>
            </a:lvl1pPr>
          </a:lstStyle>
          <a:p>
            <a:fld id="{251C71F6-E0A6-1740-B64F-38F332886BAF}" type="datetime1">
              <a:rPr lang="fr-FR" cap="all" smtClean="0">
                <a:solidFill>
                  <a:srgbClr val="000000"/>
                </a:solidFill>
              </a:rPr>
              <a:pPr/>
              <a:t>28/08/2024</a:t>
            </a:fld>
            <a:endParaRPr lang="fr-FR" cap="all">
              <a:solidFill>
                <a:srgbClr val="000000"/>
              </a:solidFill>
            </a:endParaRPr>
          </a:p>
        </p:txBody>
      </p:sp>
      <p:sp>
        <p:nvSpPr>
          <p:cNvPr id="25" name="Titre 18">
            <a:extLst>
              <a:ext uri="{FF2B5EF4-FFF2-40B4-BE49-F238E27FC236}">
                <a16:creationId xmlns:a16="http://schemas.microsoft.com/office/drawing/2014/main" id="{8909A550-9D66-7141-BF64-73CAD209688B}"/>
              </a:ext>
            </a:extLst>
          </p:cNvPr>
          <p:cNvSpPr>
            <a:spLocks noGrp="1"/>
          </p:cNvSpPr>
          <p:nvPr>
            <p:ph type="title" hasCustomPrompt="1"/>
          </p:nvPr>
        </p:nvSpPr>
        <p:spPr>
          <a:xfrm>
            <a:off x="323850" y="682801"/>
            <a:ext cx="8424863" cy="539991"/>
          </a:xfrm>
        </p:spPr>
        <p:txBody>
          <a:bodyPr/>
          <a:lstStyle/>
          <a:p>
            <a:r>
              <a:rPr lang="fr-FR"/>
              <a:t>Sommaire</a:t>
            </a:r>
          </a:p>
        </p:txBody>
      </p:sp>
      <p:sp>
        <p:nvSpPr>
          <p:cNvPr id="11" name="Espace réservé du pied de page 4"/>
          <p:cNvSpPr>
            <a:spLocks noGrp="1"/>
          </p:cNvSpPr>
          <p:nvPr>
            <p:ph type="ftr" sz="quarter" idx="3"/>
          </p:nvPr>
        </p:nvSpPr>
        <p:spPr bwMode="gray">
          <a:xfrm>
            <a:off x="2868782" y="195486"/>
            <a:ext cx="5879931" cy="360000"/>
          </a:xfrm>
          <a:prstGeom prst="rect">
            <a:avLst/>
          </a:prstGeom>
        </p:spPr>
        <p:txBody>
          <a:bodyPr vert="horz" lIns="0" tIns="0" rIns="0" bIns="0" rtlCol="0" anchor="ctr" anchorCtr="0">
            <a:noAutofit/>
          </a:bodyPr>
          <a:lstStyle>
            <a:lvl1pPr algn="r">
              <a:defRPr sz="750" b="1">
                <a:solidFill>
                  <a:schemeClr val="tx1"/>
                </a:solidFill>
              </a:defRPr>
            </a:lvl1pPr>
          </a:lstStyle>
          <a:p>
            <a:r>
              <a:rPr lang="fr-FR">
                <a:solidFill>
                  <a:srgbClr val="000000"/>
                </a:solidFill>
              </a:rPr>
              <a:t>Direction régionale de l'économie, de l'emploi, du travail et des solidarités</a:t>
            </a:r>
          </a:p>
        </p:txBody>
      </p:sp>
    </p:spTree>
    <p:extLst>
      <p:ext uri="{BB962C8B-B14F-4D97-AF65-F5344CB8AC3E}">
        <p14:creationId xmlns:p14="http://schemas.microsoft.com/office/powerpoint/2010/main" val="3251086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ommaire">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bwMode="gray"/>
        <p:txBody>
          <a:bodyPr/>
          <a:lstStyle/>
          <a:p>
            <a:fld id="{733122C9-A0B9-462F-8757-0847AD287B63}" type="slidenum">
              <a:rPr lang="fr-FR" smtClean="0"/>
              <a:pPr/>
              <a:t>‹N°›</a:t>
            </a:fld>
            <a:endParaRPr lang="fr-FR"/>
          </a:p>
        </p:txBody>
      </p:sp>
      <p:sp>
        <p:nvSpPr>
          <p:cNvPr id="8" name="Espace réservé du texte 7"/>
          <p:cNvSpPr>
            <a:spLocks noGrp="1"/>
          </p:cNvSpPr>
          <p:nvPr>
            <p:ph type="body" sz="quarter" idx="13" hasCustomPrompt="1"/>
          </p:nvPr>
        </p:nvSpPr>
        <p:spPr bwMode="gray">
          <a:xfrm>
            <a:off x="323528" y="1563638"/>
            <a:ext cx="2520000" cy="2880320"/>
          </a:xfrm>
        </p:spPr>
        <p:txBody>
          <a:bodyPr/>
          <a:lstStyle>
            <a:lvl1pPr marL="144000" indent="-144000">
              <a:spcBef>
                <a:spcPts val="400"/>
              </a:spcBef>
              <a:spcAft>
                <a:spcPts val="800"/>
              </a:spcAft>
              <a:buFont typeface="+mj-lt"/>
              <a:buAutoNum type="arabicPeriod"/>
              <a:defRPr b="1"/>
            </a:lvl1pPr>
            <a:lvl2pPr marL="324000" indent="-144000">
              <a:spcBef>
                <a:spcPts val="600"/>
              </a:spcBef>
              <a:spcAft>
                <a:spcPts val="800"/>
              </a:spcAft>
              <a:buFont typeface="+mj-lt"/>
              <a:buAutoNum type="alphaLcPeriod"/>
              <a:defRPr/>
            </a:lvl2pPr>
          </a:lstStyle>
          <a:p>
            <a:pPr lvl="0"/>
            <a:r>
              <a:rPr lang="fr-FR"/>
              <a:t>Titre de la partie</a:t>
            </a:r>
          </a:p>
          <a:p>
            <a:pPr lvl="1"/>
            <a:r>
              <a:rPr lang="fr-FR"/>
              <a:t>Deuxième niveau</a:t>
            </a:r>
          </a:p>
        </p:txBody>
      </p:sp>
      <p:sp>
        <p:nvSpPr>
          <p:cNvPr id="9" name="Espace réservé du texte 7"/>
          <p:cNvSpPr>
            <a:spLocks noGrp="1"/>
          </p:cNvSpPr>
          <p:nvPr>
            <p:ph type="body" sz="quarter" idx="14" hasCustomPrompt="1"/>
          </p:nvPr>
        </p:nvSpPr>
        <p:spPr bwMode="gray">
          <a:xfrm>
            <a:off x="3312000" y="1563638"/>
            <a:ext cx="2520000" cy="2860762"/>
          </a:xfrm>
        </p:spPr>
        <p:txBody>
          <a:bodyPr/>
          <a:lstStyle>
            <a:lvl1pPr marL="144000" indent="-144000">
              <a:spcBef>
                <a:spcPts val="400"/>
              </a:spcBef>
              <a:spcAft>
                <a:spcPts val="800"/>
              </a:spcAft>
              <a:buFont typeface="+mj-lt"/>
              <a:buAutoNum type="arabicPeriod"/>
              <a:defRPr b="1"/>
            </a:lvl1pPr>
            <a:lvl2pPr marL="324000" indent="-144000">
              <a:spcBef>
                <a:spcPts val="600"/>
              </a:spcBef>
              <a:spcAft>
                <a:spcPts val="800"/>
              </a:spcAft>
              <a:buFont typeface="+mj-lt"/>
              <a:buAutoNum type="alphaLcPeriod"/>
              <a:defRPr/>
            </a:lvl2pPr>
          </a:lstStyle>
          <a:p>
            <a:pPr lvl="0"/>
            <a:r>
              <a:rPr lang="fr-FR"/>
              <a:t>Titre de la partie</a:t>
            </a:r>
          </a:p>
          <a:p>
            <a:pPr lvl="1"/>
            <a:r>
              <a:rPr lang="fr-FR"/>
              <a:t>Deuxième niveau</a:t>
            </a:r>
          </a:p>
        </p:txBody>
      </p:sp>
      <p:sp>
        <p:nvSpPr>
          <p:cNvPr id="10" name="Espace réservé du texte 7"/>
          <p:cNvSpPr>
            <a:spLocks noGrp="1"/>
          </p:cNvSpPr>
          <p:nvPr>
            <p:ph type="body" sz="quarter" idx="15" hasCustomPrompt="1"/>
          </p:nvPr>
        </p:nvSpPr>
        <p:spPr bwMode="gray">
          <a:xfrm>
            <a:off x="6263999" y="1563638"/>
            <a:ext cx="2520000" cy="2860762"/>
          </a:xfrm>
        </p:spPr>
        <p:txBody>
          <a:bodyPr/>
          <a:lstStyle>
            <a:lvl1pPr marL="144000" indent="-144000">
              <a:spcBef>
                <a:spcPts val="400"/>
              </a:spcBef>
              <a:spcAft>
                <a:spcPts val="800"/>
              </a:spcAft>
              <a:buFont typeface="+mj-lt"/>
              <a:buAutoNum type="arabicPeriod"/>
              <a:defRPr b="1"/>
            </a:lvl1pPr>
            <a:lvl2pPr marL="324000" indent="-144000">
              <a:spcBef>
                <a:spcPts val="600"/>
              </a:spcBef>
              <a:spcAft>
                <a:spcPts val="800"/>
              </a:spcAft>
              <a:buFont typeface="+mj-lt"/>
              <a:buAutoNum type="alphaLcPeriod"/>
              <a:defRPr/>
            </a:lvl2pPr>
          </a:lstStyle>
          <a:p>
            <a:pPr lvl="0"/>
            <a:r>
              <a:rPr lang="fr-FR"/>
              <a:t>Titre de la partie</a:t>
            </a:r>
          </a:p>
          <a:p>
            <a:pPr lvl="1"/>
            <a:r>
              <a:rPr lang="fr-FR"/>
              <a:t>Deuxième niveau</a:t>
            </a:r>
          </a:p>
        </p:txBody>
      </p:sp>
      <p:sp>
        <p:nvSpPr>
          <p:cNvPr id="23" name="Espace réservé de la date 3">
            <a:extLst>
              <a:ext uri="{FF2B5EF4-FFF2-40B4-BE49-F238E27FC236}">
                <a16:creationId xmlns:a16="http://schemas.microsoft.com/office/drawing/2014/main" id="{15CA4CAF-6729-AB4D-9354-99C08AEAB1B8}"/>
              </a:ext>
            </a:extLst>
          </p:cNvPr>
          <p:cNvSpPr>
            <a:spLocks noGrp="1"/>
          </p:cNvSpPr>
          <p:nvPr>
            <p:ph type="dt" sz="half" idx="2"/>
          </p:nvPr>
        </p:nvSpPr>
        <p:spPr bwMode="gray">
          <a:xfrm>
            <a:off x="323850" y="4797631"/>
            <a:ext cx="1210435" cy="345869"/>
          </a:xfrm>
          <a:prstGeom prst="rect">
            <a:avLst/>
          </a:prstGeom>
        </p:spPr>
        <p:txBody>
          <a:bodyPr vert="horz" lIns="0" tIns="0" rIns="0" bIns="0" rtlCol="0" anchor="ctr" anchorCtr="0">
            <a:noAutofit/>
          </a:bodyPr>
          <a:lstStyle>
            <a:lvl1pPr algn="l">
              <a:defRPr sz="750" b="1">
                <a:solidFill>
                  <a:schemeClr val="tx1"/>
                </a:solidFill>
              </a:defRPr>
            </a:lvl1pPr>
          </a:lstStyle>
          <a:p>
            <a:fld id="{251C71F6-E0A6-1740-B64F-38F332886BAF}" type="datetime1">
              <a:rPr lang="fr-FR" cap="all" smtClean="0"/>
              <a:pPr/>
              <a:t>28/08/2024</a:t>
            </a:fld>
            <a:endParaRPr lang="fr-FR" cap="all"/>
          </a:p>
        </p:txBody>
      </p:sp>
      <p:sp>
        <p:nvSpPr>
          <p:cNvPr id="25" name="Titre 18">
            <a:extLst>
              <a:ext uri="{FF2B5EF4-FFF2-40B4-BE49-F238E27FC236}">
                <a16:creationId xmlns:a16="http://schemas.microsoft.com/office/drawing/2014/main" id="{8909A550-9D66-7141-BF64-73CAD209688B}"/>
              </a:ext>
            </a:extLst>
          </p:cNvPr>
          <p:cNvSpPr>
            <a:spLocks noGrp="1"/>
          </p:cNvSpPr>
          <p:nvPr>
            <p:ph type="title" hasCustomPrompt="1"/>
          </p:nvPr>
        </p:nvSpPr>
        <p:spPr>
          <a:xfrm>
            <a:off x="323850" y="682801"/>
            <a:ext cx="8424863" cy="539991"/>
          </a:xfrm>
        </p:spPr>
        <p:txBody>
          <a:bodyPr/>
          <a:lstStyle/>
          <a:p>
            <a:r>
              <a:rPr lang="fr-FR"/>
              <a:t>Sommaire</a:t>
            </a:r>
          </a:p>
        </p:txBody>
      </p:sp>
      <p:sp>
        <p:nvSpPr>
          <p:cNvPr id="11" name="Espace réservé du pied de page 4"/>
          <p:cNvSpPr>
            <a:spLocks noGrp="1"/>
          </p:cNvSpPr>
          <p:nvPr>
            <p:ph type="ftr" sz="quarter" idx="3"/>
          </p:nvPr>
        </p:nvSpPr>
        <p:spPr bwMode="gray">
          <a:xfrm>
            <a:off x="2868782" y="195486"/>
            <a:ext cx="5879931" cy="360000"/>
          </a:xfrm>
          <a:prstGeom prst="rect">
            <a:avLst/>
          </a:prstGeom>
        </p:spPr>
        <p:txBody>
          <a:bodyPr vert="horz" lIns="0" tIns="0" rIns="0" bIns="0" rtlCol="0" anchor="ctr" anchorCtr="0">
            <a:noAutofit/>
          </a:bodyPr>
          <a:lstStyle>
            <a:lvl1pPr algn="r">
              <a:defRPr sz="750" b="1">
                <a:solidFill>
                  <a:schemeClr val="tx1"/>
                </a:solidFill>
              </a:defRPr>
            </a:lvl1pPr>
          </a:lstStyle>
          <a:p>
            <a:r>
              <a:rPr lang="fr-FR"/>
              <a:t>Direction régionale de l'économie, de l'emploi, du travail et des solidarités</a:t>
            </a:r>
          </a:p>
        </p:txBody>
      </p:sp>
    </p:spTree>
    <p:extLst>
      <p:ext uri="{BB962C8B-B14F-4D97-AF65-F5344CB8AC3E}">
        <p14:creationId xmlns:p14="http://schemas.microsoft.com/office/powerpoint/2010/main" val="28881371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Colonnes de texte">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bwMode="gray"/>
        <p:txBody>
          <a:bodyPr/>
          <a:lstStyle/>
          <a:p>
            <a:fld id="{733122C9-A0B9-462F-8757-0847AD287B63}" type="slidenum">
              <a:rPr lang="fr-FR" smtClean="0">
                <a:solidFill>
                  <a:srgbClr val="000000"/>
                </a:solidFill>
              </a:rPr>
              <a:pPr/>
              <a:t>‹N°›</a:t>
            </a:fld>
            <a:endParaRPr lang="fr-FR">
              <a:solidFill>
                <a:srgbClr val="000000"/>
              </a:solidFill>
            </a:endParaRPr>
          </a:p>
        </p:txBody>
      </p:sp>
      <p:sp>
        <p:nvSpPr>
          <p:cNvPr id="23" name="Espace réservé de la date 3">
            <a:extLst>
              <a:ext uri="{FF2B5EF4-FFF2-40B4-BE49-F238E27FC236}">
                <a16:creationId xmlns:a16="http://schemas.microsoft.com/office/drawing/2014/main" id="{15CA4CAF-6729-AB4D-9354-99C08AEAB1B8}"/>
              </a:ext>
            </a:extLst>
          </p:cNvPr>
          <p:cNvSpPr>
            <a:spLocks noGrp="1"/>
          </p:cNvSpPr>
          <p:nvPr>
            <p:ph type="dt" sz="half" idx="2"/>
          </p:nvPr>
        </p:nvSpPr>
        <p:spPr bwMode="gray">
          <a:xfrm>
            <a:off x="323850" y="4797631"/>
            <a:ext cx="1210435" cy="345869"/>
          </a:xfrm>
          <a:prstGeom prst="rect">
            <a:avLst/>
          </a:prstGeom>
        </p:spPr>
        <p:txBody>
          <a:bodyPr vert="horz" lIns="0" tIns="0" rIns="0" bIns="0" rtlCol="0" anchor="ctr" anchorCtr="0">
            <a:noAutofit/>
          </a:bodyPr>
          <a:lstStyle>
            <a:lvl1pPr algn="l">
              <a:defRPr sz="750" b="1">
                <a:solidFill>
                  <a:schemeClr val="tx1"/>
                </a:solidFill>
              </a:defRPr>
            </a:lvl1pPr>
          </a:lstStyle>
          <a:p>
            <a:fld id="{5E6183FC-BA60-7C49-ABF3-B50982741576}" type="datetime1">
              <a:rPr lang="fr-FR" cap="all" smtClean="0">
                <a:solidFill>
                  <a:srgbClr val="000000"/>
                </a:solidFill>
              </a:rPr>
              <a:pPr/>
              <a:t>28/08/2024</a:t>
            </a:fld>
            <a:endParaRPr lang="fr-FR" cap="all">
              <a:solidFill>
                <a:srgbClr val="000000"/>
              </a:solidFill>
            </a:endParaRPr>
          </a:p>
        </p:txBody>
      </p:sp>
      <p:sp>
        <p:nvSpPr>
          <p:cNvPr id="11" name="Espace réservé du texte 7">
            <a:extLst>
              <a:ext uri="{FF2B5EF4-FFF2-40B4-BE49-F238E27FC236}">
                <a16:creationId xmlns:a16="http://schemas.microsoft.com/office/drawing/2014/main" id="{D4959A1A-C7DE-6748-A32B-7732F0ACFCF1}"/>
              </a:ext>
            </a:extLst>
          </p:cNvPr>
          <p:cNvSpPr>
            <a:spLocks noGrp="1"/>
          </p:cNvSpPr>
          <p:nvPr>
            <p:ph type="body" sz="quarter" idx="16" hasCustomPrompt="1"/>
          </p:nvPr>
        </p:nvSpPr>
        <p:spPr bwMode="gray">
          <a:xfrm>
            <a:off x="323851" y="1248679"/>
            <a:ext cx="8424614" cy="242951"/>
          </a:xfrm>
        </p:spPr>
        <p:txBody>
          <a:bodyPr/>
          <a:lstStyle>
            <a:lvl1pPr marL="0" indent="95250">
              <a:spcBef>
                <a:spcPts val="400"/>
              </a:spcBef>
              <a:spcAft>
                <a:spcPts val="800"/>
              </a:spcAft>
              <a:buFont typeface="+mj-lt"/>
              <a:buNone/>
              <a:tabLst/>
              <a:defRPr sz="1500" b="1">
                <a:solidFill>
                  <a:schemeClr val="tx1">
                    <a:lumMod val="50000"/>
                    <a:lumOff val="50000"/>
                  </a:schemeClr>
                </a:solidFill>
              </a:defRPr>
            </a:lvl1pPr>
            <a:lvl2pPr marL="324000" indent="-144000">
              <a:spcBef>
                <a:spcPts val="600"/>
              </a:spcBef>
              <a:spcAft>
                <a:spcPts val="800"/>
              </a:spcAft>
              <a:buFont typeface="+mj-lt"/>
              <a:buAutoNum type="alphaLcPeriod"/>
              <a:defRPr/>
            </a:lvl2pPr>
          </a:lstStyle>
          <a:p>
            <a:pPr lvl="0"/>
            <a:r>
              <a:rPr lang="fr-FR"/>
              <a:t>Sous-titre</a:t>
            </a:r>
          </a:p>
          <a:p>
            <a:pPr lvl="0"/>
            <a:endParaRPr lang="fr-FR"/>
          </a:p>
        </p:txBody>
      </p:sp>
      <p:sp>
        <p:nvSpPr>
          <p:cNvPr id="12" name="Titre 18">
            <a:extLst>
              <a:ext uri="{FF2B5EF4-FFF2-40B4-BE49-F238E27FC236}">
                <a16:creationId xmlns:a16="http://schemas.microsoft.com/office/drawing/2014/main" id="{5919F96B-C5FF-5146-9075-19E07CEBB750}"/>
              </a:ext>
            </a:extLst>
          </p:cNvPr>
          <p:cNvSpPr>
            <a:spLocks noGrp="1"/>
          </p:cNvSpPr>
          <p:nvPr>
            <p:ph type="title" hasCustomPrompt="1"/>
          </p:nvPr>
        </p:nvSpPr>
        <p:spPr>
          <a:xfrm>
            <a:off x="323850" y="682801"/>
            <a:ext cx="8424863" cy="539991"/>
          </a:xfrm>
        </p:spPr>
        <p:txBody>
          <a:bodyPr/>
          <a:lstStyle/>
          <a:p>
            <a:r>
              <a:rPr lang="fr-FR"/>
              <a:t>Titre</a:t>
            </a:r>
          </a:p>
        </p:txBody>
      </p:sp>
      <p:sp>
        <p:nvSpPr>
          <p:cNvPr id="13" name="Espace réservé du texte 11">
            <a:extLst>
              <a:ext uri="{FF2B5EF4-FFF2-40B4-BE49-F238E27FC236}">
                <a16:creationId xmlns:a16="http://schemas.microsoft.com/office/drawing/2014/main" id="{AC8956DD-B832-6147-8A66-A70995085BBE}"/>
              </a:ext>
            </a:extLst>
          </p:cNvPr>
          <p:cNvSpPr>
            <a:spLocks noGrp="1"/>
          </p:cNvSpPr>
          <p:nvPr>
            <p:ph type="body" sz="quarter" idx="17" hasCustomPrompt="1"/>
          </p:nvPr>
        </p:nvSpPr>
        <p:spPr bwMode="gray">
          <a:xfrm>
            <a:off x="323528" y="1707654"/>
            <a:ext cx="2556471" cy="2880320"/>
          </a:xfrm>
        </p:spPr>
        <p:txBody>
          <a:bodyPr/>
          <a:lstStyle>
            <a:lvl1pPr>
              <a:defRPr/>
            </a:lvl1pPr>
            <a:lvl2pPr>
              <a:defRPr/>
            </a:lvl2pPr>
            <a:lvl3pPr>
              <a:defRPr baseline="0"/>
            </a:lvl3pPr>
            <a:lvl4pPr>
              <a:defRPr/>
            </a:lvl4pPr>
            <a:lvl5pPr>
              <a:defRPr/>
            </a:lvl5pPr>
          </a:lstStyle>
          <a:p>
            <a:pPr lvl="0"/>
            <a:r>
              <a:rPr lang="fr-FR"/>
              <a:t>Texte de niveau 1</a:t>
            </a:r>
          </a:p>
          <a:p>
            <a:pPr lvl="1"/>
            <a:r>
              <a:rPr lang="fr-FR"/>
              <a:t>Texte de niveau 2</a:t>
            </a:r>
          </a:p>
          <a:p>
            <a:pPr lvl="2"/>
            <a:r>
              <a:rPr lang="fr-FR"/>
              <a:t>Texte de niveau 3</a:t>
            </a:r>
          </a:p>
          <a:p>
            <a:pPr lvl="3"/>
            <a:r>
              <a:rPr lang="fr-FR"/>
              <a:t>Texte de niveau 4</a:t>
            </a:r>
          </a:p>
          <a:p>
            <a:pPr lvl="4"/>
            <a:r>
              <a:rPr lang="fr-FR"/>
              <a:t>Texte de niveau 5</a:t>
            </a:r>
          </a:p>
        </p:txBody>
      </p:sp>
      <p:sp>
        <p:nvSpPr>
          <p:cNvPr id="14" name="Espace réservé du texte 11">
            <a:extLst>
              <a:ext uri="{FF2B5EF4-FFF2-40B4-BE49-F238E27FC236}">
                <a16:creationId xmlns:a16="http://schemas.microsoft.com/office/drawing/2014/main" id="{DF66E72C-274C-AC4E-B20B-393EBD9A7172}"/>
              </a:ext>
            </a:extLst>
          </p:cNvPr>
          <p:cNvSpPr>
            <a:spLocks noGrp="1"/>
          </p:cNvSpPr>
          <p:nvPr>
            <p:ph type="body" sz="quarter" idx="14" hasCustomPrompt="1"/>
          </p:nvPr>
        </p:nvSpPr>
        <p:spPr bwMode="gray">
          <a:xfrm>
            <a:off x="3275856" y="1707654"/>
            <a:ext cx="2520000" cy="2880320"/>
          </a:xfrm>
        </p:spPr>
        <p:txBody>
          <a:bodyPr/>
          <a:lstStyle>
            <a:lvl1pPr>
              <a:defRPr/>
            </a:lvl1pPr>
            <a:lvl2pPr>
              <a:defRPr/>
            </a:lvl2pPr>
            <a:lvl3pPr>
              <a:defRPr baseline="0"/>
            </a:lvl3pPr>
            <a:lvl4pPr>
              <a:defRPr/>
            </a:lvl4pPr>
            <a:lvl5pPr>
              <a:defRPr/>
            </a:lvl5pPr>
          </a:lstStyle>
          <a:p>
            <a:pPr lvl="0"/>
            <a:r>
              <a:rPr lang="fr-FR"/>
              <a:t>Texte de niveau 1</a:t>
            </a:r>
          </a:p>
          <a:p>
            <a:pPr lvl="1"/>
            <a:r>
              <a:rPr lang="fr-FR"/>
              <a:t>Texte de niveau 2</a:t>
            </a:r>
          </a:p>
          <a:p>
            <a:pPr lvl="2"/>
            <a:r>
              <a:rPr lang="fr-FR"/>
              <a:t>Texte de niveau 3</a:t>
            </a:r>
          </a:p>
          <a:p>
            <a:pPr lvl="3"/>
            <a:r>
              <a:rPr lang="fr-FR"/>
              <a:t>Texte de niveau 4</a:t>
            </a:r>
          </a:p>
          <a:p>
            <a:pPr lvl="4"/>
            <a:r>
              <a:rPr lang="fr-FR"/>
              <a:t>Texte de niveau 5</a:t>
            </a:r>
          </a:p>
        </p:txBody>
      </p:sp>
      <p:sp>
        <p:nvSpPr>
          <p:cNvPr id="15" name="Espace réservé du texte 11">
            <a:extLst>
              <a:ext uri="{FF2B5EF4-FFF2-40B4-BE49-F238E27FC236}">
                <a16:creationId xmlns:a16="http://schemas.microsoft.com/office/drawing/2014/main" id="{10D42E91-F78E-1D46-9374-4446D0F57965}"/>
              </a:ext>
            </a:extLst>
          </p:cNvPr>
          <p:cNvSpPr>
            <a:spLocks noGrp="1"/>
          </p:cNvSpPr>
          <p:nvPr>
            <p:ph type="body" sz="quarter" idx="18" hasCustomPrompt="1"/>
          </p:nvPr>
        </p:nvSpPr>
        <p:spPr bwMode="gray">
          <a:xfrm>
            <a:off x="6228184" y="1707654"/>
            <a:ext cx="2520000" cy="2880320"/>
          </a:xfrm>
        </p:spPr>
        <p:txBody>
          <a:bodyPr/>
          <a:lstStyle>
            <a:lvl1pPr>
              <a:defRPr/>
            </a:lvl1pPr>
            <a:lvl2pPr>
              <a:defRPr/>
            </a:lvl2pPr>
            <a:lvl3pPr>
              <a:defRPr baseline="0"/>
            </a:lvl3pPr>
            <a:lvl4pPr>
              <a:defRPr/>
            </a:lvl4pPr>
            <a:lvl5pPr>
              <a:defRPr/>
            </a:lvl5pPr>
          </a:lstStyle>
          <a:p>
            <a:pPr lvl="0"/>
            <a:r>
              <a:rPr lang="fr-FR"/>
              <a:t>Texte de niveau 1</a:t>
            </a:r>
          </a:p>
          <a:p>
            <a:pPr lvl="1"/>
            <a:r>
              <a:rPr lang="fr-FR"/>
              <a:t>Texte de niveau 2</a:t>
            </a:r>
          </a:p>
          <a:p>
            <a:pPr lvl="2"/>
            <a:r>
              <a:rPr lang="fr-FR"/>
              <a:t>Texte de niveau 3</a:t>
            </a:r>
          </a:p>
          <a:p>
            <a:pPr lvl="3"/>
            <a:r>
              <a:rPr lang="fr-FR"/>
              <a:t>Texte de niveau 4</a:t>
            </a:r>
          </a:p>
          <a:p>
            <a:pPr lvl="4"/>
            <a:r>
              <a:rPr lang="fr-FR"/>
              <a:t>Texte de niveau 5</a:t>
            </a:r>
          </a:p>
        </p:txBody>
      </p:sp>
      <p:sp>
        <p:nvSpPr>
          <p:cNvPr id="10" name="Espace réservé du pied de page 4"/>
          <p:cNvSpPr>
            <a:spLocks noGrp="1"/>
          </p:cNvSpPr>
          <p:nvPr>
            <p:ph type="ftr" sz="quarter" idx="3"/>
          </p:nvPr>
        </p:nvSpPr>
        <p:spPr bwMode="gray">
          <a:xfrm>
            <a:off x="2868782" y="195486"/>
            <a:ext cx="5879931" cy="360000"/>
          </a:xfrm>
          <a:prstGeom prst="rect">
            <a:avLst/>
          </a:prstGeom>
        </p:spPr>
        <p:txBody>
          <a:bodyPr vert="horz" lIns="0" tIns="0" rIns="0" bIns="0" rtlCol="0" anchor="ctr" anchorCtr="0">
            <a:noAutofit/>
          </a:bodyPr>
          <a:lstStyle>
            <a:lvl1pPr algn="r">
              <a:defRPr sz="750" b="1">
                <a:solidFill>
                  <a:schemeClr val="tx1"/>
                </a:solidFill>
              </a:defRPr>
            </a:lvl1pPr>
          </a:lstStyle>
          <a:p>
            <a:r>
              <a:rPr lang="fr-FR">
                <a:solidFill>
                  <a:srgbClr val="000000"/>
                </a:solidFill>
              </a:rPr>
              <a:t>Direction régionale de l'économie, de l'emploi, du travail et des solidarités</a:t>
            </a:r>
          </a:p>
        </p:txBody>
      </p:sp>
    </p:spTree>
    <p:extLst>
      <p:ext uri="{BB962C8B-B14F-4D97-AF65-F5344CB8AC3E}">
        <p14:creationId xmlns:p14="http://schemas.microsoft.com/office/powerpoint/2010/main" val="7842672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re, sous-titre, textes 3 et image ">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bwMode="gray"/>
        <p:txBody>
          <a:bodyPr/>
          <a:lstStyle/>
          <a:p>
            <a:fld id="{733122C9-A0B9-462F-8757-0847AD287B63}" type="slidenum">
              <a:rPr lang="fr-FR" smtClean="0">
                <a:solidFill>
                  <a:srgbClr val="000000"/>
                </a:solidFill>
              </a:rPr>
              <a:pPr/>
              <a:t>‹N°›</a:t>
            </a:fld>
            <a:endParaRPr lang="fr-FR">
              <a:solidFill>
                <a:srgbClr val="000000"/>
              </a:solidFill>
            </a:endParaRPr>
          </a:p>
        </p:txBody>
      </p:sp>
      <p:sp>
        <p:nvSpPr>
          <p:cNvPr id="12" name="Espace réservé du texte 11"/>
          <p:cNvSpPr>
            <a:spLocks noGrp="1"/>
          </p:cNvSpPr>
          <p:nvPr>
            <p:ph type="body" sz="quarter" idx="14" hasCustomPrompt="1"/>
          </p:nvPr>
        </p:nvSpPr>
        <p:spPr bwMode="gray">
          <a:xfrm>
            <a:off x="323528" y="1707654"/>
            <a:ext cx="2520000" cy="2880320"/>
          </a:xfrm>
        </p:spPr>
        <p:txBody>
          <a:bodyPr/>
          <a:lstStyle>
            <a:lvl1pPr>
              <a:defRPr/>
            </a:lvl1pPr>
            <a:lvl2pPr>
              <a:defRPr/>
            </a:lvl2pPr>
            <a:lvl3pPr>
              <a:defRPr baseline="0"/>
            </a:lvl3pPr>
            <a:lvl4pPr>
              <a:defRPr/>
            </a:lvl4pPr>
            <a:lvl5pPr>
              <a:defRPr/>
            </a:lvl5pPr>
          </a:lstStyle>
          <a:p>
            <a:pPr lvl="0"/>
            <a:r>
              <a:rPr lang="fr-FR"/>
              <a:t>Texte de niveau 1</a:t>
            </a:r>
          </a:p>
          <a:p>
            <a:pPr lvl="1"/>
            <a:r>
              <a:rPr lang="fr-FR"/>
              <a:t>Texte de niveau 2</a:t>
            </a:r>
          </a:p>
          <a:p>
            <a:pPr lvl="2"/>
            <a:r>
              <a:rPr lang="fr-FR"/>
              <a:t>Texte de niveau 3</a:t>
            </a:r>
          </a:p>
          <a:p>
            <a:pPr lvl="3"/>
            <a:r>
              <a:rPr lang="fr-FR"/>
              <a:t>Texte de niveau 4</a:t>
            </a:r>
          </a:p>
          <a:p>
            <a:pPr lvl="4"/>
            <a:r>
              <a:rPr lang="fr-FR"/>
              <a:t>Texte de niveau 5</a:t>
            </a:r>
          </a:p>
        </p:txBody>
      </p:sp>
      <p:sp>
        <p:nvSpPr>
          <p:cNvPr id="17" name="Espace réservé de la date 3">
            <a:extLst>
              <a:ext uri="{FF2B5EF4-FFF2-40B4-BE49-F238E27FC236}">
                <a16:creationId xmlns:a16="http://schemas.microsoft.com/office/drawing/2014/main" id="{CEFA8BB7-D3E4-254A-BB0E-3D1C8C64E198}"/>
              </a:ext>
            </a:extLst>
          </p:cNvPr>
          <p:cNvSpPr>
            <a:spLocks noGrp="1"/>
          </p:cNvSpPr>
          <p:nvPr>
            <p:ph type="dt" sz="half" idx="2"/>
          </p:nvPr>
        </p:nvSpPr>
        <p:spPr bwMode="gray">
          <a:xfrm>
            <a:off x="323850" y="4797631"/>
            <a:ext cx="1210435" cy="345869"/>
          </a:xfrm>
          <a:prstGeom prst="rect">
            <a:avLst/>
          </a:prstGeom>
        </p:spPr>
        <p:txBody>
          <a:bodyPr vert="horz" lIns="0" tIns="0" rIns="0" bIns="0" rtlCol="0" anchor="ctr" anchorCtr="0">
            <a:noAutofit/>
          </a:bodyPr>
          <a:lstStyle>
            <a:lvl1pPr algn="l">
              <a:defRPr sz="750" b="1">
                <a:solidFill>
                  <a:schemeClr val="tx1"/>
                </a:solidFill>
              </a:defRPr>
            </a:lvl1pPr>
          </a:lstStyle>
          <a:p>
            <a:fld id="{0597CDB5-73DC-8641-8CC1-FAD9379FD627}" type="datetime1">
              <a:rPr lang="fr-FR" cap="all" smtClean="0">
                <a:solidFill>
                  <a:srgbClr val="000000"/>
                </a:solidFill>
              </a:rPr>
              <a:pPr/>
              <a:t>28/08/2024</a:t>
            </a:fld>
            <a:endParaRPr lang="fr-FR" cap="all">
              <a:solidFill>
                <a:srgbClr val="000000"/>
              </a:solidFill>
            </a:endParaRPr>
          </a:p>
        </p:txBody>
      </p:sp>
      <p:sp>
        <p:nvSpPr>
          <p:cNvPr id="18" name="Espace réservé du texte 7">
            <a:extLst>
              <a:ext uri="{FF2B5EF4-FFF2-40B4-BE49-F238E27FC236}">
                <a16:creationId xmlns:a16="http://schemas.microsoft.com/office/drawing/2014/main" id="{35840C24-F178-C44C-B5A1-3EB8F3EF4B92}"/>
              </a:ext>
            </a:extLst>
          </p:cNvPr>
          <p:cNvSpPr>
            <a:spLocks noGrp="1"/>
          </p:cNvSpPr>
          <p:nvPr>
            <p:ph type="body" sz="quarter" idx="13" hasCustomPrompt="1"/>
          </p:nvPr>
        </p:nvSpPr>
        <p:spPr bwMode="gray">
          <a:xfrm>
            <a:off x="323851" y="1248679"/>
            <a:ext cx="8424614" cy="242951"/>
          </a:xfrm>
        </p:spPr>
        <p:txBody>
          <a:bodyPr/>
          <a:lstStyle>
            <a:lvl1pPr marL="0" indent="95250">
              <a:spcBef>
                <a:spcPts val="400"/>
              </a:spcBef>
              <a:spcAft>
                <a:spcPts val="800"/>
              </a:spcAft>
              <a:buFont typeface="+mj-lt"/>
              <a:buNone/>
              <a:tabLst/>
              <a:defRPr sz="1500" b="1">
                <a:solidFill>
                  <a:schemeClr val="tx1">
                    <a:lumMod val="50000"/>
                    <a:lumOff val="50000"/>
                  </a:schemeClr>
                </a:solidFill>
              </a:defRPr>
            </a:lvl1pPr>
            <a:lvl2pPr marL="324000" indent="-144000">
              <a:spcBef>
                <a:spcPts val="600"/>
              </a:spcBef>
              <a:spcAft>
                <a:spcPts val="800"/>
              </a:spcAft>
              <a:buFont typeface="+mj-lt"/>
              <a:buAutoNum type="alphaLcPeriod"/>
              <a:defRPr/>
            </a:lvl2pPr>
          </a:lstStyle>
          <a:p>
            <a:pPr lvl="0"/>
            <a:r>
              <a:rPr lang="fr-FR"/>
              <a:t>Sous-titre</a:t>
            </a:r>
          </a:p>
          <a:p>
            <a:pPr lvl="0"/>
            <a:endParaRPr lang="fr-FR"/>
          </a:p>
        </p:txBody>
      </p:sp>
      <p:sp>
        <p:nvSpPr>
          <p:cNvPr id="19" name="Titre 18">
            <a:extLst>
              <a:ext uri="{FF2B5EF4-FFF2-40B4-BE49-F238E27FC236}">
                <a16:creationId xmlns:a16="http://schemas.microsoft.com/office/drawing/2014/main" id="{0271A58A-1CC5-D145-89AA-12537E5CE304}"/>
              </a:ext>
            </a:extLst>
          </p:cNvPr>
          <p:cNvSpPr>
            <a:spLocks noGrp="1"/>
          </p:cNvSpPr>
          <p:nvPr>
            <p:ph type="title" hasCustomPrompt="1"/>
          </p:nvPr>
        </p:nvSpPr>
        <p:spPr>
          <a:xfrm>
            <a:off x="323850" y="682801"/>
            <a:ext cx="8424863" cy="539991"/>
          </a:xfrm>
        </p:spPr>
        <p:txBody>
          <a:bodyPr/>
          <a:lstStyle/>
          <a:p>
            <a:r>
              <a:rPr lang="fr-FR"/>
              <a:t>Titre</a:t>
            </a:r>
          </a:p>
        </p:txBody>
      </p:sp>
      <p:sp>
        <p:nvSpPr>
          <p:cNvPr id="8" name="Espace réservé pour une image  7">
            <a:extLst>
              <a:ext uri="{FF2B5EF4-FFF2-40B4-BE49-F238E27FC236}">
                <a16:creationId xmlns:a16="http://schemas.microsoft.com/office/drawing/2014/main" id="{7004A35F-FCE5-0248-9AD4-C4E7502EF166}"/>
              </a:ext>
            </a:extLst>
          </p:cNvPr>
          <p:cNvSpPr>
            <a:spLocks noGrp="1"/>
          </p:cNvSpPr>
          <p:nvPr>
            <p:ph type="pic" sz="quarter" idx="15"/>
          </p:nvPr>
        </p:nvSpPr>
        <p:spPr>
          <a:xfrm>
            <a:off x="3131840" y="1707654"/>
            <a:ext cx="5616624" cy="2880320"/>
          </a:xfrm>
        </p:spPr>
        <p:txBody>
          <a:bodyPr/>
          <a:lstStyle/>
          <a:p>
            <a:r>
              <a:rPr lang="fr-FR"/>
              <a:t>Cliquez sur l'icône pour ajouter une image</a:t>
            </a:r>
          </a:p>
        </p:txBody>
      </p:sp>
      <p:sp>
        <p:nvSpPr>
          <p:cNvPr id="9" name="Espace réservé du pied de page 4"/>
          <p:cNvSpPr>
            <a:spLocks noGrp="1"/>
          </p:cNvSpPr>
          <p:nvPr>
            <p:ph type="ftr" sz="quarter" idx="3"/>
          </p:nvPr>
        </p:nvSpPr>
        <p:spPr bwMode="gray">
          <a:xfrm>
            <a:off x="2868782" y="195486"/>
            <a:ext cx="5879931" cy="360000"/>
          </a:xfrm>
          <a:prstGeom prst="rect">
            <a:avLst/>
          </a:prstGeom>
        </p:spPr>
        <p:txBody>
          <a:bodyPr vert="horz" lIns="0" tIns="0" rIns="0" bIns="0" rtlCol="0" anchor="ctr" anchorCtr="0">
            <a:noAutofit/>
          </a:bodyPr>
          <a:lstStyle>
            <a:lvl1pPr algn="r">
              <a:defRPr sz="750" b="1">
                <a:solidFill>
                  <a:schemeClr val="tx1"/>
                </a:solidFill>
              </a:defRPr>
            </a:lvl1pPr>
          </a:lstStyle>
          <a:p>
            <a:r>
              <a:rPr lang="fr-FR">
                <a:solidFill>
                  <a:srgbClr val="000000"/>
                </a:solidFill>
              </a:rPr>
              <a:t>Direction régionale de l'économie, de l'emploi, du travail et des solidarités</a:t>
            </a:r>
          </a:p>
        </p:txBody>
      </p:sp>
    </p:spTree>
    <p:extLst>
      <p:ext uri="{BB962C8B-B14F-4D97-AF65-F5344CB8AC3E}">
        <p14:creationId xmlns:p14="http://schemas.microsoft.com/office/powerpoint/2010/main" val="3435320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1_Titre, sous-titre, textes 3, et graphique ">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bwMode="gray"/>
        <p:txBody>
          <a:bodyPr/>
          <a:lstStyle/>
          <a:p>
            <a:fld id="{733122C9-A0B9-462F-8757-0847AD287B63}" type="slidenum">
              <a:rPr lang="fr-FR" smtClean="0">
                <a:solidFill>
                  <a:srgbClr val="000000"/>
                </a:solidFill>
              </a:rPr>
              <a:pPr/>
              <a:t>‹N°›</a:t>
            </a:fld>
            <a:endParaRPr lang="fr-FR">
              <a:solidFill>
                <a:srgbClr val="000000"/>
              </a:solidFill>
            </a:endParaRPr>
          </a:p>
        </p:txBody>
      </p:sp>
      <p:sp>
        <p:nvSpPr>
          <p:cNvPr id="12" name="Espace réservé du texte 11"/>
          <p:cNvSpPr>
            <a:spLocks noGrp="1"/>
          </p:cNvSpPr>
          <p:nvPr>
            <p:ph type="body" sz="quarter" idx="14" hasCustomPrompt="1"/>
          </p:nvPr>
        </p:nvSpPr>
        <p:spPr bwMode="gray">
          <a:xfrm>
            <a:off x="6228184" y="1707654"/>
            <a:ext cx="2520000" cy="2880320"/>
          </a:xfrm>
        </p:spPr>
        <p:txBody>
          <a:bodyPr/>
          <a:lstStyle>
            <a:lvl1pPr>
              <a:defRPr/>
            </a:lvl1pPr>
            <a:lvl2pPr>
              <a:defRPr/>
            </a:lvl2pPr>
            <a:lvl3pPr>
              <a:defRPr baseline="0"/>
            </a:lvl3pPr>
            <a:lvl4pPr>
              <a:defRPr/>
            </a:lvl4pPr>
            <a:lvl5pPr>
              <a:defRPr/>
            </a:lvl5pPr>
          </a:lstStyle>
          <a:p>
            <a:pPr lvl="0"/>
            <a:r>
              <a:rPr lang="fr-FR"/>
              <a:t>Texte de niveau 1</a:t>
            </a:r>
          </a:p>
          <a:p>
            <a:pPr lvl="1"/>
            <a:r>
              <a:rPr lang="fr-FR"/>
              <a:t>Texte de niveau 2</a:t>
            </a:r>
          </a:p>
          <a:p>
            <a:pPr lvl="2"/>
            <a:r>
              <a:rPr lang="fr-FR"/>
              <a:t>Texte de niveau 3</a:t>
            </a:r>
          </a:p>
          <a:p>
            <a:pPr lvl="3"/>
            <a:r>
              <a:rPr lang="fr-FR"/>
              <a:t>Texte de niveau 4</a:t>
            </a:r>
          </a:p>
          <a:p>
            <a:pPr lvl="4"/>
            <a:r>
              <a:rPr lang="fr-FR"/>
              <a:t>Texte de niveau 5</a:t>
            </a:r>
          </a:p>
        </p:txBody>
      </p:sp>
      <p:sp>
        <p:nvSpPr>
          <p:cNvPr id="17" name="Espace réservé de la date 3">
            <a:extLst>
              <a:ext uri="{FF2B5EF4-FFF2-40B4-BE49-F238E27FC236}">
                <a16:creationId xmlns:a16="http://schemas.microsoft.com/office/drawing/2014/main" id="{CEFA8BB7-D3E4-254A-BB0E-3D1C8C64E198}"/>
              </a:ext>
            </a:extLst>
          </p:cNvPr>
          <p:cNvSpPr>
            <a:spLocks noGrp="1"/>
          </p:cNvSpPr>
          <p:nvPr>
            <p:ph type="dt" sz="half" idx="2"/>
          </p:nvPr>
        </p:nvSpPr>
        <p:spPr bwMode="gray">
          <a:xfrm>
            <a:off x="323850" y="4797631"/>
            <a:ext cx="1210435" cy="345869"/>
          </a:xfrm>
          <a:prstGeom prst="rect">
            <a:avLst/>
          </a:prstGeom>
        </p:spPr>
        <p:txBody>
          <a:bodyPr vert="horz" lIns="0" tIns="0" rIns="0" bIns="0" rtlCol="0" anchor="ctr" anchorCtr="0">
            <a:noAutofit/>
          </a:bodyPr>
          <a:lstStyle>
            <a:lvl1pPr algn="l">
              <a:defRPr sz="750" b="1">
                <a:solidFill>
                  <a:schemeClr val="tx1"/>
                </a:solidFill>
              </a:defRPr>
            </a:lvl1pPr>
          </a:lstStyle>
          <a:p>
            <a:fld id="{8E1290DD-BE4D-794B-919C-D565D1B9C67D}" type="datetime1">
              <a:rPr lang="fr-FR" cap="all" smtClean="0">
                <a:solidFill>
                  <a:srgbClr val="000000"/>
                </a:solidFill>
              </a:rPr>
              <a:pPr/>
              <a:t>28/08/2024</a:t>
            </a:fld>
            <a:endParaRPr lang="fr-FR" cap="all">
              <a:solidFill>
                <a:srgbClr val="000000"/>
              </a:solidFill>
            </a:endParaRPr>
          </a:p>
        </p:txBody>
      </p:sp>
      <p:sp>
        <p:nvSpPr>
          <p:cNvPr id="18" name="Espace réservé du texte 7">
            <a:extLst>
              <a:ext uri="{FF2B5EF4-FFF2-40B4-BE49-F238E27FC236}">
                <a16:creationId xmlns:a16="http://schemas.microsoft.com/office/drawing/2014/main" id="{35840C24-F178-C44C-B5A1-3EB8F3EF4B92}"/>
              </a:ext>
            </a:extLst>
          </p:cNvPr>
          <p:cNvSpPr>
            <a:spLocks noGrp="1"/>
          </p:cNvSpPr>
          <p:nvPr>
            <p:ph type="body" sz="quarter" idx="13" hasCustomPrompt="1"/>
          </p:nvPr>
        </p:nvSpPr>
        <p:spPr bwMode="gray">
          <a:xfrm>
            <a:off x="323851" y="1248679"/>
            <a:ext cx="8424614" cy="242951"/>
          </a:xfrm>
        </p:spPr>
        <p:txBody>
          <a:bodyPr/>
          <a:lstStyle>
            <a:lvl1pPr marL="0" indent="95250">
              <a:spcBef>
                <a:spcPts val="400"/>
              </a:spcBef>
              <a:spcAft>
                <a:spcPts val="800"/>
              </a:spcAft>
              <a:buFont typeface="+mj-lt"/>
              <a:buNone/>
              <a:tabLst/>
              <a:defRPr sz="1500" b="1">
                <a:solidFill>
                  <a:schemeClr val="tx1">
                    <a:lumMod val="50000"/>
                    <a:lumOff val="50000"/>
                  </a:schemeClr>
                </a:solidFill>
              </a:defRPr>
            </a:lvl1pPr>
            <a:lvl2pPr marL="324000" indent="-144000">
              <a:spcBef>
                <a:spcPts val="600"/>
              </a:spcBef>
              <a:spcAft>
                <a:spcPts val="800"/>
              </a:spcAft>
              <a:buFont typeface="+mj-lt"/>
              <a:buAutoNum type="alphaLcPeriod"/>
              <a:defRPr/>
            </a:lvl2pPr>
          </a:lstStyle>
          <a:p>
            <a:pPr lvl="0"/>
            <a:r>
              <a:rPr lang="fr-FR"/>
              <a:t>Sous-titre</a:t>
            </a:r>
          </a:p>
          <a:p>
            <a:pPr lvl="0"/>
            <a:endParaRPr lang="fr-FR"/>
          </a:p>
        </p:txBody>
      </p:sp>
      <p:sp>
        <p:nvSpPr>
          <p:cNvPr id="19" name="Titre 18">
            <a:extLst>
              <a:ext uri="{FF2B5EF4-FFF2-40B4-BE49-F238E27FC236}">
                <a16:creationId xmlns:a16="http://schemas.microsoft.com/office/drawing/2014/main" id="{0271A58A-1CC5-D145-89AA-12537E5CE304}"/>
              </a:ext>
            </a:extLst>
          </p:cNvPr>
          <p:cNvSpPr>
            <a:spLocks noGrp="1"/>
          </p:cNvSpPr>
          <p:nvPr>
            <p:ph type="title" hasCustomPrompt="1"/>
          </p:nvPr>
        </p:nvSpPr>
        <p:spPr>
          <a:xfrm>
            <a:off x="323850" y="682801"/>
            <a:ext cx="8424863" cy="539991"/>
          </a:xfrm>
        </p:spPr>
        <p:txBody>
          <a:bodyPr/>
          <a:lstStyle/>
          <a:p>
            <a:r>
              <a:rPr lang="fr-FR"/>
              <a:t>Titre</a:t>
            </a:r>
          </a:p>
        </p:txBody>
      </p:sp>
      <p:sp>
        <p:nvSpPr>
          <p:cNvPr id="3" name="Espace réservé du graphique 2">
            <a:extLst>
              <a:ext uri="{FF2B5EF4-FFF2-40B4-BE49-F238E27FC236}">
                <a16:creationId xmlns:a16="http://schemas.microsoft.com/office/drawing/2014/main" id="{66D3B633-BB7B-4941-BF9B-161C5342E3AA}"/>
              </a:ext>
            </a:extLst>
          </p:cNvPr>
          <p:cNvSpPr>
            <a:spLocks noGrp="1"/>
          </p:cNvSpPr>
          <p:nvPr>
            <p:ph type="chart" sz="quarter" idx="15"/>
          </p:nvPr>
        </p:nvSpPr>
        <p:spPr>
          <a:xfrm>
            <a:off x="323528" y="1707654"/>
            <a:ext cx="5761038" cy="2879725"/>
          </a:xfrm>
        </p:spPr>
        <p:txBody>
          <a:bodyPr/>
          <a:lstStyle/>
          <a:p>
            <a:r>
              <a:rPr lang="fr-FR"/>
              <a:t>Cliquez sur l'icône pour ajouter un graphique</a:t>
            </a:r>
          </a:p>
        </p:txBody>
      </p:sp>
      <p:sp>
        <p:nvSpPr>
          <p:cNvPr id="9" name="Espace réservé du pied de page 4"/>
          <p:cNvSpPr>
            <a:spLocks noGrp="1"/>
          </p:cNvSpPr>
          <p:nvPr>
            <p:ph type="ftr" sz="quarter" idx="3"/>
          </p:nvPr>
        </p:nvSpPr>
        <p:spPr bwMode="gray">
          <a:xfrm>
            <a:off x="2868782" y="195486"/>
            <a:ext cx="5879931" cy="360000"/>
          </a:xfrm>
          <a:prstGeom prst="rect">
            <a:avLst/>
          </a:prstGeom>
        </p:spPr>
        <p:txBody>
          <a:bodyPr vert="horz" lIns="0" tIns="0" rIns="0" bIns="0" rtlCol="0" anchor="ctr" anchorCtr="0">
            <a:noAutofit/>
          </a:bodyPr>
          <a:lstStyle>
            <a:lvl1pPr algn="r">
              <a:defRPr sz="750" b="1">
                <a:solidFill>
                  <a:schemeClr val="tx1"/>
                </a:solidFill>
              </a:defRPr>
            </a:lvl1pPr>
          </a:lstStyle>
          <a:p>
            <a:r>
              <a:rPr lang="fr-FR">
                <a:solidFill>
                  <a:srgbClr val="000000"/>
                </a:solidFill>
              </a:rPr>
              <a:t>Direction régionale de l'économie, de l'emploi, du travail et des solidarités</a:t>
            </a:r>
          </a:p>
        </p:txBody>
      </p:sp>
    </p:spTree>
    <p:extLst>
      <p:ext uri="{BB962C8B-B14F-4D97-AF65-F5344CB8AC3E}">
        <p14:creationId xmlns:p14="http://schemas.microsoft.com/office/powerpoint/2010/main" val="28365626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itre et sous-titre">
    <p:spTree>
      <p:nvGrpSpPr>
        <p:cNvPr id="1" name=""/>
        <p:cNvGrpSpPr/>
        <p:nvPr/>
      </p:nvGrpSpPr>
      <p:grpSpPr>
        <a:xfrm>
          <a:off x="0" y="0"/>
          <a:ext cx="0" cy="0"/>
          <a:chOff x="0" y="0"/>
          <a:chExt cx="0" cy="0"/>
        </a:xfrm>
      </p:grpSpPr>
      <p:sp>
        <p:nvSpPr>
          <p:cNvPr id="11" name="Espace réservé du texte 10"/>
          <p:cNvSpPr>
            <a:spLocks noGrp="1"/>
          </p:cNvSpPr>
          <p:nvPr>
            <p:ph type="body" sz="quarter" idx="13" hasCustomPrompt="1"/>
          </p:nvPr>
        </p:nvSpPr>
        <p:spPr bwMode="gray">
          <a:xfrm>
            <a:off x="323850" y="2139702"/>
            <a:ext cx="8424000" cy="2293224"/>
          </a:xfrm>
        </p:spPr>
        <p:txBody>
          <a:bodyPr/>
          <a:lstStyle>
            <a:lvl1pPr>
              <a:lnSpc>
                <a:spcPct val="90000"/>
              </a:lnSpc>
              <a:spcAft>
                <a:spcPts val="0"/>
              </a:spcAft>
              <a:defRPr sz="3250" b="1" cap="all" baseline="0"/>
            </a:lvl1pPr>
            <a:lvl2pPr marL="92075" indent="0">
              <a:spcBef>
                <a:spcPts val="500"/>
              </a:spcBef>
              <a:spcAft>
                <a:spcPts val="0"/>
              </a:spcAft>
              <a:buNone/>
              <a:tabLst/>
              <a:defRPr sz="1850"/>
            </a:lvl2pPr>
          </a:lstStyle>
          <a:p>
            <a:pPr lvl="0"/>
            <a:r>
              <a:rPr lang="fr-FR"/>
              <a:t>Titre</a:t>
            </a:r>
          </a:p>
          <a:p>
            <a:pPr lvl="1"/>
            <a:r>
              <a:rPr lang="fr-FR"/>
              <a:t>Sous-titre</a:t>
            </a:r>
          </a:p>
        </p:txBody>
      </p:sp>
      <p:cxnSp>
        <p:nvCxnSpPr>
          <p:cNvPr id="12" name="Connecteur droit 11"/>
          <p:cNvCxnSpPr>
            <a:cxnSpLocks/>
          </p:cNvCxnSpPr>
          <p:nvPr/>
        </p:nvCxnSpPr>
        <p:spPr bwMode="gray">
          <a:xfrm>
            <a:off x="323850" y="4784400"/>
            <a:ext cx="8424614"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Espace réservé de la date 3">
            <a:extLst>
              <a:ext uri="{FF2B5EF4-FFF2-40B4-BE49-F238E27FC236}">
                <a16:creationId xmlns:a16="http://schemas.microsoft.com/office/drawing/2014/main" id="{C192E6B1-2CEB-FB47-B10B-D25D43DF8D96}"/>
              </a:ext>
            </a:extLst>
          </p:cNvPr>
          <p:cNvSpPr>
            <a:spLocks noGrp="1"/>
          </p:cNvSpPr>
          <p:nvPr>
            <p:ph type="dt" sz="half" idx="2"/>
          </p:nvPr>
        </p:nvSpPr>
        <p:spPr bwMode="gray">
          <a:xfrm>
            <a:off x="323850" y="4797631"/>
            <a:ext cx="1210435" cy="345869"/>
          </a:xfrm>
          <a:prstGeom prst="rect">
            <a:avLst/>
          </a:prstGeom>
        </p:spPr>
        <p:txBody>
          <a:bodyPr vert="horz" lIns="0" tIns="0" rIns="0" bIns="0" rtlCol="0" anchor="ctr" anchorCtr="0">
            <a:noAutofit/>
          </a:bodyPr>
          <a:lstStyle>
            <a:lvl1pPr algn="l">
              <a:defRPr sz="750" b="1">
                <a:solidFill>
                  <a:schemeClr val="tx1"/>
                </a:solidFill>
              </a:defRPr>
            </a:lvl1pPr>
          </a:lstStyle>
          <a:p>
            <a:fld id="{D7698221-35EF-134F-B87A-568DECC70F29}" type="datetime1">
              <a:rPr lang="fr-FR" cap="all" smtClean="0">
                <a:solidFill>
                  <a:srgbClr val="000000"/>
                </a:solidFill>
              </a:rPr>
              <a:pPr/>
              <a:t>28/08/2024</a:t>
            </a:fld>
            <a:endParaRPr lang="fr-FR" cap="all">
              <a:solidFill>
                <a:srgbClr val="000000"/>
              </a:solidFill>
            </a:endParaRPr>
          </a:p>
        </p:txBody>
      </p:sp>
      <p:sp>
        <p:nvSpPr>
          <p:cNvPr id="14" name="Espace réservé du numéro de diapositive 5">
            <a:extLst>
              <a:ext uri="{FF2B5EF4-FFF2-40B4-BE49-F238E27FC236}">
                <a16:creationId xmlns:a16="http://schemas.microsoft.com/office/drawing/2014/main" id="{0593ECE3-ACEF-7441-BABB-08F519CCE72F}"/>
              </a:ext>
            </a:extLst>
          </p:cNvPr>
          <p:cNvSpPr>
            <a:spLocks noGrp="1"/>
          </p:cNvSpPr>
          <p:nvPr>
            <p:ph type="sldNum" sz="quarter" idx="4"/>
          </p:nvPr>
        </p:nvSpPr>
        <p:spPr bwMode="gray">
          <a:xfrm>
            <a:off x="7398713" y="4783500"/>
            <a:ext cx="1350000" cy="360000"/>
          </a:xfrm>
          <a:prstGeom prst="rect">
            <a:avLst/>
          </a:prstGeom>
        </p:spPr>
        <p:txBody>
          <a:bodyPr vert="horz" lIns="0" tIns="0" rIns="0" bIns="0" rtlCol="0" anchor="ctr" anchorCtr="0">
            <a:noAutofit/>
          </a:bodyPr>
          <a:lstStyle>
            <a:lvl1pPr algn="r">
              <a:defRPr sz="750" b="1">
                <a:solidFill>
                  <a:schemeClr val="tx1"/>
                </a:solidFill>
              </a:defRPr>
            </a:lvl1pPr>
          </a:lstStyle>
          <a:p>
            <a:fld id="{733122C9-A0B9-462F-8757-0847AD287B63}" type="slidenum">
              <a:rPr lang="fr-FR" smtClean="0">
                <a:solidFill>
                  <a:srgbClr val="000000"/>
                </a:solidFill>
              </a:rPr>
              <a:pPr/>
              <a:t>‹N°›</a:t>
            </a:fld>
            <a:endParaRPr lang="fr-FR">
              <a:solidFill>
                <a:srgbClr val="000000"/>
              </a:solidFill>
            </a:endParaRPr>
          </a:p>
        </p:txBody>
      </p:sp>
      <p:pic>
        <p:nvPicPr>
          <p:cNvPr id="7" name="Imag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1469" y="339502"/>
            <a:ext cx="3154462" cy="1317600"/>
          </a:xfrm>
          <a:prstGeom prst="rect">
            <a:avLst/>
          </a:prstGeom>
        </p:spPr>
      </p:pic>
    </p:spTree>
    <p:extLst>
      <p:ext uri="{BB962C8B-B14F-4D97-AF65-F5344CB8AC3E}">
        <p14:creationId xmlns:p14="http://schemas.microsoft.com/office/powerpoint/2010/main" val="9564935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Chapitre">
    <p:spTree>
      <p:nvGrpSpPr>
        <p:cNvPr id="1" name=""/>
        <p:cNvGrpSpPr/>
        <p:nvPr/>
      </p:nvGrpSpPr>
      <p:grpSpPr>
        <a:xfrm>
          <a:off x="0" y="0"/>
          <a:ext cx="0" cy="0"/>
          <a:chOff x="0" y="0"/>
          <a:chExt cx="0" cy="0"/>
        </a:xfrm>
      </p:grpSpPr>
      <p:sp>
        <p:nvSpPr>
          <p:cNvPr id="8" name="Espace réservé pour une image  7"/>
          <p:cNvSpPr>
            <a:spLocks noGrp="1"/>
          </p:cNvSpPr>
          <p:nvPr>
            <p:ph type="pic" sz="quarter" idx="13" hasCustomPrompt="1"/>
          </p:nvPr>
        </p:nvSpPr>
        <p:spPr bwMode="gray">
          <a:xfrm>
            <a:off x="0" y="738000"/>
            <a:ext cx="9144000" cy="4443958"/>
          </a:xfrm>
          <a:solidFill>
            <a:schemeClr val="tx2"/>
          </a:solidFill>
        </p:spPr>
        <p:txBody>
          <a:bodyPr tIns="1080000" anchor="ctr" anchorCtr="0"/>
          <a:lstStyle>
            <a:lvl1pPr algn="ctr">
              <a:defRPr cap="all" baseline="0">
                <a:solidFill>
                  <a:schemeClr val="bg1"/>
                </a:solidFill>
              </a:defRPr>
            </a:lvl1pPr>
          </a:lstStyle>
          <a:p>
            <a:r>
              <a:rPr lang="fr-FR"/>
              <a:t>Sélectionner l’icône pour insérer une image, </a:t>
            </a:r>
            <a:br>
              <a:rPr lang="fr-FR"/>
            </a:br>
            <a:r>
              <a:rPr lang="fr-FR"/>
              <a:t>puis disposer l’image en arrière plan </a:t>
            </a:r>
            <a:br>
              <a:rPr lang="fr-FR"/>
            </a:br>
            <a:r>
              <a:rPr lang="fr-FR"/>
              <a:t>(Sélectionner l’image avec le bouton droit de la souris / </a:t>
            </a:r>
            <a:br>
              <a:rPr lang="fr-FR"/>
            </a:br>
            <a:r>
              <a:rPr lang="fr-FR"/>
              <a:t>Mettre à l’arrière plan)</a:t>
            </a:r>
          </a:p>
        </p:txBody>
      </p:sp>
      <p:sp>
        <p:nvSpPr>
          <p:cNvPr id="7" name="Espace réservé de la date 3">
            <a:extLst>
              <a:ext uri="{FF2B5EF4-FFF2-40B4-BE49-F238E27FC236}">
                <a16:creationId xmlns:a16="http://schemas.microsoft.com/office/drawing/2014/main" id="{02A90153-98CB-E943-A611-AD9242F15601}"/>
              </a:ext>
            </a:extLst>
          </p:cNvPr>
          <p:cNvSpPr>
            <a:spLocks noGrp="1"/>
          </p:cNvSpPr>
          <p:nvPr>
            <p:ph type="dt" sz="half" idx="2"/>
          </p:nvPr>
        </p:nvSpPr>
        <p:spPr bwMode="gray">
          <a:xfrm>
            <a:off x="364285" y="4797631"/>
            <a:ext cx="1170000" cy="345869"/>
          </a:xfrm>
          <a:prstGeom prst="rect">
            <a:avLst/>
          </a:prstGeom>
        </p:spPr>
        <p:txBody>
          <a:bodyPr vert="horz" lIns="0" tIns="0" rIns="0" bIns="0" rtlCol="0" anchor="ctr" anchorCtr="0">
            <a:noAutofit/>
          </a:bodyPr>
          <a:lstStyle>
            <a:lvl1pPr algn="l">
              <a:defRPr sz="750" b="1">
                <a:solidFill>
                  <a:schemeClr val="bg1"/>
                </a:solidFill>
              </a:defRPr>
            </a:lvl1pPr>
          </a:lstStyle>
          <a:p>
            <a:fld id="{5F7325A3-5315-1B4B-A0D9-112471EB5837}" type="datetime1">
              <a:rPr lang="fr-FR" cap="all" smtClean="0">
                <a:solidFill>
                  <a:srgbClr val="FFFFFF"/>
                </a:solidFill>
              </a:rPr>
              <a:pPr/>
              <a:t>28/08/2024</a:t>
            </a:fld>
            <a:endParaRPr lang="fr-FR" cap="all">
              <a:solidFill>
                <a:srgbClr val="FFFFFF"/>
              </a:solidFill>
            </a:endParaRPr>
          </a:p>
        </p:txBody>
      </p:sp>
      <p:sp>
        <p:nvSpPr>
          <p:cNvPr id="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solidFill>
              <a:schemeClr val="bg1"/>
            </a:solidFill>
          </a:ln>
        </p:spPr>
        <p:txBody>
          <a:bodyPr lIns="0" bIns="360000" anchor="ctr" anchorCtr="0"/>
          <a:lstStyle>
            <a:lvl1pPr marL="396000" indent="-396000">
              <a:buFont typeface="+mj-lt"/>
              <a:buAutoNum type="arabicPeriod"/>
              <a:defRPr sz="3250">
                <a:solidFill>
                  <a:schemeClr val="bg1"/>
                </a:solidFill>
              </a:defRPr>
            </a:lvl1pPr>
          </a:lstStyle>
          <a:p>
            <a:r>
              <a:rPr lang="fr-FR"/>
              <a:t>Titre</a:t>
            </a:r>
          </a:p>
        </p:txBody>
      </p:sp>
      <p:sp>
        <p:nvSpPr>
          <p:cNvPr id="10" name="Espace réservé du numéro de diapositive 5">
            <a:extLst>
              <a:ext uri="{FF2B5EF4-FFF2-40B4-BE49-F238E27FC236}">
                <a16:creationId xmlns:a16="http://schemas.microsoft.com/office/drawing/2014/main" id="{BE3965BE-3A81-1248-821F-39E8294A18F0}"/>
              </a:ext>
            </a:extLst>
          </p:cNvPr>
          <p:cNvSpPr>
            <a:spLocks noGrp="1"/>
          </p:cNvSpPr>
          <p:nvPr>
            <p:ph type="sldNum" sz="quarter" idx="4"/>
          </p:nvPr>
        </p:nvSpPr>
        <p:spPr bwMode="gray">
          <a:xfrm>
            <a:off x="7398713" y="4783500"/>
            <a:ext cx="1350000" cy="360000"/>
          </a:xfrm>
          <a:prstGeom prst="rect">
            <a:avLst/>
          </a:prstGeom>
        </p:spPr>
        <p:txBody>
          <a:bodyPr vert="horz" lIns="0" tIns="0" rIns="0" bIns="0" rtlCol="0" anchor="ctr" anchorCtr="0">
            <a:noAutofit/>
          </a:bodyPr>
          <a:lstStyle>
            <a:lvl1pPr algn="r">
              <a:defRPr sz="750" b="1">
                <a:solidFill>
                  <a:schemeClr val="bg1"/>
                </a:solidFill>
              </a:defRPr>
            </a:lvl1pPr>
          </a:lstStyle>
          <a:p>
            <a:fld id="{733122C9-A0B9-462F-8757-0847AD287B63}" type="slidenum">
              <a:rPr lang="fr-FR" smtClean="0">
                <a:solidFill>
                  <a:srgbClr val="FFFFFF"/>
                </a:solidFill>
              </a:rPr>
              <a:pPr/>
              <a:t>‹N°›</a:t>
            </a:fld>
            <a:endParaRPr lang="fr-FR">
              <a:solidFill>
                <a:srgbClr val="FFFFFF"/>
              </a:solidFill>
            </a:endParaRPr>
          </a:p>
        </p:txBody>
      </p:sp>
      <p:sp>
        <p:nvSpPr>
          <p:cNvPr id="9" name="Espace réservé du pied de page 4"/>
          <p:cNvSpPr>
            <a:spLocks noGrp="1"/>
          </p:cNvSpPr>
          <p:nvPr>
            <p:ph type="ftr" sz="quarter" idx="3"/>
          </p:nvPr>
        </p:nvSpPr>
        <p:spPr bwMode="gray">
          <a:xfrm>
            <a:off x="2868782" y="195486"/>
            <a:ext cx="5879931" cy="360000"/>
          </a:xfrm>
          <a:prstGeom prst="rect">
            <a:avLst/>
          </a:prstGeom>
        </p:spPr>
        <p:txBody>
          <a:bodyPr vert="horz" lIns="0" tIns="0" rIns="0" bIns="0" rtlCol="0" anchor="ctr" anchorCtr="0">
            <a:noAutofit/>
          </a:bodyPr>
          <a:lstStyle>
            <a:lvl1pPr algn="r">
              <a:defRPr sz="750" b="1">
                <a:solidFill>
                  <a:schemeClr val="tx1"/>
                </a:solidFill>
              </a:defRPr>
            </a:lvl1pPr>
          </a:lstStyle>
          <a:p>
            <a:r>
              <a:rPr lang="fr-FR">
                <a:solidFill>
                  <a:srgbClr val="000000"/>
                </a:solidFill>
              </a:rPr>
              <a:t>Direction régionale de l'économie, de l'emploi, du travail et des solidarités</a:t>
            </a:r>
          </a:p>
        </p:txBody>
      </p:sp>
    </p:spTree>
    <p:extLst>
      <p:ext uri="{BB962C8B-B14F-4D97-AF65-F5344CB8AC3E}">
        <p14:creationId xmlns:p14="http://schemas.microsoft.com/office/powerpoint/2010/main" val="23179389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Couverture">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bwMode="gray">
          <a:xfrm>
            <a:off x="0" y="4963500"/>
            <a:ext cx="180000" cy="180000"/>
          </a:xfrm>
          <a:prstGeom prst="rect">
            <a:avLst/>
          </a:prstGeom>
          <a:ln>
            <a:solidFill>
              <a:schemeClr val="tx1">
                <a:alpha val="0"/>
              </a:schemeClr>
            </a:solidFill>
          </a:ln>
        </p:spPr>
        <p:txBody>
          <a:bodyPr/>
          <a:lstStyle>
            <a:lvl1pPr>
              <a:defRPr sz="100">
                <a:solidFill>
                  <a:schemeClr val="tx1">
                    <a:alpha val="0"/>
                  </a:schemeClr>
                </a:solidFill>
              </a:defRPr>
            </a:lvl1pPr>
          </a:lstStyle>
          <a:p>
            <a:fld id="{4EA19884-7A29-DC4E-9311-A62E54788E52}" type="datetime1">
              <a:rPr lang="fr-FR" smtClean="0">
                <a:solidFill>
                  <a:srgbClr val="000000">
                    <a:alpha val="0"/>
                  </a:srgbClr>
                </a:solidFill>
              </a:rPr>
              <a:pPr/>
              <a:t>28/08/2024</a:t>
            </a:fld>
            <a:endParaRPr lang="fr-FR">
              <a:solidFill>
                <a:srgbClr val="000000">
                  <a:alpha val="0"/>
                </a:srgbClr>
              </a:solidFill>
            </a:endParaRPr>
          </a:p>
        </p:txBody>
      </p:sp>
      <p:sp>
        <p:nvSpPr>
          <p:cNvPr id="6" name="Espace réservé du numéro de diapositive 5"/>
          <p:cNvSpPr>
            <a:spLocks noGrp="1"/>
          </p:cNvSpPr>
          <p:nvPr>
            <p:ph type="sldNum" sz="quarter" idx="12"/>
          </p:nvPr>
        </p:nvSpPr>
        <p:spPr bwMode="gray">
          <a:xfrm>
            <a:off x="0" y="4963500"/>
            <a:ext cx="180000" cy="180000"/>
          </a:xfrm>
          <a:ln>
            <a:solidFill>
              <a:schemeClr val="tx1">
                <a:alpha val="0"/>
              </a:schemeClr>
            </a:solidFill>
          </a:ln>
        </p:spPr>
        <p:txBody>
          <a:bodyPr/>
          <a:lstStyle>
            <a:lvl1pPr>
              <a:defRPr sz="100">
                <a:solidFill>
                  <a:schemeClr val="tx1">
                    <a:alpha val="0"/>
                  </a:schemeClr>
                </a:solidFill>
              </a:defRPr>
            </a:lvl1pPr>
          </a:lstStyle>
          <a:p>
            <a:fld id="{10C140CD-8AED-46FF-A9A2-77308F3F39AE}" type="slidenum">
              <a:rPr lang="fr-FR" smtClean="0">
                <a:solidFill>
                  <a:srgbClr val="000000">
                    <a:alpha val="0"/>
                  </a:srgbClr>
                </a:solidFill>
              </a:rPr>
              <a:pPr/>
              <a:t>‹N°›</a:t>
            </a:fld>
            <a:endParaRPr lang="fr-FR">
              <a:solidFill>
                <a:srgbClr val="000000">
                  <a:alpha val="0"/>
                </a:srgbClr>
              </a:solidFill>
            </a:endParaRPr>
          </a:p>
        </p:txBody>
      </p:sp>
      <p:sp>
        <p:nvSpPr>
          <p:cNvPr id="7" name="Titre 6"/>
          <p:cNvSpPr>
            <a:spLocks noGrp="1"/>
          </p:cNvSpPr>
          <p:nvPr>
            <p:ph type="title" hasCustomPrompt="1"/>
          </p:nvPr>
        </p:nvSpPr>
        <p:spPr bwMode="gray">
          <a:xfrm>
            <a:off x="0" y="0"/>
            <a:ext cx="180000" cy="180000"/>
          </a:xfrm>
          <a:prstGeom prst="rect">
            <a:avLst/>
          </a:prstGeom>
          <a:ln>
            <a:solidFill>
              <a:schemeClr val="tx1">
                <a:alpha val="0"/>
              </a:schemeClr>
            </a:solidFill>
          </a:ln>
        </p:spPr>
        <p:txBody>
          <a:bodyPr/>
          <a:lstStyle>
            <a:lvl1pPr>
              <a:defRPr sz="100">
                <a:solidFill>
                  <a:schemeClr val="tx1">
                    <a:alpha val="0"/>
                  </a:schemeClr>
                </a:solidFill>
              </a:defRPr>
            </a:lvl1pPr>
          </a:lstStyle>
          <a:p>
            <a:r>
              <a:rPr lang="fr-FR"/>
              <a:t>Titre</a:t>
            </a:r>
          </a:p>
        </p:txBody>
      </p:sp>
      <p:pic>
        <p:nvPicPr>
          <p:cNvPr id="2"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3896" y="1026990"/>
            <a:ext cx="4943877" cy="2065028"/>
          </a:xfrm>
          <a:prstGeom prst="rect">
            <a:avLst/>
          </a:prstGeom>
        </p:spPr>
      </p:pic>
    </p:spTree>
    <p:extLst>
      <p:ext uri="{BB962C8B-B14F-4D97-AF65-F5344CB8AC3E}">
        <p14:creationId xmlns:p14="http://schemas.microsoft.com/office/powerpoint/2010/main" val="185269984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woTxTwoObj">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CC4C93C6-CBC0-438F-93A0-E44C9302B581}" type="datetimeFigureOut">
              <a:rPr lang="fr-FR" smtClean="0">
                <a:solidFill>
                  <a:srgbClr val="000000"/>
                </a:solidFill>
              </a:rPr>
              <a:pPr/>
              <a:t>28/08/2024</a:t>
            </a:fld>
            <a:endParaRPr lang="fr-FR">
              <a:solidFill>
                <a:srgbClr val="000000"/>
              </a:solidFill>
            </a:endParaRPr>
          </a:p>
        </p:txBody>
      </p:sp>
      <p:sp>
        <p:nvSpPr>
          <p:cNvPr id="8" name="Espace réservé du pied de page 7"/>
          <p:cNvSpPr>
            <a:spLocks noGrp="1"/>
          </p:cNvSpPr>
          <p:nvPr>
            <p:ph type="ftr" sz="quarter" idx="11"/>
          </p:nvPr>
        </p:nvSpPr>
        <p:spPr/>
        <p:txBody>
          <a:bodyPr/>
          <a:lstStyle/>
          <a:p>
            <a:endParaRPr lang="fr-FR">
              <a:solidFill>
                <a:srgbClr val="000000"/>
              </a:solidFill>
            </a:endParaRPr>
          </a:p>
        </p:txBody>
      </p:sp>
      <p:sp>
        <p:nvSpPr>
          <p:cNvPr id="9" name="Espace réservé du numéro de diapositive 8"/>
          <p:cNvSpPr>
            <a:spLocks noGrp="1"/>
          </p:cNvSpPr>
          <p:nvPr>
            <p:ph type="sldNum" sz="quarter" idx="12"/>
          </p:nvPr>
        </p:nvSpPr>
        <p:spPr/>
        <p:txBody>
          <a:bodyPr/>
          <a:lstStyle/>
          <a:p>
            <a:fld id="{CB20B313-DBF5-4BC1-B51F-3953E408EDC5}" type="slidenum">
              <a:rPr lang="fr-FR" smtClean="0">
                <a:solidFill>
                  <a:srgbClr val="000000"/>
                </a:solidFill>
              </a:rPr>
              <a:pPr/>
              <a:t>‹N°›</a:t>
            </a:fld>
            <a:endParaRPr lang="fr-FR">
              <a:solidFill>
                <a:srgbClr val="000000"/>
              </a:solidFill>
            </a:endParaRPr>
          </a:p>
        </p:txBody>
      </p:sp>
    </p:spTree>
    <p:extLst>
      <p:ext uri="{BB962C8B-B14F-4D97-AF65-F5344CB8AC3E}">
        <p14:creationId xmlns:p14="http://schemas.microsoft.com/office/powerpoint/2010/main" val="13176743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itre / sous-titre / texte">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5A4F0766-6309-644C-9BCE-2E607A270B78}"/>
              </a:ext>
            </a:extLst>
          </p:cNvPr>
          <p:cNvSpPr>
            <a:spLocks noGrp="1"/>
          </p:cNvSpPr>
          <p:nvPr>
            <p:ph type="sldNum" sz="quarter" idx="12"/>
          </p:nvPr>
        </p:nvSpPr>
        <p:spPr/>
        <p:txBody>
          <a:bodyPr/>
          <a:lstStyle/>
          <a:p>
            <a:fld id="{733122C9-A0B9-462F-8757-0847AD287B63}" type="slidenum">
              <a:rPr lang="fr-FR" smtClean="0"/>
              <a:pPr/>
              <a:t>‹N°›</a:t>
            </a:fld>
            <a:endParaRPr lang="fr-FR" dirty="0"/>
          </a:p>
        </p:txBody>
      </p:sp>
      <p:sp>
        <p:nvSpPr>
          <p:cNvPr id="9" name="Espace réservé de la date 3">
            <a:extLst>
              <a:ext uri="{FF2B5EF4-FFF2-40B4-BE49-F238E27FC236}">
                <a16:creationId xmlns:a16="http://schemas.microsoft.com/office/drawing/2014/main" id="{E9918C01-3017-D749-B811-9FCBA8038409}"/>
              </a:ext>
            </a:extLst>
          </p:cNvPr>
          <p:cNvSpPr>
            <a:spLocks noGrp="1"/>
          </p:cNvSpPr>
          <p:nvPr>
            <p:ph type="dt" sz="half" idx="2"/>
          </p:nvPr>
        </p:nvSpPr>
        <p:spPr bwMode="gray">
          <a:xfrm>
            <a:off x="323850" y="4797632"/>
            <a:ext cx="1170000" cy="345869"/>
          </a:xfrm>
          <a:prstGeom prst="rect">
            <a:avLst/>
          </a:prstGeom>
        </p:spPr>
        <p:txBody>
          <a:bodyPr vert="horz" lIns="0" tIns="0" rIns="0" bIns="0" rtlCol="0" anchor="ctr" anchorCtr="0">
            <a:noAutofit/>
          </a:bodyPr>
          <a:lstStyle>
            <a:lvl1pPr algn="l">
              <a:defRPr sz="750" b="1">
                <a:solidFill>
                  <a:schemeClr val="tx1"/>
                </a:solidFill>
              </a:defRPr>
            </a:lvl1pPr>
          </a:lstStyle>
          <a:p>
            <a:fld id="{6A4A60EE-9D13-3442-9796-E718C6343EC1}" type="datetime1">
              <a:rPr lang="fr-FR" cap="all" smtClean="0"/>
              <a:pPr/>
              <a:t>28/08/2024</a:t>
            </a:fld>
            <a:endParaRPr lang="fr-FR" cap="all" dirty="0"/>
          </a:p>
        </p:txBody>
      </p:sp>
      <p:sp>
        <p:nvSpPr>
          <p:cNvPr id="16" name="Espace réservé du texte 7">
            <a:extLst>
              <a:ext uri="{FF2B5EF4-FFF2-40B4-BE49-F238E27FC236}">
                <a16:creationId xmlns:a16="http://schemas.microsoft.com/office/drawing/2014/main" id="{EB9C9A62-C54B-3841-9346-5A54D3715808}"/>
              </a:ext>
            </a:extLst>
          </p:cNvPr>
          <p:cNvSpPr>
            <a:spLocks noGrp="1"/>
          </p:cNvSpPr>
          <p:nvPr>
            <p:ph type="body" sz="quarter" idx="13" hasCustomPrompt="1"/>
          </p:nvPr>
        </p:nvSpPr>
        <p:spPr bwMode="gray">
          <a:xfrm>
            <a:off x="323851" y="1248680"/>
            <a:ext cx="8424614" cy="242951"/>
          </a:xfrm>
        </p:spPr>
        <p:txBody>
          <a:bodyPr/>
          <a:lstStyle>
            <a:lvl1pPr marL="9525" indent="85723">
              <a:spcBef>
                <a:spcPts val="400"/>
              </a:spcBef>
              <a:spcAft>
                <a:spcPts val="800"/>
              </a:spcAft>
              <a:buFont typeface="+mj-lt"/>
              <a:buNone/>
              <a:tabLst/>
              <a:defRPr sz="1500" b="1">
                <a:solidFill>
                  <a:schemeClr val="tx1">
                    <a:lumMod val="50000"/>
                    <a:lumOff val="50000"/>
                  </a:schemeClr>
                </a:solidFill>
                <a:latin typeface="Marianne" panose="02000000000000000000" pitchFamily="2" charset="0"/>
              </a:defRPr>
            </a:lvl1pPr>
            <a:lvl2pPr marL="323992" indent="-143996">
              <a:spcBef>
                <a:spcPts val="600"/>
              </a:spcBef>
              <a:spcAft>
                <a:spcPts val="800"/>
              </a:spcAft>
              <a:buFont typeface="+mj-lt"/>
              <a:buAutoNum type="alphaLcPeriod"/>
              <a:defRPr/>
            </a:lvl2pPr>
          </a:lstStyle>
          <a:p>
            <a:pPr lvl="0"/>
            <a:r>
              <a:rPr lang="fr-FR" dirty="0"/>
              <a:t>Sous-titre</a:t>
            </a:r>
          </a:p>
          <a:p>
            <a:pPr lvl="0"/>
            <a:endParaRPr lang="fr-FR" dirty="0"/>
          </a:p>
        </p:txBody>
      </p:sp>
      <p:sp>
        <p:nvSpPr>
          <p:cNvPr id="19" name="Titre 18">
            <a:extLst>
              <a:ext uri="{FF2B5EF4-FFF2-40B4-BE49-F238E27FC236}">
                <a16:creationId xmlns:a16="http://schemas.microsoft.com/office/drawing/2014/main" id="{8B219A12-DAFE-504E-9ED9-CFD78BD6A790}"/>
              </a:ext>
            </a:extLst>
          </p:cNvPr>
          <p:cNvSpPr>
            <a:spLocks noGrp="1"/>
          </p:cNvSpPr>
          <p:nvPr>
            <p:ph type="title" hasCustomPrompt="1"/>
          </p:nvPr>
        </p:nvSpPr>
        <p:spPr/>
        <p:txBody>
          <a:bodyPr/>
          <a:lstStyle>
            <a:lvl1pPr>
              <a:defRPr>
                <a:latin typeface="Marianne" panose="02000000000000000000" pitchFamily="2" charset="0"/>
              </a:defRPr>
            </a:lvl1pPr>
          </a:lstStyle>
          <a:p>
            <a:r>
              <a:rPr lang="fr-FR" dirty="0"/>
              <a:t>Titre</a:t>
            </a:r>
          </a:p>
        </p:txBody>
      </p:sp>
      <p:sp>
        <p:nvSpPr>
          <p:cNvPr id="8" name="Espace réservé du texte 11">
            <a:extLst>
              <a:ext uri="{FF2B5EF4-FFF2-40B4-BE49-F238E27FC236}">
                <a16:creationId xmlns:a16="http://schemas.microsoft.com/office/drawing/2014/main" id="{0AF74C14-DE22-FE4D-B865-03FBE975D57C}"/>
              </a:ext>
            </a:extLst>
          </p:cNvPr>
          <p:cNvSpPr>
            <a:spLocks noGrp="1"/>
          </p:cNvSpPr>
          <p:nvPr>
            <p:ph type="body" sz="quarter" idx="14" hasCustomPrompt="1"/>
          </p:nvPr>
        </p:nvSpPr>
        <p:spPr bwMode="gray">
          <a:xfrm>
            <a:off x="323850" y="1707655"/>
            <a:ext cx="8424334" cy="2880320"/>
          </a:xfrm>
        </p:spPr>
        <p:txBody>
          <a:bodyPr/>
          <a:lstStyle>
            <a:lvl1pPr>
              <a:defRPr>
                <a:latin typeface="Marianne" panose="02000000000000000000" pitchFamily="2" charset="0"/>
              </a:defRPr>
            </a:lvl1pPr>
            <a:lvl2pPr>
              <a:defRPr>
                <a:latin typeface="Marianne" panose="02000000000000000000" pitchFamily="2" charset="0"/>
              </a:defRPr>
            </a:lvl2pPr>
            <a:lvl3pPr>
              <a:defRPr baseline="0">
                <a:latin typeface="Marianne" panose="02000000000000000000" pitchFamily="2" charset="0"/>
              </a:defRPr>
            </a:lvl3pPr>
            <a:lvl4pPr>
              <a:defRPr>
                <a:latin typeface="Marianne" panose="02000000000000000000" pitchFamily="2" charset="0"/>
              </a:defRPr>
            </a:lvl4pPr>
            <a:lvl5pPr>
              <a:defRPr>
                <a:latin typeface="Marianne" panose="02000000000000000000" pitchFamily="2" charset="0"/>
              </a:defRPr>
            </a:lvl5pPr>
          </a:lstStyle>
          <a:p>
            <a:pPr lvl="0"/>
            <a:r>
              <a:rPr lang="fr-FR" dirty="0"/>
              <a:t>Texte de niveau 1</a:t>
            </a:r>
          </a:p>
          <a:p>
            <a:pPr lvl="1"/>
            <a:r>
              <a:rPr lang="fr-FR" dirty="0"/>
              <a:t>Texte de niveau 2</a:t>
            </a:r>
          </a:p>
          <a:p>
            <a:pPr lvl="2"/>
            <a:r>
              <a:rPr lang="fr-FR" dirty="0"/>
              <a:t>Texte de niveau 3</a:t>
            </a:r>
          </a:p>
          <a:p>
            <a:pPr lvl="3"/>
            <a:r>
              <a:rPr lang="fr-FR" dirty="0"/>
              <a:t>Texte de niveau 4</a:t>
            </a:r>
          </a:p>
          <a:p>
            <a:pPr lvl="4"/>
            <a:r>
              <a:rPr lang="fr-FR" dirty="0"/>
              <a:t>Texte de niveau 5</a:t>
            </a:r>
          </a:p>
        </p:txBody>
      </p:sp>
      <p:sp>
        <p:nvSpPr>
          <p:cNvPr id="10" name="Espace réservé du pied de page 4"/>
          <p:cNvSpPr>
            <a:spLocks noGrp="1"/>
          </p:cNvSpPr>
          <p:nvPr>
            <p:ph type="ftr" sz="quarter" idx="3"/>
          </p:nvPr>
        </p:nvSpPr>
        <p:spPr bwMode="gray">
          <a:xfrm>
            <a:off x="2868782" y="195486"/>
            <a:ext cx="5879931" cy="360000"/>
          </a:xfrm>
          <a:prstGeom prst="rect">
            <a:avLst/>
          </a:prstGeom>
        </p:spPr>
        <p:txBody>
          <a:bodyPr vert="horz" lIns="0" tIns="0" rIns="0" bIns="0" rtlCol="0" anchor="ctr" anchorCtr="0">
            <a:noAutofit/>
          </a:bodyPr>
          <a:lstStyle>
            <a:lvl1pPr algn="r">
              <a:defRPr sz="750" b="1">
                <a:solidFill>
                  <a:schemeClr val="tx1"/>
                </a:solidFill>
              </a:defRPr>
            </a:lvl1pPr>
          </a:lstStyle>
          <a:p>
            <a:r>
              <a:rPr lang="fr-FR" dirty="0"/>
              <a:t>Direction régionale de l'économie, de l'emploi, du travail et des solidarités</a:t>
            </a:r>
          </a:p>
        </p:txBody>
      </p:sp>
    </p:spTree>
    <p:extLst>
      <p:ext uri="{BB962C8B-B14F-4D97-AF65-F5344CB8AC3E}">
        <p14:creationId xmlns:p14="http://schemas.microsoft.com/office/powerpoint/2010/main" val="1378999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Sommaire">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8" name="Espace réservé du texte 7"/>
          <p:cNvSpPr>
            <a:spLocks noGrp="1"/>
          </p:cNvSpPr>
          <p:nvPr>
            <p:ph type="body" sz="quarter" idx="13" hasCustomPrompt="1"/>
          </p:nvPr>
        </p:nvSpPr>
        <p:spPr bwMode="gray">
          <a:xfrm>
            <a:off x="323528" y="1563639"/>
            <a:ext cx="2520000" cy="2880320"/>
          </a:xfrm>
        </p:spPr>
        <p:txBody>
          <a:bodyPr/>
          <a:lstStyle>
            <a:lvl1pPr marL="143996" indent="-143996">
              <a:spcBef>
                <a:spcPts val="400"/>
              </a:spcBef>
              <a:spcAft>
                <a:spcPts val="800"/>
              </a:spcAft>
              <a:buFont typeface="+mj-lt"/>
              <a:buAutoNum type="arabicPeriod"/>
              <a:defRPr b="1"/>
            </a:lvl1pPr>
            <a:lvl2pPr marL="323992" indent="-143996">
              <a:spcBef>
                <a:spcPts val="600"/>
              </a:spcBef>
              <a:spcAft>
                <a:spcPts val="800"/>
              </a:spcAft>
              <a:buFont typeface="+mj-lt"/>
              <a:buAutoNum type="alphaLcPeriod"/>
              <a:defRPr/>
            </a:lvl2pPr>
          </a:lstStyle>
          <a:p>
            <a:pPr lvl="0"/>
            <a:r>
              <a:rPr lang="fr-FR" dirty="0"/>
              <a:t>Titre de la partie</a:t>
            </a:r>
          </a:p>
          <a:p>
            <a:pPr lvl="1"/>
            <a:r>
              <a:rPr lang="fr-FR" dirty="0"/>
              <a:t>Deuxième niveau</a:t>
            </a:r>
          </a:p>
        </p:txBody>
      </p:sp>
      <p:sp>
        <p:nvSpPr>
          <p:cNvPr id="9" name="Espace réservé du texte 7"/>
          <p:cNvSpPr>
            <a:spLocks noGrp="1"/>
          </p:cNvSpPr>
          <p:nvPr>
            <p:ph type="body" sz="quarter" idx="14" hasCustomPrompt="1"/>
          </p:nvPr>
        </p:nvSpPr>
        <p:spPr bwMode="gray">
          <a:xfrm>
            <a:off x="3312000" y="1563638"/>
            <a:ext cx="2520000" cy="2860762"/>
          </a:xfrm>
        </p:spPr>
        <p:txBody>
          <a:bodyPr/>
          <a:lstStyle>
            <a:lvl1pPr marL="143996" indent="-143996">
              <a:spcBef>
                <a:spcPts val="400"/>
              </a:spcBef>
              <a:spcAft>
                <a:spcPts val="800"/>
              </a:spcAft>
              <a:buFont typeface="+mj-lt"/>
              <a:buAutoNum type="arabicPeriod"/>
              <a:defRPr b="1"/>
            </a:lvl1pPr>
            <a:lvl2pPr marL="323992" indent="-143996">
              <a:spcBef>
                <a:spcPts val="600"/>
              </a:spcBef>
              <a:spcAft>
                <a:spcPts val="800"/>
              </a:spcAft>
              <a:buFont typeface="+mj-lt"/>
              <a:buAutoNum type="alphaLcPeriod"/>
              <a:defRPr/>
            </a:lvl2pPr>
          </a:lstStyle>
          <a:p>
            <a:pPr lvl="0"/>
            <a:r>
              <a:rPr lang="fr-FR" dirty="0"/>
              <a:t>Titre de la partie</a:t>
            </a:r>
          </a:p>
          <a:p>
            <a:pPr lvl="1"/>
            <a:r>
              <a:rPr lang="fr-FR" dirty="0"/>
              <a:t>Deuxième niveau</a:t>
            </a:r>
          </a:p>
        </p:txBody>
      </p:sp>
      <p:sp>
        <p:nvSpPr>
          <p:cNvPr id="10" name="Espace réservé du texte 7"/>
          <p:cNvSpPr>
            <a:spLocks noGrp="1"/>
          </p:cNvSpPr>
          <p:nvPr>
            <p:ph type="body" sz="quarter" idx="15" hasCustomPrompt="1"/>
          </p:nvPr>
        </p:nvSpPr>
        <p:spPr bwMode="gray">
          <a:xfrm>
            <a:off x="6263999" y="1563638"/>
            <a:ext cx="2520000" cy="2860762"/>
          </a:xfrm>
        </p:spPr>
        <p:txBody>
          <a:bodyPr/>
          <a:lstStyle>
            <a:lvl1pPr marL="143996" indent="-143996">
              <a:spcBef>
                <a:spcPts val="400"/>
              </a:spcBef>
              <a:spcAft>
                <a:spcPts val="800"/>
              </a:spcAft>
              <a:buFont typeface="+mj-lt"/>
              <a:buAutoNum type="arabicPeriod"/>
              <a:defRPr b="1"/>
            </a:lvl1pPr>
            <a:lvl2pPr marL="323992" indent="-143996">
              <a:spcBef>
                <a:spcPts val="600"/>
              </a:spcBef>
              <a:spcAft>
                <a:spcPts val="800"/>
              </a:spcAft>
              <a:buFont typeface="+mj-lt"/>
              <a:buAutoNum type="alphaLcPeriod"/>
              <a:defRPr/>
            </a:lvl2pPr>
          </a:lstStyle>
          <a:p>
            <a:pPr lvl="0"/>
            <a:r>
              <a:rPr lang="fr-FR" dirty="0"/>
              <a:t>Titre de la partie</a:t>
            </a:r>
          </a:p>
          <a:p>
            <a:pPr lvl="1"/>
            <a:r>
              <a:rPr lang="fr-FR" dirty="0"/>
              <a:t>Deuxième niveau</a:t>
            </a:r>
          </a:p>
        </p:txBody>
      </p:sp>
      <p:sp>
        <p:nvSpPr>
          <p:cNvPr id="23" name="Espace réservé de la date 3">
            <a:extLst>
              <a:ext uri="{FF2B5EF4-FFF2-40B4-BE49-F238E27FC236}">
                <a16:creationId xmlns:a16="http://schemas.microsoft.com/office/drawing/2014/main" id="{15CA4CAF-6729-AB4D-9354-99C08AEAB1B8}"/>
              </a:ext>
            </a:extLst>
          </p:cNvPr>
          <p:cNvSpPr>
            <a:spLocks noGrp="1"/>
          </p:cNvSpPr>
          <p:nvPr>
            <p:ph type="dt" sz="half" idx="2"/>
          </p:nvPr>
        </p:nvSpPr>
        <p:spPr bwMode="gray">
          <a:xfrm>
            <a:off x="323851" y="4797632"/>
            <a:ext cx="1210435" cy="345869"/>
          </a:xfrm>
          <a:prstGeom prst="rect">
            <a:avLst/>
          </a:prstGeom>
        </p:spPr>
        <p:txBody>
          <a:bodyPr vert="horz" lIns="0" tIns="0" rIns="0" bIns="0" rtlCol="0" anchor="ctr" anchorCtr="0">
            <a:noAutofit/>
          </a:bodyPr>
          <a:lstStyle>
            <a:lvl1pPr algn="l">
              <a:defRPr sz="750" b="1">
                <a:solidFill>
                  <a:schemeClr val="tx1"/>
                </a:solidFill>
              </a:defRPr>
            </a:lvl1pPr>
          </a:lstStyle>
          <a:p>
            <a:fld id="{251C71F6-E0A6-1740-B64F-38F332886BAF}" type="datetime1">
              <a:rPr lang="fr-FR" cap="all" smtClean="0"/>
              <a:pPr/>
              <a:t>28/08/2024</a:t>
            </a:fld>
            <a:endParaRPr lang="fr-FR" cap="all" dirty="0"/>
          </a:p>
        </p:txBody>
      </p:sp>
      <p:sp>
        <p:nvSpPr>
          <p:cNvPr id="25" name="Titre 18">
            <a:extLst>
              <a:ext uri="{FF2B5EF4-FFF2-40B4-BE49-F238E27FC236}">
                <a16:creationId xmlns:a16="http://schemas.microsoft.com/office/drawing/2014/main" id="{8909A550-9D66-7141-BF64-73CAD209688B}"/>
              </a:ext>
            </a:extLst>
          </p:cNvPr>
          <p:cNvSpPr>
            <a:spLocks noGrp="1"/>
          </p:cNvSpPr>
          <p:nvPr>
            <p:ph type="title" hasCustomPrompt="1"/>
          </p:nvPr>
        </p:nvSpPr>
        <p:spPr>
          <a:xfrm>
            <a:off x="323851" y="682802"/>
            <a:ext cx="8424863" cy="539991"/>
          </a:xfrm>
        </p:spPr>
        <p:txBody>
          <a:bodyPr/>
          <a:lstStyle/>
          <a:p>
            <a:r>
              <a:rPr lang="fr-FR" dirty="0"/>
              <a:t>Sommaire</a:t>
            </a:r>
          </a:p>
        </p:txBody>
      </p:sp>
      <p:sp>
        <p:nvSpPr>
          <p:cNvPr id="11" name="Espace réservé du pied de page 4"/>
          <p:cNvSpPr>
            <a:spLocks noGrp="1"/>
          </p:cNvSpPr>
          <p:nvPr>
            <p:ph type="ftr" sz="quarter" idx="3"/>
          </p:nvPr>
        </p:nvSpPr>
        <p:spPr bwMode="gray">
          <a:xfrm>
            <a:off x="2868782" y="195486"/>
            <a:ext cx="5879931" cy="360000"/>
          </a:xfrm>
          <a:prstGeom prst="rect">
            <a:avLst/>
          </a:prstGeom>
        </p:spPr>
        <p:txBody>
          <a:bodyPr vert="horz" lIns="0" tIns="0" rIns="0" bIns="0" rtlCol="0" anchor="ctr" anchorCtr="0">
            <a:noAutofit/>
          </a:bodyPr>
          <a:lstStyle>
            <a:lvl1pPr algn="r">
              <a:defRPr sz="750" b="1">
                <a:solidFill>
                  <a:schemeClr val="tx1"/>
                </a:solidFill>
              </a:defRPr>
            </a:lvl1pPr>
          </a:lstStyle>
          <a:p>
            <a:r>
              <a:rPr lang="fr-FR" dirty="0"/>
              <a:t>Direction régionale de l'économie, de l'emploi, du travail et des solidarités</a:t>
            </a:r>
          </a:p>
        </p:txBody>
      </p:sp>
    </p:spTree>
    <p:extLst>
      <p:ext uri="{BB962C8B-B14F-4D97-AF65-F5344CB8AC3E}">
        <p14:creationId xmlns:p14="http://schemas.microsoft.com/office/powerpoint/2010/main" val="19961686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Colonnes de texte">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23" name="Espace réservé de la date 3">
            <a:extLst>
              <a:ext uri="{FF2B5EF4-FFF2-40B4-BE49-F238E27FC236}">
                <a16:creationId xmlns:a16="http://schemas.microsoft.com/office/drawing/2014/main" id="{15CA4CAF-6729-AB4D-9354-99C08AEAB1B8}"/>
              </a:ext>
            </a:extLst>
          </p:cNvPr>
          <p:cNvSpPr>
            <a:spLocks noGrp="1"/>
          </p:cNvSpPr>
          <p:nvPr>
            <p:ph type="dt" sz="half" idx="2"/>
          </p:nvPr>
        </p:nvSpPr>
        <p:spPr bwMode="gray">
          <a:xfrm>
            <a:off x="323851" y="4797632"/>
            <a:ext cx="1210435" cy="345869"/>
          </a:xfrm>
          <a:prstGeom prst="rect">
            <a:avLst/>
          </a:prstGeom>
        </p:spPr>
        <p:txBody>
          <a:bodyPr vert="horz" lIns="0" tIns="0" rIns="0" bIns="0" rtlCol="0" anchor="ctr" anchorCtr="0">
            <a:noAutofit/>
          </a:bodyPr>
          <a:lstStyle>
            <a:lvl1pPr algn="l">
              <a:defRPr sz="750" b="1">
                <a:solidFill>
                  <a:schemeClr val="tx1"/>
                </a:solidFill>
              </a:defRPr>
            </a:lvl1pPr>
          </a:lstStyle>
          <a:p>
            <a:fld id="{5E6183FC-BA60-7C49-ABF3-B50982741576}" type="datetime1">
              <a:rPr lang="fr-FR" cap="all" smtClean="0"/>
              <a:pPr/>
              <a:t>28/08/2024</a:t>
            </a:fld>
            <a:endParaRPr lang="fr-FR" cap="all" dirty="0"/>
          </a:p>
        </p:txBody>
      </p:sp>
      <p:sp>
        <p:nvSpPr>
          <p:cNvPr id="11" name="Espace réservé du texte 7">
            <a:extLst>
              <a:ext uri="{FF2B5EF4-FFF2-40B4-BE49-F238E27FC236}">
                <a16:creationId xmlns:a16="http://schemas.microsoft.com/office/drawing/2014/main" id="{D4959A1A-C7DE-6748-A32B-7732F0ACFCF1}"/>
              </a:ext>
            </a:extLst>
          </p:cNvPr>
          <p:cNvSpPr>
            <a:spLocks noGrp="1"/>
          </p:cNvSpPr>
          <p:nvPr>
            <p:ph type="body" sz="quarter" idx="16" hasCustomPrompt="1"/>
          </p:nvPr>
        </p:nvSpPr>
        <p:spPr bwMode="gray">
          <a:xfrm>
            <a:off x="323851" y="1248680"/>
            <a:ext cx="8424614" cy="242951"/>
          </a:xfrm>
        </p:spPr>
        <p:txBody>
          <a:bodyPr/>
          <a:lstStyle>
            <a:lvl1pPr marL="0" indent="95248">
              <a:spcBef>
                <a:spcPts val="400"/>
              </a:spcBef>
              <a:spcAft>
                <a:spcPts val="800"/>
              </a:spcAft>
              <a:buFont typeface="+mj-lt"/>
              <a:buNone/>
              <a:tabLst/>
              <a:defRPr sz="1500" b="1">
                <a:solidFill>
                  <a:schemeClr val="tx1">
                    <a:lumMod val="50000"/>
                    <a:lumOff val="50000"/>
                  </a:schemeClr>
                </a:solidFill>
              </a:defRPr>
            </a:lvl1pPr>
            <a:lvl2pPr marL="323992" indent="-143996">
              <a:spcBef>
                <a:spcPts val="600"/>
              </a:spcBef>
              <a:spcAft>
                <a:spcPts val="800"/>
              </a:spcAft>
              <a:buFont typeface="+mj-lt"/>
              <a:buAutoNum type="alphaLcPeriod"/>
              <a:defRPr/>
            </a:lvl2pPr>
          </a:lstStyle>
          <a:p>
            <a:pPr lvl="0"/>
            <a:r>
              <a:rPr lang="fr-FR" dirty="0"/>
              <a:t>Sous-titre</a:t>
            </a:r>
          </a:p>
          <a:p>
            <a:pPr lvl="0"/>
            <a:endParaRPr lang="fr-FR" dirty="0"/>
          </a:p>
        </p:txBody>
      </p:sp>
      <p:sp>
        <p:nvSpPr>
          <p:cNvPr id="12" name="Titre 18">
            <a:extLst>
              <a:ext uri="{FF2B5EF4-FFF2-40B4-BE49-F238E27FC236}">
                <a16:creationId xmlns:a16="http://schemas.microsoft.com/office/drawing/2014/main" id="{5919F96B-C5FF-5146-9075-19E07CEBB750}"/>
              </a:ext>
            </a:extLst>
          </p:cNvPr>
          <p:cNvSpPr>
            <a:spLocks noGrp="1"/>
          </p:cNvSpPr>
          <p:nvPr>
            <p:ph type="title" hasCustomPrompt="1"/>
          </p:nvPr>
        </p:nvSpPr>
        <p:spPr>
          <a:xfrm>
            <a:off x="323851" y="682802"/>
            <a:ext cx="8424863" cy="539991"/>
          </a:xfrm>
        </p:spPr>
        <p:txBody>
          <a:bodyPr/>
          <a:lstStyle/>
          <a:p>
            <a:r>
              <a:rPr lang="fr-FR" dirty="0"/>
              <a:t>Titre</a:t>
            </a:r>
          </a:p>
        </p:txBody>
      </p:sp>
      <p:sp>
        <p:nvSpPr>
          <p:cNvPr id="13" name="Espace réservé du texte 11">
            <a:extLst>
              <a:ext uri="{FF2B5EF4-FFF2-40B4-BE49-F238E27FC236}">
                <a16:creationId xmlns:a16="http://schemas.microsoft.com/office/drawing/2014/main" id="{AC8956DD-B832-6147-8A66-A70995085BBE}"/>
              </a:ext>
            </a:extLst>
          </p:cNvPr>
          <p:cNvSpPr>
            <a:spLocks noGrp="1"/>
          </p:cNvSpPr>
          <p:nvPr>
            <p:ph type="body" sz="quarter" idx="17" hasCustomPrompt="1"/>
          </p:nvPr>
        </p:nvSpPr>
        <p:spPr bwMode="gray">
          <a:xfrm>
            <a:off x="323528" y="1707655"/>
            <a:ext cx="2556471" cy="2880320"/>
          </a:xfrm>
        </p:spPr>
        <p:txBody>
          <a:bodyPr/>
          <a:lstStyle>
            <a:lvl1pPr>
              <a:defRPr/>
            </a:lvl1pPr>
            <a:lvl2pPr>
              <a:defRPr/>
            </a:lvl2pPr>
            <a:lvl3pPr>
              <a:defRPr baseline="0"/>
            </a:lvl3pPr>
            <a:lvl4pPr>
              <a:defRPr/>
            </a:lvl4pPr>
            <a:lvl5pPr>
              <a:defRPr/>
            </a:lvl5pPr>
          </a:lstStyle>
          <a:p>
            <a:pPr lvl="0"/>
            <a:r>
              <a:rPr lang="fr-FR" dirty="0"/>
              <a:t>Texte de niveau 1</a:t>
            </a:r>
          </a:p>
          <a:p>
            <a:pPr lvl="1"/>
            <a:r>
              <a:rPr lang="fr-FR" dirty="0"/>
              <a:t>Texte de niveau 2</a:t>
            </a:r>
          </a:p>
          <a:p>
            <a:pPr lvl="2"/>
            <a:r>
              <a:rPr lang="fr-FR" dirty="0"/>
              <a:t>Texte de niveau 3</a:t>
            </a:r>
          </a:p>
          <a:p>
            <a:pPr lvl="3"/>
            <a:r>
              <a:rPr lang="fr-FR" dirty="0"/>
              <a:t>Texte de niveau 4</a:t>
            </a:r>
          </a:p>
          <a:p>
            <a:pPr lvl="4"/>
            <a:r>
              <a:rPr lang="fr-FR" dirty="0"/>
              <a:t>Texte de niveau 5</a:t>
            </a:r>
          </a:p>
        </p:txBody>
      </p:sp>
      <p:sp>
        <p:nvSpPr>
          <p:cNvPr id="14" name="Espace réservé du texte 11">
            <a:extLst>
              <a:ext uri="{FF2B5EF4-FFF2-40B4-BE49-F238E27FC236}">
                <a16:creationId xmlns:a16="http://schemas.microsoft.com/office/drawing/2014/main" id="{DF66E72C-274C-AC4E-B20B-393EBD9A7172}"/>
              </a:ext>
            </a:extLst>
          </p:cNvPr>
          <p:cNvSpPr>
            <a:spLocks noGrp="1"/>
          </p:cNvSpPr>
          <p:nvPr>
            <p:ph type="body" sz="quarter" idx="14" hasCustomPrompt="1"/>
          </p:nvPr>
        </p:nvSpPr>
        <p:spPr bwMode="gray">
          <a:xfrm>
            <a:off x="3275856" y="1707655"/>
            <a:ext cx="2520000" cy="2880320"/>
          </a:xfrm>
        </p:spPr>
        <p:txBody>
          <a:bodyPr/>
          <a:lstStyle>
            <a:lvl1pPr>
              <a:defRPr/>
            </a:lvl1pPr>
            <a:lvl2pPr>
              <a:defRPr/>
            </a:lvl2pPr>
            <a:lvl3pPr>
              <a:defRPr baseline="0"/>
            </a:lvl3pPr>
            <a:lvl4pPr>
              <a:defRPr/>
            </a:lvl4pPr>
            <a:lvl5pPr>
              <a:defRPr/>
            </a:lvl5pPr>
          </a:lstStyle>
          <a:p>
            <a:pPr lvl="0"/>
            <a:r>
              <a:rPr lang="fr-FR" dirty="0"/>
              <a:t>Texte de niveau 1</a:t>
            </a:r>
          </a:p>
          <a:p>
            <a:pPr lvl="1"/>
            <a:r>
              <a:rPr lang="fr-FR" dirty="0"/>
              <a:t>Texte de niveau 2</a:t>
            </a:r>
          </a:p>
          <a:p>
            <a:pPr lvl="2"/>
            <a:r>
              <a:rPr lang="fr-FR" dirty="0"/>
              <a:t>Texte de niveau 3</a:t>
            </a:r>
          </a:p>
          <a:p>
            <a:pPr lvl="3"/>
            <a:r>
              <a:rPr lang="fr-FR" dirty="0"/>
              <a:t>Texte de niveau 4</a:t>
            </a:r>
          </a:p>
          <a:p>
            <a:pPr lvl="4"/>
            <a:r>
              <a:rPr lang="fr-FR" dirty="0"/>
              <a:t>Texte de niveau 5</a:t>
            </a:r>
          </a:p>
        </p:txBody>
      </p:sp>
      <p:sp>
        <p:nvSpPr>
          <p:cNvPr id="15" name="Espace réservé du texte 11">
            <a:extLst>
              <a:ext uri="{FF2B5EF4-FFF2-40B4-BE49-F238E27FC236}">
                <a16:creationId xmlns:a16="http://schemas.microsoft.com/office/drawing/2014/main" id="{10D42E91-F78E-1D46-9374-4446D0F57965}"/>
              </a:ext>
            </a:extLst>
          </p:cNvPr>
          <p:cNvSpPr>
            <a:spLocks noGrp="1"/>
          </p:cNvSpPr>
          <p:nvPr>
            <p:ph type="body" sz="quarter" idx="18" hasCustomPrompt="1"/>
          </p:nvPr>
        </p:nvSpPr>
        <p:spPr bwMode="gray">
          <a:xfrm>
            <a:off x="6228184" y="1707655"/>
            <a:ext cx="2520000" cy="2880320"/>
          </a:xfrm>
        </p:spPr>
        <p:txBody>
          <a:bodyPr/>
          <a:lstStyle>
            <a:lvl1pPr>
              <a:defRPr/>
            </a:lvl1pPr>
            <a:lvl2pPr>
              <a:defRPr/>
            </a:lvl2pPr>
            <a:lvl3pPr>
              <a:defRPr baseline="0"/>
            </a:lvl3pPr>
            <a:lvl4pPr>
              <a:defRPr/>
            </a:lvl4pPr>
            <a:lvl5pPr>
              <a:defRPr/>
            </a:lvl5pPr>
          </a:lstStyle>
          <a:p>
            <a:pPr lvl="0"/>
            <a:r>
              <a:rPr lang="fr-FR" dirty="0"/>
              <a:t>Texte de niveau 1</a:t>
            </a:r>
          </a:p>
          <a:p>
            <a:pPr lvl="1"/>
            <a:r>
              <a:rPr lang="fr-FR" dirty="0"/>
              <a:t>Texte de niveau 2</a:t>
            </a:r>
          </a:p>
          <a:p>
            <a:pPr lvl="2"/>
            <a:r>
              <a:rPr lang="fr-FR" dirty="0"/>
              <a:t>Texte de niveau 3</a:t>
            </a:r>
          </a:p>
          <a:p>
            <a:pPr lvl="3"/>
            <a:r>
              <a:rPr lang="fr-FR" dirty="0"/>
              <a:t>Texte de niveau 4</a:t>
            </a:r>
          </a:p>
          <a:p>
            <a:pPr lvl="4"/>
            <a:r>
              <a:rPr lang="fr-FR" dirty="0"/>
              <a:t>Texte de niveau 5</a:t>
            </a:r>
          </a:p>
        </p:txBody>
      </p:sp>
      <p:sp>
        <p:nvSpPr>
          <p:cNvPr id="10" name="Espace réservé du pied de page 4"/>
          <p:cNvSpPr>
            <a:spLocks noGrp="1"/>
          </p:cNvSpPr>
          <p:nvPr>
            <p:ph type="ftr" sz="quarter" idx="3"/>
          </p:nvPr>
        </p:nvSpPr>
        <p:spPr bwMode="gray">
          <a:xfrm>
            <a:off x="2868782" y="195486"/>
            <a:ext cx="5879931" cy="360000"/>
          </a:xfrm>
          <a:prstGeom prst="rect">
            <a:avLst/>
          </a:prstGeom>
        </p:spPr>
        <p:txBody>
          <a:bodyPr vert="horz" lIns="0" tIns="0" rIns="0" bIns="0" rtlCol="0" anchor="ctr" anchorCtr="0">
            <a:noAutofit/>
          </a:bodyPr>
          <a:lstStyle>
            <a:lvl1pPr algn="r">
              <a:defRPr sz="750" b="1">
                <a:solidFill>
                  <a:schemeClr val="tx1"/>
                </a:solidFill>
              </a:defRPr>
            </a:lvl1pPr>
          </a:lstStyle>
          <a:p>
            <a:r>
              <a:rPr lang="fr-FR" dirty="0"/>
              <a:t>Direction régionale de l'économie, de l'emploi, du travail et des solidarités</a:t>
            </a:r>
          </a:p>
        </p:txBody>
      </p:sp>
    </p:spTree>
    <p:extLst>
      <p:ext uri="{BB962C8B-B14F-4D97-AF65-F5344CB8AC3E}">
        <p14:creationId xmlns:p14="http://schemas.microsoft.com/office/powerpoint/2010/main" val="1194646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lonnes de texte">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bwMode="gray"/>
        <p:txBody>
          <a:bodyPr/>
          <a:lstStyle/>
          <a:p>
            <a:fld id="{733122C9-A0B9-462F-8757-0847AD287B63}" type="slidenum">
              <a:rPr lang="fr-FR" smtClean="0"/>
              <a:pPr/>
              <a:t>‹N°›</a:t>
            </a:fld>
            <a:endParaRPr lang="fr-FR"/>
          </a:p>
        </p:txBody>
      </p:sp>
      <p:sp>
        <p:nvSpPr>
          <p:cNvPr id="23" name="Espace réservé de la date 3">
            <a:extLst>
              <a:ext uri="{FF2B5EF4-FFF2-40B4-BE49-F238E27FC236}">
                <a16:creationId xmlns:a16="http://schemas.microsoft.com/office/drawing/2014/main" id="{15CA4CAF-6729-AB4D-9354-99C08AEAB1B8}"/>
              </a:ext>
            </a:extLst>
          </p:cNvPr>
          <p:cNvSpPr>
            <a:spLocks noGrp="1"/>
          </p:cNvSpPr>
          <p:nvPr>
            <p:ph type="dt" sz="half" idx="2"/>
          </p:nvPr>
        </p:nvSpPr>
        <p:spPr bwMode="gray">
          <a:xfrm>
            <a:off x="323850" y="4797631"/>
            <a:ext cx="1210435" cy="345869"/>
          </a:xfrm>
          <a:prstGeom prst="rect">
            <a:avLst/>
          </a:prstGeom>
        </p:spPr>
        <p:txBody>
          <a:bodyPr vert="horz" lIns="0" tIns="0" rIns="0" bIns="0" rtlCol="0" anchor="ctr" anchorCtr="0">
            <a:noAutofit/>
          </a:bodyPr>
          <a:lstStyle>
            <a:lvl1pPr algn="l">
              <a:defRPr sz="750" b="1">
                <a:solidFill>
                  <a:schemeClr val="tx1"/>
                </a:solidFill>
              </a:defRPr>
            </a:lvl1pPr>
          </a:lstStyle>
          <a:p>
            <a:fld id="{5E6183FC-BA60-7C49-ABF3-B50982741576}" type="datetime1">
              <a:rPr lang="fr-FR" cap="all" smtClean="0"/>
              <a:pPr/>
              <a:t>28/08/2024</a:t>
            </a:fld>
            <a:endParaRPr lang="fr-FR" cap="all"/>
          </a:p>
        </p:txBody>
      </p:sp>
      <p:sp>
        <p:nvSpPr>
          <p:cNvPr id="11" name="Espace réservé du texte 7">
            <a:extLst>
              <a:ext uri="{FF2B5EF4-FFF2-40B4-BE49-F238E27FC236}">
                <a16:creationId xmlns:a16="http://schemas.microsoft.com/office/drawing/2014/main" id="{D4959A1A-C7DE-6748-A32B-7732F0ACFCF1}"/>
              </a:ext>
            </a:extLst>
          </p:cNvPr>
          <p:cNvSpPr>
            <a:spLocks noGrp="1"/>
          </p:cNvSpPr>
          <p:nvPr>
            <p:ph type="body" sz="quarter" idx="16" hasCustomPrompt="1"/>
          </p:nvPr>
        </p:nvSpPr>
        <p:spPr bwMode="gray">
          <a:xfrm>
            <a:off x="323851" y="1248679"/>
            <a:ext cx="8424614" cy="242951"/>
          </a:xfrm>
        </p:spPr>
        <p:txBody>
          <a:bodyPr/>
          <a:lstStyle>
            <a:lvl1pPr marL="0" indent="95250">
              <a:spcBef>
                <a:spcPts val="400"/>
              </a:spcBef>
              <a:spcAft>
                <a:spcPts val="800"/>
              </a:spcAft>
              <a:buFont typeface="+mj-lt"/>
              <a:buNone/>
              <a:tabLst/>
              <a:defRPr sz="1500" b="1">
                <a:solidFill>
                  <a:schemeClr val="tx1">
                    <a:lumMod val="50000"/>
                    <a:lumOff val="50000"/>
                  </a:schemeClr>
                </a:solidFill>
              </a:defRPr>
            </a:lvl1pPr>
            <a:lvl2pPr marL="324000" indent="-144000">
              <a:spcBef>
                <a:spcPts val="600"/>
              </a:spcBef>
              <a:spcAft>
                <a:spcPts val="800"/>
              </a:spcAft>
              <a:buFont typeface="+mj-lt"/>
              <a:buAutoNum type="alphaLcPeriod"/>
              <a:defRPr/>
            </a:lvl2pPr>
          </a:lstStyle>
          <a:p>
            <a:pPr lvl="0"/>
            <a:r>
              <a:rPr lang="fr-FR"/>
              <a:t>Sous-titre</a:t>
            </a:r>
          </a:p>
          <a:p>
            <a:pPr lvl="0"/>
            <a:endParaRPr lang="fr-FR"/>
          </a:p>
        </p:txBody>
      </p:sp>
      <p:sp>
        <p:nvSpPr>
          <p:cNvPr id="12" name="Titre 18">
            <a:extLst>
              <a:ext uri="{FF2B5EF4-FFF2-40B4-BE49-F238E27FC236}">
                <a16:creationId xmlns:a16="http://schemas.microsoft.com/office/drawing/2014/main" id="{5919F96B-C5FF-5146-9075-19E07CEBB750}"/>
              </a:ext>
            </a:extLst>
          </p:cNvPr>
          <p:cNvSpPr>
            <a:spLocks noGrp="1"/>
          </p:cNvSpPr>
          <p:nvPr>
            <p:ph type="title" hasCustomPrompt="1"/>
          </p:nvPr>
        </p:nvSpPr>
        <p:spPr>
          <a:xfrm>
            <a:off x="323850" y="682801"/>
            <a:ext cx="8424863" cy="539991"/>
          </a:xfrm>
        </p:spPr>
        <p:txBody>
          <a:bodyPr/>
          <a:lstStyle/>
          <a:p>
            <a:r>
              <a:rPr lang="fr-FR"/>
              <a:t>Titre</a:t>
            </a:r>
          </a:p>
        </p:txBody>
      </p:sp>
      <p:sp>
        <p:nvSpPr>
          <p:cNvPr id="13" name="Espace réservé du texte 11">
            <a:extLst>
              <a:ext uri="{FF2B5EF4-FFF2-40B4-BE49-F238E27FC236}">
                <a16:creationId xmlns:a16="http://schemas.microsoft.com/office/drawing/2014/main" id="{AC8956DD-B832-6147-8A66-A70995085BBE}"/>
              </a:ext>
            </a:extLst>
          </p:cNvPr>
          <p:cNvSpPr>
            <a:spLocks noGrp="1"/>
          </p:cNvSpPr>
          <p:nvPr>
            <p:ph type="body" sz="quarter" idx="17" hasCustomPrompt="1"/>
          </p:nvPr>
        </p:nvSpPr>
        <p:spPr bwMode="gray">
          <a:xfrm>
            <a:off x="323528" y="1707654"/>
            <a:ext cx="2556471" cy="2880320"/>
          </a:xfrm>
        </p:spPr>
        <p:txBody>
          <a:bodyPr/>
          <a:lstStyle>
            <a:lvl1pPr>
              <a:defRPr/>
            </a:lvl1pPr>
            <a:lvl2pPr>
              <a:defRPr/>
            </a:lvl2pPr>
            <a:lvl3pPr>
              <a:defRPr baseline="0"/>
            </a:lvl3pPr>
            <a:lvl4pPr>
              <a:defRPr/>
            </a:lvl4pPr>
            <a:lvl5pPr>
              <a:defRPr/>
            </a:lvl5pPr>
          </a:lstStyle>
          <a:p>
            <a:pPr lvl="0"/>
            <a:r>
              <a:rPr lang="fr-FR"/>
              <a:t>Texte de niveau 1</a:t>
            </a:r>
          </a:p>
          <a:p>
            <a:pPr lvl="1"/>
            <a:r>
              <a:rPr lang="fr-FR"/>
              <a:t>Texte de niveau 2</a:t>
            </a:r>
          </a:p>
          <a:p>
            <a:pPr lvl="2"/>
            <a:r>
              <a:rPr lang="fr-FR"/>
              <a:t>Texte de niveau 3</a:t>
            </a:r>
          </a:p>
          <a:p>
            <a:pPr lvl="3"/>
            <a:r>
              <a:rPr lang="fr-FR"/>
              <a:t>Texte de niveau 4</a:t>
            </a:r>
          </a:p>
          <a:p>
            <a:pPr lvl="4"/>
            <a:r>
              <a:rPr lang="fr-FR"/>
              <a:t>Texte de niveau 5</a:t>
            </a:r>
          </a:p>
        </p:txBody>
      </p:sp>
      <p:sp>
        <p:nvSpPr>
          <p:cNvPr id="14" name="Espace réservé du texte 11">
            <a:extLst>
              <a:ext uri="{FF2B5EF4-FFF2-40B4-BE49-F238E27FC236}">
                <a16:creationId xmlns:a16="http://schemas.microsoft.com/office/drawing/2014/main" id="{DF66E72C-274C-AC4E-B20B-393EBD9A7172}"/>
              </a:ext>
            </a:extLst>
          </p:cNvPr>
          <p:cNvSpPr>
            <a:spLocks noGrp="1"/>
          </p:cNvSpPr>
          <p:nvPr>
            <p:ph type="body" sz="quarter" idx="14" hasCustomPrompt="1"/>
          </p:nvPr>
        </p:nvSpPr>
        <p:spPr bwMode="gray">
          <a:xfrm>
            <a:off x="3275856" y="1707654"/>
            <a:ext cx="2520000" cy="2880320"/>
          </a:xfrm>
        </p:spPr>
        <p:txBody>
          <a:bodyPr/>
          <a:lstStyle>
            <a:lvl1pPr>
              <a:defRPr/>
            </a:lvl1pPr>
            <a:lvl2pPr>
              <a:defRPr/>
            </a:lvl2pPr>
            <a:lvl3pPr>
              <a:defRPr baseline="0"/>
            </a:lvl3pPr>
            <a:lvl4pPr>
              <a:defRPr/>
            </a:lvl4pPr>
            <a:lvl5pPr>
              <a:defRPr/>
            </a:lvl5pPr>
          </a:lstStyle>
          <a:p>
            <a:pPr lvl="0"/>
            <a:r>
              <a:rPr lang="fr-FR"/>
              <a:t>Texte de niveau 1</a:t>
            </a:r>
          </a:p>
          <a:p>
            <a:pPr lvl="1"/>
            <a:r>
              <a:rPr lang="fr-FR"/>
              <a:t>Texte de niveau 2</a:t>
            </a:r>
          </a:p>
          <a:p>
            <a:pPr lvl="2"/>
            <a:r>
              <a:rPr lang="fr-FR"/>
              <a:t>Texte de niveau 3</a:t>
            </a:r>
          </a:p>
          <a:p>
            <a:pPr lvl="3"/>
            <a:r>
              <a:rPr lang="fr-FR"/>
              <a:t>Texte de niveau 4</a:t>
            </a:r>
          </a:p>
          <a:p>
            <a:pPr lvl="4"/>
            <a:r>
              <a:rPr lang="fr-FR"/>
              <a:t>Texte de niveau 5</a:t>
            </a:r>
          </a:p>
        </p:txBody>
      </p:sp>
      <p:sp>
        <p:nvSpPr>
          <p:cNvPr id="15" name="Espace réservé du texte 11">
            <a:extLst>
              <a:ext uri="{FF2B5EF4-FFF2-40B4-BE49-F238E27FC236}">
                <a16:creationId xmlns:a16="http://schemas.microsoft.com/office/drawing/2014/main" id="{10D42E91-F78E-1D46-9374-4446D0F57965}"/>
              </a:ext>
            </a:extLst>
          </p:cNvPr>
          <p:cNvSpPr>
            <a:spLocks noGrp="1"/>
          </p:cNvSpPr>
          <p:nvPr>
            <p:ph type="body" sz="quarter" idx="18" hasCustomPrompt="1"/>
          </p:nvPr>
        </p:nvSpPr>
        <p:spPr bwMode="gray">
          <a:xfrm>
            <a:off x="6228184" y="1707654"/>
            <a:ext cx="2520000" cy="2880320"/>
          </a:xfrm>
        </p:spPr>
        <p:txBody>
          <a:bodyPr/>
          <a:lstStyle>
            <a:lvl1pPr>
              <a:defRPr/>
            </a:lvl1pPr>
            <a:lvl2pPr>
              <a:defRPr/>
            </a:lvl2pPr>
            <a:lvl3pPr>
              <a:defRPr baseline="0"/>
            </a:lvl3pPr>
            <a:lvl4pPr>
              <a:defRPr/>
            </a:lvl4pPr>
            <a:lvl5pPr>
              <a:defRPr/>
            </a:lvl5pPr>
          </a:lstStyle>
          <a:p>
            <a:pPr lvl="0"/>
            <a:r>
              <a:rPr lang="fr-FR"/>
              <a:t>Texte de niveau 1</a:t>
            </a:r>
          </a:p>
          <a:p>
            <a:pPr lvl="1"/>
            <a:r>
              <a:rPr lang="fr-FR"/>
              <a:t>Texte de niveau 2</a:t>
            </a:r>
          </a:p>
          <a:p>
            <a:pPr lvl="2"/>
            <a:r>
              <a:rPr lang="fr-FR"/>
              <a:t>Texte de niveau 3</a:t>
            </a:r>
          </a:p>
          <a:p>
            <a:pPr lvl="3"/>
            <a:r>
              <a:rPr lang="fr-FR"/>
              <a:t>Texte de niveau 4</a:t>
            </a:r>
          </a:p>
          <a:p>
            <a:pPr lvl="4"/>
            <a:r>
              <a:rPr lang="fr-FR"/>
              <a:t>Texte de niveau 5</a:t>
            </a:r>
          </a:p>
        </p:txBody>
      </p:sp>
      <p:sp>
        <p:nvSpPr>
          <p:cNvPr id="10" name="Espace réservé du pied de page 4"/>
          <p:cNvSpPr>
            <a:spLocks noGrp="1"/>
          </p:cNvSpPr>
          <p:nvPr>
            <p:ph type="ftr" sz="quarter" idx="3"/>
          </p:nvPr>
        </p:nvSpPr>
        <p:spPr bwMode="gray">
          <a:xfrm>
            <a:off x="2868782" y="195486"/>
            <a:ext cx="5879931" cy="360000"/>
          </a:xfrm>
          <a:prstGeom prst="rect">
            <a:avLst/>
          </a:prstGeom>
        </p:spPr>
        <p:txBody>
          <a:bodyPr vert="horz" lIns="0" tIns="0" rIns="0" bIns="0" rtlCol="0" anchor="ctr" anchorCtr="0">
            <a:noAutofit/>
          </a:bodyPr>
          <a:lstStyle>
            <a:lvl1pPr algn="r">
              <a:defRPr sz="750" b="1">
                <a:solidFill>
                  <a:schemeClr val="tx1"/>
                </a:solidFill>
              </a:defRPr>
            </a:lvl1pPr>
          </a:lstStyle>
          <a:p>
            <a:r>
              <a:rPr lang="fr-FR"/>
              <a:t>Direction régionale de l'économie, de l'emploi, du travail et des solidarités</a:t>
            </a:r>
          </a:p>
        </p:txBody>
      </p:sp>
    </p:spTree>
    <p:extLst>
      <p:ext uri="{BB962C8B-B14F-4D97-AF65-F5344CB8AC3E}">
        <p14:creationId xmlns:p14="http://schemas.microsoft.com/office/powerpoint/2010/main" val="69134680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itre, sous-titre, textes 3 et image ">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2" name="Espace réservé du texte 11"/>
          <p:cNvSpPr>
            <a:spLocks noGrp="1"/>
          </p:cNvSpPr>
          <p:nvPr>
            <p:ph type="body" sz="quarter" idx="14" hasCustomPrompt="1"/>
          </p:nvPr>
        </p:nvSpPr>
        <p:spPr bwMode="gray">
          <a:xfrm>
            <a:off x="323528" y="1707655"/>
            <a:ext cx="2520000" cy="2880320"/>
          </a:xfrm>
        </p:spPr>
        <p:txBody>
          <a:bodyPr/>
          <a:lstStyle>
            <a:lvl1pPr>
              <a:defRPr/>
            </a:lvl1pPr>
            <a:lvl2pPr>
              <a:defRPr/>
            </a:lvl2pPr>
            <a:lvl3pPr>
              <a:defRPr baseline="0"/>
            </a:lvl3pPr>
            <a:lvl4pPr>
              <a:defRPr/>
            </a:lvl4pPr>
            <a:lvl5pPr>
              <a:defRPr/>
            </a:lvl5pPr>
          </a:lstStyle>
          <a:p>
            <a:pPr lvl="0"/>
            <a:r>
              <a:rPr lang="fr-FR" dirty="0"/>
              <a:t>Texte de niveau 1</a:t>
            </a:r>
          </a:p>
          <a:p>
            <a:pPr lvl="1"/>
            <a:r>
              <a:rPr lang="fr-FR" dirty="0"/>
              <a:t>Texte de niveau 2</a:t>
            </a:r>
          </a:p>
          <a:p>
            <a:pPr lvl="2"/>
            <a:r>
              <a:rPr lang="fr-FR" dirty="0"/>
              <a:t>Texte de niveau 3</a:t>
            </a:r>
          </a:p>
          <a:p>
            <a:pPr lvl="3"/>
            <a:r>
              <a:rPr lang="fr-FR" dirty="0"/>
              <a:t>Texte de niveau 4</a:t>
            </a:r>
          </a:p>
          <a:p>
            <a:pPr lvl="4"/>
            <a:r>
              <a:rPr lang="fr-FR" dirty="0"/>
              <a:t>Texte de niveau 5</a:t>
            </a:r>
          </a:p>
        </p:txBody>
      </p:sp>
      <p:sp>
        <p:nvSpPr>
          <p:cNvPr id="17" name="Espace réservé de la date 3">
            <a:extLst>
              <a:ext uri="{FF2B5EF4-FFF2-40B4-BE49-F238E27FC236}">
                <a16:creationId xmlns:a16="http://schemas.microsoft.com/office/drawing/2014/main" id="{CEFA8BB7-D3E4-254A-BB0E-3D1C8C64E198}"/>
              </a:ext>
            </a:extLst>
          </p:cNvPr>
          <p:cNvSpPr>
            <a:spLocks noGrp="1"/>
          </p:cNvSpPr>
          <p:nvPr>
            <p:ph type="dt" sz="half" idx="2"/>
          </p:nvPr>
        </p:nvSpPr>
        <p:spPr bwMode="gray">
          <a:xfrm>
            <a:off x="323851" y="4797632"/>
            <a:ext cx="1210435" cy="345869"/>
          </a:xfrm>
          <a:prstGeom prst="rect">
            <a:avLst/>
          </a:prstGeom>
        </p:spPr>
        <p:txBody>
          <a:bodyPr vert="horz" lIns="0" tIns="0" rIns="0" bIns="0" rtlCol="0" anchor="ctr" anchorCtr="0">
            <a:noAutofit/>
          </a:bodyPr>
          <a:lstStyle>
            <a:lvl1pPr algn="l">
              <a:defRPr sz="750" b="1">
                <a:solidFill>
                  <a:schemeClr val="tx1"/>
                </a:solidFill>
              </a:defRPr>
            </a:lvl1pPr>
          </a:lstStyle>
          <a:p>
            <a:fld id="{0597CDB5-73DC-8641-8CC1-FAD9379FD627}" type="datetime1">
              <a:rPr lang="fr-FR" cap="all" smtClean="0"/>
              <a:pPr/>
              <a:t>28/08/2024</a:t>
            </a:fld>
            <a:endParaRPr lang="fr-FR" cap="all" dirty="0"/>
          </a:p>
        </p:txBody>
      </p:sp>
      <p:sp>
        <p:nvSpPr>
          <p:cNvPr id="18" name="Espace réservé du texte 7">
            <a:extLst>
              <a:ext uri="{FF2B5EF4-FFF2-40B4-BE49-F238E27FC236}">
                <a16:creationId xmlns:a16="http://schemas.microsoft.com/office/drawing/2014/main" id="{35840C24-F178-C44C-B5A1-3EB8F3EF4B92}"/>
              </a:ext>
            </a:extLst>
          </p:cNvPr>
          <p:cNvSpPr>
            <a:spLocks noGrp="1"/>
          </p:cNvSpPr>
          <p:nvPr>
            <p:ph type="body" sz="quarter" idx="13" hasCustomPrompt="1"/>
          </p:nvPr>
        </p:nvSpPr>
        <p:spPr bwMode="gray">
          <a:xfrm>
            <a:off x="323851" y="1248680"/>
            <a:ext cx="8424614" cy="242951"/>
          </a:xfrm>
        </p:spPr>
        <p:txBody>
          <a:bodyPr/>
          <a:lstStyle>
            <a:lvl1pPr marL="0" indent="95248">
              <a:spcBef>
                <a:spcPts val="400"/>
              </a:spcBef>
              <a:spcAft>
                <a:spcPts val="800"/>
              </a:spcAft>
              <a:buFont typeface="+mj-lt"/>
              <a:buNone/>
              <a:tabLst/>
              <a:defRPr sz="1500" b="1">
                <a:solidFill>
                  <a:schemeClr val="tx1">
                    <a:lumMod val="50000"/>
                    <a:lumOff val="50000"/>
                  </a:schemeClr>
                </a:solidFill>
              </a:defRPr>
            </a:lvl1pPr>
            <a:lvl2pPr marL="323992" indent="-143996">
              <a:spcBef>
                <a:spcPts val="600"/>
              </a:spcBef>
              <a:spcAft>
                <a:spcPts val="800"/>
              </a:spcAft>
              <a:buFont typeface="+mj-lt"/>
              <a:buAutoNum type="alphaLcPeriod"/>
              <a:defRPr/>
            </a:lvl2pPr>
          </a:lstStyle>
          <a:p>
            <a:pPr lvl="0"/>
            <a:r>
              <a:rPr lang="fr-FR" dirty="0"/>
              <a:t>Sous-titre</a:t>
            </a:r>
          </a:p>
          <a:p>
            <a:pPr lvl="0"/>
            <a:endParaRPr lang="fr-FR" dirty="0"/>
          </a:p>
        </p:txBody>
      </p:sp>
      <p:sp>
        <p:nvSpPr>
          <p:cNvPr id="19" name="Titre 18">
            <a:extLst>
              <a:ext uri="{FF2B5EF4-FFF2-40B4-BE49-F238E27FC236}">
                <a16:creationId xmlns:a16="http://schemas.microsoft.com/office/drawing/2014/main" id="{0271A58A-1CC5-D145-89AA-12537E5CE304}"/>
              </a:ext>
            </a:extLst>
          </p:cNvPr>
          <p:cNvSpPr>
            <a:spLocks noGrp="1"/>
          </p:cNvSpPr>
          <p:nvPr>
            <p:ph type="title" hasCustomPrompt="1"/>
          </p:nvPr>
        </p:nvSpPr>
        <p:spPr>
          <a:xfrm>
            <a:off x="323851" y="682802"/>
            <a:ext cx="8424863" cy="539991"/>
          </a:xfrm>
        </p:spPr>
        <p:txBody>
          <a:bodyPr/>
          <a:lstStyle/>
          <a:p>
            <a:r>
              <a:rPr lang="fr-FR" dirty="0"/>
              <a:t>Titre</a:t>
            </a:r>
          </a:p>
        </p:txBody>
      </p:sp>
      <p:sp>
        <p:nvSpPr>
          <p:cNvPr id="8" name="Espace réservé pour une image  7">
            <a:extLst>
              <a:ext uri="{FF2B5EF4-FFF2-40B4-BE49-F238E27FC236}">
                <a16:creationId xmlns:a16="http://schemas.microsoft.com/office/drawing/2014/main" id="{7004A35F-FCE5-0248-9AD4-C4E7502EF166}"/>
              </a:ext>
            </a:extLst>
          </p:cNvPr>
          <p:cNvSpPr>
            <a:spLocks noGrp="1"/>
          </p:cNvSpPr>
          <p:nvPr>
            <p:ph type="pic" sz="quarter" idx="15"/>
          </p:nvPr>
        </p:nvSpPr>
        <p:spPr>
          <a:xfrm>
            <a:off x="3131840" y="1707655"/>
            <a:ext cx="5616624" cy="2880320"/>
          </a:xfrm>
        </p:spPr>
        <p:txBody>
          <a:bodyPr/>
          <a:lstStyle/>
          <a:p>
            <a:r>
              <a:rPr lang="fr-FR"/>
              <a:t>Cliquez sur l'icône pour ajouter une image</a:t>
            </a:r>
          </a:p>
        </p:txBody>
      </p:sp>
      <p:sp>
        <p:nvSpPr>
          <p:cNvPr id="9" name="Espace réservé du pied de page 4"/>
          <p:cNvSpPr>
            <a:spLocks noGrp="1"/>
          </p:cNvSpPr>
          <p:nvPr>
            <p:ph type="ftr" sz="quarter" idx="3"/>
          </p:nvPr>
        </p:nvSpPr>
        <p:spPr bwMode="gray">
          <a:xfrm>
            <a:off x="2868782" y="195486"/>
            <a:ext cx="5879931" cy="360000"/>
          </a:xfrm>
          <a:prstGeom prst="rect">
            <a:avLst/>
          </a:prstGeom>
        </p:spPr>
        <p:txBody>
          <a:bodyPr vert="horz" lIns="0" tIns="0" rIns="0" bIns="0" rtlCol="0" anchor="ctr" anchorCtr="0">
            <a:noAutofit/>
          </a:bodyPr>
          <a:lstStyle>
            <a:lvl1pPr algn="r">
              <a:defRPr sz="750" b="1">
                <a:solidFill>
                  <a:schemeClr val="tx1"/>
                </a:solidFill>
              </a:defRPr>
            </a:lvl1pPr>
          </a:lstStyle>
          <a:p>
            <a:r>
              <a:rPr lang="fr-FR" dirty="0"/>
              <a:t>Direction régionale de l'économie, de l'emploi, du travail et des solidarités</a:t>
            </a:r>
          </a:p>
        </p:txBody>
      </p:sp>
    </p:spTree>
    <p:extLst>
      <p:ext uri="{BB962C8B-B14F-4D97-AF65-F5344CB8AC3E}">
        <p14:creationId xmlns:p14="http://schemas.microsoft.com/office/powerpoint/2010/main" val="24817163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1_Titre, sous-titre, textes 3, et graphique ">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2" name="Espace réservé du texte 11"/>
          <p:cNvSpPr>
            <a:spLocks noGrp="1"/>
          </p:cNvSpPr>
          <p:nvPr>
            <p:ph type="body" sz="quarter" idx="14" hasCustomPrompt="1"/>
          </p:nvPr>
        </p:nvSpPr>
        <p:spPr bwMode="gray">
          <a:xfrm>
            <a:off x="6228184" y="1707655"/>
            <a:ext cx="2520000" cy="2880320"/>
          </a:xfrm>
        </p:spPr>
        <p:txBody>
          <a:bodyPr/>
          <a:lstStyle>
            <a:lvl1pPr>
              <a:defRPr/>
            </a:lvl1pPr>
            <a:lvl2pPr>
              <a:defRPr/>
            </a:lvl2pPr>
            <a:lvl3pPr>
              <a:defRPr baseline="0"/>
            </a:lvl3pPr>
            <a:lvl4pPr>
              <a:defRPr/>
            </a:lvl4pPr>
            <a:lvl5pPr>
              <a:defRPr/>
            </a:lvl5pPr>
          </a:lstStyle>
          <a:p>
            <a:pPr lvl="0"/>
            <a:r>
              <a:rPr lang="fr-FR" dirty="0"/>
              <a:t>Texte de niveau 1</a:t>
            </a:r>
          </a:p>
          <a:p>
            <a:pPr lvl="1"/>
            <a:r>
              <a:rPr lang="fr-FR" dirty="0"/>
              <a:t>Texte de niveau 2</a:t>
            </a:r>
          </a:p>
          <a:p>
            <a:pPr lvl="2"/>
            <a:r>
              <a:rPr lang="fr-FR" dirty="0"/>
              <a:t>Texte de niveau 3</a:t>
            </a:r>
          </a:p>
          <a:p>
            <a:pPr lvl="3"/>
            <a:r>
              <a:rPr lang="fr-FR" dirty="0"/>
              <a:t>Texte de niveau 4</a:t>
            </a:r>
          </a:p>
          <a:p>
            <a:pPr lvl="4"/>
            <a:r>
              <a:rPr lang="fr-FR" dirty="0"/>
              <a:t>Texte de niveau 5</a:t>
            </a:r>
          </a:p>
        </p:txBody>
      </p:sp>
      <p:sp>
        <p:nvSpPr>
          <p:cNvPr id="17" name="Espace réservé de la date 3">
            <a:extLst>
              <a:ext uri="{FF2B5EF4-FFF2-40B4-BE49-F238E27FC236}">
                <a16:creationId xmlns:a16="http://schemas.microsoft.com/office/drawing/2014/main" id="{CEFA8BB7-D3E4-254A-BB0E-3D1C8C64E198}"/>
              </a:ext>
            </a:extLst>
          </p:cNvPr>
          <p:cNvSpPr>
            <a:spLocks noGrp="1"/>
          </p:cNvSpPr>
          <p:nvPr>
            <p:ph type="dt" sz="half" idx="2"/>
          </p:nvPr>
        </p:nvSpPr>
        <p:spPr bwMode="gray">
          <a:xfrm>
            <a:off x="323851" y="4797632"/>
            <a:ext cx="1210435" cy="345869"/>
          </a:xfrm>
          <a:prstGeom prst="rect">
            <a:avLst/>
          </a:prstGeom>
        </p:spPr>
        <p:txBody>
          <a:bodyPr vert="horz" lIns="0" tIns="0" rIns="0" bIns="0" rtlCol="0" anchor="ctr" anchorCtr="0">
            <a:noAutofit/>
          </a:bodyPr>
          <a:lstStyle>
            <a:lvl1pPr algn="l">
              <a:defRPr sz="750" b="1">
                <a:solidFill>
                  <a:schemeClr val="tx1"/>
                </a:solidFill>
              </a:defRPr>
            </a:lvl1pPr>
          </a:lstStyle>
          <a:p>
            <a:fld id="{8E1290DD-BE4D-794B-919C-D565D1B9C67D}" type="datetime1">
              <a:rPr lang="fr-FR" cap="all" smtClean="0"/>
              <a:pPr/>
              <a:t>28/08/2024</a:t>
            </a:fld>
            <a:endParaRPr lang="fr-FR" cap="all" dirty="0"/>
          </a:p>
        </p:txBody>
      </p:sp>
      <p:sp>
        <p:nvSpPr>
          <p:cNvPr id="18" name="Espace réservé du texte 7">
            <a:extLst>
              <a:ext uri="{FF2B5EF4-FFF2-40B4-BE49-F238E27FC236}">
                <a16:creationId xmlns:a16="http://schemas.microsoft.com/office/drawing/2014/main" id="{35840C24-F178-C44C-B5A1-3EB8F3EF4B92}"/>
              </a:ext>
            </a:extLst>
          </p:cNvPr>
          <p:cNvSpPr>
            <a:spLocks noGrp="1"/>
          </p:cNvSpPr>
          <p:nvPr>
            <p:ph type="body" sz="quarter" idx="13" hasCustomPrompt="1"/>
          </p:nvPr>
        </p:nvSpPr>
        <p:spPr bwMode="gray">
          <a:xfrm>
            <a:off x="323851" y="1248680"/>
            <a:ext cx="8424614" cy="242951"/>
          </a:xfrm>
        </p:spPr>
        <p:txBody>
          <a:bodyPr/>
          <a:lstStyle>
            <a:lvl1pPr marL="0" indent="95248">
              <a:spcBef>
                <a:spcPts val="400"/>
              </a:spcBef>
              <a:spcAft>
                <a:spcPts val="800"/>
              </a:spcAft>
              <a:buFont typeface="+mj-lt"/>
              <a:buNone/>
              <a:tabLst/>
              <a:defRPr sz="1500" b="1">
                <a:solidFill>
                  <a:schemeClr val="tx1">
                    <a:lumMod val="50000"/>
                    <a:lumOff val="50000"/>
                  </a:schemeClr>
                </a:solidFill>
              </a:defRPr>
            </a:lvl1pPr>
            <a:lvl2pPr marL="323992" indent="-143996">
              <a:spcBef>
                <a:spcPts val="600"/>
              </a:spcBef>
              <a:spcAft>
                <a:spcPts val="800"/>
              </a:spcAft>
              <a:buFont typeface="+mj-lt"/>
              <a:buAutoNum type="alphaLcPeriod"/>
              <a:defRPr/>
            </a:lvl2pPr>
          </a:lstStyle>
          <a:p>
            <a:pPr lvl="0"/>
            <a:r>
              <a:rPr lang="fr-FR" dirty="0"/>
              <a:t>Sous-titre</a:t>
            </a:r>
          </a:p>
          <a:p>
            <a:pPr lvl="0"/>
            <a:endParaRPr lang="fr-FR" dirty="0"/>
          </a:p>
        </p:txBody>
      </p:sp>
      <p:sp>
        <p:nvSpPr>
          <p:cNvPr id="19" name="Titre 18">
            <a:extLst>
              <a:ext uri="{FF2B5EF4-FFF2-40B4-BE49-F238E27FC236}">
                <a16:creationId xmlns:a16="http://schemas.microsoft.com/office/drawing/2014/main" id="{0271A58A-1CC5-D145-89AA-12537E5CE304}"/>
              </a:ext>
            </a:extLst>
          </p:cNvPr>
          <p:cNvSpPr>
            <a:spLocks noGrp="1"/>
          </p:cNvSpPr>
          <p:nvPr>
            <p:ph type="title" hasCustomPrompt="1"/>
          </p:nvPr>
        </p:nvSpPr>
        <p:spPr>
          <a:xfrm>
            <a:off x="323851" y="682802"/>
            <a:ext cx="8424863" cy="539991"/>
          </a:xfrm>
        </p:spPr>
        <p:txBody>
          <a:bodyPr/>
          <a:lstStyle/>
          <a:p>
            <a:r>
              <a:rPr lang="fr-FR" dirty="0"/>
              <a:t>Titre</a:t>
            </a:r>
          </a:p>
        </p:txBody>
      </p:sp>
      <p:sp>
        <p:nvSpPr>
          <p:cNvPr id="3" name="Espace réservé du graphique 2">
            <a:extLst>
              <a:ext uri="{FF2B5EF4-FFF2-40B4-BE49-F238E27FC236}">
                <a16:creationId xmlns:a16="http://schemas.microsoft.com/office/drawing/2014/main" id="{66D3B633-BB7B-4941-BF9B-161C5342E3AA}"/>
              </a:ext>
            </a:extLst>
          </p:cNvPr>
          <p:cNvSpPr>
            <a:spLocks noGrp="1"/>
          </p:cNvSpPr>
          <p:nvPr>
            <p:ph type="chart" sz="quarter" idx="15"/>
          </p:nvPr>
        </p:nvSpPr>
        <p:spPr>
          <a:xfrm>
            <a:off x="323528" y="1707655"/>
            <a:ext cx="5761038" cy="2879725"/>
          </a:xfrm>
        </p:spPr>
        <p:txBody>
          <a:bodyPr/>
          <a:lstStyle/>
          <a:p>
            <a:r>
              <a:rPr lang="fr-FR"/>
              <a:t>Cliquez sur l'icône pour ajouter un graphique</a:t>
            </a:r>
          </a:p>
        </p:txBody>
      </p:sp>
      <p:sp>
        <p:nvSpPr>
          <p:cNvPr id="9" name="Espace réservé du pied de page 4"/>
          <p:cNvSpPr>
            <a:spLocks noGrp="1"/>
          </p:cNvSpPr>
          <p:nvPr>
            <p:ph type="ftr" sz="quarter" idx="3"/>
          </p:nvPr>
        </p:nvSpPr>
        <p:spPr bwMode="gray">
          <a:xfrm>
            <a:off x="2868782" y="195486"/>
            <a:ext cx="5879931" cy="360000"/>
          </a:xfrm>
          <a:prstGeom prst="rect">
            <a:avLst/>
          </a:prstGeom>
        </p:spPr>
        <p:txBody>
          <a:bodyPr vert="horz" lIns="0" tIns="0" rIns="0" bIns="0" rtlCol="0" anchor="ctr" anchorCtr="0">
            <a:noAutofit/>
          </a:bodyPr>
          <a:lstStyle>
            <a:lvl1pPr algn="r">
              <a:defRPr sz="750" b="1">
                <a:solidFill>
                  <a:schemeClr val="tx1"/>
                </a:solidFill>
              </a:defRPr>
            </a:lvl1pPr>
          </a:lstStyle>
          <a:p>
            <a:r>
              <a:rPr lang="fr-FR" dirty="0"/>
              <a:t>Direction régionale de l'économie, de l'emploi, du travail et des solidarités</a:t>
            </a:r>
          </a:p>
        </p:txBody>
      </p:sp>
    </p:spTree>
    <p:extLst>
      <p:ext uri="{BB962C8B-B14F-4D97-AF65-F5344CB8AC3E}">
        <p14:creationId xmlns:p14="http://schemas.microsoft.com/office/powerpoint/2010/main" val="10302320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Titre et sous-titre">
    <p:spTree>
      <p:nvGrpSpPr>
        <p:cNvPr id="1" name=""/>
        <p:cNvGrpSpPr/>
        <p:nvPr/>
      </p:nvGrpSpPr>
      <p:grpSpPr>
        <a:xfrm>
          <a:off x="0" y="0"/>
          <a:ext cx="0" cy="0"/>
          <a:chOff x="0" y="0"/>
          <a:chExt cx="0" cy="0"/>
        </a:xfrm>
      </p:grpSpPr>
      <p:sp>
        <p:nvSpPr>
          <p:cNvPr id="11" name="Espace réservé du texte 10"/>
          <p:cNvSpPr>
            <a:spLocks noGrp="1"/>
          </p:cNvSpPr>
          <p:nvPr>
            <p:ph type="body" sz="quarter" idx="13" hasCustomPrompt="1"/>
          </p:nvPr>
        </p:nvSpPr>
        <p:spPr bwMode="gray">
          <a:xfrm>
            <a:off x="323850" y="2139702"/>
            <a:ext cx="8424000" cy="2293224"/>
          </a:xfrm>
        </p:spPr>
        <p:txBody>
          <a:bodyPr/>
          <a:lstStyle>
            <a:lvl1pPr>
              <a:lnSpc>
                <a:spcPct val="90000"/>
              </a:lnSpc>
              <a:spcAft>
                <a:spcPts val="0"/>
              </a:spcAft>
              <a:defRPr sz="3250" b="1" cap="all" baseline="0"/>
            </a:lvl1pPr>
            <a:lvl2pPr marL="92073" indent="0">
              <a:spcBef>
                <a:spcPts val="500"/>
              </a:spcBef>
              <a:spcAft>
                <a:spcPts val="0"/>
              </a:spcAft>
              <a:buNone/>
              <a:tabLst/>
              <a:defRPr sz="1850"/>
            </a:lvl2pPr>
          </a:lstStyle>
          <a:p>
            <a:pPr lvl="0"/>
            <a:r>
              <a:rPr lang="fr-FR" dirty="0"/>
              <a:t>Titre</a:t>
            </a:r>
          </a:p>
          <a:p>
            <a:pPr lvl="1"/>
            <a:r>
              <a:rPr lang="fr-FR" dirty="0"/>
              <a:t>Sous-titre</a:t>
            </a:r>
          </a:p>
        </p:txBody>
      </p:sp>
      <p:cxnSp>
        <p:nvCxnSpPr>
          <p:cNvPr id="12" name="Connecteur droit 11"/>
          <p:cNvCxnSpPr>
            <a:cxnSpLocks/>
          </p:cNvCxnSpPr>
          <p:nvPr/>
        </p:nvCxnSpPr>
        <p:spPr bwMode="gray">
          <a:xfrm>
            <a:off x="323851" y="4784400"/>
            <a:ext cx="8424614"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Espace réservé de la date 3">
            <a:extLst>
              <a:ext uri="{FF2B5EF4-FFF2-40B4-BE49-F238E27FC236}">
                <a16:creationId xmlns:a16="http://schemas.microsoft.com/office/drawing/2014/main" id="{C192E6B1-2CEB-FB47-B10B-D25D43DF8D96}"/>
              </a:ext>
            </a:extLst>
          </p:cNvPr>
          <p:cNvSpPr>
            <a:spLocks noGrp="1"/>
          </p:cNvSpPr>
          <p:nvPr>
            <p:ph type="dt" sz="half" idx="2"/>
          </p:nvPr>
        </p:nvSpPr>
        <p:spPr bwMode="gray">
          <a:xfrm>
            <a:off x="323851" y="4797632"/>
            <a:ext cx="1210435" cy="345869"/>
          </a:xfrm>
          <a:prstGeom prst="rect">
            <a:avLst/>
          </a:prstGeom>
        </p:spPr>
        <p:txBody>
          <a:bodyPr vert="horz" lIns="0" tIns="0" rIns="0" bIns="0" rtlCol="0" anchor="ctr" anchorCtr="0">
            <a:noAutofit/>
          </a:bodyPr>
          <a:lstStyle>
            <a:lvl1pPr algn="l">
              <a:defRPr sz="750" b="1">
                <a:solidFill>
                  <a:schemeClr val="tx1"/>
                </a:solidFill>
              </a:defRPr>
            </a:lvl1pPr>
          </a:lstStyle>
          <a:p>
            <a:fld id="{D7698221-35EF-134F-B87A-568DECC70F29}" type="datetime1">
              <a:rPr lang="fr-FR" cap="all" smtClean="0"/>
              <a:pPr/>
              <a:t>28/08/2024</a:t>
            </a:fld>
            <a:endParaRPr lang="fr-FR" cap="all" dirty="0"/>
          </a:p>
        </p:txBody>
      </p:sp>
      <p:sp>
        <p:nvSpPr>
          <p:cNvPr id="14" name="Espace réservé du numéro de diapositive 5">
            <a:extLst>
              <a:ext uri="{FF2B5EF4-FFF2-40B4-BE49-F238E27FC236}">
                <a16:creationId xmlns:a16="http://schemas.microsoft.com/office/drawing/2014/main" id="{0593ECE3-ACEF-7441-BABB-08F519CCE72F}"/>
              </a:ext>
            </a:extLst>
          </p:cNvPr>
          <p:cNvSpPr>
            <a:spLocks noGrp="1"/>
          </p:cNvSpPr>
          <p:nvPr>
            <p:ph type="sldNum" sz="quarter" idx="4"/>
          </p:nvPr>
        </p:nvSpPr>
        <p:spPr bwMode="gray">
          <a:xfrm>
            <a:off x="7398713" y="4783500"/>
            <a:ext cx="1350000" cy="360000"/>
          </a:xfrm>
          <a:prstGeom prst="rect">
            <a:avLst/>
          </a:prstGeom>
        </p:spPr>
        <p:txBody>
          <a:bodyPr vert="horz" lIns="0" tIns="0" rIns="0" bIns="0" rtlCol="0" anchor="ctr" anchorCtr="0">
            <a:noAutofit/>
          </a:bodyPr>
          <a:lstStyle>
            <a:lvl1pPr algn="r">
              <a:defRPr sz="750" b="1">
                <a:solidFill>
                  <a:schemeClr val="tx1"/>
                </a:solidFill>
              </a:defRPr>
            </a:lvl1pPr>
          </a:lstStyle>
          <a:p>
            <a:fld id="{733122C9-A0B9-462F-8757-0847AD287B63}" type="slidenum">
              <a:rPr lang="fr-FR" smtClean="0"/>
              <a:pPr/>
              <a:t>‹N°›</a:t>
            </a:fld>
            <a:endParaRPr lang="fr-FR" dirty="0"/>
          </a:p>
        </p:txBody>
      </p:sp>
      <p:pic>
        <p:nvPicPr>
          <p:cNvPr id="7" name="Imag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1470" y="339502"/>
            <a:ext cx="3154462" cy="1317600"/>
          </a:xfrm>
          <a:prstGeom prst="rect">
            <a:avLst/>
          </a:prstGeom>
        </p:spPr>
      </p:pic>
    </p:spTree>
    <p:extLst>
      <p:ext uri="{BB962C8B-B14F-4D97-AF65-F5344CB8AC3E}">
        <p14:creationId xmlns:p14="http://schemas.microsoft.com/office/powerpoint/2010/main" val="5985637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Chapitre">
    <p:spTree>
      <p:nvGrpSpPr>
        <p:cNvPr id="1" name=""/>
        <p:cNvGrpSpPr/>
        <p:nvPr/>
      </p:nvGrpSpPr>
      <p:grpSpPr>
        <a:xfrm>
          <a:off x="0" y="0"/>
          <a:ext cx="0" cy="0"/>
          <a:chOff x="0" y="0"/>
          <a:chExt cx="0" cy="0"/>
        </a:xfrm>
      </p:grpSpPr>
      <p:sp>
        <p:nvSpPr>
          <p:cNvPr id="8" name="Espace réservé pour une image  7"/>
          <p:cNvSpPr>
            <a:spLocks noGrp="1"/>
          </p:cNvSpPr>
          <p:nvPr>
            <p:ph type="pic" sz="quarter" idx="13" hasCustomPrompt="1"/>
          </p:nvPr>
        </p:nvSpPr>
        <p:spPr bwMode="gray">
          <a:xfrm>
            <a:off x="0" y="738000"/>
            <a:ext cx="9144000" cy="4443958"/>
          </a:xfrm>
          <a:solidFill>
            <a:schemeClr val="tx2"/>
          </a:solidFill>
        </p:spPr>
        <p:txBody>
          <a:bodyPr tIns="1080000" anchor="ctr" anchorCtr="0"/>
          <a:lstStyle>
            <a:lvl1pPr algn="ctr">
              <a:defRPr cap="all" baseline="0">
                <a:solidFill>
                  <a:schemeClr val="bg1"/>
                </a:solidFill>
              </a:defRPr>
            </a:lvl1pPr>
          </a:lstStyle>
          <a:p>
            <a:r>
              <a:rPr lang="fr-FR" dirty="0"/>
              <a:t>Sélectionner l’icône pour insérer une image, </a:t>
            </a:r>
            <a:br>
              <a:rPr lang="fr-FR" dirty="0"/>
            </a:br>
            <a:r>
              <a:rPr lang="fr-FR" dirty="0"/>
              <a:t>puis disposer l’image en arrière plan </a:t>
            </a:r>
            <a:br>
              <a:rPr lang="fr-FR" dirty="0"/>
            </a:br>
            <a:r>
              <a:rPr lang="fr-FR" dirty="0"/>
              <a:t>(Sélectionner l’image avec le bouton droit de la souris / </a:t>
            </a:r>
            <a:br>
              <a:rPr lang="fr-FR" dirty="0"/>
            </a:br>
            <a:r>
              <a:rPr lang="fr-FR" dirty="0"/>
              <a:t>Mettre à l’arrière plan)</a:t>
            </a:r>
          </a:p>
        </p:txBody>
      </p:sp>
      <p:sp>
        <p:nvSpPr>
          <p:cNvPr id="7" name="Espace réservé de la date 3">
            <a:extLst>
              <a:ext uri="{FF2B5EF4-FFF2-40B4-BE49-F238E27FC236}">
                <a16:creationId xmlns:a16="http://schemas.microsoft.com/office/drawing/2014/main" id="{02A90153-98CB-E943-A611-AD9242F15601}"/>
              </a:ext>
            </a:extLst>
          </p:cNvPr>
          <p:cNvSpPr>
            <a:spLocks noGrp="1"/>
          </p:cNvSpPr>
          <p:nvPr>
            <p:ph type="dt" sz="half" idx="2"/>
          </p:nvPr>
        </p:nvSpPr>
        <p:spPr bwMode="gray">
          <a:xfrm>
            <a:off x="364285" y="4797632"/>
            <a:ext cx="1170000" cy="345869"/>
          </a:xfrm>
          <a:prstGeom prst="rect">
            <a:avLst/>
          </a:prstGeom>
        </p:spPr>
        <p:txBody>
          <a:bodyPr vert="horz" lIns="0" tIns="0" rIns="0" bIns="0" rtlCol="0" anchor="ctr" anchorCtr="0">
            <a:noAutofit/>
          </a:bodyPr>
          <a:lstStyle>
            <a:lvl1pPr algn="l">
              <a:defRPr sz="750" b="1">
                <a:solidFill>
                  <a:schemeClr val="bg1"/>
                </a:solidFill>
              </a:defRPr>
            </a:lvl1pPr>
          </a:lstStyle>
          <a:p>
            <a:fld id="{5F7325A3-5315-1B4B-A0D9-112471EB5837}" type="datetime1">
              <a:rPr lang="fr-FR" cap="all" smtClean="0"/>
              <a:pPr/>
              <a:t>28/08/2024</a:t>
            </a:fld>
            <a:endParaRPr lang="fr-FR" cap="all" dirty="0"/>
          </a:p>
        </p:txBody>
      </p:sp>
      <p:sp>
        <p:nvSpPr>
          <p:cNvPr id="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solidFill>
              <a:schemeClr val="bg1"/>
            </a:solidFill>
          </a:ln>
        </p:spPr>
        <p:txBody>
          <a:bodyPr lIns="0" bIns="360000" anchor="ctr" anchorCtr="0"/>
          <a:lstStyle>
            <a:lvl1pPr marL="395990" indent="-395990">
              <a:buFont typeface="+mj-lt"/>
              <a:buAutoNum type="arabicPeriod"/>
              <a:defRPr sz="3250">
                <a:solidFill>
                  <a:schemeClr val="bg1"/>
                </a:solidFill>
              </a:defRPr>
            </a:lvl1pPr>
          </a:lstStyle>
          <a:p>
            <a:r>
              <a:rPr lang="fr-FR" dirty="0"/>
              <a:t>Titre</a:t>
            </a:r>
          </a:p>
        </p:txBody>
      </p:sp>
      <p:sp>
        <p:nvSpPr>
          <p:cNvPr id="10" name="Espace réservé du numéro de diapositive 5">
            <a:extLst>
              <a:ext uri="{FF2B5EF4-FFF2-40B4-BE49-F238E27FC236}">
                <a16:creationId xmlns:a16="http://schemas.microsoft.com/office/drawing/2014/main" id="{BE3965BE-3A81-1248-821F-39E8294A18F0}"/>
              </a:ext>
            </a:extLst>
          </p:cNvPr>
          <p:cNvSpPr>
            <a:spLocks noGrp="1"/>
          </p:cNvSpPr>
          <p:nvPr>
            <p:ph type="sldNum" sz="quarter" idx="4"/>
          </p:nvPr>
        </p:nvSpPr>
        <p:spPr bwMode="gray">
          <a:xfrm>
            <a:off x="7398713" y="4783500"/>
            <a:ext cx="1350000" cy="360000"/>
          </a:xfrm>
          <a:prstGeom prst="rect">
            <a:avLst/>
          </a:prstGeom>
        </p:spPr>
        <p:txBody>
          <a:bodyPr vert="horz" lIns="0" tIns="0" rIns="0" bIns="0" rtlCol="0" anchor="ctr" anchorCtr="0">
            <a:noAutofit/>
          </a:bodyPr>
          <a:lstStyle>
            <a:lvl1pPr algn="r">
              <a:defRPr sz="750" b="1">
                <a:solidFill>
                  <a:schemeClr val="bg1"/>
                </a:solidFill>
              </a:defRPr>
            </a:lvl1pPr>
          </a:lstStyle>
          <a:p>
            <a:fld id="{733122C9-A0B9-462F-8757-0847AD287B63}" type="slidenum">
              <a:rPr lang="fr-FR" smtClean="0"/>
              <a:pPr/>
              <a:t>‹N°›</a:t>
            </a:fld>
            <a:endParaRPr lang="fr-FR" dirty="0"/>
          </a:p>
        </p:txBody>
      </p:sp>
      <p:sp>
        <p:nvSpPr>
          <p:cNvPr id="9" name="Espace réservé du pied de page 4"/>
          <p:cNvSpPr>
            <a:spLocks noGrp="1"/>
          </p:cNvSpPr>
          <p:nvPr>
            <p:ph type="ftr" sz="quarter" idx="3"/>
          </p:nvPr>
        </p:nvSpPr>
        <p:spPr bwMode="gray">
          <a:xfrm>
            <a:off x="2868782" y="195486"/>
            <a:ext cx="5879931" cy="360000"/>
          </a:xfrm>
          <a:prstGeom prst="rect">
            <a:avLst/>
          </a:prstGeom>
        </p:spPr>
        <p:txBody>
          <a:bodyPr vert="horz" lIns="0" tIns="0" rIns="0" bIns="0" rtlCol="0" anchor="ctr" anchorCtr="0">
            <a:noAutofit/>
          </a:bodyPr>
          <a:lstStyle>
            <a:lvl1pPr algn="r">
              <a:defRPr sz="750" b="1">
                <a:solidFill>
                  <a:schemeClr val="tx1"/>
                </a:solidFill>
              </a:defRPr>
            </a:lvl1pPr>
          </a:lstStyle>
          <a:p>
            <a:r>
              <a:rPr lang="fr-FR" dirty="0"/>
              <a:t>Direction régionale de l'économie, de l'emploi, du travail et des solidarités</a:t>
            </a:r>
          </a:p>
        </p:txBody>
      </p:sp>
    </p:spTree>
    <p:extLst>
      <p:ext uri="{BB962C8B-B14F-4D97-AF65-F5344CB8AC3E}">
        <p14:creationId xmlns:p14="http://schemas.microsoft.com/office/powerpoint/2010/main" val="33370227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Couverture">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bwMode="gray">
          <a:xfrm>
            <a:off x="0" y="4963500"/>
            <a:ext cx="180000" cy="180000"/>
          </a:xfrm>
          <a:prstGeom prst="rect">
            <a:avLst/>
          </a:prstGeom>
          <a:ln>
            <a:solidFill>
              <a:schemeClr val="tx1">
                <a:alpha val="0"/>
              </a:schemeClr>
            </a:solidFill>
          </a:ln>
        </p:spPr>
        <p:txBody>
          <a:bodyPr/>
          <a:lstStyle>
            <a:lvl1pPr>
              <a:defRPr sz="100">
                <a:solidFill>
                  <a:schemeClr val="tx1">
                    <a:alpha val="0"/>
                  </a:schemeClr>
                </a:solidFill>
              </a:defRPr>
            </a:lvl1pPr>
          </a:lstStyle>
          <a:p>
            <a:fld id="{4EA19884-7A29-DC4E-9311-A62E54788E52}" type="datetime1">
              <a:rPr lang="fr-FR" smtClean="0"/>
              <a:t>28/08/2024</a:t>
            </a:fld>
            <a:endParaRPr lang="fr-FR" dirty="0"/>
          </a:p>
        </p:txBody>
      </p:sp>
      <p:sp>
        <p:nvSpPr>
          <p:cNvPr id="6" name="Espace réservé du numéro de diapositive 5"/>
          <p:cNvSpPr>
            <a:spLocks noGrp="1"/>
          </p:cNvSpPr>
          <p:nvPr>
            <p:ph type="sldNum" sz="quarter" idx="12"/>
          </p:nvPr>
        </p:nvSpPr>
        <p:spPr bwMode="gray">
          <a:xfrm>
            <a:off x="0" y="4963500"/>
            <a:ext cx="180000" cy="180000"/>
          </a:xfrm>
          <a:ln>
            <a:solidFill>
              <a:schemeClr val="tx1">
                <a:alpha val="0"/>
              </a:schemeClr>
            </a:solidFill>
          </a:ln>
        </p:spPr>
        <p:txBody>
          <a:bodyPr/>
          <a:lstStyle>
            <a:lvl1pPr>
              <a:defRPr sz="100">
                <a:solidFill>
                  <a:schemeClr val="tx1">
                    <a:alpha val="0"/>
                  </a:schemeClr>
                </a:solidFill>
              </a:defRPr>
            </a:lvl1pPr>
          </a:lstStyle>
          <a:p>
            <a:fld id="{10C140CD-8AED-46FF-A9A2-77308F3F39AE}" type="slidenum">
              <a:rPr lang="fr-FR" smtClean="0"/>
              <a:pPr/>
              <a:t>‹N°›</a:t>
            </a:fld>
            <a:endParaRPr lang="fr-FR" dirty="0"/>
          </a:p>
        </p:txBody>
      </p:sp>
      <p:sp>
        <p:nvSpPr>
          <p:cNvPr id="7" name="Titre 6"/>
          <p:cNvSpPr>
            <a:spLocks noGrp="1"/>
          </p:cNvSpPr>
          <p:nvPr>
            <p:ph type="title" hasCustomPrompt="1"/>
          </p:nvPr>
        </p:nvSpPr>
        <p:spPr bwMode="gray">
          <a:xfrm>
            <a:off x="0" y="0"/>
            <a:ext cx="180000" cy="180000"/>
          </a:xfrm>
          <a:prstGeom prst="rect">
            <a:avLst/>
          </a:prstGeom>
          <a:ln>
            <a:solidFill>
              <a:schemeClr val="tx1">
                <a:alpha val="0"/>
              </a:schemeClr>
            </a:solidFill>
          </a:ln>
        </p:spPr>
        <p:txBody>
          <a:bodyPr/>
          <a:lstStyle>
            <a:lvl1pPr>
              <a:defRPr sz="100">
                <a:solidFill>
                  <a:schemeClr val="tx1">
                    <a:alpha val="0"/>
                  </a:schemeClr>
                </a:solidFill>
              </a:defRPr>
            </a:lvl1pPr>
          </a:lstStyle>
          <a:p>
            <a:r>
              <a:rPr lang="fr-FR" dirty="0"/>
              <a:t>Titre</a:t>
            </a:r>
          </a:p>
        </p:txBody>
      </p:sp>
      <p:pic>
        <p:nvPicPr>
          <p:cNvPr id="2"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3897" y="1026991"/>
            <a:ext cx="4943877" cy="2065028"/>
          </a:xfrm>
          <a:prstGeom prst="rect">
            <a:avLst/>
          </a:prstGeom>
        </p:spPr>
      </p:pic>
    </p:spTree>
    <p:extLst>
      <p:ext uri="{BB962C8B-B14F-4D97-AF65-F5344CB8AC3E}">
        <p14:creationId xmlns:p14="http://schemas.microsoft.com/office/powerpoint/2010/main" val="479408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re, sous-titre, textes 3 et image ">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bwMode="gray"/>
        <p:txBody>
          <a:bodyPr/>
          <a:lstStyle/>
          <a:p>
            <a:fld id="{733122C9-A0B9-462F-8757-0847AD287B63}" type="slidenum">
              <a:rPr lang="fr-FR" smtClean="0"/>
              <a:pPr/>
              <a:t>‹N°›</a:t>
            </a:fld>
            <a:endParaRPr lang="fr-FR"/>
          </a:p>
        </p:txBody>
      </p:sp>
      <p:sp>
        <p:nvSpPr>
          <p:cNvPr id="12" name="Espace réservé du texte 11"/>
          <p:cNvSpPr>
            <a:spLocks noGrp="1"/>
          </p:cNvSpPr>
          <p:nvPr>
            <p:ph type="body" sz="quarter" idx="14" hasCustomPrompt="1"/>
          </p:nvPr>
        </p:nvSpPr>
        <p:spPr bwMode="gray">
          <a:xfrm>
            <a:off x="323528" y="1707654"/>
            <a:ext cx="2520000" cy="2880320"/>
          </a:xfrm>
        </p:spPr>
        <p:txBody>
          <a:bodyPr/>
          <a:lstStyle>
            <a:lvl1pPr>
              <a:defRPr/>
            </a:lvl1pPr>
            <a:lvl2pPr>
              <a:defRPr/>
            </a:lvl2pPr>
            <a:lvl3pPr>
              <a:defRPr baseline="0"/>
            </a:lvl3pPr>
            <a:lvl4pPr>
              <a:defRPr/>
            </a:lvl4pPr>
            <a:lvl5pPr>
              <a:defRPr/>
            </a:lvl5pPr>
          </a:lstStyle>
          <a:p>
            <a:pPr lvl="0"/>
            <a:r>
              <a:rPr lang="fr-FR"/>
              <a:t>Texte de niveau 1</a:t>
            </a:r>
          </a:p>
          <a:p>
            <a:pPr lvl="1"/>
            <a:r>
              <a:rPr lang="fr-FR"/>
              <a:t>Texte de niveau 2</a:t>
            </a:r>
          </a:p>
          <a:p>
            <a:pPr lvl="2"/>
            <a:r>
              <a:rPr lang="fr-FR"/>
              <a:t>Texte de niveau 3</a:t>
            </a:r>
          </a:p>
          <a:p>
            <a:pPr lvl="3"/>
            <a:r>
              <a:rPr lang="fr-FR"/>
              <a:t>Texte de niveau 4</a:t>
            </a:r>
          </a:p>
          <a:p>
            <a:pPr lvl="4"/>
            <a:r>
              <a:rPr lang="fr-FR"/>
              <a:t>Texte de niveau 5</a:t>
            </a:r>
          </a:p>
        </p:txBody>
      </p:sp>
      <p:sp>
        <p:nvSpPr>
          <p:cNvPr id="17" name="Espace réservé de la date 3">
            <a:extLst>
              <a:ext uri="{FF2B5EF4-FFF2-40B4-BE49-F238E27FC236}">
                <a16:creationId xmlns:a16="http://schemas.microsoft.com/office/drawing/2014/main" id="{CEFA8BB7-D3E4-254A-BB0E-3D1C8C64E198}"/>
              </a:ext>
            </a:extLst>
          </p:cNvPr>
          <p:cNvSpPr>
            <a:spLocks noGrp="1"/>
          </p:cNvSpPr>
          <p:nvPr>
            <p:ph type="dt" sz="half" idx="2"/>
          </p:nvPr>
        </p:nvSpPr>
        <p:spPr bwMode="gray">
          <a:xfrm>
            <a:off x="323850" y="4797631"/>
            <a:ext cx="1210435" cy="345869"/>
          </a:xfrm>
          <a:prstGeom prst="rect">
            <a:avLst/>
          </a:prstGeom>
        </p:spPr>
        <p:txBody>
          <a:bodyPr vert="horz" lIns="0" tIns="0" rIns="0" bIns="0" rtlCol="0" anchor="ctr" anchorCtr="0">
            <a:noAutofit/>
          </a:bodyPr>
          <a:lstStyle>
            <a:lvl1pPr algn="l">
              <a:defRPr sz="750" b="1">
                <a:solidFill>
                  <a:schemeClr val="tx1"/>
                </a:solidFill>
              </a:defRPr>
            </a:lvl1pPr>
          </a:lstStyle>
          <a:p>
            <a:fld id="{0597CDB5-73DC-8641-8CC1-FAD9379FD627}" type="datetime1">
              <a:rPr lang="fr-FR" cap="all" smtClean="0"/>
              <a:pPr/>
              <a:t>28/08/2024</a:t>
            </a:fld>
            <a:endParaRPr lang="fr-FR" cap="all"/>
          </a:p>
        </p:txBody>
      </p:sp>
      <p:sp>
        <p:nvSpPr>
          <p:cNvPr id="18" name="Espace réservé du texte 7">
            <a:extLst>
              <a:ext uri="{FF2B5EF4-FFF2-40B4-BE49-F238E27FC236}">
                <a16:creationId xmlns:a16="http://schemas.microsoft.com/office/drawing/2014/main" id="{35840C24-F178-C44C-B5A1-3EB8F3EF4B92}"/>
              </a:ext>
            </a:extLst>
          </p:cNvPr>
          <p:cNvSpPr>
            <a:spLocks noGrp="1"/>
          </p:cNvSpPr>
          <p:nvPr>
            <p:ph type="body" sz="quarter" idx="13" hasCustomPrompt="1"/>
          </p:nvPr>
        </p:nvSpPr>
        <p:spPr bwMode="gray">
          <a:xfrm>
            <a:off x="323851" y="1248679"/>
            <a:ext cx="8424614" cy="242951"/>
          </a:xfrm>
        </p:spPr>
        <p:txBody>
          <a:bodyPr/>
          <a:lstStyle>
            <a:lvl1pPr marL="0" indent="95250">
              <a:spcBef>
                <a:spcPts val="400"/>
              </a:spcBef>
              <a:spcAft>
                <a:spcPts val="800"/>
              </a:spcAft>
              <a:buFont typeface="+mj-lt"/>
              <a:buNone/>
              <a:tabLst/>
              <a:defRPr sz="1500" b="1">
                <a:solidFill>
                  <a:schemeClr val="tx1">
                    <a:lumMod val="50000"/>
                    <a:lumOff val="50000"/>
                  </a:schemeClr>
                </a:solidFill>
              </a:defRPr>
            </a:lvl1pPr>
            <a:lvl2pPr marL="324000" indent="-144000">
              <a:spcBef>
                <a:spcPts val="600"/>
              </a:spcBef>
              <a:spcAft>
                <a:spcPts val="800"/>
              </a:spcAft>
              <a:buFont typeface="+mj-lt"/>
              <a:buAutoNum type="alphaLcPeriod"/>
              <a:defRPr/>
            </a:lvl2pPr>
          </a:lstStyle>
          <a:p>
            <a:pPr lvl="0"/>
            <a:r>
              <a:rPr lang="fr-FR"/>
              <a:t>Sous-titre</a:t>
            </a:r>
          </a:p>
          <a:p>
            <a:pPr lvl="0"/>
            <a:endParaRPr lang="fr-FR"/>
          </a:p>
        </p:txBody>
      </p:sp>
      <p:sp>
        <p:nvSpPr>
          <p:cNvPr id="19" name="Titre 18">
            <a:extLst>
              <a:ext uri="{FF2B5EF4-FFF2-40B4-BE49-F238E27FC236}">
                <a16:creationId xmlns:a16="http://schemas.microsoft.com/office/drawing/2014/main" id="{0271A58A-1CC5-D145-89AA-12537E5CE304}"/>
              </a:ext>
            </a:extLst>
          </p:cNvPr>
          <p:cNvSpPr>
            <a:spLocks noGrp="1"/>
          </p:cNvSpPr>
          <p:nvPr>
            <p:ph type="title" hasCustomPrompt="1"/>
          </p:nvPr>
        </p:nvSpPr>
        <p:spPr>
          <a:xfrm>
            <a:off x="323850" y="682801"/>
            <a:ext cx="8424863" cy="539991"/>
          </a:xfrm>
        </p:spPr>
        <p:txBody>
          <a:bodyPr/>
          <a:lstStyle/>
          <a:p>
            <a:r>
              <a:rPr lang="fr-FR"/>
              <a:t>Titre</a:t>
            </a:r>
          </a:p>
        </p:txBody>
      </p:sp>
      <p:sp>
        <p:nvSpPr>
          <p:cNvPr id="8" name="Espace réservé pour une image  7">
            <a:extLst>
              <a:ext uri="{FF2B5EF4-FFF2-40B4-BE49-F238E27FC236}">
                <a16:creationId xmlns:a16="http://schemas.microsoft.com/office/drawing/2014/main" id="{7004A35F-FCE5-0248-9AD4-C4E7502EF166}"/>
              </a:ext>
            </a:extLst>
          </p:cNvPr>
          <p:cNvSpPr>
            <a:spLocks noGrp="1"/>
          </p:cNvSpPr>
          <p:nvPr>
            <p:ph type="pic" sz="quarter" idx="15"/>
          </p:nvPr>
        </p:nvSpPr>
        <p:spPr>
          <a:xfrm>
            <a:off x="3131840" y="1707654"/>
            <a:ext cx="5616624" cy="2880320"/>
          </a:xfrm>
        </p:spPr>
        <p:txBody>
          <a:bodyPr/>
          <a:lstStyle/>
          <a:p>
            <a:r>
              <a:rPr lang="fr-FR"/>
              <a:t>Cliquez sur l'icône pour ajouter une image</a:t>
            </a:r>
          </a:p>
        </p:txBody>
      </p:sp>
      <p:sp>
        <p:nvSpPr>
          <p:cNvPr id="9" name="Espace réservé du pied de page 4"/>
          <p:cNvSpPr>
            <a:spLocks noGrp="1"/>
          </p:cNvSpPr>
          <p:nvPr>
            <p:ph type="ftr" sz="quarter" idx="3"/>
          </p:nvPr>
        </p:nvSpPr>
        <p:spPr bwMode="gray">
          <a:xfrm>
            <a:off x="2868782" y="195486"/>
            <a:ext cx="5879931" cy="360000"/>
          </a:xfrm>
          <a:prstGeom prst="rect">
            <a:avLst/>
          </a:prstGeom>
        </p:spPr>
        <p:txBody>
          <a:bodyPr vert="horz" lIns="0" tIns="0" rIns="0" bIns="0" rtlCol="0" anchor="ctr" anchorCtr="0">
            <a:noAutofit/>
          </a:bodyPr>
          <a:lstStyle>
            <a:lvl1pPr algn="r">
              <a:defRPr sz="750" b="1">
                <a:solidFill>
                  <a:schemeClr val="tx1"/>
                </a:solidFill>
              </a:defRPr>
            </a:lvl1pPr>
          </a:lstStyle>
          <a:p>
            <a:r>
              <a:rPr lang="fr-FR"/>
              <a:t>Direction régionale de l'économie, de l'emploi, du travail et des solidarités</a:t>
            </a:r>
          </a:p>
        </p:txBody>
      </p:sp>
    </p:spTree>
    <p:extLst>
      <p:ext uri="{BB962C8B-B14F-4D97-AF65-F5344CB8AC3E}">
        <p14:creationId xmlns:p14="http://schemas.microsoft.com/office/powerpoint/2010/main" val="2077185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Titre, sous-titre, textes 3, et graphique ">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bwMode="gray"/>
        <p:txBody>
          <a:bodyPr/>
          <a:lstStyle/>
          <a:p>
            <a:fld id="{733122C9-A0B9-462F-8757-0847AD287B63}" type="slidenum">
              <a:rPr lang="fr-FR" smtClean="0"/>
              <a:pPr/>
              <a:t>‹N°›</a:t>
            </a:fld>
            <a:endParaRPr lang="fr-FR"/>
          </a:p>
        </p:txBody>
      </p:sp>
      <p:sp>
        <p:nvSpPr>
          <p:cNvPr id="12" name="Espace réservé du texte 11"/>
          <p:cNvSpPr>
            <a:spLocks noGrp="1"/>
          </p:cNvSpPr>
          <p:nvPr>
            <p:ph type="body" sz="quarter" idx="14" hasCustomPrompt="1"/>
          </p:nvPr>
        </p:nvSpPr>
        <p:spPr bwMode="gray">
          <a:xfrm>
            <a:off x="6228184" y="1707654"/>
            <a:ext cx="2520000" cy="2880320"/>
          </a:xfrm>
        </p:spPr>
        <p:txBody>
          <a:bodyPr/>
          <a:lstStyle>
            <a:lvl1pPr>
              <a:defRPr/>
            </a:lvl1pPr>
            <a:lvl2pPr>
              <a:defRPr/>
            </a:lvl2pPr>
            <a:lvl3pPr>
              <a:defRPr baseline="0"/>
            </a:lvl3pPr>
            <a:lvl4pPr>
              <a:defRPr/>
            </a:lvl4pPr>
            <a:lvl5pPr>
              <a:defRPr/>
            </a:lvl5pPr>
          </a:lstStyle>
          <a:p>
            <a:pPr lvl="0"/>
            <a:r>
              <a:rPr lang="fr-FR"/>
              <a:t>Texte de niveau 1</a:t>
            </a:r>
          </a:p>
          <a:p>
            <a:pPr lvl="1"/>
            <a:r>
              <a:rPr lang="fr-FR"/>
              <a:t>Texte de niveau 2</a:t>
            </a:r>
          </a:p>
          <a:p>
            <a:pPr lvl="2"/>
            <a:r>
              <a:rPr lang="fr-FR"/>
              <a:t>Texte de niveau 3</a:t>
            </a:r>
          </a:p>
          <a:p>
            <a:pPr lvl="3"/>
            <a:r>
              <a:rPr lang="fr-FR"/>
              <a:t>Texte de niveau 4</a:t>
            </a:r>
          </a:p>
          <a:p>
            <a:pPr lvl="4"/>
            <a:r>
              <a:rPr lang="fr-FR"/>
              <a:t>Texte de niveau 5</a:t>
            </a:r>
          </a:p>
        </p:txBody>
      </p:sp>
      <p:sp>
        <p:nvSpPr>
          <p:cNvPr id="17" name="Espace réservé de la date 3">
            <a:extLst>
              <a:ext uri="{FF2B5EF4-FFF2-40B4-BE49-F238E27FC236}">
                <a16:creationId xmlns:a16="http://schemas.microsoft.com/office/drawing/2014/main" id="{CEFA8BB7-D3E4-254A-BB0E-3D1C8C64E198}"/>
              </a:ext>
            </a:extLst>
          </p:cNvPr>
          <p:cNvSpPr>
            <a:spLocks noGrp="1"/>
          </p:cNvSpPr>
          <p:nvPr>
            <p:ph type="dt" sz="half" idx="2"/>
          </p:nvPr>
        </p:nvSpPr>
        <p:spPr bwMode="gray">
          <a:xfrm>
            <a:off x="323850" y="4797631"/>
            <a:ext cx="1210435" cy="345869"/>
          </a:xfrm>
          <a:prstGeom prst="rect">
            <a:avLst/>
          </a:prstGeom>
        </p:spPr>
        <p:txBody>
          <a:bodyPr vert="horz" lIns="0" tIns="0" rIns="0" bIns="0" rtlCol="0" anchor="ctr" anchorCtr="0">
            <a:noAutofit/>
          </a:bodyPr>
          <a:lstStyle>
            <a:lvl1pPr algn="l">
              <a:defRPr sz="750" b="1">
                <a:solidFill>
                  <a:schemeClr val="tx1"/>
                </a:solidFill>
              </a:defRPr>
            </a:lvl1pPr>
          </a:lstStyle>
          <a:p>
            <a:fld id="{8E1290DD-BE4D-794B-919C-D565D1B9C67D}" type="datetime1">
              <a:rPr lang="fr-FR" cap="all" smtClean="0"/>
              <a:pPr/>
              <a:t>28/08/2024</a:t>
            </a:fld>
            <a:endParaRPr lang="fr-FR" cap="all"/>
          </a:p>
        </p:txBody>
      </p:sp>
      <p:sp>
        <p:nvSpPr>
          <p:cNvPr id="18" name="Espace réservé du texte 7">
            <a:extLst>
              <a:ext uri="{FF2B5EF4-FFF2-40B4-BE49-F238E27FC236}">
                <a16:creationId xmlns:a16="http://schemas.microsoft.com/office/drawing/2014/main" id="{35840C24-F178-C44C-B5A1-3EB8F3EF4B92}"/>
              </a:ext>
            </a:extLst>
          </p:cNvPr>
          <p:cNvSpPr>
            <a:spLocks noGrp="1"/>
          </p:cNvSpPr>
          <p:nvPr>
            <p:ph type="body" sz="quarter" idx="13" hasCustomPrompt="1"/>
          </p:nvPr>
        </p:nvSpPr>
        <p:spPr bwMode="gray">
          <a:xfrm>
            <a:off x="323851" y="1248679"/>
            <a:ext cx="8424614" cy="242951"/>
          </a:xfrm>
        </p:spPr>
        <p:txBody>
          <a:bodyPr/>
          <a:lstStyle>
            <a:lvl1pPr marL="0" indent="95250">
              <a:spcBef>
                <a:spcPts val="400"/>
              </a:spcBef>
              <a:spcAft>
                <a:spcPts val="800"/>
              </a:spcAft>
              <a:buFont typeface="+mj-lt"/>
              <a:buNone/>
              <a:tabLst/>
              <a:defRPr sz="1500" b="1">
                <a:solidFill>
                  <a:schemeClr val="tx1">
                    <a:lumMod val="50000"/>
                    <a:lumOff val="50000"/>
                  </a:schemeClr>
                </a:solidFill>
              </a:defRPr>
            </a:lvl1pPr>
            <a:lvl2pPr marL="324000" indent="-144000">
              <a:spcBef>
                <a:spcPts val="600"/>
              </a:spcBef>
              <a:spcAft>
                <a:spcPts val="800"/>
              </a:spcAft>
              <a:buFont typeface="+mj-lt"/>
              <a:buAutoNum type="alphaLcPeriod"/>
              <a:defRPr/>
            </a:lvl2pPr>
          </a:lstStyle>
          <a:p>
            <a:pPr lvl="0"/>
            <a:r>
              <a:rPr lang="fr-FR"/>
              <a:t>Sous-titre</a:t>
            </a:r>
          </a:p>
          <a:p>
            <a:pPr lvl="0"/>
            <a:endParaRPr lang="fr-FR"/>
          </a:p>
        </p:txBody>
      </p:sp>
      <p:sp>
        <p:nvSpPr>
          <p:cNvPr id="19" name="Titre 18">
            <a:extLst>
              <a:ext uri="{FF2B5EF4-FFF2-40B4-BE49-F238E27FC236}">
                <a16:creationId xmlns:a16="http://schemas.microsoft.com/office/drawing/2014/main" id="{0271A58A-1CC5-D145-89AA-12537E5CE304}"/>
              </a:ext>
            </a:extLst>
          </p:cNvPr>
          <p:cNvSpPr>
            <a:spLocks noGrp="1"/>
          </p:cNvSpPr>
          <p:nvPr>
            <p:ph type="title" hasCustomPrompt="1"/>
          </p:nvPr>
        </p:nvSpPr>
        <p:spPr>
          <a:xfrm>
            <a:off x="323850" y="682801"/>
            <a:ext cx="8424863" cy="539991"/>
          </a:xfrm>
        </p:spPr>
        <p:txBody>
          <a:bodyPr/>
          <a:lstStyle/>
          <a:p>
            <a:r>
              <a:rPr lang="fr-FR"/>
              <a:t>Titre</a:t>
            </a:r>
          </a:p>
        </p:txBody>
      </p:sp>
      <p:sp>
        <p:nvSpPr>
          <p:cNvPr id="3" name="Espace réservé du graphique 2">
            <a:extLst>
              <a:ext uri="{FF2B5EF4-FFF2-40B4-BE49-F238E27FC236}">
                <a16:creationId xmlns:a16="http://schemas.microsoft.com/office/drawing/2014/main" id="{66D3B633-BB7B-4941-BF9B-161C5342E3AA}"/>
              </a:ext>
            </a:extLst>
          </p:cNvPr>
          <p:cNvSpPr>
            <a:spLocks noGrp="1"/>
          </p:cNvSpPr>
          <p:nvPr>
            <p:ph type="chart" sz="quarter" idx="15"/>
          </p:nvPr>
        </p:nvSpPr>
        <p:spPr>
          <a:xfrm>
            <a:off x="323528" y="1707654"/>
            <a:ext cx="5761038" cy="2879725"/>
          </a:xfrm>
        </p:spPr>
        <p:txBody>
          <a:bodyPr/>
          <a:lstStyle/>
          <a:p>
            <a:r>
              <a:rPr lang="fr-FR"/>
              <a:t>Cliquez sur l'icône pour ajouter un graphique</a:t>
            </a:r>
          </a:p>
        </p:txBody>
      </p:sp>
      <p:sp>
        <p:nvSpPr>
          <p:cNvPr id="9" name="Espace réservé du pied de page 4"/>
          <p:cNvSpPr>
            <a:spLocks noGrp="1"/>
          </p:cNvSpPr>
          <p:nvPr>
            <p:ph type="ftr" sz="quarter" idx="3"/>
          </p:nvPr>
        </p:nvSpPr>
        <p:spPr bwMode="gray">
          <a:xfrm>
            <a:off x="2868782" y="195486"/>
            <a:ext cx="5879931" cy="360000"/>
          </a:xfrm>
          <a:prstGeom prst="rect">
            <a:avLst/>
          </a:prstGeom>
        </p:spPr>
        <p:txBody>
          <a:bodyPr vert="horz" lIns="0" tIns="0" rIns="0" bIns="0" rtlCol="0" anchor="ctr" anchorCtr="0">
            <a:noAutofit/>
          </a:bodyPr>
          <a:lstStyle>
            <a:lvl1pPr algn="r">
              <a:defRPr sz="750" b="1">
                <a:solidFill>
                  <a:schemeClr val="tx1"/>
                </a:solidFill>
              </a:defRPr>
            </a:lvl1pPr>
          </a:lstStyle>
          <a:p>
            <a:r>
              <a:rPr lang="fr-FR"/>
              <a:t>Direction régionale de l'économie, de l'emploi, du travail et des solidarités</a:t>
            </a:r>
          </a:p>
        </p:txBody>
      </p:sp>
    </p:spTree>
    <p:extLst>
      <p:ext uri="{BB962C8B-B14F-4D97-AF65-F5344CB8AC3E}">
        <p14:creationId xmlns:p14="http://schemas.microsoft.com/office/powerpoint/2010/main" val="2044116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re et sous-titre">
    <p:spTree>
      <p:nvGrpSpPr>
        <p:cNvPr id="1" name=""/>
        <p:cNvGrpSpPr/>
        <p:nvPr/>
      </p:nvGrpSpPr>
      <p:grpSpPr>
        <a:xfrm>
          <a:off x="0" y="0"/>
          <a:ext cx="0" cy="0"/>
          <a:chOff x="0" y="0"/>
          <a:chExt cx="0" cy="0"/>
        </a:xfrm>
      </p:grpSpPr>
      <p:sp>
        <p:nvSpPr>
          <p:cNvPr id="11" name="Espace réservé du texte 10"/>
          <p:cNvSpPr>
            <a:spLocks noGrp="1"/>
          </p:cNvSpPr>
          <p:nvPr>
            <p:ph type="body" sz="quarter" idx="13" hasCustomPrompt="1"/>
          </p:nvPr>
        </p:nvSpPr>
        <p:spPr bwMode="gray">
          <a:xfrm>
            <a:off x="323850" y="2139702"/>
            <a:ext cx="8424000" cy="2293224"/>
          </a:xfrm>
        </p:spPr>
        <p:txBody>
          <a:bodyPr/>
          <a:lstStyle>
            <a:lvl1pPr>
              <a:lnSpc>
                <a:spcPct val="90000"/>
              </a:lnSpc>
              <a:spcAft>
                <a:spcPts val="0"/>
              </a:spcAft>
              <a:defRPr sz="3250" b="1" cap="all" baseline="0"/>
            </a:lvl1pPr>
            <a:lvl2pPr marL="92075" indent="0">
              <a:spcBef>
                <a:spcPts val="500"/>
              </a:spcBef>
              <a:spcAft>
                <a:spcPts val="0"/>
              </a:spcAft>
              <a:buNone/>
              <a:tabLst/>
              <a:defRPr sz="1850"/>
            </a:lvl2pPr>
          </a:lstStyle>
          <a:p>
            <a:pPr lvl="0"/>
            <a:r>
              <a:rPr lang="fr-FR"/>
              <a:t>Titre</a:t>
            </a:r>
          </a:p>
          <a:p>
            <a:pPr lvl="1"/>
            <a:r>
              <a:rPr lang="fr-FR"/>
              <a:t>Sous-titre</a:t>
            </a:r>
          </a:p>
        </p:txBody>
      </p:sp>
      <p:cxnSp>
        <p:nvCxnSpPr>
          <p:cNvPr id="12" name="Connecteur droit 11"/>
          <p:cNvCxnSpPr>
            <a:cxnSpLocks/>
          </p:cNvCxnSpPr>
          <p:nvPr/>
        </p:nvCxnSpPr>
        <p:spPr bwMode="gray">
          <a:xfrm>
            <a:off x="323850" y="4784400"/>
            <a:ext cx="8424614"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Espace réservé de la date 3">
            <a:extLst>
              <a:ext uri="{FF2B5EF4-FFF2-40B4-BE49-F238E27FC236}">
                <a16:creationId xmlns:a16="http://schemas.microsoft.com/office/drawing/2014/main" id="{C192E6B1-2CEB-FB47-B10B-D25D43DF8D96}"/>
              </a:ext>
            </a:extLst>
          </p:cNvPr>
          <p:cNvSpPr>
            <a:spLocks noGrp="1"/>
          </p:cNvSpPr>
          <p:nvPr>
            <p:ph type="dt" sz="half" idx="2"/>
          </p:nvPr>
        </p:nvSpPr>
        <p:spPr bwMode="gray">
          <a:xfrm>
            <a:off x="323850" y="4797631"/>
            <a:ext cx="1210435" cy="345869"/>
          </a:xfrm>
          <a:prstGeom prst="rect">
            <a:avLst/>
          </a:prstGeom>
        </p:spPr>
        <p:txBody>
          <a:bodyPr vert="horz" lIns="0" tIns="0" rIns="0" bIns="0" rtlCol="0" anchor="ctr" anchorCtr="0">
            <a:noAutofit/>
          </a:bodyPr>
          <a:lstStyle>
            <a:lvl1pPr algn="l">
              <a:defRPr sz="750" b="1">
                <a:solidFill>
                  <a:schemeClr val="tx1"/>
                </a:solidFill>
              </a:defRPr>
            </a:lvl1pPr>
          </a:lstStyle>
          <a:p>
            <a:r>
              <a:rPr lang="fr-FR" cap="all" dirty="0"/>
              <a:t>18/06/2024</a:t>
            </a:r>
          </a:p>
        </p:txBody>
      </p:sp>
      <p:sp>
        <p:nvSpPr>
          <p:cNvPr id="14" name="Espace réservé du numéro de diapositive 5">
            <a:extLst>
              <a:ext uri="{FF2B5EF4-FFF2-40B4-BE49-F238E27FC236}">
                <a16:creationId xmlns:a16="http://schemas.microsoft.com/office/drawing/2014/main" id="{0593ECE3-ACEF-7441-BABB-08F519CCE72F}"/>
              </a:ext>
            </a:extLst>
          </p:cNvPr>
          <p:cNvSpPr>
            <a:spLocks noGrp="1"/>
          </p:cNvSpPr>
          <p:nvPr>
            <p:ph type="sldNum" sz="quarter" idx="4"/>
          </p:nvPr>
        </p:nvSpPr>
        <p:spPr bwMode="gray">
          <a:xfrm>
            <a:off x="7398713" y="4783500"/>
            <a:ext cx="1350000" cy="360000"/>
          </a:xfrm>
          <a:prstGeom prst="rect">
            <a:avLst/>
          </a:prstGeom>
        </p:spPr>
        <p:txBody>
          <a:bodyPr vert="horz" lIns="0" tIns="0" rIns="0" bIns="0" rtlCol="0" anchor="ctr" anchorCtr="0">
            <a:noAutofit/>
          </a:bodyPr>
          <a:lstStyle>
            <a:lvl1pPr algn="r">
              <a:defRPr sz="750" b="1">
                <a:solidFill>
                  <a:schemeClr val="tx1"/>
                </a:solidFill>
              </a:defRPr>
            </a:lvl1pPr>
          </a:lstStyle>
          <a:p>
            <a:fld id="{733122C9-A0B9-462F-8757-0847AD287B63}" type="slidenum">
              <a:rPr lang="fr-FR" smtClean="0"/>
              <a:pPr/>
              <a:t>‹N°›</a:t>
            </a:fld>
            <a:endParaRPr lang="fr-FR"/>
          </a:p>
        </p:txBody>
      </p:sp>
      <p:pic>
        <p:nvPicPr>
          <p:cNvPr id="7" name="Imag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1469" y="339502"/>
            <a:ext cx="3154462" cy="1317600"/>
          </a:xfrm>
          <a:prstGeom prst="rect">
            <a:avLst/>
          </a:prstGeom>
        </p:spPr>
      </p:pic>
    </p:spTree>
    <p:extLst>
      <p:ext uri="{BB962C8B-B14F-4D97-AF65-F5344CB8AC3E}">
        <p14:creationId xmlns:p14="http://schemas.microsoft.com/office/powerpoint/2010/main" val="278581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hapitre">
    <p:spTree>
      <p:nvGrpSpPr>
        <p:cNvPr id="1" name=""/>
        <p:cNvGrpSpPr/>
        <p:nvPr/>
      </p:nvGrpSpPr>
      <p:grpSpPr>
        <a:xfrm>
          <a:off x="0" y="0"/>
          <a:ext cx="0" cy="0"/>
          <a:chOff x="0" y="0"/>
          <a:chExt cx="0" cy="0"/>
        </a:xfrm>
      </p:grpSpPr>
      <p:sp>
        <p:nvSpPr>
          <p:cNvPr id="8" name="Espace réservé pour une image  7"/>
          <p:cNvSpPr>
            <a:spLocks noGrp="1"/>
          </p:cNvSpPr>
          <p:nvPr>
            <p:ph type="pic" sz="quarter" idx="13" hasCustomPrompt="1"/>
          </p:nvPr>
        </p:nvSpPr>
        <p:spPr bwMode="gray">
          <a:xfrm>
            <a:off x="0" y="738000"/>
            <a:ext cx="9144000" cy="4443958"/>
          </a:xfrm>
          <a:solidFill>
            <a:schemeClr val="tx2"/>
          </a:solidFill>
        </p:spPr>
        <p:txBody>
          <a:bodyPr tIns="1080000" anchor="ctr" anchorCtr="0"/>
          <a:lstStyle>
            <a:lvl1pPr algn="ctr">
              <a:defRPr cap="all" baseline="0">
                <a:solidFill>
                  <a:schemeClr val="bg1"/>
                </a:solidFill>
              </a:defRPr>
            </a:lvl1pPr>
          </a:lstStyle>
          <a:p>
            <a:r>
              <a:rPr lang="fr-FR"/>
              <a:t>Sélectionner l’icône pour insérer une image, </a:t>
            </a:r>
            <a:br>
              <a:rPr lang="fr-FR"/>
            </a:br>
            <a:r>
              <a:rPr lang="fr-FR"/>
              <a:t>puis disposer l’image en arrière plan </a:t>
            </a:r>
            <a:br>
              <a:rPr lang="fr-FR"/>
            </a:br>
            <a:r>
              <a:rPr lang="fr-FR"/>
              <a:t>(Sélectionner l’image avec le bouton droit de la souris / </a:t>
            </a:r>
            <a:br>
              <a:rPr lang="fr-FR"/>
            </a:br>
            <a:r>
              <a:rPr lang="fr-FR"/>
              <a:t>Mettre à l’arrière plan)</a:t>
            </a:r>
          </a:p>
        </p:txBody>
      </p:sp>
      <p:sp>
        <p:nvSpPr>
          <p:cNvPr id="7" name="Espace réservé de la date 3">
            <a:extLst>
              <a:ext uri="{FF2B5EF4-FFF2-40B4-BE49-F238E27FC236}">
                <a16:creationId xmlns:a16="http://schemas.microsoft.com/office/drawing/2014/main" id="{02A90153-98CB-E943-A611-AD9242F15601}"/>
              </a:ext>
            </a:extLst>
          </p:cNvPr>
          <p:cNvSpPr>
            <a:spLocks noGrp="1"/>
          </p:cNvSpPr>
          <p:nvPr>
            <p:ph type="dt" sz="half" idx="2"/>
          </p:nvPr>
        </p:nvSpPr>
        <p:spPr bwMode="gray">
          <a:xfrm>
            <a:off x="364285" y="4797631"/>
            <a:ext cx="1170000" cy="345869"/>
          </a:xfrm>
          <a:prstGeom prst="rect">
            <a:avLst/>
          </a:prstGeom>
        </p:spPr>
        <p:txBody>
          <a:bodyPr vert="horz" lIns="0" tIns="0" rIns="0" bIns="0" rtlCol="0" anchor="ctr" anchorCtr="0">
            <a:noAutofit/>
          </a:bodyPr>
          <a:lstStyle>
            <a:lvl1pPr algn="l">
              <a:defRPr sz="750" b="1">
                <a:solidFill>
                  <a:schemeClr val="bg1"/>
                </a:solidFill>
              </a:defRPr>
            </a:lvl1pPr>
          </a:lstStyle>
          <a:p>
            <a:fld id="{5F7325A3-5315-1B4B-A0D9-112471EB5837}" type="datetime1">
              <a:rPr lang="fr-FR" cap="all" smtClean="0"/>
              <a:pPr/>
              <a:t>28/08/2024</a:t>
            </a:fld>
            <a:endParaRPr lang="fr-FR" cap="all"/>
          </a:p>
        </p:txBody>
      </p:sp>
      <p:sp>
        <p:nvSpPr>
          <p:cNvPr id="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solidFill>
              <a:schemeClr val="bg1"/>
            </a:solidFill>
          </a:ln>
        </p:spPr>
        <p:txBody>
          <a:bodyPr lIns="0" bIns="360000" anchor="ctr" anchorCtr="0"/>
          <a:lstStyle>
            <a:lvl1pPr marL="396000" indent="-396000">
              <a:buFont typeface="+mj-lt"/>
              <a:buAutoNum type="arabicPeriod"/>
              <a:defRPr sz="3250">
                <a:solidFill>
                  <a:schemeClr val="bg1"/>
                </a:solidFill>
              </a:defRPr>
            </a:lvl1pPr>
          </a:lstStyle>
          <a:p>
            <a:r>
              <a:rPr lang="fr-FR"/>
              <a:t>Titre</a:t>
            </a:r>
          </a:p>
        </p:txBody>
      </p:sp>
      <p:sp>
        <p:nvSpPr>
          <p:cNvPr id="10" name="Espace réservé du numéro de diapositive 5">
            <a:extLst>
              <a:ext uri="{FF2B5EF4-FFF2-40B4-BE49-F238E27FC236}">
                <a16:creationId xmlns:a16="http://schemas.microsoft.com/office/drawing/2014/main" id="{BE3965BE-3A81-1248-821F-39E8294A18F0}"/>
              </a:ext>
            </a:extLst>
          </p:cNvPr>
          <p:cNvSpPr>
            <a:spLocks noGrp="1"/>
          </p:cNvSpPr>
          <p:nvPr>
            <p:ph type="sldNum" sz="quarter" idx="4"/>
          </p:nvPr>
        </p:nvSpPr>
        <p:spPr bwMode="gray">
          <a:xfrm>
            <a:off x="7398713" y="4783500"/>
            <a:ext cx="1350000" cy="360000"/>
          </a:xfrm>
          <a:prstGeom prst="rect">
            <a:avLst/>
          </a:prstGeom>
        </p:spPr>
        <p:txBody>
          <a:bodyPr vert="horz" lIns="0" tIns="0" rIns="0" bIns="0" rtlCol="0" anchor="ctr" anchorCtr="0">
            <a:noAutofit/>
          </a:bodyPr>
          <a:lstStyle>
            <a:lvl1pPr algn="r">
              <a:defRPr sz="750" b="1">
                <a:solidFill>
                  <a:schemeClr val="bg1"/>
                </a:solidFill>
              </a:defRPr>
            </a:lvl1pPr>
          </a:lstStyle>
          <a:p>
            <a:fld id="{733122C9-A0B9-462F-8757-0847AD287B63}" type="slidenum">
              <a:rPr lang="fr-FR" smtClean="0"/>
              <a:pPr/>
              <a:t>‹N°›</a:t>
            </a:fld>
            <a:endParaRPr lang="fr-FR"/>
          </a:p>
        </p:txBody>
      </p:sp>
      <p:sp>
        <p:nvSpPr>
          <p:cNvPr id="9" name="Espace réservé du pied de page 4"/>
          <p:cNvSpPr>
            <a:spLocks noGrp="1"/>
          </p:cNvSpPr>
          <p:nvPr>
            <p:ph type="ftr" sz="quarter" idx="3"/>
          </p:nvPr>
        </p:nvSpPr>
        <p:spPr bwMode="gray">
          <a:xfrm>
            <a:off x="2868782" y="195486"/>
            <a:ext cx="5879931" cy="360000"/>
          </a:xfrm>
          <a:prstGeom prst="rect">
            <a:avLst/>
          </a:prstGeom>
        </p:spPr>
        <p:txBody>
          <a:bodyPr vert="horz" lIns="0" tIns="0" rIns="0" bIns="0" rtlCol="0" anchor="ctr" anchorCtr="0">
            <a:noAutofit/>
          </a:bodyPr>
          <a:lstStyle>
            <a:lvl1pPr algn="r">
              <a:defRPr sz="750" b="1">
                <a:solidFill>
                  <a:schemeClr val="tx1"/>
                </a:solidFill>
              </a:defRPr>
            </a:lvl1pPr>
          </a:lstStyle>
          <a:p>
            <a:r>
              <a:rPr lang="fr-FR"/>
              <a:t>Direction régionale de l'économie, de l'emploi, du travail et des solidarités</a:t>
            </a:r>
          </a:p>
        </p:txBody>
      </p:sp>
    </p:spTree>
    <p:extLst>
      <p:ext uri="{BB962C8B-B14F-4D97-AF65-F5344CB8AC3E}">
        <p14:creationId xmlns:p14="http://schemas.microsoft.com/office/powerpoint/2010/main" val="1076546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Couverture">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bwMode="gray">
          <a:xfrm>
            <a:off x="0" y="4963500"/>
            <a:ext cx="180000" cy="180000"/>
          </a:xfrm>
          <a:prstGeom prst="rect">
            <a:avLst/>
          </a:prstGeom>
          <a:ln>
            <a:solidFill>
              <a:schemeClr val="tx1">
                <a:alpha val="0"/>
              </a:schemeClr>
            </a:solidFill>
          </a:ln>
        </p:spPr>
        <p:txBody>
          <a:bodyPr/>
          <a:lstStyle>
            <a:lvl1pPr>
              <a:defRPr sz="100">
                <a:solidFill>
                  <a:schemeClr val="tx1">
                    <a:alpha val="0"/>
                  </a:schemeClr>
                </a:solidFill>
              </a:defRPr>
            </a:lvl1pPr>
          </a:lstStyle>
          <a:p>
            <a:fld id="{4EA19884-7A29-DC4E-9311-A62E54788E52}" type="datetime1">
              <a:rPr lang="fr-FR" smtClean="0"/>
              <a:t>28/08/2024</a:t>
            </a:fld>
            <a:endParaRPr lang="fr-FR"/>
          </a:p>
        </p:txBody>
      </p:sp>
      <p:sp>
        <p:nvSpPr>
          <p:cNvPr id="6" name="Espace réservé du numéro de diapositive 5"/>
          <p:cNvSpPr>
            <a:spLocks noGrp="1"/>
          </p:cNvSpPr>
          <p:nvPr>
            <p:ph type="sldNum" sz="quarter" idx="12"/>
          </p:nvPr>
        </p:nvSpPr>
        <p:spPr bwMode="gray">
          <a:xfrm>
            <a:off x="0" y="4963500"/>
            <a:ext cx="180000" cy="180000"/>
          </a:xfrm>
          <a:ln>
            <a:solidFill>
              <a:schemeClr val="tx1">
                <a:alpha val="0"/>
              </a:schemeClr>
            </a:solidFill>
          </a:ln>
        </p:spPr>
        <p:txBody>
          <a:bodyPr/>
          <a:lstStyle>
            <a:lvl1pPr>
              <a:defRPr sz="100">
                <a:solidFill>
                  <a:schemeClr val="tx1">
                    <a:alpha val="0"/>
                  </a:schemeClr>
                </a:solidFill>
              </a:defRPr>
            </a:lvl1pPr>
          </a:lstStyle>
          <a:p>
            <a:fld id="{10C140CD-8AED-46FF-A9A2-77308F3F39AE}" type="slidenum">
              <a:rPr lang="fr-FR" smtClean="0"/>
              <a:pPr/>
              <a:t>‹N°›</a:t>
            </a:fld>
            <a:endParaRPr lang="fr-FR"/>
          </a:p>
        </p:txBody>
      </p:sp>
      <p:sp>
        <p:nvSpPr>
          <p:cNvPr id="7" name="Titre 6"/>
          <p:cNvSpPr>
            <a:spLocks noGrp="1"/>
          </p:cNvSpPr>
          <p:nvPr>
            <p:ph type="title" hasCustomPrompt="1"/>
          </p:nvPr>
        </p:nvSpPr>
        <p:spPr bwMode="gray">
          <a:xfrm>
            <a:off x="0" y="0"/>
            <a:ext cx="180000" cy="180000"/>
          </a:xfrm>
          <a:prstGeom prst="rect">
            <a:avLst/>
          </a:prstGeom>
          <a:ln>
            <a:solidFill>
              <a:schemeClr val="tx1">
                <a:alpha val="0"/>
              </a:schemeClr>
            </a:solidFill>
          </a:ln>
        </p:spPr>
        <p:txBody>
          <a:bodyPr/>
          <a:lstStyle>
            <a:lvl1pPr>
              <a:defRPr sz="100">
                <a:solidFill>
                  <a:schemeClr val="tx1">
                    <a:alpha val="0"/>
                  </a:schemeClr>
                </a:solidFill>
              </a:defRPr>
            </a:lvl1pPr>
          </a:lstStyle>
          <a:p>
            <a:r>
              <a:rPr lang="fr-FR"/>
              <a:t>Titre</a:t>
            </a:r>
          </a:p>
        </p:txBody>
      </p:sp>
      <p:pic>
        <p:nvPicPr>
          <p:cNvPr id="2"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3896" y="1026990"/>
            <a:ext cx="4943877" cy="2065028"/>
          </a:xfrm>
          <a:prstGeom prst="rect">
            <a:avLst/>
          </a:prstGeom>
        </p:spPr>
      </p:pic>
    </p:spTree>
    <p:extLst>
      <p:ext uri="{BB962C8B-B14F-4D97-AF65-F5344CB8AC3E}">
        <p14:creationId xmlns:p14="http://schemas.microsoft.com/office/powerpoint/2010/main" val="2127407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re / sous-titre / texte">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5A4F0766-6309-644C-9BCE-2E607A270B78}"/>
              </a:ext>
            </a:extLst>
          </p:cNvPr>
          <p:cNvSpPr>
            <a:spLocks noGrp="1"/>
          </p:cNvSpPr>
          <p:nvPr>
            <p:ph type="sldNum" sz="quarter" idx="12"/>
          </p:nvPr>
        </p:nvSpPr>
        <p:spPr/>
        <p:txBody>
          <a:bodyPr/>
          <a:lstStyle/>
          <a:p>
            <a:fld id="{733122C9-A0B9-462F-8757-0847AD287B63}" type="slidenum">
              <a:rPr lang="fr-FR" smtClean="0">
                <a:solidFill>
                  <a:srgbClr val="000000"/>
                </a:solidFill>
              </a:rPr>
              <a:pPr/>
              <a:t>‹N°›</a:t>
            </a:fld>
            <a:endParaRPr lang="fr-FR">
              <a:solidFill>
                <a:srgbClr val="000000"/>
              </a:solidFill>
            </a:endParaRPr>
          </a:p>
        </p:txBody>
      </p:sp>
      <p:sp>
        <p:nvSpPr>
          <p:cNvPr id="9" name="Espace réservé de la date 3">
            <a:extLst>
              <a:ext uri="{FF2B5EF4-FFF2-40B4-BE49-F238E27FC236}">
                <a16:creationId xmlns:a16="http://schemas.microsoft.com/office/drawing/2014/main" id="{E9918C01-3017-D749-B811-9FCBA8038409}"/>
              </a:ext>
            </a:extLst>
          </p:cNvPr>
          <p:cNvSpPr>
            <a:spLocks noGrp="1"/>
          </p:cNvSpPr>
          <p:nvPr>
            <p:ph type="dt" sz="half" idx="2"/>
          </p:nvPr>
        </p:nvSpPr>
        <p:spPr bwMode="gray">
          <a:xfrm>
            <a:off x="323850" y="4797631"/>
            <a:ext cx="1170000" cy="345869"/>
          </a:xfrm>
          <a:prstGeom prst="rect">
            <a:avLst/>
          </a:prstGeom>
        </p:spPr>
        <p:txBody>
          <a:bodyPr vert="horz" lIns="0" tIns="0" rIns="0" bIns="0" rtlCol="0" anchor="ctr" anchorCtr="0">
            <a:noAutofit/>
          </a:bodyPr>
          <a:lstStyle>
            <a:lvl1pPr algn="l">
              <a:defRPr sz="750" b="1">
                <a:solidFill>
                  <a:schemeClr val="tx1"/>
                </a:solidFill>
              </a:defRPr>
            </a:lvl1pPr>
          </a:lstStyle>
          <a:p>
            <a:fld id="{6A4A60EE-9D13-3442-9796-E718C6343EC1}" type="datetime1">
              <a:rPr lang="fr-FR" cap="all" smtClean="0">
                <a:solidFill>
                  <a:srgbClr val="000000"/>
                </a:solidFill>
              </a:rPr>
              <a:pPr/>
              <a:t>28/08/2024</a:t>
            </a:fld>
            <a:endParaRPr lang="fr-FR" cap="all">
              <a:solidFill>
                <a:srgbClr val="000000"/>
              </a:solidFill>
            </a:endParaRPr>
          </a:p>
        </p:txBody>
      </p:sp>
      <p:sp>
        <p:nvSpPr>
          <p:cNvPr id="16" name="Espace réservé du texte 7">
            <a:extLst>
              <a:ext uri="{FF2B5EF4-FFF2-40B4-BE49-F238E27FC236}">
                <a16:creationId xmlns:a16="http://schemas.microsoft.com/office/drawing/2014/main" id="{EB9C9A62-C54B-3841-9346-5A54D3715808}"/>
              </a:ext>
            </a:extLst>
          </p:cNvPr>
          <p:cNvSpPr>
            <a:spLocks noGrp="1"/>
          </p:cNvSpPr>
          <p:nvPr>
            <p:ph type="body" sz="quarter" idx="13" hasCustomPrompt="1"/>
          </p:nvPr>
        </p:nvSpPr>
        <p:spPr bwMode="gray">
          <a:xfrm>
            <a:off x="323851" y="1248679"/>
            <a:ext cx="8424614" cy="242951"/>
          </a:xfrm>
        </p:spPr>
        <p:txBody>
          <a:bodyPr/>
          <a:lstStyle>
            <a:lvl1pPr marL="9525" indent="85725">
              <a:spcBef>
                <a:spcPts val="400"/>
              </a:spcBef>
              <a:spcAft>
                <a:spcPts val="800"/>
              </a:spcAft>
              <a:buFont typeface="+mj-lt"/>
              <a:buNone/>
              <a:tabLst/>
              <a:defRPr sz="1500" b="1">
                <a:solidFill>
                  <a:schemeClr val="tx1">
                    <a:lumMod val="50000"/>
                    <a:lumOff val="50000"/>
                  </a:schemeClr>
                </a:solidFill>
              </a:defRPr>
            </a:lvl1pPr>
            <a:lvl2pPr marL="324000" indent="-144000">
              <a:spcBef>
                <a:spcPts val="600"/>
              </a:spcBef>
              <a:spcAft>
                <a:spcPts val="800"/>
              </a:spcAft>
              <a:buFont typeface="+mj-lt"/>
              <a:buAutoNum type="alphaLcPeriod"/>
              <a:defRPr/>
            </a:lvl2pPr>
          </a:lstStyle>
          <a:p>
            <a:pPr lvl="0"/>
            <a:r>
              <a:rPr lang="fr-FR"/>
              <a:t>Sous-titre</a:t>
            </a:r>
          </a:p>
          <a:p>
            <a:pPr lvl="0"/>
            <a:endParaRPr lang="fr-FR"/>
          </a:p>
        </p:txBody>
      </p:sp>
      <p:sp>
        <p:nvSpPr>
          <p:cNvPr id="19" name="Titre 18">
            <a:extLst>
              <a:ext uri="{FF2B5EF4-FFF2-40B4-BE49-F238E27FC236}">
                <a16:creationId xmlns:a16="http://schemas.microsoft.com/office/drawing/2014/main" id="{8B219A12-DAFE-504E-9ED9-CFD78BD6A790}"/>
              </a:ext>
            </a:extLst>
          </p:cNvPr>
          <p:cNvSpPr>
            <a:spLocks noGrp="1"/>
          </p:cNvSpPr>
          <p:nvPr>
            <p:ph type="title" hasCustomPrompt="1"/>
          </p:nvPr>
        </p:nvSpPr>
        <p:spPr/>
        <p:txBody>
          <a:bodyPr/>
          <a:lstStyle/>
          <a:p>
            <a:r>
              <a:rPr lang="fr-FR"/>
              <a:t>Titre</a:t>
            </a:r>
          </a:p>
        </p:txBody>
      </p:sp>
      <p:sp>
        <p:nvSpPr>
          <p:cNvPr id="8" name="Espace réservé du texte 11">
            <a:extLst>
              <a:ext uri="{FF2B5EF4-FFF2-40B4-BE49-F238E27FC236}">
                <a16:creationId xmlns:a16="http://schemas.microsoft.com/office/drawing/2014/main" id="{0AF74C14-DE22-FE4D-B865-03FBE975D57C}"/>
              </a:ext>
            </a:extLst>
          </p:cNvPr>
          <p:cNvSpPr>
            <a:spLocks noGrp="1"/>
          </p:cNvSpPr>
          <p:nvPr>
            <p:ph type="body" sz="quarter" idx="14" hasCustomPrompt="1"/>
          </p:nvPr>
        </p:nvSpPr>
        <p:spPr bwMode="gray">
          <a:xfrm>
            <a:off x="323850" y="1707654"/>
            <a:ext cx="8424334" cy="2880320"/>
          </a:xfrm>
        </p:spPr>
        <p:txBody>
          <a:bodyPr/>
          <a:lstStyle>
            <a:lvl1pPr>
              <a:defRPr/>
            </a:lvl1pPr>
            <a:lvl2pPr>
              <a:defRPr/>
            </a:lvl2pPr>
            <a:lvl3pPr>
              <a:defRPr baseline="0"/>
            </a:lvl3pPr>
            <a:lvl4pPr>
              <a:defRPr/>
            </a:lvl4pPr>
            <a:lvl5pPr>
              <a:defRPr/>
            </a:lvl5pPr>
          </a:lstStyle>
          <a:p>
            <a:pPr lvl="0"/>
            <a:r>
              <a:rPr lang="fr-FR"/>
              <a:t>Texte de niveau 1</a:t>
            </a:r>
          </a:p>
          <a:p>
            <a:pPr lvl="1"/>
            <a:r>
              <a:rPr lang="fr-FR"/>
              <a:t>Texte de niveau 2</a:t>
            </a:r>
          </a:p>
          <a:p>
            <a:pPr lvl="2"/>
            <a:r>
              <a:rPr lang="fr-FR"/>
              <a:t>Texte de niveau 3</a:t>
            </a:r>
          </a:p>
          <a:p>
            <a:pPr lvl="3"/>
            <a:r>
              <a:rPr lang="fr-FR"/>
              <a:t>Texte de niveau 4</a:t>
            </a:r>
          </a:p>
          <a:p>
            <a:pPr lvl="4"/>
            <a:r>
              <a:rPr lang="fr-FR"/>
              <a:t>Texte de niveau 5</a:t>
            </a:r>
          </a:p>
        </p:txBody>
      </p:sp>
      <p:sp>
        <p:nvSpPr>
          <p:cNvPr id="10" name="Espace réservé du pied de page 4"/>
          <p:cNvSpPr>
            <a:spLocks noGrp="1"/>
          </p:cNvSpPr>
          <p:nvPr>
            <p:ph type="ftr" sz="quarter" idx="3"/>
          </p:nvPr>
        </p:nvSpPr>
        <p:spPr bwMode="gray">
          <a:xfrm>
            <a:off x="2868782" y="195486"/>
            <a:ext cx="5879931" cy="360000"/>
          </a:xfrm>
          <a:prstGeom prst="rect">
            <a:avLst/>
          </a:prstGeom>
        </p:spPr>
        <p:txBody>
          <a:bodyPr vert="horz" lIns="0" tIns="0" rIns="0" bIns="0" rtlCol="0" anchor="ctr" anchorCtr="0">
            <a:noAutofit/>
          </a:bodyPr>
          <a:lstStyle>
            <a:lvl1pPr algn="r">
              <a:defRPr sz="750" b="1">
                <a:solidFill>
                  <a:schemeClr val="tx1"/>
                </a:solidFill>
              </a:defRPr>
            </a:lvl1pPr>
          </a:lstStyle>
          <a:p>
            <a:r>
              <a:rPr lang="fr-FR">
                <a:solidFill>
                  <a:srgbClr val="000000"/>
                </a:solidFill>
              </a:rPr>
              <a:t>Direction régionale de l'économie, de l'emploi, du travail et des solidarités</a:t>
            </a:r>
          </a:p>
        </p:txBody>
      </p:sp>
    </p:spTree>
    <p:extLst>
      <p:ext uri="{BB962C8B-B14F-4D97-AF65-F5344CB8AC3E}">
        <p14:creationId xmlns:p14="http://schemas.microsoft.com/office/powerpoint/2010/main" val="2002706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1.png"/><Relationship Id="rId5" Type="http://schemas.openxmlformats.org/officeDocument/2006/relationships/slideLayout" Target="../slideLayouts/slideLayout13.xml"/><Relationship Id="rId10" Type="http://schemas.openxmlformats.org/officeDocument/2006/relationships/theme" Target="../theme/theme2.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image" Target="../media/image1.png"/><Relationship Id="rId5" Type="http://schemas.openxmlformats.org/officeDocument/2006/relationships/slideLayout" Target="../slideLayouts/slideLayout22.xml"/><Relationship Id="rId10" Type="http://schemas.openxmlformats.org/officeDocument/2006/relationships/theme" Target="../theme/theme3.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5" Type="http://schemas.openxmlformats.org/officeDocument/2006/relationships/slideLayout" Target="../slideLayouts/slideLayout31.xml"/><Relationship Id="rId10" Type="http://schemas.openxmlformats.org/officeDocument/2006/relationships/image" Target="../media/image3.png"/><Relationship Id="rId4" Type="http://schemas.openxmlformats.org/officeDocument/2006/relationships/slideLayout" Target="../slideLayouts/slideLayout30.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bwMode="gray">
          <a:xfrm>
            <a:off x="323850" y="1707654"/>
            <a:ext cx="8424863" cy="2952325"/>
          </a:xfrm>
          <a:prstGeom prst="rect">
            <a:avLst/>
          </a:prstGeom>
        </p:spPr>
        <p:txBody>
          <a:bodyPr vert="horz" lIns="0" tIns="0" rIns="0" bIns="0" rtlCol="0" anchor="t" anchorCtr="0">
            <a:noAutofit/>
          </a:bodyPr>
          <a:lstStyle/>
          <a:p>
            <a:pPr lvl="0"/>
            <a:r>
              <a:rPr lang="fr-FR" noProof="0"/>
              <a:t>Texte de niveau 1</a:t>
            </a:r>
          </a:p>
          <a:p>
            <a:pPr lvl="1"/>
            <a:r>
              <a:rPr lang="fr-FR" noProof="0"/>
              <a:t>Texte de niveau 2</a:t>
            </a:r>
          </a:p>
          <a:p>
            <a:pPr lvl="2"/>
            <a:r>
              <a:rPr lang="fr-FR" noProof="0"/>
              <a:t>Texte de niveau 3</a:t>
            </a:r>
          </a:p>
          <a:p>
            <a:pPr lvl="3"/>
            <a:r>
              <a:rPr lang="fr-FR" noProof="0"/>
              <a:t>Texte de niveau 4</a:t>
            </a:r>
          </a:p>
          <a:p>
            <a:pPr lvl="4"/>
            <a:r>
              <a:rPr lang="fr-FR" noProof="0"/>
              <a:t>Texte de niveau 5</a:t>
            </a:r>
          </a:p>
        </p:txBody>
      </p:sp>
      <p:sp>
        <p:nvSpPr>
          <p:cNvPr id="5" name="Espace réservé du pied de page 4"/>
          <p:cNvSpPr>
            <a:spLocks noGrp="1"/>
          </p:cNvSpPr>
          <p:nvPr>
            <p:ph type="ftr" sz="quarter" idx="3"/>
          </p:nvPr>
        </p:nvSpPr>
        <p:spPr bwMode="gray">
          <a:xfrm>
            <a:off x="2868782" y="195486"/>
            <a:ext cx="5879931" cy="360000"/>
          </a:xfrm>
          <a:prstGeom prst="rect">
            <a:avLst/>
          </a:prstGeom>
        </p:spPr>
        <p:txBody>
          <a:bodyPr vert="horz" lIns="0" tIns="0" rIns="0" bIns="0" rtlCol="0" anchor="ctr" anchorCtr="0">
            <a:noAutofit/>
          </a:bodyPr>
          <a:lstStyle>
            <a:lvl1pPr algn="r">
              <a:defRPr sz="750" b="1">
                <a:solidFill>
                  <a:schemeClr val="tx1"/>
                </a:solidFill>
              </a:defRPr>
            </a:lvl1pPr>
          </a:lstStyle>
          <a:p>
            <a:r>
              <a:rPr lang="fr-FR"/>
              <a:t>Direction régionale de l'économie, de l'emploi, du travail et des solidarités</a:t>
            </a:r>
          </a:p>
        </p:txBody>
      </p:sp>
      <p:sp>
        <p:nvSpPr>
          <p:cNvPr id="6" name="Espace réservé du numéro de diapositive 5"/>
          <p:cNvSpPr>
            <a:spLocks noGrp="1"/>
          </p:cNvSpPr>
          <p:nvPr>
            <p:ph type="sldNum" sz="quarter" idx="4"/>
          </p:nvPr>
        </p:nvSpPr>
        <p:spPr bwMode="gray">
          <a:xfrm>
            <a:off x="7398713" y="4783500"/>
            <a:ext cx="1350000" cy="360000"/>
          </a:xfrm>
          <a:prstGeom prst="rect">
            <a:avLst/>
          </a:prstGeom>
        </p:spPr>
        <p:txBody>
          <a:bodyPr vert="horz" lIns="0" tIns="0" rIns="0" bIns="0" rtlCol="0" anchor="ctr" anchorCtr="0">
            <a:noAutofit/>
          </a:bodyPr>
          <a:lstStyle>
            <a:lvl1pPr algn="r">
              <a:defRPr sz="750" b="1">
                <a:solidFill>
                  <a:schemeClr val="tx1"/>
                </a:solidFill>
              </a:defRPr>
            </a:lvl1pPr>
          </a:lstStyle>
          <a:p>
            <a:fld id="{733122C9-A0B9-462F-8757-0847AD287B63}" type="slidenum">
              <a:rPr lang="fr-FR" smtClean="0"/>
              <a:pPr/>
              <a:t>‹N°›</a:t>
            </a:fld>
            <a:endParaRPr lang="fr-FR"/>
          </a:p>
        </p:txBody>
      </p:sp>
      <p:cxnSp>
        <p:nvCxnSpPr>
          <p:cNvPr id="10" name="Connecteur droit 9"/>
          <p:cNvCxnSpPr>
            <a:cxnSpLocks/>
          </p:cNvCxnSpPr>
          <p:nvPr/>
        </p:nvCxnSpPr>
        <p:spPr bwMode="gray">
          <a:xfrm>
            <a:off x="323850" y="4784400"/>
            <a:ext cx="8424614"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Espace réservé du titre 11">
            <a:extLst>
              <a:ext uri="{FF2B5EF4-FFF2-40B4-BE49-F238E27FC236}">
                <a16:creationId xmlns:a16="http://schemas.microsoft.com/office/drawing/2014/main" id="{59FB2B3E-557E-DB42-9DB7-D6A72FD3ABE4}"/>
              </a:ext>
            </a:extLst>
          </p:cNvPr>
          <p:cNvSpPr>
            <a:spLocks noGrp="1"/>
          </p:cNvSpPr>
          <p:nvPr>
            <p:ph type="title"/>
          </p:nvPr>
        </p:nvSpPr>
        <p:spPr>
          <a:xfrm>
            <a:off x="323850" y="682801"/>
            <a:ext cx="8424863" cy="539991"/>
          </a:xfrm>
          <a:prstGeom prst="rect">
            <a:avLst/>
          </a:prstGeom>
        </p:spPr>
        <p:txBody>
          <a:bodyPr vert="horz" lIns="91440" tIns="45720" rIns="91440" bIns="45720" rtlCol="0" anchor="ctr">
            <a:normAutofit/>
          </a:bodyPr>
          <a:lstStyle/>
          <a:p>
            <a:r>
              <a:rPr lang="fr-FR"/>
              <a:t>Titre </a:t>
            </a:r>
          </a:p>
        </p:txBody>
      </p:sp>
      <p:sp>
        <p:nvSpPr>
          <p:cNvPr id="2" name="Espace réservé de la date 1">
            <a:extLst>
              <a:ext uri="{FF2B5EF4-FFF2-40B4-BE49-F238E27FC236}">
                <a16:creationId xmlns:a16="http://schemas.microsoft.com/office/drawing/2014/main" id="{F8170561-5F7A-B046-81BE-E60E60355D4F}"/>
              </a:ext>
            </a:extLst>
          </p:cNvPr>
          <p:cNvSpPr>
            <a:spLocks noGrp="1"/>
          </p:cNvSpPr>
          <p:nvPr>
            <p:ph type="dt" sz="half" idx="2"/>
          </p:nvPr>
        </p:nvSpPr>
        <p:spPr>
          <a:xfrm>
            <a:off x="315703" y="4783500"/>
            <a:ext cx="2057400" cy="274637"/>
          </a:xfrm>
          <a:prstGeom prst="rect">
            <a:avLst/>
          </a:prstGeom>
        </p:spPr>
        <p:txBody>
          <a:bodyPr vert="horz" lIns="91440" tIns="45720" rIns="91440" bIns="45720" rtlCol="0" anchor="ctr"/>
          <a:lstStyle>
            <a:lvl1pPr algn="l">
              <a:defRPr sz="750" b="1">
                <a:solidFill>
                  <a:schemeClr val="tx1"/>
                </a:solidFill>
              </a:defRPr>
            </a:lvl1pPr>
          </a:lstStyle>
          <a:p>
            <a:fld id="{B858D49A-5A7A-574D-A0ED-52B5C1EFA876}" type="datetime1">
              <a:rPr lang="fr-FR" cap="all" smtClean="0"/>
              <a:pPr/>
              <a:t>28/08/2024</a:t>
            </a:fld>
            <a:endParaRPr lang="fr-FR" cap="all"/>
          </a:p>
        </p:txBody>
      </p:sp>
      <p:cxnSp>
        <p:nvCxnSpPr>
          <p:cNvPr id="9" name="Connecteur droit 8">
            <a:extLst>
              <a:ext uri="{FF2B5EF4-FFF2-40B4-BE49-F238E27FC236}">
                <a16:creationId xmlns:a16="http://schemas.microsoft.com/office/drawing/2014/main" id="{E071FEB6-0E77-DD46-9DA0-C52EF51FC7F3}"/>
              </a:ext>
            </a:extLst>
          </p:cNvPr>
          <p:cNvCxnSpPr/>
          <p:nvPr/>
        </p:nvCxnSpPr>
        <p:spPr bwMode="gray">
          <a:xfrm>
            <a:off x="360000" y="4784400"/>
            <a:ext cx="8424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Image 12">
            <a:extLst>
              <a:ext uri="{FF2B5EF4-FFF2-40B4-BE49-F238E27FC236}">
                <a16:creationId xmlns:a16="http://schemas.microsoft.com/office/drawing/2014/main" id="{433B51AF-3A50-3342-8D79-F2F92F59917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bwMode="gray">
          <a:xfrm>
            <a:off x="345901" y="184287"/>
            <a:ext cx="481683" cy="410006"/>
          </a:xfrm>
          <a:prstGeom prst="rect">
            <a:avLst/>
          </a:prstGeom>
        </p:spPr>
      </p:pic>
    </p:spTree>
    <p:extLst>
      <p:ext uri="{BB962C8B-B14F-4D97-AF65-F5344CB8AC3E}">
        <p14:creationId xmlns:p14="http://schemas.microsoft.com/office/powerpoint/2010/main" val="3585928067"/>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Lst>
  <p:hf hdr="0"/>
  <p:txStyles>
    <p:titleStyle>
      <a:lvl1pPr marL="14288" indent="0" algn="l" defTabSz="914400" rtl="0" eaLnBrk="1" latinLnBrk="0" hangingPunct="1">
        <a:lnSpc>
          <a:spcPct val="90000"/>
        </a:lnSpc>
        <a:spcBef>
          <a:spcPct val="0"/>
        </a:spcBef>
        <a:buNone/>
        <a:tabLst/>
        <a:defRPr sz="2500" b="1" kern="1200">
          <a:solidFill>
            <a:schemeClr val="tx1"/>
          </a:solidFill>
          <a:latin typeface="+mj-lt"/>
          <a:ea typeface="+mj-ea"/>
          <a:cs typeface="+mj-cs"/>
        </a:defRPr>
      </a:lvl1pPr>
    </p:titleStyle>
    <p:bodyStyle>
      <a:lvl1pPr marL="92075" indent="0" algn="l" defTabSz="914400" rtl="0" eaLnBrk="1" latinLnBrk="0" hangingPunct="1">
        <a:lnSpc>
          <a:spcPct val="100000"/>
        </a:lnSpc>
        <a:spcBef>
          <a:spcPts val="0"/>
        </a:spcBef>
        <a:spcAft>
          <a:spcPts val="500"/>
        </a:spcAft>
        <a:buFont typeface="Arial" pitchFamily="34" charset="0"/>
        <a:buNone/>
        <a:tabLst/>
        <a:defRPr sz="1400" b="0" kern="1200">
          <a:solidFill>
            <a:schemeClr val="tx1"/>
          </a:solidFill>
          <a:latin typeface="+mn-lt"/>
          <a:ea typeface="+mn-ea"/>
          <a:cs typeface="+mn-cs"/>
        </a:defRPr>
      </a:lvl1pPr>
      <a:lvl2pPr marL="351450" indent="-171450" algn="l" defTabSz="914400" rtl="0" eaLnBrk="1" latinLnBrk="0" hangingPunct="1">
        <a:lnSpc>
          <a:spcPct val="100000"/>
        </a:lnSpc>
        <a:spcBef>
          <a:spcPts val="600"/>
        </a:spcBef>
        <a:spcAft>
          <a:spcPts val="600"/>
        </a:spcAft>
        <a:buSzPct val="100000"/>
        <a:buFont typeface="Arial" panose="020B0604020202020204" pitchFamily="34" charset="0"/>
        <a:buChar char="•"/>
        <a:defRPr sz="1200" kern="1200">
          <a:solidFill>
            <a:schemeClr val="tx1"/>
          </a:solidFill>
          <a:latin typeface="+mn-lt"/>
          <a:ea typeface="+mn-ea"/>
          <a:cs typeface="+mn-cs"/>
        </a:defRPr>
      </a:lvl2pPr>
      <a:lvl3pPr marL="531450" indent="-171450" algn="l" defTabSz="914400" rtl="0" eaLnBrk="1" latinLnBrk="0" hangingPunct="1">
        <a:lnSpc>
          <a:spcPct val="100000"/>
        </a:lnSpc>
        <a:spcBef>
          <a:spcPts val="100"/>
        </a:spcBef>
        <a:spcAft>
          <a:spcPts val="100"/>
        </a:spcAft>
        <a:buSzPct val="100000"/>
        <a:buFont typeface="Wingdings" pitchFamily="2" charset="2"/>
        <a:buChar char="§"/>
        <a:defRPr sz="1000" kern="1200">
          <a:solidFill>
            <a:schemeClr val="tx1"/>
          </a:solidFill>
          <a:latin typeface="+mn-lt"/>
          <a:ea typeface="+mn-ea"/>
          <a:cs typeface="+mn-cs"/>
        </a:defRPr>
      </a:lvl3pPr>
      <a:lvl4pPr marL="711450" indent="-171450" algn="l" defTabSz="914400" rtl="0" eaLnBrk="1" latinLnBrk="0" hangingPunct="1">
        <a:lnSpc>
          <a:spcPct val="100000"/>
        </a:lnSpc>
        <a:spcBef>
          <a:spcPts val="100"/>
        </a:spcBef>
        <a:spcAft>
          <a:spcPts val="100"/>
        </a:spcAft>
        <a:buSzPct val="100000"/>
        <a:buFont typeface="Arial" panose="020B0604020202020204" pitchFamily="34" charset="0"/>
        <a:buChar char="•"/>
        <a:defRPr sz="800" kern="1200">
          <a:solidFill>
            <a:schemeClr val="tx1"/>
          </a:solidFill>
          <a:latin typeface="+mn-lt"/>
          <a:ea typeface="+mn-ea"/>
          <a:cs typeface="+mn-cs"/>
        </a:defRPr>
      </a:lvl4pPr>
      <a:lvl5pPr marL="927450" indent="-171450" algn="l" defTabSz="914400" rtl="0" eaLnBrk="1" latinLnBrk="0" hangingPunct="1">
        <a:lnSpc>
          <a:spcPct val="100000"/>
        </a:lnSpc>
        <a:spcBef>
          <a:spcPts val="100"/>
        </a:spcBef>
        <a:spcAft>
          <a:spcPts val="100"/>
        </a:spcAft>
        <a:buSzPct val="100000"/>
        <a:buFont typeface="Wingdings" pitchFamily="2" charset="2"/>
        <a:buChar char="§"/>
        <a:defRPr sz="7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2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bwMode="gray">
          <a:xfrm>
            <a:off x="323850" y="1707654"/>
            <a:ext cx="8424863" cy="2952325"/>
          </a:xfrm>
          <a:prstGeom prst="rect">
            <a:avLst/>
          </a:prstGeom>
        </p:spPr>
        <p:txBody>
          <a:bodyPr vert="horz" lIns="0" tIns="0" rIns="0" bIns="0" rtlCol="0" anchor="t" anchorCtr="0">
            <a:noAutofit/>
          </a:bodyPr>
          <a:lstStyle/>
          <a:p>
            <a:pPr lvl="0"/>
            <a:r>
              <a:rPr lang="fr-FR" noProof="0"/>
              <a:t>Texte de niveau 1</a:t>
            </a:r>
          </a:p>
          <a:p>
            <a:pPr lvl="1"/>
            <a:r>
              <a:rPr lang="fr-FR" noProof="0"/>
              <a:t>Texte de niveau 2</a:t>
            </a:r>
          </a:p>
          <a:p>
            <a:pPr lvl="2"/>
            <a:r>
              <a:rPr lang="fr-FR" noProof="0"/>
              <a:t>Texte de niveau 3</a:t>
            </a:r>
          </a:p>
          <a:p>
            <a:pPr lvl="3"/>
            <a:r>
              <a:rPr lang="fr-FR" noProof="0"/>
              <a:t>Texte de niveau 4</a:t>
            </a:r>
          </a:p>
          <a:p>
            <a:pPr lvl="4"/>
            <a:r>
              <a:rPr lang="fr-FR" noProof="0"/>
              <a:t>Texte de niveau 5</a:t>
            </a:r>
          </a:p>
        </p:txBody>
      </p:sp>
      <p:sp>
        <p:nvSpPr>
          <p:cNvPr id="5" name="Espace réservé du pied de page 4"/>
          <p:cNvSpPr>
            <a:spLocks noGrp="1"/>
          </p:cNvSpPr>
          <p:nvPr>
            <p:ph type="ftr" sz="quarter" idx="3"/>
          </p:nvPr>
        </p:nvSpPr>
        <p:spPr bwMode="gray">
          <a:xfrm>
            <a:off x="2868782" y="195486"/>
            <a:ext cx="5879931" cy="360000"/>
          </a:xfrm>
          <a:prstGeom prst="rect">
            <a:avLst/>
          </a:prstGeom>
        </p:spPr>
        <p:txBody>
          <a:bodyPr vert="horz" lIns="0" tIns="0" rIns="0" bIns="0" rtlCol="0" anchor="ctr" anchorCtr="0">
            <a:noAutofit/>
          </a:bodyPr>
          <a:lstStyle>
            <a:lvl1pPr algn="r">
              <a:defRPr sz="750" b="1">
                <a:solidFill>
                  <a:schemeClr val="tx1"/>
                </a:solidFill>
              </a:defRPr>
            </a:lvl1pPr>
          </a:lstStyle>
          <a:p>
            <a:r>
              <a:rPr lang="fr-FR">
                <a:solidFill>
                  <a:srgbClr val="000000"/>
                </a:solidFill>
              </a:rPr>
              <a:t>Direction régionale de l'économie, de l'emploi, du travail et des solidarités</a:t>
            </a:r>
          </a:p>
        </p:txBody>
      </p:sp>
      <p:sp>
        <p:nvSpPr>
          <p:cNvPr id="6" name="Espace réservé du numéro de diapositive 5"/>
          <p:cNvSpPr>
            <a:spLocks noGrp="1"/>
          </p:cNvSpPr>
          <p:nvPr>
            <p:ph type="sldNum" sz="quarter" idx="4"/>
          </p:nvPr>
        </p:nvSpPr>
        <p:spPr bwMode="gray">
          <a:xfrm>
            <a:off x="7398713" y="4783500"/>
            <a:ext cx="1350000" cy="360000"/>
          </a:xfrm>
          <a:prstGeom prst="rect">
            <a:avLst/>
          </a:prstGeom>
        </p:spPr>
        <p:txBody>
          <a:bodyPr vert="horz" lIns="0" tIns="0" rIns="0" bIns="0" rtlCol="0" anchor="ctr" anchorCtr="0">
            <a:noAutofit/>
          </a:bodyPr>
          <a:lstStyle>
            <a:lvl1pPr algn="r">
              <a:defRPr sz="750" b="1">
                <a:solidFill>
                  <a:schemeClr val="tx1"/>
                </a:solidFill>
              </a:defRPr>
            </a:lvl1pPr>
          </a:lstStyle>
          <a:p>
            <a:fld id="{733122C9-A0B9-462F-8757-0847AD287B63}" type="slidenum">
              <a:rPr lang="fr-FR" smtClean="0">
                <a:solidFill>
                  <a:srgbClr val="000000"/>
                </a:solidFill>
              </a:rPr>
              <a:pPr/>
              <a:t>‹N°›</a:t>
            </a:fld>
            <a:endParaRPr lang="fr-FR">
              <a:solidFill>
                <a:srgbClr val="000000"/>
              </a:solidFill>
            </a:endParaRPr>
          </a:p>
        </p:txBody>
      </p:sp>
      <p:cxnSp>
        <p:nvCxnSpPr>
          <p:cNvPr id="10" name="Connecteur droit 9"/>
          <p:cNvCxnSpPr>
            <a:cxnSpLocks/>
          </p:cNvCxnSpPr>
          <p:nvPr/>
        </p:nvCxnSpPr>
        <p:spPr bwMode="gray">
          <a:xfrm>
            <a:off x="323850" y="4784400"/>
            <a:ext cx="8424614"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Espace réservé du titre 11">
            <a:extLst>
              <a:ext uri="{FF2B5EF4-FFF2-40B4-BE49-F238E27FC236}">
                <a16:creationId xmlns:a16="http://schemas.microsoft.com/office/drawing/2014/main" id="{59FB2B3E-557E-DB42-9DB7-D6A72FD3ABE4}"/>
              </a:ext>
            </a:extLst>
          </p:cNvPr>
          <p:cNvSpPr>
            <a:spLocks noGrp="1"/>
          </p:cNvSpPr>
          <p:nvPr>
            <p:ph type="title"/>
          </p:nvPr>
        </p:nvSpPr>
        <p:spPr>
          <a:xfrm>
            <a:off x="323850" y="682801"/>
            <a:ext cx="8424863" cy="539991"/>
          </a:xfrm>
          <a:prstGeom prst="rect">
            <a:avLst/>
          </a:prstGeom>
        </p:spPr>
        <p:txBody>
          <a:bodyPr vert="horz" lIns="91440" tIns="45720" rIns="91440" bIns="45720" rtlCol="0" anchor="ctr">
            <a:normAutofit/>
          </a:bodyPr>
          <a:lstStyle/>
          <a:p>
            <a:r>
              <a:rPr lang="fr-FR"/>
              <a:t>Titre </a:t>
            </a:r>
          </a:p>
        </p:txBody>
      </p:sp>
      <p:sp>
        <p:nvSpPr>
          <p:cNvPr id="2" name="Espace réservé de la date 1">
            <a:extLst>
              <a:ext uri="{FF2B5EF4-FFF2-40B4-BE49-F238E27FC236}">
                <a16:creationId xmlns:a16="http://schemas.microsoft.com/office/drawing/2014/main" id="{F8170561-5F7A-B046-81BE-E60E60355D4F}"/>
              </a:ext>
            </a:extLst>
          </p:cNvPr>
          <p:cNvSpPr>
            <a:spLocks noGrp="1"/>
          </p:cNvSpPr>
          <p:nvPr>
            <p:ph type="dt" sz="half" idx="2"/>
          </p:nvPr>
        </p:nvSpPr>
        <p:spPr>
          <a:xfrm>
            <a:off x="315703" y="4783500"/>
            <a:ext cx="2057400" cy="274637"/>
          </a:xfrm>
          <a:prstGeom prst="rect">
            <a:avLst/>
          </a:prstGeom>
        </p:spPr>
        <p:txBody>
          <a:bodyPr vert="horz" lIns="91440" tIns="45720" rIns="91440" bIns="45720" rtlCol="0" anchor="ctr"/>
          <a:lstStyle>
            <a:lvl1pPr algn="l">
              <a:defRPr sz="750" b="1">
                <a:solidFill>
                  <a:schemeClr val="tx1"/>
                </a:solidFill>
              </a:defRPr>
            </a:lvl1pPr>
          </a:lstStyle>
          <a:p>
            <a:fld id="{B858D49A-5A7A-574D-A0ED-52B5C1EFA876}" type="datetime1">
              <a:rPr lang="fr-FR" cap="all" smtClean="0">
                <a:solidFill>
                  <a:srgbClr val="000000"/>
                </a:solidFill>
              </a:rPr>
              <a:pPr/>
              <a:t>28/08/2024</a:t>
            </a:fld>
            <a:endParaRPr lang="fr-FR" cap="all">
              <a:solidFill>
                <a:srgbClr val="000000"/>
              </a:solidFill>
            </a:endParaRPr>
          </a:p>
        </p:txBody>
      </p:sp>
      <p:cxnSp>
        <p:nvCxnSpPr>
          <p:cNvPr id="9" name="Connecteur droit 8">
            <a:extLst>
              <a:ext uri="{FF2B5EF4-FFF2-40B4-BE49-F238E27FC236}">
                <a16:creationId xmlns:a16="http://schemas.microsoft.com/office/drawing/2014/main" id="{E071FEB6-0E77-DD46-9DA0-C52EF51FC7F3}"/>
              </a:ext>
            </a:extLst>
          </p:cNvPr>
          <p:cNvCxnSpPr/>
          <p:nvPr/>
        </p:nvCxnSpPr>
        <p:spPr bwMode="gray">
          <a:xfrm>
            <a:off x="360000" y="4784400"/>
            <a:ext cx="8424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Image 12">
            <a:extLst>
              <a:ext uri="{FF2B5EF4-FFF2-40B4-BE49-F238E27FC236}">
                <a16:creationId xmlns:a16="http://schemas.microsoft.com/office/drawing/2014/main" id="{433B51AF-3A50-3342-8D79-F2F92F59917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bwMode="gray">
          <a:xfrm>
            <a:off x="345901" y="184287"/>
            <a:ext cx="481683" cy="410006"/>
          </a:xfrm>
          <a:prstGeom prst="rect">
            <a:avLst/>
          </a:prstGeom>
        </p:spPr>
      </p:pic>
    </p:spTree>
    <p:extLst>
      <p:ext uri="{BB962C8B-B14F-4D97-AF65-F5344CB8AC3E}">
        <p14:creationId xmlns:p14="http://schemas.microsoft.com/office/powerpoint/2010/main" val="387741018"/>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Lst>
  <p:hf hdr="0"/>
  <p:txStyles>
    <p:titleStyle>
      <a:lvl1pPr marL="14288" indent="0" algn="l" defTabSz="914400" rtl="0" eaLnBrk="1" latinLnBrk="0" hangingPunct="1">
        <a:lnSpc>
          <a:spcPct val="90000"/>
        </a:lnSpc>
        <a:spcBef>
          <a:spcPct val="0"/>
        </a:spcBef>
        <a:buNone/>
        <a:tabLst/>
        <a:defRPr sz="2500" b="1" kern="1200">
          <a:solidFill>
            <a:schemeClr val="tx1"/>
          </a:solidFill>
          <a:latin typeface="+mj-lt"/>
          <a:ea typeface="+mj-ea"/>
          <a:cs typeface="+mj-cs"/>
        </a:defRPr>
      </a:lvl1pPr>
    </p:titleStyle>
    <p:bodyStyle>
      <a:lvl1pPr marL="92075" indent="0" algn="l" defTabSz="914400" rtl="0" eaLnBrk="1" latinLnBrk="0" hangingPunct="1">
        <a:lnSpc>
          <a:spcPct val="100000"/>
        </a:lnSpc>
        <a:spcBef>
          <a:spcPts val="0"/>
        </a:spcBef>
        <a:spcAft>
          <a:spcPts val="500"/>
        </a:spcAft>
        <a:buFont typeface="Arial" pitchFamily="34" charset="0"/>
        <a:buNone/>
        <a:tabLst/>
        <a:defRPr sz="1400" b="0" kern="1200">
          <a:solidFill>
            <a:schemeClr val="tx1"/>
          </a:solidFill>
          <a:latin typeface="+mn-lt"/>
          <a:ea typeface="+mn-ea"/>
          <a:cs typeface="+mn-cs"/>
        </a:defRPr>
      </a:lvl1pPr>
      <a:lvl2pPr marL="351450" indent="-171450" algn="l" defTabSz="914400" rtl="0" eaLnBrk="1" latinLnBrk="0" hangingPunct="1">
        <a:lnSpc>
          <a:spcPct val="100000"/>
        </a:lnSpc>
        <a:spcBef>
          <a:spcPts val="600"/>
        </a:spcBef>
        <a:spcAft>
          <a:spcPts val="600"/>
        </a:spcAft>
        <a:buSzPct val="100000"/>
        <a:buFont typeface="Arial" panose="020B0604020202020204" pitchFamily="34" charset="0"/>
        <a:buChar char="•"/>
        <a:defRPr sz="1200" kern="1200">
          <a:solidFill>
            <a:schemeClr val="tx1"/>
          </a:solidFill>
          <a:latin typeface="+mn-lt"/>
          <a:ea typeface="+mn-ea"/>
          <a:cs typeface="+mn-cs"/>
        </a:defRPr>
      </a:lvl2pPr>
      <a:lvl3pPr marL="531450" indent="-171450" algn="l" defTabSz="914400" rtl="0" eaLnBrk="1" latinLnBrk="0" hangingPunct="1">
        <a:lnSpc>
          <a:spcPct val="100000"/>
        </a:lnSpc>
        <a:spcBef>
          <a:spcPts val="100"/>
        </a:spcBef>
        <a:spcAft>
          <a:spcPts val="100"/>
        </a:spcAft>
        <a:buSzPct val="100000"/>
        <a:buFont typeface="Wingdings" pitchFamily="2" charset="2"/>
        <a:buChar char="§"/>
        <a:defRPr sz="1000" kern="1200">
          <a:solidFill>
            <a:schemeClr val="tx1"/>
          </a:solidFill>
          <a:latin typeface="+mn-lt"/>
          <a:ea typeface="+mn-ea"/>
          <a:cs typeface="+mn-cs"/>
        </a:defRPr>
      </a:lvl3pPr>
      <a:lvl4pPr marL="711450" indent="-171450" algn="l" defTabSz="914400" rtl="0" eaLnBrk="1" latinLnBrk="0" hangingPunct="1">
        <a:lnSpc>
          <a:spcPct val="100000"/>
        </a:lnSpc>
        <a:spcBef>
          <a:spcPts val="100"/>
        </a:spcBef>
        <a:spcAft>
          <a:spcPts val="100"/>
        </a:spcAft>
        <a:buSzPct val="100000"/>
        <a:buFont typeface="Arial" panose="020B0604020202020204" pitchFamily="34" charset="0"/>
        <a:buChar char="•"/>
        <a:defRPr sz="800" kern="1200">
          <a:solidFill>
            <a:schemeClr val="tx1"/>
          </a:solidFill>
          <a:latin typeface="+mn-lt"/>
          <a:ea typeface="+mn-ea"/>
          <a:cs typeface="+mn-cs"/>
        </a:defRPr>
      </a:lvl4pPr>
      <a:lvl5pPr marL="927450" indent="-171450" algn="l" defTabSz="914400" rtl="0" eaLnBrk="1" latinLnBrk="0" hangingPunct="1">
        <a:lnSpc>
          <a:spcPct val="100000"/>
        </a:lnSpc>
        <a:spcBef>
          <a:spcPts val="100"/>
        </a:spcBef>
        <a:spcAft>
          <a:spcPts val="100"/>
        </a:spcAft>
        <a:buSzPct val="100000"/>
        <a:buFont typeface="Wingdings" pitchFamily="2" charset="2"/>
        <a:buChar char="§"/>
        <a:defRPr sz="7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20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bwMode="gray">
          <a:xfrm>
            <a:off x="323850" y="1707654"/>
            <a:ext cx="8424863" cy="2952325"/>
          </a:xfrm>
          <a:prstGeom prst="rect">
            <a:avLst/>
          </a:prstGeom>
        </p:spPr>
        <p:txBody>
          <a:bodyPr vert="horz" lIns="0" tIns="0" rIns="0" bIns="0" rtlCol="0" anchor="t" anchorCtr="0">
            <a:noAutofit/>
          </a:bodyPr>
          <a:lstStyle/>
          <a:p>
            <a:pPr lvl="0"/>
            <a:r>
              <a:rPr lang="fr-FR" noProof="0"/>
              <a:t>Texte de niveau 1</a:t>
            </a:r>
          </a:p>
          <a:p>
            <a:pPr lvl="1"/>
            <a:r>
              <a:rPr lang="fr-FR" noProof="0"/>
              <a:t>Texte de niveau 2</a:t>
            </a:r>
          </a:p>
          <a:p>
            <a:pPr lvl="2"/>
            <a:r>
              <a:rPr lang="fr-FR" noProof="0"/>
              <a:t>Texte de niveau 3</a:t>
            </a:r>
          </a:p>
          <a:p>
            <a:pPr lvl="3"/>
            <a:r>
              <a:rPr lang="fr-FR" noProof="0"/>
              <a:t>Texte de niveau 4</a:t>
            </a:r>
          </a:p>
          <a:p>
            <a:pPr lvl="4"/>
            <a:r>
              <a:rPr lang="fr-FR" noProof="0"/>
              <a:t>Texte de niveau 5</a:t>
            </a:r>
          </a:p>
        </p:txBody>
      </p:sp>
      <p:sp>
        <p:nvSpPr>
          <p:cNvPr id="5" name="Espace réservé du pied de page 4"/>
          <p:cNvSpPr>
            <a:spLocks noGrp="1"/>
          </p:cNvSpPr>
          <p:nvPr>
            <p:ph type="ftr" sz="quarter" idx="3"/>
          </p:nvPr>
        </p:nvSpPr>
        <p:spPr bwMode="gray">
          <a:xfrm>
            <a:off x="2868782" y="195486"/>
            <a:ext cx="5879931" cy="360000"/>
          </a:xfrm>
          <a:prstGeom prst="rect">
            <a:avLst/>
          </a:prstGeom>
        </p:spPr>
        <p:txBody>
          <a:bodyPr vert="horz" lIns="0" tIns="0" rIns="0" bIns="0" rtlCol="0" anchor="ctr" anchorCtr="0">
            <a:noAutofit/>
          </a:bodyPr>
          <a:lstStyle>
            <a:lvl1pPr algn="r">
              <a:defRPr sz="750" b="1">
                <a:solidFill>
                  <a:schemeClr val="tx1"/>
                </a:solidFill>
              </a:defRPr>
            </a:lvl1pPr>
          </a:lstStyle>
          <a:p>
            <a:r>
              <a:rPr lang="fr-FR">
                <a:solidFill>
                  <a:srgbClr val="000000"/>
                </a:solidFill>
              </a:rPr>
              <a:t>Direction régionale de l'économie, de l'emploi, du travail et des solidarités</a:t>
            </a:r>
          </a:p>
        </p:txBody>
      </p:sp>
      <p:sp>
        <p:nvSpPr>
          <p:cNvPr id="6" name="Espace réservé du numéro de diapositive 5"/>
          <p:cNvSpPr>
            <a:spLocks noGrp="1"/>
          </p:cNvSpPr>
          <p:nvPr>
            <p:ph type="sldNum" sz="quarter" idx="4"/>
          </p:nvPr>
        </p:nvSpPr>
        <p:spPr bwMode="gray">
          <a:xfrm>
            <a:off x="7398713" y="4783500"/>
            <a:ext cx="1350000" cy="360000"/>
          </a:xfrm>
          <a:prstGeom prst="rect">
            <a:avLst/>
          </a:prstGeom>
        </p:spPr>
        <p:txBody>
          <a:bodyPr vert="horz" lIns="0" tIns="0" rIns="0" bIns="0" rtlCol="0" anchor="ctr" anchorCtr="0">
            <a:noAutofit/>
          </a:bodyPr>
          <a:lstStyle>
            <a:lvl1pPr algn="r">
              <a:defRPr sz="750" b="1">
                <a:solidFill>
                  <a:schemeClr val="tx1"/>
                </a:solidFill>
              </a:defRPr>
            </a:lvl1pPr>
          </a:lstStyle>
          <a:p>
            <a:fld id="{733122C9-A0B9-462F-8757-0847AD287B63}" type="slidenum">
              <a:rPr lang="fr-FR" smtClean="0">
                <a:solidFill>
                  <a:srgbClr val="000000"/>
                </a:solidFill>
              </a:rPr>
              <a:pPr/>
              <a:t>‹N°›</a:t>
            </a:fld>
            <a:endParaRPr lang="fr-FR">
              <a:solidFill>
                <a:srgbClr val="000000"/>
              </a:solidFill>
            </a:endParaRPr>
          </a:p>
        </p:txBody>
      </p:sp>
      <p:cxnSp>
        <p:nvCxnSpPr>
          <p:cNvPr id="10" name="Connecteur droit 9"/>
          <p:cNvCxnSpPr>
            <a:cxnSpLocks/>
          </p:cNvCxnSpPr>
          <p:nvPr/>
        </p:nvCxnSpPr>
        <p:spPr bwMode="gray">
          <a:xfrm>
            <a:off x="323850" y="4784400"/>
            <a:ext cx="8424614"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Espace réservé du titre 11">
            <a:extLst>
              <a:ext uri="{FF2B5EF4-FFF2-40B4-BE49-F238E27FC236}">
                <a16:creationId xmlns:a16="http://schemas.microsoft.com/office/drawing/2014/main" id="{59FB2B3E-557E-DB42-9DB7-D6A72FD3ABE4}"/>
              </a:ext>
            </a:extLst>
          </p:cNvPr>
          <p:cNvSpPr>
            <a:spLocks noGrp="1"/>
          </p:cNvSpPr>
          <p:nvPr>
            <p:ph type="title"/>
          </p:nvPr>
        </p:nvSpPr>
        <p:spPr>
          <a:xfrm>
            <a:off x="323850" y="682801"/>
            <a:ext cx="8424863" cy="539991"/>
          </a:xfrm>
          <a:prstGeom prst="rect">
            <a:avLst/>
          </a:prstGeom>
        </p:spPr>
        <p:txBody>
          <a:bodyPr vert="horz" lIns="91440" tIns="45720" rIns="91440" bIns="45720" rtlCol="0" anchor="ctr">
            <a:normAutofit/>
          </a:bodyPr>
          <a:lstStyle/>
          <a:p>
            <a:r>
              <a:rPr lang="fr-FR"/>
              <a:t>Titre </a:t>
            </a:r>
          </a:p>
        </p:txBody>
      </p:sp>
      <p:sp>
        <p:nvSpPr>
          <p:cNvPr id="2" name="Espace réservé de la date 1">
            <a:extLst>
              <a:ext uri="{FF2B5EF4-FFF2-40B4-BE49-F238E27FC236}">
                <a16:creationId xmlns:a16="http://schemas.microsoft.com/office/drawing/2014/main" id="{F8170561-5F7A-B046-81BE-E60E60355D4F}"/>
              </a:ext>
            </a:extLst>
          </p:cNvPr>
          <p:cNvSpPr>
            <a:spLocks noGrp="1"/>
          </p:cNvSpPr>
          <p:nvPr>
            <p:ph type="dt" sz="half" idx="2"/>
          </p:nvPr>
        </p:nvSpPr>
        <p:spPr>
          <a:xfrm>
            <a:off x="315703" y="4783500"/>
            <a:ext cx="2057400" cy="274637"/>
          </a:xfrm>
          <a:prstGeom prst="rect">
            <a:avLst/>
          </a:prstGeom>
        </p:spPr>
        <p:txBody>
          <a:bodyPr vert="horz" lIns="91440" tIns="45720" rIns="91440" bIns="45720" rtlCol="0" anchor="ctr"/>
          <a:lstStyle>
            <a:lvl1pPr algn="l">
              <a:defRPr sz="750" b="1">
                <a:solidFill>
                  <a:schemeClr val="tx1"/>
                </a:solidFill>
              </a:defRPr>
            </a:lvl1pPr>
          </a:lstStyle>
          <a:p>
            <a:fld id="{B858D49A-5A7A-574D-A0ED-52B5C1EFA876}" type="datetime1">
              <a:rPr lang="fr-FR" cap="all" smtClean="0">
                <a:solidFill>
                  <a:srgbClr val="000000"/>
                </a:solidFill>
              </a:rPr>
              <a:pPr/>
              <a:t>28/08/2024</a:t>
            </a:fld>
            <a:endParaRPr lang="fr-FR" cap="all">
              <a:solidFill>
                <a:srgbClr val="000000"/>
              </a:solidFill>
            </a:endParaRPr>
          </a:p>
        </p:txBody>
      </p:sp>
      <p:cxnSp>
        <p:nvCxnSpPr>
          <p:cNvPr id="9" name="Connecteur droit 8">
            <a:extLst>
              <a:ext uri="{FF2B5EF4-FFF2-40B4-BE49-F238E27FC236}">
                <a16:creationId xmlns:a16="http://schemas.microsoft.com/office/drawing/2014/main" id="{E071FEB6-0E77-DD46-9DA0-C52EF51FC7F3}"/>
              </a:ext>
            </a:extLst>
          </p:cNvPr>
          <p:cNvCxnSpPr/>
          <p:nvPr/>
        </p:nvCxnSpPr>
        <p:spPr bwMode="gray">
          <a:xfrm>
            <a:off x="360000" y="4784400"/>
            <a:ext cx="8424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Image 12">
            <a:extLst>
              <a:ext uri="{FF2B5EF4-FFF2-40B4-BE49-F238E27FC236}">
                <a16:creationId xmlns:a16="http://schemas.microsoft.com/office/drawing/2014/main" id="{433B51AF-3A50-3342-8D79-F2F92F59917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bwMode="gray">
          <a:xfrm>
            <a:off x="345901" y="184287"/>
            <a:ext cx="481683" cy="410006"/>
          </a:xfrm>
          <a:prstGeom prst="rect">
            <a:avLst/>
          </a:prstGeom>
        </p:spPr>
      </p:pic>
    </p:spTree>
    <p:extLst>
      <p:ext uri="{BB962C8B-B14F-4D97-AF65-F5344CB8AC3E}">
        <p14:creationId xmlns:p14="http://schemas.microsoft.com/office/powerpoint/2010/main" val="3242734439"/>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Lst>
  <p:hf hdr="0"/>
  <p:txStyles>
    <p:titleStyle>
      <a:lvl1pPr marL="14288" indent="0" algn="l" defTabSz="914400" rtl="0" eaLnBrk="1" latinLnBrk="0" hangingPunct="1">
        <a:lnSpc>
          <a:spcPct val="90000"/>
        </a:lnSpc>
        <a:spcBef>
          <a:spcPct val="0"/>
        </a:spcBef>
        <a:buNone/>
        <a:tabLst/>
        <a:defRPr sz="2500" b="1" kern="1200">
          <a:solidFill>
            <a:schemeClr val="tx1"/>
          </a:solidFill>
          <a:latin typeface="+mj-lt"/>
          <a:ea typeface="+mj-ea"/>
          <a:cs typeface="+mj-cs"/>
        </a:defRPr>
      </a:lvl1pPr>
    </p:titleStyle>
    <p:bodyStyle>
      <a:lvl1pPr marL="92075" indent="0" algn="l" defTabSz="914400" rtl="0" eaLnBrk="1" latinLnBrk="0" hangingPunct="1">
        <a:lnSpc>
          <a:spcPct val="100000"/>
        </a:lnSpc>
        <a:spcBef>
          <a:spcPts val="0"/>
        </a:spcBef>
        <a:spcAft>
          <a:spcPts val="500"/>
        </a:spcAft>
        <a:buFont typeface="Arial" pitchFamily="34" charset="0"/>
        <a:buNone/>
        <a:tabLst/>
        <a:defRPr sz="1400" b="0" kern="1200">
          <a:solidFill>
            <a:schemeClr val="tx1"/>
          </a:solidFill>
          <a:latin typeface="+mn-lt"/>
          <a:ea typeface="+mn-ea"/>
          <a:cs typeface="+mn-cs"/>
        </a:defRPr>
      </a:lvl1pPr>
      <a:lvl2pPr marL="351450" indent="-171450" algn="l" defTabSz="914400" rtl="0" eaLnBrk="1" latinLnBrk="0" hangingPunct="1">
        <a:lnSpc>
          <a:spcPct val="100000"/>
        </a:lnSpc>
        <a:spcBef>
          <a:spcPts val="600"/>
        </a:spcBef>
        <a:spcAft>
          <a:spcPts val="600"/>
        </a:spcAft>
        <a:buSzPct val="100000"/>
        <a:buFont typeface="Arial" panose="020B0604020202020204" pitchFamily="34" charset="0"/>
        <a:buChar char="•"/>
        <a:defRPr sz="1200" kern="1200">
          <a:solidFill>
            <a:schemeClr val="tx1"/>
          </a:solidFill>
          <a:latin typeface="+mn-lt"/>
          <a:ea typeface="+mn-ea"/>
          <a:cs typeface="+mn-cs"/>
        </a:defRPr>
      </a:lvl2pPr>
      <a:lvl3pPr marL="531450" indent="-171450" algn="l" defTabSz="914400" rtl="0" eaLnBrk="1" latinLnBrk="0" hangingPunct="1">
        <a:lnSpc>
          <a:spcPct val="100000"/>
        </a:lnSpc>
        <a:spcBef>
          <a:spcPts val="100"/>
        </a:spcBef>
        <a:spcAft>
          <a:spcPts val="100"/>
        </a:spcAft>
        <a:buSzPct val="100000"/>
        <a:buFont typeface="Wingdings" pitchFamily="2" charset="2"/>
        <a:buChar char="§"/>
        <a:defRPr sz="1000" kern="1200">
          <a:solidFill>
            <a:schemeClr val="tx1"/>
          </a:solidFill>
          <a:latin typeface="+mn-lt"/>
          <a:ea typeface="+mn-ea"/>
          <a:cs typeface="+mn-cs"/>
        </a:defRPr>
      </a:lvl3pPr>
      <a:lvl4pPr marL="711450" indent="-171450" algn="l" defTabSz="914400" rtl="0" eaLnBrk="1" latinLnBrk="0" hangingPunct="1">
        <a:lnSpc>
          <a:spcPct val="100000"/>
        </a:lnSpc>
        <a:spcBef>
          <a:spcPts val="100"/>
        </a:spcBef>
        <a:spcAft>
          <a:spcPts val="100"/>
        </a:spcAft>
        <a:buSzPct val="100000"/>
        <a:buFont typeface="Arial" panose="020B0604020202020204" pitchFamily="34" charset="0"/>
        <a:buChar char="•"/>
        <a:defRPr sz="800" kern="1200">
          <a:solidFill>
            <a:schemeClr val="tx1"/>
          </a:solidFill>
          <a:latin typeface="+mn-lt"/>
          <a:ea typeface="+mn-ea"/>
          <a:cs typeface="+mn-cs"/>
        </a:defRPr>
      </a:lvl4pPr>
      <a:lvl5pPr marL="927450" indent="-171450" algn="l" defTabSz="914400" rtl="0" eaLnBrk="1" latinLnBrk="0" hangingPunct="1">
        <a:lnSpc>
          <a:spcPct val="100000"/>
        </a:lnSpc>
        <a:spcBef>
          <a:spcPts val="100"/>
        </a:spcBef>
        <a:spcAft>
          <a:spcPts val="100"/>
        </a:spcAft>
        <a:buSzPct val="100000"/>
        <a:buFont typeface="Wingdings" pitchFamily="2" charset="2"/>
        <a:buChar char="§"/>
        <a:defRPr sz="7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204">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bwMode="gray">
          <a:xfrm>
            <a:off x="323851" y="1707655"/>
            <a:ext cx="8424863" cy="2952325"/>
          </a:xfrm>
          <a:prstGeom prst="rect">
            <a:avLst/>
          </a:prstGeom>
        </p:spPr>
        <p:txBody>
          <a:bodyPr vert="horz" lIns="0" tIns="0" rIns="0" bIns="0" rtlCol="0" anchor="t" anchorCtr="0">
            <a:noAutofit/>
          </a:body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p:txBody>
      </p:sp>
      <p:sp>
        <p:nvSpPr>
          <p:cNvPr id="5" name="Espace réservé du pied de page 4"/>
          <p:cNvSpPr>
            <a:spLocks noGrp="1"/>
          </p:cNvSpPr>
          <p:nvPr>
            <p:ph type="ftr" sz="quarter" idx="3"/>
          </p:nvPr>
        </p:nvSpPr>
        <p:spPr bwMode="gray">
          <a:xfrm>
            <a:off x="2868782" y="195486"/>
            <a:ext cx="5879931" cy="360000"/>
          </a:xfrm>
          <a:prstGeom prst="rect">
            <a:avLst/>
          </a:prstGeom>
        </p:spPr>
        <p:txBody>
          <a:bodyPr vert="horz" lIns="0" tIns="0" rIns="0" bIns="0" rtlCol="0" anchor="ctr" anchorCtr="0">
            <a:noAutofit/>
          </a:bodyPr>
          <a:lstStyle>
            <a:lvl1pPr algn="r">
              <a:defRPr sz="750" b="1">
                <a:solidFill>
                  <a:schemeClr val="tx1"/>
                </a:solidFill>
              </a:defRPr>
            </a:lvl1pPr>
          </a:lstStyle>
          <a:p>
            <a:r>
              <a:rPr lang="fr-FR" dirty="0"/>
              <a:t>Direction régionale de l'économie, de l'emploi, du travail et des solidarités</a:t>
            </a:r>
          </a:p>
        </p:txBody>
      </p:sp>
      <p:sp>
        <p:nvSpPr>
          <p:cNvPr id="6" name="Espace réservé du numéro de diapositive 5"/>
          <p:cNvSpPr>
            <a:spLocks noGrp="1"/>
          </p:cNvSpPr>
          <p:nvPr>
            <p:ph type="sldNum" sz="quarter" idx="4"/>
          </p:nvPr>
        </p:nvSpPr>
        <p:spPr bwMode="gray">
          <a:xfrm>
            <a:off x="7398713" y="4783500"/>
            <a:ext cx="1350000" cy="360000"/>
          </a:xfrm>
          <a:prstGeom prst="rect">
            <a:avLst/>
          </a:prstGeom>
        </p:spPr>
        <p:txBody>
          <a:bodyPr vert="horz" lIns="0" tIns="0" rIns="0" bIns="0" rtlCol="0" anchor="ctr" anchorCtr="0">
            <a:noAutofit/>
          </a:bodyPr>
          <a:lstStyle>
            <a:lvl1pPr algn="r">
              <a:defRPr sz="750" b="1">
                <a:solidFill>
                  <a:schemeClr val="tx1"/>
                </a:solidFill>
              </a:defRPr>
            </a:lvl1pPr>
          </a:lstStyle>
          <a:p>
            <a:fld id="{733122C9-A0B9-462F-8757-0847AD287B63}" type="slidenum">
              <a:rPr lang="fr-FR" smtClean="0"/>
              <a:pPr/>
              <a:t>‹N°›</a:t>
            </a:fld>
            <a:endParaRPr lang="fr-FR" dirty="0"/>
          </a:p>
        </p:txBody>
      </p:sp>
      <p:cxnSp>
        <p:nvCxnSpPr>
          <p:cNvPr id="10" name="Connecteur droit 9"/>
          <p:cNvCxnSpPr>
            <a:cxnSpLocks/>
          </p:cNvCxnSpPr>
          <p:nvPr/>
        </p:nvCxnSpPr>
        <p:spPr bwMode="gray">
          <a:xfrm>
            <a:off x="323851" y="4784400"/>
            <a:ext cx="8424614"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Espace réservé du titre 11">
            <a:extLst>
              <a:ext uri="{FF2B5EF4-FFF2-40B4-BE49-F238E27FC236}">
                <a16:creationId xmlns:a16="http://schemas.microsoft.com/office/drawing/2014/main" id="{59FB2B3E-557E-DB42-9DB7-D6A72FD3ABE4}"/>
              </a:ext>
            </a:extLst>
          </p:cNvPr>
          <p:cNvSpPr>
            <a:spLocks noGrp="1"/>
          </p:cNvSpPr>
          <p:nvPr>
            <p:ph type="title"/>
          </p:nvPr>
        </p:nvSpPr>
        <p:spPr>
          <a:xfrm>
            <a:off x="323851" y="682802"/>
            <a:ext cx="8424863" cy="539991"/>
          </a:xfrm>
          <a:prstGeom prst="rect">
            <a:avLst/>
          </a:prstGeom>
        </p:spPr>
        <p:txBody>
          <a:bodyPr vert="horz" lIns="91440" tIns="45720" rIns="91440" bIns="45720" rtlCol="0" anchor="ctr">
            <a:normAutofit/>
          </a:bodyPr>
          <a:lstStyle/>
          <a:p>
            <a:r>
              <a:rPr lang="fr-FR" dirty="0"/>
              <a:t>Titre </a:t>
            </a:r>
          </a:p>
        </p:txBody>
      </p:sp>
      <p:sp>
        <p:nvSpPr>
          <p:cNvPr id="2" name="Espace réservé de la date 1">
            <a:extLst>
              <a:ext uri="{FF2B5EF4-FFF2-40B4-BE49-F238E27FC236}">
                <a16:creationId xmlns:a16="http://schemas.microsoft.com/office/drawing/2014/main" id="{F8170561-5F7A-B046-81BE-E60E60355D4F}"/>
              </a:ext>
            </a:extLst>
          </p:cNvPr>
          <p:cNvSpPr>
            <a:spLocks noGrp="1"/>
          </p:cNvSpPr>
          <p:nvPr>
            <p:ph type="dt" sz="half" idx="2"/>
          </p:nvPr>
        </p:nvSpPr>
        <p:spPr>
          <a:xfrm>
            <a:off x="315703" y="4783501"/>
            <a:ext cx="2057400" cy="274637"/>
          </a:xfrm>
          <a:prstGeom prst="rect">
            <a:avLst/>
          </a:prstGeom>
        </p:spPr>
        <p:txBody>
          <a:bodyPr vert="horz" lIns="91440" tIns="45720" rIns="91440" bIns="45720" rtlCol="0" anchor="ctr"/>
          <a:lstStyle>
            <a:lvl1pPr algn="l">
              <a:defRPr sz="750" b="1">
                <a:solidFill>
                  <a:schemeClr val="tx1"/>
                </a:solidFill>
              </a:defRPr>
            </a:lvl1pPr>
          </a:lstStyle>
          <a:p>
            <a:fld id="{B858D49A-5A7A-574D-A0ED-52B5C1EFA876}" type="datetime1">
              <a:rPr lang="fr-FR" cap="all" smtClean="0"/>
              <a:pPr/>
              <a:t>28/08/2024</a:t>
            </a:fld>
            <a:endParaRPr lang="fr-FR" cap="all" dirty="0"/>
          </a:p>
        </p:txBody>
      </p:sp>
      <p:cxnSp>
        <p:nvCxnSpPr>
          <p:cNvPr id="9" name="Connecteur droit 8">
            <a:extLst>
              <a:ext uri="{FF2B5EF4-FFF2-40B4-BE49-F238E27FC236}">
                <a16:creationId xmlns:a16="http://schemas.microsoft.com/office/drawing/2014/main" id="{E071FEB6-0E77-DD46-9DA0-C52EF51FC7F3}"/>
              </a:ext>
            </a:extLst>
          </p:cNvPr>
          <p:cNvCxnSpPr/>
          <p:nvPr/>
        </p:nvCxnSpPr>
        <p:spPr bwMode="gray">
          <a:xfrm>
            <a:off x="360000" y="4784400"/>
            <a:ext cx="8424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Image 12">
            <a:extLst>
              <a:ext uri="{FF2B5EF4-FFF2-40B4-BE49-F238E27FC236}">
                <a16:creationId xmlns:a16="http://schemas.microsoft.com/office/drawing/2014/main" id="{433B51AF-3A50-3342-8D79-F2F92F59917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bwMode="gray">
          <a:xfrm>
            <a:off x="345902" y="184288"/>
            <a:ext cx="481683" cy="410006"/>
          </a:xfrm>
          <a:prstGeom prst="rect">
            <a:avLst/>
          </a:prstGeom>
        </p:spPr>
      </p:pic>
    </p:spTree>
    <p:extLst>
      <p:ext uri="{BB962C8B-B14F-4D97-AF65-F5344CB8AC3E}">
        <p14:creationId xmlns:p14="http://schemas.microsoft.com/office/powerpoint/2010/main" val="1772844690"/>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Lst>
  <p:hf hdr="0"/>
  <p:txStyles>
    <p:titleStyle>
      <a:lvl1pPr marL="14288" indent="0" algn="l" defTabSz="914378" rtl="0" eaLnBrk="1" latinLnBrk="0" hangingPunct="1">
        <a:lnSpc>
          <a:spcPct val="90000"/>
        </a:lnSpc>
        <a:spcBef>
          <a:spcPct val="0"/>
        </a:spcBef>
        <a:buNone/>
        <a:tabLst/>
        <a:defRPr sz="2500" b="1" kern="1200">
          <a:solidFill>
            <a:schemeClr val="tx1"/>
          </a:solidFill>
          <a:latin typeface="+mj-lt"/>
          <a:ea typeface="+mj-ea"/>
          <a:cs typeface="+mj-cs"/>
        </a:defRPr>
      </a:lvl1pPr>
    </p:titleStyle>
    <p:bodyStyle>
      <a:lvl1pPr marL="92073" indent="0" algn="l" defTabSz="914378" rtl="0" eaLnBrk="1" latinLnBrk="0" hangingPunct="1">
        <a:lnSpc>
          <a:spcPct val="100000"/>
        </a:lnSpc>
        <a:spcBef>
          <a:spcPts val="0"/>
        </a:spcBef>
        <a:spcAft>
          <a:spcPts val="500"/>
        </a:spcAft>
        <a:buFont typeface="Arial" pitchFamily="34" charset="0"/>
        <a:buNone/>
        <a:tabLst/>
        <a:defRPr sz="1400" b="0" kern="1200">
          <a:solidFill>
            <a:schemeClr val="tx1"/>
          </a:solidFill>
          <a:latin typeface="+mn-lt"/>
          <a:ea typeface="+mn-ea"/>
          <a:cs typeface="+mn-cs"/>
        </a:defRPr>
      </a:lvl1pPr>
      <a:lvl2pPr marL="351441" indent="-171446" algn="l" defTabSz="914378" rtl="0" eaLnBrk="1" latinLnBrk="0" hangingPunct="1">
        <a:lnSpc>
          <a:spcPct val="100000"/>
        </a:lnSpc>
        <a:spcBef>
          <a:spcPts val="600"/>
        </a:spcBef>
        <a:spcAft>
          <a:spcPts val="600"/>
        </a:spcAft>
        <a:buSzPct val="100000"/>
        <a:buFont typeface="Arial" panose="020B0604020202020204" pitchFamily="34" charset="0"/>
        <a:buChar char="•"/>
        <a:defRPr sz="1200" kern="1200">
          <a:solidFill>
            <a:schemeClr val="tx1"/>
          </a:solidFill>
          <a:latin typeface="+mn-lt"/>
          <a:ea typeface="+mn-ea"/>
          <a:cs typeface="+mn-cs"/>
        </a:defRPr>
      </a:lvl2pPr>
      <a:lvl3pPr marL="531437" indent="-171446" algn="l" defTabSz="914378" rtl="0" eaLnBrk="1" latinLnBrk="0" hangingPunct="1">
        <a:lnSpc>
          <a:spcPct val="100000"/>
        </a:lnSpc>
        <a:spcBef>
          <a:spcPts val="100"/>
        </a:spcBef>
        <a:spcAft>
          <a:spcPts val="100"/>
        </a:spcAft>
        <a:buSzPct val="100000"/>
        <a:buFont typeface="Wingdings" pitchFamily="2" charset="2"/>
        <a:buChar char="§"/>
        <a:defRPr sz="1000" kern="1200">
          <a:solidFill>
            <a:schemeClr val="tx1"/>
          </a:solidFill>
          <a:latin typeface="+mn-lt"/>
          <a:ea typeface="+mn-ea"/>
          <a:cs typeface="+mn-cs"/>
        </a:defRPr>
      </a:lvl3pPr>
      <a:lvl4pPr marL="711432" indent="-171446" algn="l" defTabSz="914378" rtl="0" eaLnBrk="1" latinLnBrk="0" hangingPunct="1">
        <a:lnSpc>
          <a:spcPct val="100000"/>
        </a:lnSpc>
        <a:spcBef>
          <a:spcPts val="100"/>
        </a:spcBef>
        <a:spcAft>
          <a:spcPts val="100"/>
        </a:spcAft>
        <a:buSzPct val="100000"/>
        <a:buFont typeface="Arial" panose="020B0604020202020204" pitchFamily="34" charset="0"/>
        <a:buChar char="•"/>
        <a:defRPr sz="800" kern="1200">
          <a:solidFill>
            <a:schemeClr val="tx1"/>
          </a:solidFill>
          <a:latin typeface="+mn-lt"/>
          <a:ea typeface="+mn-ea"/>
          <a:cs typeface="+mn-cs"/>
        </a:defRPr>
      </a:lvl4pPr>
      <a:lvl5pPr marL="927427" indent="-171446" algn="l" defTabSz="914378" rtl="0" eaLnBrk="1" latinLnBrk="0" hangingPunct="1">
        <a:lnSpc>
          <a:spcPct val="100000"/>
        </a:lnSpc>
        <a:spcBef>
          <a:spcPts val="100"/>
        </a:spcBef>
        <a:spcAft>
          <a:spcPts val="100"/>
        </a:spcAft>
        <a:buSzPct val="100000"/>
        <a:buFont typeface="Wingdings" pitchFamily="2" charset="2"/>
        <a:buChar char="§"/>
        <a:defRPr sz="700" kern="1200">
          <a:solidFill>
            <a:schemeClr val="tx1"/>
          </a:solidFill>
          <a:latin typeface="+mn-lt"/>
          <a:ea typeface="+mn-ea"/>
          <a:cs typeface="+mn-cs"/>
        </a:defRPr>
      </a:lvl5pPr>
      <a:lvl6pPr marL="2514537"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00320" indent="0" algn="l" defTabSz="914378" rtl="0" eaLnBrk="1" latinLnBrk="0" hangingPunct="1">
        <a:spcBef>
          <a:spcPct val="20000"/>
        </a:spcBef>
        <a:buFont typeface="Arial" pitchFamily="34" charset="0"/>
        <a:buNone/>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20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8.png"/><Relationship Id="rId7" Type="http://schemas.openxmlformats.org/officeDocument/2006/relationships/diagramColors" Target="../diagrams/colors3.xm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bin"/><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8.png"/><Relationship Id="rId7" Type="http://schemas.openxmlformats.org/officeDocument/2006/relationships/diagramColors" Target="../diagrams/colors1.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8.png"/><Relationship Id="rId7" Type="http://schemas.openxmlformats.org/officeDocument/2006/relationships/diagramColors" Target="../diagrams/colors2.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30816D94-C029-5205-6AED-E5A6E6B87A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317" y="1317072"/>
            <a:ext cx="8424863" cy="3466428"/>
          </a:xfrm>
          <a:prstGeom prst="rect">
            <a:avLst/>
          </a:prstGeom>
        </p:spPr>
      </p:pic>
      <p:sp>
        <p:nvSpPr>
          <p:cNvPr id="4" name="Espace réservé du numéro de diapositive 3"/>
          <p:cNvSpPr>
            <a:spLocks noGrp="1"/>
          </p:cNvSpPr>
          <p:nvPr>
            <p:ph type="sldNum" sz="quarter" idx="4"/>
          </p:nvPr>
        </p:nvSpPr>
        <p:spPr/>
        <p:txBody>
          <a:bodyPr/>
          <a:lstStyle/>
          <a:p>
            <a:fld id="{733122C9-A0B9-462F-8757-0847AD287B63}" type="slidenum">
              <a:rPr lang="fr-FR" smtClean="0"/>
              <a:pPr/>
              <a:t>1</a:t>
            </a:fld>
            <a:endParaRPr lang="fr-FR"/>
          </a:p>
        </p:txBody>
      </p:sp>
      <p:sp>
        <p:nvSpPr>
          <p:cNvPr id="9" name="Espace réservé du texte 1">
            <a:extLst>
              <a:ext uri="{FF2B5EF4-FFF2-40B4-BE49-F238E27FC236}">
                <a16:creationId xmlns:a16="http://schemas.microsoft.com/office/drawing/2014/main" id="{79E78DBF-0E64-574A-A913-F415ABA10D0B}"/>
              </a:ext>
            </a:extLst>
          </p:cNvPr>
          <p:cNvSpPr>
            <a:spLocks noGrp="1"/>
          </p:cNvSpPr>
          <p:nvPr>
            <p:ph type="body" sz="quarter" idx="13"/>
          </p:nvPr>
        </p:nvSpPr>
        <p:spPr>
          <a:xfrm>
            <a:off x="2349570" y="1596950"/>
            <a:ext cx="4186106" cy="395234"/>
          </a:xfrm>
        </p:spPr>
        <p:txBody>
          <a:bodyPr>
            <a:noAutofit/>
          </a:bodyPr>
          <a:lstStyle/>
          <a:p>
            <a:pPr marL="0" indent="0" algn="just">
              <a:buNone/>
            </a:pPr>
            <a:r>
              <a:rPr lang="fr-FR" sz="2400" dirty="0">
                <a:solidFill>
                  <a:srgbClr val="99CCFF"/>
                </a:solidFill>
                <a:latin typeface="Lucida Bright" panose="02040602050505020304" pitchFamily="18" charset="0"/>
              </a:rPr>
              <a:t>Rapport d’alternance</a:t>
            </a:r>
          </a:p>
          <a:p>
            <a:pPr marL="0" indent="0" algn="r">
              <a:buNone/>
            </a:pPr>
            <a:endParaRPr lang="fr-FR" sz="1200" b="0" dirty="0">
              <a:solidFill>
                <a:schemeClr val="bg1"/>
              </a:solidFill>
              <a:latin typeface="Marianne" panose="02000000000000000000" pitchFamily="50" charset="0"/>
            </a:endParaRPr>
          </a:p>
          <a:p>
            <a:pPr marL="0" indent="0" algn="r">
              <a:buNone/>
            </a:pPr>
            <a:endParaRPr lang="fr-FR" sz="2400" dirty="0">
              <a:solidFill>
                <a:schemeClr val="bg1"/>
              </a:solidFill>
              <a:latin typeface="Marianne" panose="02000000000000000000" pitchFamily="2" charset="0"/>
            </a:endParaRPr>
          </a:p>
        </p:txBody>
      </p:sp>
      <p:pic>
        <p:nvPicPr>
          <p:cNvPr id="11" name="Image 10" descr="Une image contenant Police, logo, symbole, Graphique&#10;&#10;Description générée automatiquement">
            <a:extLst>
              <a:ext uri="{FF2B5EF4-FFF2-40B4-BE49-F238E27FC236}">
                <a16:creationId xmlns:a16="http://schemas.microsoft.com/office/drawing/2014/main" id="{095EA667-0A8B-B4E4-6423-68F599CEEF3F}"/>
              </a:ext>
            </a:extLst>
          </p:cNvPr>
          <p:cNvPicPr>
            <a:picLocks noChangeAspect="1"/>
          </p:cNvPicPr>
          <p:nvPr/>
        </p:nvPicPr>
        <p:blipFill>
          <a:blip r:embed="rId4"/>
          <a:stretch>
            <a:fillRect/>
          </a:stretch>
        </p:blipFill>
        <p:spPr>
          <a:xfrm>
            <a:off x="87937" y="-86422"/>
            <a:ext cx="1701210" cy="1134140"/>
          </a:xfrm>
          <a:prstGeom prst="rect">
            <a:avLst/>
          </a:prstGeom>
        </p:spPr>
      </p:pic>
      <p:pic>
        <p:nvPicPr>
          <p:cNvPr id="13" name="Image 12" descr="Une image contenant texte, Police, logo, Graphique&#10;&#10;Description générée automatiquement">
            <a:extLst>
              <a:ext uri="{FF2B5EF4-FFF2-40B4-BE49-F238E27FC236}">
                <a16:creationId xmlns:a16="http://schemas.microsoft.com/office/drawing/2014/main" id="{E1CC173C-9945-50EB-0D42-6E912C0D412F}"/>
              </a:ext>
            </a:extLst>
          </p:cNvPr>
          <p:cNvPicPr>
            <a:picLocks noChangeAspect="1"/>
          </p:cNvPicPr>
          <p:nvPr/>
        </p:nvPicPr>
        <p:blipFill>
          <a:blip r:embed="rId5"/>
          <a:stretch>
            <a:fillRect/>
          </a:stretch>
        </p:blipFill>
        <p:spPr>
          <a:xfrm>
            <a:off x="6942037" y="1"/>
            <a:ext cx="2114026" cy="880844"/>
          </a:xfrm>
          <a:prstGeom prst="rect">
            <a:avLst/>
          </a:prstGeom>
        </p:spPr>
      </p:pic>
      <p:pic>
        <p:nvPicPr>
          <p:cNvPr id="15" name="Image 14" descr="Une image contenant texte, Police, capture d’écran, Graphique&#10;&#10;Description générée automatiquement">
            <a:extLst>
              <a:ext uri="{FF2B5EF4-FFF2-40B4-BE49-F238E27FC236}">
                <a16:creationId xmlns:a16="http://schemas.microsoft.com/office/drawing/2014/main" id="{C7FFC80D-B2D7-3221-8387-1FFF643E0A33}"/>
              </a:ext>
            </a:extLst>
          </p:cNvPr>
          <p:cNvPicPr>
            <a:picLocks noChangeAspect="1"/>
          </p:cNvPicPr>
          <p:nvPr/>
        </p:nvPicPr>
        <p:blipFill>
          <a:blip r:embed="rId6"/>
          <a:stretch>
            <a:fillRect/>
          </a:stretch>
        </p:blipFill>
        <p:spPr>
          <a:xfrm>
            <a:off x="3827650" y="119072"/>
            <a:ext cx="1229947" cy="1015068"/>
          </a:xfrm>
          <a:prstGeom prst="rect">
            <a:avLst/>
          </a:prstGeom>
        </p:spPr>
      </p:pic>
      <p:sp>
        <p:nvSpPr>
          <p:cNvPr id="16" name="Espace réservé du texte 1">
            <a:extLst>
              <a:ext uri="{FF2B5EF4-FFF2-40B4-BE49-F238E27FC236}">
                <a16:creationId xmlns:a16="http://schemas.microsoft.com/office/drawing/2014/main" id="{63DD660C-3CB3-6D57-6D92-8F29E372E36B}"/>
              </a:ext>
            </a:extLst>
          </p:cNvPr>
          <p:cNvSpPr txBox="1">
            <a:spLocks/>
          </p:cNvSpPr>
          <p:nvPr/>
        </p:nvSpPr>
        <p:spPr bwMode="gray">
          <a:xfrm>
            <a:off x="2024040" y="2130804"/>
            <a:ext cx="4703932" cy="1233182"/>
          </a:xfrm>
          <a:prstGeom prst="horizontalScroll">
            <a:avLst/>
          </a:prstGeom>
          <a:ln>
            <a:solidFill>
              <a:srgbClr val="B7DBFF"/>
            </a:solidFill>
          </a:ln>
        </p:spPr>
        <p:txBody>
          <a:bodyPr vert="horz" lIns="0" tIns="0" rIns="0" bIns="0" rtlCol="0" anchor="ctr" anchorCtr="0">
            <a:noAutofit/>
          </a:bodyPr>
          <a:lstStyle>
            <a:lvl1pPr marL="92075" indent="0" algn="l" defTabSz="914400" rtl="0" eaLnBrk="1" latinLnBrk="0" hangingPunct="1">
              <a:lnSpc>
                <a:spcPct val="90000"/>
              </a:lnSpc>
              <a:spcBef>
                <a:spcPts val="0"/>
              </a:spcBef>
              <a:spcAft>
                <a:spcPts val="0"/>
              </a:spcAft>
              <a:buFont typeface="Arial" pitchFamily="34" charset="0"/>
              <a:buNone/>
              <a:tabLst/>
              <a:defRPr sz="3250" b="1" kern="1200" cap="all" baseline="0">
                <a:solidFill>
                  <a:schemeClr val="tx1"/>
                </a:solidFill>
                <a:latin typeface="+mn-lt"/>
                <a:ea typeface="+mn-ea"/>
                <a:cs typeface="+mn-cs"/>
              </a:defRPr>
            </a:lvl1pPr>
            <a:lvl2pPr marL="92075" indent="0" algn="l" defTabSz="914400" rtl="0" eaLnBrk="1" latinLnBrk="0" hangingPunct="1">
              <a:lnSpc>
                <a:spcPct val="100000"/>
              </a:lnSpc>
              <a:spcBef>
                <a:spcPts val="500"/>
              </a:spcBef>
              <a:spcAft>
                <a:spcPts val="0"/>
              </a:spcAft>
              <a:buSzPct val="100000"/>
              <a:buFont typeface="Arial" panose="020B0604020202020204" pitchFamily="34" charset="0"/>
              <a:buNone/>
              <a:tabLst/>
              <a:defRPr sz="1850" kern="1200">
                <a:solidFill>
                  <a:schemeClr val="tx1"/>
                </a:solidFill>
                <a:latin typeface="+mn-lt"/>
                <a:ea typeface="+mn-ea"/>
                <a:cs typeface="+mn-cs"/>
              </a:defRPr>
            </a:lvl2pPr>
            <a:lvl3pPr marL="531450" indent="-171450" algn="l" defTabSz="914400" rtl="0" eaLnBrk="1" latinLnBrk="0" hangingPunct="1">
              <a:lnSpc>
                <a:spcPct val="100000"/>
              </a:lnSpc>
              <a:spcBef>
                <a:spcPts val="100"/>
              </a:spcBef>
              <a:spcAft>
                <a:spcPts val="100"/>
              </a:spcAft>
              <a:buSzPct val="100000"/>
              <a:buFont typeface="Wingdings" pitchFamily="2" charset="2"/>
              <a:buChar char="§"/>
              <a:defRPr sz="1000" kern="1200">
                <a:solidFill>
                  <a:schemeClr val="tx1"/>
                </a:solidFill>
                <a:latin typeface="+mn-lt"/>
                <a:ea typeface="+mn-ea"/>
                <a:cs typeface="+mn-cs"/>
              </a:defRPr>
            </a:lvl3pPr>
            <a:lvl4pPr marL="711450" indent="-171450" algn="l" defTabSz="914400" rtl="0" eaLnBrk="1" latinLnBrk="0" hangingPunct="1">
              <a:lnSpc>
                <a:spcPct val="100000"/>
              </a:lnSpc>
              <a:spcBef>
                <a:spcPts val="100"/>
              </a:spcBef>
              <a:spcAft>
                <a:spcPts val="100"/>
              </a:spcAft>
              <a:buSzPct val="100000"/>
              <a:buFont typeface="Arial" panose="020B0604020202020204" pitchFamily="34" charset="0"/>
              <a:buChar char="•"/>
              <a:defRPr sz="800" kern="1200">
                <a:solidFill>
                  <a:schemeClr val="tx1"/>
                </a:solidFill>
                <a:latin typeface="+mn-lt"/>
                <a:ea typeface="+mn-ea"/>
                <a:cs typeface="+mn-cs"/>
              </a:defRPr>
            </a:lvl4pPr>
            <a:lvl5pPr marL="927450" indent="-171450" algn="l" defTabSz="914400" rtl="0" eaLnBrk="1" latinLnBrk="0" hangingPunct="1">
              <a:lnSpc>
                <a:spcPct val="100000"/>
              </a:lnSpc>
              <a:spcBef>
                <a:spcPts val="100"/>
              </a:spcBef>
              <a:spcAft>
                <a:spcPts val="100"/>
              </a:spcAft>
              <a:buSzPct val="100000"/>
              <a:buFont typeface="Wingdings" pitchFamily="2" charset="2"/>
              <a:buChar char="§"/>
              <a:defRPr sz="7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algn="just"/>
            <a:r>
              <a:rPr lang="fr-FR" sz="2400" dirty="0">
                <a:solidFill>
                  <a:schemeClr val="bg1"/>
                </a:solidFill>
                <a:latin typeface="Bodoni MT" panose="02070603080606020203" pitchFamily="18" charset="0"/>
              </a:rPr>
              <a:t>France 2030 : Aller vers les entreprises innovantes</a:t>
            </a:r>
          </a:p>
        </p:txBody>
      </p:sp>
      <p:sp>
        <p:nvSpPr>
          <p:cNvPr id="17" name="Espace réservé du texte 1">
            <a:extLst>
              <a:ext uri="{FF2B5EF4-FFF2-40B4-BE49-F238E27FC236}">
                <a16:creationId xmlns:a16="http://schemas.microsoft.com/office/drawing/2014/main" id="{AA39D5EE-A4E4-2899-064D-63E7CEE0E0F5}"/>
              </a:ext>
            </a:extLst>
          </p:cNvPr>
          <p:cNvSpPr txBox="1">
            <a:spLocks/>
          </p:cNvSpPr>
          <p:nvPr/>
        </p:nvSpPr>
        <p:spPr bwMode="gray">
          <a:xfrm>
            <a:off x="3189868" y="3536207"/>
            <a:ext cx="2681462" cy="347896"/>
          </a:xfrm>
          <a:prstGeom prst="rect">
            <a:avLst/>
          </a:prstGeom>
        </p:spPr>
        <p:txBody>
          <a:bodyPr vert="horz" lIns="0" tIns="0" rIns="0" bIns="0" rtlCol="0" anchor="t" anchorCtr="0">
            <a:noAutofit/>
          </a:bodyPr>
          <a:lstStyle>
            <a:lvl1pPr marL="92075" indent="0" algn="l" defTabSz="914400" rtl="0" eaLnBrk="1" latinLnBrk="0" hangingPunct="1">
              <a:lnSpc>
                <a:spcPct val="90000"/>
              </a:lnSpc>
              <a:spcBef>
                <a:spcPts val="0"/>
              </a:spcBef>
              <a:spcAft>
                <a:spcPts val="0"/>
              </a:spcAft>
              <a:buFont typeface="Arial" pitchFamily="34" charset="0"/>
              <a:buNone/>
              <a:tabLst/>
              <a:defRPr sz="3250" b="1" kern="1200" cap="all" baseline="0">
                <a:solidFill>
                  <a:schemeClr val="tx1"/>
                </a:solidFill>
                <a:latin typeface="+mn-lt"/>
                <a:ea typeface="+mn-ea"/>
                <a:cs typeface="+mn-cs"/>
              </a:defRPr>
            </a:lvl1pPr>
            <a:lvl2pPr marL="92075" indent="0" algn="l" defTabSz="914400" rtl="0" eaLnBrk="1" latinLnBrk="0" hangingPunct="1">
              <a:lnSpc>
                <a:spcPct val="100000"/>
              </a:lnSpc>
              <a:spcBef>
                <a:spcPts val="500"/>
              </a:spcBef>
              <a:spcAft>
                <a:spcPts val="0"/>
              </a:spcAft>
              <a:buSzPct val="100000"/>
              <a:buFont typeface="Arial" panose="020B0604020202020204" pitchFamily="34" charset="0"/>
              <a:buNone/>
              <a:tabLst/>
              <a:defRPr sz="1850" kern="1200">
                <a:solidFill>
                  <a:schemeClr val="tx1"/>
                </a:solidFill>
                <a:latin typeface="+mn-lt"/>
                <a:ea typeface="+mn-ea"/>
                <a:cs typeface="+mn-cs"/>
              </a:defRPr>
            </a:lvl2pPr>
            <a:lvl3pPr marL="531450" indent="-171450" algn="l" defTabSz="914400" rtl="0" eaLnBrk="1" latinLnBrk="0" hangingPunct="1">
              <a:lnSpc>
                <a:spcPct val="100000"/>
              </a:lnSpc>
              <a:spcBef>
                <a:spcPts val="100"/>
              </a:spcBef>
              <a:spcAft>
                <a:spcPts val="100"/>
              </a:spcAft>
              <a:buSzPct val="100000"/>
              <a:buFont typeface="Wingdings" pitchFamily="2" charset="2"/>
              <a:buChar char="§"/>
              <a:defRPr sz="1000" kern="1200">
                <a:solidFill>
                  <a:schemeClr val="tx1"/>
                </a:solidFill>
                <a:latin typeface="+mn-lt"/>
                <a:ea typeface="+mn-ea"/>
                <a:cs typeface="+mn-cs"/>
              </a:defRPr>
            </a:lvl3pPr>
            <a:lvl4pPr marL="711450" indent="-171450" algn="l" defTabSz="914400" rtl="0" eaLnBrk="1" latinLnBrk="0" hangingPunct="1">
              <a:lnSpc>
                <a:spcPct val="100000"/>
              </a:lnSpc>
              <a:spcBef>
                <a:spcPts val="100"/>
              </a:spcBef>
              <a:spcAft>
                <a:spcPts val="100"/>
              </a:spcAft>
              <a:buSzPct val="100000"/>
              <a:buFont typeface="Arial" panose="020B0604020202020204" pitchFamily="34" charset="0"/>
              <a:buChar char="•"/>
              <a:defRPr sz="800" kern="1200">
                <a:solidFill>
                  <a:schemeClr val="tx1"/>
                </a:solidFill>
                <a:latin typeface="+mn-lt"/>
                <a:ea typeface="+mn-ea"/>
                <a:cs typeface="+mn-cs"/>
              </a:defRPr>
            </a:lvl4pPr>
            <a:lvl5pPr marL="927450" indent="-171450" algn="l" defTabSz="914400" rtl="0" eaLnBrk="1" latinLnBrk="0" hangingPunct="1">
              <a:lnSpc>
                <a:spcPct val="100000"/>
              </a:lnSpc>
              <a:spcBef>
                <a:spcPts val="100"/>
              </a:spcBef>
              <a:spcAft>
                <a:spcPts val="100"/>
              </a:spcAft>
              <a:buSzPct val="100000"/>
              <a:buFont typeface="Wingdings" pitchFamily="2" charset="2"/>
              <a:buChar char="§"/>
              <a:defRPr sz="7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algn="just"/>
            <a:r>
              <a:rPr lang="fr-FR" sz="1800" b="0" cap="none" dirty="0">
                <a:solidFill>
                  <a:schemeClr val="bg1"/>
                </a:solidFill>
                <a:latin typeface="Times New Roman" panose="02020603050405020304" pitchFamily="18" charset="0"/>
                <a:cs typeface="Times New Roman" panose="02020603050405020304" pitchFamily="18" charset="0"/>
              </a:rPr>
              <a:t>Présenté par Ulrich Segodo</a:t>
            </a:r>
          </a:p>
          <a:p>
            <a:pPr marL="0" algn="r"/>
            <a:endParaRPr lang="fr-FR" sz="1200" b="0" dirty="0">
              <a:solidFill>
                <a:schemeClr val="bg1"/>
              </a:solidFill>
              <a:latin typeface="Marianne" panose="02000000000000000000" pitchFamily="50" charset="0"/>
            </a:endParaRPr>
          </a:p>
          <a:p>
            <a:pPr marL="0" algn="r"/>
            <a:endParaRPr lang="fr-FR" sz="2400" dirty="0">
              <a:solidFill>
                <a:schemeClr val="bg1"/>
              </a:solidFill>
              <a:latin typeface="Marianne" panose="02000000000000000000" pitchFamily="2" charset="0"/>
            </a:endParaRPr>
          </a:p>
        </p:txBody>
      </p:sp>
      <p:sp>
        <p:nvSpPr>
          <p:cNvPr id="18" name="Espace réservé du texte 1">
            <a:extLst>
              <a:ext uri="{FF2B5EF4-FFF2-40B4-BE49-F238E27FC236}">
                <a16:creationId xmlns:a16="http://schemas.microsoft.com/office/drawing/2014/main" id="{A7E1CBD4-A78B-3D9E-9772-CE006721B80A}"/>
              </a:ext>
            </a:extLst>
          </p:cNvPr>
          <p:cNvSpPr txBox="1">
            <a:spLocks/>
          </p:cNvSpPr>
          <p:nvPr/>
        </p:nvSpPr>
        <p:spPr bwMode="gray">
          <a:xfrm>
            <a:off x="6983094" y="4284226"/>
            <a:ext cx="1372343" cy="347896"/>
          </a:xfrm>
          <a:prstGeom prst="rect">
            <a:avLst/>
          </a:prstGeom>
        </p:spPr>
        <p:txBody>
          <a:bodyPr vert="horz" lIns="0" tIns="0" rIns="0" bIns="0" rtlCol="0" anchor="t" anchorCtr="0">
            <a:noAutofit/>
          </a:bodyPr>
          <a:lstStyle>
            <a:lvl1pPr marL="92075" indent="0" algn="l" defTabSz="914400" rtl="0" eaLnBrk="1" latinLnBrk="0" hangingPunct="1">
              <a:lnSpc>
                <a:spcPct val="90000"/>
              </a:lnSpc>
              <a:spcBef>
                <a:spcPts val="0"/>
              </a:spcBef>
              <a:spcAft>
                <a:spcPts val="0"/>
              </a:spcAft>
              <a:buFont typeface="Arial" pitchFamily="34" charset="0"/>
              <a:buNone/>
              <a:tabLst/>
              <a:defRPr sz="3250" b="1" kern="1200" cap="all" baseline="0">
                <a:solidFill>
                  <a:schemeClr val="tx1"/>
                </a:solidFill>
                <a:latin typeface="+mn-lt"/>
                <a:ea typeface="+mn-ea"/>
                <a:cs typeface="+mn-cs"/>
              </a:defRPr>
            </a:lvl1pPr>
            <a:lvl2pPr marL="92075" indent="0" algn="l" defTabSz="914400" rtl="0" eaLnBrk="1" latinLnBrk="0" hangingPunct="1">
              <a:lnSpc>
                <a:spcPct val="100000"/>
              </a:lnSpc>
              <a:spcBef>
                <a:spcPts val="500"/>
              </a:spcBef>
              <a:spcAft>
                <a:spcPts val="0"/>
              </a:spcAft>
              <a:buSzPct val="100000"/>
              <a:buFont typeface="Arial" panose="020B0604020202020204" pitchFamily="34" charset="0"/>
              <a:buNone/>
              <a:tabLst/>
              <a:defRPr sz="1850" kern="1200">
                <a:solidFill>
                  <a:schemeClr val="tx1"/>
                </a:solidFill>
                <a:latin typeface="+mn-lt"/>
                <a:ea typeface="+mn-ea"/>
                <a:cs typeface="+mn-cs"/>
              </a:defRPr>
            </a:lvl2pPr>
            <a:lvl3pPr marL="531450" indent="-171450" algn="l" defTabSz="914400" rtl="0" eaLnBrk="1" latinLnBrk="0" hangingPunct="1">
              <a:lnSpc>
                <a:spcPct val="100000"/>
              </a:lnSpc>
              <a:spcBef>
                <a:spcPts val="100"/>
              </a:spcBef>
              <a:spcAft>
                <a:spcPts val="100"/>
              </a:spcAft>
              <a:buSzPct val="100000"/>
              <a:buFont typeface="Wingdings" pitchFamily="2" charset="2"/>
              <a:buChar char="§"/>
              <a:defRPr sz="1000" kern="1200">
                <a:solidFill>
                  <a:schemeClr val="tx1"/>
                </a:solidFill>
                <a:latin typeface="+mn-lt"/>
                <a:ea typeface="+mn-ea"/>
                <a:cs typeface="+mn-cs"/>
              </a:defRPr>
            </a:lvl3pPr>
            <a:lvl4pPr marL="711450" indent="-171450" algn="l" defTabSz="914400" rtl="0" eaLnBrk="1" latinLnBrk="0" hangingPunct="1">
              <a:lnSpc>
                <a:spcPct val="100000"/>
              </a:lnSpc>
              <a:spcBef>
                <a:spcPts val="100"/>
              </a:spcBef>
              <a:spcAft>
                <a:spcPts val="100"/>
              </a:spcAft>
              <a:buSzPct val="100000"/>
              <a:buFont typeface="Arial" panose="020B0604020202020204" pitchFamily="34" charset="0"/>
              <a:buChar char="•"/>
              <a:defRPr sz="800" kern="1200">
                <a:solidFill>
                  <a:schemeClr val="tx1"/>
                </a:solidFill>
                <a:latin typeface="+mn-lt"/>
                <a:ea typeface="+mn-ea"/>
                <a:cs typeface="+mn-cs"/>
              </a:defRPr>
            </a:lvl4pPr>
            <a:lvl5pPr marL="927450" indent="-171450" algn="l" defTabSz="914400" rtl="0" eaLnBrk="1" latinLnBrk="0" hangingPunct="1">
              <a:lnSpc>
                <a:spcPct val="100000"/>
              </a:lnSpc>
              <a:spcBef>
                <a:spcPts val="100"/>
              </a:spcBef>
              <a:spcAft>
                <a:spcPts val="100"/>
              </a:spcAft>
              <a:buSzPct val="100000"/>
              <a:buFont typeface="Wingdings" pitchFamily="2" charset="2"/>
              <a:buChar char="§"/>
              <a:defRPr sz="7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algn="just"/>
            <a:r>
              <a:rPr lang="fr-FR" sz="1800" b="0" cap="none" dirty="0">
                <a:solidFill>
                  <a:schemeClr val="bg1"/>
                </a:solidFill>
                <a:latin typeface="Times New Roman" panose="02020603050405020304" pitchFamily="18" charset="0"/>
                <a:cs typeface="Times New Roman" panose="02020603050405020304" pitchFamily="18" charset="0"/>
              </a:rPr>
              <a:t>29 août 2024</a:t>
            </a:r>
          </a:p>
          <a:p>
            <a:pPr marL="0" algn="r"/>
            <a:endParaRPr lang="fr-FR" sz="1200" b="0" dirty="0">
              <a:solidFill>
                <a:schemeClr val="bg1"/>
              </a:solidFill>
              <a:latin typeface="Marianne" panose="02000000000000000000" pitchFamily="50" charset="0"/>
            </a:endParaRPr>
          </a:p>
          <a:p>
            <a:pPr marL="0" algn="r"/>
            <a:endParaRPr lang="fr-FR" sz="2400" dirty="0">
              <a:solidFill>
                <a:schemeClr val="bg1"/>
              </a:solidFill>
              <a:latin typeface="Marianne" panose="02000000000000000000" pitchFamily="2" charset="0"/>
            </a:endParaRPr>
          </a:p>
        </p:txBody>
      </p:sp>
    </p:spTree>
    <p:extLst>
      <p:ext uri="{BB962C8B-B14F-4D97-AF65-F5344CB8AC3E}">
        <p14:creationId xmlns:p14="http://schemas.microsoft.com/office/powerpoint/2010/main" val="478335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D62A332-E0BB-A5DE-8B06-AD0098388A69}"/>
              </a:ext>
            </a:extLst>
          </p:cNvPr>
          <p:cNvSpPr>
            <a:spLocks noGrp="1"/>
          </p:cNvSpPr>
          <p:nvPr>
            <p:ph type="sldNum" sz="quarter" idx="12"/>
          </p:nvPr>
        </p:nvSpPr>
        <p:spPr/>
        <p:txBody>
          <a:bodyPr/>
          <a:lstStyle/>
          <a:p>
            <a:fld id="{733122C9-A0B9-462F-8757-0847AD287B63}" type="slidenum">
              <a:rPr lang="fr-FR" smtClean="0"/>
              <a:pPr/>
              <a:t>10</a:t>
            </a:fld>
            <a:endParaRPr lang="fr-FR" dirty="0"/>
          </a:p>
        </p:txBody>
      </p:sp>
      <p:sp>
        <p:nvSpPr>
          <p:cNvPr id="7" name="Espace réservé du pied de page 6">
            <a:extLst>
              <a:ext uri="{FF2B5EF4-FFF2-40B4-BE49-F238E27FC236}">
                <a16:creationId xmlns:a16="http://schemas.microsoft.com/office/drawing/2014/main" id="{A1CCA1C9-9FD8-578B-61A6-87889695337D}"/>
              </a:ext>
            </a:extLst>
          </p:cNvPr>
          <p:cNvSpPr>
            <a:spLocks noGrp="1"/>
          </p:cNvSpPr>
          <p:nvPr>
            <p:ph type="ftr" sz="quarter" idx="3"/>
          </p:nvPr>
        </p:nvSpPr>
        <p:spPr>
          <a:xfrm>
            <a:off x="8061821" y="2539"/>
            <a:ext cx="980507" cy="360000"/>
          </a:xfrm>
        </p:spPr>
        <p:txBody>
          <a:bodyPr/>
          <a:lstStyle/>
          <a:p>
            <a:r>
              <a:rPr lang="fr-FR" dirty="0"/>
              <a:t>Rapport d’alternance</a:t>
            </a:r>
          </a:p>
        </p:txBody>
      </p:sp>
      <p:sp>
        <p:nvSpPr>
          <p:cNvPr id="16" name="Titre 4">
            <a:extLst>
              <a:ext uri="{FF2B5EF4-FFF2-40B4-BE49-F238E27FC236}">
                <a16:creationId xmlns:a16="http://schemas.microsoft.com/office/drawing/2014/main" id="{343ABF89-F6C9-DE81-892C-740A58238504}"/>
              </a:ext>
            </a:extLst>
          </p:cNvPr>
          <p:cNvSpPr>
            <a:spLocks noGrp="1"/>
          </p:cNvSpPr>
          <p:nvPr>
            <p:ph type="title"/>
          </p:nvPr>
        </p:nvSpPr>
        <p:spPr>
          <a:xfrm>
            <a:off x="1872604" y="215031"/>
            <a:ext cx="5526109" cy="539991"/>
          </a:xfrm>
        </p:spPr>
        <p:txBody>
          <a:bodyPr>
            <a:normAutofit fontScale="90000"/>
          </a:bodyPr>
          <a:lstStyle/>
          <a:p>
            <a:r>
              <a:rPr lang="fr-FR" dirty="0"/>
              <a:t>     Analyse exploratoire des données (1/2)</a:t>
            </a:r>
          </a:p>
        </p:txBody>
      </p:sp>
      <p:sp>
        <p:nvSpPr>
          <p:cNvPr id="17" name="Ellipse 16">
            <a:extLst>
              <a:ext uri="{FF2B5EF4-FFF2-40B4-BE49-F238E27FC236}">
                <a16:creationId xmlns:a16="http://schemas.microsoft.com/office/drawing/2014/main" id="{F725A3C4-9066-02AB-BEF6-86972FA6AAEC}"/>
              </a:ext>
            </a:extLst>
          </p:cNvPr>
          <p:cNvSpPr/>
          <p:nvPr/>
        </p:nvSpPr>
        <p:spPr>
          <a:xfrm>
            <a:off x="1958990" y="329030"/>
            <a:ext cx="288000" cy="288000"/>
          </a:xfrm>
          <a:prstGeom prst="ellipse">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dirty="0">
                <a:solidFill>
                  <a:srgbClr val="FFFFFF"/>
                </a:solidFill>
                <a:latin typeface="Arial"/>
              </a:rPr>
              <a:t>5</a:t>
            </a:r>
            <a:endParaRPr kumimoji="0" lang="fr-FR" sz="1200" b="1" i="0" u="none" strike="noStrike" kern="1200" cap="none" spc="0" normalizeH="0" baseline="0" noProof="0" dirty="0">
              <a:ln>
                <a:noFill/>
              </a:ln>
              <a:solidFill>
                <a:srgbClr val="FFFFFF"/>
              </a:solidFill>
              <a:effectLst/>
              <a:uLnTx/>
              <a:uFillTx/>
              <a:latin typeface="Arial"/>
              <a:ea typeface="+mn-ea"/>
              <a:cs typeface="+mn-cs"/>
            </a:endParaRPr>
          </a:p>
        </p:txBody>
      </p:sp>
      <p:pic>
        <p:nvPicPr>
          <p:cNvPr id="6" name="Picture 2" descr="https://o.remove.bg/downloads/146a04c0-3062-4d9b-9aad-a9bf1e514e9c/logotype-rouge-bleu-removebg-preview.png">
            <a:extLst>
              <a:ext uri="{FF2B5EF4-FFF2-40B4-BE49-F238E27FC236}">
                <a16:creationId xmlns:a16="http://schemas.microsoft.com/office/drawing/2014/main" id="{8BFD5C05-1F68-3C6C-902F-40517DD1DB9F}"/>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80680" y="86930"/>
            <a:ext cx="486340" cy="47722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au 2">
            <a:extLst>
              <a:ext uri="{FF2B5EF4-FFF2-40B4-BE49-F238E27FC236}">
                <a16:creationId xmlns:a16="http://schemas.microsoft.com/office/drawing/2014/main" id="{0A91B61A-9039-0095-D7EC-544F7FADBC52}"/>
              </a:ext>
            </a:extLst>
          </p:cNvPr>
          <p:cNvGraphicFramePr>
            <a:graphicFrameLocks noGrp="1"/>
          </p:cNvGraphicFramePr>
          <p:nvPr>
            <p:extLst>
              <p:ext uri="{D42A27DB-BD31-4B8C-83A1-F6EECF244321}">
                <p14:modId xmlns:p14="http://schemas.microsoft.com/office/powerpoint/2010/main" val="3384406234"/>
              </p:ext>
            </p:extLst>
          </p:nvPr>
        </p:nvGraphicFramePr>
        <p:xfrm>
          <a:off x="231487" y="1381070"/>
          <a:ext cx="3500004" cy="3587220"/>
        </p:xfrm>
        <a:graphic>
          <a:graphicData uri="http://schemas.openxmlformats.org/drawingml/2006/table">
            <a:tbl>
              <a:tblPr firstRow="1" firstCol="1">
                <a:tableStyleId>{21E4AEA4-8DFA-4A89-87EB-49C32662AFE0}</a:tableStyleId>
              </a:tblPr>
              <a:tblGrid>
                <a:gridCol w="1166668">
                  <a:extLst>
                    <a:ext uri="{9D8B030D-6E8A-4147-A177-3AD203B41FA5}">
                      <a16:colId xmlns:a16="http://schemas.microsoft.com/office/drawing/2014/main" val="1597356054"/>
                    </a:ext>
                  </a:extLst>
                </a:gridCol>
                <a:gridCol w="1166668">
                  <a:extLst>
                    <a:ext uri="{9D8B030D-6E8A-4147-A177-3AD203B41FA5}">
                      <a16:colId xmlns:a16="http://schemas.microsoft.com/office/drawing/2014/main" val="3353213130"/>
                    </a:ext>
                  </a:extLst>
                </a:gridCol>
                <a:gridCol w="1166668">
                  <a:extLst>
                    <a:ext uri="{9D8B030D-6E8A-4147-A177-3AD203B41FA5}">
                      <a16:colId xmlns:a16="http://schemas.microsoft.com/office/drawing/2014/main" val="1630352142"/>
                    </a:ext>
                  </a:extLst>
                </a:gridCol>
              </a:tblGrid>
              <a:tr h="398580">
                <a:tc>
                  <a:txBody>
                    <a:bodyPr/>
                    <a:lstStyle/>
                    <a:p>
                      <a:pPr algn="ctr">
                        <a:lnSpc>
                          <a:spcPct val="107000"/>
                        </a:lnSpc>
                        <a:spcAft>
                          <a:spcPts val="800"/>
                        </a:spcAft>
                      </a:pPr>
                      <a:r>
                        <a:rPr lang="fr-FR" sz="1100" kern="100" dirty="0">
                          <a:effectLst/>
                        </a:rPr>
                        <a:t> </a:t>
                      </a:r>
                      <a:endParaRPr lang="fr-FR" sz="11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kern="100">
                          <a:effectLst/>
                        </a:rPr>
                        <a:t>EFFEQTP_g</a:t>
                      </a:r>
                      <a:endParaRPr lang="fr-FR" sz="1100" kern="100">
                        <a:solidFill>
                          <a:srgbClr val="0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kern="100">
                          <a:effectLst/>
                        </a:rPr>
                        <a:t>salaire_moy</a:t>
                      </a:r>
                      <a:endParaRPr lang="fr-FR" sz="1100" kern="100">
                        <a:solidFill>
                          <a:srgbClr val="0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19143537"/>
                  </a:ext>
                </a:extLst>
              </a:tr>
              <a:tr h="398580">
                <a:tc>
                  <a:txBody>
                    <a:bodyPr/>
                    <a:lstStyle/>
                    <a:p>
                      <a:pPr algn="ctr">
                        <a:lnSpc>
                          <a:spcPct val="107000"/>
                        </a:lnSpc>
                        <a:spcAft>
                          <a:spcPts val="800"/>
                        </a:spcAft>
                      </a:pPr>
                      <a:r>
                        <a:rPr lang="en-US" sz="1000" kern="100">
                          <a:effectLst/>
                        </a:rPr>
                        <a:t>count</a:t>
                      </a:r>
                      <a:endParaRPr lang="fr-FR" sz="1100" kern="100">
                        <a:solidFill>
                          <a:srgbClr val="0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kern="100">
                          <a:effectLst/>
                        </a:rPr>
                        <a:t>20446</a:t>
                      </a:r>
                      <a:endParaRPr lang="fr-FR" sz="1100" kern="100">
                        <a:solidFill>
                          <a:srgbClr val="0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kern="100">
                          <a:effectLst/>
                        </a:rPr>
                        <a:t>20446</a:t>
                      </a:r>
                      <a:endParaRPr lang="fr-FR" sz="1100" kern="100">
                        <a:solidFill>
                          <a:srgbClr val="0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80736370"/>
                  </a:ext>
                </a:extLst>
              </a:tr>
              <a:tr h="398580">
                <a:tc>
                  <a:txBody>
                    <a:bodyPr/>
                    <a:lstStyle/>
                    <a:p>
                      <a:pPr algn="ctr">
                        <a:lnSpc>
                          <a:spcPct val="107000"/>
                        </a:lnSpc>
                        <a:spcAft>
                          <a:spcPts val="800"/>
                        </a:spcAft>
                      </a:pPr>
                      <a:r>
                        <a:rPr lang="en-US" sz="1000" kern="100">
                          <a:effectLst/>
                        </a:rPr>
                        <a:t>mean</a:t>
                      </a:r>
                      <a:endParaRPr lang="fr-FR" sz="1100" kern="100">
                        <a:solidFill>
                          <a:srgbClr val="0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kern="100">
                          <a:effectLst/>
                        </a:rPr>
                        <a:t>14</a:t>
                      </a:r>
                      <a:endParaRPr lang="fr-FR" sz="1100" kern="100">
                        <a:solidFill>
                          <a:srgbClr val="0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kern="100" dirty="0">
                          <a:effectLst/>
                        </a:rPr>
                        <a:t>35396.5</a:t>
                      </a:r>
                      <a:endParaRPr lang="fr-FR" sz="11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20716219"/>
                  </a:ext>
                </a:extLst>
              </a:tr>
              <a:tr h="398580">
                <a:tc>
                  <a:txBody>
                    <a:bodyPr/>
                    <a:lstStyle/>
                    <a:p>
                      <a:pPr algn="ctr">
                        <a:lnSpc>
                          <a:spcPct val="107000"/>
                        </a:lnSpc>
                        <a:spcAft>
                          <a:spcPts val="800"/>
                        </a:spcAft>
                      </a:pPr>
                      <a:r>
                        <a:rPr lang="en-US" sz="1000" kern="100">
                          <a:effectLst/>
                        </a:rPr>
                        <a:t>std</a:t>
                      </a:r>
                      <a:endParaRPr lang="fr-FR" sz="1100" kern="100">
                        <a:solidFill>
                          <a:srgbClr val="0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kern="100">
                          <a:effectLst/>
                        </a:rPr>
                        <a:t>104.33</a:t>
                      </a:r>
                      <a:endParaRPr lang="fr-FR" sz="1100" kern="100">
                        <a:solidFill>
                          <a:srgbClr val="0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kern="100">
                          <a:effectLst/>
                        </a:rPr>
                        <a:t>21152.24</a:t>
                      </a:r>
                      <a:endParaRPr lang="fr-FR" sz="1100" kern="100">
                        <a:solidFill>
                          <a:srgbClr val="0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09484952"/>
                  </a:ext>
                </a:extLst>
              </a:tr>
              <a:tr h="398580">
                <a:tc>
                  <a:txBody>
                    <a:bodyPr/>
                    <a:lstStyle/>
                    <a:p>
                      <a:pPr algn="ctr">
                        <a:lnSpc>
                          <a:spcPct val="107000"/>
                        </a:lnSpc>
                        <a:spcAft>
                          <a:spcPts val="800"/>
                        </a:spcAft>
                      </a:pPr>
                      <a:r>
                        <a:rPr lang="en-US" sz="1000" kern="100">
                          <a:effectLst/>
                        </a:rPr>
                        <a:t>min</a:t>
                      </a:r>
                      <a:endParaRPr lang="fr-FR" sz="1100" kern="100">
                        <a:solidFill>
                          <a:srgbClr val="0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kern="100">
                          <a:effectLst/>
                        </a:rPr>
                        <a:t>1</a:t>
                      </a:r>
                      <a:endParaRPr lang="fr-FR" sz="1100" kern="100">
                        <a:solidFill>
                          <a:srgbClr val="0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kern="100">
                          <a:effectLst/>
                        </a:rPr>
                        <a:t>4177.98</a:t>
                      </a:r>
                      <a:endParaRPr lang="fr-FR" sz="1100" kern="100">
                        <a:solidFill>
                          <a:srgbClr val="0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28222920"/>
                  </a:ext>
                </a:extLst>
              </a:tr>
              <a:tr h="398580">
                <a:tc>
                  <a:txBody>
                    <a:bodyPr/>
                    <a:lstStyle/>
                    <a:p>
                      <a:pPr algn="ctr">
                        <a:lnSpc>
                          <a:spcPct val="107000"/>
                        </a:lnSpc>
                        <a:spcAft>
                          <a:spcPts val="800"/>
                        </a:spcAft>
                      </a:pPr>
                      <a:r>
                        <a:rPr lang="en-US" sz="1000" kern="100">
                          <a:effectLst/>
                        </a:rPr>
                        <a:t>25%</a:t>
                      </a:r>
                      <a:endParaRPr lang="fr-FR" sz="1100" kern="100">
                        <a:solidFill>
                          <a:srgbClr val="0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kern="100">
                          <a:effectLst/>
                        </a:rPr>
                        <a:t>2</a:t>
                      </a:r>
                      <a:endParaRPr lang="fr-FR" sz="1100" kern="100">
                        <a:solidFill>
                          <a:srgbClr val="0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kern="100">
                          <a:effectLst/>
                        </a:rPr>
                        <a:t>24478.95</a:t>
                      </a:r>
                      <a:endParaRPr lang="fr-FR" sz="1100" kern="100">
                        <a:solidFill>
                          <a:srgbClr val="0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75216085"/>
                  </a:ext>
                </a:extLst>
              </a:tr>
              <a:tr h="398580">
                <a:tc>
                  <a:txBody>
                    <a:bodyPr/>
                    <a:lstStyle/>
                    <a:p>
                      <a:pPr algn="ctr">
                        <a:lnSpc>
                          <a:spcPct val="107000"/>
                        </a:lnSpc>
                        <a:spcAft>
                          <a:spcPts val="800"/>
                        </a:spcAft>
                      </a:pPr>
                      <a:r>
                        <a:rPr lang="en-US" sz="1000" kern="100">
                          <a:effectLst/>
                        </a:rPr>
                        <a:t>50%</a:t>
                      </a:r>
                      <a:endParaRPr lang="fr-FR" sz="1100" kern="100">
                        <a:solidFill>
                          <a:srgbClr val="0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kern="100">
                          <a:effectLst/>
                        </a:rPr>
                        <a:t>4</a:t>
                      </a:r>
                      <a:endParaRPr lang="fr-FR" sz="1100" kern="100">
                        <a:solidFill>
                          <a:srgbClr val="0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kern="100">
                          <a:effectLst/>
                        </a:rPr>
                        <a:t>30404.15</a:t>
                      </a:r>
                      <a:endParaRPr lang="fr-FR" sz="1100" kern="100">
                        <a:solidFill>
                          <a:srgbClr val="0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62408754"/>
                  </a:ext>
                </a:extLst>
              </a:tr>
              <a:tr h="398580">
                <a:tc>
                  <a:txBody>
                    <a:bodyPr/>
                    <a:lstStyle/>
                    <a:p>
                      <a:pPr algn="ctr">
                        <a:lnSpc>
                          <a:spcPct val="107000"/>
                        </a:lnSpc>
                        <a:spcAft>
                          <a:spcPts val="800"/>
                        </a:spcAft>
                      </a:pPr>
                      <a:r>
                        <a:rPr lang="en-US" sz="1000" kern="100">
                          <a:effectLst/>
                        </a:rPr>
                        <a:t>75%</a:t>
                      </a:r>
                      <a:endParaRPr lang="fr-FR" sz="1100" kern="100">
                        <a:solidFill>
                          <a:srgbClr val="0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kern="100">
                          <a:effectLst/>
                        </a:rPr>
                        <a:t>8</a:t>
                      </a:r>
                      <a:endParaRPr lang="fr-FR" sz="1100" kern="100">
                        <a:solidFill>
                          <a:srgbClr val="0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kern="100">
                          <a:effectLst/>
                        </a:rPr>
                        <a:t>39904.14</a:t>
                      </a:r>
                      <a:endParaRPr lang="fr-FR" sz="1100" kern="100">
                        <a:solidFill>
                          <a:srgbClr val="0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92794253"/>
                  </a:ext>
                </a:extLst>
              </a:tr>
              <a:tr h="398580">
                <a:tc>
                  <a:txBody>
                    <a:bodyPr/>
                    <a:lstStyle/>
                    <a:p>
                      <a:pPr algn="ctr">
                        <a:lnSpc>
                          <a:spcPct val="107000"/>
                        </a:lnSpc>
                        <a:spcAft>
                          <a:spcPts val="800"/>
                        </a:spcAft>
                      </a:pPr>
                      <a:r>
                        <a:rPr lang="en-US" sz="1000" kern="100">
                          <a:effectLst/>
                        </a:rPr>
                        <a:t>max</a:t>
                      </a:r>
                      <a:endParaRPr lang="fr-FR" sz="1100" kern="100">
                        <a:solidFill>
                          <a:srgbClr val="0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kern="100" dirty="0">
                          <a:effectLst/>
                        </a:rPr>
                        <a:t>8283</a:t>
                      </a:r>
                      <a:endParaRPr lang="fr-FR" sz="11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000" kern="100" dirty="0">
                          <a:effectLst/>
                        </a:rPr>
                        <a:t>607340.5</a:t>
                      </a:r>
                      <a:endParaRPr lang="fr-FR" sz="11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00333901"/>
                  </a:ext>
                </a:extLst>
              </a:tr>
            </a:tbl>
          </a:graphicData>
        </a:graphic>
      </p:graphicFrame>
      <p:pic>
        <p:nvPicPr>
          <p:cNvPr id="4" name="Picture 408653389">
            <a:extLst>
              <a:ext uri="{FF2B5EF4-FFF2-40B4-BE49-F238E27FC236}">
                <a16:creationId xmlns:a16="http://schemas.microsoft.com/office/drawing/2014/main" id="{9DF03184-A4C8-4B0F-723D-91C2F4351C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2362" y="1800030"/>
            <a:ext cx="2457395" cy="2062437"/>
          </a:xfrm>
          <a:prstGeom prst="rect">
            <a:avLst/>
          </a:prstGeom>
        </p:spPr>
      </p:pic>
      <p:pic>
        <p:nvPicPr>
          <p:cNvPr id="5" name="Picture 651861979">
            <a:extLst>
              <a:ext uri="{FF2B5EF4-FFF2-40B4-BE49-F238E27FC236}">
                <a16:creationId xmlns:a16="http://schemas.microsoft.com/office/drawing/2014/main" id="{A9B837DA-9837-F6E9-40B0-3D0A973112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14500" y="1800030"/>
            <a:ext cx="2627828" cy="2057776"/>
          </a:xfrm>
          <a:prstGeom prst="rect">
            <a:avLst/>
          </a:prstGeom>
        </p:spPr>
      </p:pic>
      <p:sp>
        <p:nvSpPr>
          <p:cNvPr id="8" name="Titre 4">
            <a:extLst>
              <a:ext uri="{FF2B5EF4-FFF2-40B4-BE49-F238E27FC236}">
                <a16:creationId xmlns:a16="http://schemas.microsoft.com/office/drawing/2014/main" id="{62C445F9-352D-E40B-479A-77B0D0E8689C}"/>
              </a:ext>
            </a:extLst>
          </p:cNvPr>
          <p:cNvSpPr txBox="1">
            <a:spLocks/>
          </p:cNvSpPr>
          <p:nvPr/>
        </p:nvSpPr>
        <p:spPr>
          <a:xfrm>
            <a:off x="180616" y="989343"/>
            <a:ext cx="3617053" cy="372471"/>
          </a:xfrm>
          <a:prstGeom prst="rect">
            <a:avLst/>
          </a:prstGeom>
        </p:spPr>
        <p:txBody>
          <a:bodyPr vert="horz" lIns="91440" tIns="45720" rIns="91440" bIns="45720" rtlCol="0" anchor="ctr">
            <a:normAutofit/>
          </a:bodyPr>
          <a:lstStyle>
            <a:lvl1pPr marL="14288" indent="0" algn="l" defTabSz="914400" rtl="0" eaLnBrk="1" latinLnBrk="0" hangingPunct="1">
              <a:lnSpc>
                <a:spcPct val="90000"/>
              </a:lnSpc>
              <a:spcBef>
                <a:spcPct val="0"/>
              </a:spcBef>
              <a:buNone/>
              <a:tabLst/>
              <a:defRPr sz="2500" b="1" kern="1200">
                <a:solidFill>
                  <a:schemeClr val="tx1"/>
                </a:solidFill>
                <a:latin typeface="Marianne" panose="02000000000000000000" pitchFamily="2" charset="0"/>
                <a:ea typeface="+mj-ea"/>
                <a:cs typeface="+mj-cs"/>
              </a:defRPr>
            </a:lvl1pPr>
          </a:lstStyle>
          <a:p>
            <a:r>
              <a:rPr lang="fr-FR" sz="1600" dirty="0">
                <a:solidFill>
                  <a:schemeClr val="tx2"/>
                </a:solidFill>
              </a:rPr>
              <a:t>Présentation des variables quantitatives</a:t>
            </a:r>
          </a:p>
        </p:txBody>
      </p:sp>
      <p:sp>
        <p:nvSpPr>
          <p:cNvPr id="9" name="Titre 4">
            <a:extLst>
              <a:ext uri="{FF2B5EF4-FFF2-40B4-BE49-F238E27FC236}">
                <a16:creationId xmlns:a16="http://schemas.microsoft.com/office/drawing/2014/main" id="{DCA16B12-5ACB-7567-BF04-A1CB5D631B99}"/>
              </a:ext>
            </a:extLst>
          </p:cNvPr>
          <p:cNvSpPr txBox="1">
            <a:spLocks/>
          </p:cNvSpPr>
          <p:nvPr/>
        </p:nvSpPr>
        <p:spPr>
          <a:xfrm>
            <a:off x="4409920" y="4061861"/>
            <a:ext cx="4050686" cy="445027"/>
          </a:xfrm>
          <a:prstGeom prst="rect">
            <a:avLst/>
          </a:prstGeom>
        </p:spPr>
        <p:txBody>
          <a:bodyPr vert="horz" lIns="91440" tIns="45720" rIns="91440" bIns="45720" rtlCol="0" anchor="ctr">
            <a:normAutofit fontScale="92500" lnSpcReduction="20000"/>
          </a:bodyPr>
          <a:lstStyle>
            <a:lvl1pPr marL="14288" indent="0" algn="l" defTabSz="914400" rtl="0" eaLnBrk="1" latinLnBrk="0" hangingPunct="1">
              <a:lnSpc>
                <a:spcPct val="90000"/>
              </a:lnSpc>
              <a:spcBef>
                <a:spcPct val="0"/>
              </a:spcBef>
              <a:buNone/>
              <a:tabLst/>
              <a:defRPr sz="2500" b="1" kern="1200">
                <a:solidFill>
                  <a:schemeClr val="tx1"/>
                </a:solidFill>
                <a:latin typeface="Marianne" panose="02000000000000000000" pitchFamily="2" charset="0"/>
                <a:ea typeface="+mj-ea"/>
                <a:cs typeface="+mj-cs"/>
              </a:defRPr>
            </a:lvl1pPr>
          </a:lstStyle>
          <a:p>
            <a:r>
              <a:rPr lang="fr-FR" sz="1600" dirty="0">
                <a:solidFill>
                  <a:schemeClr val="tx2"/>
                </a:solidFill>
              </a:rPr>
              <a:t>Répartition des entreprises selon les variables </a:t>
            </a:r>
            <a:r>
              <a:rPr lang="fr-FR" sz="1600" dirty="0" err="1">
                <a:solidFill>
                  <a:schemeClr val="tx2"/>
                </a:solidFill>
              </a:rPr>
              <a:t>A_deposer</a:t>
            </a:r>
            <a:r>
              <a:rPr lang="fr-FR" sz="1600" dirty="0">
                <a:solidFill>
                  <a:schemeClr val="tx2"/>
                </a:solidFill>
              </a:rPr>
              <a:t> et </a:t>
            </a:r>
            <a:r>
              <a:rPr lang="fr-FR" sz="1600" dirty="0" err="1">
                <a:solidFill>
                  <a:schemeClr val="tx2"/>
                </a:solidFill>
              </a:rPr>
              <a:t>A_lever_fond</a:t>
            </a:r>
            <a:r>
              <a:rPr lang="fr-FR" sz="1600" dirty="0">
                <a:solidFill>
                  <a:schemeClr val="tx2"/>
                </a:solidFill>
              </a:rPr>
              <a:t> ou </a:t>
            </a:r>
            <a:r>
              <a:rPr lang="fr-FR" sz="1600" dirty="0" err="1">
                <a:solidFill>
                  <a:schemeClr val="tx2"/>
                </a:solidFill>
              </a:rPr>
              <a:t>A_declarer_R&amp;D</a:t>
            </a:r>
            <a:endParaRPr lang="fr-FR" sz="1600" dirty="0">
              <a:solidFill>
                <a:schemeClr val="tx2"/>
              </a:solidFill>
            </a:endParaRPr>
          </a:p>
        </p:txBody>
      </p:sp>
    </p:spTree>
    <p:extLst>
      <p:ext uri="{BB962C8B-B14F-4D97-AF65-F5344CB8AC3E}">
        <p14:creationId xmlns:p14="http://schemas.microsoft.com/office/powerpoint/2010/main" val="4158929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D62A332-E0BB-A5DE-8B06-AD0098388A69}"/>
              </a:ext>
            </a:extLst>
          </p:cNvPr>
          <p:cNvSpPr>
            <a:spLocks noGrp="1"/>
          </p:cNvSpPr>
          <p:nvPr>
            <p:ph type="sldNum" sz="quarter" idx="12"/>
          </p:nvPr>
        </p:nvSpPr>
        <p:spPr/>
        <p:txBody>
          <a:bodyPr/>
          <a:lstStyle/>
          <a:p>
            <a:fld id="{733122C9-A0B9-462F-8757-0847AD287B63}" type="slidenum">
              <a:rPr lang="fr-FR" smtClean="0"/>
              <a:pPr/>
              <a:t>11</a:t>
            </a:fld>
            <a:endParaRPr lang="fr-FR" dirty="0"/>
          </a:p>
        </p:txBody>
      </p:sp>
      <p:sp>
        <p:nvSpPr>
          <p:cNvPr id="7" name="Espace réservé du pied de page 6">
            <a:extLst>
              <a:ext uri="{FF2B5EF4-FFF2-40B4-BE49-F238E27FC236}">
                <a16:creationId xmlns:a16="http://schemas.microsoft.com/office/drawing/2014/main" id="{A1CCA1C9-9FD8-578B-61A6-87889695337D}"/>
              </a:ext>
            </a:extLst>
          </p:cNvPr>
          <p:cNvSpPr>
            <a:spLocks noGrp="1"/>
          </p:cNvSpPr>
          <p:nvPr>
            <p:ph type="ftr" sz="quarter" idx="3"/>
          </p:nvPr>
        </p:nvSpPr>
        <p:spPr>
          <a:xfrm>
            <a:off x="8061821" y="2539"/>
            <a:ext cx="980507" cy="360000"/>
          </a:xfrm>
        </p:spPr>
        <p:txBody>
          <a:bodyPr/>
          <a:lstStyle/>
          <a:p>
            <a:r>
              <a:rPr lang="fr-FR" dirty="0"/>
              <a:t>Rapport d’alternance</a:t>
            </a:r>
          </a:p>
        </p:txBody>
      </p:sp>
      <p:sp>
        <p:nvSpPr>
          <p:cNvPr id="16" name="Titre 4">
            <a:extLst>
              <a:ext uri="{FF2B5EF4-FFF2-40B4-BE49-F238E27FC236}">
                <a16:creationId xmlns:a16="http://schemas.microsoft.com/office/drawing/2014/main" id="{343ABF89-F6C9-DE81-892C-740A58238504}"/>
              </a:ext>
            </a:extLst>
          </p:cNvPr>
          <p:cNvSpPr>
            <a:spLocks noGrp="1"/>
          </p:cNvSpPr>
          <p:nvPr>
            <p:ph type="title"/>
          </p:nvPr>
        </p:nvSpPr>
        <p:spPr>
          <a:xfrm>
            <a:off x="1872604" y="215031"/>
            <a:ext cx="5526109" cy="539991"/>
          </a:xfrm>
        </p:spPr>
        <p:txBody>
          <a:bodyPr>
            <a:normAutofit fontScale="90000"/>
          </a:bodyPr>
          <a:lstStyle/>
          <a:p>
            <a:r>
              <a:rPr lang="fr-FR" dirty="0"/>
              <a:t>     Analyse exploratoire des données (1/2)</a:t>
            </a:r>
          </a:p>
        </p:txBody>
      </p:sp>
      <p:sp>
        <p:nvSpPr>
          <p:cNvPr id="17" name="Ellipse 16">
            <a:extLst>
              <a:ext uri="{FF2B5EF4-FFF2-40B4-BE49-F238E27FC236}">
                <a16:creationId xmlns:a16="http://schemas.microsoft.com/office/drawing/2014/main" id="{F725A3C4-9066-02AB-BEF6-86972FA6AAEC}"/>
              </a:ext>
            </a:extLst>
          </p:cNvPr>
          <p:cNvSpPr/>
          <p:nvPr/>
        </p:nvSpPr>
        <p:spPr>
          <a:xfrm>
            <a:off x="1958990" y="329030"/>
            <a:ext cx="288000" cy="288000"/>
          </a:xfrm>
          <a:prstGeom prst="ellipse">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dirty="0">
                <a:solidFill>
                  <a:srgbClr val="FFFFFF"/>
                </a:solidFill>
                <a:latin typeface="Arial"/>
              </a:rPr>
              <a:t>5</a:t>
            </a:r>
            <a:endParaRPr kumimoji="0" lang="fr-FR" sz="1200" b="1" i="0" u="none" strike="noStrike" kern="1200" cap="none" spc="0" normalizeH="0" baseline="0" noProof="0" dirty="0">
              <a:ln>
                <a:noFill/>
              </a:ln>
              <a:solidFill>
                <a:srgbClr val="FFFFFF"/>
              </a:solidFill>
              <a:effectLst/>
              <a:uLnTx/>
              <a:uFillTx/>
              <a:latin typeface="Arial"/>
              <a:ea typeface="+mn-ea"/>
              <a:cs typeface="+mn-cs"/>
            </a:endParaRPr>
          </a:p>
        </p:txBody>
      </p:sp>
      <p:pic>
        <p:nvPicPr>
          <p:cNvPr id="6" name="Picture 2" descr="https://o.remove.bg/downloads/146a04c0-3062-4d9b-9aad-a9bf1e514e9c/logotype-rouge-bleu-removebg-preview.png">
            <a:extLst>
              <a:ext uri="{FF2B5EF4-FFF2-40B4-BE49-F238E27FC236}">
                <a16:creationId xmlns:a16="http://schemas.microsoft.com/office/drawing/2014/main" id="{8BFD5C05-1F68-3C6C-902F-40517DD1DB9F}"/>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80680" y="86930"/>
            <a:ext cx="486340" cy="477222"/>
          </a:xfrm>
          <a:prstGeom prst="rect">
            <a:avLst/>
          </a:prstGeom>
          <a:noFill/>
          <a:extLst>
            <a:ext uri="{909E8E84-426E-40DD-AFC4-6F175D3DCCD1}">
              <a14:hiddenFill xmlns:a14="http://schemas.microsoft.com/office/drawing/2010/main">
                <a:solidFill>
                  <a:srgbClr val="FFFFFF"/>
                </a:solidFill>
              </a14:hiddenFill>
            </a:ext>
          </a:extLst>
        </p:spPr>
      </p:pic>
      <p:sp>
        <p:nvSpPr>
          <p:cNvPr id="8" name="Titre 4">
            <a:extLst>
              <a:ext uri="{FF2B5EF4-FFF2-40B4-BE49-F238E27FC236}">
                <a16:creationId xmlns:a16="http://schemas.microsoft.com/office/drawing/2014/main" id="{62C445F9-352D-E40B-479A-77B0D0E8689C}"/>
              </a:ext>
            </a:extLst>
          </p:cNvPr>
          <p:cNvSpPr txBox="1">
            <a:spLocks/>
          </p:cNvSpPr>
          <p:nvPr/>
        </p:nvSpPr>
        <p:spPr>
          <a:xfrm>
            <a:off x="180616" y="893087"/>
            <a:ext cx="4208504" cy="372471"/>
          </a:xfrm>
          <a:prstGeom prst="rect">
            <a:avLst/>
          </a:prstGeom>
        </p:spPr>
        <p:txBody>
          <a:bodyPr vert="horz" lIns="91440" tIns="45720" rIns="91440" bIns="45720" rtlCol="0" anchor="ctr">
            <a:noAutofit/>
          </a:bodyPr>
          <a:lstStyle>
            <a:lvl1pPr marL="14288" indent="0" algn="l" defTabSz="914400" rtl="0" eaLnBrk="1" latinLnBrk="0" hangingPunct="1">
              <a:lnSpc>
                <a:spcPct val="90000"/>
              </a:lnSpc>
              <a:spcBef>
                <a:spcPct val="0"/>
              </a:spcBef>
              <a:buNone/>
              <a:tabLst/>
              <a:defRPr sz="2500" b="1" kern="1200">
                <a:solidFill>
                  <a:schemeClr val="tx1"/>
                </a:solidFill>
                <a:latin typeface="Marianne" panose="02000000000000000000" pitchFamily="2" charset="0"/>
                <a:ea typeface="+mj-ea"/>
                <a:cs typeface="+mj-cs"/>
              </a:defRPr>
            </a:lvl1pPr>
          </a:lstStyle>
          <a:p>
            <a:r>
              <a:rPr lang="fr-FR" sz="1500" dirty="0">
                <a:solidFill>
                  <a:schemeClr val="tx2"/>
                </a:solidFill>
              </a:rPr>
              <a:t>Répartition des entreprises par département et par statut de dépôt</a:t>
            </a:r>
          </a:p>
        </p:txBody>
      </p:sp>
      <p:sp>
        <p:nvSpPr>
          <p:cNvPr id="9" name="Titre 4">
            <a:extLst>
              <a:ext uri="{FF2B5EF4-FFF2-40B4-BE49-F238E27FC236}">
                <a16:creationId xmlns:a16="http://schemas.microsoft.com/office/drawing/2014/main" id="{DCA16B12-5ACB-7567-BF04-A1CB5D631B99}"/>
              </a:ext>
            </a:extLst>
          </p:cNvPr>
          <p:cNvSpPr txBox="1">
            <a:spLocks/>
          </p:cNvSpPr>
          <p:nvPr/>
        </p:nvSpPr>
        <p:spPr>
          <a:xfrm>
            <a:off x="4912698" y="856808"/>
            <a:ext cx="4050686" cy="445027"/>
          </a:xfrm>
          <a:prstGeom prst="rect">
            <a:avLst/>
          </a:prstGeom>
        </p:spPr>
        <p:txBody>
          <a:bodyPr vert="horz" lIns="91440" tIns="45720" rIns="91440" bIns="45720" rtlCol="0" anchor="ctr">
            <a:normAutofit fontScale="92500" lnSpcReduction="20000"/>
          </a:bodyPr>
          <a:lstStyle>
            <a:lvl1pPr marL="14288" indent="0" algn="l" defTabSz="914400" rtl="0" eaLnBrk="1" latinLnBrk="0" hangingPunct="1">
              <a:lnSpc>
                <a:spcPct val="90000"/>
              </a:lnSpc>
              <a:spcBef>
                <a:spcPct val="0"/>
              </a:spcBef>
              <a:buNone/>
              <a:tabLst/>
              <a:defRPr sz="2500" b="1" kern="1200">
                <a:solidFill>
                  <a:schemeClr val="tx1"/>
                </a:solidFill>
                <a:latin typeface="Marianne" panose="02000000000000000000" pitchFamily="2" charset="0"/>
                <a:ea typeface="+mj-ea"/>
                <a:cs typeface="+mj-cs"/>
              </a:defRPr>
            </a:lvl1pPr>
          </a:lstStyle>
          <a:p>
            <a:r>
              <a:rPr lang="fr-FR" sz="1600" dirty="0">
                <a:solidFill>
                  <a:schemeClr val="tx2"/>
                </a:solidFill>
              </a:rPr>
              <a:t>Répartition des entreprises par statut de dépôt et de levée de fond ou R&amp;D</a:t>
            </a:r>
          </a:p>
        </p:txBody>
      </p:sp>
      <p:pic>
        <p:nvPicPr>
          <p:cNvPr id="10" name="Picture 533806765">
            <a:extLst>
              <a:ext uri="{FF2B5EF4-FFF2-40B4-BE49-F238E27FC236}">
                <a16:creationId xmlns:a16="http://schemas.microsoft.com/office/drawing/2014/main" id="{64CC6513-E598-6EC0-C849-10C40187C2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0" y="1265558"/>
            <a:ext cx="4308440" cy="3429000"/>
          </a:xfrm>
          <a:prstGeom prst="rect">
            <a:avLst/>
          </a:prstGeom>
        </p:spPr>
      </p:pic>
      <p:pic>
        <p:nvPicPr>
          <p:cNvPr id="11" name="Picture 1076984400">
            <a:extLst>
              <a:ext uri="{FF2B5EF4-FFF2-40B4-BE49-F238E27FC236}">
                <a16:creationId xmlns:a16="http://schemas.microsoft.com/office/drawing/2014/main" id="{AA9EA9C5-AD2F-A26F-D503-DD409A2CA6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35658" y="1346087"/>
            <a:ext cx="4308440" cy="3267941"/>
          </a:xfrm>
          <a:prstGeom prst="rect">
            <a:avLst/>
          </a:prstGeom>
        </p:spPr>
      </p:pic>
    </p:spTree>
    <p:extLst>
      <p:ext uri="{BB962C8B-B14F-4D97-AF65-F5344CB8AC3E}">
        <p14:creationId xmlns:p14="http://schemas.microsoft.com/office/powerpoint/2010/main" val="3540856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D62A332-E0BB-A5DE-8B06-AD0098388A69}"/>
              </a:ext>
            </a:extLst>
          </p:cNvPr>
          <p:cNvSpPr>
            <a:spLocks noGrp="1"/>
          </p:cNvSpPr>
          <p:nvPr>
            <p:ph type="sldNum" sz="quarter" idx="12"/>
          </p:nvPr>
        </p:nvSpPr>
        <p:spPr/>
        <p:txBody>
          <a:bodyPr/>
          <a:lstStyle/>
          <a:p>
            <a:fld id="{733122C9-A0B9-462F-8757-0847AD287B63}" type="slidenum">
              <a:rPr lang="fr-FR" smtClean="0"/>
              <a:pPr/>
              <a:t>12</a:t>
            </a:fld>
            <a:endParaRPr lang="fr-FR" dirty="0"/>
          </a:p>
        </p:txBody>
      </p:sp>
      <p:sp>
        <p:nvSpPr>
          <p:cNvPr id="7" name="Espace réservé du pied de page 6">
            <a:extLst>
              <a:ext uri="{FF2B5EF4-FFF2-40B4-BE49-F238E27FC236}">
                <a16:creationId xmlns:a16="http://schemas.microsoft.com/office/drawing/2014/main" id="{A1CCA1C9-9FD8-578B-61A6-87889695337D}"/>
              </a:ext>
            </a:extLst>
          </p:cNvPr>
          <p:cNvSpPr>
            <a:spLocks noGrp="1"/>
          </p:cNvSpPr>
          <p:nvPr>
            <p:ph type="ftr" sz="quarter" idx="3"/>
          </p:nvPr>
        </p:nvSpPr>
        <p:spPr>
          <a:xfrm>
            <a:off x="8061821" y="2539"/>
            <a:ext cx="980507" cy="360000"/>
          </a:xfrm>
        </p:spPr>
        <p:txBody>
          <a:bodyPr/>
          <a:lstStyle/>
          <a:p>
            <a:r>
              <a:rPr lang="fr-FR" dirty="0"/>
              <a:t>Rapport d’alternance</a:t>
            </a:r>
          </a:p>
        </p:txBody>
      </p:sp>
      <p:sp>
        <p:nvSpPr>
          <p:cNvPr id="16" name="Titre 4">
            <a:extLst>
              <a:ext uri="{FF2B5EF4-FFF2-40B4-BE49-F238E27FC236}">
                <a16:creationId xmlns:a16="http://schemas.microsoft.com/office/drawing/2014/main" id="{343ABF89-F6C9-DE81-892C-740A58238504}"/>
              </a:ext>
            </a:extLst>
          </p:cNvPr>
          <p:cNvSpPr>
            <a:spLocks noGrp="1"/>
          </p:cNvSpPr>
          <p:nvPr>
            <p:ph type="title"/>
          </p:nvPr>
        </p:nvSpPr>
        <p:spPr>
          <a:xfrm>
            <a:off x="1205545" y="229455"/>
            <a:ext cx="4973582" cy="539991"/>
          </a:xfrm>
        </p:spPr>
        <p:txBody>
          <a:bodyPr>
            <a:normAutofit/>
          </a:bodyPr>
          <a:lstStyle/>
          <a:p>
            <a:r>
              <a:rPr lang="fr-FR" dirty="0"/>
              <a:t>     Présentation des résultats (1/5)</a:t>
            </a:r>
          </a:p>
        </p:txBody>
      </p:sp>
      <p:sp>
        <p:nvSpPr>
          <p:cNvPr id="17" name="Ellipse 16">
            <a:extLst>
              <a:ext uri="{FF2B5EF4-FFF2-40B4-BE49-F238E27FC236}">
                <a16:creationId xmlns:a16="http://schemas.microsoft.com/office/drawing/2014/main" id="{F725A3C4-9066-02AB-BEF6-86972FA6AAEC}"/>
              </a:ext>
            </a:extLst>
          </p:cNvPr>
          <p:cNvSpPr/>
          <p:nvPr/>
        </p:nvSpPr>
        <p:spPr>
          <a:xfrm>
            <a:off x="1308755" y="337533"/>
            <a:ext cx="288000" cy="288000"/>
          </a:xfrm>
          <a:prstGeom prst="ellipse">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a:ln>
                  <a:noFill/>
                </a:ln>
                <a:solidFill>
                  <a:srgbClr val="FFFFFF"/>
                </a:solidFill>
                <a:effectLst/>
                <a:uLnTx/>
                <a:uFillTx/>
                <a:latin typeface="Arial"/>
                <a:ea typeface="+mn-ea"/>
                <a:cs typeface="+mn-cs"/>
              </a:rPr>
              <a:t>6</a:t>
            </a:r>
          </a:p>
        </p:txBody>
      </p:sp>
      <p:pic>
        <p:nvPicPr>
          <p:cNvPr id="6" name="Picture 2" descr="https://o.remove.bg/downloads/146a04c0-3062-4d9b-9aad-a9bf1e514e9c/logotype-rouge-bleu-removebg-preview.png">
            <a:extLst>
              <a:ext uri="{FF2B5EF4-FFF2-40B4-BE49-F238E27FC236}">
                <a16:creationId xmlns:a16="http://schemas.microsoft.com/office/drawing/2014/main" id="{8BFD5C05-1F68-3C6C-902F-40517DD1DB9F}"/>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80680" y="86930"/>
            <a:ext cx="486340" cy="477222"/>
          </a:xfrm>
          <a:prstGeom prst="rect">
            <a:avLst/>
          </a:prstGeom>
          <a:noFill/>
          <a:extLst>
            <a:ext uri="{909E8E84-426E-40DD-AFC4-6F175D3DCCD1}">
              <a14:hiddenFill xmlns:a14="http://schemas.microsoft.com/office/drawing/2010/main">
                <a:solidFill>
                  <a:srgbClr val="FFFFFF"/>
                </a:solidFill>
              </a14:hiddenFill>
            </a:ext>
          </a:extLst>
        </p:spPr>
      </p:pic>
      <p:sp>
        <p:nvSpPr>
          <p:cNvPr id="3" name="Titre 4">
            <a:extLst>
              <a:ext uri="{FF2B5EF4-FFF2-40B4-BE49-F238E27FC236}">
                <a16:creationId xmlns:a16="http://schemas.microsoft.com/office/drawing/2014/main" id="{23039437-0397-5286-B077-B7D7B68DC6FF}"/>
              </a:ext>
            </a:extLst>
          </p:cNvPr>
          <p:cNvSpPr txBox="1">
            <a:spLocks/>
          </p:cNvSpPr>
          <p:nvPr/>
        </p:nvSpPr>
        <p:spPr>
          <a:xfrm>
            <a:off x="3352799" y="769446"/>
            <a:ext cx="2540001" cy="381841"/>
          </a:xfrm>
          <a:prstGeom prst="rect">
            <a:avLst/>
          </a:prstGeom>
        </p:spPr>
        <p:txBody>
          <a:bodyPr vert="horz" lIns="91440" tIns="45720" rIns="91440" bIns="45720" rtlCol="0" anchor="ctr">
            <a:normAutofit fontScale="85000" lnSpcReduction="10000"/>
          </a:bodyPr>
          <a:lstStyle>
            <a:lvl1pPr marL="14288" indent="0" algn="l" defTabSz="914400" rtl="0" eaLnBrk="1" latinLnBrk="0" hangingPunct="1">
              <a:lnSpc>
                <a:spcPct val="90000"/>
              </a:lnSpc>
              <a:spcBef>
                <a:spcPct val="0"/>
              </a:spcBef>
              <a:buNone/>
              <a:tabLst/>
              <a:defRPr sz="2500" b="1" kern="1200">
                <a:solidFill>
                  <a:schemeClr val="tx1"/>
                </a:solidFill>
                <a:latin typeface="Marianne" panose="02000000000000000000" pitchFamily="2" charset="0"/>
                <a:ea typeface="+mj-ea"/>
                <a:cs typeface="+mj-cs"/>
              </a:defRPr>
            </a:lvl1pPr>
          </a:lstStyle>
          <a:p>
            <a:r>
              <a:rPr lang="fr-FR" sz="1600" dirty="0">
                <a:solidFill>
                  <a:schemeClr val="tx2"/>
                </a:solidFill>
              </a:rPr>
              <a:t>Synthèse Application SMOTENC</a:t>
            </a:r>
          </a:p>
        </p:txBody>
      </p:sp>
      <p:graphicFrame>
        <p:nvGraphicFramePr>
          <p:cNvPr id="4" name="Tableau 3">
            <a:extLst>
              <a:ext uri="{FF2B5EF4-FFF2-40B4-BE49-F238E27FC236}">
                <a16:creationId xmlns:a16="http://schemas.microsoft.com/office/drawing/2014/main" id="{E0DBC7A7-612A-3652-0895-13DCF3901E01}"/>
              </a:ext>
            </a:extLst>
          </p:cNvPr>
          <p:cNvGraphicFramePr>
            <a:graphicFrameLocks noGrp="1"/>
          </p:cNvGraphicFramePr>
          <p:nvPr/>
        </p:nvGraphicFramePr>
        <p:xfrm>
          <a:off x="1205544" y="1165522"/>
          <a:ext cx="6856275" cy="3748524"/>
        </p:xfrm>
        <a:graphic>
          <a:graphicData uri="http://schemas.openxmlformats.org/drawingml/2006/table">
            <a:tbl>
              <a:tblPr firstRow="1" firstCol="1" bandRow="1">
                <a:tableStyleId>{21E4AEA4-8DFA-4A89-87EB-49C32662AFE0}</a:tableStyleId>
              </a:tblPr>
              <a:tblGrid>
                <a:gridCol w="3687465">
                  <a:extLst>
                    <a:ext uri="{9D8B030D-6E8A-4147-A177-3AD203B41FA5}">
                      <a16:colId xmlns:a16="http://schemas.microsoft.com/office/drawing/2014/main" val="408743873"/>
                    </a:ext>
                  </a:extLst>
                </a:gridCol>
                <a:gridCol w="1066587">
                  <a:extLst>
                    <a:ext uri="{9D8B030D-6E8A-4147-A177-3AD203B41FA5}">
                      <a16:colId xmlns:a16="http://schemas.microsoft.com/office/drawing/2014/main" val="821311143"/>
                    </a:ext>
                  </a:extLst>
                </a:gridCol>
                <a:gridCol w="1141876">
                  <a:extLst>
                    <a:ext uri="{9D8B030D-6E8A-4147-A177-3AD203B41FA5}">
                      <a16:colId xmlns:a16="http://schemas.microsoft.com/office/drawing/2014/main" val="3676305026"/>
                    </a:ext>
                  </a:extLst>
                </a:gridCol>
                <a:gridCol w="960347">
                  <a:extLst>
                    <a:ext uri="{9D8B030D-6E8A-4147-A177-3AD203B41FA5}">
                      <a16:colId xmlns:a16="http://schemas.microsoft.com/office/drawing/2014/main" val="4040537803"/>
                    </a:ext>
                  </a:extLst>
                </a:gridCol>
              </a:tblGrid>
              <a:tr h="222444">
                <a:tc>
                  <a:txBody>
                    <a:bodyPr/>
                    <a:lstStyle/>
                    <a:p>
                      <a:pPr algn="ctr">
                        <a:lnSpc>
                          <a:spcPct val="150000"/>
                        </a:lnSpc>
                        <a:spcAft>
                          <a:spcPts val="800"/>
                        </a:spcAft>
                      </a:pPr>
                      <a:r>
                        <a:rPr lang="fr-FR" sz="1050" kern="100" dirty="0">
                          <a:effectLst/>
                        </a:rPr>
                        <a:t> </a:t>
                      </a:r>
                      <a:endParaRPr lang="fr-FR" sz="1050" kern="100" dirty="0">
                        <a:effectLst/>
                        <a:latin typeface="Aptos" panose="020B0004020202020204" pitchFamily="34" charset="0"/>
                        <a:ea typeface="Aptos" panose="020B0004020202020204" pitchFamily="34" charset="0"/>
                        <a:cs typeface="Times New Roman" panose="02020603050405020304" pitchFamily="18" charset="0"/>
                      </a:endParaRPr>
                    </a:p>
                  </a:txBody>
                  <a:tcPr marL="41129" marR="41129" marT="0" marB="0" anchor="ctr"/>
                </a:tc>
                <a:tc>
                  <a:txBody>
                    <a:bodyPr/>
                    <a:lstStyle/>
                    <a:p>
                      <a:pPr algn="ctr">
                        <a:lnSpc>
                          <a:spcPct val="150000"/>
                        </a:lnSpc>
                        <a:spcAft>
                          <a:spcPts val="800"/>
                        </a:spcAft>
                      </a:pPr>
                      <a:r>
                        <a:rPr lang="fr-FR" sz="1050" kern="100" dirty="0">
                          <a:effectLst/>
                        </a:rPr>
                        <a:t>Classe 0</a:t>
                      </a:r>
                      <a:endParaRPr lang="fr-FR" sz="1050" kern="100" dirty="0">
                        <a:effectLst/>
                        <a:latin typeface="Aptos" panose="020B0004020202020204" pitchFamily="34" charset="0"/>
                        <a:ea typeface="Aptos" panose="020B0004020202020204" pitchFamily="34" charset="0"/>
                        <a:cs typeface="Times New Roman" panose="02020603050405020304" pitchFamily="18" charset="0"/>
                      </a:endParaRPr>
                    </a:p>
                  </a:txBody>
                  <a:tcPr marL="41129" marR="41129" marT="0" marB="0" anchor="ctr"/>
                </a:tc>
                <a:tc>
                  <a:txBody>
                    <a:bodyPr/>
                    <a:lstStyle/>
                    <a:p>
                      <a:pPr algn="ctr">
                        <a:lnSpc>
                          <a:spcPct val="150000"/>
                        </a:lnSpc>
                        <a:spcAft>
                          <a:spcPts val="800"/>
                        </a:spcAft>
                      </a:pPr>
                      <a:r>
                        <a:rPr lang="fr-FR" sz="1050" kern="100" dirty="0">
                          <a:effectLst/>
                        </a:rPr>
                        <a:t>Classe 1</a:t>
                      </a:r>
                      <a:endParaRPr lang="fr-FR" sz="1050" kern="100" dirty="0">
                        <a:effectLst/>
                        <a:latin typeface="Aptos" panose="020B0004020202020204" pitchFamily="34" charset="0"/>
                        <a:ea typeface="Aptos" panose="020B0004020202020204" pitchFamily="34" charset="0"/>
                        <a:cs typeface="Times New Roman" panose="02020603050405020304" pitchFamily="18" charset="0"/>
                      </a:endParaRPr>
                    </a:p>
                  </a:txBody>
                  <a:tcPr marL="41129" marR="41129" marT="0" marB="0" anchor="ctr"/>
                </a:tc>
                <a:tc>
                  <a:txBody>
                    <a:bodyPr/>
                    <a:lstStyle/>
                    <a:p>
                      <a:pPr algn="ctr">
                        <a:lnSpc>
                          <a:spcPct val="150000"/>
                        </a:lnSpc>
                        <a:spcAft>
                          <a:spcPts val="800"/>
                        </a:spcAft>
                      </a:pPr>
                      <a:r>
                        <a:rPr lang="fr-FR" sz="1050" kern="100" dirty="0">
                          <a:effectLst/>
                        </a:rPr>
                        <a:t>Total</a:t>
                      </a:r>
                      <a:endParaRPr lang="fr-FR" sz="1050" kern="100" dirty="0">
                        <a:effectLst/>
                        <a:latin typeface="Aptos" panose="020B0004020202020204" pitchFamily="34" charset="0"/>
                        <a:ea typeface="Aptos" panose="020B0004020202020204" pitchFamily="34" charset="0"/>
                        <a:cs typeface="Times New Roman" panose="02020603050405020304" pitchFamily="18" charset="0"/>
                      </a:endParaRPr>
                    </a:p>
                  </a:txBody>
                  <a:tcPr marL="41129" marR="41129" marT="0" marB="0" anchor="ctr"/>
                </a:tc>
                <a:extLst>
                  <a:ext uri="{0D108BD9-81ED-4DB2-BD59-A6C34878D82A}">
                    <a16:rowId xmlns:a16="http://schemas.microsoft.com/office/drawing/2014/main" val="718439877"/>
                  </a:ext>
                </a:extLst>
              </a:tr>
              <a:tr h="705216">
                <a:tc>
                  <a:txBody>
                    <a:bodyPr/>
                    <a:lstStyle/>
                    <a:p>
                      <a:pPr>
                        <a:lnSpc>
                          <a:spcPct val="100000"/>
                        </a:lnSpc>
                        <a:spcAft>
                          <a:spcPts val="800"/>
                        </a:spcAft>
                      </a:pPr>
                      <a:r>
                        <a:rPr lang="fr-FR" sz="1050" kern="100" dirty="0">
                          <a:effectLst/>
                        </a:rPr>
                        <a:t>Jeu de données d’origine</a:t>
                      </a:r>
                    </a:p>
                    <a:p>
                      <a:pPr>
                        <a:lnSpc>
                          <a:spcPct val="100000"/>
                        </a:lnSpc>
                        <a:spcAft>
                          <a:spcPts val="800"/>
                        </a:spcAft>
                      </a:pPr>
                      <a:r>
                        <a:rPr lang="fr-FR" sz="1050" kern="100" dirty="0">
                          <a:effectLst/>
                        </a:rPr>
                        <a:t> </a:t>
                      </a:r>
                    </a:p>
                    <a:p>
                      <a:pPr>
                        <a:lnSpc>
                          <a:spcPct val="100000"/>
                        </a:lnSpc>
                        <a:spcAft>
                          <a:spcPts val="800"/>
                        </a:spcAft>
                      </a:pPr>
                      <a:r>
                        <a:rPr lang="fr-FR" sz="1050" kern="100" dirty="0">
                          <a:effectLst/>
                        </a:rPr>
                        <a:t>(équivalent à Pourcentage SMOTENC = 0)</a:t>
                      </a:r>
                      <a:endParaRPr lang="fr-FR" sz="1050" kern="100" dirty="0">
                        <a:effectLst/>
                        <a:latin typeface="Aptos" panose="020B0004020202020204" pitchFamily="34" charset="0"/>
                        <a:ea typeface="Aptos" panose="020B0004020202020204" pitchFamily="34" charset="0"/>
                        <a:cs typeface="Times New Roman" panose="02020603050405020304" pitchFamily="18" charset="0"/>
                      </a:endParaRPr>
                    </a:p>
                  </a:txBody>
                  <a:tcPr marL="41129" marR="41129" marT="0" marB="0" anchor="ctr"/>
                </a:tc>
                <a:tc>
                  <a:txBody>
                    <a:bodyPr/>
                    <a:lstStyle/>
                    <a:p>
                      <a:pPr algn="ctr">
                        <a:lnSpc>
                          <a:spcPct val="100000"/>
                        </a:lnSpc>
                        <a:spcAft>
                          <a:spcPts val="800"/>
                        </a:spcAft>
                      </a:pPr>
                      <a:r>
                        <a:rPr lang="fr-FR" sz="1050" kern="100" dirty="0">
                          <a:effectLst/>
                        </a:rPr>
                        <a:t>20180</a:t>
                      </a:r>
                    </a:p>
                    <a:p>
                      <a:pPr algn="ctr">
                        <a:lnSpc>
                          <a:spcPct val="100000"/>
                        </a:lnSpc>
                        <a:spcAft>
                          <a:spcPts val="800"/>
                        </a:spcAft>
                      </a:pPr>
                      <a:r>
                        <a:rPr lang="fr-FR" sz="1050" kern="100" dirty="0">
                          <a:effectLst/>
                        </a:rPr>
                        <a:t> </a:t>
                      </a:r>
                    </a:p>
                    <a:p>
                      <a:pPr algn="ctr">
                        <a:lnSpc>
                          <a:spcPct val="100000"/>
                        </a:lnSpc>
                        <a:spcAft>
                          <a:spcPts val="800"/>
                        </a:spcAft>
                      </a:pPr>
                      <a:r>
                        <a:rPr lang="fr-FR" sz="1050" kern="100" dirty="0">
                          <a:effectLst/>
                        </a:rPr>
                        <a:t>0.99%</a:t>
                      </a:r>
                      <a:endParaRPr lang="fr-FR" sz="1050" kern="100" dirty="0">
                        <a:effectLst/>
                        <a:latin typeface="Aptos" panose="020B0004020202020204" pitchFamily="34" charset="0"/>
                        <a:ea typeface="Aptos" panose="020B0004020202020204" pitchFamily="34" charset="0"/>
                        <a:cs typeface="Times New Roman" panose="02020603050405020304" pitchFamily="18" charset="0"/>
                      </a:endParaRPr>
                    </a:p>
                  </a:txBody>
                  <a:tcPr marL="41129" marR="41129" marT="0" marB="0"/>
                </a:tc>
                <a:tc>
                  <a:txBody>
                    <a:bodyPr/>
                    <a:lstStyle/>
                    <a:p>
                      <a:pPr algn="ctr">
                        <a:lnSpc>
                          <a:spcPct val="100000"/>
                        </a:lnSpc>
                        <a:spcAft>
                          <a:spcPts val="800"/>
                        </a:spcAft>
                      </a:pPr>
                      <a:r>
                        <a:rPr lang="fr-FR" sz="1050" kern="100" dirty="0">
                          <a:effectLst/>
                        </a:rPr>
                        <a:t>266</a:t>
                      </a:r>
                    </a:p>
                    <a:p>
                      <a:pPr algn="ctr">
                        <a:lnSpc>
                          <a:spcPct val="100000"/>
                        </a:lnSpc>
                        <a:spcAft>
                          <a:spcPts val="800"/>
                        </a:spcAft>
                      </a:pPr>
                      <a:r>
                        <a:rPr lang="fr-FR" sz="1050" kern="100" dirty="0">
                          <a:effectLst/>
                        </a:rPr>
                        <a:t> </a:t>
                      </a:r>
                    </a:p>
                    <a:p>
                      <a:pPr algn="ctr">
                        <a:lnSpc>
                          <a:spcPct val="100000"/>
                        </a:lnSpc>
                        <a:spcAft>
                          <a:spcPts val="800"/>
                        </a:spcAft>
                      </a:pPr>
                      <a:r>
                        <a:rPr lang="fr-FR" sz="1050" kern="100" dirty="0">
                          <a:effectLst/>
                        </a:rPr>
                        <a:t>0.01%</a:t>
                      </a:r>
                      <a:endParaRPr lang="fr-FR" sz="1050" kern="100" dirty="0">
                        <a:effectLst/>
                        <a:latin typeface="Aptos" panose="020B0004020202020204" pitchFamily="34" charset="0"/>
                        <a:ea typeface="Aptos" panose="020B0004020202020204" pitchFamily="34" charset="0"/>
                        <a:cs typeface="Times New Roman" panose="02020603050405020304" pitchFamily="18" charset="0"/>
                      </a:endParaRPr>
                    </a:p>
                  </a:txBody>
                  <a:tcPr marL="41129" marR="41129" marT="0" marB="0"/>
                </a:tc>
                <a:tc>
                  <a:txBody>
                    <a:bodyPr/>
                    <a:lstStyle/>
                    <a:p>
                      <a:pPr algn="ctr">
                        <a:lnSpc>
                          <a:spcPct val="100000"/>
                        </a:lnSpc>
                        <a:spcAft>
                          <a:spcPts val="800"/>
                        </a:spcAft>
                      </a:pPr>
                      <a:r>
                        <a:rPr lang="fr-FR" sz="1050" kern="100" dirty="0">
                          <a:effectLst/>
                        </a:rPr>
                        <a:t>20446</a:t>
                      </a:r>
                      <a:endParaRPr lang="fr-FR" sz="1050" kern="100" dirty="0">
                        <a:effectLst/>
                        <a:latin typeface="Aptos" panose="020B0004020202020204" pitchFamily="34" charset="0"/>
                        <a:ea typeface="Aptos" panose="020B0004020202020204" pitchFamily="34" charset="0"/>
                        <a:cs typeface="Times New Roman" panose="02020603050405020304" pitchFamily="18" charset="0"/>
                      </a:endParaRPr>
                    </a:p>
                  </a:txBody>
                  <a:tcPr marL="41129" marR="41129" marT="0" marB="0"/>
                </a:tc>
                <a:extLst>
                  <a:ext uri="{0D108BD9-81ED-4DB2-BD59-A6C34878D82A}">
                    <a16:rowId xmlns:a16="http://schemas.microsoft.com/office/drawing/2014/main" val="1405093403"/>
                  </a:ext>
                </a:extLst>
              </a:tr>
              <a:tr h="705216">
                <a:tc>
                  <a:txBody>
                    <a:bodyPr/>
                    <a:lstStyle/>
                    <a:p>
                      <a:pPr>
                        <a:lnSpc>
                          <a:spcPct val="100000"/>
                        </a:lnSpc>
                        <a:spcAft>
                          <a:spcPts val="800"/>
                        </a:spcAft>
                      </a:pPr>
                      <a:r>
                        <a:rPr lang="fr-FR" sz="1050" kern="100" dirty="0">
                          <a:effectLst/>
                        </a:rPr>
                        <a:t>Pourcentage SMOTENC = 0</a:t>
                      </a:r>
                    </a:p>
                    <a:p>
                      <a:pPr>
                        <a:lnSpc>
                          <a:spcPct val="100000"/>
                        </a:lnSpc>
                        <a:spcAft>
                          <a:spcPts val="800"/>
                        </a:spcAft>
                      </a:pPr>
                      <a:r>
                        <a:rPr lang="fr-FR" sz="1050" kern="100" dirty="0">
                          <a:effectLst/>
                        </a:rPr>
                        <a:t> </a:t>
                      </a:r>
                    </a:p>
                    <a:p>
                      <a:pPr>
                        <a:lnSpc>
                          <a:spcPct val="100000"/>
                        </a:lnSpc>
                        <a:spcAft>
                          <a:spcPts val="800"/>
                        </a:spcAft>
                      </a:pPr>
                      <a:r>
                        <a:rPr lang="fr-FR" sz="1050" kern="100" dirty="0">
                          <a:effectLst/>
                        </a:rPr>
                        <a:t>Cluster </a:t>
                      </a:r>
                      <a:r>
                        <a:rPr lang="fr-FR" sz="1050" kern="100" dirty="0" err="1">
                          <a:effectLst/>
                        </a:rPr>
                        <a:t>Centroids</a:t>
                      </a:r>
                      <a:r>
                        <a:rPr lang="fr-FR" sz="1050" kern="100" dirty="0">
                          <a:effectLst/>
                        </a:rPr>
                        <a:t> = 500</a:t>
                      </a:r>
                      <a:endParaRPr lang="fr-FR" sz="1050" kern="100" dirty="0">
                        <a:effectLst/>
                        <a:latin typeface="Aptos" panose="020B0004020202020204" pitchFamily="34" charset="0"/>
                        <a:ea typeface="Aptos" panose="020B0004020202020204" pitchFamily="34" charset="0"/>
                        <a:cs typeface="Times New Roman" panose="02020603050405020304" pitchFamily="18" charset="0"/>
                      </a:endParaRPr>
                    </a:p>
                  </a:txBody>
                  <a:tcPr marL="41129" marR="41129" marT="0" marB="0" anchor="ctr"/>
                </a:tc>
                <a:tc>
                  <a:txBody>
                    <a:bodyPr/>
                    <a:lstStyle/>
                    <a:p>
                      <a:pPr algn="ctr">
                        <a:lnSpc>
                          <a:spcPct val="100000"/>
                        </a:lnSpc>
                        <a:spcAft>
                          <a:spcPts val="800"/>
                        </a:spcAft>
                      </a:pPr>
                      <a:r>
                        <a:rPr lang="fr-FR" sz="1050" kern="100" dirty="0">
                          <a:effectLst/>
                        </a:rPr>
                        <a:t>500</a:t>
                      </a:r>
                    </a:p>
                    <a:p>
                      <a:pPr algn="ctr">
                        <a:lnSpc>
                          <a:spcPct val="100000"/>
                        </a:lnSpc>
                        <a:spcAft>
                          <a:spcPts val="800"/>
                        </a:spcAft>
                      </a:pPr>
                      <a:r>
                        <a:rPr lang="fr-FR" sz="1050" kern="100" dirty="0">
                          <a:effectLst/>
                        </a:rPr>
                        <a:t> </a:t>
                      </a:r>
                    </a:p>
                    <a:p>
                      <a:pPr algn="ctr">
                        <a:lnSpc>
                          <a:spcPct val="100000"/>
                        </a:lnSpc>
                        <a:spcAft>
                          <a:spcPts val="800"/>
                        </a:spcAft>
                      </a:pPr>
                      <a:r>
                        <a:rPr lang="fr-FR" sz="1050" kern="100" dirty="0">
                          <a:effectLst/>
                        </a:rPr>
                        <a:t>0.66%</a:t>
                      </a:r>
                      <a:endParaRPr lang="fr-FR" sz="1050" kern="100" dirty="0">
                        <a:effectLst/>
                        <a:latin typeface="Aptos" panose="020B0004020202020204" pitchFamily="34" charset="0"/>
                        <a:ea typeface="Aptos" panose="020B0004020202020204" pitchFamily="34" charset="0"/>
                        <a:cs typeface="Times New Roman" panose="02020603050405020304" pitchFamily="18" charset="0"/>
                      </a:endParaRPr>
                    </a:p>
                  </a:txBody>
                  <a:tcPr marL="41129" marR="41129" marT="0" marB="0"/>
                </a:tc>
                <a:tc>
                  <a:txBody>
                    <a:bodyPr/>
                    <a:lstStyle/>
                    <a:p>
                      <a:pPr algn="ctr">
                        <a:lnSpc>
                          <a:spcPct val="100000"/>
                        </a:lnSpc>
                        <a:spcAft>
                          <a:spcPts val="800"/>
                        </a:spcAft>
                      </a:pPr>
                      <a:r>
                        <a:rPr lang="fr-FR" sz="1050" kern="100" dirty="0">
                          <a:effectLst/>
                        </a:rPr>
                        <a:t>266</a:t>
                      </a:r>
                    </a:p>
                    <a:p>
                      <a:pPr algn="ctr">
                        <a:lnSpc>
                          <a:spcPct val="100000"/>
                        </a:lnSpc>
                        <a:spcAft>
                          <a:spcPts val="800"/>
                        </a:spcAft>
                      </a:pPr>
                      <a:r>
                        <a:rPr lang="fr-FR" sz="1050" kern="100" dirty="0">
                          <a:effectLst/>
                        </a:rPr>
                        <a:t> </a:t>
                      </a:r>
                    </a:p>
                    <a:p>
                      <a:pPr algn="ctr">
                        <a:lnSpc>
                          <a:spcPct val="100000"/>
                        </a:lnSpc>
                        <a:spcAft>
                          <a:spcPts val="800"/>
                        </a:spcAft>
                      </a:pPr>
                      <a:r>
                        <a:rPr lang="fr-FR" sz="1050" kern="100" dirty="0">
                          <a:effectLst/>
                        </a:rPr>
                        <a:t>0.34%</a:t>
                      </a:r>
                      <a:endParaRPr lang="fr-FR" sz="1050" kern="100" dirty="0">
                        <a:effectLst/>
                        <a:latin typeface="Aptos" panose="020B0004020202020204" pitchFamily="34" charset="0"/>
                        <a:ea typeface="Aptos" panose="020B0004020202020204" pitchFamily="34" charset="0"/>
                        <a:cs typeface="Times New Roman" panose="02020603050405020304" pitchFamily="18" charset="0"/>
                      </a:endParaRPr>
                    </a:p>
                  </a:txBody>
                  <a:tcPr marL="41129" marR="41129" marT="0" marB="0"/>
                </a:tc>
                <a:tc>
                  <a:txBody>
                    <a:bodyPr/>
                    <a:lstStyle/>
                    <a:p>
                      <a:pPr algn="ctr">
                        <a:lnSpc>
                          <a:spcPct val="100000"/>
                        </a:lnSpc>
                        <a:spcAft>
                          <a:spcPts val="800"/>
                        </a:spcAft>
                      </a:pPr>
                      <a:r>
                        <a:rPr lang="fr-FR" sz="1050" kern="100" dirty="0">
                          <a:effectLst/>
                        </a:rPr>
                        <a:t>766</a:t>
                      </a:r>
                      <a:endParaRPr lang="fr-FR" sz="1050" kern="100" dirty="0">
                        <a:effectLst/>
                        <a:latin typeface="Aptos" panose="020B0004020202020204" pitchFamily="34" charset="0"/>
                        <a:ea typeface="Aptos" panose="020B0004020202020204" pitchFamily="34" charset="0"/>
                        <a:cs typeface="Times New Roman" panose="02020603050405020304" pitchFamily="18" charset="0"/>
                      </a:endParaRPr>
                    </a:p>
                  </a:txBody>
                  <a:tcPr marL="41129" marR="41129" marT="0" marB="0"/>
                </a:tc>
                <a:extLst>
                  <a:ext uri="{0D108BD9-81ED-4DB2-BD59-A6C34878D82A}">
                    <a16:rowId xmlns:a16="http://schemas.microsoft.com/office/drawing/2014/main" val="1223419065"/>
                  </a:ext>
                </a:extLst>
              </a:tr>
              <a:tr h="705216">
                <a:tc>
                  <a:txBody>
                    <a:bodyPr/>
                    <a:lstStyle/>
                    <a:p>
                      <a:pPr>
                        <a:lnSpc>
                          <a:spcPct val="100000"/>
                        </a:lnSpc>
                        <a:spcAft>
                          <a:spcPts val="800"/>
                        </a:spcAft>
                      </a:pPr>
                      <a:r>
                        <a:rPr lang="fr-FR" sz="1050" kern="100" dirty="0">
                          <a:effectLst/>
                        </a:rPr>
                        <a:t>Pourcentage SMOTENC = 34%</a:t>
                      </a:r>
                    </a:p>
                    <a:p>
                      <a:pPr>
                        <a:lnSpc>
                          <a:spcPct val="100000"/>
                        </a:lnSpc>
                        <a:spcAft>
                          <a:spcPts val="800"/>
                        </a:spcAft>
                      </a:pPr>
                      <a:r>
                        <a:rPr lang="fr-FR" sz="1050" kern="100" dirty="0">
                          <a:effectLst/>
                        </a:rPr>
                        <a:t> </a:t>
                      </a:r>
                    </a:p>
                    <a:p>
                      <a:pPr>
                        <a:lnSpc>
                          <a:spcPct val="100000"/>
                        </a:lnSpc>
                        <a:spcAft>
                          <a:spcPts val="800"/>
                        </a:spcAft>
                      </a:pPr>
                      <a:r>
                        <a:rPr lang="fr-FR" sz="1050" kern="100" dirty="0">
                          <a:effectLst/>
                        </a:rPr>
                        <a:t>Cluster </a:t>
                      </a:r>
                      <a:r>
                        <a:rPr lang="fr-FR" sz="1050" kern="100" dirty="0" err="1">
                          <a:effectLst/>
                        </a:rPr>
                        <a:t>Centroids</a:t>
                      </a:r>
                      <a:r>
                        <a:rPr lang="fr-FR" sz="1050" kern="100" dirty="0">
                          <a:effectLst/>
                        </a:rPr>
                        <a:t> = 7000</a:t>
                      </a:r>
                      <a:endParaRPr lang="fr-FR" sz="1050" kern="100" dirty="0">
                        <a:effectLst/>
                        <a:latin typeface="Aptos" panose="020B0004020202020204" pitchFamily="34" charset="0"/>
                        <a:ea typeface="Aptos" panose="020B0004020202020204" pitchFamily="34" charset="0"/>
                        <a:cs typeface="Times New Roman" panose="02020603050405020304" pitchFamily="18" charset="0"/>
                      </a:endParaRPr>
                    </a:p>
                  </a:txBody>
                  <a:tcPr marL="41129" marR="41129" marT="0" marB="0" anchor="ctr"/>
                </a:tc>
                <a:tc>
                  <a:txBody>
                    <a:bodyPr/>
                    <a:lstStyle/>
                    <a:p>
                      <a:pPr algn="ctr">
                        <a:lnSpc>
                          <a:spcPct val="100000"/>
                        </a:lnSpc>
                        <a:spcAft>
                          <a:spcPts val="800"/>
                        </a:spcAft>
                      </a:pPr>
                      <a:r>
                        <a:rPr lang="fr-FR" sz="1050" kern="100" dirty="0">
                          <a:effectLst/>
                        </a:rPr>
                        <a:t>7000</a:t>
                      </a:r>
                    </a:p>
                    <a:p>
                      <a:pPr algn="ctr">
                        <a:lnSpc>
                          <a:spcPct val="100000"/>
                        </a:lnSpc>
                        <a:spcAft>
                          <a:spcPts val="800"/>
                        </a:spcAft>
                      </a:pPr>
                      <a:r>
                        <a:rPr lang="fr-FR" sz="1050" kern="100" dirty="0">
                          <a:effectLst/>
                        </a:rPr>
                        <a:t> </a:t>
                      </a:r>
                    </a:p>
                    <a:p>
                      <a:pPr algn="ctr">
                        <a:lnSpc>
                          <a:spcPct val="100000"/>
                        </a:lnSpc>
                        <a:spcAft>
                          <a:spcPts val="800"/>
                        </a:spcAft>
                      </a:pPr>
                      <a:r>
                        <a:rPr lang="fr-FR" sz="1050" kern="100" dirty="0">
                          <a:effectLst/>
                        </a:rPr>
                        <a:t>50%</a:t>
                      </a:r>
                      <a:endParaRPr lang="fr-FR" sz="1050" kern="100" dirty="0">
                        <a:effectLst/>
                        <a:latin typeface="Aptos" panose="020B0004020202020204" pitchFamily="34" charset="0"/>
                        <a:ea typeface="Aptos" panose="020B0004020202020204" pitchFamily="34" charset="0"/>
                        <a:cs typeface="Times New Roman" panose="02020603050405020304" pitchFamily="18" charset="0"/>
                      </a:endParaRPr>
                    </a:p>
                  </a:txBody>
                  <a:tcPr marL="41129" marR="41129" marT="0" marB="0"/>
                </a:tc>
                <a:tc>
                  <a:txBody>
                    <a:bodyPr/>
                    <a:lstStyle/>
                    <a:p>
                      <a:pPr algn="ctr">
                        <a:lnSpc>
                          <a:spcPct val="100000"/>
                        </a:lnSpc>
                        <a:spcAft>
                          <a:spcPts val="800"/>
                        </a:spcAft>
                      </a:pPr>
                      <a:r>
                        <a:rPr lang="fr-FR" sz="1050" kern="100" dirty="0">
                          <a:effectLst/>
                        </a:rPr>
                        <a:t>7000</a:t>
                      </a:r>
                    </a:p>
                    <a:p>
                      <a:pPr algn="ctr">
                        <a:lnSpc>
                          <a:spcPct val="100000"/>
                        </a:lnSpc>
                        <a:spcAft>
                          <a:spcPts val="800"/>
                        </a:spcAft>
                      </a:pPr>
                      <a:r>
                        <a:rPr lang="fr-FR" sz="1050" kern="100" dirty="0">
                          <a:effectLst/>
                        </a:rPr>
                        <a:t> </a:t>
                      </a:r>
                    </a:p>
                    <a:p>
                      <a:pPr algn="ctr">
                        <a:lnSpc>
                          <a:spcPct val="100000"/>
                        </a:lnSpc>
                        <a:spcAft>
                          <a:spcPts val="800"/>
                        </a:spcAft>
                      </a:pPr>
                      <a:r>
                        <a:rPr lang="fr-FR" sz="1050" kern="100" dirty="0">
                          <a:effectLst/>
                        </a:rPr>
                        <a:t>50%</a:t>
                      </a:r>
                      <a:endParaRPr lang="fr-FR" sz="1050" kern="100" dirty="0">
                        <a:effectLst/>
                        <a:latin typeface="Aptos" panose="020B0004020202020204" pitchFamily="34" charset="0"/>
                        <a:ea typeface="Aptos" panose="020B0004020202020204" pitchFamily="34" charset="0"/>
                        <a:cs typeface="Times New Roman" panose="02020603050405020304" pitchFamily="18" charset="0"/>
                      </a:endParaRPr>
                    </a:p>
                  </a:txBody>
                  <a:tcPr marL="41129" marR="41129" marT="0" marB="0"/>
                </a:tc>
                <a:tc>
                  <a:txBody>
                    <a:bodyPr/>
                    <a:lstStyle/>
                    <a:p>
                      <a:pPr algn="ctr">
                        <a:lnSpc>
                          <a:spcPct val="100000"/>
                        </a:lnSpc>
                        <a:spcAft>
                          <a:spcPts val="800"/>
                        </a:spcAft>
                      </a:pPr>
                      <a:r>
                        <a:rPr lang="fr-FR" sz="1050" kern="100" dirty="0">
                          <a:effectLst/>
                        </a:rPr>
                        <a:t>14000</a:t>
                      </a:r>
                      <a:endParaRPr lang="fr-FR" sz="1050" kern="100" dirty="0">
                        <a:effectLst/>
                        <a:latin typeface="Aptos" panose="020B0004020202020204" pitchFamily="34" charset="0"/>
                        <a:ea typeface="Aptos" panose="020B0004020202020204" pitchFamily="34" charset="0"/>
                        <a:cs typeface="Times New Roman" panose="02020603050405020304" pitchFamily="18" charset="0"/>
                      </a:endParaRPr>
                    </a:p>
                  </a:txBody>
                  <a:tcPr marL="41129" marR="41129" marT="0" marB="0"/>
                </a:tc>
                <a:extLst>
                  <a:ext uri="{0D108BD9-81ED-4DB2-BD59-A6C34878D82A}">
                    <a16:rowId xmlns:a16="http://schemas.microsoft.com/office/drawing/2014/main" val="2044109756"/>
                  </a:ext>
                </a:extLst>
              </a:tr>
              <a:tr h="705216">
                <a:tc>
                  <a:txBody>
                    <a:bodyPr/>
                    <a:lstStyle/>
                    <a:p>
                      <a:pPr>
                        <a:lnSpc>
                          <a:spcPct val="100000"/>
                        </a:lnSpc>
                        <a:spcAft>
                          <a:spcPts val="800"/>
                        </a:spcAft>
                      </a:pPr>
                      <a:r>
                        <a:rPr lang="fr-FR" sz="1050" kern="100" dirty="0">
                          <a:effectLst/>
                        </a:rPr>
                        <a:t>Pourcentage SMOTENC = 50%</a:t>
                      </a:r>
                    </a:p>
                    <a:p>
                      <a:pPr>
                        <a:lnSpc>
                          <a:spcPct val="100000"/>
                        </a:lnSpc>
                        <a:spcAft>
                          <a:spcPts val="800"/>
                        </a:spcAft>
                      </a:pPr>
                      <a:r>
                        <a:rPr lang="fr-FR" sz="1050" kern="100" dirty="0">
                          <a:effectLst/>
                        </a:rPr>
                        <a:t> </a:t>
                      </a:r>
                      <a:endParaRPr lang="fr-FR" sz="1050" kern="100" dirty="0">
                        <a:effectLst/>
                        <a:latin typeface="Aptos" panose="020B0004020202020204" pitchFamily="34" charset="0"/>
                        <a:ea typeface="Aptos" panose="020B0004020202020204" pitchFamily="34" charset="0"/>
                        <a:cs typeface="Times New Roman" panose="02020603050405020304" pitchFamily="18" charset="0"/>
                      </a:endParaRPr>
                    </a:p>
                  </a:txBody>
                  <a:tcPr marL="41129" marR="41129" marT="0" marB="0" anchor="ctr"/>
                </a:tc>
                <a:tc>
                  <a:txBody>
                    <a:bodyPr/>
                    <a:lstStyle/>
                    <a:p>
                      <a:pPr algn="ctr">
                        <a:lnSpc>
                          <a:spcPct val="100000"/>
                        </a:lnSpc>
                        <a:spcAft>
                          <a:spcPts val="800"/>
                        </a:spcAft>
                      </a:pPr>
                      <a:r>
                        <a:rPr lang="fr-FR" sz="1050" kern="100" dirty="0">
                          <a:effectLst/>
                        </a:rPr>
                        <a:t>20180</a:t>
                      </a:r>
                    </a:p>
                    <a:p>
                      <a:pPr algn="ctr">
                        <a:lnSpc>
                          <a:spcPct val="100000"/>
                        </a:lnSpc>
                        <a:spcAft>
                          <a:spcPts val="800"/>
                        </a:spcAft>
                      </a:pPr>
                      <a:r>
                        <a:rPr lang="fr-FR" sz="1050" kern="100" dirty="0">
                          <a:effectLst/>
                        </a:rPr>
                        <a:t> </a:t>
                      </a:r>
                    </a:p>
                    <a:p>
                      <a:pPr algn="ctr">
                        <a:lnSpc>
                          <a:spcPct val="100000"/>
                        </a:lnSpc>
                        <a:spcAft>
                          <a:spcPts val="800"/>
                        </a:spcAft>
                      </a:pPr>
                      <a:r>
                        <a:rPr lang="fr-FR" sz="1050" kern="100" dirty="0">
                          <a:effectLst/>
                        </a:rPr>
                        <a:t>66%</a:t>
                      </a:r>
                      <a:endParaRPr lang="fr-FR" sz="1050" kern="100" dirty="0">
                        <a:effectLst/>
                        <a:latin typeface="Aptos" panose="020B0004020202020204" pitchFamily="34" charset="0"/>
                        <a:ea typeface="Aptos" panose="020B0004020202020204" pitchFamily="34" charset="0"/>
                        <a:cs typeface="Times New Roman" panose="02020603050405020304" pitchFamily="18" charset="0"/>
                      </a:endParaRPr>
                    </a:p>
                  </a:txBody>
                  <a:tcPr marL="41129" marR="41129" marT="0" marB="0"/>
                </a:tc>
                <a:tc>
                  <a:txBody>
                    <a:bodyPr/>
                    <a:lstStyle/>
                    <a:p>
                      <a:pPr algn="ctr">
                        <a:lnSpc>
                          <a:spcPct val="100000"/>
                        </a:lnSpc>
                        <a:spcAft>
                          <a:spcPts val="800"/>
                        </a:spcAft>
                      </a:pPr>
                      <a:r>
                        <a:rPr lang="fr-FR" sz="1050" kern="100" dirty="0">
                          <a:effectLst/>
                        </a:rPr>
                        <a:t>10090</a:t>
                      </a:r>
                    </a:p>
                    <a:p>
                      <a:pPr algn="ctr">
                        <a:lnSpc>
                          <a:spcPct val="100000"/>
                        </a:lnSpc>
                        <a:spcAft>
                          <a:spcPts val="800"/>
                        </a:spcAft>
                      </a:pPr>
                      <a:r>
                        <a:rPr lang="fr-FR" sz="1050" kern="100" dirty="0">
                          <a:effectLst/>
                        </a:rPr>
                        <a:t> </a:t>
                      </a:r>
                    </a:p>
                    <a:p>
                      <a:pPr algn="ctr">
                        <a:lnSpc>
                          <a:spcPct val="100000"/>
                        </a:lnSpc>
                        <a:spcAft>
                          <a:spcPts val="800"/>
                        </a:spcAft>
                      </a:pPr>
                      <a:r>
                        <a:rPr lang="fr-FR" sz="1050" kern="100" dirty="0">
                          <a:effectLst/>
                        </a:rPr>
                        <a:t>34%</a:t>
                      </a:r>
                      <a:endParaRPr lang="fr-FR" sz="1050" kern="100" dirty="0">
                        <a:effectLst/>
                        <a:latin typeface="Aptos" panose="020B0004020202020204" pitchFamily="34" charset="0"/>
                        <a:ea typeface="Aptos" panose="020B0004020202020204" pitchFamily="34" charset="0"/>
                        <a:cs typeface="Times New Roman" panose="02020603050405020304" pitchFamily="18" charset="0"/>
                      </a:endParaRPr>
                    </a:p>
                  </a:txBody>
                  <a:tcPr marL="41129" marR="41129" marT="0" marB="0"/>
                </a:tc>
                <a:tc>
                  <a:txBody>
                    <a:bodyPr/>
                    <a:lstStyle/>
                    <a:p>
                      <a:pPr algn="ctr">
                        <a:lnSpc>
                          <a:spcPct val="100000"/>
                        </a:lnSpc>
                        <a:spcAft>
                          <a:spcPts val="800"/>
                        </a:spcAft>
                      </a:pPr>
                      <a:r>
                        <a:rPr lang="fr-FR" sz="1050" kern="100" dirty="0">
                          <a:effectLst/>
                        </a:rPr>
                        <a:t>30270</a:t>
                      </a:r>
                      <a:endParaRPr lang="fr-FR" sz="1050" kern="100" dirty="0">
                        <a:effectLst/>
                        <a:latin typeface="Aptos" panose="020B0004020202020204" pitchFamily="34" charset="0"/>
                        <a:ea typeface="Aptos" panose="020B0004020202020204" pitchFamily="34" charset="0"/>
                        <a:cs typeface="Times New Roman" panose="02020603050405020304" pitchFamily="18" charset="0"/>
                      </a:endParaRPr>
                    </a:p>
                  </a:txBody>
                  <a:tcPr marL="41129" marR="41129" marT="0" marB="0"/>
                </a:tc>
                <a:extLst>
                  <a:ext uri="{0D108BD9-81ED-4DB2-BD59-A6C34878D82A}">
                    <a16:rowId xmlns:a16="http://schemas.microsoft.com/office/drawing/2014/main" val="1660319179"/>
                  </a:ext>
                </a:extLst>
              </a:tr>
              <a:tr h="705216">
                <a:tc>
                  <a:txBody>
                    <a:bodyPr/>
                    <a:lstStyle/>
                    <a:p>
                      <a:pPr>
                        <a:lnSpc>
                          <a:spcPct val="100000"/>
                        </a:lnSpc>
                        <a:spcAft>
                          <a:spcPts val="800"/>
                        </a:spcAft>
                      </a:pPr>
                      <a:r>
                        <a:rPr lang="fr-FR" sz="1050" kern="100" dirty="0">
                          <a:effectLst/>
                        </a:rPr>
                        <a:t>Pourcentage SMOTENC = 100%</a:t>
                      </a:r>
                      <a:endParaRPr lang="fr-FR" sz="1050" kern="100" dirty="0">
                        <a:effectLst/>
                        <a:latin typeface="Aptos" panose="020B0004020202020204" pitchFamily="34" charset="0"/>
                        <a:ea typeface="Aptos" panose="020B0004020202020204" pitchFamily="34" charset="0"/>
                        <a:cs typeface="Times New Roman" panose="02020603050405020304" pitchFamily="18" charset="0"/>
                      </a:endParaRPr>
                    </a:p>
                  </a:txBody>
                  <a:tcPr marL="41129" marR="41129" marT="0" marB="0" anchor="ctr"/>
                </a:tc>
                <a:tc>
                  <a:txBody>
                    <a:bodyPr/>
                    <a:lstStyle/>
                    <a:p>
                      <a:pPr algn="ctr">
                        <a:lnSpc>
                          <a:spcPct val="100000"/>
                        </a:lnSpc>
                        <a:spcAft>
                          <a:spcPts val="800"/>
                        </a:spcAft>
                      </a:pPr>
                      <a:r>
                        <a:rPr lang="fr-FR" sz="1050" kern="100" dirty="0">
                          <a:effectLst/>
                        </a:rPr>
                        <a:t>20180</a:t>
                      </a:r>
                    </a:p>
                    <a:p>
                      <a:pPr algn="ctr">
                        <a:lnSpc>
                          <a:spcPct val="100000"/>
                        </a:lnSpc>
                        <a:spcAft>
                          <a:spcPts val="800"/>
                        </a:spcAft>
                      </a:pPr>
                      <a:r>
                        <a:rPr lang="fr-FR" sz="1050" kern="100" dirty="0">
                          <a:effectLst/>
                        </a:rPr>
                        <a:t> </a:t>
                      </a:r>
                    </a:p>
                    <a:p>
                      <a:pPr algn="ctr">
                        <a:lnSpc>
                          <a:spcPct val="100000"/>
                        </a:lnSpc>
                        <a:spcAft>
                          <a:spcPts val="800"/>
                        </a:spcAft>
                      </a:pPr>
                      <a:r>
                        <a:rPr lang="fr-FR" sz="1050" kern="100" dirty="0">
                          <a:effectLst/>
                        </a:rPr>
                        <a:t>50%</a:t>
                      </a:r>
                      <a:endParaRPr lang="fr-FR" sz="1050" kern="100" dirty="0">
                        <a:effectLst/>
                        <a:latin typeface="Aptos" panose="020B0004020202020204" pitchFamily="34" charset="0"/>
                        <a:ea typeface="Aptos" panose="020B0004020202020204" pitchFamily="34" charset="0"/>
                        <a:cs typeface="Times New Roman" panose="02020603050405020304" pitchFamily="18" charset="0"/>
                      </a:endParaRPr>
                    </a:p>
                  </a:txBody>
                  <a:tcPr marL="41129" marR="41129" marT="0" marB="0"/>
                </a:tc>
                <a:tc>
                  <a:txBody>
                    <a:bodyPr/>
                    <a:lstStyle/>
                    <a:p>
                      <a:pPr algn="ctr">
                        <a:lnSpc>
                          <a:spcPct val="100000"/>
                        </a:lnSpc>
                        <a:spcAft>
                          <a:spcPts val="800"/>
                        </a:spcAft>
                      </a:pPr>
                      <a:r>
                        <a:rPr lang="fr-FR" sz="1050" kern="100" dirty="0">
                          <a:effectLst/>
                        </a:rPr>
                        <a:t>20180</a:t>
                      </a:r>
                    </a:p>
                    <a:p>
                      <a:pPr algn="ctr">
                        <a:lnSpc>
                          <a:spcPct val="100000"/>
                        </a:lnSpc>
                        <a:spcAft>
                          <a:spcPts val="800"/>
                        </a:spcAft>
                      </a:pPr>
                      <a:r>
                        <a:rPr lang="fr-FR" sz="1050" kern="100" dirty="0">
                          <a:effectLst/>
                        </a:rPr>
                        <a:t> </a:t>
                      </a:r>
                    </a:p>
                    <a:p>
                      <a:pPr algn="ctr">
                        <a:lnSpc>
                          <a:spcPct val="100000"/>
                        </a:lnSpc>
                        <a:spcAft>
                          <a:spcPts val="800"/>
                        </a:spcAft>
                      </a:pPr>
                      <a:r>
                        <a:rPr lang="fr-FR" sz="1050" kern="100" dirty="0">
                          <a:effectLst/>
                        </a:rPr>
                        <a:t>50%</a:t>
                      </a:r>
                      <a:endParaRPr lang="fr-FR" sz="1050" kern="100" dirty="0">
                        <a:effectLst/>
                        <a:latin typeface="Aptos" panose="020B0004020202020204" pitchFamily="34" charset="0"/>
                        <a:ea typeface="Aptos" panose="020B0004020202020204" pitchFamily="34" charset="0"/>
                        <a:cs typeface="Times New Roman" panose="02020603050405020304" pitchFamily="18" charset="0"/>
                      </a:endParaRPr>
                    </a:p>
                  </a:txBody>
                  <a:tcPr marL="41129" marR="41129" marT="0" marB="0"/>
                </a:tc>
                <a:tc>
                  <a:txBody>
                    <a:bodyPr/>
                    <a:lstStyle/>
                    <a:p>
                      <a:pPr algn="ctr">
                        <a:lnSpc>
                          <a:spcPct val="100000"/>
                        </a:lnSpc>
                        <a:spcAft>
                          <a:spcPts val="800"/>
                        </a:spcAft>
                      </a:pPr>
                      <a:r>
                        <a:rPr lang="fr-FR" sz="1050" kern="100" dirty="0">
                          <a:effectLst/>
                        </a:rPr>
                        <a:t>40360</a:t>
                      </a:r>
                      <a:endParaRPr lang="fr-FR" sz="1050" kern="100" dirty="0">
                        <a:effectLst/>
                        <a:latin typeface="Aptos" panose="020B0004020202020204" pitchFamily="34" charset="0"/>
                        <a:ea typeface="Aptos" panose="020B0004020202020204" pitchFamily="34" charset="0"/>
                        <a:cs typeface="Times New Roman" panose="02020603050405020304" pitchFamily="18" charset="0"/>
                      </a:endParaRPr>
                    </a:p>
                  </a:txBody>
                  <a:tcPr marL="41129" marR="41129" marT="0" marB="0"/>
                </a:tc>
                <a:extLst>
                  <a:ext uri="{0D108BD9-81ED-4DB2-BD59-A6C34878D82A}">
                    <a16:rowId xmlns:a16="http://schemas.microsoft.com/office/drawing/2014/main" val="3249905572"/>
                  </a:ext>
                </a:extLst>
              </a:tr>
            </a:tbl>
          </a:graphicData>
        </a:graphic>
      </p:graphicFrame>
    </p:spTree>
    <p:extLst>
      <p:ext uri="{BB962C8B-B14F-4D97-AF65-F5344CB8AC3E}">
        <p14:creationId xmlns:p14="http://schemas.microsoft.com/office/powerpoint/2010/main" val="1620324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D62A332-E0BB-A5DE-8B06-AD0098388A69}"/>
              </a:ext>
            </a:extLst>
          </p:cNvPr>
          <p:cNvSpPr>
            <a:spLocks noGrp="1"/>
          </p:cNvSpPr>
          <p:nvPr>
            <p:ph type="sldNum" sz="quarter" idx="12"/>
          </p:nvPr>
        </p:nvSpPr>
        <p:spPr/>
        <p:txBody>
          <a:bodyPr/>
          <a:lstStyle/>
          <a:p>
            <a:fld id="{733122C9-A0B9-462F-8757-0847AD287B63}" type="slidenum">
              <a:rPr lang="fr-FR" smtClean="0"/>
              <a:pPr/>
              <a:t>13</a:t>
            </a:fld>
            <a:endParaRPr lang="fr-FR" dirty="0"/>
          </a:p>
        </p:txBody>
      </p:sp>
      <p:sp>
        <p:nvSpPr>
          <p:cNvPr id="7" name="Espace réservé du pied de page 6">
            <a:extLst>
              <a:ext uri="{FF2B5EF4-FFF2-40B4-BE49-F238E27FC236}">
                <a16:creationId xmlns:a16="http://schemas.microsoft.com/office/drawing/2014/main" id="{A1CCA1C9-9FD8-578B-61A6-87889695337D}"/>
              </a:ext>
            </a:extLst>
          </p:cNvPr>
          <p:cNvSpPr>
            <a:spLocks noGrp="1"/>
          </p:cNvSpPr>
          <p:nvPr>
            <p:ph type="ftr" sz="quarter" idx="3"/>
          </p:nvPr>
        </p:nvSpPr>
        <p:spPr>
          <a:xfrm>
            <a:off x="8061821" y="2539"/>
            <a:ext cx="980507" cy="360000"/>
          </a:xfrm>
        </p:spPr>
        <p:txBody>
          <a:bodyPr/>
          <a:lstStyle/>
          <a:p>
            <a:r>
              <a:rPr lang="fr-FR" dirty="0"/>
              <a:t>Rapport d’alternance</a:t>
            </a:r>
          </a:p>
        </p:txBody>
      </p:sp>
      <p:sp>
        <p:nvSpPr>
          <p:cNvPr id="16" name="Titre 4">
            <a:extLst>
              <a:ext uri="{FF2B5EF4-FFF2-40B4-BE49-F238E27FC236}">
                <a16:creationId xmlns:a16="http://schemas.microsoft.com/office/drawing/2014/main" id="{343ABF89-F6C9-DE81-892C-740A58238504}"/>
              </a:ext>
            </a:extLst>
          </p:cNvPr>
          <p:cNvSpPr>
            <a:spLocks noGrp="1"/>
          </p:cNvSpPr>
          <p:nvPr>
            <p:ph type="title"/>
          </p:nvPr>
        </p:nvSpPr>
        <p:spPr>
          <a:xfrm>
            <a:off x="1205545" y="229455"/>
            <a:ext cx="4973582" cy="539991"/>
          </a:xfrm>
        </p:spPr>
        <p:txBody>
          <a:bodyPr>
            <a:normAutofit/>
          </a:bodyPr>
          <a:lstStyle/>
          <a:p>
            <a:r>
              <a:rPr lang="fr-FR" dirty="0"/>
              <a:t>     Présentation des résultats (2/5)</a:t>
            </a:r>
          </a:p>
        </p:txBody>
      </p:sp>
      <p:sp>
        <p:nvSpPr>
          <p:cNvPr id="17" name="Ellipse 16">
            <a:extLst>
              <a:ext uri="{FF2B5EF4-FFF2-40B4-BE49-F238E27FC236}">
                <a16:creationId xmlns:a16="http://schemas.microsoft.com/office/drawing/2014/main" id="{F725A3C4-9066-02AB-BEF6-86972FA6AAEC}"/>
              </a:ext>
            </a:extLst>
          </p:cNvPr>
          <p:cNvSpPr/>
          <p:nvPr/>
        </p:nvSpPr>
        <p:spPr>
          <a:xfrm>
            <a:off x="1308755" y="337533"/>
            <a:ext cx="288000" cy="288000"/>
          </a:xfrm>
          <a:prstGeom prst="ellipse">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a:ln>
                  <a:noFill/>
                </a:ln>
                <a:solidFill>
                  <a:srgbClr val="FFFFFF"/>
                </a:solidFill>
                <a:effectLst/>
                <a:uLnTx/>
                <a:uFillTx/>
                <a:latin typeface="Arial"/>
                <a:ea typeface="+mn-ea"/>
                <a:cs typeface="+mn-cs"/>
              </a:rPr>
              <a:t>6</a:t>
            </a:r>
          </a:p>
        </p:txBody>
      </p:sp>
      <p:pic>
        <p:nvPicPr>
          <p:cNvPr id="6" name="Picture 2" descr="https://o.remove.bg/downloads/146a04c0-3062-4d9b-9aad-a9bf1e514e9c/logotype-rouge-bleu-removebg-preview.png">
            <a:extLst>
              <a:ext uri="{FF2B5EF4-FFF2-40B4-BE49-F238E27FC236}">
                <a16:creationId xmlns:a16="http://schemas.microsoft.com/office/drawing/2014/main" id="{8BFD5C05-1F68-3C6C-902F-40517DD1DB9F}"/>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80680" y="86930"/>
            <a:ext cx="486340" cy="477222"/>
          </a:xfrm>
          <a:prstGeom prst="rect">
            <a:avLst/>
          </a:prstGeom>
          <a:noFill/>
          <a:extLst>
            <a:ext uri="{909E8E84-426E-40DD-AFC4-6F175D3DCCD1}">
              <a14:hiddenFill xmlns:a14="http://schemas.microsoft.com/office/drawing/2010/main">
                <a:solidFill>
                  <a:srgbClr val="FFFFFF"/>
                </a:solidFill>
              </a14:hiddenFill>
            </a:ext>
          </a:extLst>
        </p:spPr>
      </p:pic>
      <p:sp>
        <p:nvSpPr>
          <p:cNvPr id="3" name="Titre 4">
            <a:extLst>
              <a:ext uri="{FF2B5EF4-FFF2-40B4-BE49-F238E27FC236}">
                <a16:creationId xmlns:a16="http://schemas.microsoft.com/office/drawing/2014/main" id="{23039437-0397-5286-B077-B7D7B68DC6FF}"/>
              </a:ext>
            </a:extLst>
          </p:cNvPr>
          <p:cNvSpPr txBox="1">
            <a:spLocks/>
          </p:cNvSpPr>
          <p:nvPr/>
        </p:nvSpPr>
        <p:spPr>
          <a:xfrm>
            <a:off x="3177309" y="704794"/>
            <a:ext cx="3325091" cy="381841"/>
          </a:xfrm>
          <a:prstGeom prst="rect">
            <a:avLst/>
          </a:prstGeom>
        </p:spPr>
        <p:txBody>
          <a:bodyPr vert="horz" lIns="91440" tIns="45720" rIns="91440" bIns="45720" rtlCol="0" anchor="ctr">
            <a:normAutofit fontScale="92500"/>
          </a:bodyPr>
          <a:lstStyle>
            <a:lvl1pPr marL="14288" indent="0" algn="l" defTabSz="914400" rtl="0" eaLnBrk="1" latinLnBrk="0" hangingPunct="1">
              <a:lnSpc>
                <a:spcPct val="90000"/>
              </a:lnSpc>
              <a:spcBef>
                <a:spcPct val="0"/>
              </a:spcBef>
              <a:buNone/>
              <a:tabLst/>
              <a:defRPr sz="2500" b="1" kern="1200">
                <a:solidFill>
                  <a:schemeClr val="tx1"/>
                </a:solidFill>
                <a:latin typeface="Marianne" panose="02000000000000000000" pitchFamily="2" charset="0"/>
                <a:ea typeface="+mj-ea"/>
                <a:cs typeface="+mj-cs"/>
              </a:defRPr>
            </a:lvl1pPr>
          </a:lstStyle>
          <a:p>
            <a:r>
              <a:rPr lang="fr-FR" sz="1600" dirty="0">
                <a:solidFill>
                  <a:schemeClr val="tx2"/>
                </a:solidFill>
              </a:rPr>
              <a:t>Courbes d’apprentissage des modèles</a:t>
            </a:r>
          </a:p>
        </p:txBody>
      </p:sp>
      <p:pic>
        <p:nvPicPr>
          <p:cNvPr id="5" name="Picture 713559657">
            <a:extLst>
              <a:ext uri="{FF2B5EF4-FFF2-40B4-BE49-F238E27FC236}">
                <a16:creationId xmlns:a16="http://schemas.microsoft.com/office/drawing/2014/main" id="{554D426D-0452-18F0-B8A3-7FDA433FE5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0687" y="1106242"/>
            <a:ext cx="5762625" cy="3862798"/>
          </a:xfrm>
          <a:prstGeom prst="rect">
            <a:avLst/>
          </a:prstGeom>
        </p:spPr>
      </p:pic>
    </p:spTree>
    <p:extLst>
      <p:ext uri="{BB962C8B-B14F-4D97-AF65-F5344CB8AC3E}">
        <p14:creationId xmlns:p14="http://schemas.microsoft.com/office/powerpoint/2010/main" val="2074784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D62A332-E0BB-A5DE-8B06-AD0098388A69}"/>
              </a:ext>
            </a:extLst>
          </p:cNvPr>
          <p:cNvSpPr>
            <a:spLocks noGrp="1"/>
          </p:cNvSpPr>
          <p:nvPr>
            <p:ph type="sldNum" sz="quarter" idx="12"/>
          </p:nvPr>
        </p:nvSpPr>
        <p:spPr/>
        <p:txBody>
          <a:bodyPr/>
          <a:lstStyle/>
          <a:p>
            <a:fld id="{733122C9-A0B9-462F-8757-0847AD287B63}" type="slidenum">
              <a:rPr lang="fr-FR" smtClean="0"/>
              <a:pPr/>
              <a:t>14</a:t>
            </a:fld>
            <a:endParaRPr lang="fr-FR" dirty="0"/>
          </a:p>
        </p:txBody>
      </p:sp>
      <p:sp>
        <p:nvSpPr>
          <p:cNvPr id="7" name="Espace réservé du pied de page 6">
            <a:extLst>
              <a:ext uri="{FF2B5EF4-FFF2-40B4-BE49-F238E27FC236}">
                <a16:creationId xmlns:a16="http://schemas.microsoft.com/office/drawing/2014/main" id="{A1CCA1C9-9FD8-578B-61A6-87889695337D}"/>
              </a:ext>
            </a:extLst>
          </p:cNvPr>
          <p:cNvSpPr>
            <a:spLocks noGrp="1"/>
          </p:cNvSpPr>
          <p:nvPr>
            <p:ph type="ftr" sz="quarter" idx="3"/>
          </p:nvPr>
        </p:nvSpPr>
        <p:spPr>
          <a:xfrm>
            <a:off x="8061821" y="2539"/>
            <a:ext cx="980507" cy="360000"/>
          </a:xfrm>
        </p:spPr>
        <p:txBody>
          <a:bodyPr/>
          <a:lstStyle/>
          <a:p>
            <a:r>
              <a:rPr lang="fr-FR" dirty="0"/>
              <a:t>Rapport d’alternance</a:t>
            </a:r>
          </a:p>
        </p:txBody>
      </p:sp>
      <p:sp>
        <p:nvSpPr>
          <p:cNvPr id="16" name="Titre 4">
            <a:extLst>
              <a:ext uri="{FF2B5EF4-FFF2-40B4-BE49-F238E27FC236}">
                <a16:creationId xmlns:a16="http://schemas.microsoft.com/office/drawing/2014/main" id="{343ABF89-F6C9-DE81-892C-740A58238504}"/>
              </a:ext>
            </a:extLst>
          </p:cNvPr>
          <p:cNvSpPr>
            <a:spLocks noGrp="1"/>
          </p:cNvSpPr>
          <p:nvPr>
            <p:ph type="title"/>
          </p:nvPr>
        </p:nvSpPr>
        <p:spPr>
          <a:xfrm>
            <a:off x="1205545" y="229455"/>
            <a:ext cx="4973582" cy="539991"/>
          </a:xfrm>
        </p:spPr>
        <p:txBody>
          <a:bodyPr>
            <a:normAutofit/>
          </a:bodyPr>
          <a:lstStyle/>
          <a:p>
            <a:r>
              <a:rPr lang="fr-FR" dirty="0"/>
              <a:t>     Présentation des résultats (3/5)</a:t>
            </a:r>
          </a:p>
        </p:txBody>
      </p:sp>
      <p:sp>
        <p:nvSpPr>
          <p:cNvPr id="17" name="Ellipse 16">
            <a:extLst>
              <a:ext uri="{FF2B5EF4-FFF2-40B4-BE49-F238E27FC236}">
                <a16:creationId xmlns:a16="http://schemas.microsoft.com/office/drawing/2014/main" id="{F725A3C4-9066-02AB-BEF6-86972FA6AAEC}"/>
              </a:ext>
            </a:extLst>
          </p:cNvPr>
          <p:cNvSpPr/>
          <p:nvPr/>
        </p:nvSpPr>
        <p:spPr>
          <a:xfrm>
            <a:off x="1308755" y="337533"/>
            <a:ext cx="288000" cy="288000"/>
          </a:xfrm>
          <a:prstGeom prst="ellipse">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a:ln>
                  <a:noFill/>
                </a:ln>
                <a:solidFill>
                  <a:srgbClr val="FFFFFF"/>
                </a:solidFill>
                <a:effectLst/>
                <a:uLnTx/>
                <a:uFillTx/>
                <a:latin typeface="Arial"/>
                <a:ea typeface="+mn-ea"/>
                <a:cs typeface="+mn-cs"/>
              </a:rPr>
              <a:t>6</a:t>
            </a:r>
          </a:p>
        </p:txBody>
      </p:sp>
      <p:pic>
        <p:nvPicPr>
          <p:cNvPr id="6" name="Picture 2" descr="https://o.remove.bg/downloads/146a04c0-3062-4d9b-9aad-a9bf1e514e9c/logotype-rouge-bleu-removebg-preview.png">
            <a:extLst>
              <a:ext uri="{FF2B5EF4-FFF2-40B4-BE49-F238E27FC236}">
                <a16:creationId xmlns:a16="http://schemas.microsoft.com/office/drawing/2014/main" id="{8BFD5C05-1F68-3C6C-902F-40517DD1DB9F}"/>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80680" y="86930"/>
            <a:ext cx="486340" cy="477222"/>
          </a:xfrm>
          <a:prstGeom prst="rect">
            <a:avLst/>
          </a:prstGeom>
          <a:noFill/>
          <a:extLst>
            <a:ext uri="{909E8E84-426E-40DD-AFC4-6F175D3DCCD1}">
              <a14:hiddenFill xmlns:a14="http://schemas.microsoft.com/office/drawing/2010/main">
                <a:solidFill>
                  <a:srgbClr val="FFFFFF"/>
                </a:solidFill>
              </a14:hiddenFill>
            </a:ext>
          </a:extLst>
        </p:spPr>
      </p:pic>
      <p:sp>
        <p:nvSpPr>
          <p:cNvPr id="3" name="Titre 4">
            <a:extLst>
              <a:ext uri="{FF2B5EF4-FFF2-40B4-BE49-F238E27FC236}">
                <a16:creationId xmlns:a16="http://schemas.microsoft.com/office/drawing/2014/main" id="{23039437-0397-5286-B077-B7D7B68DC6FF}"/>
              </a:ext>
            </a:extLst>
          </p:cNvPr>
          <p:cNvSpPr txBox="1">
            <a:spLocks/>
          </p:cNvSpPr>
          <p:nvPr/>
        </p:nvSpPr>
        <p:spPr>
          <a:xfrm>
            <a:off x="3352799" y="769446"/>
            <a:ext cx="2540001" cy="381841"/>
          </a:xfrm>
          <a:prstGeom prst="rect">
            <a:avLst/>
          </a:prstGeom>
        </p:spPr>
        <p:txBody>
          <a:bodyPr vert="horz" lIns="91440" tIns="45720" rIns="91440" bIns="45720" rtlCol="0" anchor="ctr">
            <a:normAutofit/>
          </a:bodyPr>
          <a:lstStyle>
            <a:lvl1pPr marL="14288" indent="0" algn="l" defTabSz="914400" rtl="0" eaLnBrk="1" latinLnBrk="0" hangingPunct="1">
              <a:lnSpc>
                <a:spcPct val="90000"/>
              </a:lnSpc>
              <a:spcBef>
                <a:spcPct val="0"/>
              </a:spcBef>
              <a:buNone/>
              <a:tabLst/>
              <a:defRPr sz="2500" b="1" kern="1200">
                <a:solidFill>
                  <a:schemeClr val="tx1"/>
                </a:solidFill>
                <a:latin typeface="Marianne" panose="02000000000000000000" pitchFamily="2" charset="0"/>
                <a:ea typeface="+mj-ea"/>
                <a:cs typeface="+mj-cs"/>
              </a:defRPr>
            </a:lvl1pPr>
          </a:lstStyle>
          <a:p>
            <a:r>
              <a:rPr lang="fr-FR" sz="1600" dirty="0">
                <a:solidFill>
                  <a:schemeClr val="tx2"/>
                </a:solidFill>
              </a:rPr>
              <a:t>Rapport de classification</a:t>
            </a:r>
          </a:p>
        </p:txBody>
      </p:sp>
      <p:graphicFrame>
        <p:nvGraphicFramePr>
          <p:cNvPr id="5" name="Tableau 4">
            <a:extLst>
              <a:ext uri="{FF2B5EF4-FFF2-40B4-BE49-F238E27FC236}">
                <a16:creationId xmlns:a16="http://schemas.microsoft.com/office/drawing/2014/main" id="{05148AD5-F044-000E-05C6-A9B9B71EA0DB}"/>
              </a:ext>
            </a:extLst>
          </p:cNvPr>
          <p:cNvGraphicFramePr>
            <a:graphicFrameLocks noGrp="1"/>
          </p:cNvGraphicFramePr>
          <p:nvPr>
            <p:extLst>
              <p:ext uri="{D42A27DB-BD31-4B8C-83A1-F6EECF244321}">
                <p14:modId xmlns:p14="http://schemas.microsoft.com/office/powerpoint/2010/main" val="4009151640"/>
              </p:ext>
            </p:extLst>
          </p:nvPr>
        </p:nvGraphicFramePr>
        <p:xfrm>
          <a:off x="1596755" y="1151287"/>
          <a:ext cx="5967827" cy="3762759"/>
        </p:xfrm>
        <a:graphic>
          <a:graphicData uri="http://schemas.openxmlformats.org/drawingml/2006/table">
            <a:tbl>
              <a:tblPr firstRow="1" firstCol="1" bandRow="1">
                <a:tableStyleId>{5C22544A-7EE6-4342-B048-85BDC9FD1C3A}</a:tableStyleId>
              </a:tblPr>
              <a:tblGrid>
                <a:gridCol w="1927303">
                  <a:extLst>
                    <a:ext uri="{9D8B030D-6E8A-4147-A177-3AD203B41FA5}">
                      <a16:colId xmlns:a16="http://schemas.microsoft.com/office/drawing/2014/main" val="1271711143"/>
                    </a:ext>
                  </a:extLst>
                </a:gridCol>
                <a:gridCol w="1022553">
                  <a:extLst>
                    <a:ext uri="{9D8B030D-6E8A-4147-A177-3AD203B41FA5}">
                      <a16:colId xmlns:a16="http://schemas.microsoft.com/office/drawing/2014/main" val="2366176855"/>
                    </a:ext>
                  </a:extLst>
                </a:gridCol>
                <a:gridCol w="1022553">
                  <a:extLst>
                    <a:ext uri="{9D8B030D-6E8A-4147-A177-3AD203B41FA5}">
                      <a16:colId xmlns:a16="http://schemas.microsoft.com/office/drawing/2014/main" val="3912125924"/>
                    </a:ext>
                  </a:extLst>
                </a:gridCol>
                <a:gridCol w="1021750">
                  <a:extLst>
                    <a:ext uri="{9D8B030D-6E8A-4147-A177-3AD203B41FA5}">
                      <a16:colId xmlns:a16="http://schemas.microsoft.com/office/drawing/2014/main" val="1363981326"/>
                    </a:ext>
                  </a:extLst>
                </a:gridCol>
                <a:gridCol w="973668">
                  <a:extLst>
                    <a:ext uri="{9D8B030D-6E8A-4147-A177-3AD203B41FA5}">
                      <a16:colId xmlns:a16="http://schemas.microsoft.com/office/drawing/2014/main" val="2921828515"/>
                    </a:ext>
                  </a:extLst>
                </a:gridCol>
              </a:tblGrid>
              <a:tr h="258211">
                <a:tc>
                  <a:txBody>
                    <a:bodyPr/>
                    <a:lstStyle/>
                    <a:p>
                      <a:pPr algn="just">
                        <a:lnSpc>
                          <a:spcPct val="150000"/>
                        </a:lnSpc>
                        <a:spcAft>
                          <a:spcPts val="800"/>
                        </a:spcAft>
                      </a:pPr>
                      <a:r>
                        <a:rPr lang="fr-FR" sz="1000" kern="100" dirty="0">
                          <a:effectLst/>
                        </a:rPr>
                        <a:t>Model</a:t>
                      </a:r>
                      <a:endParaRPr lang="fr-FR"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2160" marR="52160" marT="0" marB="0">
                    <a:solidFill>
                      <a:schemeClr val="accent2">
                        <a:lumMod val="75000"/>
                      </a:schemeClr>
                    </a:solidFill>
                  </a:tcPr>
                </a:tc>
                <a:tc>
                  <a:txBody>
                    <a:bodyPr/>
                    <a:lstStyle/>
                    <a:p>
                      <a:pPr algn="ctr">
                        <a:lnSpc>
                          <a:spcPct val="150000"/>
                        </a:lnSpc>
                        <a:spcAft>
                          <a:spcPts val="800"/>
                        </a:spcAft>
                      </a:pPr>
                      <a:r>
                        <a:rPr lang="fr-FR" sz="1000" kern="100" dirty="0">
                          <a:effectLst/>
                        </a:rPr>
                        <a:t>Class</a:t>
                      </a:r>
                      <a:endParaRPr lang="fr-FR"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2160" marR="52160" marT="0" marB="0" anchor="ctr">
                    <a:solidFill>
                      <a:schemeClr val="accent2">
                        <a:lumMod val="75000"/>
                      </a:schemeClr>
                    </a:solidFill>
                  </a:tcPr>
                </a:tc>
                <a:tc>
                  <a:txBody>
                    <a:bodyPr/>
                    <a:lstStyle/>
                    <a:p>
                      <a:pPr algn="ctr">
                        <a:lnSpc>
                          <a:spcPct val="150000"/>
                        </a:lnSpc>
                        <a:spcAft>
                          <a:spcPts val="800"/>
                        </a:spcAft>
                      </a:pPr>
                      <a:r>
                        <a:rPr lang="fr-FR" sz="1000" kern="100" dirty="0" err="1">
                          <a:effectLst/>
                        </a:rPr>
                        <a:t>Precision</a:t>
                      </a:r>
                      <a:endParaRPr lang="fr-FR"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2160" marR="52160" marT="0" marB="0" anchor="ctr">
                    <a:solidFill>
                      <a:schemeClr val="accent2">
                        <a:lumMod val="75000"/>
                      </a:schemeClr>
                    </a:solidFill>
                  </a:tcPr>
                </a:tc>
                <a:tc>
                  <a:txBody>
                    <a:bodyPr/>
                    <a:lstStyle/>
                    <a:p>
                      <a:pPr algn="ctr">
                        <a:lnSpc>
                          <a:spcPct val="150000"/>
                        </a:lnSpc>
                        <a:spcAft>
                          <a:spcPts val="800"/>
                        </a:spcAft>
                      </a:pPr>
                      <a:r>
                        <a:rPr lang="fr-FR" sz="1000" kern="100" dirty="0" err="1">
                          <a:effectLst/>
                        </a:rPr>
                        <a:t>Recall</a:t>
                      </a:r>
                      <a:endParaRPr lang="fr-FR"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2160" marR="52160" marT="0" marB="0" anchor="ctr">
                    <a:solidFill>
                      <a:schemeClr val="accent2">
                        <a:lumMod val="75000"/>
                      </a:schemeClr>
                    </a:solidFill>
                  </a:tcPr>
                </a:tc>
                <a:tc>
                  <a:txBody>
                    <a:bodyPr/>
                    <a:lstStyle/>
                    <a:p>
                      <a:pPr algn="ctr">
                        <a:lnSpc>
                          <a:spcPct val="150000"/>
                        </a:lnSpc>
                        <a:spcAft>
                          <a:spcPts val="800"/>
                        </a:spcAft>
                      </a:pPr>
                      <a:r>
                        <a:rPr lang="fr-FR" sz="1000" kern="100" dirty="0">
                          <a:effectLst/>
                        </a:rPr>
                        <a:t>F1-Score</a:t>
                      </a:r>
                      <a:endParaRPr lang="fr-FR"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2160" marR="52160" marT="0" marB="0" anchor="ctr">
                    <a:solidFill>
                      <a:schemeClr val="accent2">
                        <a:lumMod val="75000"/>
                      </a:schemeClr>
                    </a:solidFill>
                  </a:tcPr>
                </a:tc>
                <a:extLst>
                  <a:ext uri="{0D108BD9-81ED-4DB2-BD59-A6C34878D82A}">
                    <a16:rowId xmlns:a16="http://schemas.microsoft.com/office/drawing/2014/main" val="624790042"/>
                  </a:ext>
                </a:extLst>
              </a:tr>
              <a:tr h="559098">
                <a:tc>
                  <a:txBody>
                    <a:bodyPr/>
                    <a:lstStyle/>
                    <a:p>
                      <a:pPr algn="just">
                        <a:lnSpc>
                          <a:spcPct val="150000"/>
                        </a:lnSpc>
                        <a:spcAft>
                          <a:spcPts val="800"/>
                        </a:spcAft>
                      </a:pPr>
                      <a:r>
                        <a:rPr lang="fr-FR" sz="1000" kern="100" dirty="0" err="1">
                          <a:effectLst/>
                        </a:rPr>
                        <a:t>Logistic</a:t>
                      </a:r>
                      <a:r>
                        <a:rPr lang="fr-FR" sz="1000" kern="100" dirty="0">
                          <a:effectLst/>
                        </a:rPr>
                        <a:t> </a:t>
                      </a:r>
                      <a:r>
                        <a:rPr lang="fr-FR" sz="1000" kern="100" dirty="0" err="1">
                          <a:effectLst/>
                        </a:rPr>
                        <a:t>Regression</a:t>
                      </a:r>
                      <a:endParaRPr lang="fr-FR"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2160" marR="52160" marT="0" marB="0">
                    <a:solidFill>
                      <a:schemeClr val="accent2">
                        <a:lumMod val="75000"/>
                      </a:schemeClr>
                    </a:solidFill>
                  </a:tcPr>
                </a:tc>
                <a:tc>
                  <a:txBody>
                    <a:bodyPr/>
                    <a:lstStyle/>
                    <a:p>
                      <a:pPr algn="ctr">
                        <a:lnSpc>
                          <a:spcPct val="150000"/>
                        </a:lnSpc>
                        <a:spcAft>
                          <a:spcPts val="800"/>
                        </a:spcAft>
                      </a:pPr>
                      <a:r>
                        <a:rPr lang="fr-FR" sz="1000" kern="100">
                          <a:effectLst/>
                        </a:rPr>
                        <a:t>0</a:t>
                      </a:r>
                    </a:p>
                    <a:p>
                      <a:pPr algn="ctr">
                        <a:lnSpc>
                          <a:spcPct val="150000"/>
                        </a:lnSpc>
                        <a:spcAft>
                          <a:spcPts val="800"/>
                        </a:spcAft>
                      </a:pPr>
                      <a:r>
                        <a:rPr lang="fr-FR" sz="1000" kern="100">
                          <a:effectLst/>
                        </a:rPr>
                        <a:t>1</a:t>
                      </a:r>
                      <a:endParaRPr lang="fr-FR" sz="1000" kern="100">
                        <a:effectLst/>
                        <a:latin typeface="Aptos" panose="020B0004020202020204" pitchFamily="34" charset="0"/>
                        <a:ea typeface="Aptos" panose="020B0004020202020204" pitchFamily="34" charset="0"/>
                        <a:cs typeface="Times New Roman" panose="02020603050405020304" pitchFamily="18" charset="0"/>
                      </a:endParaRPr>
                    </a:p>
                  </a:txBody>
                  <a:tcPr marL="52160" marR="52160" marT="0" marB="0" anchor="ctr"/>
                </a:tc>
                <a:tc>
                  <a:txBody>
                    <a:bodyPr/>
                    <a:lstStyle/>
                    <a:p>
                      <a:pPr algn="ctr">
                        <a:lnSpc>
                          <a:spcPct val="150000"/>
                        </a:lnSpc>
                        <a:spcAft>
                          <a:spcPts val="800"/>
                        </a:spcAft>
                      </a:pPr>
                      <a:r>
                        <a:rPr lang="fr-FR" sz="1000" kern="100">
                          <a:effectLst/>
                        </a:rPr>
                        <a:t>0.86</a:t>
                      </a:r>
                    </a:p>
                    <a:p>
                      <a:pPr algn="ctr">
                        <a:lnSpc>
                          <a:spcPct val="150000"/>
                        </a:lnSpc>
                        <a:spcAft>
                          <a:spcPts val="800"/>
                        </a:spcAft>
                      </a:pPr>
                      <a:r>
                        <a:rPr lang="fr-FR" sz="1000" kern="100">
                          <a:effectLst/>
                        </a:rPr>
                        <a:t>0.83</a:t>
                      </a:r>
                      <a:endParaRPr lang="fr-FR" sz="1000" kern="100">
                        <a:effectLst/>
                        <a:latin typeface="Aptos" panose="020B0004020202020204" pitchFamily="34" charset="0"/>
                        <a:ea typeface="Aptos" panose="020B0004020202020204" pitchFamily="34" charset="0"/>
                        <a:cs typeface="Times New Roman" panose="02020603050405020304" pitchFamily="18" charset="0"/>
                      </a:endParaRPr>
                    </a:p>
                  </a:txBody>
                  <a:tcPr marL="52160" marR="52160" marT="0" marB="0" anchor="ctr"/>
                </a:tc>
                <a:tc>
                  <a:txBody>
                    <a:bodyPr/>
                    <a:lstStyle/>
                    <a:p>
                      <a:pPr algn="ctr">
                        <a:lnSpc>
                          <a:spcPct val="150000"/>
                        </a:lnSpc>
                        <a:spcAft>
                          <a:spcPts val="800"/>
                        </a:spcAft>
                      </a:pPr>
                      <a:r>
                        <a:rPr lang="fr-FR" sz="1000" kern="100">
                          <a:effectLst/>
                        </a:rPr>
                        <a:t>0.96</a:t>
                      </a:r>
                    </a:p>
                    <a:p>
                      <a:pPr algn="ctr">
                        <a:lnSpc>
                          <a:spcPct val="150000"/>
                        </a:lnSpc>
                        <a:spcAft>
                          <a:spcPts val="800"/>
                        </a:spcAft>
                      </a:pPr>
                      <a:r>
                        <a:rPr lang="fr-FR" sz="1000" kern="100">
                          <a:effectLst/>
                        </a:rPr>
                        <a:t>0.70</a:t>
                      </a:r>
                      <a:endParaRPr lang="fr-FR" sz="1000" kern="100">
                        <a:effectLst/>
                        <a:latin typeface="Aptos" panose="020B0004020202020204" pitchFamily="34" charset="0"/>
                        <a:ea typeface="Aptos" panose="020B0004020202020204" pitchFamily="34" charset="0"/>
                        <a:cs typeface="Times New Roman" panose="02020603050405020304" pitchFamily="18" charset="0"/>
                      </a:endParaRPr>
                    </a:p>
                  </a:txBody>
                  <a:tcPr marL="52160" marR="52160" marT="0" marB="0" anchor="ctr"/>
                </a:tc>
                <a:tc>
                  <a:txBody>
                    <a:bodyPr/>
                    <a:lstStyle/>
                    <a:p>
                      <a:pPr algn="ctr">
                        <a:lnSpc>
                          <a:spcPct val="150000"/>
                        </a:lnSpc>
                        <a:spcAft>
                          <a:spcPts val="800"/>
                        </a:spcAft>
                      </a:pPr>
                      <a:r>
                        <a:rPr lang="fr-FR" sz="1000" kern="100" dirty="0">
                          <a:effectLst/>
                        </a:rPr>
                        <a:t>0.89</a:t>
                      </a:r>
                    </a:p>
                    <a:p>
                      <a:pPr algn="ctr">
                        <a:lnSpc>
                          <a:spcPct val="150000"/>
                        </a:lnSpc>
                        <a:spcAft>
                          <a:spcPts val="800"/>
                        </a:spcAft>
                      </a:pPr>
                      <a:r>
                        <a:rPr lang="fr-FR" sz="1000" kern="100" dirty="0">
                          <a:effectLst/>
                        </a:rPr>
                        <a:t>0.76</a:t>
                      </a:r>
                      <a:endParaRPr lang="fr-FR"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2160" marR="52160" marT="0" marB="0" anchor="ctr"/>
                </a:tc>
                <a:extLst>
                  <a:ext uri="{0D108BD9-81ED-4DB2-BD59-A6C34878D82A}">
                    <a16:rowId xmlns:a16="http://schemas.microsoft.com/office/drawing/2014/main" val="3628208585"/>
                  </a:ext>
                </a:extLst>
              </a:tr>
              <a:tr h="559098">
                <a:tc>
                  <a:txBody>
                    <a:bodyPr/>
                    <a:lstStyle/>
                    <a:p>
                      <a:pPr algn="just">
                        <a:lnSpc>
                          <a:spcPct val="150000"/>
                        </a:lnSpc>
                        <a:spcAft>
                          <a:spcPts val="800"/>
                        </a:spcAft>
                      </a:pPr>
                      <a:r>
                        <a:rPr lang="fr-FR" sz="1000" kern="100" dirty="0" err="1">
                          <a:effectLst/>
                        </a:rPr>
                        <a:t>Random</a:t>
                      </a:r>
                      <a:r>
                        <a:rPr lang="fr-FR" sz="1000" kern="100" dirty="0">
                          <a:effectLst/>
                        </a:rPr>
                        <a:t> Forest</a:t>
                      </a:r>
                      <a:endParaRPr lang="fr-FR"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2160" marR="52160" marT="0" marB="0">
                    <a:solidFill>
                      <a:schemeClr val="accent2">
                        <a:lumMod val="75000"/>
                      </a:schemeClr>
                    </a:solidFill>
                  </a:tcPr>
                </a:tc>
                <a:tc>
                  <a:txBody>
                    <a:bodyPr/>
                    <a:lstStyle/>
                    <a:p>
                      <a:pPr algn="ctr">
                        <a:lnSpc>
                          <a:spcPct val="150000"/>
                        </a:lnSpc>
                        <a:spcAft>
                          <a:spcPts val="800"/>
                        </a:spcAft>
                      </a:pPr>
                      <a:r>
                        <a:rPr lang="fr-FR" sz="1000" kern="100">
                          <a:effectLst/>
                        </a:rPr>
                        <a:t>0</a:t>
                      </a:r>
                    </a:p>
                    <a:p>
                      <a:pPr algn="ctr">
                        <a:lnSpc>
                          <a:spcPct val="150000"/>
                        </a:lnSpc>
                        <a:spcAft>
                          <a:spcPts val="800"/>
                        </a:spcAft>
                      </a:pPr>
                      <a:r>
                        <a:rPr lang="fr-FR" sz="1000" kern="100">
                          <a:effectLst/>
                        </a:rPr>
                        <a:t>1</a:t>
                      </a:r>
                      <a:endParaRPr lang="fr-FR" sz="1000" kern="100">
                        <a:effectLst/>
                        <a:latin typeface="Aptos" panose="020B0004020202020204" pitchFamily="34" charset="0"/>
                        <a:ea typeface="Aptos" panose="020B0004020202020204" pitchFamily="34" charset="0"/>
                        <a:cs typeface="Times New Roman" panose="02020603050405020304" pitchFamily="18" charset="0"/>
                      </a:endParaRPr>
                    </a:p>
                  </a:txBody>
                  <a:tcPr marL="52160" marR="52160" marT="0" marB="0" anchor="ctr"/>
                </a:tc>
                <a:tc>
                  <a:txBody>
                    <a:bodyPr/>
                    <a:lstStyle/>
                    <a:p>
                      <a:pPr algn="ctr">
                        <a:lnSpc>
                          <a:spcPct val="150000"/>
                        </a:lnSpc>
                        <a:spcAft>
                          <a:spcPts val="800"/>
                        </a:spcAft>
                      </a:pPr>
                      <a:r>
                        <a:rPr lang="fr-FR" sz="1000" kern="100">
                          <a:effectLst/>
                        </a:rPr>
                        <a:t>0.94</a:t>
                      </a:r>
                    </a:p>
                    <a:p>
                      <a:pPr algn="ctr">
                        <a:lnSpc>
                          <a:spcPct val="150000"/>
                        </a:lnSpc>
                        <a:spcAft>
                          <a:spcPts val="800"/>
                        </a:spcAft>
                      </a:pPr>
                      <a:r>
                        <a:rPr lang="fr-FR" sz="1000" kern="100">
                          <a:effectLst/>
                        </a:rPr>
                        <a:t>0.86</a:t>
                      </a:r>
                      <a:endParaRPr lang="fr-FR" sz="1000" kern="100">
                        <a:effectLst/>
                        <a:latin typeface="Aptos" panose="020B0004020202020204" pitchFamily="34" charset="0"/>
                        <a:ea typeface="Aptos" panose="020B0004020202020204" pitchFamily="34" charset="0"/>
                        <a:cs typeface="Times New Roman" panose="02020603050405020304" pitchFamily="18" charset="0"/>
                      </a:endParaRPr>
                    </a:p>
                  </a:txBody>
                  <a:tcPr marL="52160" marR="52160" marT="0" marB="0" anchor="ctr"/>
                </a:tc>
                <a:tc>
                  <a:txBody>
                    <a:bodyPr/>
                    <a:lstStyle/>
                    <a:p>
                      <a:pPr algn="ctr">
                        <a:lnSpc>
                          <a:spcPct val="150000"/>
                        </a:lnSpc>
                        <a:spcAft>
                          <a:spcPts val="800"/>
                        </a:spcAft>
                      </a:pPr>
                      <a:r>
                        <a:rPr lang="fr-FR" sz="1000" kern="100">
                          <a:effectLst/>
                        </a:rPr>
                        <a:t>0.93</a:t>
                      </a:r>
                    </a:p>
                    <a:p>
                      <a:pPr algn="ctr">
                        <a:lnSpc>
                          <a:spcPct val="150000"/>
                        </a:lnSpc>
                        <a:spcAft>
                          <a:spcPts val="800"/>
                        </a:spcAft>
                      </a:pPr>
                      <a:r>
                        <a:rPr lang="fr-FR" sz="1000" kern="100">
                          <a:effectLst/>
                        </a:rPr>
                        <a:t>0.88</a:t>
                      </a:r>
                      <a:endParaRPr lang="fr-FR" sz="1000" kern="100">
                        <a:effectLst/>
                        <a:latin typeface="Aptos" panose="020B0004020202020204" pitchFamily="34" charset="0"/>
                        <a:ea typeface="Aptos" panose="020B0004020202020204" pitchFamily="34" charset="0"/>
                        <a:cs typeface="Times New Roman" panose="02020603050405020304" pitchFamily="18" charset="0"/>
                      </a:endParaRPr>
                    </a:p>
                  </a:txBody>
                  <a:tcPr marL="52160" marR="52160" marT="0" marB="0" anchor="ctr"/>
                </a:tc>
                <a:tc>
                  <a:txBody>
                    <a:bodyPr/>
                    <a:lstStyle/>
                    <a:p>
                      <a:pPr algn="ctr">
                        <a:lnSpc>
                          <a:spcPct val="150000"/>
                        </a:lnSpc>
                        <a:spcAft>
                          <a:spcPts val="800"/>
                        </a:spcAft>
                      </a:pPr>
                      <a:r>
                        <a:rPr lang="fr-FR" sz="1000" kern="100" dirty="0">
                          <a:effectLst/>
                        </a:rPr>
                        <a:t>0.93</a:t>
                      </a:r>
                    </a:p>
                    <a:p>
                      <a:pPr algn="ctr">
                        <a:lnSpc>
                          <a:spcPct val="150000"/>
                        </a:lnSpc>
                        <a:spcAft>
                          <a:spcPts val="800"/>
                        </a:spcAft>
                      </a:pPr>
                      <a:r>
                        <a:rPr lang="fr-FR" sz="1000" kern="100" dirty="0">
                          <a:effectLst/>
                        </a:rPr>
                        <a:t>0.87</a:t>
                      </a:r>
                      <a:endParaRPr lang="fr-FR"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2160" marR="52160" marT="0" marB="0" anchor="ctr"/>
                </a:tc>
                <a:extLst>
                  <a:ext uri="{0D108BD9-81ED-4DB2-BD59-A6C34878D82A}">
                    <a16:rowId xmlns:a16="http://schemas.microsoft.com/office/drawing/2014/main" val="3923241043"/>
                  </a:ext>
                </a:extLst>
              </a:tr>
              <a:tr h="559098">
                <a:tc>
                  <a:txBody>
                    <a:bodyPr/>
                    <a:lstStyle/>
                    <a:p>
                      <a:pPr algn="just">
                        <a:lnSpc>
                          <a:spcPct val="150000"/>
                        </a:lnSpc>
                        <a:spcAft>
                          <a:spcPts val="800"/>
                        </a:spcAft>
                      </a:pPr>
                      <a:r>
                        <a:rPr lang="fr-FR" sz="1000" kern="100" dirty="0">
                          <a:effectLst/>
                        </a:rPr>
                        <a:t>Gradient </a:t>
                      </a:r>
                      <a:r>
                        <a:rPr lang="fr-FR" sz="1000" kern="100" dirty="0" err="1">
                          <a:effectLst/>
                        </a:rPr>
                        <a:t>Boosting</a:t>
                      </a:r>
                      <a:endParaRPr lang="fr-FR"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2160" marR="52160" marT="0" marB="0">
                    <a:solidFill>
                      <a:schemeClr val="accent2">
                        <a:lumMod val="75000"/>
                      </a:schemeClr>
                    </a:solidFill>
                  </a:tcPr>
                </a:tc>
                <a:tc>
                  <a:txBody>
                    <a:bodyPr/>
                    <a:lstStyle/>
                    <a:p>
                      <a:pPr algn="ctr">
                        <a:lnSpc>
                          <a:spcPct val="150000"/>
                        </a:lnSpc>
                        <a:spcAft>
                          <a:spcPts val="800"/>
                        </a:spcAft>
                      </a:pPr>
                      <a:r>
                        <a:rPr lang="fr-FR" sz="1000" kern="100">
                          <a:effectLst/>
                        </a:rPr>
                        <a:t>0</a:t>
                      </a:r>
                    </a:p>
                    <a:p>
                      <a:pPr algn="ctr">
                        <a:lnSpc>
                          <a:spcPct val="150000"/>
                        </a:lnSpc>
                        <a:spcAft>
                          <a:spcPts val="800"/>
                        </a:spcAft>
                      </a:pPr>
                      <a:r>
                        <a:rPr lang="fr-FR" sz="1000" kern="100">
                          <a:effectLst/>
                        </a:rPr>
                        <a:t>1</a:t>
                      </a:r>
                      <a:endParaRPr lang="fr-FR" sz="1000" kern="100">
                        <a:effectLst/>
                        <a:latin typeface="Aptos" panose="020B0004020202020204" pitchFamily="34" charset="0"/>
                        <a:ea typeface="Aptos" panose="020B0004020202020204" pitchFamily="34" charset="0"/>
                        <a:cs typeface="Times New Roman" panose="02020603050405020304" pitchFamily="18" charset="0"/>
                      </a:endParaRPr>
                    </a:p>
                  </a:txBody>
                  <a:tcPr marL="52160" marR="52160" marT="0" marB="0" anchor="ctr"/>
                </a:tc>
                <a:tc>
                  <a:txBody>
                    <a:bodyPr/>
                    <a:lstStyle/>
                    <a:p>
                      <a:pPr algn="ctr">
                        <a:lnSpc>
                          <a:spcPct val="150000"/>
                        </a:lnSpc>
                        <a:spcAft>
                          <a:spcPts val="800"/>
                        </a:spcAft>
                      </a:pPr>
                      <a:r>
                        <a:rPr lang="fr-FR" sz="1000" kern="100">
                          <a:effectLst/>
                        </a:rPr>
                        <a:t>0.90</a:t>
                      </a:r>
                    </a:p>
                    <a:p>
                      <a:pPr algn="ctr">
                        <a:lnSpc>
                          <a:spcPct val="150000"/>
                        </a:lnSpc>
                        <a:spcAft>
                          <a:spcPts val="800"/>
                        </a:spcAft>
                      </a:pPr>
                      <a:r>
                        <a:rPr lang="fr-FR" sz="1000" kern="100">
                          <a:effectLst/>
                        </a:rPr>
                        <a:t>0.86</a:t>
                      </a:r>
                      <a:endParaRPr lang="fr-FR" sz="1000" kern="100">
                        <a:effectLst/>
                        <a:latin typeface="Aptos" panose="020B0004020202020204" pitchFamily="34" charset="0"/>
                        <a:ea typeface="Aptos" panose="020B0004020202020204" pitchFamily="34" charset="0"/>
                        <a:cs typeface="Times New Roman" panose="02020603050405020304" pitchFamily="18" charset="0"/>
                      </a:endParaRPr>
                    </a:p>
                  </a:txBody>
                  <a:tcPr marL="52160" marR="52160" marT="0" marB="0" anchor="ctr"/>
                </a:tc>
                <a:tc>
                  <a:txBody>
                    <a:bodyPr/>
                    <a:lstStyle/>
                    <a:p>
                      <a:pPr algn="ctr">
                        <a:lnSpc>
                          <a:spcPct val="150000"/>
                        </a:lnSpc>
                        <a:spcAft>
                          <a:spcPts val="800"/>
                        </a:spcAft>
                      </a:pPr>
                      <a:r>
                        <a:rPr lang="fr-FR" sz="1000" kern="100">
                          <a:effectLst/>
                        </a:rPr>
                        <a:t>0.93</a:t>
                      </a:r>
                    </a:p>
                    <a:p>
                      <a:pPr algn="ctr">
                        <a:lnSpc>
                          <a:spcPct val="150000"/>
                        </a:lnSpc>
                        <a:spcAft>
                          <a:spcPts val="800"/>
                        </a:spcAft>
                      </a:pPr>
                      <a:r>
                        <a:rPr lang="fr-FR" sz="1000" kern="100">
                          <a:effectLst/>
                        </a:rPr>
                        <a:t>0.80</a:t>
                      </a:r>
                      <a:endParaRPr lang="fr-FR" sz="1000" kern="100">
                        <a:effectLst/>
                        <a:latin typeface="Aptos" panose="020B0004020202020204" pitchFamily="34" charset="0"/>
                        <a:ea typeface="Aptos" panose="020B0004020202020204" pitchFamily="34" charset="0"/>
                        <a:cs typeface="Times New Roman" panose="02020603050405020304" pitchFamily="18" charset="0"/>
                      </a:endParaRPr>
                    </a:p>
                  </a:txBody>
                  <a:tcPr marL="52160" marR="52160" marT="0" marB="0" anchor="ctr"/>
                </a:tc>
                <a:tc>
                  <a:txBody>
                    <a:bodyPr/>
                    <a:lstStyle/>
                    <a:p>
                      <a:pPr algn="ctr">
                        <a:lnSpc>
                          <a:spcPct val="150000"/>
                        </a:lnSpc>
                        <a:spcAft>
                          <a:spcPts val="800"/>
                        </a:spcAft>
                      </a:pPr>
                      <a:r>
                        <a:rPr lang="fr-FR" sz="1000" kern="100" dirty="0">
                          <a:effectLst/>
                        </a:rPr>
                        <a:t>0.92</a:t>
                      </a:r>
                    </a:p>
                    <a:p>
                      <a:pPr algn="ctr">
                        <a:lnSpc>
                          <a:spcPct val="150000"/>
                        </a:lnSpc>
                        <a:spcAft>
                          <a:spcPts val="800"/>
                        </a:spcAft>
                      </a:pPr>
                      <a:r>
                        <a:rPr lang="fr-FR" sz="1000" kern="100" dirty="0">
                          <a:effectLst/>
                        </a:rPr>
                        <a:t>0.82</a:t>
                      </a:r>
                      <a:endParaRPr lang="fr-FR"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2160" marR="52160" marT="0" marB="0" anchor="ctr"/>
                </a:tc>
                <a:extLst>
                  <a:ext uri="{0D108BD9-81ED-4DB2-BD59-A6C34878D82A}">
                    <a16:rowId xmlns:a16="http://schemas.microsoft.com/office/drawing/2014/main" val="195224179"/>
                  </a:ext>
                </a:extLst>
              </a:tr>
              <a:tr h="559098">
                <a:tc>
                  <a:txBody>
                    <a:bodyPr/>
                    <a:lstStyle/>
                    <a:p>
                      <a:pPr algn="just">
                        <a:lnSpc>
                          <a:spcPct val="150000"/>
                        </a:lnSpc>
                        <a:spcAft>
                          <a:spcPts val="800"/>
                        </a:spcAft>
                      </a:pPr>
                      <a:r>
                        <a:rPr lang="fr-FR" sz="1000" kern="100" dirty="0">
                          <a:effectLst/>
                        </a:rPr>
                        <a:t>Ensemble </a:t>
                      </a:r>
                      <a:r>
                        <a:rPr lang="fr-FR" sz="1000" kern="100" dirty="0" err="1">
                          <a:effectLst/>
                        </a:rPr>
                        <a:t>methods</a:t>
                      </a:r>
                      <a:endParaRPr lang="fr-FR"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2160" marR="52160" marT="0" marB="0">
                    <a:solidFill>
                      <a:schemeClr val="accent2">
                        <a:lumMod val="75000"/>
                      </a:schemeClr>
                    </a:solidFill>
                  </a:tcPr>
                </a:tc>
                <a:tc>
                  <a:txBody>
                    <a:bodyPr/>
                    <a:lstStyle/>
                    <a:p>
                      <a:pPr algn="ctr">
                        <a:lnSpc>
                          <a:spcPct val="150000"/>
                        </a:lnSpc>
                        <a:spcAft>
                          <a:spcPts val="800"/>
                        </a:spcAft>
                      </a:pPr>
                      <a:r>
                        <a:rPr lang="fr-FR" sz="1000" kern="100">
                          <a:effectLst/>
                        </a:rPr>
                        <a:t>0</a:t>
                      </a:r>
                    </a:p>
                    <a:p>
                      <a:pPr algn="ctr">
                        <a:lnSpc>
                          <a:spcPct val="150000"/>
                        </a:lnSpc>
                        <a:spcAft>
                          <a:spcPts val="800"/>
                        </a:spcAft>
                      </a:pPr>
                      <a:r>
                        <a:rPr lang="fr-FR" sz="1000" kern="100">
                          <a:effectLst/>
                        </a:rPr>
                        <a:t>1</a:t>
                      </a:r>
                      <a:endParaRPr lang="fr-FR" sz="1000" kern="100">
                        <a:effectLst/>
                        <a:latin typeface="Aptos" panose="020B0004020202020204" pitchFamily="34" charset="0"/>
                        <a:ea typeface="Aptos" panose="020B0004020202020204" pitchFamily="34" charset="0"/>
                        <a:cs typeface="Times New Roman" panose="02020603050405020304" pitchFamily="18" charset="0"/>
                      </a:endParaRPr>
                    </a:p>
                  </a:txBody>
                  <a:tcPr marL="52160" marR="52160" marT="0" marB="0" anchor="ctr"/>
                </a:tc>
                <a:tc>
                  <a:txBody>
                    <a:bodyPr/>
                    <a:lstStyle/>
                    <a:p>
                      <a:pPr algn="ctr">
                        <a:lnSpc>
                          <a:spcPct val="150000"/>
                        </a:lnSpc>
                        <a:spcAft>
                          <a:spcPts val="800"/>
                        </a:spcAft>
                      </a:pPr>
                      <a:r>
                        <a:rPr lang="fr-FR" sz="1000" kern="100">
                          <a:effectLst/>
                        </a:rPr>
                        <a:t>0.93</a:t>
                      </a:r>
                    </a:p>
                    <a:p>
                      <a:pPr algn="ctr">
                        <a:lnSpc>
                          <a:spcPct val="150000"/>
                        </a:lnSpc>
                        <a:spcAft>
                          <a:spcPts val="800"/>
                        </a:spcAft>
                      </a:pPr>
                      <a:r>
                        <a:rPr lang="fr-FR" sz="1000" kern="100">
                          <a:effectLst/>
                        </a:rPr>
                        <a:t>0.86</a:t>
                      </a:r>
                      <a:endParaRPr lang="fr-FR" sz="1000" kern="100">
                        <a:effectLst/>
                        <a:latin typeface="Aptos" panose="020B0004020202020204" pitchFamily="34" charset="0"/>
                        <a:ea typeface="Aptos" panose="020B0004020202020204" pitchFamily="34" charset="0"/>
                        <a:cs typeface="Times New Roman" panose="02020603050405020304" pitchFamily="18" charset="0"/>
                      </a:endParaRPr>
                    </a:p>
                  </a:txBody>
                  <a:tcPr marL="52160" marR="52160" marT="0" marB="0" anchor="ctr"/>
                </a:tc>
                <a:tc>
                  <a:txBody>
                    <a:bodyPr/>
                    <a:lstStyle/>
                    <a:p>
                      <a:pPr algn="ctr">
                        <a:lnSpc>
                          <a:spcPct val="150000"/>
                        </a:lnSpc>
                        <a:spcAft>
                          <a:spcPts val="800"/>
                        </a:spcAft>
                      </a:pPr>
                      <a:r>
                        <a:rPr lang="fr-FR" sz="1000" kern="100">
                          <a:effectLst/>
                        </a:rPr>
                        <a:t>0.93</a:t>
                      </a:r>
                    </a:p>
                    <a:p>
                      <a:pPr algn="ctr">
                        <a:lnSpc>
                          <a:spcPct val="150000"/>
                        </a:lnSpc>
                        <a:spcAft>
                          <a:spcPts val="800"/>
                        </a:spcAft>
                      </a:pPr>
                      <a:r>
                        <a:rPr lang="fr-FR" sz="1000" kern="100">
                          <a:effectLst/>
                        </a:rPr>
                        <a:t>0.86</a:t>
                      </a:r>
                      <a:endParaRPr lang="fr-FR" sz="1000" kern="100">
                        <a:effectLst/>
                        <a:latin typeface="Aptos" panose="020B0004020202020204" pitchFamily="34" charset="0"/>
                        <a:ea typeface="Aptos" panose="020B0004020202020204" pitchFamily="34" charset="0"/>
                        <a:cs typeface="Times New Roman" panose="02020603050405020304" pitchFamily="18" charset="0"/>
                      </a:endParaRPr>
                    </a:p>
                  </a:txBody>
                  <a:tcPr marL="52160" marR="52160" marT="0" marB="0" anchor="ctr"/>
                </a:tc>
                <a:tc>
                  <a:txBody>
                    <a:bodyPr/>
                    <a:lstStyle/>
                    <a:p>
                      <a:pPr algn="ctr">
                        <a:lnSpc>
                          <a:spcPct val="150000"/>
                        </a:lnSpc>
                        <a:spcAft>
                          <a:spcPts val="800"/>
                        </a:spcAft>
                      </a:pPr>
                      <a:r>
                        <a:rPr lang="fr-FR" sz="1000" kern="100" dirty="0">
                          <a:effectLst/>
                        </a:rPr>
                        <a:t>0.93</a:t>
                      </a:r>
                    </a:p>
                    <a:p>
                      <a:pPr algn="ctr">
                        <a:lnSpc>
                          <a:spcPct val="150000"/>
                        </a:lnSpc>
                        <a:spcAft>
                          <a:spcPts val="800"/>
                        </a:spcAft>
                      </a:pPr>
                      <a:r>
                        <a:rPr lang="fr-FR" sz="1000" kern="100" dirty="0">
                          <a:effectLst/>
                        </a:rPr>
                        <a:t>0.86</a:t>
                      </a:r>
                      <a:endParaRPr lang="fr-FR"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2160" marR="52160" marT="0" marB="0" anchor="ctr"/>
                </a:tc>
                <a:extLst>
                  <a:ext uri="{0D108BD9-81ED-4DB2-BD59-A6C34878D82A}">
                    <a16:rowId xmlns:a16="http://schemas.microsoft.com/office/drawing/2014/main" val="1340874210"/>
                  </a:ext>
                </a:extLst>
              </a:tr>
              <a:tr h="1268156">
                <a:tc>
                  <a:txBody>
                    <a:bodyPr/>
                    <a:lstStyle/>
                    <a:p>
                      <a:pPr algn="just">
                        <a:lnSpc>
                          <a:spcPct val="150000"/>
                        </a:lnSpc>
                        <a:spcAft>
                          <a:spcPts val="800"/>
                        </a:spcAft>
                      </a:pPr>
                      <a:r>
                        <a:rPr lang="fr-FR" sz="1000" kern="100" dirty="0" err="1">
                          <a:effectLst/>
                        </a:rPr>
                        <a:t>Accuracy</a:t>
                      </a:r>
                      <a:endParaRPr lang="fr-FR"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2160" marR="52160" marT="0" marB="0">
                    <a:solidFill>
                      <a:schemeClr val="accent2">
                        <a:lumMod val="75000"/>
                      </a:schemeClr>
                    </a:solidFill>
                  </a:tcPr>
                </a:tc>
                <a:tc gridSpan="4">
                  <a:txBody>
                    <a:bodyPr/>
                    <a:lstStyle/>
                    <a:p>
                      <a:pPr algn="ctr">
                        <a:lnSpc>
                          <a:spcPct val="150000"/>
                        </a:lnSpc>
                        <a:spcAft>
                          <a:spcPts val="800"/>
                        </a:spcAft>
                      </a:pPr>
                      <a:r>
                        <a:rPr lang="en-US" sz="1000" kern="100" dirty="0">
                          <a:effectLst/>
                        </a:rPr>
                        <a:t>0.85 (Logistic Regression)</a:t>
                      </a:r>
                      <a:endParaRPr lang="fr-FR" sz="1000" kern="100" dirty="0">
                        <a:effectLst/>
                      </a:endParaRPr>
                    </a:p>
                    <a:p>
                      <a:pPr algn="ctr">
                        <a:lnSpc>
                          <a:spcPct val="150000"/>
                        </a:lnSpc>
                        <a:spcAft>
                          <a:spcPts val="800"/>
                        </a:spcAft>
                      </a:pPr>
                      <a:r>
                        <a:rPr lang="en-US" sz="1000" kern="100" dirty="0">
                          <a:effectLst/>
                        </a:rPr>
                        <a:t>0.91 (Random Forest)</a:t>
                      </a:r>
                      <a:endParaRPr lang="fr-FR" sz="1000" kern="100" dirty="0">
                        <a:effectLst/>
                      </a:endParaRPr>
                    </a:p>
                    <a:p>
                      <a:pPr algn="ctr">
                        <a:lnSpc>
                          <a:spcPct val="150000"/>
                        </a:lnSpc>
                        <a:spcAft>
                          <a:spcPts val="800"/>
                        </a:spcAft>
                      </a:pPr>
                      <a:r>
                        <a:rPr lang="en-US" sz="1000" kern="100" dirty="0">
                          <a:effectLst/>
                        </a:rPr>
                        <a:t>0.89 (Gradient Boosting)</a:t>
                      </a:r>
                      <a:endParaRPr lang="fr-FR" sz="1000" kern="100" dirty="0">
                        <a:effectLst/>
                      </a:endParaRPr>
                    </a:p>
                    <a:p>
                      <a:pPr algn="ctr">
                        <a:lnSpc>
                          <a:spcPct val="150000"/>
                        </a:lnSpc>
                        <a:spcAft>
                          <a:spcPts val="800"/>
                        </a:spcAft>
                      </a:pPr>
                      <a:r>
                        <a:rPr lang="en-US" sz="1000" kern="100" dirty="0">
                          <a:effectLst/>
                        </a:rPr>
                        <a:t>0.91 (Ensemble methods)</a:t>
                      </a:r>
                      <a:endParaRPr lang="fr-FR"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2160" marR="52160" marT="0" marB="0" anchor="ct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260511283"/>
                  </a:ext>
                </a:extLst>
              </a:tr>
            </a:tbl>
          </a:graphicData>
        </a:graphic>
      </p:graphicFrame>
    </p:spTree>
    <p:extLst>
      <p:ext uri="{BB962C8B-B14F-4D97-AF65-F5344CB8AC3E}">
        <p14:creationId xmlns:p14="http://schemas.microsoft.com/office/powerpoint/2010/main" val="2921525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D62A332-E0BB-A5DE-8B06-AD0098388A69}"/>
              </a:ext>
            </a:extLst>
          </p:cNvPr>
          <p:cNvSpPr>
            <a:spLocks noGrp="1"/>
          </p:cNvSpPr>
          <p:nvPr>
            <p:ph type="sldNum" sz="quarter" idx="12"/>
          </p:nvPr>
        </p:nvSpPr>
        <p:spPr/>
        <p:txBody>
          <a:bodyPr/>
          <a:lstStyle/>
          <a:p>
            <a:fld id="{733122C9-A0B9-462F-8757-0847AD287B63}" type="slidenum">
              <a:rPr lang="fr-FR" smtClean="0"/>
              <a:pPr/>
              <a:t>15</a:t>
            </a:fld>
            <a:endParaRPr lang="fr-FR" dirty="0"/>
          </a:p>
        </p:txBody>
      </p:sp>
      <p:sp>
        <p:nvSpPr>
          <p:cNvPr id="7" name="Espace réservé du pied de page 6">
            <a:extLst>
              <a:ext uri="{FF2B5EF4-FFF2-40B4-BE49-F238E27FC236}">
                <a16:creationId xmlns:a16="http://schemas.microsoft.com/office/drawing/2014/main" id="{A1CCA1C9-9FD8-578B-61A6-87889695337D}"/>
              </a:ext>
            </a:extLst>
          </p:cNvPr>
          <p:cNvSpPr>
            <a:spLocks noGrp="1"/>
          </p:cNvSpPr>
          <p:nvPr>
            <p:ph type="ftr" sz="quarter" idx="3"/>
          </p:nvPr>
        </p:nvSpPr>
        <p:spPr>
          <a:xfrm>
            <a:off x="8061821" y="2539"/>
            <a:ext cx="980507" cy="360000"/>
          </a:xfrm>
        </p:spPr>
        <p:txBody>
          <a:bodyPr/>
          <a:lstStyle/>
          <a:p>
            <a:r>
              <a:rPr lang="fr-FR" dirty="0"/>
              <a:t>Rapport d’alternance</a:t>
            </a:r>
          </a:p>
        </p:txBody>
      </p:sp>
      <p:sp>
        <p:nvSpPr>
          <p:cNvPr id="16" name="Titre 4">
            <a:extLst>
              <a:ext uri="{FF2B5EF4-FFF2-40B4-BE49-F238E27FC236}">
                <a16:creationId xmlns:a16="http://schemas.microsoft.com/office/drawing/2014/main" id="{343ABF89-F6C9-DE81-892C-740A58238504}"/>
              </a:ext>
            </a:extLst>
          </p:cNvPr>
          <p:cNvSpPr>
            <a:spLocks noGrp="1"/>
          </p:cNvSpPr>
          <p:nvPr>
            <p:ph type="title"/>
          </p:nvPr>
        </p:nvSpPr>
        <p:spPr>
          <a:xfrm>
            <a:off x="1205545" y="229455"/>
            <a:ext cx="4973582" cy="539991"/>
          </a:xfrm>
        </p:spPr>
        <p:txBody>
          <a:bodyPr>
            <a:normAutofit/>
          </a:bodyPr>
          <a:lstStyle/>
          <a:p>
            <a:r>
              <a:rPr lang="fr-FR" dirty="0"/>
              <a:t>     Présentation des résultats (4/5)</a:t>
            </a:r>
          </a:p>
        </p:txBody>
      </p:sp>
      <p:sp>
        <p:nvSpPr>
          <p:cNvPr id="17" name="Ellipse 16">
            <a:extLst>
              <a:ext uri="{FF2B5EF4-FFF2-40B4-BE49-F238E27FC236}">
                <a16:creationId xmlns:a16="http://schemas.microsoft.com/office/drawing/2014/main" id="{F725A3C4-9066-02AB-BEF6-86972FA6AAEC}"/>
              </a:ext>
            </a:extLst>
          </p:cNvPr>
          <p:cNvSpPr/>
          <p:nvPr/>
        </p:nvSpPr>
        <p:spPr>
          <a:xfrm>
            <a:off x="1308755" y="337533"/>
            <a:ext cx="288000" cy="288000"/>
          </a:xfrm>
          <a:prstGeom prst="ellipse">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a:ln>
                  <a:noFill/>
                </a:ln>
                <a:solidFill>
                  <a:srgbClr val="FFFFFF"/>
                </a:solidFill>
                <a:effectLst/>
                <a:uLnTx/>
                <a:uFillTx/>
                <a:latin typeface="Arial"/>
                <a:ea typeface="+mn-ea"/>
                <a:cs typeface="+mn-cs"/>
              </a:rPr>
              <a:t>6</a:t>
            </a:r>
          </a:p>
        </p:txBody>
      </p:sp>
      <p:pic>
        <p:nvPicPr>
          <p:cNvPr id="6" name="Picture 2" descr="https://o.remove.bg/downloads/146a04c0-3062-4d9b-9aad-a9bf1e514e9c/logotype-rouge-bleu-removebg-preview.png">
            <a:extLst>
              <a:ext uri="{FF2B5EF4-FFF2-40B4-BE49-F238E27FC236}">
                <a16:creationId xmlns:a16="http://schemas.microsoft.com/office/drawing/2014/main" id="{8BFD5C05-1F68-3C6C-902F-40517DD1DB9F}"/>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80680" y="86930"/>
            <a:ext cx="486340" cy="477222"/>
          </a:xfrm>
          <a:prstGeom prst="rect">
            <a:avLst/>
          </a:prstGeom>
          <a:noFill/>
          <a:extLst>
            <a:ext uri="{909E8E84-426E-40DD-AFC4-6F175D3DCCD1}">
              <a14:hiddenFill xmlns:a14="http://schemas.microsoft.com/office/drawing/2010/main">
                <a:solidFill>
                  <a:srgbClr val="FFFFFF"/>
                </a:solidFill>
              </a14:hiddenFill>
            </a:ext>
          </a:extLst>
        </p:spPr>
      </p:pic>
      <p:sp>
        <p:nvSpPr>
          <p:cNvPr id="3" name="Titre 4">
            <a:extLst>
              <a:ext uri="{FF2B5EF4-FFF2-40B4-BE49-F238E27FC236}">
                <a16:creationId xmlns:a16="http://schemas.microsoft.com/office/drawing/2014/main" id="{23039437-0397-5286-B077-B7D7B68DC6FF}"/>
              </a:ext>
            </a:extLst>
          </p:cNvPr>
          <p:cNvSpPr txBox="1">
            <a:spLocks/>
          </p:cNvSpPr>
          <p:nvPr/>
        </p:nvSpPr>
        <p:spPr>
          <a:xfrm>
            <a:off x="3352799" y="677083"/>
            <a:ext cx="3186546" cy="381841"/>
          </a:xfrm>
          <a:prstGeom prst="rect">
            <a:avLst/>
          </a:prstGeom>
        </p:spPr>
        <p:txBody>
          <a:bodyPr vert="horz" lIns="91440" tIns="45720" rIns="91440" bIns="45720" rtlCol="0" anchor="ctr">
            <a:normAutofit fontScale="85000" lnSpcReduction="10000"/>
          </a:bodyPr>
          <a:lstStyle>
            <a:lvl1pPr marL="14288" indent="0" algn="l" defTabSz="914400" rtl="0" eaLnBrk="1" latinLnBrk="0" hangingPunct="1">
              <a:lnSpc>
                <a:spcPct val="90000"/>
              </a:lnSpc>
              <a:spcBef>
                <a:spcPct val="0"/>
              </a:spcBef>
              <a:buNone/>
              <a:tabLst/>
              <a:defRPr sz="2500" b="1" kern="1200">
                <a:solidFill>
                  <a:schemeClr val="tx1"/>
                </a:solidFill>
                <a:latin typeface="Marianne" panose="02000000000000000000" pitchFamily="2" charset="0"/>
                <a:ea typeface="+mj-ea"/>
                <a:cs typeface="+mj-cs"/>
              </a:defRPr>
            </a:lvl1pPr>
          </a:lstStyle>
          <a:p>
            <a:r>
              <a:rPr lang="fr-FR" sz="1600" dirty="0">
                <a:solidFill>
                  <a:schemeClr val="tx2"/>
                </a:solidFill>
              </a:rPr>
              <a:t>Courbes de Calibration des probabilités</a:t>
            </a:r>
          </a:p>
        </p:txBody>
      </p:sp>
      <p:pic>
        <p:nvPicPr>
          <p:cNvPr id="4" name="Picture 1012257782">
            <a:extLst>
              <a:ext uri="{FF2B5EF4-FFF2-40B4-BE49-F238E27FC236}">
                <a16:creationId xmlns:a16="http://schemas.microsoft.com/office/drawing/2014/main" id="{96080C8E-BF1F-8F8F-4F44-F3354EA026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0687" y="1058924"/>
            <a:ext cx="5762625" cy="3665476"/>
          </a:xfrm>
          <a:prstGeom prst="rect">
            <a:avLst/>
          </a:prstGeom>
        </p:spPr>
      </p:pic>
    </p:spTree>
    <p:extLst>
      <p:ext uri="{BB962C8B-B14F-4D97-AF65-F5344CB8AC3E}">
        <p14:creationId xmlns:p14="http://schemas.microsoft.com/office/powerpoint/2010/main" val="2208730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D62A332-E0BB-A5DE-8B06-AD0098388A69}"/>
              </a:ext>
            </a:extLst>
          </p:cNvPr>
          <p:cNvSpPr>
            <a:spLocks noGrp="1"/>
          </p:cNvSpPr>
          <p:nvPr>
            <p:ph type="sldNum" sz="quarter" idx="12"/>
          </p:nvPr>
        </p:nvSpPr>
        <p:spPr/>
        <p:txBody>
          <a:bodyPr/>
          <a:lstStyle/>
          <a:p>
            <a:fld id="{733122C9-A0B9-462F-8757-0847AD287B63}" type="slidenum">
              <a:rPr lang="fr-FR" smtClean="0"/>
              <a:pPr/>
              <a:t>16</a:t>
            </a:fld>
            <a:endParaRPr lang="fr-FR" dirty="0"/>
          </a:p>
        </p:txBody>
      </p:sp>
      <p:sp>
        <p:nvSpPr>
          <p:cNvPr id="7" name="Espace réservé du pied de page 6">
            <a:extLst>
              <a:ext uri="{FF2B5EF4-FFF2-40B4-BE49-F238E27FC236}">
                <a16:creationId xmlns:a16="http://schemas.microsoft.com/office/drawing/2014/main" id="{A1CCA1C9-9FD8-578B-61A6-87889695337D}"/>
              </a:ext>
            </a:extLst>
          </p:cNvPr>
          <p:cNvSpPr>
            <a:spLocks noGrp="1"/>
          </p:cNvSpPr>
          <p:nvPr>
            <p:ph type="ftr" sz="quarter" idx="3"/>
          </p:nvPr>
        </p:nvSpPr>
        <p:spPr>
          <a:xfrm>
            <a:off x="8061821" y="2539"/>
            <a:ext cx="980507" cy="360000"/>
          </a:xfrm>
        </p:spPr>
        <p:txBody>
          <a:bodyPr/>
          <a:lstStyle/>
          <a:p>
            <a:r>
              <a:rPr lang="fr-FR" dirty="0"/>
              <a:t>Rapport d’alternance</a:t>
            </a:r>
          </a:p>
        </p:txBody>
      </p:sp>
      <p:sp>
        <p:nvSpPr>
          <p:cNvPr id="16" name="Titre 4">
            <a:extLst>
              <a:ext uri="{FF2B5EF4-FFF2-40B4-BE49-F238E27FC236}">
                <a16:creationId xmlns:a16="http://schemas.microsoft.com/office/drawing/2014/main" id="{343ABF89-F6C9-DE81-892C-740A58238504}"/>
              </a:ext>
            </a:extLst>
          </p:cNvPr>
          <p:cNvSpPr>
            <a:spLocks noGrp="1"/>
          </p:cNvSpPr>
          <p:nvPr>
            <p:ph type="title"/>
          </p:nvPr>
        </p:nvSpPr>
        <p:spPr>
          <a:xfrm>
            <a:off x="2175364" y="17020"/>
            <a:ext cx="4973582" cy="539991"/>
          </a:xfrm>
        </p:spPr>
        <p:txBody>
          <a:bodyPr>
            <a:normAutofit/>
          </a:bodyPr>
          <a:lstStyle/>
          <a:p>
            <a:r>
              <a:rPr lang="fr-FR" dirty="0"/>
              <a:t>     Présentation des résultats (5/5)</a:t>
            </a:r>
          </a:p>
        </p:txBody>
      </p:sp>
      <p:sp>
        <p:nvSpPr>
          <p:cNvPr id="17" name="Ellipse 16">
            <a:extLst>
              <a:ext uri="{FF2B5EF4-FFF2-40B4-BE49-F238E27FC236}">
                <a16:creationId xmlns:a16="http://schemas.microsoft.com/office/drawing/2014/main" id="{F725A3C4-9066-02AB-BEF6-86972FA6AAEC}"/>
              </a:ext>
            </a:extLst>
          </p:cNvPr>
          <p:cNvSpPr/>
          <p:nvPr/>
        </p:nvSpPr>
        <p:spPr>
          <a:xfrm>
            <a:off x="2260096" y="125095"/>
            <a:ext cx="288000" cy="288000"/>
          </a:xfrm>
          <a:prstGeom prst="ellipse">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a:ln>
                  <a:noFill/>
                </a:ln>
                <a:solidFill>
                  <a:srgbClr val="FFFFFF"/>
                </a:solidFill>
                <a:effectLst/>
                <a:uLnTx/>
                <a:uFillTx/>
                <a:latin typeface="Arial"/>
                <a:ea typeface="+mn-ea"/>
                <a:cs typeface="+mn-cs"/>
              </a:rPr>
              <a:t>6</a:t>
            </a:r>
          </a:p>
        </p:txBody>
      </p:sp>
      <p:pic>
        <p:nvPicPr>
          <p:cNvPr id="6" name="Picture 2" descr="https://o.remove.bg/downloads/146a04c0-3062-4d9b-9aad-a9bf1e514e9c/logotype-rouge-bleu-removebg-preview.png">
            <a:extLst>
              <a:ext uri="{FF2B5EF4-FFF2-40B4-BE49-F238E27FC236}">
                <a16:creationId xmlns:a16="http://schemas.microsoft.com/office/drawing/2014/main" id="{8BFD5C05-1F68-3C6C-902F-40517DD1DB9F}"/>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80680" y="86930"/>
            <a:ext cx="486340" cy="47722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au 4">
            <a:extLst>
              <a:ext uri="{FF2B5EF4-FFF2-40B4-BE49-F238E27FC236}">
                <a16:creationId xmlns:a16="http://schemas.microsoft.com/office/drawing/2014/main" id="{A110378B-0F50-F362-DDF9-A21753E72CB1}"/>
              </a:ext>
            </a:extLst>
          </p:cNvPr>
          <p:cNvGraphicFramePr>
            <a:graphicFrameLocks noGrp="1"/>
          </p:cNvGraphicFramePr>
          <p:nvPr>
            <p:extLst>
              <p:ext uri="{D42A27DB-BD31-4B8C-83A1-F6EECF244321}">
                <p14:modId xmlns:p14="http://schemas.microsoft.com/office/powerpoint/2010/main" val="1095005020"/>
              </p:ext>
            </p:extLst>
          </p:nvPr>
        </p:nvGraphicFramePr>
        <p:xfrm>
          <a:off x="1228437" y="521170"/>
          <a:ext cx="6523520" cy="4512012"/>
        </p:xfrm>
        <a:graphic>
          <a:graphicData uri="http://schemas.openxmlformats.org/drawingml/2006/table">
            <a:tbl>
              <a:tblPr>
                <a:tableStyleId>{5C22544A-7EE6-4342-B048-85BDC9FD1C3A}</a:tableStyleId>
              </a:tblPr>
              <a:tblGrid>
                <a:gridCol w="1737877">
                  <a:extLst>
                    <a:ext uri="{9D8B030D-6E8A-4147-A177-3AD203B41FA5}">
                      <a16:colId xmlns:a16="http://schemas.microsoft.com/office/drawing/2014/main" val="2723551993"/>
                    </a:ext>
                  </a:extLst>
                </a:gridCol>
                <a:gridCol w="1521002">
                  <a:extLst>
                    <a:ext uri="{9D8B030D-6E8A-4147-A177-3AD203B41FA5}">
                      <a16:colId xmlns:a16="http://schemas.microsoft.com/office/drawing/2014/main" val="1121448400"/>
                    </a:ext>
                  </a:extLst>
                </a:gridCol>
                <a:gridCol w="1726350">
                  <a:extLst>
                    <a:ext uri="{9D8B030D-6E8A-4147-A177-3AD203B41FA5}">
                      <a16:colId xmlns:a16="http://schemas.microsoft.com/office/drawing/2014/main" val="826738920"/>
                    </a:ext>
                  </a:extLst>
                </a:gridCol>
                <a:gridCol w="1538291">
                  <a:extLst>
                    <a:ext uri="{9D8B030D-6E8A-4147-A177-3AD203B41FA5}">
                      <a16:colId xmlns:a16="http://schemas.microsoft.com/office/drawing/2014/main" val="2457125834"/>
                    </a:ext>
                  </a:extLst>
                </a:gridCol>
              </a:tblGrid>
              <a:tr h="141867">
                <a:tc>
                  <a:txBody>
                    <a:bodyPr/>
                    <a:lstStyle/>
                    <a:p>
                      <a:pPr algn="ctr">
                        <a:lnSpc>
                          <a:spcPct val="107000"/>
                        </a:lnSpc>
                        <a:spcAft>
                          <a:spcPts val="800"/>
                        </a:spcAft>
                      </a:pPr>
                      <a:r>
                        <a:rPr lang="fr-FR" sz="800" b="1" kern="100" dirty="0">
                          <a:effectLst/>
                        </a:rPr>
                        <a:t>SIREN</a:t>
                      </a:r>
                      <a:endParaRPr lang="fr-FR" sz="8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b="1" kern="100">
                          <a:effectLst/>
                        </a:rPr>
                        <a:t>NOMEN</a:t>
                      </a:r>
                      <a:endParaRPr lang="fr-FR" sz="800" b="1" kern="10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b="1" kern="100">
                          <a:effectLst/>
                        </a:rPr>
                        <a:t>DEP</a:t>
                      </a:r>
                      <a:endParaRPr lang="fr-FR" sz="800" b="1" kern="10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b="1" kern="100" dirty="0">
                          <a:effectLst/>
                        </a:rPr>
                        <a:t>Commune</a:t>
                      </a:r>
                      <a:endParaRPr lang="fr-FR" sz="8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extLst>
                  <a:ext uri="{0D108BD9-81ED-4DB2-BD59-A6C34878D82A}">
                    <a16:rowId xmlns:a16="http://schemas.microsoft.com/office/drawing/2014/main" val="4174058908"/>
                  </a:ext>
                </a:extLst>
              </a:tr>
              <a:tr h="141867">
                <a:tc>
                  <a:txBody>
                    <a:bodyPr/>
                    <a:lstStyle/>
                    <a:p>
                      <a:pPr algn="ctr">
                        <a:lnSpc>
                          <a:spcPct val="107000"/>
                        </a:lnSpc>
                        <a:spcAft>
                          <a:spcPts val="800"/>
                        </a:spcAft>
                      </a:pPr>
                      <a:r>
                        <a:rPr lang="fr-FR" sz="800" kern="100" dirty="0">
                          <a:effectLst/>
                        </a:rPr>
                        <a:t>319632790</a:t>
                      </a:r>
                      <a:endParaRPr lang="fr-FR"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solidFill>
                      <a:srgbClr val="00B050"/>
                    </a:solidFill>
                  </a:tcPr>
                </a:tc>
                <a:tc>
                  <a:txBody>
                    <a:bodyPr/>
                    <a:lstStyle/>
                    <a:p>
                      <a:pPr algn="ctr">
                        <a:lnSpc>
                          <a:spcPct val="107000"/>
                        </a:lnSpc>
                        <a:spcAft>
                          <a:spcPts val="800"/>
                        </a:spcAft>
                      </a:pPr>
                      <a:r>
                        <a:rPr lang="fr-FR" sz="800" kern="100" dirty="0" err="1">
                          <a:effectLst/>
                        </a:rPr>
                        <a:t>arkema</a:t>
                      </a:r>
                      <a:r>
                        <a:rPr lang="fr-FR" sz="800" kern="100" dirty="0">
                          <a:effectLst/>
                        </a:rPr>
                        <a:t> </a:t>
                      </a:r>
                      <a:r>
                        <a:rPr lang="fr-FR" sz="800" kern="100" dirty="0" err="1">
                          <a:effectLst/>
                        </a:rPr>
                        <a:t>france</a:t>
                      </a:r>
                      <a:endParaRPr lang="fr-FR"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solidFill>
                      <a:srgbClr val="00B050"/>
                    </a:solidFill>
                  </a:tcPr>
                </a:tc>
                <a:tc>
                  <a:txBody>
                    <a:bodyPr/>
                    <a:lstStyle/>
                    <a:p>
                      <a:pPr algn="ctr">
                        <a:lnSpc>
                          <a:spcPct val="107000"/>
                        </a:lnSpc>
                        <a:spcAft>
                          <a:spcPts val="800"/>
                        </a:spcAft>
                      </a:pPr>
                      <a:r>
                        <a:rPr lang="fr-FR" sz="800" kern="100" dirty="0">
                          <a:effectLst/>
                        </a:rPr>
                        <a:t>04</a:t>
                      </a:r>
                      <a:endParaRPr lang="fr-FR"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solidFill>
                      <a:srgbClr val="00B050"/>
                    </a:solidFill>
                  </a:tcPr>
                </a:tc>
                <a:tc>
                  <a:txBody>
                    <a:bodyPr/>
                    <a:lstStyle/>
                    <a:p>
                      <a:pPr algn="ctr">
                        <a:lnSpc>
                          <a:spcPct val="107000"/>
                        </a:lnSpc>
                        <a:spcAft>
                          <a:spcPts val="800"/>
                        </a:spcAft>
                      </a:pPr>
                      <a:r>
                        <a:rPr lang="fr-FR" sz="800" kern="100" dirty="0">
                          <a:effectLst/>
                        </a:rPr>
                        <a:t>Château-Arnoux-Saint-Auban</a:t>
                      </a:r>
                      <a:endParaRPr lang="fr-FR"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solidFill>
                      <a:srgbClr val="00B050"/>
                    </a:solidFill>
                  </a:tcPr>
                </a:tc>
                <a:extLst>
                  <a:ext uri="{0D108BD9-81ED-4DB2-BD59-A6C34878D82A}">
                    <a16:rowId xmlns:a16="http://schemas.microsoft.com/office/drawing/2014/main" val="4275422476"/>
                  </a:ext>
                </a:extLst>
              </a:tr>
              <a:tr h="141867">
                <a:tc>
                  <a:txBody>
                    <a:bodyPr/>
                    <a:lstStyle/>
                    <a:p>
                      <a:pPr algn="ctr">
                        <a:lnSpc>
                          <a:spcPct val="107000"/>
                        </a:lnSpc>
                        <a:spcAft>
                          <a:spcPts val="800"/>
                        </a:spcAft>
                      </a:pPr>
                      <a:r>
                        <a:rPr lang="fr-FR" sz="800" kern="100" dirty="0">
                          <a:effectLst/>
                        </a:rPr>
                        <a:t>388216616</a:t>
                      </a:r>
                      <a:endParaRPr lang="fr-FR"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dirty="0" err="1">
                          <a:effectLst/>
                        </a:rPr>
                        <a:t>anticor</a:t>
                      </a:r>
                      <a:r>
                        <a:rPr lang="fr-FR" sz="800" kern="100" dirty="0">
                          <a:effectLst/>
                        </a:rPr>
                        <a:t> chimie</a:t>
                      </a:r>
                      <a:endParaRPr lang="fr-FR"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dirty="0">
                          <a:effectLst/>
                        </a:rPr>
                        <a:t>04</a:t>
                      </a:r>
                      <a:endParaRPr lang="fr-FR"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a:effectLst/>
                        </a:rPr>
                        <a:t>Peyruis</a:t>
                      </a:r>
                      <a:endParaRPr lang="fr-FR" sz="800" kern="10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extLst>
                  <a:ext uri="{0D108BD9-81ED-4DB2-BD59-A6C34878D82A}">
                    <a16:rowId xmlns:a16="http://schemas.microsoft.com/office/drawing/2014/main" val="1953471205"/>
                  </a:ext>
                </a:extLst>
              </a:tr>
              <a:tr h="141867">
                <a:tc>
                  <a:txBody>
                    <a:bodyPr/>
                    <a:lstStyle/>
                    <a:p>
                      <a:pPr algn="ctr">
                        <a:lnSpc>
                          <a:spcPct val="107000"/>
                        </a:lnSpc>
                        <a:spcAft>
                          <a:spcPts val="800"/>
                        </a:spcAft>
                      </a:pPr>
                      <a:r>
                        <a:rPr lang="fr-FR" sz="800" kern="100">
                          <a:effectLst/>
                        </a:rPr>
                        <a:t>792068272</a:t>
                      </a:r>
                      <a:endParaRPr lang="fr-FR" sz="800" kern="10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dirty="0">
                          <a:effectLst/>
                        </a:rPr>
                        <a:t>a2i </a:t>
                      </a:r>
                      <a:r>
                        <a:rPr lang="fr-FR" sz="800" kern="100" dirty="0" err="1">
                          <a:effectLst/>
                        </a:rPr>
                        <a:t>didact</a:t>
                      </a:r>
                      <a:endParaRPr lang="fr-FR"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dirty="0">
                          <a:effectLst/>
                        </a:rPr>
                        <a:t>04</a:t>
                      </a:r>
                      <a:endParaRPr lang="fr-FR"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a:effectLst/>
                        </a:rPr>
                        <a:t>Manosque</a:t>
                      </a:r>
                      <a:endParaRPr lang="fr-FR" sz="800" kern="10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extLst>
                  <a:ext uri="{0D108BD9-81ED-4DB2-BD59-A6C34878D82A}">
                    <a16:rowId xmlns:a16="http://schemas.microsoft.com/office/drawing/2014/main" val="2557684238"/>
                  </a:ext>
                </a:extLst>
              </a:tr>
              <a:tr h="141867">
                <a:tc>
                  <a:txBody>
                    <a:bodyPr/>
                    <a:lstStyle/>
                    <a:p>
                      <a:pPr algn="ctr">
                        <a:lnSpc>
                          <a:spcPct val="107000"/>
                        </a:lnSpc>
                        <a:spcAft>
                          <a:spcPts val="800"/>
                        </a:spcAft>
                      </a:pPr>
                      <a:r>
                        <a:rPr lang="fr-FR" sz="800" kern="100">
                          <a:effectLst/>
                        </a:rPr>
                        <a:t>518330634</a:t>
                      </a:r>
                      <a:endParaRPr lang="fr-FR" sz="800" kern="10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dirty="0" err="1">
                          <a:effectLst/>
                        </a:rPr>
                        <a:t>mirca</a:t>
                      </a:r>
                      <a:endParaRPr lang="fr-FR"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dirty="0">
                          <a:effectLst/>
                        </a:rPr>
                        <a:t>04</a:t>
                      </a:r>
                      <a:endParaRPr lang="fr-FR"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a:effectLst/>
                        </a:rPr>
                        <a:t>Manosque</a:t>
                      </a:r>
                      <a:endParaRPr lang="fr-FR" sz="800" kern="10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extLst>
                  <a:ext uri="{0D108BD9-81ED-4DB2-BD59-A6C34878D82A}">
                    <a16:rowId xmlns:a16="http://schemas.microsoft.com/office/drawing/2014/main" val="2925812396"/>
                  </a:ext>
                </a:extLst>
              </a:tr>
              <a:tr h="141867">
                <a:tc>
                  <a:txBody>
                    <a:bodyPr/>
                    <a:lstStyle/>
                    <a:p>
                      <a:pPr algn="ctr">
                        <a:lnSpc>
                          <a:spcPct val="107000"/>
                        </a:lnSpc>
                        <a:spcAft>
                          <a:spcPts val="800"/>
                        </a:spcAft>
                      </a:pPr>
                      <a:r>
                        <a:rPr lang="fr-FR" sz="800" kern="100">
                          <a:effectLst/>
                        </a:rPr>
                        <a:t>414520403</a:t>
                      </a:r>
                      <a:endParaRPr lang="fr-FR" sz="800" kern="10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dirty="0">
                          <a:effectLst/>
                        </a:rPr>
                        <a:t>alpes </a:t>
                      </a:r>
                      <a:r>
                        <a:rPr lang="fr-FR" sz="800" kern="100" dirty="0" err="1">
                          <a:effectLst/>
                        </a:rPr>
                        <a:t>ingenierie</a:t>
                      </a:r>
                      <a:r>
                        <a:rPr lang="fr-FR" sz="800" kern="100" dirty="0">
                          <a:effectLst/>
                        </a:rPr>
                        <a:t> informatique</a:t>
                      </a:r>
                      <a:endParaRPr lang="fr-FR"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dirty="0">
                          <a:effectLst/>
                        </a:rPr>
                        <a:t>04</a:t>
                      </a:r>
                      <a:endParaRPr lang="fr-FR"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a:effectLst/>
                        </a:rPr>
                        <a:t>Oraison</a:t>
                      </a:r>
                      <a:endParaRPr lang="fr-FR" sz="800" kern="10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extLst>
                  <a:ext uri="{0D108BD9-81ED-4DB2-BD59-A6C34878D82A}">
                    <a16:rowId xmlns:a16="http://schemas.microsoft.com/office/drawing/2014/main" val="3299251128"/>
                  </a:ext>
                </a:extLst>
              </a:tr>
              <a:tr h="141867">
                <a:tc>
                  <a:txBody>
                    <a:bodyPr/>
                    <a:lstStyle/>
                    <a:p>
                      <a:pPr algn="ctr">
                        <a:lnSpc>
                          <a:spcPct val="107000"/>
                        </a:lnSpc>
                        <a:spcAft>
                          <a:spcPts val="800"/>
                        </a:spcAft>
                      </a:pPr>
                      <a:r>
                        <a:rPr lang="fr-FR" sz="800" kern="100">
                          <a:effectLst/>
                        </a:rPr>
                        <a:t>788991651</a:t>
                      </a:r>
                      <a:endParaRPr lang="fr-FR" sz="800" kern="10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a:effectLst/>
                        </a:rPr>
                        <a:t>bmc</a:t>
                      </a:r>
                      <a:endParaRPr lang="fr-FR" sz="800" kern="10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dirty="0">
                          <a:effectLst/>
                        </a:rPr>
                        <a:t>05</a:t>
                      </a:r>
                      <a:endParaRPr lang="fr-FR"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a:effectLst/>
                        </a:rPr>
                        <a:t>Chorges</a:t>
                      </a:r>
                      <a:endParaRPr lang="fr-FR" sz="800" kern="10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extLst>
                  <a:ext uri="{0D108BD9-81ED-4DB2-BD59-A6C34878D82A}">
                    <a16:rowId xmlns:a16="http://schemas.microsoft.com/office/drawing/2014/main" val="3122637034"/>
                  </a:ext>
                </a:extLst>
              </a:tr>
              <a:tr h="141867">
                <a:tc>
                  <a:txBody>
                    <a:bodyPr/>
                    <a:lstStyle/>
                    <a:p>
                      <a:pPr algn="ctr">
                        <a:lnSpc>
                          <a:spcPct val="107000"/>
                        </a:lnSpc>
                        <a:spcAft>
                          <a:spcPts val="800"/>
                        </a:spcAft>
                      </a:pPr>
                      <a:r>
                        <a:rPr lang="fr-FR" sz="800" kern="100">
                          <a:effectLst/>
                        </a:rPr>
                        <a:t>387050115</a:t>
                      </a:r>
                      <a:endParaRPr lang="fr-FR" sz="800" kern="10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a:effectLst/>
                        </a:rPr>
                        <a:t>acacias ctre maladies ..</a:t>
                      </a:r>
                      <a:endParaRPr lang="fr-FR" sz="800" kern="10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dirty="0">
                          <a:effectLst/>
                        </a:rPr>
                        <a:t>05</a:t>
                      </a:r>
                      <a:endParaRPr lang="fr-FR"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a:effectLst/>
                        </a:rPr>
                        <a:t>Briançon</a:t>
                      </a:r>
                      <a:endParaRPr lang="fr-FR" sz="800" kern="10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extLst>
                  <a:ext uri="{0D108BD9-81ED-4DB2-BD59-A6C34878D82A}">
                    <a16:rowId xmlns:a16="http://schemas.microsoft.com/office/drawing/2014/main" val="1689412787"/>
                  </a:ext>
                </a:extLst>
              </a:tr>
              <a:tr h="141867">
                <a:tc>
                  <a:txBody>
                    <a:bodyPr/>
                    <a:lstStyle/>
                    <a:p>
                      <a:pPr algn="ctr">
                        <a:lnSpc>
                          <a:spcPct val="107000"/>
                        </a:lnSpc>
                        <a:spcAft>
                          <a:spcPts val="800"/>
                        </a:spcAft>
                      </a:pPr>
                      <a:r>
                        <a:rPr lang="fr-FR" sz="800" kern="100" dirty="0">
                          <a:effectLst/>
                        </a:rPr>
                        <a:t>508289931</a:t>
                      </a:r>
                      <a:endParaRPr lang="fr-FR"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solidFill>
                      <a:srgbClr val="00B050"/>
                    </a:solidFill>
                  </a:tcPr>
                </a:tc>
                <a:tc>
                  <a:txBody>
                    <a:bodyPr/>
                    <a:lstStyle/>
                    <a:p>
                      <a:pPr algn="ctr">
                        <a:lnSpc>
                          <a:spcPct val="107000"/>
                        </a:lnSpc>
                        <a:spcAft>
                          <a:spcPts val="800"/>
                        </a:spcAft>
                      </a:pPr>
                      <a:r>
                        <a:rPr lang="fr-FR" sz="800" kern="100" dirty="0" err="1">
                          <a:effectLst/>
                        </a:rPr>
                        <a:t>hydretudes</a:t>
                      </a:r>
                      <a:r>
                        <a:rPr lang="fr-FR" sz="800" kern="100" dirty="0">
                          <a:effectLst/>
                        </a:rPr>
                        <a:t> alpes du sud</a:t>
                      </a:r>
                      <a:endParaRPr lang="fr-FR"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solidFill>
                      <a:srgbClr val="00B050"/>
                    </a:solidFill>
                  </a:tcPr>
                </a:tc>
                <a:tc>
                  <a:txBody>
                    <a:bodyPr/>
                    <a:lstStyle/>
                    <a:p>
                      <a:pPr algn="ctr">
                        <a:lnSpc>
                          <a:spcPct val="107000"/>
                        </a:lnSpc>
                        <a:spcAft>
                          <a:spcPts val="800"/>
                        </a:spcAft>
                      </a:pPr>
                      <a:r>
                        <a:rPr lang="fr-FR" sz="800" kern="100">
                          <a:effectLst/>
                        </a:rPr>
                        <a:t>05</a:t>
                      </a:r>
                      <a:endParaRPr lang="fr-FR" sz="800" kern="10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solidFill>
                      <a:srgbClr val="00B050"/>
                    </a:solidFill>
                  </a:tcPr>
                </a:tc>
                <a:tc>
                  <a:txBody>
                    <a:bodyPr/>
                    <a:lstStyle/>
                    <a:p>
                      <a:pPr algn="ctr">
                        <a:lnSpc>
                          <a:spcPct val="107000"/>
                        </a:lnSpc>
                        <a:spcAft>
                          <a:spcPts val="800"/>
                        </a:spcAft>
                      </a:pPr>
                      <a:r>
                        <a:rPr lang="fr-FR" sz="800" kern="100" dirty="0">
                          <a:effectLst/>
                        </a:rPr>
                        <a:t>Gap</a:t>
                      </a:r>
                      <a:endParaRPr lang="fr-FR"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solidFill>
                      <a:srgbClr val="00B050"/>
                    </a:solidFill>
                  </a:tcPr>
                </a:tc>
                <a:extLst>
                  <a:ext uri="{0D108BD9-81ED-4DB2-BD59-A6C34878D82A}">
                    <a16:rowId xmlns:a16="http://schemas.microsoft.com/office/drawing/2014/main" val="2136179261"/>
                  </a:ext>
                </a:extLst>
              </a:tr>
              <a:tr h="141867">
                <a:tc>
                  <a:txBody>
                    <a:bodyPr/>
                    <a:lstStyle/>
                    <a:p>
                      <a:pPr algn="ctr">
                        <a:lnSpc>
                          <a:spcPct val="107000"/>
                        </a:lnSpc>
                        <a:spcAft>
                          <a:spcPts val="800"/>
                        </a:spcAft>
                      </a:pPr>
                      <a:r>
                        <a:rPr lang="fr-FR" sz="800" kern="100">
                          <a:effectLst/>
                        </a:rPr>
                        <a:t>491142337</a:t>
                      </a:r>
                      <a:endParaRPr lang="fr-FR" sz="800" kern="10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dirty="0" err="1">
                          <a:effectLst/>
                        </a:rPr>
                        <a:t>instore</a:t>
                      </a:r>
                      <a:r>
                        <a:rPr lang="fr-FR" sz="800" kern="100" dirty="0">
                          <a:effectLst/>
                        </a:rPr>
                        <a:t> solution</a:t>
                      </a:r>
                      <a:endParaRPr lang="fr-FR"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dirty="0">
                          <a:effectLst/>
                        </a:rPr>
                        <a:t>05</a:t>
                      </a:r>
                      <a:endParaRPr lang="fr-FR"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dirty="0">
                          <a:effectLst/>
                        </a:rPr>
                        <a:t>Gap</a:t>
                      </a:r>
                      <a:endParaRPr lang="fr-FR"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extLst>
                  <a:ext uri="{0D108BD9-81ED-4DB2-BD59-A6C34878D82A}">
                    <a16:rowId xmlns:a16="http://schemas.microsoft.com/office/drawing/2014/main" val="1232556036"/>
                  </a:ext>
                </a:extLst>
              </a:tr>
              <a:tr h="141867">
                <a:tc>
                  <a:txBody>
                    <a:bodyPr/>
                    <a:lstStyle/>
                    <a:p>
                      <a:pPr algn="ctr">
                        <a:lnSpc>
                          <a:spcPct val="107000"/>
                        </a:lnSpc>
                        <a:spcAft>
                          <a:spcPts val="800"/>
                        </a:spcAft>
                      </a:pPr>
                      <a:r>
                        <a:rPr lang="fr-FR" sz="800" kern="100">
                          <a:effectLst/>
                        </a:rPr>
                        <a:t>824429344</a:t>
                      </a:r>
                      <a:endParaRPr lang="fr-FR" sz="800" kern="10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dirty="0" err="1">
                          <a:effectLst/>
                        </a:rPr>
                        <a:t>mcs</a:t>
                      </a:r>
                      <a:endParaRPr lang="fr-FR"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dirty="0">
                          <a:effectLst/>
                        </a:rPr>
                        <a:t>05</a:t>
                      </a:r>
                      <a:endParaRPr lang="fr-FR"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dirty="0">
                          <a:effectLst/>
                        </a:rPr>
                        <a:t>Gap</a:t>
                      </a:r>
                      <a:endParaRPr lang="fr-FR"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extLst>
                  <a:ext uri="{0D108BD9-81ED-4DB2-BD59-A6C34878D82A}">
                    <a16:rowId xmlns:a16="http://schemas.microsoft.com/office/drawing/2014/main" val="1982468414"/>
                  </a:ext>
                </a:extLst>
              </a:tr>
              <a:tr h="141867">
                <a:tc>
                  <a:txBody>
                    <a:bodyPr/>
                    <a:lstStyle/>
                    <a:p>
                      <a:pPr algn="ctr">
                        <a:lnSpc>
                          <a:spcPct val="107000"/>
                        </a:lnSpc>
                        <a:spcAft>
                          <a:spcPts val="800"/>
                        </a:spcAft>
                      </a:pPr>
                      <a:r>
                        <a:rPr lang="fr-FR" sz="800" kern="100">
                          <a:effectLst/>
                        </a:rPr>
                        <a:t>348099987</a:t>
                      </a:r>
                      <a:endParaRPr lang="fr-FR" sz="800" kern="10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a:effectLst/>
                        </a:rPr>
                        <a:t>nge fondations</a:t>
                      </a:r>
                      <a:endParaRPr lang="fr-FR" sz="800" kern="10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dirty="0">
                          <a:effectLst/>
                        </a:rPr>
                        <a:t>06</a:t>
                      </a:r>
                      <a:endParaRPr lang="fr-FR"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a:effectLst/>
                        </a:rPr>
                        <a:t>Drap</a:t>
                      </a:r>
                      <a:endParaRPr lang="fr-FR" sz="800" kern="10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extLst>
                  <a:ext uri="{0D108BD9-81ED-4DB2-BD59-A6C34878D82A}">
                    <a16:rowId xmlns:a16="http://schemas.microsoft.com/office/drawing/2014/main" val="3041059340"/>
                  </a:ext>
                </a:extLst>
              </a:tr>
              <a:tr h="141867">
                <a:tc>
                  <a:txBody>
                    <a:bodyPr/>
                    <a:lstStyle/>
                    <a:p>
                      <a:pPr algn="ctr">
                        <a:lnSpc>
                          <a:spcPct val="107000"/>
                        </a:lnSpc>
                        <a:spcAft>
                          <a:spcPts val="800"/>
                        </a:spcAft>
                      </a:pPr>
                      <a:r>
                        <a:rPr lang="fr-FR" sz="800" kern="100">
                          <a:effectLst/>
                        </a:rPr>
                        <a:t>380375097</a:t>
                      </a:r>
                      <a:endParaRPr lang="fr-FR" sz="800" kern="10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a:effectLst/>
                        </a:rPr>
                        <a:t>cogedim gestion</a:t>
                      </a:r>
                      <a:endParaRPr lang="fr-FR" sz="800" kern="10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a:effectLst/>
                        </a:rPr>
                        <a:t>06</a:t>
                      </a:r>
                      <a:endParaRPr lang="fr-FR" sz="800" kern="10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dirty="0">
                          <a:effectLst/>
                        </a:rPr>
                        <a:t>Nice</a:t>
                      </a:r>
                      <a:endParaRPr lang="fr-FR"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extLst>
                  <a:ext uri="{0D108BD9-81ED-4DB2-BD59-A6C34878D82A}">
                    <a16:rowId xmlns:a16="http://schemas.microsoft.com/office/drawing/2014/main" val="1099588397"/>
                  </a:ext>
                </a:extLst>
              </a:tr>
              <a:tr h="141867">
                <a:tc>
                  <a:txBody>
                    <a:bodyPr/>
                    <a:lstStyle/>
                    <a:p>
                      <a:pPr algn="ctr">
                        <a:lnSpc>
                          <a:spcPct val="107000"/>
                        </a:lnSpc>
                        <a:spcAft>
                          <a:spcPts val="800"/>
                        </a:spcAft>
                      </a:pPr>
                      <a:r>
                        <a:rPr lang="fr-FR" sz="800" kern="100">
                          <a:effectLst/>
                        </a:rPr>
                        <a:t>838877207</a:t>
                      </a:r>
                      <a:endParaRPr lang="fr-FR" sz="800" kern="10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a:effectLst/>
                        </a:rPr>
                        <a:t>himydata</a:t>
                      </a:r>
                      <a:endParaRPr lang="fr-FR" sz="800" kern="10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a:effectLst/>
                        </a:rPr>
                        <a:t>06</a:t>
                      </a:r>
                      <a:endParaRPr lang="fr-FR" sz="800" kern="10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a:effectLst/>
                        </a:rPr>
                        <a:t>Valbonne</a:t>
                      </a:r>
                      <a:endParaRPr lang="fr-FR" sz="800" kern="10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extLst>
                  <a:ext uri="{0D108BD9-81ED-4DB2-BD59-A6C34878D82A}">
                    <a16:rowId xmlns:a16="http://schemas.microsoft.com/office/drawing/2014/main" val="943227548"/>
                  </a:ext>
                </a:extLst>
              </a:tr>
              <a:tr h="141867">
                <a:tc>
                  <a:txBody>
                    <a:bodyPr/>
                    <a:lstStyle/>
                    <a:p>
                      <a:pPr algn="ctr">
                        <a:lnSpc>
                          <a:spcPct val="107000"/>
                        </a:lnSpc>
                        <a:spcAft>
                          <a:spcPts val="800"/>
                        </a:spcAft>
                      </a:pPr>
                      <a:r>
                        <a:rPr lang="fr-FR" sz="800" kern="100" dirty="0">
                          <a:effectLst/>
                        </a:rPr>
                        <a:t>325089589</a:t>
                      </a:r>
                      <a:endParaRPr lang="fr-FR"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solidFill>
                      <a:srgbClr val="00B050"/>
                    </a:solidFill>
                  </a:tcPr>
                </a:tc>
                <a:tc>
                  <a:txBody>
                    <a:bodyPr/>
                    <a:lstStyle/>
                    <a:p>
                      <a:pPr algn="ctr">
                        <a:lnSpc>
                          <a:spcPct val="107000"/>
                        </a:lnSpc>
                        <a:spcAft>
                          <a:spcPts val="800"/>
                        </a:spcAft>
                      </a:pPr>
                      <a:r>
                        <a:rPr lang="fr-FR" sz="800" kern="100" dirty="0">
                          <a:effectLst/>
                        </a:rPr>
                        <a:t>airbus </a:t>
                      </a:r>
                      <a:r>
                        <a:rPr lang="fr-FR" sz="800" kern="100" dirty="0" err="1">
                          <a:effectLst/>
                        </a:rPr>
                        <a:t>ds</a:t>
                      </a:r>
                      <a:r>
                        <a:rPr lang="fr-FR" sz="800" kern="100" dirty="0">
                          <a:effectLst/>
                        </a:rPr>
                        <a:t> </a:t>
                      </a:r>
                      <a:r>
                        <a:rPr lang="fr-FR" sz="800" kern="100" dirty="0" err="1">
                          <a:effectLst/>
                        </a:rPr>
                        <a:t>geo</a:t>
                      </a:r>
                      <a:r>
                        <a:rPr lang="fr-FR" sz="800" kern="100" dirty="0">
                          <a:effectLst/>
                        </a:rPr>
                        <a:t> sa</a:t>
                      </a:r>
                      <a:endParaRPr lang="fr-FR"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solidFill>
                      <a:srgbClr val="00B050"/>
                    </a:solidFill>
                  </a:tcPr>
                </a:tc>
                <a:tc>
                  <a:txBody>
                    <a:bodyPr/>
                    <a:lstStyle/>
                    <a:p>
                      <a:pPr algn="ctr">
                        <a:lnSpc>
                          <a:spcPct val="107000"/>
                        </a:lnSpc>
                        <a:spcAft>
                          <a:spcPts val="800"/>
                        </a:spcAft>
                      </a:pPr>
                      <a:r>
                        <a:rPr lang="fr-FR" sz="800" kern="100" dirty="0">
                          <a:effectLst/>
                        </a:rPr>
                        <a:t>06</a:t>
                      </a:r>
                      <a:endParaRPr lang="fr-FR"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solidFill>
                      <a:srgbClr val="00B050"/>
                    </a:solidFill>
                  </a:tcPr>
                </a:tc>
                <a:tc>
                  <a:txBody>
                    <a:bodyPr/>
                    <a:lstStyle/>
                    <a:p>
                      <a:pPr algn="ctr">
                        <a:lnSpc>
                          <a:spcPct val="107000"/>
                        </a:lnSpc>
                        <a:spcAft>
                          <a:spcPts val="800"/>
                        </a:spcAft>
                      </a:pPr>
                      <a:r>
                        <a:rPr lang="fr-FR" sz="800" kern="100" dirty="0">
                          <a:effectLst/>
                        </a:rPr>
                        <a:t>Valbonne</a:t>
                      </a:r>
                      <a:endParaRPr lang="fr-FR"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solidFill>
                      <a:srgbClr val="00B050"/>
                    </a:solidFill>
                  </a:tcPr>
                </a:tc>
                <a:extLst>
                  <a:ext uri="{0D108BD9-81ED-4DB2-BD59-A6C34878D82A}">
                    <a16:rowId xmlns:a16="http://schemas.microsoft.com/office/drawing/2014/main" val="620394674"/>
                  </a:ext>
                </a:extLst>
              </a:tr>
              <a:tr h="141867">
                <a:tc>
                  <a:txBody>
                    <a:bodyPr/>
                    <a:lstStyle/>
                    <a:p>
                      <a:pPr algn="ctr">
                        <a:lnSpc>
                          <a:spcPct val="107000"/>
                        </a:lnSpc>
                        <a:spcAft>
                          <a:spcPts val="800"/>
                        </a:spcAft>
                      </a:pPr>
                      <a:r>
                        <a:rPr lang="fr-FR" sz="800" kern="100">
                          <a:effectLst/>
                        </a:rPr>
                        <a:t>415550284</a:t>
                      </a:r>
                      <a:endParaRPr lang="fr-FR" sz="800" kern="10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a:effectLst/>
                        </a:rPr>
                        <a:t>v. mane fils</a:t>
                      </a:r>
                      <a:endParaRPr lang="fr-FR" sz="800" kern="10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a:effectLst/>
                        </a:rPr>
                        <a:t>06</a:t>
                      </a:r>
                      <a:endParaRPr lang="fr-FR" sz="800" kern="10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dirty="0">
                          <a:effectLst/>
                        </a:rPr>
                        <a:t>Le Bar-sur-Loup</a:t>
                      </a:r>
                      <a:endParaRPr lang="fr-FR"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extLst>
                  <a:ext uri="{0D108BD9-81ED-4DB2-BD59-A6C34878D82A}">
                    <a16:rowId xmlns:a16="http://schemas.microsoft.com/office/drawing/2014/main" val="1958704824"/>
                  </a:ext>
                </a:extLst>
              </a:tr>
              <a:tr h="141867">
                <a:tc>
                  <a:txBody>
                    <a:bodyPr/>
                    <a:lstStyle/>
                    <a:p>
                      <a:pPr algn="ctr">
                        <a:lnSpc>
                          <a:spcPct val="107000"/>
                        </a:lnSpc>
                        <a:spcAft>
                          <a:spcPts val="800"/>
                        </a:spcAft>
                      </a:pPr>
                      <a:r>
                        <a:rPr lang="fr-FR" sz="800" kern="100">
                          <a:effectLst/>
                        </a:rPr>
                        <a:t>440571784</a:t>
                      </a:r>
                      <a:endParaRPr lang="fr-FR" sz="800" kern="10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a:effectLst/>
                        </a:rPr>
                        <a:t>gecko software</a:t>
                      </a:r>
                      <a:endParaRPr lang="fr-FR" sz="800" kern="10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a:effectLst/>
                        </a:rPr>
                        <a:t>13</a:t>
                      </a:r>
                      <a:endParaRPr lang="fr-FR" sz="800" kern="10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dirty="0">
                          <a:effectLst/>
                        </a:rPr>
                        <a:t>Aix-en-Provence</a:t>
                      </a:r>
                      <a:endParaRPr lang="fr-FR"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extLst>
                  <a:ext uri="{0D108BD9-81ED-4DB2-BD59-A6C34878D82A}">
                    <a16:rowId xmlns:a16="http://schemas.microsoft.com/office/drawing/2014/main" val="92443051"/>
                  </a:ext>
                </a:extLst>
              </a:tr>
              <a:tr h="141867">
                <a:tc>
                  <a:txBody>
                    <a:bodyPr/>
                    <a:lstStyle/>
                    <a:p>
                      <a:pPr algn="ctr">
                        <a:lnSpc>
                          <a:spcPct val="107000"/>
                        </a:lnSpc>
                        <a:spcAft>
                          <a:spcPts val="800"/>
                        </a:spcAft>
                      </a:pPr>
                      <a:r>
                        <a:rPr lang="fr-FR" sz="800" kern="100">
                          <a:effectLst/>
                        </a:rPr>
                        <a:t>378159818</a:t>
                      </a:r>
                      <a:endParaRPr lang="fr-FR" sz="800" kern="10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a:effectLst/>
                        </a:rPr>
                        <a:t>holding bernard blachere</a:t>
                      </a:r>
                      <a:endParaRPr lang="fr-FR" sz="800" kern="10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a:effectLst/>
                        </a:rPr>
                        <a:t>13</a:t>
                      </a:r>
                      <a:endParaRPr lang="fr-FR" sz="800" kern="10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dirty="0">
                          <a:effectLst/>
                        </a:rPr>
                        <a:t>Châteaurenard</a:t>
                      </a:r>
                      <a:endParaRPr lang="fr-FR"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extLst>
                  <a:ext uri="{0D108BD9-81ED-4DB2-BD59-A6C34878D82A}">
                    <a16:rowId xmlns:a16="http://schemas.microsoft.com/office/drawing/2014/main" val="1203752988"/>
                  </a:ext>
                </a:extLst>
              </a:tr>
              <a:tr h="141867">
                <a:tc>
                  <a:txBody>
                    <a:bodyPr/>
                    <a:lstStyle/>
                    <a:p>
                      <a:pPr algn="ctr">
                        <a:lnSpc>
                          <a:spcPct val="107000"/>
                        </a:lnSpc>
                        <a:spcAft>
                          <a:spcPts val="800"/>
                        </a:spcAft>
                      </a:pPr>
                      <a:r>
                        <a:rPr lang="fr-FR" sz="800" kern="100">
                          <a:effectLst/>
                        </a:rPr>
                        <a:t>489721704</a:t>
                      </a:r>
                      <a:endParaRPr lang="fr-FR" sz="800" kern="10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a:effectLst/>
                        </a:rPr>
                        <a:t>ip energy</a:t>
                      </a:r>
                      <a:endParaRPr lang="fr-FR" sz="800" kern="10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a:effectLst/>
                        </a:rPr>
                        <a:t>13</a:t>
                      </a:r>
                      <a:endParaRPr lang="fr-FR" sz="800" kern="10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dirty="0">
                          <a:effectLst/>
                        </a:rPr>
                        <a:t>Gardanne</a:t>
                      </a:r>
                      <a:endParaRPr lang="fr-FR"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extLst>
                  <a:ext uri="{0D108BD9-81ED-4DB2-BD59-A6C34878D82A}">
                    <a16:rowId xmlns:a16="http://schemas.microsoft.com/office/drawing/2014/main" val="1507087189"/>
                  </a:ext>
                </a:extLst>
              </a:tr>
              <a:tr h="141867">
                <a:tc>
                  <a:txBody>
                    <a:bodyPr/>
                    <a:lstStyle/>
                    <a:p>
                      <a:pPr algn="ctr">
                        <a:lnSpc>
                          <a:spcPct val="107000"/>
                        </a:lnSpc>
                        <a:spcAft>
                          <a:spcPts val="800"/>
                        </a:spcAft>
                      </a:pPr>
                      <a:r>
                        <a:rPr lang="fr-FR" sz="800" kern="100" dirty="0">
                          <a:effectLst/>
                        </a:rPr>
                        <a:t>508973161</a:t>
                      </a:r>
                      <a:endParaRPr lang="fr-FR"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solidFill>
                      <a:srgbClr val="00B050"/>
                    </a:solidFill>
                  </a:tcPr>
                </a:tc>
                <a:tc>
                  <a:txBody>
                    <a:bodyPr/>
                    <a:lstStyle/>
                    <a:p>
                      <a:pPr algn="ctr">
                        <a:lnSpc>
                          <a:spcPct val="107000"/>
                        </a:lnSpc>
                        <a:spcAft>
                          <a:spcPts val="800"/>
                        </a:spcAft>
                      </a:pPr>
                      <a:r>
                        <a:rPr lang="fr-FR" sz="800" kern="100" dirty="0" err="1">
                          <a:effectLst/>
                        </a:rPr>
                        <a:t>webikeo</a:t>
                      </a:r>
                      <a:endParaRPr lang="fr-FR"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solidFill>
                      <a:srgbClr val="00B050"/>
                    </a:solidFill>
                  </a:tcPr>
                </a:tc>
                <a:tc>
                  <a:txBody>
                    <a:bodyPr/>
                    <a:lstStyle/>
                    <a:p>
                      <a:pPr algn="ctr">
                        <a:lnSpc>
                          <a:spcPct val="107000"/>
                        </a:lnSpc>
                        <a:spcAft>
                          <a:spcPts val="800"/>
                        </a:spcAft>
                      </a:pPr>
                      <a:r>
                        <a:rPr lang="fr-FR" sz="800" kern="100">
                          <a:effectLst/>
                        </a:rPr>
                        <a:t>13</a:t>
                      </a:r>
                      <a:endParaRPr lang="fr-FR" sz="800" kern="10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solidFill>
                      <a:srgbClr val="00B050"/>
                    </a:solidFill>
                  </a:tcPr>
                </a:tc>
                <a:tc>
                  <a:txBody>
                    <a:bodyPr/>
                    <a:lstStyle/>
                    <a:p>
                      <a:pPr algn="ctr">
                        <a:lnSpc>
                          <a:spcPct val="107000"/>
                        </a:lnSpc>
                        <a:spcAft>
                          <a:spcPts val="800"/>
                        </a:spcAft>
                      </a:pPr>
                      <a:r>
                        <a:rPr lang="fr-FR" sz="800" kern="100" dirty="0">
                          <a:effectLst/>
                        </a:rPr>
                        <a:t>Aix-en-Provence</a:t>
                      </a:r>
                      <a:endParaRPr lang="fr-FR"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solidFill>
                      <a:srgbClr val="00B050"/>
                    </a:solidFill>
                  </a:tcPr>
                </a:tc>
                <a:extLst>
                  <a:ext uri="{0D108BD9-81ED-4DB2-BD59-A6C34878D82A}">
                    <a16:rowId xmlns:a16="http://schemas.microsoft.com/office/drawing/2014/main" val="2583908783"/>
                  </a:ext>
                </a:extLst>
              </a:tr>
              <a:tr h="141867">
                <a:tc>
                  <a:txBody>
                    <a:bodyPr/>
                    <a:lstStyle/>
                    <a:p>
                      <a:pPr algn="ctr">
                        <a:lnSpc>
                          <a:spcPct val="107000"/>
                        </a:lnSpc>
                        <a:spcAft>
                          <a:spcPts val="800"/>
                        </a:spcAft>
                      </a:pPr>
                      <a:r>
                        <a:rPr lang="fr-FR" sz="800" kern="100">
                          <a:effectLst/>
                        </a:rPr>
                        <a:t>407710318</a:t>
                      </a:r>
                      <a:endParaRPr lang="fr-FR" sz="800" kern="10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dirty="0" err="1">
                          <a:effectLst/>
                        </a:rPr>
                        <a:t>cpp</a:t>
                      </a:r>
                      <a:r>
                        <a:rPr lang="fr-FR" sz="800" kern="100" dirty="0">
                          <a:effectLst/>
                        </a:rPr>
                        <a:t> digital media</a:t>
                      </a:r>
                      <a:endParaRPr lang="fr-FR"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dirty="0">
                          <a:effectLst/>
                        </a:rPr>
                        <a:t>13</a:t>
                      </a:r>
                      <a:endParaRPr lang="fr-FR"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dirty="0">
                          <a:effectLst/>
                        </a:rPr>
                        <a:t>Rognes</a:t>
                      </a:r>
                      <a:endParaRPr lang="fr-FR"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extLst>
                  <a:ext uri="{0D108BD9-81ED-4DB2-BD59-A6C34878D82A}">
                    <a16:rowId xmlns:a16="http://schemas.microsoft.com/office/drawing/2014/main" val="531573925"/>
                  </a:ext>
                </a:extLst>
              </a:tr>
              <a:tr h="141867">
                <a:tc>
                  <a:txBody>
                    <a:bodyPr/>
                    <a:lstStyle/>
                    <a:p>
                      <a:pPr algn="ctr">
                        <a:lnSpc>
                          <a:spcPct val="107000"/>
                        </a:lnSpc>
                        <a:spcAft>
                          <a:spcPts val="800"/>
                        </a:spcAft>
                      </a:pPr>
                      <a:r>
                        <a:rPr lang="fr-FR" sz="800" kern="100" dirty="0">
                          <a:effectLst/>
                        </a:rPr>
                        <a:t>844787234</a:t>
                      </a:r>
                      <a:endParaRPr lang="fr-FR"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solidFill>
                      <a:srgbClr val="00B050"/>
                    </a:solidFill>
                  </a:tcPr>
                </a:tc>
                <a:tc>
                  <a:txBody>
                    <a:bodyPr/>
                    <a:lstStyle/>
                    <a:p>
                      <a:pPr algn="ctr">
                        <a:lnSpc>
                          <a:spcPct val="107000"/>
                        </a:lnSpc>
                        <a:spcAft>
                          <a:spcPts val="800"/>
                        </a:spcAft>
                      </a:pPr>
                      <a:r>
                        <a:rPr lang="fr-FR" sz="800" kern="100" dirty="0" err="1">
                          <a:effectLst/>
                        </a:rPr>
                        <a:t>cnim</a:t>
                      </a:r>
                      <a:r>
                        <a:rPr lang="fr-FR" sz="800" kern="100" dirty="0">
                          <a:effectLst/>
                        </a:rPr>
                        <a:t> environnement &amp; </a:t>
                      </a:r>
                      <a:r>
                        <a:rPr lang="fr-FR" sz="800" kern="100" dirty="0" err="1">
                          <a:effectLst/>
                        </a:rPr>
                        <a:t>energie</a:t>
                      </a:r>
                      <a:r>
                        <a:rPr lang="fr-FR" sz="800" kern="100" dirty="0">
                          <a:effectLst/>
                        </a:rPr>
                        <a:t> </a:t>
                      </a:r>
                      <a:r>
                        <a:rPr lang="fr-FR" sz="800" kern="100" dirty="0" err="1">
                          <a:effectLst/>
                        </a:rPr>
                        <a:t>epc</a:t>
                      </a:r>
                      <a:endParaRPr lang="fr-FR"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solidFill>
                      <a:srgbClr val="00B050"/>
                    </a:solidFill>
                  </a:tcPr>
                </a:tc>
                <a:tc>
                  <a:txBody>
                    <a:bodyPr/>
                    <a:lstStyle/>
                    <a:p>
                      <a:pPr algn="ctr">
                        <a:lnSpc>
                          <a:spcPct val="107000"/>
                        </a:lnSpc>
                        <a:spcAft>
                          <a:spcPts val="800"/>
                        </a:spcAft>
                      </a:pPr>
                      <a:r>
                        <a:rPr lang="fr-FR" sz="800" kern="100" dirty="0">
                          <a:effectLst/>
                        </a:rPr>
                        <a:t>83</a:t>
                      </a:r>
                      <a:endParaRPr lang="fr-FR"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solidFill>
                      <a:srgbClr val="00B050"/>
                    </a:solidFill>
                  </a:tcPr>
                </a:tc>
                <a:tc>
                  <a:txBody>
                    <a:bodyPr/>
                    <a:lstStyle/>
                    <a:p>
                      <a:pPr algn="ctr">
                        <a:lnSpc>
                          <a:spcPct val="107000"/>
                        </a:lnSpc>
                        <a:spcAft>
                          <a:spcPts val="800"/>
                        </a:spcAft>
                      </a:pPr>
                      <a:r>
                        <a:rPr lang="fr-FR" sz="800" kern="100" dirty="0">
                          <a:effectLst/>
                        </a:rPr>
                        <a:t>La Seyne-sur-Mer</a:t>
                      </a:r>
                      <a:endParaRPr lang="fr-FR"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solidFill>
                      <a:srgbClr val="00B050"/>
                    </a:solidFill>
                  </a:tcPr>
                </a:tc>
                <a:extLst>
                  <a:ext uri="{0D108BD9-81ED-4DB2-BD59-A6C34878D82A}">
                    <a16:rowId xmlns:a16="http://schemas.microsoft.com/office/drawing/2014/main" val="905590985"/>
                  </a:ext>
                </a:extLst>
              </a:tr>
              <a:tr h="141867">
                <a:tc>
                  <a:txBody>
                    <a:bodyPr/>
                    <a:lstStyle/>
                    <a:p>
                      <a:pPr algn="ctr">
                        <a:lnSpc>
                          <a:spcPct val="107000"/>
                        </a:lnSpc>
                        <a:spcAft>
                          <a:spcPts val="800"/>
                        </a:spcAft>
                      </a:pPr>
                      <a:r>
                        <a:rPr lang="fr-FR" sz="800" kern="100">
                          <a:effectLst/>
                        </a:rPr>
                        <a:t>440327518</a:t>
                      </a:r>
                      <a:endParaRPr lang="fr-FR" sz="800" kern="10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a:effectLst/>
                        </a:rPr>
                        <a:t>jcr</a:t>
                      </a:r>
                      <a:endParaRPr lang="fr-FR" sz="800" kern="10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a:effectLst/>
                        </a:rPr>
                        <a:t>83</a:t>
                      </a:r>
                      <a:endParaRPr lang="fr-FR" sz="800" kern="10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dirty="0">
                          <a:effectLst/>
                        </a:rPr>
                        <a:t>Fréjus</a:t>
                      </a:r>
                      <a:endParaRPr lang="fr-FR"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extLst>
                  <a:ext uri="{0D108BD9-81ED-4DB2-BD59-A6C34878D82A}">
                    <a16:rowId xmlns:a16="http://schemas.microsoft.com/office/drawing/2014/main" val="2116731990"/>
                  </a:ext>
                </a:extLst>
              </a:tr>
              <a:tr h="141867">
                <a:tc>
                  <a:txBody>
                    <a:bodyPr/>
                    <a:lstStyle/>
                    <a:p>
                      <a:pPr algn="ctr">
                        <a:lnSpc>
                          <a:spcPct val="107000"/>
                        </a:lnSpc>
                        <a:spcAft>
                          <a:spcPts val="800"/>
                        </a:spcAft>
                      </a:pPr>
                      <a:r>
                        <a:rPr lang="fr-FR" sz="800" kern="100">
                          <a:effectLst/>
                        </a:rPr>
                        <a:t>518127667</a:t>
                      </a:r>
                      <a:endParaRPr lang="fr-FR" sz="800" kern="10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a:effectLst/>
                        </a:rPr>
                        <a:t>marcel</a:t>
                      </a:r>
                      <a:endParaRPr lang="fr-FR" sz="800" kern="10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a:effectLst/>
                        </a:rPr>
                        <a:t>83</a:t>
                      </a:r>
                      <a:endParaRPr lang="fr-FR" sz="800" kern="10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a:effectLst/>
                        </a:rPr>
                        <a:t>Ramatuelle</a:t>
                      </a:r>
                      <a:endParaRPr lang="fr-FR" sz="800" kern="10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extLst>
                  <a:ext uri="{0D108BD9-81ED-4DB2-BD59-A6C34878D82A}">
                    <a16:rowId xmlns:a16="http://schemas.microsoft.com/office/drawing/2014/main" val="2452939798"/>
                  </a:ext>
                </a:extLst>
              </a:tr>
              <a:tr h="141867">
                <a:tc>
                  <a:txBody>
                    <a:bodyPr/>
                    <a:lstStyle/>
                    <a:p>
                      <a:pPr algn="ctr">
                        <a:lnSpc>
                          <a:spcPct val="107000"/>
                        </a:lnSpc>
                        <a:spcAft>
                          <a:spcPts val="800"/>
                        </a:spcAft>
                      </a:pPr>
                      <a:r>
                        <a:rPr lang="fr-FR" sz="800" kern="100">
                          <a:effectLst/>
                        </a:rPr>
                        <a:t>804820082</a:t>
                      </a:r>
                      <a:endParaRPr lang="fr-FR" sz="800" kern="10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a:effectLst/>
                        </a:rPr>
                        <a:t>interact software</a:t>
                      </a:r>
                      <a:endParaRPr lang="fr-FR" sz="800" kern="10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a:effectLst/>
                        </a:rPr>
                        <a:t>83</a:t>
                      </a:r>
                      <a:endParaRPr lang="fr-FR" sz="800" kern="10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dirty="0">
                          <a:effectLst/>
                        </a:rPr>
                        <a:t>Toulon</a:t>
                      </a:r>
                      <a:endParaRPr lang="fr-FR"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extLst>
                  <a:ext uri="{0D108BD9-81ED-4DB2-BD59-A6C34878D82A}">
                    <a16:rowId xmlns:a16="http://schemas.microsoft.com/office/drawing/2014/main" val="3334108967"/>
                  </a:ext>
                </a:extLst>
              </a:tr>
              <a:tr h="141867">
                <a:tc>
                  <a:txBody>
                    <a:bodyPr/>
                    <a:lstStyle/>
                    <a:p>
                      <a:pPr algn="ctr">
                        <a:lnSpc>
                          <a:spcPct val="107000"/>
                        </a:lnSpc>
                        <a:spcAft>
                          <a:spcPts val="800"/>
                        </a:spcAft>
                      </a:pPr>
                      <a:r>
                        <a:rPr lang="fr-FR" sz="800" kern="100">
                          <a:effectLst/>
                        </a:rPr>
                        <a:t>507399236</a:t>
                      </a:r>
                      <a:endParaRPr lang="fr-FR" sz="800" kern="10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a:effectLst/>
                        </a:rPr>
                        <a:t>elap</a:t>
                      </a:r>
                      <a:endParaRPr lang="fr-FR" sz="800" kern="10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a:effectLst/>
                        </a:rPr>
                        <a:t>83</a:t>
                      </a:r>
                      <a:endParaRPr lang="fr-FR" sz="800" kern="10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dirty="0">
                          <a:effectLst/>
                        </a:rPr>
                        <a:t>Brignoles</a:t>
                      </a:r>
                      <a:endParaRPr lang="fr-FR"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extLst>
                  <a:ext uri="{0D108BD9-81ED-4DB2-BD59-A6C34878D82A}">
                    <a16:rowId xmlns:a16="http://schemas.microsoft.com/office/drawing/2014/main" val="3693254224"/>
                  </a:ext>
                </a:extLst>
              </a:tr>
              <a:tr h="141867">
                <a:tc>
                  <a:txBody>
                    <a:bodyPr/>
                    <a:lstStyle/>
                    <a:p>
                      <a:pPr algn="ctr">
                        <a:lnSpc>
                          <a:spcPct val="107000"/>
                        </a:lnSpc>
                        <a:spcAft>
                          <a:spcPts val="800"/>
                        </a:spcAft>
                      </a:pPr>
                      <a:r>
                        <a:rPr lang="fr-FR" sz="800" kern="100">
                          <a:effectLst/>
                        </a:rPr>
                        <a:t>312670730</a:t>
                      </a:r>
                      <a:endParaRPr lang="fr-FR" sz="800" kern="10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a:effectLst/>
                        </a:rPr>
                        <a:t>sormaf</a:t>
                      </a:r>
                      <a:endParaRPr lang="fr-FR" sz="800" kern="10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a:effectLst/>
                        </a:rPr>
                        <a:t>84</a:t>
                      </a:r>
                      <a:endParaRPr lang="fr-FR" sz="800" kern="10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dirty="0">
                          <a:effectLst/>
                        </a:rPr>
                        <a:t>Cavaillon</a:t>
                      </a:r>
                      <a:endParaRPr lang="fr-FR"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extLst>
                  <a:ext uri="{0D108BD9-81ED-4DB2-BD59-A6C34878D82A}">
                    <a16:rowId xmlns:a16="http://schemas.microsoft.com/office/drawing/2014/main" val="2925753039"/>
                  </a:ext>
                </a:extLst>
              </a:tr>
              <a:tr h="141867">
                <a:tc>
                  <a:txBody>
                    <a:bodyPr/>
                    <a:lstStyle/>
                    <a:p>
                      <a:pPr algn="ctr">
                        <a:lnSpc>
                          <a:spcPct val="107000"/>
                        </a:lnSpc>
                        <a:spcAft>
                          <a:spcPts val="800"/>
                        </a:spcAft>
                      </a:pPr>
                      <a:r>
                        <a:rPr lang="fr-FR" sz="800" kern="100">
                          <a:effectLst/>
                        </a:rPr>
                        <a:t>456500537</a:t>
                      </a:r>
                      <a:endParaRPr lang="fr-FR" sz="800" kern="10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a:effectLst/>
                        </a:rPr>
                        <a:t>dalkia</a:t>
                      </a:r>
                      <a:endParaRPr lang="fr-FR" sz="800" kern="10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a:effectLst/>
                        </a:rPr>
                        <a:t>84</a:t>
                      </a:r>
                      <a:endParaRPr lang="fr-FR" sz="800" kern="10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dirty="0">
                          <a:effectLst/>
                        </a:rPr>
                        <a:t>Avignon</a:t>
                      </a:r>
                      <a:endParaRPr lang="fr-FR"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extLst>
                  <a:ext uri="{0D108BD9-81ED-4DB2-BD59-A6C34878D82A}">
                    <a16:rowId xmlns:a16="http://schemas.microsoft.com/office/drawing/2014/main" val="265597512"/>
                  </a:ext>
                </a:extLst>
              </a:tr>
              <a:tr h="141867">
                <a:tc>
                  <a:txBody>
                    <a:bodyPr/>
                    <a:lstStyle/>
                    <a:p>
                      <a:pPr algn="ctr">
                        <a:lnSpc>
                          <a:spcPct val="107000"/>
                        </a:lnSpc>
                        <a:spcAft>
                          <a:spcPts val="800"/>
                        </a:spcAft>
                      </a:pPr>
                      <a:r>
                        <a:rPr lang="fr-FR" sz="800" kern="100">
                          <a:effectLst/>
                        </a:rPr>
                        <a:t>392828083</a:t>
                      </a:r>
                      <a:endParaRPr lang="fr-FR" sz="800" kern="10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a:effectLst/>
                        </a:rPr>
                        <a:t>eutrope</a:t>
                      </a:r>
                      <a:endParaRPr lang="fr-FR" sz="800" kern="10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a:effectLst/>
                        </a:rPr>
                        <a:t>84</a:t>
                      </a:r>
                      <a:endParaRPr lang="fr-FR" sz="800" kern="10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dirty="0">
                          <a:effectLst/>
                        </a:rPr>
                        <a:t>L'Isle-sur-la-Sorgue</a:t>
                      </a:r>
                      <a:endParaRPr lang="fr-FR"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extLst>
                  <a:ext uri="{0D108BD9-81ED-4DB2-BD59-A6C34878D82A}">
                    <a16:rowId xmlns:a16="http://schemas.microsoft.com/office/drawing/2014/main" val="709012678"/>
                  </a:ext>
                </a:extLst>
              </a:tr>
              <a:tr h="141867">
                <a:tc>
                  <a:txBody>
                    <a:bodyPr/>
                    <a:lstStyle/>
                    <a:p>
                      <a:pPr algn="ctr">
                        <a:lnSpc>
                          <a:spcPct val="107000"/>
                        </a:lnSpc>
                        <a:spcAft>
                          <a:spcPts val="800"/>
                        </a:spcAft>
                      </a:pPr>
                      <a:r>
                        <a:rPr lang="fr-FR" sz="800" kern="100">
                          <a:effectLst/>
                        </a:rPr>
                        <a:t>809024516</a:t>
                      </a:r>
                      <a:endParaRPr lang="fr-FR" sz="800" kern="10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a:effectLst/>
                        </a:rPr>
                        <a:t>sra sud est</a:t>
                      </a:r>
                      <a:endParaRPr lang="fr-FR" sz="800" kern="10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a:effectLst/>
                        </a:rPr>
                        <a:t>84</a:t>
                      </a:r>
                      <a:endParaRPr lang="fr-FR" sz="800" kern="10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dirty="0">
                          <a:effectLst/>
                        </a:rPr>
                        <a:t>Velleron</a:t>
                      </a:r>
                      <a:endParaRPr lang="fr-FR"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extLst>
                  <a:ext uri="{0D108BD9-81ED-4DB2-BD59-A6C34878D82A}">
                    <a16:rowId xmlns:a16="http://schemas.microsoft.com/office/drawing/2014/main" val="3903808641"/>
                  </a:ext>
                </a:extLst>
              </a:tr>
              <a:tr h="141867">
                <a:tc>
                  <a:txBody>
                    <a:bodyPr/>
                    <a:lstStyle/>
                    <a:p>
                      <a:pPr algn="ctr">
                        <a:lnSpc>
                          <a:spcPct val="107000"/>
                        </a:lnSpc>
                        <a:spcAft>
                          <a:spcPts val="800"/>
                        </a:spcAft>
                      </a:pPr>
                      <a:r>
                        <a:rPr lang="fr-FR" sz="800" kern="100">
                          <a:effectLst/>
                        </a:rPr>
                        <a:t>512008418</a:t>
                      </a:r>
                      <a:endParaRPr lang="fr-FR" sz="800" kern="10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a:effectLst/>
                        </a:rPr>
                        <a:t>ajr conseil</a:t>
                      </a:r>
                      <a:endParaRPr lang="fr-FR" sz="800" kern="10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a:effectLst/>
                        </a:rPr>
                        <a:t>84</a:t>
                      </a:r>
                      <a:endParaRPr lang="fr-FR" sz="800" kern="10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tc>
                  <a:txBody>
                    <a:bodyPr/>
                    <a:lstStyle/>
                    <a:p>
                      <a:pPr algn="ctr">
                        <a:lnSpc>
                          <a:spcPct val="107000"/>
                        </a:lnSpc>
                        <a:spcAft>
                          <a:spcPts val="800"/>
                        </a:spcAft>
                      </a:pPr>
                      <a:r>
                        <a:rPr lang="fr-FR" sz="800" kern="100" dirty="0">
                          <a:effectLst/>
                        </a:rPr>
                        <a:t>Avignon</a:t>
                      </a:r>
                      <a:endParaRPr lang="fr-FR"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32" marR="732" marT="732" marB="0" anchor="ctr"/>
                </a:tc>
                <a:extLst>
                  <a:ext uri="{0D108BD9-81ED-4DB2-BD59-A6C34878D82A}">
                    <a16:rowId xmlns:a16="http://schemas.microsoft.com/office/drawing/2014/main" val="1239250225"/>
                  </a:ext>
                </a:extLst>
              </a:tr>
            </a:tbl>
          </a:graphicData>
        </a:graphic>
      </p:graphicFrame>
    </p:spTree>
    <p:extLst>
      <p:ext uri="{BB962C8B-B14F-4D97-AF65-F5344CB8AC3E}">
        <p14:creationId xmlns:p14="http://schemas.microsoft.com/office/powerpoint/2010/main" val="1648310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D62A332-E0BB-A5DE-8B06-AD0098388A69}"/>
              </a:ext>
            </a:extLst>
          </p:cNvPr>
          <p:cNvSpPr>
            <a:spLocks noGrp="1"/>
          </p:cNvSpPr>
          <p:nvPr>
            <p:ph type="sldNum" sz="quarter" idx="12"/>
          </p:nvPr>
        </p:nvSpPr>
        <p:spPr/>
        <p:txBody>
          <a:bodyPr/>
          <a:lstStyle/>
          <a:p>
            <a:fld id="{733122C9-A0B9-462F-8757-0847AD287B63}" type="slidenum">
              <a:rPr lang="fr-FR" smtClean="0"/>
              <a:pPr/>
              <a:t>17</a:t>
            </a:fld>
            <a:endParaRPr lang="fr-FR" dirty="0"/>
          </a:p>
        </p:txBody>
      </p:sp>
      <p:sp>
        <p:nvSpPr>
          <p:cNvPr id="7" name="Espace réservé du pied de page 6">
            <a:extLst>
              <a:ext uri="{FF2B5EF4-FFF2-40B4-BE49-F238E27FC236}">
                <a16:creationId xmlns:a16="http://schemas.microsoft.com/office/drawing/2014/main" id="{A1CCA1C9-9FD8-578B-61A6-87889695337D}"/>
              </a:ext>
            </a:extLst>
          </p:cNvPr>
          <p:cNvSpPr>
            <a:spLocks noGrp="1"/>
          </p:cNvSpPr>
          <p:nvPr>
            <p:ph type="ftr" sz="quarter" idx="3"/>
          </p:nvPr>
        </p:nvSpPr>
        <p:spPr>
          <a:xfrm>
            <a:off x="8061821" y="2539"/>
            <a:ext cx="980507" cy="360000"/>
          </a:xfrm>
        </p:spPr>
        <p:txBody>
          <a:bodyPr/>
          <a:lstStyle/>
          <a:p>
            <a:r>
              <a:rPr lang="fr-FR" dirty="0"/>
              <a:t>Rapport d’alternance</a:t>
            </a:r>
          </a:p>
        </p:txBody>
      </p:sp>
      <p:sp>
        <p:nvSpPr>
          <p:cNvPr id="16" name="Titre 4">
            <a:extLst>
              <a:ext uri="{FF2B5EF4-FFF2-40B4-BE49-F238E27FC236}">
                <a16:creationId xmlns:a16="http://schemas.microsoft.com/office/drawing/2014/main" id="{343ABF89-F6C9-DE81-892C-740A58238504}"/>
              </a:ext>
            </a:extLst>
          </p:cNvPr>
          <p:cNvSpPr>
            <a:spLocks noGrp="1"/>
          </p:cNvSpPr>
          <p:nvPr>
            <p:ph type="title"/>
          </p:nvPr>
        </p:nvSpPr>
        <p:spPr>
          <a:xfrm>
            <a:off x="2634772" y="404299"/>
            <a:ext cx="3874455" cy="539991"/>
          </a:xfrm>
        </p:spPr>
        <p:txBody>
          <a:bodyPr>
            <a:normAutofit/>
          </a:bodyPr>
          <a:lstStyle/>
          <a:p>
            <a:r>
              <a:rPr lang="fr-FR" dirty="0"/>
              <a:t>     Recommandations</a:t>
            </a:r>
          </a:p>
        </p:txBody>
      </p:sp>
      <p:sp>
        <p:nvSpPr>
          <p:cNvPr id="17" name="Ellipse 16">
            <a:extLst>
              <a:ext uri="{FF2B5EF4-FFF2-40B4-BE49-F238E27FC236}">
                <a16:creationId xmlns:a16="http://schemas.microsoft.com/office/drawing/2014/main" id="{F725A3C4-9066-02AB-BEF6-86972FA6AAEC}"/>
              </a:ext>
            </a:extLst>
          </p:cNvPr>
          <p:cNvSpPr/>
          <p:nvPr/>
        </p:nvSpPr>
        <p:spPr>
          <a:xfrm>
            <a:off x="2680952" y="530294"/>
            <a:ext cx="288000" cy="288000"/>
          </a:xfrm>
          <a:prstGeom prst="ellipse">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a:ln>
                  <a:noFill/>
                </a:ln>
                <a:solidFill>
                  <a:srgbClr val="FFFFFF"/>
                </a:solidFill>
                <a:effectLst/>
                <a:uLnTx/>
                <a:uFillTx/>
                <a:latin typeface="Arial"/>
                <a:ea typeface="+mn-ea"/>
                <a:cs typeface="+mn-cs"/>
              </a:rPr>
              <a:t>7</a:t>
            </a:r>
          </a:p>
        </p:txBody>
      </p:sp>
      <p:pic>
        <p:nvPicPr>
          <p:cNvPr id="6" name="Picture 2" descr="https://o.remove.bg/downloads/146a04c0-3062-4d9b-9aad-a9bf1e514e9c/logotype-rouge-bleu-removebg-preview.png">
            <a:extLst>
              <a:ext uri="{FF2B5EF4-FFF2-40B4-BE49-F238E27FC236}">
                <a16:creationId xmlns:a16="http://schemas.microsoft.com/office/drawing/2014/main" id="{8BFD5C05-1F68-3C6C-902F-40517DD1DB9F}"/>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80680" y="86930"/>
            <a:ext cx="486340" cy="47722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Diagramme 12">
            <a:extLst>
              <a:ext uri="{FF2B5EF4-FFF2-40B4-BE49-F238E27FC236}">
                <a16:creationId xmlns:a16="http://schemas.microsoft.com/office/drawing/2014/main" id="{EB4602DA-7521-9744-64BE-154B8FEF6DD1}"/>
              </a:ext>
            </a:extLst>
          </p:cNvPr>
          <p:cNvGraphicFramePr/>
          <p:nvPr>
            <p:extLst>
              <p:ext uri="{D42A27DB-BD31-4B8C-83A1-F6EECF244321}">
                <p14:modId xmlns:p14="http://schemas.microsoft.com/office/powerpoint/2010/main" val="3266108779"/>
              </p:ext>
            </p:extLst>
          </p:nvPr>
        </p:nvGraphicFramePr>
        <p:xfrm>
          <a:off x="665018" y="944288"/>
          <a:ext cx="7712364" cy="366891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98775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99269207-47AA-E822-C411-C7C1D645D8C8}"/>
              </a:ext>
            </a:extLst>
          </p:cNvPr>
          <p:cNvSpPr>
            <a:spLocks noGrp="1"/>
          </p:cNvSpPr>
          <p:nvPr>
            <p:ph type="sldNum" sz="quarter" idx="4"/>
          </p:nvPr>
        </p:nvSpPr>
        <p:spPr/>
        <p:txBody>
          <a:bodyPr/>
          <a:lstStyle/>
          <a:p>
            <a:fld id="{733122C9-A0B9-462F-8757-0847AD287B63}" type="slidenum">
              <a:rPr lang="fr-FR" smtClean="0"/>
              <a:pPr/>
              <a:t>18</a:t>
            </a:fld>
            <a:endParaRPr lang="fr-FR"/>
          </a:p>
        </p:txBody>
      </p:sp>
      <p:sp>
        <p:nvSpPr>
          <p:cNvPr id="6" name="Espace réservé du pied de page 5">
            <a:extLst>
              <a:ext uri="{FF2B5EF4-FFF2-40B4-BE49-F238E27FC236}">
                <a16:creationId xmlns:a16="http://schemas.microsoft.com/office/drawing/2014/main" id="{D09418B4-21E2-4E38-E91B-84047521C350}"/>
              </a:ext>
            </a:extLst>
          </p:cNvPr>
          <p:cNvSpPr>
            <a:spLocks noGrp="1"/>
          </p:cNvSpPr>
          <p:nvPr>
            <p:ph type="ftr" sz="quarter" idx="3"/>
          </p:nvPr>
        </p:nvSpPr>
        <p:spPr>
          <a:xfrm>
            <a:off x="7970982" y="60264"/>
            <a:ext cx="1054822" cy="281736"/>
          </a:xfrm>
        </p:spPr>
        <p:txBody>
          <a:bodyPr/>
          <a:lstStyle/>
          <a:p>
            <a:r>
              <a:rPr lang="fr-FR" dirty="0"/>
              <a:t>Rapport d’alternance</a:t>
            </a:r>
          </a:p>
        </p:txBody>
      </p:sp>
      <p:pic>
        <p:nvPicPr>
          <p:cNvPr id="7" name="Picture 2" descr="https://o.remove.bg/downloads/146a04c0-3062-4d9b-9aad-a9bf1e514e9c/logotype-rouge-bleu-removebg-preview.png">
            <a:extLst>
              <a:ext uri="{FF2B5EF4-FFF2-40B4-BE49-F238E27FC236}">
                <a16:creationId xmlns:a16="http://schemas.microsoft.com/office/drawing/2014/main" id="{4C2146D2-D57C-D9B9-AD99-795431C60338}"/>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18196" y="60264"/>
            <a:ext cx="486340" cy="47722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Je suis à la recherche d'un emploi de commercial">
            <a:extLst>
              <a:ext uri="{FF2B5EF4-FFF2-40B4-BE49-F238E27FC236}">
                <a16:creationId xmlns:a16="http://schemas.microsoft.com/office/drawing/2014/main" id="{8BBFF7D7-4085-7943-86DB-13BD591AB2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5749" y="341277"/>
            <a:ext cx="6162964" cy="4622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2851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D62A332-E0BB-A5DE-8B06-AD0098388A69}"/>
              </a:ext>
            </a:extLst>
          </p:cNvPr>
          <p:cNvSpPr>
            <a:spLocks noGrp="1"/>
          </p:cNvSpPr>
          <p:nvPr>
            <p:ph type="sldNum" sz="quarter" idx="12"/>
          </p:nvPr>
        </p:nvSpPr>
        <p:spPr/>
        <p:txBody>
          <a:bodyPr/>
          <a:lstStyle/>
          <a:p>
            <a:fld id="{733122C9-A0B9-462F-8757-0847AD287B63}" type="slidenum">
              <a:rPr lang="fr-FR" smtClean="0"/>
              <a:pPr/>
              <a:t>2</a:t>
            </a:fld>
            <a:endParaRPr lang="fr-FR"/>
          </a:p>
        </p:txBody>
      </p:sp>
      <p:sp>
        <p:nvSpPr>
          <p:cNvPr id="4" name="Espace réservé du texte 3">
            <a:extLst>
              <a:ext uri="{FF2B5EF4-FFF2-40B4-BE49-F238E27FC236}">
                <a16:creationId xmlns:a16="http://schemas.microsoft.com/office/drawing/2014/main" id="{6E64897C-F466-A65F-0C24-136258C71FF5}"/>
              </a:ext>
            </a:extLst>
          </p:cNvPr>
          <p:cNvSpPr>
            <a:spLocks noGrp="1"/>
          </p:cNvSpPr>
          <p:nvPr>
            <p:ph type="body" sz="quarter" idx="13"/>
          </p:nvPr>
        </p:nvSpPr>
        <p:spPr/>
        <p:txBody>
          <a:bodyPr/>
          <a:lstStyle/>
          <a:p>
            <a:r>
              <a:rPr lang="fr-FR" dirty="0"/>
              <a:t>France 2030 : aller vers les entreprises innovantes</a:t>
            </a:r>
          </a:p>
        </p:txBody>
      </p:sp>
      <p:sp>
        <p:nvSpPr>
          <p:cNvPr id="5" name="Titre 4">
            <a:extLst>
              <a:ext uri="{FF2B5EF4-FFF2-40B4-BE49-F238E27FC236}">
                <a16:creationId xmlns:a16="http://schemas.microsoft.com/office/drawing/2014/main" id="{D5034F36-D678-BF21-98A9-E4389B0DE99A}"/>
              </a:ext>
            </a:extLst>
          </p:cNvPr>
          <p:cNvSpPr>
            <a:spLocks noGrp="1"/>
          </p:cNvSpPr>
          <p:nvPr>
            <p:ph type="title"/>
          </p:nvPr>
        </p:nvSpPr>
        <p:spPr/>
        <p:txBody>
          <a:bodyPr/>
          <a:lstStyle/>
          <a:p>
            <a:r>
              <a:rPr lang="fr-FR" dirty="0"/>
              <a:t>Plan de la présentation</a:t>
            </a:r>
          </a:p>
        </p:txBody>
      </p:sp>
      <p:sp>
        <p:nvSpPr>
          <p:cNvPr id="6" name="Espace réservé du texte 5">
            <a:extLst>
              <a:ext uri="{FF2B5EF4-FFF2-40B4-BE49-F238E27FC236}">
                <a16:creationId xmlns:a16="http://schemas.microsoft.com/office/drawing/2014/main" id="{EC2ED3F7-F6F5-A275-1F1C-720ADEC69359}"/>
              </a:ext>
            </a:extLst>
          </p:cNvPr>
          <p:cNvSpPr>
            <a:spLocks noGrp="1"/>
          </p:cNvSpPr>
          <p:nvPr>
            <p:ph type="body" sz="quarter" idx="14"/>
          </p:nvPr>
        </p:nvSpPr>
        <p:spPr>
          <a:xfrm>
            <a:off x="934936" y="1633977"/>
            <a:ext cx="7776584" cy="3131051"/>
          </a:xfrm>
        </p:spPr>
        <p:txBody>
          <a:bodyPr/>
          <a:lstStyle/>
          <a:p>
            <a:pPr>
              <a:lnSpc>
                <a:spcPct val="150000"/>
              </a:lnSpc>
            </a:pPr>
            <a:r>
              <a:rPr lang="fr-FR" sz="1600" dirty="0">
                <a:latin typeface="Marianne" panose="02000000000000000000" pitchFamily="2" charset="0"/>
              </a:rPr>
              <a:t>Contexte intentionnel de l’étude</a:t>
            </a:r>
          </a:p>
          <a:p>
            <a:pPr>
              <a:lnSpc>
                <a:spcPct val="150000"/>
              </a:lnSpc>
            </a:pPr>
            <a:r>
              <a:rPr lang="fr-FR" sz="1600" dirty="0"/>
              <a:t>Problématique</a:t>
            </a:r>
          </a:p>
          <a:p>
            <a:pPr>
              <a:lnSpc>
                <a:spcPct val="150000"/>
              </a:lnSpc>
            </a:pPr>
            <a:r>
              <a:rPr lang="fr-FR" sz="1600" dirty="0"/>
              <a:t>Présentation des données</a:t>
            </a:r>
          </a:p>
          <a:p>
            <a:pPr>
              <a:lnSpc>
                <a:spcPct val="150000"/>
              </a:lnSpc>
            </a:pPr>
            <a:r>
              <a:rPr lang="fr-FR" sz="1600" dirty="0">
                <a:latin typeface="Marianne" panose="02000000000000000000" pitchFamily="2" charset="0"/>
              </a:rPr>
              <a:t>Traitement des données</a:t>
            </a:r>
          </a:p>
          <a:p>
            <a:pPr>
              <a:lnSpc>
                <a:spcPct val="150000"/>
              </a:lnSpc>
            </a:pPr>
            <a:r>
              <a:rPr lang="fr-FR" sz="1600" dirty="0"/>
              <a:t>Analyse exploratoire des données</a:t>
            </a:r>
          </a:p>
          <a:p>
            <a:pPr>
              <a:lnSpc>
                <a:spcPct val="150000"/>
              </a:lnSpc>
            </a:pPr>
            <a:r>
              <a:rPr lang="fr-FR" sz="1600" dirty="0">
                <a:latin typeface="Marianne" panose="02000000000000000000" pitchFamily="2" charset="0"/>
              </a:rPr>
              <a:t>Présentation des résultats </a:t>
            </a:r>
            <a:endParaRPr lang="fr-FR" sz="1600" dirty="0"/>
          </a:p>
          <a:p>
            <a:pPr>
              <a:lnSpc>
                <a:spcPct val="150000"/>
              </a:lnSpc>
            </a:pPr>
            <a:r>
              <a:rPr lang="fr-FR" sz="1600" dirty="0">
                <a:latin typeface="Marianne" panose="02000000000000000000" pitchFamily="2" charset="0"/>
              </a:rPr>
              <a:t>Recommandations</a:t>
            </a:r>
          </a:p>
        </p:txBody>
      </p:sp>
      <p:sp>
        <p:nvSpPr>
          <p:cNvPr id="7" name="Espace réservé du pied de page 6">
            <a:extLst>
              <a:ext uri="{FF2B5EF4-FFF2-40B4-BE49-F238E27FC236}">
                <a16:creationId xmlns:a16="http://schemas.microsoft.com/office/drawing/2014/main" id="{A1CCA1C9-9FD8-578B-61A6-87889695337D}"/>
              </a:ext>
            </a:extLst>
          </p:cNvPr>
          <p:cNvSpPr>
            <a:spLocks noGrp="1"/>
          </p:cNvSpPr>
          <p:nvPr>
            <p:ph type="ftr" sz="quarter" idx="3"/>
          </p:nvPr>
        </p:nvSpPr>
        <p:spPr>
          <a:xfrm>
            <a:off x="5551886" y="0"/>
            <a:ext cx="3482053" cy="360000"/>
          </a:xfrm>
        </p:spPr>
        <p:txBody>
          <a:bodyPr/>
          <a:lstStyle/>
          <a:p>
            <a:r>
              <a:rPr lang="fr-FR" dirty="0"/>
              <a:t>Rapport d’alternance</a:t>
            </a:r>
          </a:p>
        </p:txBody>
      </p:sp>
      <p:sp>
        <p:nvSpPr>
          <p:cNvPr id="8" name="Ellipse 7">
            <a:extLst>
              <a:ext uri="{FF2B5EF4-FFF2-40B4-BE49-F238E27FC236}">
                <a16:creationId xmlns:a16="http://schemas.microsoft.com/office/drawing/2014/main" id="{9AB80B3F-730E-72F7-0B51-6F3AF602EBEB}"/>
              </a:ext>
            </a:extLst>
          </p:cNvPr>
          <p:cNvSpPr/>
          <p:nvPr/>
        </p:nvSpPr>
        <p:spPr>
          <a:xfrm>
            <a:off x="539584" y="1717104"/>
            <a:ext cx="288000" cy="288000"/>
          </a:xfrm>
          <a:prstGeom prst="ellipse">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a:t>1</a:t>
            </a:r>
          </a:p>
        </p:txBody>
      </p:sp>
      <p:sp>
        <p:nvSpPr>
          <p:cNvPr id="11" name="Ellipse 10">
            <a:extLst>
              <a:ext uri="{FF2B5EF4-FFF2-40B4-BE49-F238E27FC236}">
                <a16:creationId xmlns:a16="http://schemas.microsoft.com/office/drawing/2014/main" id="{9E39EC4A-2C41-A7BE-7E79-38C4E806442F}"/>
              </a:ext>
            </a:extLst>
          </p:cNvPr>
          <p:cNvSpPr/>
          <p:nvPr/>
        </p:nvSpPr>
        <p:spPr>
          <a:xfrm>
            <a:off x="539584" y="2146565"/>
            <a:ext cx="288000" cy="288000"/>
          </a:xfrm>
          <a:prstGeom prst="ellipse">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a:t>2</a:t>
            </a:r>
          </a:p>
        </p:txBody>
      </p:sp>
      <p:sp>
        <p:nvSpPr>
          <p:cNvPr id="12" name="Ellipse 11">
            <a:extLst>
              <a:ext uri="{FF2B5EF4-FFF2-40B4-BE49-F238E27FC236}">
                <a16:creationId xmlns:a16="http://schemas.microsoft.com/office/drawing/2014/main" id="{CA2D00A6-712D-1253-F9D2-3622BEB6417D}"/>
              </a:ext>
            </a:extLst>
          </p:cNvPr>
          <p:cNvSpPr/>
          <p:nvPr/>
        </p:nvSpPr>
        <p:spPr>
          <a:xfrm>
            <a:off x="539584" y="2576026"/>
            <a:ext cx="288000" cy="288000"/>
          </a:xfrm>
          <a:prstGeom prst="ellipse">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a:t>3</a:t>
            </a:r>
          </a:p>
        </p:txBody>
      </p:sp>
      <p:sp>
        <p:nvSpPr>
          <p:cNvPr id="13" name="Ellipse 12">
            <a:extLst>
              <a:ext uri="{FF2B5EF4-FFF2-40B4-BE49-F238E27FC236}">
                <a16:creationId xmlns:a16="http://schemas.microsoft.com/office/drawing/2014/main" id="{07EAD409-8E7B-1513-8902-6D8C22D4D212}"/>
              </a:ext>
            </a:extLst>
          </p:cNvPr>
          <p:cNvSpPr/>
          <p:nvPr/>
        </p:nvSpPr>
        <p:spPr>
          <a:xfrm>
            <a:off x="539584" y="3005487"/>
            <a:ext cx="288000" cy="288000"/>
          </a:xfrm>
          <a:prstGeom prst="ellipse">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a:t>4</a:t>
            </a:r>
          </a:p>
        </p:txBody>
      </p:sp>
      <p:pic>
        <p:nvPicPr>
          <p:cNvPr id="9" name="Picture 2" descr="https://o.remove.bg/downloads/146a04c0-3062-4d9b-9aad-a9bf1e514e9c/logotype-rouge-bleu-removebg-preview.png">
            <a:extLst>
              <a:ext uri="{FF2B5EF4-FFF2-40B4-BE49-F238E27FC236}">
                <a16:creationId xmlns:a16="http://schemas.microsoft.com/office/drawing/2014/main" id="{2E3052EA-841F-1C46-730B-DA2F1F86B051}"/>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296414" y="109625"/>
            <a:ext cx="486340" cy="477222"/>
          </a:xfrm>
          <a:prstGeom prst="rect">
            <a:avLst/>
          </a:prstGeom>
          <a:noFill/>
          <a:extLst>
            <a:ext uri="{909E8E84-426E-40DD-AFC4-6F175D3DCCD1}">
              <a14:hiddenFill xmlns:a14="http://schemas.microsoft.com/office/drawing/2010/main">
                <a:solidFill>
                  <a:srgbClr val="FFFFFF"/>
                </a:solidFill>
              </a14:hiddenFill>
            </a:ext>
          </a:extLst>
        </p:spPr>
      </p:pic>
      <p:sp>
        <p:nvSpPr>
          <p:cNvPr id="14" name="Ellipse 13">
            <a:extLst>
              <a:ext uri="{FF2B5EF4-FFF2-40B4-BE49-F238E27FC236}">
                <a16:creationId xmlns:a16="http://schemas.microsoft.com/office/drawing/2014/main" id="{1A6B9EE9-7FEE-0B91-BF83-286D70E4FF69}"/>
              </a:ext>
            </a:extLst>
          </p:cNvPr>
          <p:cNvSpPr/>
          <p:nvPr/>
        </p:nvSpPr>
        <p:spPr>
          <a:xfrm>
            <a:off x="539584" y="3434948"/>
            <a:ext cx="288000" cy="288000"/>
          </a:xfrm>
          <a:prstGeom prst="ellipse">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t>5</a:t>
            </a:r>
          </a:p>
        </p:txBody>
      </p:sp>
      <p:sp>
        <p:nvSpPr>
          <p:cNvPr id="3" name="Ellipse 2">
            <a:extLst>
              <a:ext uri="{FF2B5EF4-FFF2-40B4-BE49-F238E27FC236}">
                <a16:creationId xmlns:a16="http://schemas.microsoft.com/office/drawing/2014/main" id="{36120087-F8DB-1C85-0FAD-221C100D62B1}"/>
              </a:ext>
            </a:extLst>
          </p:cNvPr>
          <p:cNvSpPr/>
          <p:nvPr/>
        </p:nvSpPr>
        <p:spPr>
          <a:xfrm>
            <a:off x="540982" y="3866726"/>
            <a:ext cx="288000" cy="288000"/>
          </a:xfrm>
          <a:prstGeom prst="ellipse">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t>6</a:t>
            </a:r>
          </a:p>
        </p:txBody>
      </p:sp>
      <p:sp>
        <p:nvSpPr>
          <p:cNvPr id="15" name="Ellipse 14">
            <a:extLst>
              <a:ext uri="{FF2B5EF4-FFF2-40B4-BE49-F238E27FC236}">
                <a16:creationId xmlns:a16="http://schemas.microsoft.com/office/drawing/2014/main" id="{6433078D-FD64-E476-5CAD-44D07FC78128}"/>
              </a:ext>
            </a:extLst>
          </p:cNvPr>
          <p:cNvSpPr/>
          <p:nvPr/>
        </p:nvSpPr>
        <p:spPr>
          <a:xfrm>
            <a:off x="554841" y="4268506"/>
            <a:ext cx="288000" cy="288000"/>
          </a:xfrm>
          <a:prstGeom prst="ellipse">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t>7</a:t>
            </a:r>
          </a:p>
        </p:txBody>
      </p:sp>
    </p:spTree>
    <p:extLst>
      <p:ext uri="{BB962C8B-B14F-4D97-AF65-F5344CB8AC3E}">
        <p14:creationId xmlns:p14="http://schemas.microsoft.com/office/powerpoint/2010/main" val="651507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D62A332-E0BB-A5DE-8B06-AD0098388A69}"/>
              </a:ext>
            </a:extLst>
          </p:cNvPr>
          <p:cNvSpPr>
            <a:spLocks noGrp="1"/>
          </p:cNvSpPr>
          <p:nvPr>
            <p:ph type="sldNum" sz="quarter" idx="12"/>
          </p:nvPr>
        </p:nvSpPr>
        <p:spPr/>
        <p:txBody>
          <a:bodyPr/>
          <a:lstStyle/>
          <a:p>
            <a:fld id="{733122C9-A0B9-462F-8757-0847AD287B63}" type="slidenum">
              <a:rPr lang="fr-FR" smtClean="0"/>
              <a:pPr/>
              <a:t>3</a:t>
            </a:fld>
            <a:endParaRPr lang="fr-FR" dirty="0"/>
          </a:p>
        </p:txBody>
      </p:sp>
      <p:sp>
        <p:nvSpPr>
          <p:cNvPr id="7" name="Espace réservé du pied de page 6">
            <a:extLst>
              <a:ext uri="{FF2B5EF4-FFF2-40B4-BE49-F238E27FC236}">
                <a16:creationId xmlns:a16="http://schemas.microsoft.com/office/drawing/2014/main" id="{A1CCA1C9-9FD8-578B-61A6-87889695337D}"/>
              </a:ext>
            </a:extLst>
          </p:cNvPr>
          <p:cNvSpPr>
            <a:spLocks noGrp="1"/>
          </p:cNvSpPr>
          <p:nvPr>
            <p:ph type="ftr" sz="quarter" idx="3"/>
          </p:nvPr>
        </p:nvSpPr>
        <p:spPr>
          <a:xfrm>
            <a:off x="7583648" y="43991"/>
            <a:ext cx="1467069" cy="360000"/>
          </a:xfrm>
        </p:spPr>
        <p:txBody>
          <a:bodyPr/>
          <a:lstStyle/>
          <a:p>
            <a:r>
              <a:rPr lang="fr-FR" dirty="0"/>
              <a:t>Rapport d’alternance</a:t>
            </a:r>
          </a:p>
        </p:txBody>
      </p:sp>
      <p:sp>
        <p:nvSpPr>
          <p:cNvPr id="13" name="Titre 4">
            <a:extLst>
              <a:ext uri="{FF2B5EF4-FFF2-40B4-BE49-F238E27FC236}">
                <a16:creationId xmlns:a16="http://schemas.microsoft.com/office/drawing/2014/main" id="{E034D3FB-D60F-5D5F-9DBC-BF11431C5F31}"/>
              </a:ext>
            </a:extLst>
          </p:cNvPr>
          <p:cNvSpPr>
            <a:spLocks noGrp="1"/>
          </p:cNvSpPr>
          <p:nvPr>
            <p:ph type="title"/>
          </p:nvPr>
        </p:nvSpPr>
        <p:spPr>
          <a:xfrm>
            <a:off x="323850" y="682801"/>
            <a:ext cx="8424863" cy="539991"/>
          </a:xfrm>
        </p:spPr>
        <p:txBody>
          <a:bodyPr>
            <a:normAutofit/>
          </a:bodyPr>
          <a:lstStyle/>
          <a:p>
            <a:r>
              <a:rPr lang="fr-FR" dirty="0"/>
              <a:t>     Contexte intentionnelle de l’étude (1/2)</a:t>
            </a:r>
          </a:p>
        </p:txBody>
      </p:sp>
      <p:sp>
        <p:nvSpPr>
          <p:cNvPr id="19" name="Ellipse 18">
            <a:extLst>
              <a:ext uri="{FF2B5EF4-FFF2-40B4-BE49-F238E27FC236}">
                <a16:creationId xmlns:a16="http://schemas.microsoft.com/office/drawing/2014/main" id="{F568AC81-8225-E813-959E-8F839A84450F}"/>
              </a:ext>
            </a:extLst>
          </p:cNvPr>
          <p:cNvSpPr/>
          <p:nvPr/>
        </p:nvSpPr>
        <p:spPr>
          <a:xfrm>
            <a:off x="399944" y="808796"/>
            <a:ext cx="288000" cy="288000"/>
          </a:xfrm>
          <a:prstGeom prst="ellipse">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a:ln>
                  <a:noFill/>
                </a:ln>
                <a:solidFill>
                  <a:srgbClr val="FFFFFF"/>
                </a:solidFill>
                <a:effectLst/>
                <a:uLnTx/>
                <a:uFillTx/>
                <a:latin typeface="Arial"/>
                <a:ea typeface="+mn-ea"/>
                <a:cs typeface="+mn-cs"/>
              </a:rPr>
              <a:t>1</a:t>
            </a:r>
          </a:p>
        </p:txBody>
      </p:sp>
      <p:pic>
        <p:nvPicPr>
          <p:cNvPr id="23" name="Image 22" descr="Une image contenant texte, Police, ligne, capture d’écran&#10;&#10;Description générée automatiquement">
            <a:extLst>
              <a:ext uri="{FF2B5EF4-FFF2-40B4-BE49-F238E27FC236}">
                <a16:creationId xmlns:a16="http://schemas.microsoft.com/office/drawing/2014/main" id="{EAB58887-C604-0830-C488-ED49CF4C66F2}"/>
              </a:ext>
            </a:extLst>
          </p:cNvPr>
          <p:cNvPicPr>
            <a:picLocks noChangeAspect="1"/>
          </p:cNvPicPr>
          <p:nvPr/>
        </p:nvPicPr>
        <p:blipFill>
          <a:blip r:embed="rId3"/>
          <a:stretch>
            <a:fillRect/>
          </a:stretch>
        </p:blipFill>
        <p:spPr>
          <a:xfrm>
            <a:off x="595178" y="1222791"/>
            <a:ext cx="7953644" cy="3039879"/>
          </a:xfrm>
          <a:prstGeom prst="rect">
            <a:avLst/>
          </a:prstGeom>
        </p:spPr>
      </p:pic>
      <p:sp>
        <p:nvSpPr>
          <p:cNvPr id="24" name="Rectangle 23">
            <a:extLst>
              <a:ext uri="{FF2B5EF4-FFF2-40B4-BE49-F238E27FC236}">
                <a16:creationId xmlns:a16="http://schemas.microsoft.com/office/drawing/2014/main" id="{B51A7031-E4A0-B4FD-F135-B5FB4588602F}"/>
              </a:ext>
            </a:extLst>
          </p:cNvPr>
          <p:cNvSpPr/>
          <p:nvPr/>
        </p:nvSpPr>
        <p:spPr>
          <a:xfrm>
            <a:off x="5293454" y="1828800"/>
            <a:ext cx="436228" cy="159391"/>
          </a:xfrm>
          <a:prstGeom prst="rect">
            <a:avLst/>
          </a:prstGeom>
          <a:solidFill>
            <a:srgbClr val="82C4E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llipse 24">
            <a:extLst>
              <a:ext uri="{FF2B5EF4-FFF2-40B4-BE49-F238E27FC236}">
                <a16:creationId xmlns:a16="http://schemas.microsoft.com/office/drawing/2014/main" id="{A68F5708-AF07-69EF-E254-60210DF94F56}"/>
              </a:ext>
            </a:extLst>
          </p:cNvPr>
          <p:cNvSpPr/>
          <p:nvPr/>
        </p:nvSpPr>
        <p:spPr>
          <a:xfrm>
            <a:off x="7583648" y="2864309"/>
            <a:ext cx="1250055" cy="1658776"/>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9" name="Connecteur droit avec flèche 28">
            <a:extLst>
              <a:ext uri="{FF2B5EF4-FFF2-40B4-BE49-F238E27FC236}">
                <a16:creationId xmlns:a16="http://schemas.microsoft.com/office/drawing/2014/main" id="{BC449D8E-3097-D0FD-FF36-6C525A9E6BA1}"/>
              </a:ext>
            </a:extLst>
          </p:cNvPr>
          <p:cNvCxnSpPr>
            <a:endCxn id="25" idx="0"/>
          </p:cNvCxnSpPr>
          <p:nvPr/>
        </p:nvCxnSpPr>
        <p:spPr>
          <a:xfrm>
            <a:off x="8208675" y="2531316"/>
            <a:ext cx="1" cy="33299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31" name="Picture 2" descr="https://o.remove.bg/downloads/146a04c0-3062-4d9b-9aad-a9bf1e514e9c/logotype-rouge-bleu-removebg-preview.png">
            <a:extLst>
              <a:ext uri="{FF2B5EF4-FFF2-40B4-BE49-F238E27FC236}">
                <a16:creationId xmlns:a16="http://schemas.microsoft.com/office/drawing/2014/main" id="{B95021F5-2A84-81E0-8151-8CCC4C6A4196}"/>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93283" y="66174"/>
            <a:ext cx="486340" cy="477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6069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1000"/>
                                        <p:tgtEl>
                                          <p:spTgt spid="29"/>
                                        </p:tgtEl>
                                      </p:cBhvr>
                                    </p:animEffect>
                                    <p:anim calcmode="lin" valueType="num">
                                      <p:cBhvr>
                                        <p:cTn id="13" dur="1000" fill="hold"/>
                                        <p:tgtEl>
                                          <p:spTgt spid="29"/>
                                        </p:tgtEl>
                                        <p:attrNameLst>
                                          <p:attrName>ppt_x</p:attrName>
                                        </p:attrNameLst>
                                      </p:cBhvr>
                                      <p:tavLst>
                                        <p:tav tm="0">
                                          <p:val>
                                            <p:strVal val="#ppt_x"/>
                                          </p:val>
                                        </p:tav>
                                        <p:tav tm="100000">
                                          <p:val>
                                            <p:strVal val="#ppt_x"/>
                                          </p:val>
                                        </p:tav>
                                      </p:tavLst>
                                    </p:anim>
                                    <p:anim calcmode="lin" valueType="num">
                                      <p:cBhvr>
                                        <p:cTn id="14"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D62A332-E0BB-A5DE-8B06-AD0098388A69}"/>
              </a:ext>
            </a:extLst>
          </p:cNvPr>
          <p:cNvSpPr>
            <a:spLocks noGrp="1"/>
          </p:cNvSpPr>
          <p:nvPr>
            <p:ph type="sldNum" sz="quarter" idx="12"/>
          </p:nvPr>
        </p:nvSpPr>
        <p:spPr/>
        <p:txBody>
          <a:bodyPr/>
          <a:lstStyle/>
          <a:p>
            <a:fld id="{733122C9-A0B9-462F-8757-0847AD287B63}" type="slidenum">
              <a:rPr lang="fr-FR" smtClean="0"/>
              <a:pPr/>
              <a:t>4</a:t>
            </a:fld>
            <a:endParaRPr lang="fr-FR" dirty="0"/>
          </a:p>
        </p:txBody>
      </p:sp>
      <p:sp>
        <p:nvSpPr>
          <p:cNvPr id="7" name="Espace réservé du pied de page 6">
            <a:extLst>
              <a:ext uri="{FF2B5EF4-FFF2-40B4-BE49-F238E27FC236}">
                <a16:creationId xmlns:a16="http://schemas.microsoft.com/office/drawing/2014/main" id="{A1CCA1C9-9FD8-578B-61A6-87889695337D}"/>
              </a:ext>
            </a:extLst>
          </p:cNvPr>
          <p:cNvSpPr>
            <a:spLocks noGrp="1"/>
          </p:cNvSpPr>
          <p:nvPr>
            <p:ph type="ftr" sz="quarter" idx="3"/>
          </p:nvPr>
        </p:nvSpPr>
        <p:spPr>
          <a:xfrm>
            <a:off x="7583648" y="43991"/>
            <a:ext cx="1467069" cy="360000"/>
          </a:xfrm>
        </p:spPr>
        <p:txBody>
          <a:bodyPr/>
          <a:lstStyle/>
          <a:p>
            <a:r>
              <a:rPr lang="fr-FR" dirty="0"/>
              <a:t>Rapport d’alternance</a:t>
            </a:r>
          </a:p>
        </p:txBody>
      </p:sp>
      <p:sp>
        <p:nvSpPr>
          <p:cNvPr id="13" name="Titre 4">
            <a:extLst>
              <a:ext uri="{FF2B5EF4-FFF2-40B4-BE49-F238E27FC236}">
                <a16:creationId xmlns:a16="http://schemas.microsoft.com/office/drawing/2014/main" id="{E034D3FB-D60F-5D5F-9DBC-BF11431C5F31}"/>
              </a:ext>
            </a:extLst>
          </p:cNvPr>
          <p:cNvSpPr>
            <a:spLocks noGrp="1"/>
          </p:cNvSpPr>
          <p:nvPr>
            <p:ph type="title"/>
          </p:nvPr>
        </p:nvSpPr>
        <p:spPr>
          <a:xfrm>
            <a:off x="323850" y="481465"/>
            <a:ext cx="8424863" cy="539991"/>
          </a:xfrm>
        </p:spPr>
        <p:txBody>
          <a:bodyPr>
            <a:normAutofit/>
          </a:bodyPr>
          <a:lstStyle/>
          <a:p>
            <a:r>
              <a:rPr lang="fr-FR" dirty="0"/>
              <a:t>     Contexte intentionnelle de l’étude (2/2)</a:t>
            </a:r>
          </a:p>
        </p:txBody>
      </p:sp>
      <p:sp>
        <p:nvSpPr>
          <p:cNvPr id="19" name="Ellipse 18">
            <a:extLst>
              <a:ext uri="{FF2B5EF4-FFF2-40B4-BE49-F238E27FC236}">
                <a16:creationId xmlns:a16="http://schemas.microsoft.com/office/drawing/2014/main" id="{F568AC81-8225-E813-959E-8F839A84450F}"/>
              </a:ext>
            </a:extLst>
          </p:cNvPr>
          <p:cNvSpPr/>
          <p:nvPr/>
        </p:nvSpPr>
        <p:spPr>
          <a:xfrm>
            <a:off x="399944" y="565515"/>
            <a:ext cx="288000" cy="288000"/>
          </a:xfrm>
          <a:prstGeom prst="ellipse">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a:ln>
                  <a:noFill/>
                </a:ln>
                <a:solidFill>
                  <a:srgbClr val="FFFFFF"/>
                </a:solidFill>
                <a:effectLst/>
                <a:uLnTx/>
                <a:uFillTx/>
                <a:latin typeface="Arial"/>
                <a:ea typeface="+mn-ea"/>
                <a:cs typeface="+mn-cs"/>
              </a:rPr>
              <a:t>1</a:t>
            </a:r>
          </a:p>
        </p:txBody>
      </p:sp>
      <p:grpSp>
        <p:nvGrpSpPr>
          <p:cNvPr id="8" name="Groupe 7">
            <a:extLst>
              <a:ext uri="{FF2B5EF4-FFF2-40B4-BE49-F238E27FC236}">
                <a16:creationId xmlns:a16="http://schemas.microsoft.com/office/drawing/2014/main" id="{389302F9-21D9-0D5A-10A0-65ACE741709D}"/>
              </a:ext>
            </a:extLst>
          </p:cNvPr>
          <p:cNvGrpSpPr/>
          <p:nvPr/>
        </p:nvGrpSpPr>
        <p:grpSpPr>
          <a:xfrm>
            <a:off x="1524000" y="1530443"/>
            <a:ext cx="6059647" cy="3551363"/>
            <a:chOff x="1524000" y="1530443"/>
            <a:chExt cx="6059647" cy="3551363"/>
          </a:xfrm>
        </p:grpSpPr>
        <p:sp>
          <p:nvSpPr>
            <p:cNvPr id="9" name="Forme libre : forme 8">
              <a:extLst>
                <a:ext uri="{FF2B5EF4-FFF2-40B4-BE49-F238E27FC236}">
                  <a16:creationId xmlns:a16="http://schemas.microsoft.com/office/drawing/2014/main" id="{8C5B7053-011E-B423-5142-BD62A71137AA}"/>
                </a:ext>
              </a:extLst>
            </p:cNvPr>
            <p:cNvSpPr/>
            <p:nvPr/>
          </p:nvSpPr>
          <p:spPr>
            <a:xfrm>
              <a:off x="1524000" y="1530443"/>
              <a:ext cx="921084" cy="1315835"/>
            </a:xfrm>
            <a:custGeom>
              <a:avLst/>
              <a:gdLst>
                <a:gd name="connsiteX0" fmla="*/ 0 w 1315834"/>
                <a:gd name="connsiteY0" fmla="*/ 0 h 921084"/>
                <a:gd name="connsiteX1" fmla="*/ 855292 w 1315834"/>
                <a:gd name="connsiteY1" fmla="*/ 0 h 921084"/>
                <a:gd name="connsiteX2" fmla="*/ 1315834 w 1315834"/>
                <a:gd name="connsiteY2" fmla="*/ 460542 h 921084"/>
                <a:gd name="connsiteX3" fmla="*/ 855292 w 1315834"/>
                <a:gd name="connsiteY3" fmla="*/ 921084 h 921084"/>
                <a:gd name="connsiteX4" fmla="*/ 0 w 1315834"/>
                <a:gd name="connsiteY4" fmla="*/ 921084 h 921084"/>
                <a:gd name="connsiteX5" fmla="*/ 460542 w 1315834"/>
                <a:gd name="connsiteY5" fmla="*/ 460542 h 921084"/>
                <a:gd name="connsiteX6" fmla="*/ 0 w 1315834"/>
                <a:gd name="connsiteY6" fmla="*/ 0 h 921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5834" h="921084">
                  <a:moveTo>
                    <a:pt x="1315834" y="0"/>
                  </a:moveTo>
                  <a:lnTo>
                    <a:pt x="1315834" y="598705"/>
                  </a:lnTo>
                  <a:lnTo>
                    <a:pt x="657917" y="921084"/>
                  </a:lnTo>
                  <a:lnTo>
                    <a:pt x="0" y="598705"/>
                  </a:lnTo>
                  <a:lnTo>
                    <a:pt x="0" y="0"/>
                  </a:lnTo>
                  <a:lnTo>
                    <a:pt x="657917" y="322379"/>
                  </a:lnTo>
                  <a:lnTo>
                    <a:pt x="1315834" y="0"/>
                  </a:lnTo>
                  <a:close/>
                </a:path>
              </a:pathLst>
            </a:cu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145" tIns="477688" rIns="17145" bIns="477687" numCol="1" spcCol="1270" anchor="ctr" anchorCtr="0">
              <a:noAutofit/>
            </a:bodyPr>
            <a:lstStyle/>
            <a:p>
              <a:pPr marL="0" lvl="0" indent="0" algn="ctr" defTabSz="1200150">
                <a:lnSpc>
                  <a:spcPct val="90000"/>
                </a:lnSpc>
                <a:spcBef>
                  <a:spcPct val="0"/>
                </a:spcBef>
                <a:spcAft>
                  <a:spcPct val="35000"/>
                </a:spcAft>
                <a:buNone/>
              </a:pPr>
              <a:r>
                <a:rPr lang="fr-FR" sz="2700" kern="1200" dirty="0"/>
                <a:t>1</a:t>
              </a:r>
            </a:p>
          </p:txBody>
        </p:sp>
        <p:sp>
          <p:nvSpPr>
            <p:cNvPr id="10" name="Forme libre : forme 9">
              <a:extLst>
                <a:ext uri="{FF2B5EF4-FFF2-40B4-BE49-F238E27FC236}">
                  <a16:creationId xmlns:a16="http://schemas.microsoft.com/office/drawing/2014/main" id="{E1244A55-7489-B997-0438-4315E50731A6}"/>
                </a:ext>
              </a:extLst>
            </p:cNvPr>
            <p:cNvSpPr/>
            <p:nvPr/>
          </p:nvSpPr>
          <p:spPr>
            <a:xfrm>
              <a:off x="2445083" y="1530444"/>
              <a:ext cx="5138564" cy="855293"/>
            </a:xfrm>
            <a:custGeom>
              <a:avLst/>
              <a:gdLst>
                <a:gd name="connsiteX0" fmla="*/ 142552 w 855292"/>
                <a:gd name="connsiteY0" fmla="*/ 0 h 5138563"/>
                <a:gd name="connsiteX1" fmla="*/ 712740 w 855292"/>
                <a:gd name="connsiteY1" fmla="*/ 0 h 5138563"/>
                <a:gd name="connsiteX2" fmla="*/ 855292 w 855292"/>
                <a:gd name="connsiteY2" fmla="*/ 142552 h 5138563"/>
                <a:gd name="connsiteX3" fmla="*/ 855292 w 855292"/>
                <a:gd name="connsiteY3" fmla="*/ 5138563 h 5138563"/>
                <a:gd name="connsiteX4" fmla="*/ 855292 w 855292"/>
                <a:gd name="connsiteY4" fmla="*/ 5138563 h 5138563"/>
                <a:gd name="connsiteX5" fmla="*/ 0 w 855292"/>
                <a:gd name="connsiteY5" fmla="*/ 5138563 h 5138563"/>
                <a:gd name="connsiteX6" fmla="*/ 0 w 855292"/>
                <a:gd name="connsiteY6" fmla="*/ 5138563 h 5138563"/>
                <a:gd name="connsiteX7" fmla="*/ 0 w 855292"/>
                <a:gd name="connsiteY7" fmla="*/ 142552 h 5138563"/>
                <a:gd name="connsiteX8" fmla="*/ 142552 w 855292"/>
                <a:gd name="connsiteY8" fmla="*/ 0 h 5138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5292" h="5138563">
                  <a:moveTo>
                    <a:pt x="855292" y="856449"/>
                  </a:moveTo>
                  <a:lnTo>
                    <a:pt x="855292" y="4282114"/>
                  </a:lnTo>
                  <a:cubicBezTo>
                    <a:pt x="855292" y="4755114"/>
                    <a:pt x="844669" y="5138560"/>
                    <a:pt x="831565" y="5138560"/>
                  </a:cubicBezTo>
                  <a:lnTo>
                    <a:pt x="0" y="5138560"/>
                  </a:lnTo>
                  <a:lnTo>
                    <a:pt x="0" y="5138560"/>
                  </a:lnTo>
                  <a:lnTo>
                    <a:pt x="0" y="3"/>
                  </a:lnTo>
                  <a:lnTo>
                    <a:pt x="0" y="3"/>
                  </a:lnTo>
                  <a:lnTo>
                    <a:pt x="831565" y="3"/>
                  </a:lnTo>
                  <a:cubicBezTo>
                    <a:pt x="844669" y="3"/>
                    <a:pt x="855292" y="383449"/>
                    <a:pt x="855292" y="856449"/>
                  </a:cubicBezTo>
                  <a:close/>
                </a:path>
              </a:pathLst>
            </a:custGeom>
          </p:spPr>
          <p:style>
            <a:lnRef idx="2">
              <a:schemeClr val="accent2">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42241" tIns="54452" rIns="54452" bIns="54453" numCol="1" spcCol="1270" anchor="ctr" anchorCtr="0">
              <a:noAutofit/>
            </a:bodyPr>
            <a:lstStyle/>
            <a:p>
              <a:pPr marL="228600" lvl="1" indent="-228600" algn="l" defTabSz="889000">
                <a:lnSpc>
                  <a:spcPct val="90000"/>
                </a:lnSpc>
                <a:spcBef>
                  <a:spcPct val="0"/>
                </a:spcBef>
                <a:spcAft>
                  <a:spcPct val="15000"/>
                </a:spcAft>
                <a:buChar char="•"/>
              </a:pPr>
              <a:r>
                <a:rPr lang="fr-FR" sz="2000" kern="1200" dirty="0"/>
                <a:t>Collecte, nettoyage, structuration, enrichissement des données</a:t>
              </a:r>
            </a:p>
            <a:p>
              <a:pPr marL="228600" lvl="1" indent="-228600" algn="l" defTabSz="889000">
                <a:lnSpc>
                  <a:spcPct val="90000"/>
                </a:lnSpc>
                <a:spcBef>
                  <a:spcPct val="0"/>
                </a:spcBef>
                <a:spcAft>
                  <a:spcPct val="15000"/>
                </a:spcAft>
                <a:buChar char="•"/>
              </a:pPr>
              <a:r>
                <a:rPr lang="fr-FR" sz="2000" kern="1200" dirty="0"/>
                <a:t>Réalisation de </a:t>
              </a:r>
              <a:r>
                <a:rPr lang="fr-FR" sz="2000" kern="1200" dirty="0" err="1"/>
                <a:t>dashboard</a:t>
              </a:r>
              <a:endParaRPr lang="fr-FR" sz="2000" kern="1200" dirty="0"/>
            </a:p>
          </p:txBody>
        </p:sp>
        <p:sp>
          <p:nvSpPr>
            <p:cNvPr id="11" name="Forme libre : forme 10">
              <a:extLst>
                <a:ext uri="{FF2B5EF4-FFF2-40B4-BE49-F238E27FC236}">
                  <a16:creationId xmlns:a16="http://schemas.microsoft.com/office/drawing/2014/main" id="{48001933-597A-4F5D-E743-51FB08562D6B}"/>
                </a:ext>
              </a:extLst>
            </p:cNvPr>
            <p:cNvSpPr/>
            <p:nvPr/>
          </p:nvSpPr>
          <p:spPr>
            <a:xfrm>
              <a:off x="1524000" y="2648208"/>
              <a:ext cx="921084" cy="1315834"/>
            </a:xfrm>
            <a:custGeom>
              <a:avLst/>
              <a:gdLst>
                <a:gd name="connsiteX0" fmla="*/ 0 w 1315834"/>
                <a:gd name="connsiteY0" fmla="*/ 0 h 921084"/>
                <a:gd name="connsiteX1" fmla="*/ 855292 w 1315834"/>
                <a:gd name="connsiteY1" fmla="*/ 0 h 921084"/>
                <a:gd name="connsiteX2" fmla="*/ 1315834 w 1315834"/>
                <a:gd name="connsiteY2" fmla="*/ 460542 h 921084"/>
                <a:gd name="connsiteX3" fmla="*/ 855292 w 1315834"/>
                <a:gd name="connsiteY3" fmla="*/ 921084 h 921084"/>
                <a:gd name="connsiteX4" fmla="*/ 0 w 1315834"/>
                <a:gd name="connsiteY4" fmla="*/ 921084 h 921084"/>
                <a:gd name="connsiteX5" fmla="*/ 460542 w 1315834"/>
                <a:gd name="connsiteY5" fmla="*/ 460542 h 921084"/>
                <a:gd name="connsiteX6" fmla="*/ 0 w 1315834"/>
                <a:gd name="connsiteY6" fmla="*/ 0 h 921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5834" h="921084">
                  <a:moveTo>
                    <a:pt x="1315834" y="0"/>
                  </a:moveTo>
                  <a:lnTo>
                    <a:pt x="1315834" y="598705"/>
                  </a:lnTo>
                  <a:lnTo>
                    <a:pt x="657917" y="921084"/>
                  </a:lnTo>
                  <a:lnTo>
                    <a:pt x="0" y="598705"/>
                  </a:lnTo>
                  <a:lnTo>
                    <a:pt x="0" y="0"/>
                  </a:lnTo>
                  <a:lnTo>
                    <a:pt x="657917" y="322379"/>
                  </a:lnTo>
                  <a:lnTo>
                    <a:pt x="1315834" y="0"/>
                  </a:lnTo>
                  <a:close/>
                </a:path>
              </a:pathLst>
            </a:cu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145" tIns="477687" rIns="17145" bIns="477687" numCol="1" spcCol="1270" anchor="ctr" anchorCtr="0">
              <a:noAutofit/>
            </a:bodyPr>
            <a:lstStyle/>
            <a:p>
              <a:pPr marL="0" lvl="0" indent="0" algn="ctr" defTabSz="1200150">
                <a:lnSpc>
                  <a:spcPct val="90000"/>
                </a:lnSpc>
                <a:spcBef>
                  <a:spcPct val="0"/>
                </a:spcBef>
                <a:spcAft>
                  <a:spcPct val="35000"/>
                </a:spcAft>
                <a:buNone/>
              </a:pPr>
              <a:r>
                <a:rPr lang="fr-FR" sz="2700" kern="1200" dirty="0"/>
                <a:t>2</a:t>
              </a:r>
            </a:p>
          </p:txBody>
        </p:sp>
        <p:sp>
          <p:nvSpPr>
            <p:cNvPr id="12" name="Forme libre : forme 11">
              <a:extLst>
                <a:ext uri="{FF2B5EF4-FFF2-40B4-BE49-F238E27FC236}">
                  <a16:creationId xmlns:a16="http://schemas.microsoft.com/office/drawing/2014/main" id="{EFFC5DCC-D970-854C-C6D0-5AB39D8CD5DD}"/>
                </a:ext>
              </a:extLst>
            </p:cNvPr>
            <p:cNvSpPr/>
            <p:nvPr/>
          </p:nvSpPr>
          <p:spPr>
            <a:xfrm>
              <a:off x="2445083" y="2648208"/>
              <a:ext cx="5138564" cy="855293"/>
            </a:xfrm>
            <a:custGeom>
              <a:avLst/>
              <a:gdLst>
                <a:gd name="connsiteX0" fmla="*/ 142552 w 855292"/>
                <a:gd name="connsiteY0" fmla="*/ 0 h 5138563"/>
                <a:gd name="connsiteX1" fmla="*/ 712740 w 855292"/>
                <a:gd name="connsiteY1" fmla="*/ 0 h 5138563"/>
                <a:gd name="connsiteX2" fmla="*/ 855292 w 855292"/>
                <a:gd name="connsiteY2" fmla="*/ 142552 h 5138563"/>
                <a:gd name="connsiteX3" fmla="*/ 855292 w 855292"/>
                <a:gd name="connsiteY3" fmla="*/ 5138563 h 5138563"/>
                <a:gd name="connsiteX4" fmla="*/ 855292 w 855292"/>
                <a:gd name="connsiteY4" fmla="*/ 5138563 h 5138563"/>
                <a:gd name="connsiteX5" fmla="*/ 0 w 855292"/>
                <a:gd name="connsiteY5" fmla="*/ 5138563 h 5138563"/>
                <a:gd name="connsiteX6" fmla="*/ 0 w 855292"/>
                <a:gd name="connsiteY6" fmla="*/ 5138563 h 5138563"/>
                <a:gd name="connsiteX7" fmla="*/ 0 w 855292"/>
                <a:gd name="connsiteY7" fmla="*/ 142552 h 5138563"/>
                <a:gd name="connsiteX8" fmla="*/ 142552 w 855292"/>
                <a:gd name="connsiteY8" fmla="*/ 0 h 5138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5292" h="5138563">
                  <a:moveTo>
                    <a:pt x="855292" y="856449"/>
                  </a:moveTo>
                  <a:lnTo>
                    <a:pt x="855292" y="4282114"/>
                  </a:lnTo>
                  <a:cubicBezTo>
                    <a:pt x="855292" y="4755114"/>
                    <a:pt x="844669" y="5138560"/>
                    <a:pt x="831565" y="5138560"/>
                  </a:cubicBezTo>
                  <a:lnTo>
                    <a:pt x="0" y="5138560"/>
                  </a:lnTo>
                  <a:lnTo>
                    <a:pt x="0" y="5138560"/>
                  </a:lnTo>
                  <a:lnTo>
                    <a:pt x="0" y="3"/>
                  </a:lnTo>
                  <a:lnTo>
                    <a:pt x="0" y="3"/>
                  </a:lnTo>
                  <a:lnTo>
                    <a:pt x="831565" y="3"/>
                  </a:lnTo>
                  <a:cubicBezTo>
                    <a:pt x="844669" y="3"/>
                    <a:pt x="855292" y="383449"/>
                    <a:pt x="855292" y="856449"/>
                  </a:cubicBezTo>
                  <a:close/>
                </a:path>
              </a:pathLst>
            </a:custGeom>
          </p:spPr>
          <p:style>
            <a:lnRef idx="2">
              <a:schemeClr val="accent2">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28017" tIns="53182" rIns="53182" bIns="53183" numCol="1" spcCol="1270" anchor="ctr" anchorCtr="0">
              <a:noAutofit/>
            </a:bodyPr>
            <a:lstStyle/>
            <a:p>
              <a:pPr marL="171450" lvl="1" indent="-171450" algn="l" defTabSz="800100">
                <a:lnSpc>
                  <a:spcPct val="90000"/>
                </a:lnSpc>
                <a:spcBef>
                  <a:spcPct val="0"/>
                </a:spcBef>
                <a:spcAft>
                  <a:spcPct val="15000"/>
                </a:spcAft>
                <a:buFont typeface="Arial" panose="020B0604020202020204" pitchFamily="34" charset="0"/>
                <a:buChar char="•"/>
              </a:pPr>
              <a:r>
                <a:rPr lang="fr-FR" sz="1800" kern="1200" dirty="0"/>
                <a:t>PFRH : Cartographie des services publics</a:t>
              </a:r>
            </a:p>
          </p:txBody>
        </p:sp>
        <p:sp>
          <p:nvSpPr>
            <p:cNvPr id="14" name="Forme libre : forme 13">
              <a:extLst>
                <a:ext uri="{FF2B5EF4-FFF2-40B4-BE49-F238E27FC236}">
                  <a16:creationId xmlns:a16="http://schemas.microsoft.com/office/drawing/2014/main" id="{846CE594-AAE5-BE3E-13EA-CB9D07C0A8ED}"/>
                </a:ext>
              </a:extLst>
            </p:cNvPr>
            <p:cNvSpPr/>
            <p:nvPr/>
          </p:nvSpPr>
          <p:spPr>
            <a:xfrm>
              <a:off x="1524000" y="3765972"/>
              <a:ext cx="921084" cy="1315834"/>
            </a:xfrm>
            <a:custGeom>
              <a:avLst/>
              <a:gdLst>
                <a:gd name="connsiteX0" fmla="*/ 0 w 1315834"/>
                <a:gd name="connsiteY0" fmla="*/ 0 h 921084"/>
                <a:gd name="connsiteX1" fmla="*/ 855292 w 1315834"/>
                <a:gd name="connsiteY1" fmla="*/ 0 h 921084"/>
                <a:gd name="connsiteX2" fmla="*/ 1315834 w 1315834"/>
                <a:gd name="connsiteY2" fmla="*/ 460542 h 921084"/>
                <a:gd name="connsiteX3" fmla="*/ 855292 w 1315834"/>
                <a:gd name="connsiteY3" fmla="*/ 921084 h 921084"/>
                <a:gd name="connsiteX4" fmla="*/ 0 w 1315834"/>
                <a:gd name="connsiteY4" fmla="*/ 921084 h 921084"/>
                <a:gd name="connsiteX5" fmla="*/ 460542 w 1315834"/>
                <a:gd name="connsiteY5" fmla="*/ 460542 h 921084"/>
                <a:gd name="connsiteX6" fmla="*/ 0 w 1315834"/>
                <a:gd name="connsiteY6" fmla="*/ 0 h 921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5834" h="921084">
                  <a:moveTo>
                    <a:pt x="1315834" y="0"/>
                  </a:moveTo>
                  <a:lnTo>
                    <a:pt x="1315834" y="598705"/>
                  </a:lnTo>
                  <a:lnTo>
                    <a:pt x="657917" y="921084"/>
                  </a:lnTo>
                  <a:lnTo>
                    <a:pt x="0" y="598705"/>
                  </a:lnTo>
                  <a:lnTo>
                    <a:pt x="0" y="0"/>
                  </a:lnTo>
                  <a:lnTo>
                    <a:pt x="657917" y="322379"/>
                  </a:lnTo>
                  <a:lnTo>
                    <a:pt x="1315834" y="0"/>
                  </a:lnTo>
                  <a:close/>
                </a:path>
              </a:pathLst>
            </a:cu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145" tIns="477687" rIns="17145" bIns="477687" numCol="1" spcCol="1270" anchor="ctr" anchorCtr="0">
              <a:noAutofit/>
            </a:bodyPr>
            <a:lstStyle/>
            <a:p>
              <a:pPr marL="0" lvl="0" indent="0" algn="ctr" defTabSz="1200150">
                <a:lnSpc>
                  <a:spcPct val="90000"/>
                </a:lnSpc>
                <a:spcBef>
                  <a:spcPct val="0"/>
                </a:spcBef>
                <a:spcAft>
                  <a:spcPct val="35000"/>
                </a:spcAft>
                <a:buNone/>
              </a:pPr>
              <a:r>
                <a:rPr lang="fr-FR" sz="2700" kern="1200" dirty="0"/>
                <a:t>3</a:t>
              </a:r>
            </a:p>
          </p:txBody>
        </p:sp>
        <p:sp>
          <p:nvSpPr>
            <p:cNvPr id="15" name="Forme libre : forme 14">
              <a:extLst>
                <a:ext uri="{FF2B5EF4-FFF2-40B4-BE49-F238E27FC236}">
                  <a16:creationId xmlns:a16="http://schemas.microsoft.com/office/drawing/2014/main" id="{0F80E648-D410-B4BC-49BC-3E0F8CBBEFF2}"/>
                </a:ext>
              </a:extLst>
            </p:cNvPr>
            <p:cNvSpPr/>
            <p:nvPr/>
          </p:nvSpPr>
          <p:spPr>
            <a:xfrm>
              <a:off x="2445083" y="3765971"/>
              <a:ext cx="5138564" cy="855293"/>
            </a:xfrm>
            <a:custGeom>
              <a:avLst/>
              <a:gdLst>
                <a:gd name="connsiteX0" fmla="*/ 142552 w 855292"/>
                <a:gd name="connsiteY0" fmla="*/ 0 h 5138563"/>
                <a:gd name="connsiteX1" fmla="*/ 712740 w 855292"/>
                <a:gd name="connsiteY1" fmla="*/ 0 h 5138563"/>
                <a:gd name="connsiteX2" fmla="*/ 855292 w 855292"/>
                <a:gd name="connsiteY2" fmla="*/ 142552 h 5138563"/>
                <a:gd name="connsiteX3" fmla="*/ 855292 w 855292"/>
                <a:gd name="connsiteY3" fmla="*/ 5138563 h 5138563"/>
                <a:gd name="connsiteX4" fmla="*/ 855292 w 855292"/>
                <a:gd name="connsiteY4" fmla="*/ 5138563 h 5138563"/>
                <a:gd name="connsiteX5" fmla="*/ 0 w 855292"/>
                <a:gd name="connsiteY5" fmla="*/ 5138563 h 5138563"/>
                <a:gd name="connsiteX6" fmla="*/ 0 w 855292"/>
                <a:gd name="connsiteY6" fmla="*/ 5138563 h 5138563"/>
                <a:gd name="connsiteX7" fmla="*/ 0 w 855292"/>
                <a:gd name="connsiteY7" fmla="*/ 142552 h 5138563"/>
                <a:gd name="connsiteX8" fmla="*/ 142552 w 855292"/>
                <a:gd name="connsiteY8" fmla="*/ 0 h 5138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5292" h="5138563">
                  <a:moveTo>
                    <a:pt x="855292" y="856449"/>
                  </a:moveTo>
                  <a:lnTo>
                    <a:pt x="855292" y="4282114"/>
                  </a:lnTo>
                  <a:cubicBezTo>
                    <a:pt x="855292" y="4755114"/>
                    <a:pt x="844669" y="5138560"/>
                    <a:pt x="831565" y="5138560"/>
                  </a:cubicBezTo>
                  <a:lnTo>
                    <a:pt x="0" y="5138560"/>
                  </a:lnTo>
                  <a:lnTo>
                    <a:pt x="0" y="5138560"/>
                  </a:lnTo>
                  <a:lnTo>
                    <a:pt x="0" y="3"/>
                  </a:lnTo>
                  <a:lnTo>
                    <a:pt x="0" y="3"/>
                  </a:lnTo>
                  <a:lnTo>
                    <a:pt x="831565" y="3"/>
                  </a:lnTo>
                  <a:cubicBezTo>
                    <a:pt x="844669" y="3"/>
                    <a:pt x="855292" y="383449"/>
                    <a:pt x="855292" y="856449"/>
                  </a:cubicBezTo>
                  <a:close/>
                </a:path>
              </a:pathLst>
            </a:custGeom>
          </p:spPr>
          <p:style>
            <a:lnRef idx="2">
              <a:schemeClr val="accent2">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28017" tIns="53182" rIns="53182" bIns="53183" numCol="1" spcCol="1270" anchor="ctr" anchorCtr="0">
              <a:noAutofit/>
            </a:bodyPr>
            <a:lstStyle/>
            <a:p>
              <a:pPr marL="171450" lvl="1" indent="-171450" algn="l" defTabSz="800100">
                <a:lnSpc>
                  <a:spcPct val="90000"/>
                </a:lnSpc>
                <a:spcBef>
                  <a:spcPct val="0"/>
                </a:spcBef>
                <a:spcAft>
                  <a:spcPct val="15000"/>
                </a:spcAft>
                <a:buChar char="•"/>
              </a:pPr>
              <a:r>
                <a:rPr lang="fr-FR" sz="1800" kern="1200" dirty="0"/>
                <a:t>Modèle ML d’aide à la détection des entreprises innovantes pour le programme France 2030</a:t>
              </a:r>
            </a:p>
          </p:txBody>
        </p:sp>
      </p:grpSp>
      <p:sp>
        <p:nvSpPr>
          <p:cNvPr id="5" name="Titre 4">
            <a:extLst>
              <a:ext uri="{FF2B5EF4-FFF2-40B4-BE49-F238E27FC236}">
                <a16:creationId xmlns:a16="http://schemas.microsoft.com/office/drawing/2014/main" id="{B9F24FD3-63F3-DEA5-5757-05549DE74DAA}"/>
              </a:ext>
            </a:extLst>
          </p:cNvPr>
          <p:cNvSpPr txBox="1">
            <a:spLocks/>
          </p:cNvSpPr>
          <p:nvPr/>
        </p:nvSpPr>
        <p:spPr>
          <a:xfrm>
            <a:off x="687945" y="961036"/>
            <a:ext cx="4018280" cy="539991"/>
          </a:xfrm>
          <a:prstGeom prst="rect">
            <a:avLst/>
          </a:prstGeom>
        </p:spPr>
        <p:txBody>
          <a:bodyPr vert="horz" lIns="91440" tIns="45720" rIns="91440" bIns="45720" rtlCol="0" anchor="ctr">
            <a:normAutofit/>
          </a:bodyPr>
          <a:lstStyle>
            <a:lvl1pPr marL="14288" indent="0" algn="l" defTabSz="914400" rtl="0" eaLnBrk="1" latinLnBrk="0" hangingPunct="1">
              <a:lnSpc>
                <a:spcPct val="90000"/>
              </a:lnSpc>
              <a:spcBef>
                <a:spcPct val="0"/>
              </a:spcBef>
              <a:buNone/>
              <a:tabLst/>
              <a:defRPr sz="2500" b="1" kern="1200">
                <a:solidFill>
                  <a:schemeClr val="tx1"/>
                </a:solidFill>
                <a:latin typeface="Marianne" panose="02000000000000000000" pitchFamily="2" charset="0"/>
                <a:ea typeface="+mj-ea"/>
                <a:cs typeface="+mj-cs"/>
              </a:defRPr>
            </a:lvl1pPr>
          </a:lstStyle>
          <a:p>
            <a:r>
              <a:rPr lang="fr-FR" dirty="0">
                <a:solidFill>
                  <a:schemeClr val="tx2"/>
                </a:solidFill>
              </a:rPr>
              <a:t>Principales tâches réalisées</a:t>
            </a:r>
          </a:p>
        </p:txBody>
      </p:sp>
      <p:pic>
        <p:nvPicPr>
          <p:cNvPr id="6" name="Picture 2" descr="https://o.remove.bg/downloads/146a04c0-3062-4d9b-9aad-a9bf1e514e9c/logotype-rouge-bleu-removebg-preview.png">
            <a:extLst>
              <a:ext uri="{FF2B5EF4-FFF2-40B4-BE49-F238E27FC236}">
                <a16:creationId xmlns:a16="http://schemas.microsoft.com/office/drawing/2014/main" id="{66F46760-2347-2293-0D93-85DCBBD367C8}"/>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3283" y="43991"/>
            <a:ext cx="486340" cy="477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1053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D62A332-E0BB-A5DE-8B06-AD0098388A69}"/>
              </a:ext>
            </a:extLst>
          </p:cNvPr>
          <p:cNvSpPr>
            <a:spLocks noGrp="1"/>
          </p:cNvSpPr>
          <p:nvPr>
            <p:ph type="sldNum" sz="quarter" idx="12"/>
          </p:nvPr>
        </p:nvSpPr>
        <p:spPr/>
        <p:txBody>
          <a:bodyPr/>
          <a:lstStyle/>
          <a:p>
            <a:fld id="{733122C9-A0B9-462F-8757-0847AD287B63}" type="slidenum">
              <a:rPr lang="fr-FR" smtClean="0"/>
              <a:pPr/>
              <a:t>5</a:t>
            </a:fld>
            <a:endParaRPr lang="fr-FR" dirty="0"/>
          </a:p>
        </p:txBody>
      </p:sp>
      <p:sp>
        <p:nvSpPr>
          <p:cNvPr id="7" name="Espace réservé du pied de page 6">
            <a:extLst>
              <a:ext uri="{FF2B5EF4-FFF2-40B4-BE49-F238E27FC236}">
                <a16:creationId xmlns:a16="http://schemas.microsoft.com/office/drawing/2014/main" id="{A1CCA1C9-9FD8-578B-61A6-87889695337D}"/>
              </a:ext>
            </a:extLst>
          </p:cNvPr>
          <p:cNvSpPr>
            <a:spLocks noGrp="1"/>
          </p:cNvSpPr>
          <p:nvPr>
            <p:ph type="ftr" sz="quarter" idx="3"/>
          </p:nvPr>
        </p:nvSpPr>
        <p:spPr>
          <a:xfrm>
            <a:off x="7583648" y="43991"/>
            <a:ext cx="1467069" cy="360000"/>
          </a:xfrm>
        </p:spPr>
        <p:txBody>
          <a:bodyPr/>
          <a:lstStyle/>
          <a:p>
            <a:r>
              <a:rPr lang="fr-FR" dirty="0"/>
              <a:t>Rapport d’alternance</a:t>
            </a:r>
          </a:p>
        </p:txBody>
      </p:sp>
      <p:sp>
        <p:nvSpPr>
          <p:cNvPr id="13" name="Titre 4">
            <a:extLst>
              <a:ext uri="{FF2B5EF4-FFF2-40B4-BE49-F238E27FC236}">
                <a16:creationId xmlns:a16="http://schemas.microsoft.com/office/drawing/2014/main" id="{E034D3FB-D60F-5D5F-9DBC-BF11431C5F31}"/>
              </a:ext>
            </a:extLst>
          </p:cNvPr>
          <p:cNvSpPr>
            <a:spLocks noGrp="1"/>
          </p:cNvSpPr>
          <p:nvPr>
            <p:ph type="title"/>
          </p:nvPr>
        </p:nvSpPr>
        <p:spPr>
          <a:xfrm>
            <a:off x="323850" y="481465"/>
            <a:ext cx="8424863" cy="539991"/>
          </a:xfrm>
        </p:spPr>
        <p:txBody>
          <a:bodyPr>
            <a:normAutofit/>
          </a:bodyPr>
          <a:lstStyle/>
          <a:p>
            <a:r>
              <a:rPr lang="fr-FR" dirty="0"/>
              <a:t>     Problématique</a:t>
            </a:r>
          </a:p>
        </p:txBody>
      </p:sp>
      <p:sp>
        <p:nvSpPr>
          <p:cNvPr id="19" name="Ellipse 18">
            <a:extLst>
              <a:ext uri="{FF2B5EF4-FFF2-40B4-BE49-F238E27FC236}">
                <a16:creationId xmlns:a16="http://schemas.microsoft.com/office/drawing/2014/main" id="{F568AC81-8225-E813-959E-8F839A84450F}"/>
              </a:ext>
            </a:extLst>
          </p:cNvPr>
          <p:cNvSpPr/>
          <p:nvPr/>
        </p:nvSpPr>
        <p:spPr>
          <a:xfrm>
            <a:off x="399944" y="573904"/>
            <a:ext cx="288000" cy="288000"/>
          </a:xfrm>
          <a:prstGeom prst="ellipse">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dirty="0">
                <a:solidFill>
                  <a:srgbClr val="FFFFFF"/>
                </a:solidFill>
                <a:latin typeface="Arial"/>
              </a:rPr>
              <a:t>2</a:t>
            </a:r>
            <a:endParaRPr kumimoji="0" lang="fr-FR" sz="1200" b="1" i="0" u="none" strike="noStrike" kern="1200" cap="none" spc="0" normalizeH="0" baseline="0" noProof="0" dirty="0">
              <a:ln>
                <a:noFill/>
              </a:ln>
              <a:solidFill>
                <a:srgbClr val="FFFFFF"/>
              </a:solidFill>
              <a:effectLst/>
              <a:uLnTx/>
              <a:uFillTx/>
              <a:latin typeface="Arial"/>
              <a:ea typeface="+mn-ea"/>
              <a:cs typeface="+mn-cs"/>
            </a:endParaRPr>
          </a:p>
        </p:txBody>
      </p:sp>
      <p:sp>
        <p:nvSpPr>
          <p:cNvPr id="3" name="Flèche : angle droit 2">
            <a:extLst>
              <a:ext uri="{FF2B5EF4-FFF2-40B4-BE49-F238E27FC236}">
                <a16:creationId xmlns:a16="http://schemas.microsoft.com/office/drawing/2014/main" id="{362F101A-B775-2A17-9713-13A9DD24F972}"/>
              </a:ext>
            </a:extLst>
          </p:cNvPr>
          <p:cNvSpPr/>
          <p:nvPr/>
        </p:nvSpPr>
        <p:spPr>
          <a:xfrm rot="5400000">
            <a:off x="867289" y="2629940"/>
            <a:ext cx="729739" cy="830783"/>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2">
              <a:tint val="50000"/>
              <a:hueOff val="0"/>
              <a:satOff val="0"/>
              <a:lumOff val="0"/>
              <a:alphaOff val="0"/>
            </a:schemeClr>
          </a:fillRef>
          <a:effectRef idx="0">
            <a:schemeClr val="accent2">
              <a:tint val="50000"/>
              <a:hueOff val="0"/>
              <a:satOff val="0"/>
              <a:lumOff val="0"/>
              <a:alphaOff val="0"/>
            </a:schemeClr>
          </a:effectRef>
          <a:fontRef idx="minor">
            <a:schemeClr val="lt1">
              <a:hueOff val="0"/>
              <a:satOff val="0"/>
              <a:lumOff val="0"/>
              <a:alphaOff val="0"/>
            </a:schemeClr>
          </a:fontRef>
        </p:style>
        <p:txBody>
          <a:bodyPr/>
          <a:lstStyle/>
          <a:p>
            <a:endParaRPr lang="fr-FR"/>
          </a:p>
        </p:txBody>
      </p:sp>
      <p:sp>
        <p:nvSpPr>
          <p:cNvPr id="6" name="Forme libre : forme 5">
            <a:extLst>
              <a:ext uri="{FF2B5EF4-FFF2-40B4-BE49-F238E27FC236}">
                <a16:creationId xmlns:a16="http://schemas.microsoft.com/office/drawing/2014/main" id="{FA7D4FCA-75A6-87E1-13DF-0756DD067736}"/>
              </a:ext>
            </a:extLst>
          </p:cNvPr>
          <p:cNvSpPr/>
          <p:nvPr/>
        </p:nvSpPr>
        <p:spPr>
          <a:xfrm>
            <a:off x="673952" y="1820586"/>
            <a:ext cx="1228452" cy="859876"/>
          </a:xfrm>
          <a:custGeom>
            <a:avLst/>
            <a:gdLst>
              <a:gd name="connsiteX0" fmla="*/ 0 w 1228452"/>
              <a:gd name="connsiteY0" fmla="*/ 143341 h 859876"/>
              <a:gd name="connsiteX1" fmla="*/ 143341 w 1228452"/>
              <a:gd name="connsiteY1" fmla="*/ 0 h 859876"/>
              <a:gd name="connsiteX2" fmla="*/ 1085111 w 1228452"/>
              <a:gd name="connsiteY2" fmla="*/ 0 h 859876"/>
              <a:gd name="connsiteX3" fmla="*/ 1228452 w 1228452"/>
              <a:gd name="connsiteY3" fmla="*/ 143341 h 859876"/>
              <a:gd name="connsiteX4" fmla="*/ 1228452 w 1228452"/>
              <a:gd name="connsiteY4" fmla="*/ 716535 h 859876"/>
              <a:gd name="connsiteX5" fmla="*/ 1085111 w 1228452"/>
              <a:gd name="connsiteY5" fmla="*/ 859876 h 859876"/>
              <a:gd name="connsiteX6" fmla="*/ 143341 w 1228452"/>
              <a:gd name="connsiteY6" fmla="*/ 859876 h 859876"/>
              <a:gd name="connsiteX7" fmla="*/ 0 w 1228452"/>
              <a:gd name="connsiteY7" fmla="*/ 716535 h 859876"/>
              <a:gd name="connsiteX8" fmla="*/ 0 w 1228452"/>
              <a:gd name="connsiteY8" fmla="*/ 143341 h 859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8452" h="859876">
                <a:moveTo>
                  <a:pt x="0" y="143341"/>
                </a:moveTo>
                <a:cubicBezTo>
                  <a:pt x="0" y="64176"/>
                  <a:pt x="64176" y="0"/>
                  <a:pt x="143341" y="0"/>
                </a:cubicBezTo>
                <a:lnTo>
                  <a:pt x="1085111" y="0"/>
                </a:lnTo>
                <a:cubicBezTo>
                  <a:pt x="1164276" y="0"/>
                  <a:pt x="1228452" y="64176"/>
                  <a:pt x="1228452" y="143341"/>
                </a:cubicBezTo>
                <a:lnTo>
                  <a:pt x="1228452" y="716535"/>
                </a:lnTo>
                <a:cubicBezTo>
                  <a:pt x="1228452" y="795700"/>
                  <a:pt x="1164276" y="859876"/>
                  <a:pt x="1085111" y="859876"/>
                </a:cubicBezTo>
                <a:lnTo>
                  <a:pt x="143341" y="859876"/>
                </a:lnTo>
                <a:cubicBezTo>
                  <a:pt x="64176" y="859876"/>
                  <a:pt x="0" y="795700"/>
                  <a:pt x="0" y="716535"/>
                </a:cubicBezTo>
                <a:lnTo>
                  <a:pt x="0" y="143341"/>
                </a:lnTo>
                <a:close/>
              </a:path>
            </a:pathLst>
          </a:custGeom>
        </p:spPr>
        <p:style>
          <a:lnRef idx="2">
            <a:schemeClr val="lt1">
              <a:hueOff val="0"/>
              <a:satOff val="0"/>
              <a:lumOff val="0"/>
              <a:alphaOff val="0"/>
            </a:schemeClr>
          </a:lnRef>
          <a:fillRef idx="1">
            <a:schemeClr val="accent2">
              <a:shade val="50000"/>
              <a:hueOff val="0"/>
              <a:satOff val="0"/>
              <a:lumOff val="0"/>
              <a:alphaOff val="0"/>
            </a:schemeClr>
          </a:fillRef>
          <a:effectRef idx="0">
            <a:schemeClr val="accent2">
              <a:shade val="50000"/>
              <a:hueOff val="0"/>
              <a:satOff val="0"/>
              <a:lumOff val="0"/>
              <a:alphaOff val="0"/>
            </a:schemeClr>
          </a:effectRef>
          <a:fontRef idx="minor">
            <a:schemeClr val="lt1"/>
          </a:fontRef>
        </p:style>
        <p:txBody>
          <a:bodyPr spcFirstLastPara="0" vert="horz" wrap="square" lIns="95323" tIns="95323" rIns="95323" bIns="95323" numCol="1" spcCol="1270" anchor="ctr" anchorCtr="0">
            <a:noAutofit/>
          </a:bodyPr>
          <a:lstStyle/>
          <a:p>
            <a:pPr marL="0" lvl="0" indent="0" algn="ctr" defTabSz="622300">
              <a:lnSpc>
                <a:spcPct val="90000"/>
              </a:lnSpc>
              <a:spcBef>
                <a:spcPct val="0"/>
              </a:spcBef>
              <a:spcAft>
                <a:spcPct val="35000"/>
              </a:spcAft>
              <a:buNone/>
            </a:pPr>
            <a:r>
              <a:rPr lang="fr-FR" sz="1600" b="1" kern="1200" dirty="0"/>
              <a:t>Contexte</a:t>
            </a:r>
            <a:endParaRPr lang="fr-FR" sz="1400" b="1" kern="1200" dirty="0"/>
          </a:p>
        </p:txBody>
      </p:sp>
      <p:sp>
        <p:nvSpPr>
          <p:cNvPr id="8" name="Forme libre : forme 7">
            <a:extLst>
              <a:ext uri="{FF2B5EF4-FFF2-40B4-BE49-F238E27FC236}">
                <a16:creationId xmlns:a16="http://schemas.microsoft.com/office/drawing/2014/main" id="{A963AF37-4A48-CFE6-AB31-0D77509536B6}"/>
              </a:ext>
            </a:extLst>
          </p:cNvPr>
          <p:cNvSpPr/>
          <p:nvPr/>
        </p:nvSpPr>
        <p:spPr>
          <a:xfrm>
            <a:off x="1902404" y="1903017"/>
            <a:ext cx="3161162" cy="694990"/>
          </a:xfrm>
          <a:custGeom>
            <a:avLst/>
            <a:gdLst>
              <a:gd name="connsiteX0" fmla="*/ 0 w 893459"/>
              <a:gd name="connsiteY0" fmla="*/ 0 h 694990"/>
              <a:gd name="connsiteX1" fmla="*/ 893459 w 893459"/>
              <a:gd name="connsiteY1" fmla="*/ 0 h 694990"/>
              <a:gd name="connsiteX2" fmla="*/ 893459 w 893459"/>
              <a:gd name="connsiteY2" fmla="*/ 694990 h 694990"/>
              <a:gd name="connsiteX3" fmla="*/ 0 w 893459"/>
              <a:gd name="connsiteY3" fmla="*/ 694990 h 694990"/>
              <a:gd name="connsiteX4" fmla="*/ 0 w 893459"/>
              <a:gd name="connsiteY4" fmla="*/ 0 h 694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3459" h="694990">
                <a:moveTo>
                  <a:pt x="0" y="0"/>
                </a:moveTo>
                <a:lnTo>
                  <a:pt x="893459" y="0"/>
                </a:lnTo>
                <a:lnTo>
                  <a:pt x="893459" y="694990"/>
                </a:lnTo>
                <a:lnTo>
                  <a:pt x="0" y="69499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3340" tIns="53340" rIns="53340" bIns="53340" numCol="1" spcCol="1270" anchor="ctr" anchorCtr="0">
            <a:noAutofit/>
          </a:bodyPr>
          <a:lstStyle/>
          <a:p>
            <a:pPr marL="171450" lvl="1" indent="-171450" algn="l" defTabSz="488950">
              <a:lnSpc>
                <a:spcPct val="90000"/>
              </a:lnSpc>
              <a:spcBef>
                <a:spcPct val="0"/>
              </a:spcBef>
              <a:spcAft>
                <a:spcPct val="15000"/>
              </a:spcAft>
              <a:buFont typeface="Wingdings" panose="05000000000000000000" pitchFamily="2" charset="2"/>
              <a:buChar char="§"/>
            </a:pPr>
            <a:r>
              <a:rPr lang="fr-FR" sz="1100" dirty="0"/>
              <a:t>PACA : 6</a:t>
            </a:r>
            <a:r>
              <a:rPr lang="fr-FR" sz="1100" baseline="30000" dirty="0"/>
              <a:t>ème</a:t>
            </a:r>
            <a:r>
              <a:rPr lang="fr-FR" sz="1100" dirty="0"/>
              <a:t> du classement national des régions au niveau des lauréats</a:t>
            </a:r>
          </a:p>
          <a:p>
            <a:pPr marL="171450" lvl="1" indent="-171450" algn="l" defTabSz="488950">
              <a:lnSpc>
                <a:spcPct val="90000"/>
              </a:lnSpc>
              <a:spcBef>
                <a:spcPct val="0"/>
              </a:spcBef>
              <a:spcAft>
                <a:spcPct val="15000"/>
              </a:spcAft>
              <a:buFont typeface="Wingdings" panose="05000000000000000000" pitchFamily="2" charset="2"/>
              <a:buChar char="§"/>
            </a:pPr>
            <a:r>
              <a:rPr lang="fr-FR" sz="1100" dirty="0"/>
              <a:t>360 projets / 238 lauréats en région (SIREN)</a:t>
            </a:r>
          </a:p>
          <a:p>
            <a:pPr marL="171450" lvl="1" indent="-171450" defTabSz="488950">
              <a:lnSpc>
                <a:spcPct val="90000"/>
              </a:lnSpc>
              <a:spcBef>
                <a:spcPct val="0"/>
              </a:spcBef>
              <a:spcAft>
                <a:spcPct val="15000"/>
              </a:spcAft>
              <a:buFont typeface="Wingdings" panose="05000000000000000000" pitchFamily="2" charset="2"/>
              <a:buChar char="§"/>
            </a:pPr>
            <a:r>
              <a:rPr lang="fr-FR" sz="1100" dirty="0" err="1"/>
              <a:t>Sirene</a:t>
            </a:r>
            <a:r>
              <a:rPr lang="fr-FR" sz="1100" dirty="0"/>
              <a:t> INSEE : 1 372 465 entreprises </a:t>
            </a:r>
          </a:p>
        </p:txBody>
      </p:sp>
      <p:sp>
        <p:nvSpPr>
          <p:cNvPr id="9" name="Flèche : angle droit 8">
            <a:extLst>
              <a:ext uri="{FF2B5EF4-FFF2-40B4-BE49-F238E27FC236}">
                <a16:creationId xmlns:a16="http://schemas.microsoft.com/office/drawing/2014/main" id="{BA7E68C4-1E6E-6FC3-718D-3E52DF76D6BC}"/>
              </a:ext>
            </a:extLst>
          </p:cNvPr>
          <p:cNvSpPr/>
          <p:nvPr/>
        </p:nvSpPr>
        <p:spPr>
          <a:xfrm rot="5400000">
            <a:off x="1885806" y="3595865"/>
            <a:ext cx="729739" cy="830783"/>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2">
              <a:tint val="50000"/>
              <a:hueOff val="0"/>
              <a:satOff val="180"/>
              <a:lumOff val="-3087"/>
              <a:alphaOff val="0"/>
            </a:schemeClr>
          </a:fillRef>
          <a:effectRef idx="0">
            <a:schemeClr val="accent2">
              <a:tint val="50000"/>
              <a:hueOff val="0"/>
              <a:satOff val="180"/>
              <a:lumOff val="-3087"/>
              <a:alphaOff val="0"/>
            </a:schemeClr>
          </a:effectRef>
          <a:fontRef idx="minor">
            <a:schemeClr val="lt1">
              <a:hueOff val="0"/>
              <a:satOff val="0"/>
              <a:lumOff val="0"/>
              <a:alphaOff val="0"/>
            </a:schemeClr>
          </a:fontRef>
        </p:style>
        <p:txBody>
          <a:bodyPr/>
          <a:lstStyle/>
          <a:p>
            <a:endParaRPr lang="fr-FR"/>
          </a:p>
        </p:txBody>
      </p:sp>
      <p:sp>
        <p:nvSpPr>
          <p:cNvPr id="10" name="Forme libre : forme 9">
            <a:extLst>
              <a:ext uri="{FF2B5EF4-FFF2-40B4-BE49-F238E27FC236}">
                <a16:creationId xmlns:a16="http://schemas.microsoft.com/office/drawing/2014/main" id="{E3317385-18C0-075A-C54E-109CF8D5271F}"/>
              </a:ext>
            </a:extLst>
          </p:cNvPr>
          <p:cNvSpPr/>
          <p:nvPr/>
        </p:nvSpPr>
        <p:spPr>
          <a:xfrm>
            <a:off x="1692470" y="2786934"/>
            <a:ext cx="1228452" cy="859876"/>
          </a:xfrm>
          <a:custGeom>
            <a:avLst/>
            <a:gdLst>
              <a:gd name="connsiteX0" fmla="*/ 0 w 1228452"/>
              <a:gd name="connsiteY0" fmla="*/ 143341 h 859876"/>
              <a:gd name="connsiteX1" fmla="*/ 143341 w 1228452"/>
              <a:gd name="connsiteY1" fmla="*/ 0 h 859876"/>
              <a:gd name="connsiteX2" fmla="*/ 1085111 w 1228452"/>
              <a:gd name="connsiteY2" fmla="*/ 0 h 859876"/>
              <a:gd name="connsiteX3" fmla="*/ 1228452 w 1228452"/>
              <a:gd name="connsiteY3" fmla="*/ 143341 h 859876"/>
              <a:gd name="connsiteX4" fmla="*/ 1228452 w 1228452"/>
              <a:gd name="connsiteY4" fmla="*/ 716535 h 859876"/>
              <a:gd name="connsiteX5" fmla="*/ 1085111 w 1228452"/>
              <a:gd name="connsiteY5" fmla="*/ 859876 h 859876"/>
              <a:gd name="connsiteX6" fmla="*/ 143341 w 1228452"/>
              <a:gd name="connsiteY6" fmla="*/ 859876 h 859876"/>
              <a:gd name="connsiteX7" fmla="*/ 0 w 1228452"/>
              <a:gd name="connsiteY7" fmla="*/ 716535 h 859876"/>
              <a:gd name="connsiteX8" fmla="*/ 0 w 1228452"/>
              <a:gd name="connsiteY8" fmla="*/ 143341 h 859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8452" h="859876">
                <a:moveTo>
                  <a:pt x="0" y="143341"/>
                </a:moveTo>
                <a:cubicBezTo>
                  <a:pt x="0" y="64176"/>
                  <a:pt x="64176" y="0"/>
                  <a:pt x="143341" y="0"/>
                </a:cubicBezTo>
                <a:lnTo>
                  <a:pt x="1085111" y="0"/>
                </a:lnTo>
                <a:cubicBezTo>
                  <a:pt x="1164276" y="0"/>
                  <a:pt x="1228452" y="64176"/>
                  <a:pt x="1228452" y="143341"/>
                </a:cubicBezTo>
                <a:lnTo>
                  <a:pt x="1228452" y="716535"/>
                </a:lnTo>
                <a:cubicBezTo>
                  <a:pt x="1228452" y="795700"/>
                  <a:pt x="1164276" y="859876"/>
                  <a:pt x="1085111" y="859876"/>
                </a:cubicBezTo>
                <a:lnTo>
                  <a:pt x="143341" y="859876"/>
                </a:lnTo>
                <a:cubicBezTo>
                  <a:pt x="64176" y="859876"/>
                  <a:pt x="0" y="795700"/>
                  <a:pt x="0" y="716535"/>
                </a:cubicBezTo>
                <a:lnTo>
                  <a:pt x="0" y="143341"/>
                </a:lnTo>
                <a:close/>
              </a:path>
            </a:pathLst>
          </a:custGeom>
        </p:spPr>
        <p:style>
          <a:lnRef idx="2">
            <a:schemeClr val="lt1">
              <a:hueOff val="0"/>
              <a:satOff val="0"/>
              <a:lumOff val="0"/>
              <a:alphaOff val="0"/>
            </a:schemeClr>
          </a:lnRef>
          <a:fillRef idx="1">
            <a:schemeClr val="accent2">
              <a:shade val="50000"/>
              <a:hueOff val="0"/>
              <a:satOff val="-29801"/>
              <a:lumOff val="41109"/>
              <a:alphaOff val="0"/>
            </a:schemeClr>
          </a:fillRef>
          <a:effectRef idx="0">
            <a:schemeClr val="accent2">
              <a:shade val="50000"/>
              <a:hueOff val="0"/>
              <a:satOff val="-29801"/>
              <a:lumOff val="41109"/>
              <a:alphaOff val="0"/>
            </a:schemeClr>
          </a:effectRef>
          <a:fontRef idx="minor">
            <a:schemeClr val="lt1"/>
          </a:fontRef>
        </p:style>
        <p:txBody>
          <a:bodyPr spcFirstLastPara="0" vert="horz" wrap="square" lIns="95323" tIns="95323" rIns="95323" bIns="95323" numCol="1" spcCol="1270" anchor="ctr" anchorCtr="0">
            <a:noAutofit/>
          </a:bodyPr>
          <a:lstStyle/>
          <a:p>
            <a:pPr marL="0" lvl="0" indent="0" algn="ctr" defTabSz="622300">
              <a:lnSpc>
                <a:spcPct val="90000"/>
              </a:lnSpc>
              <a:spcBef>
                <a:spcPct val="0"/>
              </a:spcBef>
              <a:spcAft>
                <a:spcPct val="35000"/>
              </a:spcAft>
              <a:buNone/>
            </a:pPr>
            <a:r>
              <a:rPr lang="fr-FR" sz="1600" b="1" kern="1200" dirty="0"/>
              <a:t>Problème</a:t>
            </a:r>
          </a:p>
        </p:txBody>
      </p:sp>
      <p:sp>
        <p:nvSpPr>
          <p:cNvPr id="11" name="Forme libre : forme 10">
            <a:extLst>
              <a:ext uri="{FF2B5EF4-FFF2-40B4-BE49-F238E27FC236}">
                <a16:creationId xmlns:a16="http://schemas.microsoft.com/office/drawing/2014/main" id="{1D06C650-340B-0D26-FD01-87C34DEEB51B}"/>
              </a:ext>
            </a:extLst>
          </p:cNvPr>
          <p:cNvSpPr/>
          <p:nvPr/>
        </p:nvSpPr>
        <p:spPr>
          <a:xfrm>
            <a:off x="2920922" y="2868943"/>
            <a:ext cx="893459" cy="694990"/>
          </a:xfrm>
          <a:custGeom>
            <a:avLst/>
            <a:gdLst>
              <a:gd name="connsiteX0" fmla="*/ 0 w 893459"/>
              <a:gd name="connsiteY0" fmla="*/ 0 h 694990"/>
              <a:gd name="connsiteX1" fmla="*/ 893459 w 893459"/>
              <a:gd name="connsiteY1" fmla="*/ 0 h 694990"/>
              <a:gd name="connsiteX2" fmla="*/ 893459 w 893459"/>
              <a:gd name="connsiteY2" fmla="*/ 694990 h 694990"/>
              <a:gd name="connsiteX3" fmla="*/ 0 w 893459"/>
              <a:gd name="connsiteY3" fmla="*/ 694990 h 694990"/>
              <a:gd name="connsiteX4" fmla="*/ 0 w 893459"/>
              <a:gd name="connsiteY4" fmla="*/ 0 h 694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3459" h="694990">
                <a:moveTo>
                  <a:pt x="0" y="0"/>
                </a:moveTo>
                <a:lnTo>
                  <a:pt x="893459" y="0"/>
                </a:lnTo>
                <a:lnTo>
                  <a:pt x="893459" y="694990"/>
                </a:lnTo>
                <a:lnTo>
                  <a:pt x="0" y="69499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3340" tIns="53340" rIns="53340" bIns="53340" numCol="1" spcCol="1270" anchor="ctr" anchorCtr="0">
            <a:noAutofit/>
          </a:bodyPr>
          <a:lstStyle/>
          <a:p>
            <a:pPr marL="57150" lvl="1" indent="-57150" algn="l" defTabSz="488950">
              <a:lnSpc>
                <a:spcPct val="90000"/>
              </a:lnSpc>
              <a:spcBef>
                <a:spcPct val="0"/>
              </a:spcBef>
              <a:spcAft>
                <a:spcPct val="15000"/>
              </a:spcAft>
              <a:buChar char="•"/>
            </a:pPr>
            <a:endParaRPr lang="fr-FR" sz="1100" kern="1200"/>
          </a:p>
        </p:txBody>
      </p:sp>
      <p:sp>
        <p:nvSpPr>
          <p:cNvPr id="12" name="Forme libre : forme 11">
            <a:extLst>
              <a:ext uri="{FF2B5EF4-FFF2-40B4-BE49-F238E27FC236}">
                <a16:creationId xmlns:a16="http://schemas.microsoft.com/office/drawing/2014/main" id="{ADEDD0F8-A2CA-DC7E-9403-A238F3F475EA}"/>
              </a:ext>
            </a:extLst>
          </p:cNvPr>
          <p:cNvSpPr/>
          <p:nvPr/>
        </p:nvSpPr>
        <p:spPr>
          <a:xfrm>
            <a:off x="2710987" y="3752860"/>
            <a:ext cx="1228452" cy="859876"/>
          </a:xfrm>
          <a:custGeom>
            <a:avLst/>
            <a:gdLst>
              <a:gd name="connsiteX0" fmla="*/ 0 w 1228452"/>
              <a:gd name="connsiteY0" fmla="*/ 143341 h 859876"/>
              <a:gd name="connsiteX1" fmla="*/ 143341 w 1228452"/>
              <a:gd name="connsiteY1" fmla="*/ 0 h 859876"/>
              <a:gd name="connsiteX2" fmla="*/ 1085111 w 1228452"/>
              <a:gd name="connsiteY2" fmla="*/ 0 h 859876"/>
              <a:gd name="connsiteX3" fmla="*/ 1228452 w 1228452"/>
              <a:gd name="connsiteY3" fmla="*/ 143341 h 859876"/>
              <a:gd name="connsiteX4" fmla="*/ 1228452 w 1228452"/>
              <a:gd name="connsiteY4" fmla="*/ 716535 h 859876"/>
              <a:gd name="connsiteX5" fmla="*/ 1085111 w 1228452"/>
              <a:gd name="connsiteY5" fmla="*/ 859876 h 859876"/>
              <a:gd name="connsiteX6" fmla="*/ 143341 w 1228452"/>
              <a:gd name="connsiteY6" fmla="*/ 859876 h 859876"/>
              <a:gd name="connsiteX7" fmla="*/ 0 w 1228452"/>
              <a:gd name="connsiteY7" fmla="*/ 716535 h 859876"/>
              <a:gd name="connsiteX8" fmla="*/ 0 w 1228452"/>
              <a:gd name="connsiteY8" fmla="*/ 143341 h 859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8452" h="859876">
                <a:moveTo>
                  <a:pt x="0" y="143341"/>
                </a:moveTo>
                <a:cubicBezTo>
                  <a:pt x="0" y="64176"/>
                  <a:pt x="64176" y="0"/>
                  <a:pt x="143341" y="0"/>
                </a:cubicBezTo>
                <a:lnTo>
                  <a:pt x="1085111" y="0"/>
                </a:lnTo>
                <a:cubicBezTo>
                  <a:pt x="1164276" y="0"/>
                  <a:pt x="1228452" y="64176"/>
                  <a:pt x="1228452" y="143341"/>
                </a:cubicBezTo>
                <a:lnTo>
                  <a:pt x="1228452" y="716535"/>
                </a:lnTo>
                <a:cubicBezTo>
                  <a:pt x="1228452" y="795700"/>
                  <a:pt x="1164276" y="859876"/>
                  <a:pt x="1085111" y="859876"/>
                </a:cubicBezTo>
                <a:lnTo>
                  <a:pt x="143341" y="859876"/>
                </a:lnTo>
                <a:cubicBezTo>
                  <a:pt x="64176" y="859876"/>
                  <a:pt x="0" y="795700"/>
                  <a:pt x="0" y="716535"/>
                </a:cubicBezTo>
                <a:lnTo>
                  <a:pt x="0" y="143341"/>
                </a:lnTo>
                <a:close/>
              </a:path>
            </a:pathLst>
          </a:custGeom>
        </p:spPr>
        <p:style>
          <a:lnRef idx="2">
            <a:schemeClr val="lt1">
              <a:hueOff val="0"/>
              <a:satOff val="0"/>
              <a:lumOff val="0"/>
              <a:alphaOff val="0"/>
            </a:schemeClr>
          </a:lnRef>
          <a:fillRef idx="1">
            <a:schemeClr val="accent2">
              <a:shade val="50000"/>
              <a:hueOff val="0"/>
              <a:satOff val="-29801"/>
              <a:lumOff val="41109"/>
              <a:alphaOff val="0"/>
            </a:schemeClr>
          </a:fillRef>
          <a:effectRef idx="0">
            <a:schemeClr val="accent2">
              <a:shade val="50000"/>
              <a:hueOff val="0"/>
              <a:satOff val="-29801"/>
              <a:lumOff val="41109"/>
              <a:alphaOff val="0"/>
            </a:schemeClr>
          </a:effectRef>
          <a:fontRef idx="minor">
            <a:schemeClr val="lt1"/>
          </a:fontRef>
        </p:style>
        <p:txBody>
          <a:bodyPr spcFirstLastPara="0" vert="horz" wrap="square" lIns="95323" tIns="95323" rIns="95323" bIns="95323" numCol="1" spcCol="1270" anchor="ctr" anchorCtr="0">
            <a:noAutofit/>
          </a:bodyPr>
          <a:lstStyle/>
          <a:p>
            <a:pPr marL="0" lvl="0" indent="0" algn="ctr" defTabSz="622300">
              <a:lnSpc>
                <a:spcPct val="90000"/>
              </a:lnSpc>
              <a:spcBef>
                <a:spcPct val="0"/>
              </a:spcBef>
              <a:spcAft>
                <a:spcPct val="35000"/>
              </a:spcAft>
              <a:buNone/>
            </a:pPr>
            <a:r>
              <a:rPr lang="fr-FR" sz="1600" b="1" dirty="0"/>
              <a:t>Solution proposée </a:t>
            </a:r>
            <a:endParaRPr lang="fr-FR" sz="1600" b="1" kern="1200" dirty="0"/>
          </a:p>
        </p:txBody>
      </p:sp>
      <p:sp>
        <p:nvSpPr>
          <p:cNvPr id="14" name="Forme libre : forme 13">
            <a:extLst>
              <a:ext uri="{FF2B5EF4-FFF2-40B4-BE49-F238E27FC236}">
                <a16:creationId xmlns:a16="http://schemas.microsoft.com/office/drawing/2014/main" id="{472B2933-73ED-4D50-7897-81FB3A82ADA6}"/>
              </a:ext>
            </a:extLst>
          </p:cNvPr>
          <p:cNvSpPr/>
          <p:nvPr/>
        </p:nvSpPr>
        <p:spPr>
          <a:xfrm>
            <a:off x="3939440" y="3834868"/>
            <a:ext cx="893459" cy="694990"/>
          </a:xfrm>
          <a:custGeom>
            <a:avLst/>
            <a:gdLst>
              <a:gd name="connsiteX0" fmla="*/ 0 w 893459"/>
              <a:gd name="connsiteY0" fmla="*/ 0 h 694990"/>
              <a:gd name="connsiteX1" fmla="*/ 893459 w 893459"/>
              <a:gd name="connsiteY1" fmla="*/ 0 h 694990"/>
              <a:gd name="connsiteX2" fmla="*/ 893459 w 893459"/>
              <a:gd name="connsiteY2" fmla="*/ 694990 h 694990"/>
              <a:gd name="connsiteX3" fmla="*/ 0 w 893459"/>
              <a:gd name="connsiteY3" fmla="*/ 694990 h 694990"/>
              <a:gd name="connsiteX4" fmla="*/ 0 w 893459"/>
              <a:gd name="connsiteY4" fmla="*/ 0 h 694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3459" h="694990">
                <a:moveTo>
                  <a:pt x="0" y="0"/>
                </a:moveTo>
                <a:lnTo>
                  <a:pt x="893459" y="0"/>
                </a:lnTo>
                <a:lnTo>
                  <a:pt x="893459" y="694990"/>
                </a:lnTo>
                <a:lnTo>
                  <a:pt x="0" y="69499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2390" tIns="72390" rIns="72390" bIns="72390" numCol="1" spcCol="1270" anchor="ctr" anchorCtr="0">
            <a:noAutofit/>
          </a:bodyPr>
          <a:lstStyle/>
          <a:p>
            <a:pPr marL="114300" lvl="1" indent="-114300" algn="l" defTabSz="666750">
              <a:lnSpc>
                <a:spcPct val="90000"/>
              </a:lnSpc>
              <a:spcBef>
                <a:spcPct val="0"/>
              </a:spcBef>
              <a:spcAft>
                <a:spcPct val="15000"/>
              </a:spcAft>
              <a:buChar char="•"/>
            </a:pPr>
            <a:endParaRPr lang="fr-FR" sz="1500" kern="1200"/>
          </a:p>
        </p:txBody>
      </p:sp>
      <p:sp>
        <p:nvSpPr>
          <p:cNvPr id="15" name="Forme libre : forme 14">
            <a:extLst>
              <a:ext uri="{FF2B5EF4-FFF2-40B4-BE49-F238E27FC236}">
                <a16:creationId xmlns:a16="http://schemas.microsoft.com/office/drawing/2014/main" id="{C99B3A3C-2145-FB8C-5099-8863FC37D097}"/>
              </a:ext>
            </a:extLst>
          </p:cNvPr>
          <p:cNvSpPr/>
          <p:nvPr/>
        </p:nvSpPr>
        <p:spPr>
          <a:xfrm>
            <a:off x="2920922" y="2824470"/>
            <a:ext cx="5361769" cy="776999"/>
          </a:xfrm>
          <a:custGeom>
            <a:avLst/>
            <a:gdLst>
              <a:gd name="connsiteX0" fmla="*/ 0 w 893459"/>
              <a:gd name="connsiteY0" fmla="*/ 0 h 694990"/>
              <a:gd name="connsiteX1" fmla="*/ 893459 w 893459"/>
              <a:gd name="connsiteY1" fmla="*/ 0 h 694990"/>
              <a:gd name="connsiteX2" fmla="*/ 893459 w 893459"/>
              <a:gd name="connsiteY2" fmla="*/ 694990 h 694990"/>
              <a:gd name="connsiteX3" fmla="*/ 0 w 893459"/>
              <a:gd name="connsiteY3" fmla="*/ 694990 h 694990"/>
              <a:gd name="connsiteX4" fmla="*/ 0 w 893459"/>
              <a:gd name="connsiteY4" fmla="*/ 0 h 694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3459" h="694990">
                <a:moveTo>
                  <a:pt x="0" y="0"/>
                </a:moveTo>
                <a:lnTo>
                  <a:pt x="893459" y="0"/>
                </a:lnTo>
                <a:lnTo>
                  <a:pt x="893459" y="694990"/>
                </a:lnTo>
                <a:lnTo>
                  <a:pt x="0" y="69499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3340" tIns="53340" rIns="53340" bIns="53340" numCol="1" spcCol="1270" anchor="ctr" anchorCtr="0">
            <a:noAutofit/>
          </a:bodyPr>
          <a:lstStyle/>
          <a:p>
            <a:pPr marL="171450" lvl="1" indent="-171450" algn="l" defTabSz="488950">
              <a:lnSpc>
                <a:spcPct val="90000"/>
              </a:lnSpc>
              <a:spcBef>
                <a:spcPct val="0"/>
              </a:spcBef>
              <a:spcAft>
                <a:spcPct val="15000"/>
              </a:spcAft>
              <a:buFont typeface="Wingdings" panose="05000000000000000000" pitchFamily="2" charset="2"/>
              <a:buChar char="§"/>
            </a:pPr>
            <a:r>
              <a:rPr lang="fr-FR" sz="1100" dirty="0"/>
              <a:t>Des actions</a:t>
            </a:r>
            <a:r>
              <a:rPr lang="fr-FR" sz="1100" kern="1200" dirty="0"/>
              <a:t> de communication/diffusion auprès des partenaires institutionnelles</a:t>
            </a:r>
          </a:p>
          <a:p>
            <a:pPr marL="171450" lvl="1" indent="-171450" algn="l" defTabSz="488950">
              <a:lnSpc>
                <a:spcPct val="90000"/>
              </a:lnSpc>
              <a:spcBef>
                <a:spcPct val="0"/>
              </a:spcBef>
              <a:spcAft>
                <a:spcPct val="15000"/>
              </a:spcAft>
              <a:buFont typeface="Wingdings" panose="05000000000000000000" pitchFamily="2" charset="2"/>
              <a:buChar char="§"/>
            </a:pPr>
            <a:r>
              <a:rPr lang="fr-FR" sz="1100" dirty="0"/>
              <a:t>Les méthodes traditionnelles: atteint leur limite – gaspillage de ressources et opportunités de soutien</a:t>
            </a:r>
          </a:p>
          <a:p>
            <a:pPr marL="171450" lvl="1" indent="-171450" algn="l" defTabSz="488950">
              <a:lnSpc>
                <a:spcPct val="90000"/>
              </a:lnSpc>
              <a:spcBef>
                <a:spcPct val="0"/>
              </a:spcBef>
              <a:spcAft>
                <a:spcPct val="15000"/>
              </a:spcAft>
              <a:buFont typeface="Wingdings" panose="05000000000000000000" pitchFamily="2" charset="2"/>
              <a:buChar char="§"/>
            </a:pPr>
            <a:r>
              <a:rPr lang="fr-FR" sz="1100" kern="1200" dirty="0"/>
              <a:t>Nécessité d’avoir des approches plus sophistiquées : Utilisation du Machine Learning</a:t>
            </a:r>
          </a:p>
        </p:txBody>
      </p:sp>
      <p:sp>
        <p:nvSpPr>
          <p:cNvPr id="16" name="Forme libre : forme 15">
            <a:extLst>
              <a:ext uri="{FF2B5EF4-FFF2-40B4-BE49-F238E27FC236}">
                <a16:creationId xmlns:a16="http://schemas.microsoft.com/office/drawing/2014/main" id="{453D5E30-5976-D2E9-7826-5CADA34C1913}"/>
              </a:ext>
            </a:extLst>
          </p:cNvPr>
          <p:cNvSpPr/>
          <p:nvPr/>
        </p:nvSpPr>
        <p:spPr>
          <a:xfrm>
            <a:off x="3984360" y="3834867"/>
            <a:ext cx="4343252" cy="694990"/>
          </a:xfrm>
          <a:custGeom>
            <a:avLst/>
            <a:gdLst>
              <a:gd name="connsiteX0" fmla="*/ 0 w 893459"/>
              <a:gd name="connsiteY0" fmla="*/ 0 h 694990"/>
              <a:gd name="connsiteX1" fmla="*/ 893459 w 893459"/>
              <a:gd name="connsiteY1" fmla="*/ 0 h 694990"/>
              <a:gd name="connsiteX2" fmla="*/ 893459 w 893459"/>
              <a:gd name="connsiteY2" fmla="*/ 694990 h 694990"/>
              <a:gd name="connsiteX3" fmla="*/ 0 w 893459"/>
              <a:gd name="connsiteY3" fmla="*/ 694990 h 694990"/>
              <a:gd name="connsiteX4" fmla="*/ 0 w 893459"/>
              <a:gd name="connsiteY4" fmla="*/ 0 h 694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3459" h="694990">
                <a:moveTo>
                  <a:pt x="0" y="0"/>
                </a:moveTo>
                <a:lnTo>
                  <a:pt x="893459" y="0"/>
                </a:lnTo>
                <a:lnTo>
                  <a:pt x="893459" y="694990"/>
                </a:lnTo>
                <a:lnTo>
                  <a:pt x="0" y="69499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3340" tIns="53340" rIns="53340" bIns="53340" numCol="1" spcCol="1270" anchor="ctr" anchorCtr="0">
            <a:noAutofit/>
          </a:bodyPr>
          <a:lstStyle/>
          <a:p>
            <a:pPr marL="171450" lvl="1" indent="-171450" algn="l" defTabSz="488950">
              <a:lnSpc>
                <a:spcPct val="90000"/>
              </a:lnSpc>
              <a:spcBef>
                <a:spcPct val="0"/>
              </a:spcBef>
              <a:spcAft>
                <a:spcPct val="15000"/>
              </a:spcAft>
              <a:buFont typeface="Wingdings" panose="05000000000000000000" pitchFamily="2" charset="2"/>
              <a:buChar char="§"/>
            </a:pPr>
            <a:r>
              <a:rPr lang="fr-FR" sz="1600" dirty="0"/>
              <a:t>Modèle ML de détection des entreprises innovantes</a:t>
            </a:r>
            <a:endParaRPr lang="fr-FR" sz="1600" kern="1200" dirty="0"/>
          </a:p>
        </p:txBody>
      </p:sp>
      <p:pic>
        <p:nvPicPr>
          <p:cNvPr id="17" name="Image 16">
            <a:extLst>
              <a:ext uri="{FF2B5EF4-FFF2-40B4-BE49-F238E27FC236}">
                <a16:creationId xmlns:a16="http://schemas.microsoft.com/office/drawing/2014/main" id="{629B1042-CEA4-A24D-A9E8-135D0DD80347}"/>
              </a:ext>
            </a:extLst>
          </p:cNvPr>
          <p:cNvPicPr>
            <a:picLocks noChangeAspect="1"/>
          </p:cNvPicPr>
          <p:nvPr/>
        </p:nvPicPr>
        <p:blipFill>
          <a:blip r:embed="rId3"/>
          <a:stretch>
            <a:fillRect/>
          </a:stretch>
        </p:blipFill>
        <p:spPr>
          <a:xfrm>
            <a:off x="5828046" y="1776560"/>
            <a:ext cx="859876" cy="859876"/>
          </a:xfrm>
          <a:prstGeom prst="rect">
            <a:avLst/>
          </a:prstGeom>
        </p:spPr>
      </p:pic>
      <p:sp>
        <p:nvSpPr>
          <p:cNvPr id="18" name="Phylactère : pensées 17">
            <a:extLst>
              <a:ext uri="{FF2B5EF4-FFF2-40B4-BE49-F238E27FC236}">
                <a16:creationId xmlns:a16="http://schemas.microsoft.com/office/drawing/2014/main" id="{95DB7EA9-CFB2-E13E-0FB9-690A3F25721C}"/>
              </a:ext>
            </a:extLst>
          </p:cNvPr>
          <p:cNvSpPr/>
          <p:nvPr/>
        </p:nvSpPr>
        <p:spPr>
          <a:xfrm>
            <a:off x="6519157" y="1497750"/>
            <a:ext cx="2140688" cy="798123"/>
          </a:xfrm>
          <a:prstGeom prst="cloudCallout">
            <a:avLst>
              <a:gd name="adj1" fmla="val -53412"/>
              <a:gd name="adj2" fmla="val 25605"/>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800" b="1" dirty="0">
                <a:solidFill>
                  <a:schemeClr val="tx1"/>
                </a:solidFill>
                <a:latin typeface="Bradley Hand ITC" panose="03070402050302030203" pitchFamily="66" charset="0"/>
              </a:rPr>
              <a:t>N’existe-t-il pas d’autres entreprises pouvant être lauréats et susceptibles d’apporter des innovations  significatives ?</a:t>
            </a:r>
          </a:p>
        </p:txBody>
      </p:sp>
      <p:sp>
        <p:nvSpPr>
          <p:cNvPr id="20" name="Espace réservé du texte 3">
            <a:extLst>
              <a:ext uri="{FF2B5EF4-FFF2-40B4-BE49-F238E27FC236}">
                <a16:creationId xmlns:a16="http://schemas.microsoft.com/office/drawing/2014/main" id="{E7F85B48-E20B-374C-7A66-6F17DAF815F8}"/>
              </a:ext>
            </a:extLst>
          </p:cNvPr>
          <p:cNvSpPr>
            <a:spLocks noGrp="1"/>
          </p:cNvSpPr>
          <p:nvPr>
            <p:ph type="body" sz="quarter" idx="13"/>
          </p:nvPr>
        </p:nvSpPr>
        <p:spPr>
          <a:xfrm>
            <a:off x="424519" y="1097677"/>
            <a:ext cx="8424614" cy="242951"/>
          </a:xfrm>
        </p:spPr>
        <p:txBody>
          <a:bodyPr/>
          <a:lstStyle/>
          <a:p>
            <a:r>
              <a:rPr lang="fr-FR" sz="1200" dirty="0"/>
              <a:t>Objectif : la détection en avance de phase des entreprises susceptibles de bénéficier d’un financement dans le cadre de France 2030</a:t>
            </a:r>
          </a:p>
        </p:txBody>
      </p:sp>
      <p:pic>
        <p:nvPicPr>
          <p:cNvPr id="21" name="Picture 2" descr="https://o.remove.bg/downloads/146a04c0-3062-4d9b-9aad-a9bf1e514e9c/logotype-rouge-bleu-removebg-preview.png">
            <a:extLst>
              <a:ext uri="{FF2B5EF4-FFF2-40B4-BE49-F238E27FC236}">
                <a16:creationId xmlns:a16="http://schemas.microsoft.com/office/drawing/2014/main" id="{D6AE52DA-1C6F-5B08-E592-0FB6CC320C63}"/>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80680" y="50463"/>
            <a:ext cx="486340" cy="477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143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5" grpId="0"/>
      <p:bldP spid="16" grpId="0"/>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D62A332-E0BB-A5DE-8B06-AD0098388A69}"/>
              </a:ext>
            </a:extLst>
          </p:cNvPr>
          <p:cNvSpPr>
            <a:spLocks noGrp="1"/>
          </p:cNvSpPr>
          <p:nvPr>
            <p:ph type="sldNum" sz="quarter" idx="12"/>
          </p:nvPr>
        </p:nvSpPr>
        <p:spPr/>
        <p:txBody>
          <a:bodyPr/>
          <a:lstStyle/>
          <a:p>
            <a:fld id="{733122C9-A0B9-462F-8757-0847AD287B63}" type="slidenum">
              <a:rPr lang="fr-FR" smtClean="0"/>
              <a:pPr/>
              <a:t>6</a:t>
            </a:fld>
            <a:endParaRPr lang="fr-FR" dirty="0"/>
          </a:p>
        </p:txBody>
      </p:sp>
      <p:sp>
        <p:nvSpPr>
          <p:cNvPr id="7" name="Espace réservé du pied de page 6">
            <a:extLst>
              <a:ext uri="{FF2B5EF4-FFF2-40B4-BE49-F238E27FC236}">
                <a16:creationId xmlns:a16="http://schemas.microsoft.com/office/drawing/2014/main" id="{A1CCA1C9-9FD8-578B-61A6-87889695337D}"/>
              </a:ext>
            </a:extLst>
          </p:cNvPr>
          <p:cNvSpPr>
            <a:spLocks noGrp="1"/>
          </p:cNvSpPr>
          <p:nvPr>
            <p:ph type="ftr" sz="quarter" idx="3"/>
          </p:nvPr>
        </p:nvSpPr>
        <p:spPr>
          <a:xfrm>
            <a:off x="8061821" y="2539"/>
            <a:ext cx="980507" cy="360000"/>
          </a:xfrm>
        </p:spPr>
        <p:txBody>
          <a:bodyPr/>
          <a:lstStyle/>
          <a:p>
            <a:r>
              <a:rPr lang="fr-FR" dirty="0"/>
              <a:t>Rapport d’alternance</a:t>
            </a:r>
          </a:p>
        </p:txBody>
      </p:sp>
      <p:sp>
        <p:nvSpPr>
          <p:cNvPr id="16" name="Titre 4">
            <a:extLst>
              <a:ext uri="{FF2B5EF4-FFF2-40B4-BE49-F238E27FC236}">
                <a16:creationId xmlns:a16="http://schemas.microsoft.com/office/drawing/2014/main" id="{343ABF89-F6C9-DE81-892C-740A58238504}"/>
              </a:ext>
            </a:extLst>
          </p:cNvPr>
          <p:cNvSpPr>
            <a:spLocks noGrp="1"/>
          </p:cNvSpPr>
          <p:nvPr>
            <p:ph type="title"/>
          </p:nvPr>
        </p:nvSpPr>
        <p:spPr>
          <a:xfrm>
            <a:off x="420454" y="545596"/>
            <a:ext cx="8735626" cy="539991"/>
          </a:xfrm>
        </p:spPr>
        <p:txBody>
          <a:bodyPr>
            <a:normAutofit/>
          </a:bodyPr>
          <a:lstStyle/>
          <a:p>
            <a:r>
              <a:rPr lang="fr-FR" dirty="0"/>
              <a:t>     </a:t>
            </a:r>
            <a:r>
              <a:rPr lang="fr-FR" sz="2800" dirty="0"/>
              <a:t>Présentation des données (1/2)</a:t>
            </a:r>
            <a:endParaRPr lang="fr-FR" dirty="0"/>
          </a:p>
        </p:txBody>
      </p:sp>
      <p:sp>
        <p:nvSpPr>
          <p:cNvPr id="17" name="Ellipse 16">
            <a:extLst>
              <a:ext uri="{FF2B5EF4-FFF2-40B4-BE49-F238E27FC236}">
                <a16:creationId xmlns:a16="http://schemas.microsoft.com/office/drawing/2014/main" id="{F725A3C4-9066-02AB-BEF6-86972FA6AAEC}"/>
              </a:ext>
            </a:extLst>
          </p:cNvPr>
          <p:cNvSpPr/>
          <p:nvPr/>
        </p:nvSpPr>
        <p:spPr>
          <a:xfrm>
            <a:off x="495955" y="656290"/>
            <a:ext cx="288000" cy="288000"/>
          </a:xfrm>
          <a:prstGeom prst="ellipse">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dirty="0">
                <a:solidFill>
                  <a:srgbClr val="FFFFFF"/>
                </a:solidFill>
                <a:latin typeface="Arial"/>
              </a:rPr>
              <a:t>3</a:t>
            </a:r>
            <a:endParaRPr kumimoji="0" lang="fr-FR" sz="1200" b="1" i="0" u="none" strike="noStrike" kern="1200" cap="none" spc="0" normalizeH="0" baseline="0" noProof="0" dirty="0">
              <a:ln>
                <a:noFill/>
              </a:ln>
              <a:solidFill>
                <a:srgbClr val="FFFFFF"/>
              </a:solidFill>
              <a:effectLst/>
              <a:uLnTx/>
              <a:uFillTx/>
              <a:latin typeface="Arial"/>
              <a:ea typeface="+mn-ea"/>
              <a:cs typeface="+mn-cs"/>
            </a:endParaRPr>
          </a:p>
        </p:txBody>
      </p:sp>
      <p:sp>
        <p:nvSpPr>
          <p:cNvPr id="12" name="Espace réservé du texte 5">
            <a:extLst>
              <a:ext uri="{FF2B5EF4-FFF2-40B4-BE49-F238E27FC236}">
                <a16:creationId xmlns:a16="http://schemas.microsoft.com/office/drawing/2014/main" id="{9E3F6611-09F0-73C3-305A-DCB60AA1E8BF}"/>
              </a:ext>
            </a:extLst>
          </p:cNvPr>
          <p:cNvSpPr>
            <a:spLocks noGrp="1"/>
          </p:cNvSpPr>
          <p:nvPr>
            <p:ph type="body" sz="quarter" idx="14"/>
          </p:nvPr>
        </p:nvSpPr>
        <p:spPr>
          <a:xfrm>
            <a:off x="311780" y="1285808"/>
            <a:ext cx="8520439" cy="280852"/>
          </a:xfrm>
        </p:spPr>
        <p:txBody>
          <a:bodyPr/>
          <a:lstStyle/>
          <a:p>
            <a:pPr>
              <a:spcAft>
                <a:spcPts val="1000"/>
              </a:spcAft>
              <a:buClr>
                <a:schemeClr val="tx2"/>
              </a:buClr>
            </a:pPr>
            <a:r>
              <a:rPr lang="fr-FR" sz="1600" b="1" dirty="0">
                <a:solidFill>
                  <a:schemeClr val="bg1">
                    <a:lumMod val="50000"/>
                  </a:schemeClr>
                </a:solidFill>
              </a:rPr>
              <a:t>Sources des données</a:t>
            </a:r>
            <a:endParaRPr lang="fr-FR" sz="1050" b="1" dirty="0">
              <a:solidFill>
                <a:schemeClr val="bg1">
                  <a:lumMod val="50000"/>
                </a:schemeClr>
              </a:solidFill>
            </a:endParaRPr>
          </a:p>
        </p:txBody>
      </p:sp>
      <p:pic>
        <p:nvPicPr>
          <p:cNvPr id="6" name="Picture 2" descr="https://o.remove.bg/downloads/146a04c0-3062-4d9b-9aad-a9bf1e514e9c/logotype-rouge-bleu-removebg-preview.png">
            <a:extLst>
              <a:ext uri="{FF2B5EF4-FFF2-40B4-BE49-F238E27FC236}">
                <a16:creationId xmlns:a16="http://schemas.microsoft.com/office/drawing/2014/main" id="{8BFD5C05-1F68-3C6C-902F-40517DD1DB9F}"/>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80680" y="86930"/>
            <a:ext cx="486340" cy="47722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Diagramme 7">
            <a:extLst>
              <a:ext uri="{FF2B5EF4-FFF2-40B4-BE49-F238E27FC236}">
                <a16:creationId xmlns:a16="http://schemas.microsoft.com/office/drawing/2014/main" id="{86E5F7AD-7A8B-458C-95DC-A3B6C9AF4FC6}"/>
              </a:ext>
            </a:extLst>
          </p:cNvPr>
          <p:cNvGraphicFramePr/>
          <p:nvPr>
            <p:extLst>
              <p:ext uri="{D42A27DB-BD31-4B8C-83A1-F6EECF244321}">
                <p14:modId xmlns:p14="http://schemas.microsoft.com/office/powerpoint/2010/main" val="537856724"/>
              </p:ext>
            </p:extLst>
          </p:nvPr>
        </p:nvGraphicFramePr>
        <p:xfrm>
          <a:off x="2383133" y="1636115"/>
          <a:ext cx="6023675" cy="29740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Rectangle : coins arrondis 8">
            <a:extLst>
              <a:ext uri="{FF2B5EF4-FFF2-40B4-BE49-F238E27FC236}">
                <a16:creationId xmlns:a16="http://schemas.microsoft.com/office/drawing/2014/main" id="{04EB47A0-5B79-4E53-BA27-AEAD348B02BC}"/>
              </a:ext>
            </a:extLst>
          </p:cNvPr>
          <p:cNvSpPr/>
          <p:nvPr/>
        </p:nvSpPr>
        <p:spPr>
          <a:xfrm>
            <a:off x="395288" y="2126511"/>
            <a:ext cx="2128172" cy="1942215"/>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r>
              <a:rPr lang="fr-FR" sz="1600" dirty="0">
                <a:solidFill>
                  <a:schemeClr val="tx1"/>
                </a:solidFill>
              </a:rPr>
              <a:t>6 sources de données provenant  de bases de données publiques et de partenariats avec d’autres administrations</a:t>
            </a:r>
          </a:p>
        </p:txBody>
      </p:sp>
    </p:spTree>
    <p:extLst>
      <p:ext uri="{BB962C8B-B14F-4D97-AF65-F5344CB8AC3E}">
        <p14:creationId xmlns:p14="http://schemas.microsoft.com/office/powerpoint/2010/main" val="2464085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D62A332-E0BB-A5DE-8B06-AD0098388A69}"/>
              </a:ext>
            </a:extLst>
          </p:cNvPr>
          <p:cNvSpPr>
            <a:spLocks noGrp="1"/>
          </p:cNvSpPr>
          <p:nvPr>
            <p:ph type="sldNum" sz="quarter" idx="12"/>
          </p:nvPr>
        </p:nvSpPr>
        <p:spPr/>
        <p:txBody>
          <a:bodyPr/>
          <a:lstStyle/>
          <a:p>
            <a:fld id="{733122C9-A0B9-462F-8757-0847AD287B63}" type="slidenum">
              <a:rPr lang="fr-FR" smtClean="0"/>
              <a:pPr/>
              <a:t>7</a:t>
            </a:fld>
            <a:endParaRPr lang="fr-FR" dirty="0"/>
          </a:p>
        </p:txBody>
      </p:sp>
      <p:sp>
        <p:nvSpPr>
          <p:cNvPr id="7" name="Espace réservé du pied de page 6">
            <a:extLst>
              <a:ext uri="{FF2B5EF4-FFF2-40B4-BE49-F238E27FC236}">
                <a16:creationId xmlns:a16="http://schemas.microsoft.com/office/drawing/2014/main" id="{A1CCA1C9-9FD8-578B-61A6-87889695337D}"/>
              </a:ext>
            </a:extLst>
          </p:cNvPr>
          <p:cNvSpPr>
            <a:spLocks noGrp="1"/>
          </p:cNvSpPr>
          <p:nvPr>
            <p:ph type="ftr" sz="quarter" idx="3"/>
          </p:nvPr>
        </p:nvSpPr>
        <p:spPr>
          <a:xfrm>
            <a:off x="8061821" y="2539"/>
            <a:ext cx="980507" cy="360000"/>
          </a:xfrm>
        </p:spPr>
        <p:txBody>
          <a:bodyPr/>
          <a:lstStyle/>
          <a:p>
            <a:r>
              <a:rPr lang="fr-FR" dirty="0"/>
              <a:t>Rapport d’alternance</a:t>
            </a:r>
          </a:p>
        </p:txBody>
      </p:sp>
      <p:sp>
        <p:nvSpPr>
          <p:cNvPr id="16" name="Titre 4">
            <a:extLst>
              <a:ext uri="{FF2B5EF4-FFF2-40B4-BE49-F238E27FC236}">
                <a16:creationId xmlns:a16="http://schemas.microsoft.com/office/drawing/2014/main" id="{343ABF89-F6C9-DE81-892C-740A58238504}"/>
              </a:ext>
            </a:extLst>
          </p:cNvPr>
          <p:cNvSpPr>
            <a:spLocks noGrp="1"/>
          </p:cNvSpPr>
          <p:nvPr>
            <p:ph type="title"/>
          </p:nvPr>
        </p:nvSpPr>
        <p:spPr>
          <a:xfrm>
            <a:off x="420454" y="545596"/>
            <a:ext cx="8735626" cy="539991"/>
          </a:xfrm>
        </p:spPr>
        <p:txBody>
          <a:bodyPr>
            <a:normAutofit/>
          </a:bodyPr>
          <a:lstStyle/>
          <a:p>
            <a:r>
              <a:rPr lang="fr-FR" dirty="0"/>
              <a:t>     </a:t>
            </a:r>
            <a:r>
              <a:rPr lang="fr-FR" sz="2800" dirty="0"/>
              <a:t>Présentation des données (2/2)</a:t>
            </a:r>
            <a:endParaRPr lang="fr-FR" dirty="0"/>
          </a:p>
        </p:txBody>
      </p:sp>
      <p:sp>
        <p:nvSpPr>
          <p:cNvPr id="17" name="Ellipse 16">
            <a:extLst>
              <a:ext uri="{FF2B5EF4-FFF2-40B4-BE49-F238E27FC236}">
                <a16:creationId xmlns:a16="http://schemas.microsoft.com/office/drawing/2014/main" id="{F725A3C4-9066-02AB-BEF6-86972FA6AAEC}"/>
              </a:ext>
            </a:extLst>
          </p:cNvPr>
          <p:cNvSpPr/>
          <p:nvPr/>
        </p:nvSpPr>
        <p:spPr>
          <a:xfrm>
            <a:off x="495955" y="656290"/>
            <a:ext cx="288000" cy="288000"/>
          </a:xfrm>
          <a:prstGeom prst="ellipse">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a:ln>
                  <a:noFill/>
                </a:ln>
                <a:solidFill>
                  <a:srgbClr val="FFFFFF"/>
                </a:solidFill>
                <a:effectLst/>
                <a:uLnTx/>
                <a:uFillTx/>
                <a:latin typeface="Arial"/>
                <a:ea typeface="+mn-ea"/>
                <a:cs typeface="+mn-cs"/>
              </a:rPr>
              <a:t>3</a:t>
            </a:r>
          </a:p>
        </p:txBody>
      </p:sp>
      <p:pic>
        <p:nvPicPr>
          <p:cNvPr id="6" name="Picture 2" descr="https://o.remove.bg/downloads/146a04c0-3062-4d9b-9aad-a9bf1e514e9c/logotype-rouge-bleu-removebg-preview.png">
            <a:extLst>
              <a:ext uri="{FF2B5EF4-FFF2-40B4-BE49-F238E27FC236}">
                <a16:creationId xmlns:a16="http://schemas.microsoft.com/office/drawing/2014/main" id="{8BFD5C05-1F68-3C6C-902F-40517DD1DB9F}"/>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80680" y="86930"/>
            <a:ext cx="486340" cy="477222"/>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texte 5">
            <a:extLst>
              <a:ext uri="{FF2B5EF4-FFF2-40B4-BE49-F238E27FC236}">
                <a16:creationId xmlns:a16="http://schemas.microsoft.com/office/drawing/2014/main" id="{0FA22F5E-8CFA-9000-942F-C62DD005BD9C}"/>
              </a:ext>
            </a:extLst>
          </p:cNvPr>
          <p:cNvSpPr txBox="1">
            <a:spLocks/>
          </p:cNvSpPr>
          <p:nvPr/>
        </p:nvSpPr>
        <p:spPr bwMode="gray">
          <a:xfrm>
            <a:off x="311781" y="1285807"/>
            <a:ext cx="2113786" cy="3367545"/>
          </a:xfrm>
          <a:prstGeom prst="rect">
            <a:avLst/>
          </a:prstGeom>
        </p:spPr>
        <p:txBody>
          <a:bodyPr vert="horz" lIns="0" tIns="0" rIns="0" bIns="0" rtlCol="0" anchor="t" anchorCtr="0">
            <a:noAutofit/>
          </a:bodyPr>
          <a:lstStyle>
            <a:lvl1pPr marL="92075" indent="0" algn="l" defTabSz="914400" rtl="0" eaLnBrk="1" latinLnBrk="0" hangingPunct="1">
              <a:lnSpc>
                <a:spcPct val="100000"/>
              </a:lnSpc>
              <a:spcBef>
                <a:spcPts val="0"/>
              </a:spcBef>
              <a:spcAft>
                <a:spcPts val="500"/>
              </a:spcAft>
              <a:buFont typeface="Arial" pitchFamily="34" charset="0"/>
              <a:buNone/>
              <a:tabLst/>
              <a:defRPr sz="1400" b="0" kern="1200">
                <a:solidFill>
                  <a:schemeClr val="tx1"/>
                </a:solidFill>
                <a:latin typeface="Marianne" panose="02000000000000000000" pitchFamily="2" charset="0"/>
                <a:ea typeface="+mn-ea"/>
                <a:cs typeface="+mn-cs"/>
              </a:defRPr>
            </a:lvl1pPr>
            <a:lvl2pPr marL="351450" indent="-171450" algn="l" defTabSz="914400" rtl="0" eaLnBrk="1" latinLnBrk="0" hangingPunct="1">
              <a:lnSpc>
                <a:spcPct val="100000"/>
              </a:lnSpc>
              <a:spcBef>
                <a:spcPts val="600"/>
              </a:spcBef>
              <a:spcAft>
                <a:spcPts val="600"/>
              </a:spcAft>
              <a:buSzPct val="100000"/>
              <a:buFont typeface="Arial" panose="020B0604020202020204" pitchFamily="34" charset="0"/>
              <a:buChar char="•"/>
              <a:defRPr sz="1200" kern="1200">
                <a:solidFill>
                  <a:schemeClr val="tx1"/>
                </a:solidFill>
                <a:latin typeface="Marianne" panose="02000000000000000000" pitchFamily="2" charset="0"/>
                <a:ea typeface="+mn-ea"/>
                <a:cs typeface="+mn-cs"/>
              </a:defRPr>
            </a:lvl2pPr>
            <a:lvl3pPr marL="531450" indent="-171450" algn="l" defTabSz="914400" rtl="0" eaLnBrk="1" latinLnBrk="0" hangingPunct="1">
              <a:lnSpc>
                <a:spcPct val="100000"/>
              </a:lnSpc>
              <a:spcBef>
                <a:spcPts val="100"/>
              </a:spcBef>
              <a:spcAft>
                <a:spcPts val="100"/>
              </a:spcAft>
              <a:buSzPct val="100000"/>
              <a:buFont typeface="Wingdings" pitchFamily="2" charset="2"/>
              <a:buChar char="§"/>
              <a:defRPr sz="1000" kern="1200" baseline="0">
                <a:solidFill>
                  <a:schemeClr val="tx1"/>
                </a:solidFill>
                <a:latin typeface="Marianne" panose="02000000000000000000" pitchFamily="2" charset="0"/>
                <a:ea typeface="+mn-ea"/>
                <a:cs typeface="+mn-cs"/>
              </a:defRPr>
            </a:lvl3pPr>
            <a:lvl4pPr marL="711450" indent="-171450" algn="l" defTabSz="914400" rtl="0" eaLnBrk="1" latinLnBrk="0" hangingPunct="1">
              <a:lnSpc>
                <a:spcPct val="100000"/>
              </a:lnSpc>
              <a:spcBef>
                <a:spcPts val="100"/>
              </a:spcBef>
              <a:spcAft>
                <a:spcPts val="100"/>
              </a:spcAft>
              <a:buSzPct val="100000"/>
              <a:buFont typeface="Arial" panose="020B0604020202020204" pitchFamily="34" charset="0"/>
              <a:buChar char="•"/>
              <a:defRPr sz="800" kern="1200">
                <a:solidFill>
                  <a:schemeClr val="tx1"/>
                </a:solidFill>
                <a:latin typeface="Marianne" panose="02000000000000000000" pitchFamily="2" charset="0"/>
                <a:ea typeface="+mn-ea"/>
                <a:cs typeface="+mn-cs"/>
              </a:defRPr>
            </a:lvl4pPr>
            <a:lvl5pPr marL="927450" indent="-171450" algn="l" defTabSz="914400" rtl="0" eaLnBrk="1" latinLnBrk="0" hangingPunct="1">
              <a:lnSpc>
                <a:spcPct val="100000"/>
              </a:lnSpc>
              <a:spcBef>
                <a:spcPts val="100"/>
              </a:spcBef>
              <a:spcAft>
                <a:spcPts val="100"/>
              </a:spcAft>
              <a:buSzPct val="100000"/>
              <a:buFont typeface="Wingdings" pitchFamily="2" charset="2"/>
              <a:buChar char="§"/>
              <a:defRPr sz="700" kern="1200">
                <a:solidFill>
                  <a:schemeClr val="tx1"/>
                </a:solidFill>
                <a:latin typeface="Marianne" panose="02000000000000000000"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1000"/>
              </a:spcAft>
              <a:buClr>
                <a:schemeClr val="tx2"/>
              </a:buClr>
            </a:pPr>
            <a:r>
              <a:rPr lang="fr-FR" sz="1200" b="1">
                <a:solidFill>
                  <a:schemeClr val="bg1">
                    <a:lumMod val="50000"/>
                  </a:schemeClr>
                </a:solidFill>
              </a:rPr>
              <a:t>Variables utilisées</a:t>
            </a:r>
          </a:p>
          <a:p>
            <a:pPr>
              <a:spcAft>
                <a:spcPts val="1000"/>
              </a:spcAft>
              <a:buClr>
                <a:schemeClr val="tx2"/>
              </a:buClr>
            </a:pPr>
            <a:endParaRPr lang="fr-FR" sz="1200" b="1">
              <a:solidFill>
                <a:schemeClr val="tx2"/>
              </a:solidFill>
            </a:endParaRPr>
          </a:p>
          <a:p>
            <a:pPr>
              <a:spcAft>
                <a:spcPts val="1000"/>
              </a:spcAft>
              <a:buClr>
                <a:schemeClr val="tx2"/>
              </a:buClr>
            </a:pPr>
            <a:r>
              <a:rPr lang="fr-FR" sz="1800" b="1">
                <a:solidFill>
                  <a:schemeClr val="tx2"/>
                </a:solidFill>
              </a:rPr>
              <a:t>Chaque observation fait référence à une entreprise siège donc un SIREN</a:t>
            </a:r>
            <a:endParaRPr lang="fr-FR" sz="1100" b="1" dirty="0">
              <a:solidFill>
                <a:schemeClr val="tx2"/>
              </a:solidFill>
            </a:endParaRPr>
          </a:p>
        </p:txBody>
      </p:sp>
      <p:graphicFrame>
        <p:nvGraphicFramePr>
          <p:cNvPr id="10" name="Tableau 9">
            <a:extLst>
              <a:ext uri="{FF2B5EF4-FFF2-40B4-BE49-F238E27FC236}">
                <a16:creationId xmlns:a16="http://schemas.microsoft.com/office/drawing/2014/main" id="{BE3A441A-8C34-F3C8-3392-E826CC0E635C}"/>
              </a:ext>
            </a:extLst>
          </p:cNvPr>
          <p:cNvGraphicFramePr>
            <a:graphicFrameLocks noGrp="1"/>
          </p:cNvGraphicFramePr>
          <p:nvPr>
            <p:extLst>
              <p:ext uri="{D42A27DB-BD31-4B8C-83A1-F6EECF244321}">
                <p14:modId xmlns:p14="http://schemas.microsoft.com/office/powerpoint/2010/main" val="3810793667"/>
              </p:ext>
            </p:extLst>
          </p:nvPr>
        </p:nvGraphicFramePr>
        <p:xfrm>
          <a:off x="2544724" y="1285808"/>
          <a:ext cx="6025696" cy="3507370"/>
        </p:xfrm>
        <a:graphic>
          <a:graphicData uri="http://schemas.openxmlformats.org/drawingml/2006/table">
            <a:tbl>
              <a:tblPr/>
              <a:tblGrid>
                <a:gridCol w="1501517">
                  <a:extLst>
                    <a:ext uri="{9D8B030D-6E8A-4147-A177-3AD203B41FA5}">
                      <a16:colId xmlns:a16="http://schemas.microsoft.com/office/drawing/2014/main" val="3594514328"/>
                    </a:ext>
                  </a:extLst>
                </a:gridCol>
                <a:gridCol w="1501517">
                  <a:extLst>
                    <a:ext uri="{9D8B030D-6E8A-4147-A177-3AD203B41FA5}">
                      <a16:colId xmlns:a16="http://schemas.microsoft.com/office/drawing/2014/main" val="1150575111"/>
                    </a:ext>
                  </a:extLst>
                </a:gridCol>
                <a:gridCol w="1511331">
                  <a:extLst>
                    <a:ext uri="{9D8B030D-6E8A-4147-A177-3AD203B41FA5}">
                      <a16:colId xmlns:a16="http://schemas.microsoft.com/office/drawing/2014/main" val="1158673799"/>
                    </a:ext>
                  </a:extLst>
                </a:gridCol>
                <a:gridCol w="1511331">
                  <a:extLst>
                    <a:ext uri="{9D8B030D-6E8A-4147-A177-3AD203B41FA5}">
                      <a16:colId xmlns:a16="http://schemas.microsoft.com/office/drawing/2014/main" val="594223308"/>
                    </a:ext>
                  </a:extLst>
                </a:gridCol>
              </a:tblGrid>
              <a:tr h="399262">
                <a:tc gridSpan="4">
                  <a:txBody>
                    <a:bodyPr/>
                    <a:lstStyle/>
                    <a:p>
                      <a:pPr algn="ctr" rtl="0" fontAlgn="base"/>
                      <a:r>
                        <a:rPr lang="fr-FR" sz="1800" b="1" i="0" dirty="0">
                          <a:effectLst/>
                        </a:rPr>
                        <a:t>7 variables | 20446 observations (entreprises : SIREN)</a:t>
                      </a:r>
                    </a:p>
                  </a:txBody>
                  <a:tcPr marL="44267" marR="44267" marT="22134" marB="221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rtl="0" fontAlgn="base"/>
                      <a:endParaRPr lang="fr-FR" sz="1200" b="0" i="0" dirty="0">
                        <a:effectLst/>
                      </a:endParaRPr>
                    </a:p>
                  </a:txBody>
                  <a:tcPr marL="44267" marR="44267" marT="22134" marB="221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rtl="0" fontAlgn="base"/>
                      <a:endParaRPr lang="fr-FR" sz="1200" b="0" i="0" dirty="0">
                        <a:effectLst/>
                      </a:endParaRPr>
                    </a:p>
                  </a:txBody>
                  <a:tcPr marL="44267" marR="44267" marT="22134" marB="221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rtl="0" fontAlgn="base"/>
                      <a:endParaRPr lang="fr-FR" sz="1200" b="0" i="0" dirty="0">
                        <a:effectLst/>
                      </a:endParaRPr>
                    </a:p>
                  </a:txBody>
                  <a:tcPr marL="44267" marR="44267" marT="22134" marB="221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46791475"/>
                  </a:ext>
                </a:extLst>
              </a:tr>
              <a:tr h="213789">
                <a:tc>
                  <a:txBody>
                    <a:bodyPr/>
                    <a:lstStyle/>
                    <a:p>
                      <a:pPr algn="ctr" rtl="0" fontAlgn="base"/>
                      <a:r>
                        <a:rPr lang="fr-FR" sz="900" b="1" i="0" dirty="0">
                          <a:effectLst/>
                          <a:latin typeface="Aptos"/>
                        </a:rPr>
                        <a:t>Variables</a:t>
                      </a:r>
                      <a:r>
                        <a:rPr lang="fr-FR" sz="900" b="0" i="0" dirty="0">
                          <a:effectLst/>
                          <a:latin typeface="Aptos"/>
                        </a:rPr>
                        <a:t> </a:t>
                      </a:r>
                      <a:endParaRPr lang="fr-FR" sz="1200" b="0" i="0" dirty="0">
                        <a:effectLst/>
                      </a:endParaRPr>
                    </a:p>
                  </a:txBody>
                  <a:tcPr marL="44267" marR="44267" marT="22134" marB="221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fr-FR" sz="900" b="1" i="0" dirty="0">
                          <a:effectLst/>
                          <a:latin typeface="Aptos"/>
                        </a:rPr>
                        <a:t>Type</a:t>
                      </a:r>
                      <a:r>
                        <a:rPr lang="fr-FR" sz="900" b="0" i="0" dirty="0">
                          <a:effectLst/>
                          <a:latin typeface="Aptos"/>
                        </a:rPr>
                        <a:t> </a:t>
                      </a:r>
                      <a:endParaRPr lang="fr-FR" sz="1200" b="0" i="0" dirty="0">
                        <a:effectLst/>
                      </a:endParaRPr>
                    </a:p>
                  </a:txBody>
                  <a:tcPr marL="44267" marR="44267" marT="22134" marB="221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fr-FR" sz="900" b="1" i="0" dirty="0">
                          <a:effectLst/>
                          <a:latin typeface="Aptos"/>
                        </a:rPr>
                        <a:t>Description</a:t>
                      </a:r>
                      <a:r>
                        <a:rPr lang="fr-FR" sz="900" b="0" i="0" dirty="0">
                          <a:effectLst/>
                          <a:latin typeface="Aptos"/>
                        </a:rPr>
                        <a:t> </a:t>
                      </a:r>
                      <a:endParaRPr lang="fr-FR" sz="1200" b="0" i="0" dirty="0">
                        <a:effectLst/>
                      </a:endParaRPr>
                    </a:p>
                  </a:txBody>
                  <a:tcPr marL="44267" marR="44267" marT="22134" marB="221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fr-FR" sz="900" b="1" i="0" dirty="0">
                          <a:effectLst/>
                          <a:latin typeface="Aptos"/>
                        </a:rPr>
                        <a:t>Modalité</a:t>
                      </a:r>
                      <a:r>
                        <a:rPr lang="fr-FR" sz="900" b="0" i="0" dirty="0">
                          <a:effectLst/>
                          <a:latin typeface="Aptos"/>
                        </a:rPr>
                        <a:t> </a:t>
                      </a:r>
                      <a:endParaRPr lang="fr-FR" sz="1200" b="0" i="0" dirty="0">
                        <a:effectLst/>
                      </a:endParaRPr>
                    </a:p>
                  </a:txBody>
                  <a:tcPr marL="44267" marR="44267" marT="22134" marB="221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1935403"/>
                  </a:ext>
                </a:extLst>
              </a:tr>
              <a:tr h="537038">
                <a:tc>
                  <a:txBody>
                    <a:bodyPr/>
                    <a:lstStyle/>
                    <a:p>
                      <a:pPr algn="ctr" rtl="0" fontAlgn="base"/>
                      <a:r>
                        <a:rPr lang="fr-FR" sz="900" b="1" i="0" dirty="0" err="1">
                          <a:effectLst/>
                          <a:latin typeface="Aptos"/>
                        </a:rPr>
                        <a:t>A_deposé</a:t>
                      </a:r>
                      <a:endParaRPr lang="fr-FR" sz="1200" b="1" i="0" dirty="0">
                        <a:effectLst/>
                      </a:endParaRPr>
                    </a:p>
                  </a:txBody>
                  <a:tcPr marL="44267" marR="44267" marT="22134" marB="221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fr-FR" sz="900" b="0" i="0" dirty="0">
                          <a:effectLst/>
                          <a:latin typeface="Aptos"/>
                        </a:rPr>
                        <a:t>Binaire </a:t>
                      </a:r>
                      <a:endParaRPr lang="fr-FR" sz="1200" b="0" i="0" dirty="0">
                        <a:effectLst/>
                      </a:endParaRPr>
                    </a:p>
                  </a:txBody>
                  <a:tcPr marL="44267" marR="44267" marT="22134" marB="221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fr-FR" sz="900" b="0" i="0">
                          <a:effectLst/>
                          <a:latin typeface="Aptos"/>
                        </a:rPr>
                        <a:t>Indicateur binaire de soumission de projet pour financement France 2030 </a:t>
                      </a:r>
                      <a:endParaRPr lang="fr-FR" sz="1200" b="0" i="0">
                        <a:effectLst/>
                      </a:endParaRPr>
                    </a:p>
                  </a:txBody>
                  <a:tcPr marL="44267" marR="44267" marT="22134" marB="221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fr-FR" sz="900" b="0" i="0">
                          <a:effectLst/>
                          <a:latin typeface="Aptos"/>
                        </a:rPr>
                        <a:t>0 = Non, 1 = Oui </a:t>
                      </a:r>
                      <a:endParaRPr lang="fr-FR" sz="1200" b="0" i="0">
                        <a:effectLst/>
                      </a:endParaRPr>
                    </a:p>
                  </a:txBody>
                  <a:tcPr marL="44267" marR="44267" marT="22134" marB="221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7105233"/>
                  </a:ext>
                </a:extLst>
              </a:tr>
              <a:tr h="375414">
                <a:tc>
                  <a:txBody>
                    <a:bodyPr/>
                    <a:lstStyle/>
                    <a:p>
                      <a:pPr algn="ctr" rtl="0" fontAlgn="base"/>
                      <a:r>
                        <a:rPr lang="fr-FR" sz="900" b="1" i="0" dirty="0">
                          <a:effectLst/>
                          <a:latin typeface="Aptos"/>
                        </a:rPr>
                        <a:t>DEP </a:t>
                      </a:r>
                      <a:endParaRPr lang="fr-FR" sz="1200" b="1" i="0" dirty="0">
                        <a:effectLst/>
                      </a:endParaRPr>
                    </a:p>
                  </a:txBody>
                  <a:tcPr marL="44267" marR="44267" marT="22134" marB="221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fr-FR" sz="900" b="0" i="0" dirty="0">
                          <a:effectLst/>
                          <a:latin typeface="Aptos"/>
                        </a:rPr>
                        <a:t>Catégoriel </a:t>
                      </a:r>
                      <a:endParaRPr lang="fr-FR" sz="1200" b="0" i="0" dirty="0">
                        <a:effectLst/>
                      </a:endParaRPr>
                    </a:p>
                  </a:txBody>
                  <a:tcPr marL="44267" marR="44267" marT="22134" marB="221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fr-FR" sz="900" b="0" i="0" dirty="0">
                          <a:effectLst/>
                          <a:latin typeface="Aptos"/>
                        </a:rPr>
                        <a:t>Département où est situé l’entreprise </a:t>
                      </a:r>
                      <a:endParaRPr lang="fr-FR" sz="1200" b="0" i="0" dirty="0">
                        <a:effectLst/>
                      </a:endParaRPr>
                    </a:p>
                  </a:txBody>
                  <a:tcPr marL="44267" marR="44267" marT="22134" marB="221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fr-FR" sz="900" b="0" i="0">
                          <a:effectLst/>
                          <a:latin typeface="Aptos"/>
                        </a:rPr>
                        <a:t>04, 05, 06, 13, 83, 84 </a:t>
                      </a:r>
                      <a:endParaRPr lang="fr-FR" sz="1200" b="0" i="0">
                        <a:effectLst/>
                      </a:endParaRPr>
                    </a:p>
                  </a:txBody>
                  <a:tcPr marL="44267" marR="44267" marT="22134" marB="221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0450861"/>
                  </a:ext>
                </a:extLst>
              </a:tr>
              <a:tr h="537038">
                <a:tc>
                  <a:txBody>
                    <a:bodyPr/>
                    <a:lstStyle/>
                    <a:p>
                      <a:pPr algn="ctr" rtl="0" fontAlgn="base"/>
                      <a:r>
                        <a:rPr lang="fr-FR" sz="900" b="1" i="0" dirty="0">
                          <a:effectLst/>
                          <a:latin typeface="Aptos"/>
                        </a:rPr>
                        <a:t>CJ </a:t>
                      </a:r>
                      <a:endParaRPr lang="fr-FR" sz="1200" b="1" i="0" dirty="0">
                        <a:effectLst/>
                      </a:endParaRPr>
                    </a:p>
                  </a:txBody>
                  <a:tcPr marL="44267" marR="44267" marT="22134" marB="221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fr-FR" sz="900" b="0" i="0">
                          <a:effectLst/>
                          <a:latin typeface="Aptos"/>
                        </a:rPr>
                        <a:t>Catégoriel </a:t>
                      </a:r>
                      <a:endParaRPr lang="fr-FR" sz="1200" b="0" i="0">
                        <a:effectLst/>
                      </a:endParaRPr>
                    </a:p>
                  </a:txBody>
                  <a:tcPr marL="44267" marR="44267" marT="22134" marB="221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fr-FR" sz="900" b="0" i="0" dirty="0">
                          <a:effectLst/>
                          <a:latin typeface="Aptos"/>
                        </a:rPr>
                        <a:t>Catégorie juridique de l’entreprise </a:t>
                      </a:r>
                      <a:endParaRPr lang="fr-FR" sz="1200" b="0" i="0" dirty="0">
                        <a:effectLst/>
                      </a:endParaRPr>
                    </a:p>
                  </a:txBody>
                  <a:tcPr marL="44267" marR="44267" marT="22134" marB="221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fr-FR" sz="900" b="0" i="0">
                          <a:effectLst/>
                          <a:latin typeface="Aptos"/>
                        </a:rPr>
                        <a:t>Différentes catégories juridiques comme SARL, SAS, etc. </a:t>
                      </a:r>
                      <a:endParaRPr lang="fr-FR" sz="1200" b="0" i="0">
                        <a:effectLst/>
                      </a:endParaRPr>
                    </a:p>
                  </a:txBody>
                  <a:tcPr marL="44267" marR="44267" marT="22134" marB="221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23651275"/>
                  </a:ext>
                </a:extLst>
              </a:tr>
              <a:tr h="375414">
                <a:tc>
                  <a:txBody>
                    <a:bodyPr/>
                    <a:lstStyle/>
                    <a:p>
                      <a:pPr algn="ctr" rtl="0" fontAlgn="base"/>
                      <a:r>
                        <a:rPr lang="fr-FR" sz="900" b="1" i="0" dirty="0">
                          <a:effectLst/>
                          <a:latin typeface="Aptos"/>
                        </a:rPr>
                        <a:t>APET </a:t>
                      </a:r>
                      <a:endParaRPr lang="fr-FR" sz="1200" b="1" i="0" dirty="0">
                        <a:effectLst/>
                      </a:endParaRPr>
                    </a:p>
                  </a:txBody>
                  <a:tcPr marL="44267" marR="44267" marT="22134" marB="221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fr-FR" sz="900" b="0" i="0">
                          <a:effectLst/>
                          <a:latin typeface="Aptos"/>
                        </a:rPr>
                        <a:t>Catégoriel </a:t>
                      </a:r>
                      <a:endParaRPr lang="fr-FR" sz="1200" b="0" i="0">
                        <a:effectLst/>
                      </a:endParaRPr>
                    </a:p>
                  </a:txBody>
                  <a:tcPr marL="44267" marR="44267" marT="22134" marB="221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fr-FR" sz="900" b="0" i="0" dirty="0">
                          <a:effectLst/>
                          <a:latin typeface="Aptos"/>
                        </a:rPr>
                        <a:t>Activité principale de l’entreprise </a:t>
                      </a:r>
                      <a:endParaRPr lang="fr-FR" sz="1200" b="0" i="0" dirty="0">
                        <a:effectLst/>
                      </a:endParaRPr>
                    </a:p>
                  </a:txBody>
                  <a:tcPr marL="44267" marR="44267" marT="22134" marB="221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fr-FR" sz="900" b="0" i="0" dirty="0">
                          <a:effectLst/>
                          <a:latin typeface="Aptos"/>
                        </a:rPr>
                        <a:t> </a:t>
                      </a:r>
                    </a:p>
                  </a:txBody>
                  <a:tcPr marL="44267" marR="44267" marT="22134" marB="221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1813171"/>
                  </a:ext>
                </a:extLst>
              </a:tr>
              <a:tr h="537038">
                <a:tc>
                  <a:txBody>
                    <a:bodyPr/>
                    <a:lstStyle/>
                    <a:p>
                      <a:pPr algn="ctr" rtl="0" fontAlgn="base"/>
                      <a:r>
                        <a:rPr lang="pt-BR" sz="900" b="1" i="0" dirty="0">
                          <a:effectLst/>
                          <a:latin typeface="Aptos"/>
                        </a:rPr>
                        <a:t>A_levé_fond ou A_declaré_R&amp;D </a:t>
                      </a:r>
                      <a:endParaRPr lang="pt-BR" sz="1200" b="1" i="0" dirty="0">
                        <a:effectLst/>
                      </a:endParaRPr>
                    </a:p>
                  </a:txBody>
                  <a:tcPr marL="44267" marR="44267" marT="22134" marB="221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fr-FR" sz="900" b="0" i="0">
                          <a:effectLst/>
                          <a:latin typeface="Aptos"/>
                        </a:rPr>
                        <a:t>Binaire </a:t>
                      </a:r>
                      <a:endParaRPr lang="fr-FR" sz="1200" b="0" i="0">
                        <a:effectLst/>
                      </a:endParaRPr>
                    </a:p>
                  </a:txBody>
                  <a:tcPr marL="44267" marR="44267" marT="22134" marB="221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fr-FR" sz="900" b="0" i="0">
                          <a:effectLst/>
                          <a:latin typeface="Aptos"/>
                        </a:rPr>
                        <a:t>Indicateur binaire de l’intention de lever des fonds ou de déclarer la R&amp;D </a:t>
                      </a:r>
                      <a:endParaRPr lang="fr-FR" sz="1200" b="0" i="0">
                        <a:effectLst/>
                      </a:endParaRPr>
                    </a:p>
                  </a:txBody>
                  <a:tcPr marL="44267" marR="44267" marT="22134" marB="221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fr-FR" sz="900" b="0" i="0" dirty="0">
                          <a:effectLst/>
                          <a:latin typeface="Aptos"/>
                        </a:rPr>
                        <a:t>0 = Non, 1 = Oui </a:t>
                      </a:r>
                      <a:endParaRPr lang="fr-FR" sz="1200" b="0" i="0" dirty="0">
                        <a:effectLst/>
                      </a:endParaRPr>
                    </a:p>
                  </a:txBody>
                  <a:tcPr marL="44267" marR="44267" marT="22134" marB="221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6979173"/>
                  </a:ext>
                </a:extLst>
              </a:tr>
              <a:tr h="213789">
                <a:tc>
                  <a:txBody>
                    <a:bodyPr/>
                    <a:lstStyle/>
                    <a:p>
                      <a:pPr algn="ctr" rtl="0" fontAlgn="base"/>
                      <a:r>
                        <a:rPr lang="fr-FR" sz="900" b="1" i="0" dirty="0" err="1">
                          <a:effectLst/>
                          <a:latin typeface="Aptos"/>
                        </a:rPr>
                        <a:t>EFFEQTP_g</a:t>
                      </a:r>
                      <a:r>
                        <a:rPr lang="fr-FR" sz="900" b="1" i="0" dirty="0">
                          <a:effectLst/>
                          <a:latin typeface="Aptos"/>
                        </a:rPr>
                        <a:t> </a:t>
                      </a:r>
                      <a:endParaRPr lang="fr-FR" sz="1200" b="1" i="0" dirty="0">
                        <a:effectLst/>
                      </a:endParaRPr>
                    </a:p>
                  </a:txBody>
                  <a:tcPr marL="44267" marR="44267" marT="22134" marB="221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fr-FR" sz="900" b="0" i="0" dirty="0">
                          <a:effectLst/>
                          <a:latin typeface="Aptos"/>
                        </a:rPr>
                        <a:t>Quantitatif </a:t>
                      </a:r>
                      <a:endParaRPr lang="fr-FR" sz="1200" b="0" i="0" dirty="0">
                        <a:effectLst/>
                      </a:endParaRPr>
                    </a:p>
                  </a:txBody>
                  <a:tcPr marL="44267" marR="44267" marT="22134" marB="221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fr-FR" sz="900" b="0" i="0">
                          <a:effectLst/>
                          <a:latin typeface="Aptos"/>
                        </a:rPr>
                        <a:t>Effectif à temps plein global </a:t>
                      </a:r>
                      <a:endParaRPr lang="fr-FR" sz="1200" b="0" i="0">
                        <a:effectLst/>
                      </a:endParaRPr>
                    </a:p>
                  </a:txBody>
                  <a:tcPr marL="44267" marR="44267" marT="22134" marB="221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fr-FR" sz="900" b="0" i="0" dirty="0">
                          <a:effectLst/>
                          <a:latin typeface="Aptos"/>
                        </a:rPr>
                        <a:t>Numérique </a:t>
                      </a:r>
                      <a:endParaRPr lang="fr-FR" sz="1200" b="0" i="0" dirty="0">
                        <a:effectLst/>
                      </a:endParaRPr>
                    </a:p>
                  </a:txBody>
                  <a:tcPr marL="44267" marR="44267" marT="22134" marB="221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67698080"/>
                  </a:ext>
                </a:extLst>
              </a:tr>
              <a:tr h="213789">
                <a:tc>
                  <a:txBody>
                    <a:bodyPr/>
                    <a:lstStyle/>
                    <a:p>
                      <a:pPr algn="ctr" rtl="0" fontAlgn="base"/>
                      <a:r>
                        <a:rPr lang="fr-FR" sz="900" b="1" i="0" dirty="0" err="1">
                          <a:effectLst/>
                          <a:latin typeface="Aptos"/>
                        </a:rPr>
                        <a:t>salaire_moy</a:t>
                      </a:r>
                      <a:r>
                        <a:rPr lang="fr-FR" sz="900" b="1" i="0" dirty="0">
                          <a:effectLst/>
                          <a:latin typeface="Aptos"/>
                        </a:rPr>
                        <a:t> </a:t>
                      </a:r>
                      <a:endParaRPr lang="fr-FR" sz="1200" b="1" i="0" dirty="0">
                        <a:effectLst/>
                      </a:endParaRPr>
                    </a:p>
                  </a:txBody>
                  <a:tcPr marL="44267" marR="44267" marT="22134" marB="221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fr-FR" sz="900" b="0" i="0">
                          <a:effectLst/>
                          <a:latin typeface="Aptos"/>
                        </a:rPr>
                        <a:t>Quantitatif </a:t>
                      </a:r>
                      <a:endParaRPr lang="fr-FR" sz="1200" b="0" i="0">
                        <a:effectLst/>
                      </a:endParaRPr>
                    </a:p>
                  </a:txBody>
                  <a:tcPr marL="44267" marR="44267" marT="22134" marB="221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fr-FR" sz="900" b="0" i="0">
                          <a:effectLst/>
                          <a:latin typeface="Aptos"/>
                        </a:rPr>
                        <a:t>Salaire moyen des employés </a:t>
                      </a:r>
                      <a:endParaRPr lang="fr-FR" sz="1200" b="0" i="0">
                        <a:effectLst/>
                      </a:endParaRPr>
                    </a:p>
                  </a:txBody>
                  <a:tcPr marL="44267" marR="44267" marT="22134" marB="221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fr-FR" sz="900" b="0" i="0" dirty="0">
                          <a:effectLst/>
                          <a:latin typeface="Aptos"/>
                        </a:rPr>
                        <a:t>Numérique </a:t>
                      </a:r>
                      <a:endParaRPr lang="fr-FR" sz="1200" b="0" i="0" dirty="0">
                        <a:effectLst/>
                      </a:endParaRPr>
                    </a:p>
                  </a:txBody>
                  <a:tcPr marL="44267" marR="44267" marT="22134" marB="221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82192178"/>
                  </a:ext>
                </a:extLst>
              </a:tr>
            </a:tbl>
          </a:graphicData>
        </a:graphic>
      </p:graphicFrame>
    </p:spTree>
    <p:extLst>
      <p:ext uri="{BB962C8B-B14F-4D97-AF65-F5344CB8AC3E}">
        <p14:creationId xmlns:p14="http://schemas.microsoft.com/office/powerpoint/2010/main" val="2395757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D62A332-E0BB-A5DE-8B06-AD0098388A69}"/>
              </a:ext>
            </a:extLst>
          </p:cNvPr>
          <p:cNvSpPr>
            <a:spLocks noGrp="1"/>
          </p:cNvSpPr>
          <p:nvPr>
            <p:ph type="sldNum" sz="quarter" idx="12"/>
          </p:nvPr>
        </p:nvSpPr>
        <p:spPr/>
        <p:txBody>
          <a:bodyPr/>
          <a:lstStyle/>
          <a:p>
            <a:fld id="{733122C9-A0B9-462F-8757-0847AD287B63}" type="slidenum">
              <a:rPr lang="fr-FR" smtClean="0"/>
              <a:pPr/>
              <a:t>8</a:t>
            </a:fld>
            <a:endParaRPr lang="fr-FR" dirty="0"/>
          </a:p>
        </p:txBody>
      </p:sp>
      <p:sp>
        <p:nvSpPr>
          <p:cNvPr id="7" name="Espace réservé du pied de page 6">
            <a:extLst>
              <a:ext uri="{FF2B5EF4-FFF2-40B4-BE49-F238E27FC236}">
                <a16:creationId xmlns:a16="http://schemas.microsoft.com/office/drawing/2014/main" id="{A1CCA1C9-9FD8-578B-61A6-87889695337D}"/>
              </a:ext>
            </a:extLst>
          </p:cNvPr>
          <p:cNvSpPr>
            <a:spLocks noGrp="1"/>
          </p:cNvSpPr>
          <p:nvPr>
            <p:ph type="ftr" sz="quarter" idx="3"/>
          </p:nvPr>
        </p:nvSpPr>
        <p:spPr>
          <a:xfrm>
            <a:off x="8061821" y="2539"/>
            <a:ext cx="980507" cy="360000"/>
          </a:xfrm>
        </p:spPr>
        <p:txBody>
          <a:bodyPr/>
          <a:lstStyle/>
          <a:p>
            <a:r>
              <a:rPr lang="fr-FR" dirty="0"/>
              <a:t>Rapport d’alternance</a:t>
            </a:r>
          </a:p>
        </p:txBody>
      </p:sp>
      <p:sp>
        <p:nvSpPr>
          <p:cNvPr id="16" name="Titre 4">
            <a:extLst>
              <a:ext uri="{FF2B5EF4-FFF2-40B4-BE49-F238E27FC236}">
                <a16:creationId xmlns:a16="http://schemas.microsoft.com/office/drawing/2014/main" id="{343ABF89-F6C9-DE81-892C-740A58238504}"/>
              </a:ext>
            </a:extLst>
          </p:cNvPr>
          <p:cNvSpPr>
            <a:spLocks noGrp="1"/>
          </p:cNvSpPr>
          <p:nvPr>
            <p:ph type="title"/>
          </p:nvPr>
        </p:nvSpPr>
        <p:spPr>
          <a:xfrm>
            <a:off x="420454" y="545596"/>
            <a:ext cx="8735626" cy="539991"/>
          </a:xfrm>
        </p:spPr>
        <p:txBody>
          <a:bodyPr>
            <a:normAutofit/>
          </a:bodyPr>
          <a:lstStyle/>
          <a:p>
            <a:r>
              <a:rPr lang="fr-FR" dirty="0"/>
              <a:t>     </a:t>
            </a:r>
            <a:r>
              <a:rPr lang="fr-FR" sz="2400" dirty="0"/>
              <a:t>Traitement des données (1/2)</a:t>
            </a:r>
            <a:endParaRPr lang="fr-FR" dirty="0"/>
          </a:p>
        </p:txBody>
      </p:sp>
      <p:sp>
        <p:nvSpPr>
          <p:cNvPr id="17" name="Ellipse 16">
            <a:extLst>
              <a:ext uri="{FF2B5EF4-FFF2-40B4-BE49-F238E27FC236}">
                <a16:creationId xmlns:a16="http://schemas.microsoft.com/office/drawing/2014/main" id="{F725A3C4-9066-02AB-BEF6-86972FA6AAEC}"/>
              </a:ext>
            </a:extLst>
          </p:cNvPr>
          <p:cNvSpPr/>
          <p:nvPr/>
        </p:nvSpPr>
        <p:spPr>
          <a:xfrm>
            <a:off x="495955" y="656290"/>
            <a:ext cx="288000" cy="288000"/>
          </a:xfrm>
          <a:prstGeom prst="ellipse">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a:ln>
                  <a:noFill/>
                </a:ln>
                <a:solidFill>
                  <a:srgbClr val="FFFFFF"/>
                </a:solidFill>
                <a:effectLst/>
                <a:uLnTx/>
                <a:uFillTx/>
                <a:latin typeface="Arial"/>
                <a:ea typeface="+mn-ea"/>
                <a:cs typeface="+mn-cs"/>
              </a:rPr>
              <a:t>4</a:t>
            </a:r>
          </a:p>
        </p:txBody>
      </p:sp>
      <p:pic>
        <p:nvPicPr>
          <p:cNvPr id="6" name="Picture 2" descr="https://o.remove.bg/downloads/146a04c0-3062-4d9b-9aad-a9bf1e514e9c/logotype-rouge-bleu-removebg-preview.png">
            <a:extLst>
              <a:ext uri="{FF2B5EF4-FFF2-40B4-BE49-F238E27FC236}">
                <a16:creationId xmlns:a16="http://schemas.microsoft.com/office/drawing/2014/main" id="{8BFD5C05-1F68-3C6C-902F-40517DD1DB9F}"/>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80680" y="86930"/>
            <a:ext cx="486340" cy="47722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me 2">
            <a:extLst>
              <a:ext uri="{FF2B5EF4-FFF2-40B4-BE49-F238E27FC236}">
                <a16:creationId xmlns:a16="http://schemas.microsoft.com/office/drawing/2014/main" id="{5BAD84C0-986B-5893-45FB-9CFD0EFE3423}"/>
              </a:ext>
            </a:extLst>
          </p:cNvPr>
          <p:cNvGraphicFramePr/>
          <p:nvPr>
            <p:extLst>
              <p:ext uri="{D42A27DB-BD31-4B8C-83A1-F6EECF244321}">
                <p14:modId xmlns:p14="http://schemas.microsoft.com/office/powerpoint/2010/main" val="3302621676"/>
              </p:ext>
            </p:extLst>
          </p:nvPr>
        </p:nvGraphicFramePr>
        <p:xfrm>
          <a:off x="783955" y="1085586"/>
          <a:ext cx="6836045" cy="35181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22710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D62A332-E0BB-A5DE-8B06-AD0098388A69}"/>
              </a:ext>
            </a:extLst>
          </p:cNvPr>
          <p:cNvSpPr>
            <a:spLocks noGrp="1"/>
          </p:cNvSpPr>
          <p:nvPr>
            <p:ph type="sldNum" sz="quarter" idx="12"/>
          </p:nvPr>
        </p:nvSpPr>
        <p:spPr/>
        <p:txBody>
          <a:bodyPr/>
          <a:lstStyle/>
          <a:p>
            <a:fld id="{733122C9-A0B9-462F-8757-0847AD287B63}" type="slidenum">
              <a:rPr lang="fr-FR" smtClean="0"/>
              <a:pPr/>
              <a:t>9</a:t>
            </a:fld>
            <a:endParaRPr lang="fr-FR" dirty="0"/>
          </a:p>
        </p:txBody>
      </p:sp>
      <p:sp>
        <p:nvSpPr>
          <p:cNvPr id="7" name="Espace réservé du pied de page 6">
            <a:extLst>
              <a:ext uri="{FF2B5EF4-FFF2-40B4-BE49-F238E27FC236}">
                <a16:creationId xmlns:a16="http://schemas.microsoft.com/office/drawing/2014/main" id="{A1CCA1C9-9FD8-578B-61A6-87889695337D}"/>
              </a:ext>
            </a:extLst>
          </p:cNvPr>
          <p:cNvSpPr>
            <a:spLocks noGrp="1"/>
          </p:cNvSpPr>
          <p:nvPr>
            <p:ph type="ftr" sz="quarter" idx="3"/>
          </p:nvPr>
        </p:nvSpPr>
        <p:spPr>
          <a:xfrm>
            <a:off x="8061821" y="2539"/>
            <a:ext cx="980507" cy="360000"/>
          </a:xfrm>
        </p:spPr>
        <p:txBody>
          <a:bodyPr/>
          <a:lstStyle/>
          <a:p>
            <a:r>
              <a:rPr lang="fr-FR" dirty="0"/>
              <a:t>Rapport d’alternance</a:t>
            </a:r>
          </a:p>
        </p:txBody>
      </p:sp>
      <p:sp>
        <p:nvSpPr>
          <p:cNvPr id="16" name="Titre 4">
            <a:extLst>
              <a:ext uri="{FF2B5EF4-FFF2-40B4-BE49-F238E27FC236}">
                <a16:creationId xmlns:a16="http://schemas.microsoft.com/office/drawing/2014/main" id="{343ABF89-F6C9-DE81-892C-740A58238504}"/>
              </a:ext>
            </a:extLst>
          </p:cNvPr>
          <p:cNvSpPr>
            <a:spLocks noGrp="1"/>
          </p:cNvSpPr>
          <p:nvPr>
            <p:ph type="title"/>
          </p:nvPr>
        </p:nvSpPr>
        <p:spPr>
          <a:xfrm>
            <a:off x="420454" y="545596"/>
            <a:ext cx="8735626" cy="539991"/>
          </a:xfrm>
        </p:spPr>
        <p:txBody>
          <a:bodyPr>
            <a:normAutofit/>
          </a:bodyPr>
          <a:lstStyle/>
          <a:p>
            <a:r>
              <a:rPr lang="fr-FR" dirty="0"/>
              <a:t>     </a:t>
            </a:r>
            <a:r>
              <a:rPr lang="fr-FR" sz="2400" dirty="0"/>
              <a:t>Traitement des données (2/2)</a:t>
            </a:r>
            <a:endParaRPr lang="fr-FR" dirty="0"/>
          </a:p>
        </p:txBody>
      </p:sp>
      <p:sp>
        <p:nvSpPr>
          <p:cNvPr id="17" name="Ellipse 16">
            <a:extLst>
              <a:ext uri="{FF2B5EF4-FFF2-40B4-BE49-F238E27FC236}">
                <a16:creationId xmlns:a16="http://schemas.microsoft.com/office/drawing/2014/main" id="{F725A3C4-9066-02AB-BEF6-86972FA6AAEC}"/>
              </a:ext>
            </a:extLst>
          </p:cNvPr>
          <p:cNvSpPr/>
          <p:nvPr/>
        </p:nvSpPr>
        <p:spPr>
          <a:xfrm>
            <a:off x="495955" y="656290"/>
            <a:ext cx="288000" cy="288000"/>
          </a:xfrm>
          <a:prstGeom prst="ellipse">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a:ln>
                  <a:noFill/>
                </a:ln>
                <a:solidFill>
                  <a:srgbClr val="FFFFFF"/>
                </a:solidFill>
                <a:effectLst/>
                <a:uLnTx/>
                <a:uFillTx/>
                <a:latin typeface="Arial"/>
                <a:ea typeface="+mn-ea"/>
                <a:cs typeface="+mn-cs"/>
              </a:rPr>
              <a:t>4</a:t>
            </a:r>
          </a:p>
        </p:txBody>
      </p:sp>
      <p:pic>
        <p:nvPicPr>
          <p:cNvPr id="6" name="Picture 2" descr="https://o.remove.bg/downloads/146a04c0-3062-4d9b-9aad-a9bf1e514e9c/logotype-rouge-bleu-removebg-preview.png">
            <a:extLst>
              <a:ext uri="{FF2B5EF4-FFF2-40B4-BE49-F238E27FC236}">
                <a16:creationId xmlns:a16="http://schemas.microsoft.com/office/drawing/2014/main" id="{8BFD5C05-1F68-3C6C-902F-40517DD1DB9F}"/>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80680" y="86930"/>
            <a:ext cx="486340" cy="47722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MOTE &amp;&amp; Under Sampling. Introduction | by Kousik Barnwal | Medium">
            <a:extLst>
              <a:ext uri="{FF2B5EF4-FFF2-40B4-BE49-F238E27FC236}">
                <a16:creationId xmlns:a16="http://schemas.microsoft.com/office/drawing/2014/main" id="{AF746521-9D19-9657-BBA2-B7BA2796CF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9456" y="999706"/>
            <a:ext cx="6739226" cy="4021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735857"/>
      </p:ext>
    </p:extLst>
  </p:cSld>
  <p:clrMapOvr>
    <a:masterClrMapping/>
  </p:clrMapOvr>
</p:sld>
</file>

<file path=ppt/theme/theme1.xml><?xml version="1.0" encoding="utf-8"?>
<a:theme xmlns:a="http://schemas.openxmlformats.org/drawingml/2006/main" name="Modele ppt_DREETS_PACA">
  <a:themeElements>
    <a:clrScheme name="GOUVERNEMENT PPT">
      <a:dk1>
        <a:srgbClr val="000000"/>
      </a:dk1>
      <a:lt1>
        <a:srgbClr val="FFFFFF"/>
      </a:lt1>
      <a:dk2>
        <a:srgbClr val="000091"/>
      </a:dk2>
      <a:lt2>
        <a:srgbClr val="E1000F"/>
      </a:lt2>
      <a:accent1>
        <a:srgbClr val="005841"/>
      </a:accent1>
      <a:accent2>
        <a:srgbClr val="21215A"/>
      </a:accent2>
      <a:accent3>
        <a:srgbClr val="FFD500"/>
      </a:accent3>
      <a:accent4>
        <a:srgbClr val="EA5433"/>
      </a:accent4>
      <a:accent5>
        <a:srgbClr val="8C2237"/>
      </a:accent5>
      <a:accent6>
        <a:srgbClr val="49311F"/>
      </a:accent6>
      <a:hlink>
        <a:srgbClr val="000000"/>
      </a:hlink>
      <a:folHlink>
        <a:srgbClr val="000000"/>
      </a:folHlink>
    </a:clrScheme>
    <a:fontScheme name="Personnalisé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odele ppt_DREETS_PACA.potx" id="{3993316D-3D3F-43FB-BC25-138C3119B64F}" vid="{3071CC37-F521-4782-B54B-16652C455BF5}"/>
    </a:ext>
  </a:extLst>
</a:theme>
</file>

<file path=ppt/theme/theme2.xml><?xml version="1.0" encoding="utf-8"?>
<a:theme xmlns:a="http://schemas.openxmlformats.org/drawingml/2006/main" name="1_Modele ppt_DREETS_PACA">
  <a:themeElements>
    <a:clrScheme name="GOUVERNEMENT PPT">
      <a:dk1>
        <a:srgbClr val="000000"/>
      </a:dk1>
      <a:lt1>
        <a:srgbClr val="FFFFFF"/>
      </a:lt1>
      <a:dk2>
        <a:srgbClr val="000091"/>
      </a:dk2>
      <a:lt2>
        <a:srgbClr val="E1000F"/>
      </a:lt2>
      <a:accent1>
        <a:srgbClr val="005841"/>
      </a:accent1>
      <a:accent2>
        <a:srgbClr val="21215A"/>
      </a:accent2>
      <a:accent3>
        <a:srgbClr val="FFD500"/>
      </a:accent3>
      <a:accent4>
        <a:srgbClr val="EA5433"/>
      </a:accent4>
      <a:accent5>
        <a:srgbClr val="8C2237"/>
      </a:accent5>
      <a:accent6>
        <a:srgbClr val="49311F"/>
      </a:accent6>
      <a:hlink>
        <a:srgbClr val="000000"/>
      </a:hlink>
      <a:folHlink>
        <a:srgbClr val="000000"/>
      </a:folHlink>
    </a:clrScheme>
    <a:fontScheme name="Personnalisé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odele ppt_DREETS_PACA.potx" id="{3993316D-3D3F-43FB-BC25-138C3119B64F}" vid="{3071CC37-F521-4782-B54B-16652C455BF5}"/>
    </a:ext>
  </a:extLst>
</a:theme>
</file>

<file path=ppt/theme/theme3.xml><?xml version="1.0" encoding="utf-8"?>
<a:theme xmlns:a="http://schemas.openxmlformats.org/drawingml/2006/main" name="2_Modele ppt_DREETS_PACA">
  <a:themeElements>
    <a:clrScheme name="GOUVERNEMENT PPT">
      <a:dk1>
        <a:srgbClr val="000000"/>
      </a:dk1>
      <a:lt1>
        <a:srgbClr val="FFFFFF"/>
      </a:lt1>
      <a:dk2>
        <a:srgbClr val="000091"/>
      </a:dk2>
      <a:lt2>
        <a:srgbClr val="E1000F"/>
      </a:lt2>
      <a:accent1>
        <a:srgbClr val="005841"/>
      </a:accent1>
      <a:accent2>
        <a:srgbClr val="21215A"/>
      </a:accent2>
      <a:accent3>
        <a:srgbClr val="FFD500"/>
      </a:accent3>
      <a:accent4>
        <a:srgbClr val="EA5433"/>
      </a:accent4>
      <a:accent5>
        <a:srgbClr val="8C2237"/>
      </a:accent5>
      <a:accent6>
        <a:srgbClr val="49311F"/>
      </a:accent6>
      <a:hlink>
        <a:srgbClr val="000000"/>
      </a:hlink>
      <a:folHlink>
        <a:srgbClr val="000000"/>
      </a:folHlink>
    </a:clrScheme>
    <a:fontScheme name="Personnalisé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odele ppt_DREETS_PACA.potx" id="{3993316D-3D3F-43FB-BC25-138C3119B64F}" vid="{3071CC37-F521-4782-B54B-16652C455BF5}"/>
    </a:ext>
  </a:extLst>
</a:theme>
</file>

<file path=ppt/theme/theme4.xml><?xml version="1.0" encoding="utf-8"?>
<a:theme xmlns:a="http://schemas.openxmlformats.org/drawingml/2006/main" name="3_Modele ppt_DREETS_PACA">
  <a:themeElements>
    <a:clrScheme name="GOUVERNEMENT PPT">
      <a:dk1>
        <a:srgbClr val="000000"/>
      </a:dk1>
      <a:lt1>
        <a:srgbClr val="FFFFFF"/>
      </a:lt1>
      <a:dk2>
        <a:srgbClr val="000091"/>
      </a:dk2>
      <a:lt2>
        <a:srgbClr val="E1000F"/>
      </a:lt2>
      <a:accent1>
        <a:srgbClr val="005841"/>
      </a:accent1>
      <a:accent2>
        <a:srgbClr val="21215A"/>
      </a:accent2>
      <a:accent3>
        <a:srgbClr val="FFD500"/>
      </a:accent3>
      <a:accent4>
        <a:srgbClr val="EA5433"/>
      </a:accent4>
      <a:accent5>
        <a:srgbClr val="8C2237"/>
      </a:accent5>
      <a:accent6>
        <a:srgbClr val="49311F"/>
      </a:accent6>
      <a:hlink>
        <a:srgbClr val="000000"/>
      </a:hlink>
      <a:folHlink>
        <a:srgbClr val="000000"/>
      </a:folHlink>
    </a:clrScheme>
    <a:fontScheme name="Personnalisé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odele ppt_DREETS_PACA.potx" id="{3993316D-3D3F-43FB-BC25-138C3119B64F}" vid="{3071CC37-F521-4782-B54B-16652C455BF5}"/>
    </a:ext>
  </a:ext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AA3455B7050447ADFB40CCBD090AD0" ma:contentTypeVersion="6" ma:contentTypeDescription="Crée un document." ma:contentTypeScope="" ma:versionID="3d8f198828594d2329171c572dc5bdf5">
  <xsd:schema xmlns:xsd="http://www.w3.org/2001/XMLSchema" xmlns:xs="http://www.w3.org/2001/XMLSchema" xmlns:p="http://schemas.microsoft.com/office/2006/metadata/properties" xmlns:ns2="607e26ee-43f7-456e-a613-c6873f414763" xmlns:ns3="c4f802e9-d18b-478f-a3a9-770cb95d3b8d" targetNamespace="http://schemas.microsoft.com/office/2006/metadata/properties" ma:root="true" ma:fieldsID="08477b7ef40a77010ee9f6c73e5320ff" ns2:_="" ns3:_="">
    <xsd:import namespace="607e26ee-43f7-456e-a613-c6873f414763"/>
    <xsd:import namespace="c4f802e9-d18b-478f-a3a9-770cb95d3b8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7e26ee-43f7-456e-a613-c6873f4147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SearchProperties" ma:index="1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4f802e9-d18b-478f-a3a9-770cb95d3b8d"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53B3EE4-AAC9-4202-BDF5-D37999B6B0F3}">
  <ds:schemaRefs>
    <ds:schemaRef ds:uri="607e26ee-43f7-456e-a613-c6873f414763"/>
    <ds:schemaRef ds:uri="c4f802e9-d18b-478f-a3a9-770cb95d3b8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63B708F-672B-476B-BDE5-50C24ED0BB60}">
  <ds:schemaRefs>
    <ds:schemaRef ds:uri="http://schemas.microsoft.com/sharepoint/v3/contenttype/forms"/>
  </ds:schemaRefs>
</ds:datastoreItem>
</file>

<file path=customXml/itemProps3.xml><?xml version="1.0" encoding="utf-8"?>
<ds:datastoreItem xmlns:ds="http://schemas.openxmlformats.org/officeDocument/2006/customXml" ds:itemID="{B398951B-2904-4682-B652-916C1419B0FD}">
  <ds:schemaRefs>
    <ds:schemaRef ds:uri="http://purl.org/dc/terms/"/>
    <ds:schemaRef ds:uri="http://purl.org/dc/dcmitype/"/>
    <ds:schemaRef ds:uri="607e26ee-43f7-456e-a613-c6873f414763"/>
    <ds:schemaRef ds:uri="http://purl.org/dc/elements/1.1/"/>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 ds:uri="c4f802e9-d18b-478f-a3a9-770cb95d3b8d"/>
    <ds:schemaRef ds:uri="http://schemas.microsoft.com/office/2006/metadata/properties"/>
  </ds:schemaRefs>
</ds:datastoreItem>
</file>

<file path=docMetadata/LabelInfo.xml><?xml version="1.0" encoding="utf-8"?>
<clbl:labelList xmlns:clbl="http://schemas.microsoft.com/office/2020/mipLabelMetadata">
  <clbl:label id="{b1e9317b-8655-4923-aeba-8c08739d8a40}" enabled="0" method="" siteId="{b1e9317b-8655-4923-aeba-8c08739d8a40}" removed="1"/>
</clbl:labelList>
</file>

<file path=docProps/app.xml><?xml version="1.0" encoding="utf-8"?>
<Properties xmlns="http://schemas.openxmlformats.org/officeDocument/2006/extended-properties" xmlns:vt="http://schemas.openxmlformats.org/officeDocument/2006/docPropsVTypes">
  <Template>Modele ppt_DREETS_PACA</Template>
  <TotalTime>9569</TotalTime>
  <Words>5189</Words>
  <Application>Microsoft Office PowerPoint</Application>
  <PresentationFormat>Affichage à l'écran (16:9)</PresentationFormat>
  <Paragraphs>515</Paragraphs>
  <Slides>18</Slides>
  <Notes>17</Notes>
  <HiddenSlides>0</HiddenSlides>
  <MMClips>0</MMClips>
  <ScaleCrop>false</ScaleCrop>
  <HeadingPairs>
    <vt:vector size="6" baseType="variant">
      <vt:variant>
        <vt:lpstr>Polices utilisées</vt:lpstr>
      </vt:variant>
      <vt:variant>
        <vt:i4>9</vt:i4>
      </vt:variant>
      <vt:variant>
        <vt:lpstr>Thème</vt:lpstr>
      </vt:variant>
      <vt:variant>
        <vt:i4>4</vt:i4>
      </vt:variant>
      <vt:variant>
        <vt:lpstr>Titres des diapositives</vt:lpstr>
      </vt:variant>
      <vt:variant>
        <vt:i4>18</vt:i4>
      </vt:variant>
    </vt:vector>
  </HeadingPairs>
  <TitlesOfParts>
    <vt:vector size="31" baseType="lpstr">
      <vt:lpstr>Aptos</vt:lpstr>
      <vt:lpstr>Arial</vt:lpstr>
      <vt:lpstr>Bodoni MT</vt:lpstr>
      <vt:lpstr>Bradley Hand ITC</vt:lpstr>
      <vt:lpstr>Lucida Bright</vt:lpstr>
      <vt:lpstr>Marianne</vt:lpstr>
      <vt:lpstr>Symbol</vt:lpstr>
      <vt:lpstr>Times New Roman</vt:lpstr>
      <vt:lpstr>Wingdings</vt:lpstr>
      <vt:lpstr>Modele ppt_DREETS_PACA</vt:lpstr>
      <vt:lpstr>1_Modele ppt_DREETS_PACA</vt:lpstr>
      <vt:lpstr>2_Modele ppt_DREETS_PACA</vt:lpstr>
      <vt:lpstr>3_Modele ppt_DREETS_PACA</vt:lpstr>
      <vt:lpstr>Présentation PowerPoint</vt:lpstr>
      <vt:lpstr>Plan de la présentation</vt:lpstr>
      <vt:lpstr>     Contexte intentionnelle de l’étude (1/2)</vt:lpstr>
      <vt:lpstr>     Contexte intentionnelle de l’étude (2/2)</vt:lpstr>
      <vt:lpstr>     Problématique</vt:lpstr>
      <vt:lpstr>     Présentation des données (1/2)</vt:lpstr>
      <vt:lpstr>     Présentation des données (2/2)</vt:lpstr>
      <vt:lpstr>     Traitement des données (1/2)</vt:lpstr>
      <vt:lpstr>     Traitement des données (2/2)</vt:lpstr>
      <vt:lpstr>     Analyse exploratoire des données (1/2)</vt:lpstr>
      <vt:lpstr>     Analyse exploratoire des données (1/2)</vt:lpstr>
      <vt:lpstr>     Présentation des résultats (1/5)</vt:lpstr>
      <vt:lpstr>     Présentation des résultats (2/5)</vt:lpstr>
      <vt:lpstr>     Présentation des résultats (3/5)</vt:lpstr>
      <vt:lpstr>     Présentation des résultats (4/5)</vt:lpstr>
      <vt:lpstr>     Présentation des résultats (5/5)</vt:lpstr>
      <vt:lpstr>     Recommandations</vt:lpstr>
      <vt:lpstr>Présentation PowerPoint</vt:lpstr>
    </vt:vector>
  </TitlesOfParts>
  <Manager>Client</Manager>
  <Company>Ministères Chargés des Affaires Sociales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Client</dc:subject>
  <dc:creator>DREETS-PACA</dc:creator>
  <cp:lastModifiedBy>SEGODO Ulrich</cp:lastModifiedBy>
  <cp:revision>290</cp:revision>
  <dcterms:created xsi:type="dcterms:W3CDTF">2021-03-12T14:33:32Z</dcterms:created>
  <dcterms:modified xsi:type="dcterms:W3CDTF">2024-08-29T11:43:45Z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c285e8d6-a29b-4428-af08-9816b55a3db1</vt:lpwstr>
  </property>
  <property fmtid="{D5CDD505-2E9C-101B-9397-08002B2CF9AE}" pid="3" name="ContentTypeId">
    <vt:lpwstr>0x010100A0AA3455B7050447ADFB40CCBD090AD0</vt:lpwstr>
  </property>
</Properties>
</file>