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8229600" cx="14630400"/>
  <p:notesSz cx="8229600" cy="146304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C59223-B8CF-42C5-8E23-501B25D43087}">
  <a:tblStyle styleId="{98C59223-B8CF-42C5-8E23-501B25D4308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 name="Shape 11"/>
        <p:cNvGrpSpPr/>
        <p:nvPr/>
      </p:nvGrpSpPr>
      <p:grpSpPr>
        <a:xfrm>
          <a:off x="0" y="0"/>
          <a:ext cx="0" cy="0"/>
          <a:chOff x="0" y="0"/>
          <a:chExt cx="0" cy="0"/>
        </a:xfrm>
      </p:grpSpPr>
      <p:sp>
        <p:nvSpPr>
          <p:cNvPr id="12" name="Google Shape;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 name="Google Shape;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 name="Google Shape;2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-Address the features of Big Mountain Resort</a:t>
            </a:r>
            <a:endParaRPr/>
          </a:p>
          <a:p>
            <a:pPr indent="0" lvl="0" marL="0" rtl="0" algn="l">
              <a:spcBef>
                <a:spcPts val="0"/>
              </a:spcBef>
              <a:spcAft>
                <a:spcPts val="0"/>
              </a:spcAft>
              <a:buNone/>
            </a:pPr>
            <a:r>
              <a:rPr lang="en-US"/>
              <a:t>-Expand on each step of the the problem identification.</a:t>
            </a:r>
            <a:endParaRPr/>
          </a:p>
        </p:txBody>
      </p:sp>
      <p:sp>
        <p:nvSpPr>
          <p:cNvPr id="25" name="Google Shape;2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 name="Google Shape;3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Explain that the analysis and models that you will show support ticket increase to a minimum $86 with margin up to $95. </a:t>
            </a:r>
            <a:endParaRPr/>
          </a:p>
          <a:p>
            <a:pPr indent="0" lvl="0" marL="0" rtl="0" algn="l">
              <a:spcBef>
                <a:spcPts val="0"/>
              </a:spcBef>
              <a:spcAft>
                <a:spcPts val="0"/>
              </a:spcAft>
              <a:buNone/>
            </a:pPr>
            <a:r>
              <a:rPr lang="en-US"/>
              <a:t>When referencing the visual on the right, explain that the ticket price is in the circles, the numbers below are the total </a:t>
            </a:r>
            <a:r>
              <a:rPr lang="en-US"/>
              <a:t>revenue at each ticket price, the numbers above is the percentage increase in total revenue for each ticket price.</a:t>
            </a:r>
            <a:endParaRPr/>
          </a:p>
        </p:txBody>
      </p:sp>
      <p:sp>
        <p:nvSpPr>
          <p:cNvPr id="34" name="Google Shape;3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343b6eb41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g27343b6eb41_1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Reference the visual and </a:t>
            </a:r>
            <a:r>
              <a:rPr lang="en-US"/>
              <a:t>briefly</a:t>
            </a:r>
            <a:r>
              <a:rPr lang="en-US"/>
              <a:t> explain how the heatmap works. Point out where the should look specifically for the data points spoken about</a:t>
            </a:r>
            <a:endParaRPr/>
          </a:p>
          <a:p>
            <a:pPr indent="0" lvl="0" marL="0" rtl="0" algn="l">
              <a:spcBef>
                <a:spcPts val="0"/>
              </a:spcBef>
              <a:spcAft>
                <a:spcPts val="0"/>
              </a:spcAft>
              <a:buNone/>
            </a:pPr>
            <a:r>
              <a:rPr lang="en-US"/>
              <a:t>Explain that we </a:t>
            </a:r>
            <a:r>
              <a:rPr lang="en-US"/>
              <a:t>analyzed</a:t>
            </a:r>
            <a:r>
              <a:rPr lang="en-US"/>
              <a:t> the data to see if the state played a role in </a:t>
            </a:r>
            <a:r>
              <a:rPr lang="en-US"/>
              <a:t>determining</a:t>
            </a:r>
            <a:r>
              <a:rPr lang="en-US"/>
              <a:t> ticket pricing, and we found that it did not. Favious states had both high and low ticket prices.</a:t>
            </a:r>
            <a:endParaRPr/>
          </a:p>
        </p:txBody>
      </p:sp>
      <p:sp>
        <p:nvSpPr>
          <p:cNvPr id="62" name="Google Shape;62;g27343b6eb41_1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343b6eb41_1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g27343b6eb41_1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Reference the graphs to show how they explain the important features.  For </a:t>
            </a:r>
            <a:r>
              <a:rPr lang="en-US"/>
              <a:t>Linear</a:t>
            </a:r>
            <a:r>
              <a:rPr lang="en-US"/>
              <a:t> Regression, point out the “kbest” line, and that as you add more, there is a higher </a:t>
            </a:r>
            <a:r>
              <a:rPr lang="en-US"/>
              <a:t>variance</a:t>
            </a:r>
            <a:r>
              <a:rPr lang="en-US"/>
              <a:t> in model performance.</a:t>
            </a:r>
            <a:endParaRPr/>
          </a:p>
          <a:p>
            <a:pPr indent="0" lvl="0" marL="0" rtl="0" algn="l">
              <a:spcBef>
                <a:spcPts val="0"/>
              </a:spcBef>
              <a:spcAft>
                <a:spcPts val="0"/>
              </a:spcAft>
              <a:buNone/>
            </a:pPr>
            <a:r>
              <a:rPr lang="en-US"/>
              <a:t>Briefly</a:t>
            </a:r>
            <a:r>
              <a:rPr lang="en-US"/>
              <a:t> </a:t>
            </a:r>
            <a:r>
              <a:rPr lang="en-US"/>
              <a:t>explain</a:t>
            </a:r>
            <a:r>
              <a:rPr lang="en-US"/>
              <a:t> the MAE, and what it was for the baseline test and each model.</a:t>
            </a:r>
            <a:endParaRPr/>
          </a:p>
        </p:txBody>
      </p:sp>
      <p:sp>
        <p:nvSpPr>
          <p:cNvPr id="72" name="Google Shape;72;g27343b6eb41_1_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343b6eb41_1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g27343b6eb41_1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Go through each of the four top features, referencing the graphs when applicable to show that Big Mountain resort is at the top of most categories. Segue this as the justification for the significant increase the model recommends. </a:t>
            </a:r>
            <a:endParaRPr/>
          </a:p>
        </p:txBody>
      </p:sp>
      <p:sp>
        <p:nvSpPr>
          <p:cNvPr id="85" name="Google Shape;85;g27343b6eb41_1_1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343b6eb41_1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27343b6eb41_1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Mention the operational costs of the new lift and how ticket pricing covers it. Talk about the best shortlisted option for increasing revenue. briefly mention why the other options are not as effective.</a:t>
            </a:r>
            <a:endParaRPr/>
          </a:p>
          <a:p>
            <a:pPr indent="0" lvl="0" marL="0" rtl="0" algn="l">
              <a:spcBef>
                <a:spcPts val="0"/>
              </a:spcBef>
              <a:spcAft>
                <a:spcPts val="0"/>
              </a:spcAft>
              <a:buNone/>
            </a:pPr>
            <a:r>
              <a:t/>
            </a:r>
            <a:endParaRPr/>
          </a:p>
        </p:txBody>
      </p:sp>
      <p:sp>
        <p:nvSpPr>
          <p:cNvPr id="97" name="Google Shape;97;g27343b6eb41_1_1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0"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3"/>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8" name="Google Shape;18;p3"/>
          <p:cNvPicPr preferRelativeResize="0"/>
          <p:nvPr/>
        </p:nvPicPr>
        <p:blipFill rotWithShape="1">
          <a:blip r:embed="rId3">
            <a:alphaModFix/>
          </a:blip>
          <a:srcRect b="0" l="0" r="0" t="0"/>
          <a:stretch/>
        </p:blipFill>
        <p:spPr>
          <a:xfrm>
            <a:off x="-7620" y="0"/>
            <a:ext cx="5486400" cy="8229600"/>
          </a:xfrm>
          <a:prstGeom prst="rect">
            <a:avLst/>
          </a:prstGeom>
          <a:noFill/>
          <a:ln>
            <a:noFill/>
          </a:ln>
        </p:spPr>
      </p:pic>
      <p:sp>
        <p:nvSpPr>
          <p:cNvPr id="19" name="Google Shape;19;p3"/>
          <p:cNvSpPr/>
          <p:nvPr/>
        </p:nvSpPr>
        <p:spPr>
          <a:xfrm>
            <a:off x="6319599" y="2795468"/>
            <a:ext cx="7477601" cy="191643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476FD6"/>
              </a:buClr>
              <a:buSzPts val="6036"/>
              <a:buFont typeface="Roboto Slab"/>
              <a:buNone/>
            </a:pPr>
            <a:r>
              <a:rPr b="0" i="0" lang="en-US" sz="6036" u="none" cap="none" strike="noStrike">
                <a:solidFill>
                  <a:srgbClr val="476FD6"/>
                </a:solidFill>
                <a:latin typeface="Roboto Slab"/>
                <a:ea typeface="Roboto Slab"/>
                <a:cs typeface="Roboto Slab"/>
                <a:sym typeface="Roboto Slab"/>
              </a:rPr>
              <a:t>Optimizing Big Mountain Resort</a:t>
            </a:r>
            <a:endParaRPr b="0" i="0" sz="6036" u="none" cap="none" strike="noStrike">
              <a:solidFill>
                <a:schemeClr val="dk1"/>
              </a:solidFill>
              <a:latin typeface="Calibri"/>
              <a:ea typeface="Calibri"/>
              <a:cs typeface="Calibri"/>
              <a:sym typeface="Calibri"/>
            </a:endParaRPr>
          </a:p>
        </p:txBody>
      </p:sp>
      <p:sp>
        <p:nvSpPr>
          <p:cNvPr id="20" name="Google Shape;20;p3"/>
          <p:cNvSpPr/>
          <p:nvPr/>
        </p:nvSpPr>
        <p:spPr>
          <a:xfrm>
            <a:off x="6319599" y="5061823"/>
            <a:ext cx="355402" cy="355402"/>
          </a:xfrm>
          <a:prstGeom prst="roundRect">
            <a:avLst>
              <a:gd fmla="val 25726039"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6786086" y="5045154"/>
            <a:ext cx="3594600" cy="388800"/>
          </a:xfrm>
          <a:prstGeom prst="rect">
            <a:avLst/>
          </a:prstGeom>
          <a:noFill/>
          <a:ln>
            <a:noFill/>
          </a:ln>
        </p:spPr>
        <p:txBody>
          <a:bodyPr anchorCtr="0" anchor="t" bIns="45700" lIns="91425" spcFirstLastPara="1" rIns="91425" wrap="square" tIns="45700">
            <a:noAutofit/>
          </a:bodyPr>
          <a:lstStyle/>
          <a:p>
            <a:pPr indent="0" lvl="0" marL="0" marR="0" rtl="0" algn="l">
              <a:lnSpc>
                <a:spcPct val="140009"/>
              </a:lnSpc>
              <a:spcBef>
                <a:spcPts val="0"/>
              </a:spcBef>
              <a:spcAft>
                <a:spcPts val="0"/>
              </a:spcAft>
              <a:buClr>
                <a:srgbClr val="15213F"/>
              </a:buClr>
              <a:buSzPts val="2187"/>
              <a:buFont typeface="Roboto"/>
              <a:buNone/>
            </a:pPr>
            <a:r>
              <a:rPr b="1" i="0" lang="en-US" sz="2187" u="none" cap="none" strike="noStrike">
                <a:solidFill>
                  <a:srgbClr val="15213F"/>
                </a:solidFill>
                <a:latin typeface="Roboto"/>
                <a:ea typeface="Roboto"/>
                <a:cs typeface="Roboto"/>
                <a:sym typeface="Roboto"/>
              </a:rPr>
              <a:t>by Steven Goldsmith</a:t>
            </a:r>
            <a:endParaRPr b="0" i="0" sz="2187"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4"/>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2038004" y="2028975"/>
            <a:ext cx="89778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4374"/>
              <a:buFont typeface="Roboto Slab"/>
              <a:buNone/>
            </a:pPr>
            <a:r>
              <a:rPr b="0" i="0" lang="en-US" sz="4374" u="none" cap="none" strike="noStrike">
                <a:solidFill>
                  <a:srgbClr val="476FD6"/>
                </a:solidFill>
                <a:latin typeface="Roboto Slab"/>
                <a:ea typeface="Roboto Slab"/>
                <a:cs typeface="Roboto Slab"/>
                <a:sym typeface="Roboto Slab"/>
              </a:rPr>
              <a:t>Problem Identification</a:t>
            </a:r>
            <a:endParaRPr b="0" i="0" sz="4374" u="none" cap="none" strike="noStrike">
              <a:solidFill>
                <a:schemeClr val="dk1"/>
              </a:solidFill>
              <a:latin typeface="Calibri"/>
              <a:ea typeface="Calibri"/>
              <a:cs typeface="Calibri"/>
              <a:sym typeface="Calibri"/>
            </a:endParaRPr>
          </a:p>
        </p:txBody>
      </p:sp>
      <p:sp>
        <p:nvSpPr>
          <p:cNvPr id="30" name="Google Shape;30;p4"/>
          <p:cNvSpPr/>
          <p:nvPr/>
        </p:nvSpPr>
        <p:spPr>
          <a:xfrm>
            <a:off x="1936200" y="3284017"/>
            <a:ext cx="10554300" cy="3432000"/>
          </a:xfrm>
          <a:prstGeom prst="rect">
            <a:avLst/>
          </a:prstGeom>
          <a:noFill/>
          <a:ln>
            <a:noFill/>
          </a:ln>
        </p:spPr>
        <p:txBody>
          <a:bodyPr anchorCtr="0" anchor="t" bIns="45700" lIns="91425" spcFirstLastPara="1" rIns="91425" wrap="square" tIns="45700">
            <a:noAutofit/>
          </a:bodyPr>
          <a:lstStyle/>
          <a:p>
            <a:pPr indent="-346075" lvl="0" marL="457200" marR="0" rtl="0" algn="l">
              <a:lnSpc>
                <a:spcPct val="149942"/>
              </a:lnSpc>
              <a:spcBef>
                <a:spcPts val="0"/>
              </a:spcBef>
              <a:spcAft>
                <a:spcPts val="0"/>
              </a:spcAft>
              <a:buClr>
                <a:srgbClr val="15213F"/>
              </a:buClr>
              <a:buSzPts val="1850"/>
              <a:buFont typeface="Roboto"/>
              <a:buChar char="●"/>
            </a:pPr>
            <a:r>
              <a:rPr b="1" i="0" lang="en-US" sz="1850" u="none" cap="none" strike="noStrike">
                <a:solidFill>
                  <a:srgbClr val="15213F"/>
                </a:solidFill>
                <a:latin typeface="Roboto"/>
                <a:ea typeface="Roboto"/>
                <a:cs typeface="Roboto"/>
                <a:sym typeface="Roboto"/>
              </a:rPr>
              <a:t>Big Mountain Resort has top-tier facilities, including 105 runs, 4 terrain parks, and a 2,353 ft vertical drop, yet charges only $81 per ticket.</a:t>
            </a:r>
            <a:endParaRPr b="1" i="0" sz="1850" u="none" cap="none" strike="noStrike">
              <a:solidFill>
                <a:srgbClr val="15213F"/>
              </a:solidFill>
              <a:latin typeface="Roboto"/>
              <a:ea typeface="Roboto"/>
              <a:cs typeface="Roboto"/>
              <a:sym typeface="Roboto"/>
            </a:endParaRPr>
          </a:p>
          <a:p>
            <a:pPr indent="0" lvl="0" marL="457200" rtl="0" algn="l">
              <a:lnSpc>
                <a:spcPct val="149942"/>
              </a:lnSpc>
              <a:spcBef>
                <a:spcPts val="0"/>
              </a:spcBef>
              <a:spcAft>
                <a:spcPts val="0"/>
              </a:spcAft>
              <a:buNone/>
            </a:pPr>
            <a:r>
              <a:t/>
            </a:r>
            <a:endParaRPr b="1" sz="1850">
              <a:solidFill>
                <a:srgbClr val="15213F"/>
              </a:solidFill>
              <a:latin typeface="Roboto"/>
              <a:ea typeface="Roboto"/>
              <a:cs typeface="Roboto"/>
              <a:sym typeface="Roboto"/>
            </a:endParaRPr>
          </a:p>
          <a:p>
            <a:pPr indent="-346075" lvl="0" marL="457200" rtl="0" algn="l">
              <a:lnSpc>
                <a:spcPct val="149942"/>
              </a:lnSpc>
              <a:spcBef>
                <a:spcPts val="0"/>
              </a:spcBef>
              <a:spcAft>
                <a:spcPts val="0"/>
              </a:spcAft>
              <a:buClr>
                <a:srgbClr val="15213F"/>
              </a:buClr>
              <a:buSzPts val="1850"/>
              <a:buFont typeface="Roboto"/>
              <a:buChar char="●"/>
            </a:pPr>
            <a:r>
              <a:rPr b="1" lang="en-US" sz="1850">
                <a:solidFill>
                  <a:srgbClr val="15213F"/>
                </a:solidFill>
                <a:latin typeface="Roboto"/>
                <a:ea typeface="Roboto"/>
                <a:cs typeface="Roboto"/>
                <a:sym typeface="Roboto"/>
              </a:rPr>
              <a:t>Is Big Mountain Resort's ticket price consistent with its position in the market compared to other resorts or is it underpricing its tickets?</a:t>
            </a:r>
            <a:endParaRPr b="1" sz="1850">
              <a:solidFill>
                <a:srgbClr val="15213F"/>
              </a:solidFill>
              <a:latin typeface="Roboto"/>
              <a:ea typeface="Roboto"/>
              <a:cs typeface="Roboto"/>
              <a:sym typeface="Roboto"/>
            </a:endParaRPr>
          </a:p>
          <a:p>
            <a:pPr indent="0" lvl="0" marL="457200" rtl="0" algn="l">
              <a:lnSpc>
                <a:spcPct val="149942"/>
              </a:lnSpc>
              <a:spcBef>
                <a:spcPts val="0"/>
              </a:spcBef>
              <a:spcAft>
                <a:spcPts val="0"/>
              </a:spcAft>
              <a:buNone/>
            </a:pPr>
            <a:r>
              <a:t/>
            </a:r>
            <a:endParaRPr b="1" sz="1850">
              <a:solidFill>
                <a:srgbClr val="15213F"/>
              </a:solidFill>
              <a:latin typeface="Roboto"/>
              <a:ea typeface="Roboto"/>
              <a:cs typeface="Roboto"/>
              <a:sym typeface="Roboto"/>
            </a:endParaRPr>
          </a:p>
          <a:p>
            <a:pPr indent="-346075" lvl="0" marL="457200" rtl="0" algn="just">
              <a:lnSpc>
                <a:spcPct val="115000"/>
              </a:lnSpc>
              <a:spcBef>
                <a:spcPts val="0"/>
              </a:spcBef>
              <a:spcAft>
                <a:spcPts val="0"/>
              </a:spcAft>
              <a:buClr>
                <a:srgbClr val="15213F"/>
              </a:buClr>
              <a:buSzPts val="1850"/>
              <a:buFont typeface="Roboto"/>
              <a:buChar char="●"/>
            </a:pPr>
            <a:r>
              <a:rPr b="1" lang="en-US" sz="1850">
                <a:solidFill>
                  <a:srgbClr val="15213F"/>
                </a:solidFill>
                <a:latin typeface="Roboto"/>
                <a:ea typeface="Roboto"/>
                <a:cs typeface="Roboto"/>
                <a:sym typeface="Roboto"/>
              </a:rPr>
              <a:t>Determine how Big Mountain Resort can capitalize on its facilities to support raising ticket prices above the market average to increase revenue, and determine what features going forward they should invest in to continue this trend.</a:t>
            </a:r>
            <a:endParaRPr b="1" sz="1850">
              <a:solidFill>
                <a:srgbClr val="15213F"/>
              </a:solidFill>
              <a:latin typeface="Roboto"/>
              <a:ea typeface="Roboto"/>
              <a:cs typeface="Roboto"/>
              <a:sym typeface="Roboto"/>
            </a:endParaRPr>
          </a:p>
          <a:p>
            <a:pPr indent="0" lvl="0" marL="0" rtl="0" algn="l">
              <a:lnSpc>
                <a:spcPct val="149942"/>
              </a:lnSpc>
              <a:spcBef>
                <a:spcPts val="0"/>
              </a:spcBef>
              <a:spcAft>
                <a:spcPts val="0"/>
              </a:spcAft>
              <a:buNone/>
            </a:pPr>
            <a:r>
              <a:t/>
            </a:r>
            <a:endParaRPr b="1" sz="1850">
              <a:solidFill>
                <a:srgbClr val="15213F"/>
              </a:solidFill>
              <a:latin typeface="Roboto"/>
              <a:ea typeface="Roboto"/>
              <a:cs typeface="Roboto"/>
              <a:sym typeface="Roboto"/>
            </a:endParaRPr>
          </a:p>
          <a:p>
            <a:pPr indent="0" lvl="0" marL="0" marR="0" rtl="0" algn="l">
              <a:lnSpc>
                <a:spcPct val="149942"/>
              </a:lnSpc>
              <a:spcBef>
                <a:spcPts val="0"/>
              </a:spcBef>
              <a:spcAft>
                <a:spcPts val="0"/>
              </a:spcAft>
              <a:buClr>
                <a:srgbClr val="15213F"/>
              </a:buClr>
              <a:buSzPts val="1750"/>
              <a:buFont typeface="Roboto"/>
              <a:buNone/>
            </a:pPr>
            <a:r>
              <a:t/>
            </a:r>
            <a:endParaRPr sz="1750">
              <a:solidFill>
                <a:srgbClr val="15213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5"/>
          <p:cNvSpPr/>
          <p:nvPr/>
        </p:nvSpPr>
        <p:spPr>
          <a:xfrm>
            <a:off x="909425" y="470775"/>
            <a:ext cx="13074600" cy="13887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4374"/>
              <a:buFont typeface="Roboto Slab"/>
              <a:buNone/>
            </a:pPr>
            <a:r>
              <a:rPr b="0" i="0" lang="en-US" sz="4374" u="none" cap="none" strike="noStrike">
                <a:solidFill>
                  <a:srgbClr val="476FD6"/>
                </a:solidFill>
                <a:latin typeface="Roboto Slab"/>
                <a:ea typeface="Roboto Slab"/>
                <a:cs typeface="Roboto Slab"/>
                <a:sym typeface="Roboto Slab"/>
              </a:rPr>
              <a:t>Recommendation and Key Findings</a:t>
            </a:r>
            <a:endParaRPr b="0" i="0" sz="4374" u="none" cap="none" strike="noStrike">
              <a:solidFill>
                <a:schemeClr val="dk1"/>
              </a:solidFill>
              <a:latin typeface="Calibri"/>
              <a:ea typeface="Calibri"/>
              <a:cs typeface="Calibri"/>
              <a:sym typeface="Calibri"/>
            </a:endParaRPr>
          </a:p>
        </p:txBody>
      </p:sp>
      <p:sp>
        <p:nvSpPr>
          <p:cNvPr id="37" name="Google Shape;37;p5"/>
          <p:cNvSpPr/>
          <p:nvPr/>
        </p:nvSpPr>
        <p:spPr>
          <a:xfrm>
            <a:off x="1174475" y="1575525"/>
            <a:ext cx="4954500" cy="25710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2187"/>
              <a:buFont typeface="Roboto Slab"/>
              <a:buNone/>
            </a:pPr>
            <a:r>
              <a:rPr b="0" i="0" lang="en-US" sz="2187" u="none" cap="none" strike="noStrike">
                <a:solidFill>
                  <a:srgbClr val="476FD6"/>
                </a:solidFill>
                <a:latin typeface="Roboto Slab"/>
                <a:ea typeface="Roboto Slab"/>
                <a:cs typeface="Roboto Slab"/>
                <a:sym typeface="Roboto Slab"/>
              </a:rPr>
              <a:t>Increase Ticket Prices to at least $8</a:t>
            </a:r>
            <a:r>
              <a:rPr lang="en-US" sz="2187">
                <a:solidFill>
                  <a:srgbClr val="476FD6"/>
                </a:solidFill>
                <a:latin typeface="Roboto Slab"/>
                <a:ea typeface="Roboto Slab"/>
                <a:cs typeface="Roboto Slab"/>
                <a:sym typeface="Roboto Slab"/>
              </a:rPr>
              <a:t>6</a:t>
            </a:r>
            <a:br>
              <a:rPr lang="en-US" sz="2187">
                <a:solidFill>
                  <a:srgbClr val="476FD6"/>
                </a:solidFill>
                <a:latin typeface="Roboto Slab"/>
                <a:ea typeface="Roboto Slab"/>
                <a:cs typeface="Roboto Slab"/>
                <a:sym typeface="Roboto Slab"/>
              </a:rPr>
            </a:br>
            <a:r>
              <a:rPr lang="en-US" sz="1750">
                <a:solidFill>
                  <a:srgbClr val="15213F"/>
                </a:solidFill>
                <a:latin typeface="Roboto"/>
                <a:ea typeface="Roboto"/>
                <a:cs typeface="Roboto"/>
                <a:sym typeface="Roboto"/>
              </a:rPr>
              <a:t>season </a:t>
            </a:r>
            <a:r>
              <a:rPr lang="en-US" sz="1750">
                <a:solidFill>
                  <a:srgbClr val="15213F"/>
                </a:solidFill>
                <a:latin typeface="Roboto"/>
                <a:ea typeface="Roboto"/>
                <a:cs typeface="Roboto"/>
                <a:sym typeface="Roboto"/>
              </a:rPr>
              <a:t>revenue</a:t>
            </a:r>
            <a:r>
              <a:rPr lang="en-US" sz="1750">
                <a:solidFill>
                  <a:srgbClr val="15213F"/>
                </a:solidFill>
                <a:latin typeface="Roboto"/>
                <a:ea typeface="Roboto"/>
                <a:cs typeface="Roboto"/>
                <a:sym typeface="Roboto"/>
              </a:rPr>
              <a:t> increase of 8.75 million dollars</a:t>
            </a:r>
            <a:endParaRPr sz="2187">
              <a:solidFill>
                <a:srgbClr val="476FD6"/>
              </a:solidFill>
              <a:latin typeface="Roboto Slab"/>
              <a:ea typeface="Roboto Slab"/>
              <a:cs typeface="Roboto Slab"/>
              <a:sym typeface="Roboto Slab"/>
            </a:endParaRPr>
          </a:p>
          <a:p>
            <a:pPr indent="0" lvl="0" marL="0" marR="0" rtl="0" algn="l">
              <a:lnSpc>
                <a:spcPct val="125011"/>
              </a:lnSpc>
              <a:spcBef>
                <a:spcPts val="0"/>
              </a:spcBef>
              <a:spcAft>
                <a:spcPts val="0"/>
              </a:spcAft>
              <a:buClr>
                <a:srgbClr val="476FD6"/>
              </a:buClr>
              <a:buSzPts val="2187"/>
              <a:buFont typeface="Roboto Slab"/>
              <a:buNone/>
            </a:pPr>
            <a:r>
              <a:t/>
            </a:r>
            <a:endParaRPr sz="2187">
              <a:solidFill>
                <a:srgbClr val="476FD6"/>
              </a:solidFill>
              <a:latin typeface="Roboto Slab"/>
              <a:ea typeface="Roboto Slab"/>
              <a:cs typeface="Roboto Slab"/>
              <a:sym typeface="Roboto Slab"/>
            </a:endParaRPr>
          </a:p>
          <a:p>
            <a:pPr indent="0" lvl="0" marL="0" marR="0" rtl="0" algn="l">
              <a:lnSpc>
                <a:spcPct val="125011"/>
              </a:lnSpc>
              <a:spcBef>
                <a:spcPts val="0"/>
              </a:spcBef>
              <a:spcAft>
                <a:spcPts val="0"/>
              </a:spcAft>
              <a:buClr>
                <a:srgbClr val="476FD6"/>
              </a:buClr>
              <a:buSzPts val="2187"/>
              <a:buFont typeface="Roboto Slab"/>
              <a:buNone/>
            </a:pPr>
            <a:r>
              <a:rPr lang="en-US" sz="2187">
                <a:solidFill>
                  <a:srgbClr val="476FD6"/>
                </a:solidFill>
                <a:latin typeface="Roboto Slab"/>
                <a:ea typeface="Roboto Slab"/>
                <a:cs typeface="Roboto Slab"/>
                <a:sym typeface="Roboto Slab"/>
              </a:rPr>
              <a:t>Pote</a:t>
            </a:r>
            <a:r>
              <a:rPr lang="en-US" sz="2187">
                <a:solidFill>
                  <a:srgbClr val="476FD6"/>
                </a:solidFill>
                <a:latin typeface="Roboto Slab"/>
                <a:ea typeface="Roboto Slab"/>
                <a:cs typeface="Roboto Slab"/>
                <a:sym typeface="Roboto Slab"/>
              </a:rPr>
              <a:t>ntially raise Prices up to $95.</a:t>
            </a:r>
            <a:endParaRPr sz="2187">
              <a:solidFill>
                <a:srgbClr val="476FD6"/>
              </a:solidFill>
              <a:latin typeface="Roboto Slab"/>
              <a:ea typeface="Roboto Slab"/>
              <a:cs typeface="Roboto Slab"/>
              <a:sym typeface="Roboto Slab"/>
            </a:endParaRPr>
          </a:p>
          <a:p>
            <a:pPr indent="0" lvl="0" marL="0" rtl="0" algn="l">
              <a:lnSpc>
                <a:spcPct val="125011"/>
              </a:lnSpc>
              <a:spcBef>
                <a:spcPts val="0"/>
              </a:spcBef>
              <a:spcAft>
                <a:spcPts val="0"/>
              </a:spcAft>
              <a:buClr>
                <a:srgbClr val="476FD6"/>
              </a:buClr>
              <a:buSzPts val="2187"/>
              <a:buFont typeface="Roboto Slab"/>
              <a:buNone/>
            </a:pPr>
            <a:r>
              <a:rPr lang="en-US" sz="1750">
                <a:solidFill>
                  <a:srgbClr val="15213F"/>
                </a:solidFill>
                <a:latin typeface="Roboto"/>
                <a:ea typeface="Roboto"/>
                <a:cs typeface="Roboto"/>
                <a:sym typeface="Roboto"/>
              </a:rPr>
              <a:t>season revenue increase of 24.5 million dollars</a:t>
            </a:r>
            <a:endParaRPr sz="2187">
              <a:solidFill>
                <a:srgbClr val="476FD6"/>
              </a:solidFill>
              <a:latin typeface="Roboto Slab"/>
              <a:ea typeface="Roboto Slab"/>
              <a:cs typeface="Roboto Slab"/>
              <a:sym typeface="Roboto Slab"/>
            </a:endParaRPr>
          </a:p>
        </p:txBody>
      </p:sp>
      <p:sp>
        <p:nvSpPr>
          <p:cNvPr id="38" name="Google Shape;38;p5"/>
          <p:cNvSpPr/>
          <p:nvPr/>
        </p:nvSpPr>
        <p:spPr>
          <a:xfrm>
            <a:off x="1239550" y="3994125"/>
            <a:ext cx="47862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2187"/>
              <a:buFont typeface="Roboto Slab"/>
              <a:buNone/>
            </a:pPr>
            <a:r>
              <a:rPr lang="en-US" sz="2187">
                <a:solidFill>
                  <a:srgbClr val="476FD6"/>
                </a:solidFill>
                <a:latin typeface="Roboto Slab"/>
                <a:ea typeface="Roboto Slab"/>
                <a:cs typeface="Roboto Slab"/>
                <a:sym typeface="Roboto Slab"/>
              </a:rPr>
              <a:t>Key features driving ticket prices</a:t>
            </a:r>
            <a:endParaRPr b="0" i="0" sz="2187" u="none" cap="none" strike="noStrike">
              <a:solidFill>
                <a:schemeClr val="dk1"/>
              </a:solidFill>
              <a:latin typeface="Calibri"/>
              <a:ea typeface="Calibri"/>
              <a:cs typeface="Calibri"/>
              <a:sym typeface="Calibri"/>
            </a:endParaRPr>
          </a:p>
        </p:txBody>
      </p:sp>
      <p:sp>
        <p:nvSpPr>
          <p:cNvPr id="39" name="Google Shape;39;p5"/>
          <p:cNvSpPr/>
          <p:nvPr/>
        </p:nvSpPr>
        <p:spPr>
          <a:xfrm>
            <a:off x="1264300" y="4463050"/>
            <a:ext cx="4398300" cy="631200"/>
          </a:xfrm>
          <a:prstGeom prst="rect">
            <a:avLst/>
          </a:prstGeom>
          <a:noFill/>
          <a:ln>
            <a:noFill/>
          </a:ln>
        </p:spPr>
        <p:txBody>
          <a:bodyPr anchorCtr="0" anchor="t" bIns="45700" lIns="91425" spcFirstLastPara="1" rIns="91425" wrap="square" tIns="45700">
            <a:noAutofit/>
          </a:bodyPr>
          <a:lstStyle/>
          <a:p>
            <a:pPr indent="0" lvl="0" marL="0" marR="0" rtl="0" algn="l">
              <a:lnSpc>
                <a:spcPct val="149942"/>
              </a:lnSpc>
              <a:spcBef>
                <a:spcPts val="0"/>
              </a:spcBef>
              <a:spcAft>
                <a:spcPts val="0"/>
              </a:spcAft>
              <a:buClr>
                <a:srgbClr val="15213F"/>
              </a:buClr>
              <a:buSzPts val="1750"/>
              <a:buFont typeface="Roboto"/>
              <a:buNone/>
            </a:pPr>
            <a:r>
              <a:rPr lang="en-US" sz="1750">
                <a:solidFill>
                  <a:srgbClr val="15213F"/>
                </a:solidFill>
                <a:latin typeface="Roboto"/>
                <a:ea typeface="Roboto"/>
                <a:cs typeface="Roboto"/>
                <a:sym typeface="Roboto"/>
              </a:rPr>
              <a:t>-Vertical Drop</a:t>
            </a:r>
            <a:endParaRPr sz="1750">
              <a:solidFill>
                <a:srgbClr val="15213F"/>
              </a:solidFill>
              <a:latin typeface="Roboto"/>
              <a:ea typeface="Roboto"/>
              <a:cs typeface="Roboto"/>
              <a:sym typeface="Roboto"/>
            </a:endParaRPr>
          </a:p>
          <a:p>
            <a:pPr indent="0" lvl="0" marL="0" marR="0" rtl="0" algn="l">
              <a:lnSpc>
                <a:spcPct val="149942"/>
              </a:lnSpc>
              <a:spcBef>
                <a:spcPts val="0"/>
              </a:spcBef>
              <a:spcAft>
                <a:spcPts val="0"/>
              </a:spcAft>
              <a:buClr>
                <a:srgbClr val="15213F"/>
              </a:buClr>
              <a:buSzPts val="1750"/>
              <a:buFont typeface="Roboto"/>
              <a:buNone/>
            </a:pPr>
            <a:r>
              <a:rPr lang="en-US" sz="1750">
                <a:solidFill>
                  <a:srgbClr val="15213F"/>
                </a:solidFill>
                <a:latin typeface="Roboto"/>
                <a:ea typeface="Roboto"/>
                <a:cs typeface="Roboto"/>
                <a:sym typeface="Roboto"/>
              </a:rPr>
              <a:t>-Number of Runs</a:t>
            </a:r>
            <a:endParaRPr sz="1750">
              <a:solidFill>
                <a:srgbClr val="15213F"/>
              </a:solidFill>
              <a:latin typeface="Roboto"/>
              <a:ea typeface="Roboto"/>
              <a:cs typeface="Roboto"/>
              <a:sym typeface="Roboto"/>
            </a:endParaRPr>
          </a:p>
          <a:p>
            <a:pPr indent="0" lvl="0" marL="0" marR="0" rtl="0" algn="l">
              <a:lnSpc>
                <a:spcPct val="149942"/>
              </a:lnSpc>
              <a:spcBef>
                <a:spcPts val="0"/>
              </a:spcBef>
              <a:spcAft>
                <a:spcPts val="0"/>
              </a:spcAft>
              <a:buClr>
                <a:srgbClr val="15213F"/>
              </a:buClr>
              <a:buSzPts val="1750"/>
              <a:buFont typeface="Roboto"/>
              <a:buNone/>
            </a:pPr>
            <a:r>
              <a:rPr lang="en-US" sz="1750">
                <a:solidFill>
                  <a:srgbClr val="15213F"/>
                </a:solidFill>
                <a:latin typeface="Roboto"/>
                <a:ea typeface="Roboto"/>
                <a:cs typeface="Roboto"/>
                <a:sym typeface="Roboto"/>
              </a:rPr>
              <a:t>-Total chairs/ fast quads</a:t>
            </a:r>
            <a:endParaRPr sz="1750">
              <a:solidFill>
                <a:srgbClr val="15213F"/>
              </a:solidFill>
              <a:latin typeface="Roboto"/>
              <a:ea typeface="Roboto"/>
              <a:cs typeface="Roboto"/>
              <a:sym typeface="Roboto"/>
            </a:endParaRPr>
          </a:p>
          <a:p>
            <a:pPr indent="0" lvl="0" marL="0" marR="0" rtl="0" algn="l">
              <a:lnSpc>
                <a:spcPct val="149942"/>
              </a:lnSpc>
              <a:spcBef>
                <a:spcPts val="0"/>
              </a:spcBef>
              <a:spcAft>
                <a:spcPts val="0"/>
              </a:spcAft>
              <a:buClr>
                <a:srgbClr val="15213F"/>
              </a:buClr>
              <a:buSzPts val="1750"/>
              <a:buFont typeface="Roboto"/>
              <a:buNone/>
            </a:pPr>
            <a:r>
              <a:rPr lang="en-US" sz="1750">
                <a:solidFill>
                  <a:srgbClr val="15213F"/>
                </a:solidFill>
                <a:latin typeface="Roboto"/>
                <a:ea typeface="Roboto"/>
                <a:cs typeface="Roboto"/>
                <a:sym typeface="Roboto"/>
              </a:rPr>
              <a:t>-Area covered with snow making machines</a:t>
            </a:r>
            <a:endParaRPr sz="1750">
              <a:solidFill>
                <a:srgbClr val="15213F"/>
              </a:solidFill>
              <a:latin typeface="Roboto"/>
              <a:ea typeface="Roboto"/>
              <a:cs typeface="Roboto"/>
              <a:sym typeface="Roboto"/>
            </a:endParaRPr>
          </a:p>
          <a:p>
            <a:pPr indent="0" lvl="0" marL="0" marR="0" rtl="0" algn="l">
              <a:lnSpc>
                <a:spcPct val="149942"/>
              </a:lnSpc>
              <a:spcBef>
                <a:spcPts val="0"/>
              </a:spcBef>
              <a:spcAft>
                <a:spcPts val="0"/>
              </a:spcAft>
              <a:buClr>
                <a:srgbClr val="15213F"/>
              </a:buClr>
              <a:buSzPts val="1750"/>
              <a:buFont typeface="Roboto"/>
              <a:buNone/>
            </a:pPr>
            <a:r>
              <a:t/>
            </a:r>
            <a:endParaRPr sz="1750">
              <a:solidFill>
                <a:srgbClr val="15213F"/>
              </a:solidFill>
              <a:latin typeface="Roboto"/>
              <a:ea typeface="Roboto"/>
              <a:cs typeface="Roboto"/>
              <a:sym typeface="Roboto"/>
            </a:endParaRPr>
          </a:p>
          <a:p>
            <a:pPr indent="0" lvl="0" marL="0" marR="0" rtl="0" algn="l">
              <a:lnSpc>
                <a:spcPct val="125011"/>
              </a:lnSpc>
              <a:spcBef>
                <a:spcPts val="0"/>
              </a:spcBef>
              <a:spcAft>
                <a:spcPts val="0"/>
              </a:spcAft>
              <a:buClr>
                <a:srgbClr val="476FD6"/>
              </a:buClr>
              <a:buSzPts val="2187"/>
              <a:buFont typeface="Roboto Slab"/>
              <a:buNone/>
            </a:pPr>
            <a:r>
              <a:t/>
            </a:r>
            <a:endParaRPr b="0" i="0" sz="1750" u="none" cap="none" strike="noStrike">
              <a:solidFill>
                <a:schemeClr val="dk1"/>
              </a:solidFill>
              <a:latin typeface="Calibri"/>
              <a:ea typeface="Calibri"/>
              <a:cs typeface="Calibri"/>
              <a:sym typeface="Calibri"/>
            </a:endParaRPr>
          </a:p>
        </p:txBody>
      </p:sp>
      <p:sp>
        <p:nvSpPr>
          <p:cNvPr id="40" name="Google Shape;40;p5"/>
          <p:cNvSpPr txBox="1"/>
          <p:nvPr/>
        </p:nvSpPr>
        <p:spPr>
          <a:xfrm>
            <a:off x="9501112" y="6067642"/>
            <a:ext cx="768300" cy="6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lt1"/>
                </a:solidFill>
              </a:rPr>
              <a:t>8.75 </a:t>
            </a:r>
            <a:r>
              <a:rPr lang="en-US">
                <a:solidFill>
                  <a:schemeClr val="lt1"/>
                </a:solidFill>
              </a:rPr>
              <a:t>million</a:t>
            </a:r>
            <a:endParaRPr>
              <a:solidFill>
                <a:schemeClr val="lt1"/>
              </a:solidFill>
            </a:endParaRPr>
          </a:p>
        </p:txBody>
      </p:sp>
      <p:sp>
        <p:nvSpPr>
          <p:cNvPr id="41" name="Google Shape;41;p5"/>
          <p:cNvSpPr txBox="1"/>
          <p:nvPr/>
        </p:nvSpPr>
        <p:spPr>
          <a:xfrm>
            <a:off x="11219768" y="4780396"/>
            <a:ext cx="768300" cy="6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lt1"/>
                </a:solidFill>
              </a:rPr>
              <a:t>15.75</a:t>
            </a:r>
            <a:r>
              <a:rPr lang="en-US">
                <a:solidFill>
                  <a:schemeClr val="lt1"/>
                </a:solidFill>
              </a:rPr>
              <a:t> million</a:t>
            </a:r>
            <a:endParaRPr>
              <a:solidFill>
                <a:schemeClr val="lt1"/>
              </a:solidFill>
            </a:endParaRPr>
          </a:p>
        </p:txBody>
      </p:sp>
      <p:sp>
        <p:nvSpPr>
          <p:cNvPr id="42" name="Google Shape;42;p5"/>
          <p:cNvSpPr txBox="1"/>
          <p:nvPr/>
        </p:nvSpPr>
        <p:spPr>
          <a:xfrm>
            <a:off x="12938424" y="3067397"/>
            <a:ext cx="768300" cy="6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lt1"/>
                </a:solidFill>
              </a:rPr>
              <a:t>24.5 </a:t>
            </a:r>
            <a:r>
              <a:rPr lang="en-US">
                <a:solidFill>
                  <a:schemeClr val="lt1"/>
                </a:solidFill>
              </a:rPr>
              <a:t>million</a:t>
            </a:r>
            <a:endParaRPr>
              <a:solidFill>
                <a:schemeClr val="lt1"/>
              </a:solidFill>
            </a:endParaRPr>
          </a:p>
        </p:txBody>
      </p:sp>
      <p:sp>
        <p:nvSpPr>
          <p:cNvPr id="43" name="Google Shape;43;p5"/>
          <p:cNvSpPr/>
          <p:nvPr/>
        </p:nvSpPr>
        <p:spPr>
          <a:xfrm rot="-1852632">
            <a:off x="5966685" y="2759116"/>
            <a:ext cx="8309630" cy="3117934"/>
          </a:xfrm>
          <a:prstGeom prst="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accent6"/>
              </a:solidFill>
              <a:highlight>
                <a:schemeClr val="accent6"/>
              </a:highlight>
            </a:endParaRPr>
          </a:p>
        </p:txBody>
      </p:sp>
      <p:cxnSp>
        <p:nvCxnSpPr>
          <p:cNvPr id="44" name="Google Shape;44;p5"/>
          <p:cNvCxnSpPr/>
          <p:nvPr/>
        </p:nvCxnSpPr>
        <p:spPr>
          <a:xfrm flipH="1" rot="10800000">
            <a:off x="6555515" y="2202227"/>
            <a:ext cx="7131900" cy="4264500"/>
          </a:xfrm>
          <a:prstGeom prst="straightConnector1">
            <a:avLst/>
          </a:prstGeom>
          <a:noFill/>
          <a:ln cap="flat" cmpd="sng" w="9525">
            <a:solidFill>
              <a:schemeClr val="dk2"/>
            </a:solidFill>
            <a:prstDash val="solid"/>
            <a:round/>
            <a:headEnd len="med" w="med" type="none"/>
            <a:tailEnd len="med" w="med" type="none"/>
          </a:ln>
        </p:spPr>
      </p:cxnSp>
      <p:sp>
        <p:nvSpPr>
          <p:cNvPr id="45" name="Google Shape;45;p5"/>
          <p:cNvSpPr/>
          <p:nvPr/>
        </p:nvSpPr>
        <p:spPr>
          <a:xfrm>
            <a:off x="6392293" y="5914914"/>
            <a:ext cx="768300" cy="757200"/>
          </a:xfrm>
          <a:prstGeom prst="ellipse">
            <a:avLst/>
          </a:prstGeom>
          <a:solidFill>
            <a:srgbClr val="FBFCF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t>$81</a:t>
            </a:r>
            <a:endParaRPr b="1" sz="1500"/>
          </a:p>
        </p:txBody>
      </p:sp>
      <p:sp>
        <p:nvSpPr>
          <p:cNvPr id="46" name="Google Shape;46;p5"/>
          <p:cNvSpPr/>
          <p:nvPr/>
        </p:nvSpPr>
        <p:spPr>
          <a:xfrm>
            <a:off x="8366990" y="4780396"/>
            <a:ext cx="768300" cy="757200"/>
          </a:xfrm>
          <a:prstGeom prst="ellipse">
            <a:avLst/>
          </a:prstGeom>
          <a:solidFill>
            <a:srgbClr val="FBFCF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t>$86</a:t>
            </a:r>
            <a:endParaRPr b="1" sz="1500"/>
          </a:p>
        </p:txBody>
      </p:sp>
      <p:sp>
        <p:nvSpPr>
          <p:cNvPr id="47" name="Google Shape;47;p5"/>
          <p:cNvSpPr/>
          <p:nvPr/>
        </p:nvSpPr>
        <p:spPr>
          <a:xfrm>
            <a:off x="10048168" y="3698496"/>
            <a:ext cx="768300" cy="757200"/>
          </a:xfrm>
          <a:prstGeom prst="ellipse">
            <a:avLst/>
          </a:prstGeom>
          <a:solidFill>
            <a:srgbClr val="FBFCF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t>$90</a:t>
            </a:r>
            <a:endParaRPr b="1" sz="1500"/>
          </a:p>
        </p:txBody>
      </p:sp>
      <p:sp>
        <p:nvSpPr>
          <p:cNvPr id="48" name="Google Shape;48;p5"/>
          <p:cNvSpPr/>
          <p:nvPr/>
        </p:nvSpPr>
        <p:spPr>
          <a:xfrm>
            <a:off x="11913099" y="2634525"/>
            <a:ext cx="768300" cy="757200"/>
          </a:xfrm>
          <a:prstGeom prst="ellipse">
            <a:avLst/>
          </a:prstGeom>
          <a:solidFill>
            <a:srgbClr val="FBFCF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t>$95</a:t>
            </a:r>
            <a:endParaRPr b="1" sz="1500"/>
          </a:p>
        </p:txBody>
      </p:sp>
      <p:sp>
        <p:nvSpPr>
          <p:cNvPr id="49" name="Google Shape;49;p5"/>
          <p:cNvSpPr txBox="1"/>
          <p:nvPr/>
        </p:nvSpPr>
        <p:spPr>
          <a:xfrm rot="-1852453">
            <a:off x="6643539" y="6376181"/>
            <a:ext cx="1876626" cy="27126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rPr>
              <a:t>141.75 Million</a:t>
            </a:r>
            <a:endParaRPr b="1" sz="1900"/>
          </a:p>
        </p:txBody>
      </p:sp>
      <p:sp>
        <p:nvSpPr>
          <p:cNvPr id="50" name="Google Shape;50;p5"/>
          <p:cNvSpPr txBox="1"/>
          <p:nvPr/>
        </p:nvSpPr>
        <p:spPr>
          <a:xfrm rot="-1852453">
            <a:off x="8399107" y="5334920"/>
            <a:ext cx="1876626" cy="27126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rPr>
              <a:t>150.5 Million</a:t>
            </a:r>
            <a:endParaRPr b="1" sz="1900"/>
          </a:p>
        </p:txBody>
      </p:sp>
      <p:sp>
        <p:nvSpPr>
          <p:cNvPr id="51" name="Google Shape;51;p5"/>
          <p:cNvSpPr txBox="1"/>
          <p:nvPr/>
        </p:nvSpPr>
        <p:spPr>
          <a:xfrm rot="-1852453">
            <a:off x="9986307" y="4340009"/>
            <a:ext cx="1876626" cy="27126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rPr>
              <a:t>157.5 Million</a:t>
            </a:r>
            <a:endParaRPr b="1" sz="1900"/>
          </a:p>
        </p:txBody>
      </p:sp>
      <p:sp>
        <p:nvSpPr>
          <p:cNvPr id="52" name="Google Shape;52;p5"/>
          <p:cNvSpPr txBox="1"/>
          <p:nvPr/>
        </p:nvSpPr>
        <p:spPr>
          <a:xfrm rot="-1852453">
            <a:off x="11851238" y="3247219"/>
            <a:ext cx="1876626" cy="27126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rPr>
              <a:t>166.25 Million</a:t>
            </a:r>
            <a:endParaRPr b="1" sz="1500">
              <a:solidFill>
                <a:schemeClr val="dk1"/>
              </a:solidFill>
            </a:endParaRPr>
          </a:p>
        </p:txBody>
      </p:sp>
      <p:sp>
        <p:nvSpPr>
          <p:cNvPr id="53" name="Google Shape;53;p5"/>
          <p:cNvSpPr txBox="1"/>
          <p:nvPr/>
        </p:nvSpPr>
        <p:spPr>
          <a:xfrm rot="-1852453">
            <a:off x="5966575" y="5240081"/>
            <a:ext cx="1876626" cy="27126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rPr>
              <a:t>0 % Increase</a:t>
            </a:r>
            <a:endParaRPr b="1" sz="1900"/>
          </a:p>
        </p:txBody>
      </p:sp>
      <p:sp>
        <p:nvSpPr>
          <p:cNvPr id="54" name="Google Shape;54;p5"/>
          <p:cNvSpPr txBox="1"/>
          <p:nvPr/>
        </p:nvSpPr>
        <p:spPr>
          <a:xfrm rot="-1852453">
            <a:off x="7722143" y="4198820"/>
            <a:ext cx="1876626" cy="27126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rPr>
              <a:t>6.17%  Increase</a:t>
            </a:r>
            <a:endParaRPr b="1" sz="1900"/>
          </a:p>
        </p:txBody>
      </p:sp>
      <p:sp>
        <p:nvSpPr>
          <p:cNvPr id="55" name="Google Shape;55;p5"/>
          <p:cNvSpPr txBox="1"/>
          <p:nvPr/>
        </p:nvSpPr>
        <p:spPr>
          <a:xfrm rot="-1852453">
            <a:off x="9493904" y="3095804"/>
            <a:ext cx="1876626" cy="27126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rPr>
              <a:t>11.11% increase</a:t>
            </a:r>
            <a:endParaRPr b="1" sz="1900"/>
          </a:p>
        </p:txBody>
      </p:sp>
      <p:sp>
        <p:nvSpPr>
          <p:cNvPr id="56" name="Google Shape;56;p5"/>
          <p:cNvSpPr txBox="1"/>
          <p:nvPr/>
        </p:nvSpPr>
        <p:spPr>
          <a:xfrm rot="-1852453">
            <a:off x="11157918" y="2151121"/>
            <a:ext cx="1876626" cy="27126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rPr>
              <a:t>17.28% Increase</a:t>
            </a:r>
            <a:endParaRPr b="1" sz="1500">
              <a:solidFill>
                <a:schemeClr val="dk1"/>
              </a:solidFill>
            </a:endParaRPr>
          </a:p>
        </p:txBody>
      </p:sp>
      <p:sp>
        <p:nvSpPr>
          <p:cNvPr id="57" name="Google Shape;57;p5"/>
          <p:cNvSpPr txBox="1"/>
          <p:nvPr/>
        </p:nvSpPr>
        <p:spPr>
          <a:xfrm>
            <a:off x="1163350" y="6267550"/>
            <a:ext cx="5127900" cy="1362900"/>
          </a:xfrm>
          <a:prstGeom prst="rect">
            <a:avLst/>
          </a:prstGeom>
          <a:noFill/>
          <a:ln>
            <a:noFill/>
          </a:ln>
        </p:spPr>
        <p:txBody>
          <a:bodyPr anchorCtr="0" anchor="t" bIns="91425" lIns="91425" spcFirstLastPara="1" rIns="91425" wrap="square" tIns="91425">
            <a:spAutoFit/>
          </a:bodyPr>
          <a:lstStyle/>
          <a:p>
            <a:pPr indent="0" lvl="0" marL="0" rtl="0" algn="l">
              <a:lnSpc>
                <a:spcPct val="125011"/>
              </a:lnSpc>
              <a:spcBef>
                <a:spcPts val="0"/>
              </a:spcBef>
              <a:spcAft>
                <a:spcPts val="0"/>
              </a:spcAft>
              <a:buNone/>
            </a:pPr>
            <a:r>
              <a:rPr lang="en-US" sz="2187">
                <a:solidFill>
                  <a:srgbClr val="476FD6"/>
                </a:solidFill>
                <a:latin typeface="Roboto Slab"/>
                <a:ea typeface="Roboto Slab"/>
                <a:cs typeface="Roboto Slab"/>
                <a:sym typeface="Roboto Slab"/>
              </a:rPr>
              <a:t>The resort should continue </a:t>
            </a:r>
            <a:endParaRPr sz="2187">
              <a:solidFill>
                <a:srgbClr val="476FD6"/>
              </a:solidFill>
              <a:latin typeface="Roboto Slab"/>
              <a:ea typeface="Roboto Slab"/>
              <a:cs typeface="Roboto Slab"/>
              <a:sym typeface="Roboto Slab"/>
            </a:endParaRPr>
          </a:p>
          <a:p>
            <a:pPr indent="0" lvl="0" marL="0" rtl="0" algn="l">
              <a:lnSpc>
                <a:spcPct val="125011"/>
              </a:lnSpc>
              <a:spcBef>
                <a:spcPts val="0"/>
              </a:spcBef>
              <a:spcAft>
                <a:spcPts val="0"/>
              </a:spcAft>
              <a:buNone/>
            </a:pPr>
            <a:r>
              <a:rPr lang="en-US" sz="2187">
                <a:solidFill>
                  <a:srgbClr val="476FD6"/>
                </a:solidFill>
                <a:latin typeface="Roboto Slab"/>
                <a:ea typeface="Roboto Slab"/>
                <a:cs typeface="Roboto Slab"/>
                <a:sym typeface="Roboto Slab"/>
              </a:rPr>
              <a:t>investing in these features to </a:t>
            </a:r>
            <a:endParaRPr sz="2187">
              <a:solidFill>
                <a:srgbClr val="476FD6"/>
              </a:solidFill>
              <a:latin typeface="Roboto Slab"/>
              <a:ea typeface="Roboto Slab"/>
              <a:cs typeface="Roboto Slab"/>
              <a:sym typeface="Roboto Slab"/>
            </a:endParaRPr>
          </a:p>
          <a:p>
            <a:pPr indent="0" lvl="0" marL="0" rtl="0" algn="l">
              <a:lnSpc>
                <a:spcPct val="125011"/>
              </a:lnSpc>
              <a:spcBef>
                <a:spcPts val="0"/>
              </a:spcBef>
              <a:spcAft>
                <a:spcPts val="0"/>
              </a:spcAft>
              <a:buNone/>
            </a:pPr>
            <a:r>
              <a:rPr lang="en-US" sz="2187">
                <a:solidFill>
                  <a:srgbClr val="476FD6"/>
                </a:solidFill>
                <a:latin typeface="Roboto Slab"/>
                <a:ea typeface="Roboto Slab"/>
                <a:cs typeface="Roboto Slab"/>
                <a:sym typeface="Roboto Slab"/>
              </a:rPr>
              <a:t>further justify higher ticket prices.</a:t>
            </a:r>
            <a:endParaRPr/>
          </a:p>
        </p:txBody>
      </p:sp>
      <p:sp>
        <p:nvSpPr>
          <p:cNvPr id="58" name="Google Shape;58;p5"/>
          <p:cNvSpPr txBox="1"/>
          <p:nvPr/>
        </p:nvSpPr>
        <p:spPr>
          <a:xfrm rot="-1889533">
            <a:off x="8808754" y="4899242"/>
            <a:ext cx="4786146" cy="519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Total Revenue</a:t>
            </a:r>
            <a:endParaRPr b="1"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6"/>
          <p:cNvSpPr/>
          <p:nvPr/>
        </p:nvSpPr>
        <p:spPr>
          <a:xfrm>
            <a:off x="894493" y="753783"/>
            <a:ext cx="5555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4374"/>
              <a:buFont typeface="Roboto Slab"/>
              <a:buNone/>
            </a:pPr>
            <a:r>
              <a:rPr lang="en-US" sz="4374">
                <a:solidFill>
                  <a:srgbClr val="476FD6"/>
                </a:solidFill>
                <a:latin typeface="Roboto Slab"/>
                <a:ea typeface="Roboto Slab"/>
                <a:cs typeface="Roboto Slab"/>
                <a:sym typeface="Roboto Slab"/>
              </a:rPr>
              <a:t>Data Analysis</a:t>
            </a:r>
            <a:endParaRPr b="0" i="0" sz="4374" u="none" cap="none" strike="noStrike">
              <a:solidFill>
                <a:schemeClr val="dk1"/>
              </a:solidFill>
              <a:latin typeface="Calibri"/>
              <a:ea typeface="Calibri"/>
              <a:cs typeface="Calibri"/>
              <a:sym typeface="Calibri"/>
            </a:endParaRPr>
          </a:p>
        </p:txBody>
      </p:sp>
      <p:pic>
        <p:nvPicPr>
          <p:cNvPr id="65" name="Google Shape;65;p6"/>
          <p:cNvPicPr preferRelativeResize="0"/>
          <p:nvPr/>
        </p:nvPicPr>
        <p:blipFill>
          <a:blip r:embed="rId3">
            <a:alphaModFix/>
          </a:blip>
          <a:stretch>
            <a:fillRect/>
          </a:stretch>
        </p:blipFill>
        <p:spPr>
          <a:xfrm>
            <a:off x="5936850" y="244650"/>
            <a:ext cx="8544625" cy="7832550"/>
          </a:xfrm>
          <a:prstGeom prst="rect">
            <a:avLst/>
          </a:prstGeom>
          <a:noFill/>
          <a:ln>
            <a:noFill/>
          </a:ln>
        </p:spPr>
      </p:pic>
      <p:sp>
        <p:nvSpPr>
          <p:cNvPr id="66" name="Google Shape;66;p6"/>
          <p:cNvSpPr/>
          <p:nvPr/>
        </p:nvSpPr>
        <p:spPr>
          <a:xfrm>
            <a:off x="967250" y="2050475"/>
            <a:ext cx="5042400" cy="3269700"/>
          </a:xfrm>
          <a:prstGeom prst="rect">
            <a:avLst/>
          </a:prstGeom>
          <a:noFill/>
          <a:ln>
            <a:noFill/>
          </a:ln>
        </p:spPr>
        <p:txBody>
          <a:bodyPr anchorCtr="0" anchor="t" bIns="45700" lIns="91425" spcFirstLastPara="1" rIns="91425" wrap="square" tIns="45700">
            <a:noAutofit/>
          </a:bodyPr>
          <a:lstStyle/>
          <a:p>
            <a:pPr indent="0" lvl="0" marL="0" marR="0" rtl="0" algn="l">
              <a:lnSpc>
                <a:spcPct val="149942"/>
              </a:lnSpc>
              <a:spcBef>
                <a:spcPts val="0"/>
              </a:spcBef>
              <a:spcAft>
                <a:spcPts val="0"/>
              </a:spcAft>
              <a:buClr>
                <a:srgbClr val="15213F"/>
              </a:buClr>
              <a:buSzPts val="1750"/>
              <a:buFont typeface="Roboto"/>
              <a:buNone/>
            </a:pPr>
            <a:r>
              <a:rPr lang="en-US" sz="1750">
                <a:solidFill>
                  <a:srgbClr val="15213F"/>
                </a:solidFill>
                <a:latin typeface="Roboto"/>
                <a:ea typeface="Roboto"/>
                <a:cs typeface="Roboto"/>
                <a:sym typeface="Roboto"/>
              </a:rPr>
              <a:t>Features most correlated to ticket price::</a:t>
            </a:r>
            <a:endParaRPr sz="1750">
              <a:solidFill>
                <a:srgbClr val="15213F"/>
              </a:solidFill>
              <a:latin typeface="Roboto"/>
              <a:ea typeface="Roboto"/>
              <a:cs typeface="Roboto"/>
              <a:sym typeface="Roboto"/>
            </a:endParaRPr>
          </a:p>
          <a:p>
            <a:pPr indent="-339725" lvl="0" marL="457200" marR="0" rtl="0" algn="l">
              <a:lnSpc>
                <a:spcPct val="149942"/>
              </a:lnSpc>
              <a:spcBef>
                <a:spcPts val="0"/>
              </a:spcBef>
              <a:spcAft>
                <a:spcPts val="0"/>
              </a:spcAft>
              <a:buClr>
                <a:srgbClr val="15213F"/>
              </a:buClr>
              <a:buSzPts val="1750"/>
              <a:buFont typeface="Roboto"/>
              <a:buChar char="●"/>
            </a:pPr>
            <a:r>
              <a:rPr lang="en-US" sz="1750">
                <a:solidFill>
                  <a:srgbClr val="15213F"/>
                </a:solidFill>
                <a:latin typeface="Roboto"/>
                <a:ea typeface="Roboto"/>
                <a:cs typeface="Roboto"/>
                <a:sym typeface="Roboto"/>
              </a:rPr>
              <a:t> </a:t>
            </a:r>
            <a:r>
              <a:rPr lang="en-US" sz="1750">
                <a:solidFill>
                  <a:srgbClr val="15213F"/>
                </a:solidFill>
                <a:latin typeface="Roboto"/>
                <a:ea typeface="Roboto"/>
                <a:cs typeface="Roboto"/>
                <a:sym typeface="Roboto"/>
              </a:rPr>
              <a:t>Vertical Drop</a:t>
            </a:r>
            <a:endParaRPr sz="1750">
              <a:solidFill>
                <a:srgbClr val="15213F"/>
              </a:solidFill>
              <a:latin typeface="Roboto"/>
              <a:ea typeface="Roboto"/>
              <a:cs typeface="Roboto"/>
              <a:sym typeface="Roboto"/>
            </a:endParaRPr>
          </a:p>
          <a:p>
            <a:pPr indent="-339725" lvl="0" marL="457200" marR="0" rtl="0" algn="l">
              <a:lnSpc>
                <a:spcPct val="149942"/>
              </a:lnSpc>
              <a:spcBef>
                <a:spcPts val="0"/>
              </a:spcBef>
              <a:spcAft>
                <a:spcPts val="0"/>
              </a:spcAft>
              <a:buClr>
                <a:srgbClr val="15213F"/>
              </a:buClr>
              <a:buSzPts val="1750"/>
              <a:buFont typeface="Roboto"/>
              <a:buChar char="●"/>
            </a:pPr>
            <a:r>
              <a:rPr lang="en-US" sz="1750">
                <a:solidFill>
                  <a:srgbClr val="15213F"/>
                </a:solidFill>
                <a:latin typeface="Roboto"/>
                <a:ea typeface="Roboto"/>
                <a:cs typeface="Roboto"/>
                <a:sym typeface="Roboto"/>
              </a:rPr>
              <a:t>Number of Runs</a:t>
            </a:r>
            <a:endParaRPr sz="1750">
              <a:solidFill>
                <a:srgbClr val="15213F"/>
              </a:solidFill>
              <a:latin typeface="Roboto"/>
              <a:ea typeface="Roboto"/>
              <a:cs typeface="Roboto"/>
              <a:sym typeface="Roboto"/>
            </a:endParaRPr>
          </a:p>
          <a:p>
            <a:pPr indent="-339725" lvl="0" marL="457200" marR="0" rtl="0" algn="l">
              <a:lnSpc>
                <a:spcPct val="149942"/>
              </a:lnSpc>
              <a:spcBef>
                <a:spcPts val="0"/>
              </a:spcBef>
              <a:spcAft>
                <a:spcPts val="0"/>
              </a:spcAft>
              <a:buClr>
                <a:srgbClr val="15213F"/>
              </a:buClr>
              <a:buSzPts val="1750"/>
              <a:buFont typeface="Roboto"/>
              <a:buChar char="●"/>
            </a:pPr>
            <a:r>
              <a:rPr lang="en-US" sz="1750">
                <a:solidFill>
                  <a:srgbClr val="15213F"/>
                </a:solidFill>
                <a:latin typeface="Roboto"/>
                <a:ea typeface="Roboto"/>
                <a:cs typeface="Roboto"/>
                <a:sym typeface="Roboto"/>
              </a:rPr>
              <a:t>Total chairs/ fast quads</a:t>
            </a:r>
            <a:endParaRPr sz="1750">
              <a:solidFill>
                <a:srgbClr val="15213F"/>
              </a:solidFill>
              <a:latin typeface="Roboto"/>
              <a:ea typeface="Roboto"/>
              <a:cs typeface="Roboto"/>
              <a:sym typeface="Roboto"/>
            </a:endParaRPr>
          </a:p>
          <a:p>
            <a:pPr indent="-339725" lvl="0" marL="457200" marR="0" rtl="0" algn="l">
              <a:lnSpc>
                <a:spcPct val="149942"/>
              </a:lnSpc>
              <a:spcBef>
                <a:spcPts val="0"/>
              </a:spcBef>
              <a:spcAft>
                <a:spcPts val="0"/>
              </a:spcAft>
              <a:buClr>
                <a:srgbClr val="15213F"/>
              </a:buClr>
              <a:buSzPts val="1750"/>
              <a:buFont typeface="Roboto"/>
              <a:buChar char="●"/>
            </a:pPr>
            <a:r>
              <a:rPr lang="en-US" sz="1750">
                <a:solidFill>
                  <a:srgbClr val="15213F"/>
                </a:solidFill>
                <a:latin typeface="Roboto"/>
                <a:ea typeface="Roboto"/>
                <a:cs typeface="Roboto"/>
                <a:sym typeface="Roboto"/>
              </a:rPr>
              <a:t>Area covered with snow making machines</a:t>
            </a:r>
            <a:endParaRPr sz="1750">
              <a:solidFill>
                <a:srgbClr val="15213F"/>
              </a:solidFill>
              <a:latin typeface="Roboto"/>
              <a:ea typeface="Roboto"/>
              <a:cs typeface="Roboto"/>
              <a:sym typeface="Roboto"/>
            </a:endParaRPr>
          </a:p>
          <a:p>
            <a:pPr indent="0" lvl="0" marL="0" marR="0" rtl="0" algn="l">
              <a:lnSpc>
                <a:spcPct val="149942"/>
              </a:lnSpc>
              <a:spcBef>
                <a:spcPts val="0"/>
              </a:spcBef>
              <a:spcAft>
                <a:spcPts val="0"/>
              </a:spcAft>
              <a:buClr>
                <a:srgbClr val="15213F"/>
              </a:buClr>
              <a:buSzPts val="1750"/>
              <a:buFont typeface="Roboto"/>
              <a:buNone/>
            </a:pPr>
            <a:r>
              <a:t/>
            </a:r>
            <a:endParaRPr sz="1750">
              <a:solidFill>
                <a:srgbClr val="15213F"/>
              </a:solidFill>
              <a:latin typeface="Roboto"/>
              <a:ea typeface="Roboto"/>
              <a:cs typeface="Roboto"/>
              <a:sym typeface="Roboto"/>
            </a:endParaRPr>
          </a:p>
          <a:p>
            <a:pPr indent="0" lvl="0" marL="0" marR="0" rtl="0" algn="l">
              <a:lnSpc>
                <a:spcPct val="125011"/>
              </a:lnSpc>
              <a:spcBef>
                <a:spcPts val="0"/>
              </a:spcBef>
              <a:spcAft>
                <a:spcPts val="0"/>
              </a:spcAft>
              <a:buClr>
                <a:srgbClr val="476FD6"/>
              </a:buClr>
              <a:buSzPts val="2187"/>
              <a:buFont typeface="Roboto Slab"/>
              <a:buNone/>
            </a:pPr>
            <a:r>
              <a:t/>
            </a:r>
            <a:endParaRPr b="0" i="0" sz="1750" u="none" cap="none" strike="noStrike">
              <a:solidFill>
                <a:schemeClr val="dk1"/>
              </a:solidFill>
              <a:latin typeface="Calibri"/>
              <a:ea typeface="Calibri"/>
              <a:cs typeface="Calibri"/>
              <a:sym typeface="Calibri"/>
            </a:endParaRPr>
          </a:p>
        </p:txBody>
      </p:sp>
      <p:sp>
        <p:nvSpPr>
          <p:cNvPr id="67" name="Google Shape;67;p6"/>
          <p:cNvSpPr/>
          <p:nvPr/>
        </p:nvSpPr>
        <p:spPr>
          <a:xfrm>
            <a:off x="894500" y="5570075"/>
            <a:ext cx="4786200" cy="11217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2187"/>
              <a:buFont typeface="Roboto Slab"/>
              <a:buNone/>
            </a:pPr>
            <a:r>
              <a:rPr lang="en-US" sz="2187">
                <a:solidFill>
                  <a:srgbClr val="476FD6"/>
                </a:solidFill>
                <a:latin typeface="Roboto Slab"/>
                <a:ea typeface="Roboto Slab"/>
                <a:cs typeface="Roboto Slab"/>
                <a:sym typeface="Roboto Slab"/>
              </a:rPr>
              <a:t>There were no meaningful patterns of ticket pricing by state.</a:t>
            </a:r>
            <a:endParaRPr b="0" i="0" sz="2187" u="none" cap="none" strike="noStrike">
              <a:solidFill>
                <a:schemeClr val="dk1"/>
              </a:solidFill>
              <a:latin typeface="Calibri"/>
              <a:ea typeface="Calibri"/>
              <a:cs typeface="Calibri"/>
              <a:sym typeface="Calibri"/>
            </a:endParaRPr>
          </a:p>
        </p:txBody>
      </p:sp>
      <p:sp>
        <p:nvSpPr>
          <p:cNvPr id="68" name="Google Shape;68;p6"/>
          <p:cNvSpPr/>
          <p:nvPr/>
        </p:nvSpPr>
        <p:spPr>
          <a:xfrm>
            <a:off x="894500" y="1618075"/>
            <a:ext cx="47862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2187"/>
              <a:buFont typeface="Roboto Slab"/>
              <a:buNone/>
            </a:pPr>
            <a:r>
              <a:rPr lang="en-US" sz="2187">
                <a:solidFill>
                  <a:srgbClr val="476FD6"/>
                </a:solidFill>
                <a:latin typeface="Roboto Slab"/>
                <a:ea typeface="Roboto Slab"/>
                <a:cs typeface="Roboto Slab"/>
                <a:sym typeface="Roboto Slab"/>
              </a:rPr>
              <a:t>Heatmap</a:t>
            </a:r>
            <a:endParaRPr b="0" i="0" sz="2187"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7"/>
          <p:cNvSpPr/>
          <p:nvPr/>
        </p:nvSpPr>
        <p:spPr>
          <a:xfrm>
            <a:off x="894493" y="130333"/>
            <a:ext cx="5555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4374"/>
              <a:buFont typeface="Roboto Slab"/>
              <a:buNone/>
            </a:pPr>
            <a:r>
              <a:rPr lang="en-US" sz="4374">
                <a:solidFill>
                  <a:srgbClr val="476FD6"/>
                </a:solidFill>
                <a:latin typeface="Roboto Slab"/>
                <a:ea typeface="Roboto Slab"/>
                <a:cs typeface="Roboto Slab"/>
                <a:sym typeface="Roboto Slab"/>
              </a:rPr>
              <a:t>Modeling</a:t>
            </a:r>
            <a:endParaRPr b="0" i="0" sz="4374" u="none" cap="none" strike="noStrike">
              <a:solidFill>
                <a:schemeClr val="dk1"/>
              </a:solidFill>
              <a:latin typeface="Calibri"/>
              <a:ea typeface="Calibri"/>
              <a:cs typeface="Calibri"/>
              <a:sym typeface="Calibri"/>
            </a:endParaRPr>
          </a:p>
        </p:txBody>
      </p:sp>
      <p:sp>
        <p:nvSpPr>
          <p:cNvPr id="75" name="Google Shape;75;p7"/>
          <p:cNvSpPr/>
          <p:nvPr/>
        </p:nvSpPr>
        <p:spPr>
          <a:xfrm>
            <a:off x="8898975" y="4631475"/>
            <a:ext cx="5042400" cy="20559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2187"/>
              <a:buFont typeface="Roboto Slab"/>
              <a:buNone/>
            </a:pPr>
            <a:r>
              <a:t/>
            </a:r>
            <a:endParaRPr b="0" i="0" sz="1750" u="none" cap="none" strike="noStrike">
              <a:solidFill>
                <a:schemeClr val="dk1"/>
              </a:solidFill>
              <a:latin typeface="Calibri"/>
              <a:ea typeface="Calibri"/>
              <a:cs typeface="Calibri"/>
              <a:sym typeface="Calibri"/>
            </a:endParaRPr>
          </a:p>
        </p:txBody>
      </p:sp>
      <p:sp>
        <p:nvSpPr>
          <p:cNvPr id="76" name="Google Shape;76;p7"/>
          <p:cNvSpPr/>
          <p:nvPr/>
        </p:nvSpPr>
        <p:spPr>
          <a:xfrm>
            <a:off x="1278950" y="865500"/>
            <a:ext cx="47862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2187"/>
              <a:buFont typeface="Roboto Slab"/>
              <a:buNone/>
            </a:pPr>
            <a:r>
              <a:rPr lang="en-US" sz="2187">
                <a:solidFill>
                  <a:srgbClr val="476FD6"/>
                </a:solidFill>
                <a:latin typeface="Roboto Slab"/>
                <a:ea typeface="Roboto Slab"/>
                <a:cs typeface="Roboto Slab"/>
                <a:sym typeface="Roboto Slab"/>
              </a:rPr>
              <a:t>Random Forest Regressor</a:t>
            </a:r>
            <a:endParaRPr b="0" i="0" sz="2187" u="none" cap="none" strike="noStrike">
              <a:solidFill>
                <a:schemeClr val="dk1"/>
              </a:solidFill>
              <a:latin typeface="Calibri"/>
              <a:ea typeface="Calibri"/>
              <a:cs typeface="Calibri"/>
              <a:sym typeface="Calibri"/>
            </a:endParaRPr>
          </a:p>
        </p:txBody>
      </p:sp>
      <p:pic>
        <p:nvPicPr>
          <p:cNvPr id="77" name="Google Shape;77;p7"/>
          <p:cNvPicPr preferRelativeResize="0"/>
          <p:nvPr/>
        </p:nvPicPr>
        <p:blipFill>
          <a:blip r:embed="rId3">
            <a:alphaModFix/>
          </a:blip>
          <a:stretch>
            <a:fillRect/>
          </a:stretch>
        </p:blipFill>
        <p:spPr>
          <a:xfrm>
            <a:off x="0" y="1212588"/>
            <a:ext cx="6715999" cy="4900625"/>
          </a:xfrm>
          <a:prstGeom prst="rect">
            <a:avLst/>
          </a:prstGeom>
          <a:noFill/>
          <a:ln>
            <a:noFill/>
          </a:ln>
        </p:spPr>
      </p:pic>
      <p:sp>
        <p:nvSpPr>
          <p:cNvPr id="78" name="Google Shape;78;p7"/>
          <p:cNvSpPr/>
          <p:nvPr/>
        </p:nvSpPr>
        <p:spPr>
          <a:xfrm>
            <a:off x="10038625" y="726950"/>
            <a:ext cx="25899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2187"/>
              <a:buFont typeface="Roboto Slab"/>
              <a:buNone/>
            </a:pPr>
            <a:r>
              <a:rPr lang="en-US" sz="2187">
                <a:solidFill>
                  <a:srgbClr val="476FD6"/>
                </a:solidFill>
                <a:latin typeface="Roboto Slab"/>
                <a:ea typeface="Roboto Slab"/>
                <a:cs typeface="Roboto Slab"/>
                <a:sym typeface="Roboto Slab"/>
              </a:rPr>
              <a:t>Linear Regression </a:t>
            </a:r>
            <a:endParaRPr b="0" i="0" sz="2187" u="none" cap="none" strike="noStrike">
              <a:solidFill>
                <a:schemeClr val="dk1"/>
              </a:solidFill>
              <a:latin typeface="Calibri"/>
              <a:ea typeface="Calibri"/>
              <a:cs typeface="Calibri"/>
              <a:sym typeface="Calibri"/>
            </a:endParaRPr>
          </a:p>
        </p:txBody>
      </p:sp>
      <p:pic>
        <p:nvPicPr>
          <p:cNvPr id="79" name="Google Shape;79;p7"/>
          <p:cNvPicPr preferRelativeResize="0"/>
          <p:nvPr/>
        </p:nvPicPr>
        <p:blipFill rotWithShape="1">
          <a:blip r:embed="rId4">
            <a:alphaModFix/>
          </a:blip>
          <a:srcRect b="0" l="0" r="5490" t="0"/>
          <a:stretch/>
        </p:blipFill>
        <p:spPr>
          <a:xfrm>
            <a:off x="7828725" y="1203525"/>
            <a:ext cx="4539926" cy="3298475"/>
          </a:xfrm>
          <a:prstGeom prst="rect">
            <a:avLst/>
          </a:prstGeom>
          <a:noFill/>
          <a:ln>
            <a:noFill/>
          </a:ln>
        </p:spPr>
      </p:pic>
      <p:graphicFrame>
        <p:nvGraphicFramePr>
          <p:cNvPr id="80" name="Google Shape;80;p7"/>
          <p:cNvGraphicFramePr/>
          <p:nvPr/>
        </p:nvGraphicFramePr>
        <p:xfrm>
          <a:off x="12446775" y="2044850"/>
          <a:ext cx="3000000" cy="3000000"/>
        </p:xfrm>
        <a:graphic>
          <a:graphicData uri="http://schemas.openxmlformats.org/drawingml/2006/table">
            <a:tbl>
              <a:tblPr>
                <a:noFill/>
                <a:tableStyleId>{98C59223-B8CF-42C5-8E23-501B25D43087}</a:tableStyleId>
              </a:tblPr>
              <a:tblGrid>
                <a:gridCol w="1292150"/>
                <a:gridCol w="687350"/>
              </a:tblGrid>
              <a:tr h="167600">
                <a:tc>
                  <a:txBody>
                    <a:bodyPr/>
                    <a:lstStyle/>
                    <a:p>
                      <a:pPr indent="0" lvl="0" marL="0" rtl="0" algn="l">
                        <a:lnSpc>
                          <a:spcPct val="115000"/>
                        </a:lnSpc>
                        <a:spcBef>
                          <a:spcPts val="0"/>
                        </a:spcBef>
                        <a:spcAft>
                          <a:spcPts val="0"/>
                        </a:spcAft>
                        <a:buNone/>
                      </a:pPr>
                      <a:r>
                        <a:rPr lang="en-US" sz="1000"/>
                        <a:t>Feature</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Coefficient</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67600">
                <a:tc>
                  <a:txBody>
                    <a:bodyPr/>
                    <a:lstStyle/>
                    <a:p>
                      <a:pPr indent="0" lvl="0" marL="0" rtl="0" algn="l">
                        <a:lnSpc>
                          <a:spcPct val="115000"/>
                        </a:lnSpc>
                        <a:spcBef>
                          <a:spcPts val="0"/>
                        </a:spcBef>
                        <a:spcAft>
                          <a:spcPts val="0"/>
                        </a:spcAft>
                        <a:buNone/>
                      </a:pPr>
                      <a:r>
                        <a:rPr lang="en-US" sz="1000"/>
                        <a:t>vertical_drop</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10.767857</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67600">
                <a:tc>
                  <a:txBody>
                    <a:bodyPr/>
                    <a:lstStyle/>
                    <a:p>
                      <a:pPr indent="0" lvl="0" marL="0" rtl="0" algn="l">
                        <a:lnSpc>
                          <a:spcPct val="115000"/>
                        </a:lnSpc>
                        <a:spcBef>
                          <a:spcPts val="0"/>
                        </a:spcBef>
                        <a:spcAft>
                          <a:spcPts val="0"/>
                        </a:spcAft>
                        <a:buNone/>
                      </a:pPr>
                      <a:r>
                        <a:rPr lang="en-US" sz="1000"/>
                        <a:t>Snow Making_ac</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6.290074</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67600">
                <a:tc>
                  <a:txBody>
                    <a:bodyPr/>
                    <a:lstStyle/>
                    <a:p>
                      <a:pPr indent="0" lvl="0" marL="0" rtl="0" algn="l">
                        <a:lnSpc>
                          <a:spcPct val="115000"/>
                        </a:lnSpc>
                        <a:spcBef>
                          <a:spcPts val="0"/>
                        </a:spcBef>
                        <a:spcAft>
                          <a:spcPts val="0"/>
                        </a:spcAft>
                        <a:buNone/>
                      </a:pPr>
                      <a:r>
                        <a:rPr lang="en-US" sz="1000"/>
                        <a:t>total_chairs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5.794156</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67600">
                <a:tc>
                  <a:txBody>
                    <a:bodyPr/>
                    <a:lstStyle/>
                    <a:p>
                      <a:pPr indent="0" lvl="0" marL="0" rtl="0" algn="l">
                        <a:lnSpc>
                          <a:spcPct val="115000"/>
                        </a:lnSpc>
                        <a:spcBef>
                          <a:spcPts val="0"/>
                        </a:spcBef>
                        <a:spcAft>
                          <a:spcPts val="0"/>
                        </a:spcAft>
                        <a:buNone/>
                      </a:pPr>
                      <a:r>
                        <a:rPr lang="en-US" sz="1000"/>
                        <a:t>fast Quads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5.745626</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67600">
                <a:tc>
                  <a:txBody>
                    <a:bodyPr/>
                    <a:lstStyle/>
                    <a:p>
                      <a:pPr indent="0" lvl="0" marL="0" rtl="0" algn="l">
                        <a:lnSpc>
                          <a:spcPct val="115000"/>
                        </a:lnSpc>
                        <a:spcBef>
                          <a:spcPts val="0"/>
                        </a:spcBef>
                        <a:spcAft>
                          <a:spcPts val="0"/>
                        </a:spcAft>
                        <a:buNone/>
                      </a:pPr>
                      <a:r>
                        <a:rPr lang="en-US" sz="1000"/>
                        <a:t>Runs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5.370555</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67600">
                <a:tc>
                  <a:txBody>
                    <a:bodyPr/>
                    <a:lstStyle/>
                    <a:p>
                      <a:pPr indent="0" lvl="0" marL="0" rtl="0" algn="l">
                        <a:lnSpc>
                          <a:spcPct val="115000"/>
                        </a:lnSpc>
                        <a:spcBef>
                          <a:spcPts val="0"/>
                        </a:spcBef>
                        <a:spcAft>
                          <a:spcPts val="0"/>
                        </a:spcAft>
                        <a:buNone/>
                      </a:pPr>
                      <a:r>
                        <a:rPr lang="en-US" sz="1000"/>
                        <a:t>LongestRun_mi</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0.181814</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67600">
                <a:tc>
                  <a:txBody>
                    <a:bodyPr/>
                    <a:lstStyle/>
                    <a:p>
                      <a:pPr indent="0" lvl="0" marL="0" rtl="0" algn="l">
                        <a:lnSpc>
                          <a:spcPct val="115000"/>
                        </a:lnSpc>
                        <a:spcBef>
                          <a:spcPts val="0"/>
                        </a:spcBef>
                        <a:spcAft>
                          <a:spcPts val="0"/>
                        </a:spcAft>
                        <a:buNone/>
                      </a:pPr>
                      <a:r>
                        <a:rPr lang="en-US" sz="1000"/>
                        <a:t>trams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-4.142024</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167600">
                <a:tc>
                  <a:txBody>
                    <a:bodyPr/>
                    <a:lstStyle/>
                    <a:p>
                      <a:pPr indent="0" lvl="0" marL="0" rtl="0" algn="l">
                        <a:lnSpc>
                          <a:spcPct val="115000"/>
                        </a:lnSpc>
                        <a:spcBef>
                          <a:spcPts val="0"/>
                        </a:spcBef>
                        <a:spcAft>
                          <a:spcPts val="0"/>
                        </a:spcAft>
                        <a:buNone/>
                      </a:pPr>
                      <a:r>
                        <a:rPr lang="en-US" sz="1000"/>
                        <a:t>SkiableTerrain_ac</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000"/>
                        <a:t>-5.24978</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bl>
          </a:graphicData>
        </a:graphic>
      </p:graphicFrame>
      <p:sp>
        <p:nvSpPr>
          <p:cNvPr id="81" name="Google Shape;81;p7"/>
          <p:cNvSpPr/>
          <p:nvPr/>
        </p:nvSpPr>
        <p:spPr>
          <a:xfrm>
            <a:off x="461525" y="6178400"/>
            <a:ext cx="13479900" cy="1552500"/>
          </a:xfrm>
          <a:prstGeom prst="rect">
            <a:avLst/>
          </a:prstGeom>
          <a:noFill/>
          <a:ln>
            <a:noFill/>
          </a:ln>
        </p:spPr>
        <p:txBody>
          <a:bodyPr anchorCtr="0" anchor="t" bIns="45700" lIns="91425" spcFirstLastPara="1" rIns="91425" wrap="square" tIns="45700">
            <a:noAutofit/>
          </a:bodyPr>
          <a:lstStyle/>
          <a:p>
            <a:pPr indent="-367474" lvl="0" marL="457200" rtl="0" algn="l">
              <a:lnSpc>
                <a:spcPct val="115000"/>
              </a:lnSpc>
              <a:spcBef>
                <a:spcPts val="0"/>
              </a:spcBef>
              <a:spcAft>
                <a:spcPts val="0"/>
              </a:spcAft>
              <a:buClr>
                <a:srgbClr val="476FD6"/>
              </a:buClr>
              <a:buSzPts val="2187"/>
              <a:buFont typeface="Roboto Slab"/>
              <a:buChar char="●"/>
            </a:pPr>
            <a:r>
              <a:rPr lang="en-US" sz="2187">
                <a:solidFill>
                  <a:srgbClr val="476FD6"/>
                </a:solidFill>
                <a:latin typeface="Roboto Slab"/>
                <a:ea typeface="Roboto Slab"/>
                <a:cs typeface="Roboto Slab"/>
                <a:sym typeface="Roboto Slab"/>
              </a:rPr>
              <a:t>Both models reinforce the important features that we determined in the initial analysis.</a:t>
            </a:r>
            <a:endParaRPr sz="2187">
              <a:solidFill>
                <a:srgbClr val="476FD6"/>
              </a:solidFill>
              <a:latin typeface="Roboto Slab"/>
              <a:ea typeface="Roboto Slab"/>
              <a:cs typeface="Roboto Slab"/>
              <a:sym typeface="Roboto Slab"/>
            </a:endParaRPr>
          </a:p>
          <a:p>
            <a:pPr indent="-367474" lvl="0" marL="457200" rtl="0" algn="l">
              <a:lnSpc>
                <a:spcPct val="115000"/>
              </a:lnSpc>
              <a:spcBef>
                <a:spcPts val="0"/>
              </a:spcBef>
              <a:spcAft>
                <a:spcPts val="0"/>
              </a:spcAft>
              <a:buClr>
                <a:srgbClr val="476FD6"/>
              </a:buClr>
              <a:buSzPts val="2187"/>
              <a:buFont typeface="Roboto Slab"/>
              <a:buChar char="●"/>
            </a:pPr>
            <a:r>
              <a:rPr lang="en-US" sz="2187">
                <a:solidFill>
                  <a:srgbClr val="476FD6"/>
                </a:solidFill>
                <a:latin typeface="Roboto Slab"/>
                <a:ea typeface="Roboto Slab"/>
                <a:cs typeface="Roboto Slab"/>
                <a:sym typeface="Roboto Slab"/>
              </a:rPr>
              <a:t>Both models performed better than the baseline set using the average mean ticket price.</a:t>
            </a:r>
            <a:endParaRPr sz="2187">
              <a:solidFill>
                <a:srgbClr val="476FD6"/>
              </a:solidFill>
              <a:latin typeface="Roboto Slab"/>
              <a:ea typeface="Roboto Slab"/>
              <a:cs typeface="Roboto Slab"/>
              <a:sym typeface="Roboto Slab"/>
            </a:endParaRPr>
          </a:p>
          <a:p>
            <a:pPr indent="-367474" lvl="0" marL="457200" rtl="0" algn="l">
              <a:lnSpc>
                <a:spcPct val="115000"/>
              </a:lnSpc>
              <a:spcBef>
                <a:spcPts val="0"/>
              </a:spcBef>
              <a:spcAft>
                <a:spcPts val="0"/>
              </a:spcAft>
              <a:buClr>
                <a:srgbClr val="476FD6"/>
              </a:buClr>
              <a:buSzPts val="2187"/>
              <a:buFont typeface="Roboto Slab"/>
              <a:buChar char="●"/>
            </a:pPr>
            <a:r>
              <a:rPr lang="en-US" sz="2187">
                <a:solidFill>
                  <a:srgbClr val="476FD6"/>
                </a:solidFill>
                <a:latin typeface="Roboto Slab"/>
                <a:ea typeface="Roboto Slab"/>
                <a:cs typeface="Roboto Slab"/>
                <a:sym typeface="Roboto Slab"/>
              </a:rPr>
              <a:t>Random Forest </a:t>
            </a:r>
            <a:r>
              <a:rPr lang="en-US" sz="2187">
                <a:solidFill>
                  <a:srgbClr val="476FD6"/>
                </a:solidFill>
                <a:latin typeface="Roboto Slab"/>
                <a:ea typeface="Roboto Slab"/>
                <a:cs typeface="Roboto Slab"/>
                <a:sym typeface="Roboto Slab"/>
              </a:rPr>
              <a:t>performed best with a predicted ticket price of $95.87, with an MAE of $10.39 </a:t>
            </a:r>
            <a:endParaRPr sz="2187">
              <a:solidFill>
                <a:srgbClr val="476FD6"/>
              </a:solidFill>
              <a:latin typeface="Roboto Slab"/>
              <a:ea typeface="Roboto Slab"/>
              <a:cs typeface="Roboto Slab"/>
              <a:sym typeface="Roboto Slab"/>
            </a:endParaRPr>
          </a:p>
          <a:p>
            <a:pPr indent="0" lvl="0" marL="0" rtl="0" algn="l">
              <a:lnSpc>
                <a:spcPct val="115000"/>
              </a:lnSpc>
              <a:spcBef>
                <a:spcPts val="0"/>
              </a:spcBef>
              <a:spcAft>
                <a:spcPts val="0"/>
              </a:spcAft>
              <a:buClr>
                <a:schemeClr val="dk1"/>
              </a:buClr>
              <a:buSzPts val="1100"/>
              <a:buFont typeface="Arial"/>
              <a:buNone/>
            </a:pPr>
            <a:r>
              <a:t/>
            </a:r>
            <a:endParaRPr sz="2187">
              <a:solidFill>
                <a:srgbClr val="476FD6"/>
              </a:solidFill>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8"/>
          <p:cNvSpPr/>
          <p:nvPr/>
        </p:nvSpPr>
        <p:spPr>
          <a:xfrm>
            <a:off x="916625" y="905275"/>
            <a:ext cx="107736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4374"/>
              <a:buFont typeface="Roboto Slab"/>
              <a:buNone/>
            </a:pPr>
            <a:r>
              <a:rPr lang="en-US" sz="4374">
                <a:solidFill>
                  <a:srgbClr val="476FD6"/>
                </a:solidFill>
                <a:latin typeface="Roboto Slab"/>
                <a:ea typeface="Roboto Slab"/>
                <a:cs typeface="Roboto Slab"/>
                <a:sym typeface="Roboto Slab"/>
              </a:rPr>
              <a:t>Results and Recommendations</a:t>
            </a:r>
            <a:endParaRPr b="0" i="0" sz="4374" u="none" cap="none" strike="noStrike">
              <a:solidFill>
                <a:schemeClr val="dk1"/>
              </a:solidFill>
              <a:latin typeface="Calibri"/>
              <a:ea typeface="Calibri"/>
              <a:cs typeface="Calibri"/>
              <a:sym typeface="Calibri"/>
            </a:endParaRPr>
          </a:p>
        </p:txBody>
      </p:sp>
      <p:pic>
        <p:nvPicPr>
          <p:cNvPr id="88" name="Google Shape;88;p8"/>
          <p:cNvPicPr preferRelativeResize="0"/>
          <p:nvPr/>
        </p:nvPicPr>
        <p:blipFill>
          <a:blip r:embed="rId3">
            <a:alphaModFix/>
          </a:blip>
          <a:stretch>
            <a:fillRect/>
          </a:stretch>
        </p:blipFill>
        <p:spPr>
          <a:xfrm>
            <a:off x="5989050" y="2553625"/>
            <a:ext cx="4062675" cy="2264640"/>
          </a:xfrm>
          <a:prstGeom prst="rect">
            <a:avLst/>
          </a:prstGeom>
          <a:noFill/>
          <a:ln>
            <a:noFill/>
          </a:ln>
        </p:spPr>
      </p:pic>
      <p:pic>
        <p:nvPicPr>
          <p:cNvPr id="89" name="Google Shape;89;p8"/>
          <p:cNvPicPr preferRelativeResize="0"/>
          <p:nvPr/>
        </p:nvPicPr>
        <p:blipFill>
          <a:blip r:embed="rId4">
            <a:alphaModFix/>
          </a:blip>
          <a:stretch>
            <a:fillRect/>
          </a:stretch>
        </p:blipFill>
        <p:spPr>
          <a:xfrm>
            <a:off x="6203049" y="5306749"/>
            <a:ext cx="4062675" cy="2232250"/>
          </a:xfrm>
          <a:prstGeom prst="rect">
            <a:avLst/>
          </a:prstGeom>
          <a:noFill/>
          <a:ln>
            <a:noFill/>
          </a:ln>
        </p:spPr>
      </p:pic>
      <p:pic>
        <p:nvPicPr>
          <p:cNvPr id="90" name="Google Shape;90;p8"/>
          <p:cNvPicPr preferRelativeResize="0"/>
          <p:nvPr/>
        </p:nvPicPr>
        <p:blipFill>
          <a:blip r:embed="rId5">
            <a:alphaModFix/>
          </a:blip>
          <a:stretch>
            <a:fillRect/>
          </a:stretch>
        </p:blipFill>
        <p:spPr>
          <a:xfrm>
            <a:off x="10424700" y="5306750"/>
            <a:ext cx="4018044" cy="2232250"/>
          </a:xfrm>
          <a:prstGeom prst="rect">
            <a:avLst/>
          </a:prstGeom>
          <a:noFill/>
          <a:ln>
            <a:noFill/>
          </a:ln>
        </p:spPr>
      </p:pic>
      <p:pic>
        <p:nvPicPr>
          <p:cNvPr id="91" name="Google Shape;91;p8"/>
          <p:cNvPicPr preferRelativeResize="0"/>
          <p:nvPr/>
        </p:nvPicPr>
        <p:blipFill>
          <a:blip r:embed="rId6">
            <a:alphaModFix/>
          </a:blip>
          <a:stretch>
            <a:fillRect/>
          </a:stretch>
        </p:blipFill>
        <p:spPr>
          <a:xfrm>
            <a:off x="10325750" y="2553626"/>
            <a:ext cx="4018050" cy="2230674"/>
          </a:xfrm>
          <a:prstGeom prst="rect">
            <a:avLst/>
          </a:prstGeom>
          <a:noFill/>
          <a:ln>
            <a:noFill/>
          </a:ln>
        </p:spPr>
      </p:pic>
      <p:sp>
        <p:nvSpPr>
          <p:cNvPr id="92" name="Google Shape;92;p8"/>
          <p:cNvSpPr/>
          <p:nvPr/>
        </p:nvSpPr>
        <p:spPr>
          <a:xfrm>
            <a:off x="684300" y="1903150"/>
            <a:ext cx="131199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2187"/>
              <a:buFont typeface="Roboto Slab"/>
              <a:buNone/>
            </a:pPr>
            <a:r>
              <a:rPr lang="en-US" sz="2187">
                <a:solidFill>
                  <a:srgbClr val="476FD6"/>
                </a:solidFill>
                <a:latin typeface="Roboto Slab"/>
                <a:ea typeface="Roboto Slab"/>
                <a:cs typeface="Roboto Slab"/>
                <a:sym typeface="Roboto Slab"/>
              </a:rPr>
              <a:t>Big Mountain Resort is at the high end in most of the major categories </a:t>
            </a:r>
            <a:endParaRPr b="0" i="0" sz="2187" u="none" cap="none" strike="noStrike">
              <a:solidFill>
                <a:schemeClr val="dk1"/>
              </a:solidFill>
              <a:latin typeface="Calibri"/>
              <a:ea typeface="Calibri"/>
              <a:cs typeface="Calibri"/>
              <a:sym typeface="Calibri"/>
            </a:endParaRPr>
          </a:p>
        </p:txBody>
      </p:sp>
      <p:sp>
        <p:nvSpPr>
          <p:cNvPr id="93" name="Google Shape;93;p8"/>
          <p:cNvSpPr/>
          <p:nvPr/>
        </p:nvSpPr>
        <p:spPr>
          <a:xfrm>
            <a:off x="234925" y="3472675"/>
            <a:ext cx="5401800" cy="3269700"/>
          </a:xfrm>
          <a:prstGeom prst="rect">
            <a:avLst/>
          </a:prstGeom>
          <a:noFill/>
          <a:ln>
            <a:noFill/>
          </a:ln>
        </p:spPr>
        <p:txBody>
          <a:bodyPr anchorCtr="0" anchor="t" bIns="45700" lIns="91425" spcFirstLastPara="1" rIns="91425" wrap="square" tIns="45700">
            <a:noAutofit/>
          </a:bodyPr>
          <a:lstStyle/>
          <a:p>
            <a:pPr indent="0" lvl="0" marL="0" marR="0" rtl="0" algn="l">
              <a:lnSpc>
                <a:spcPct val="149942"/>
              </a:lnSpc>
              <a:spcBef>
                <a:spcPts val="0"/>
              </a:spcBef>
              <a:spcAft>
                <a:spcPts val="0"/>
              </a:spcAft>
              <a:buClr>
                <a:srgbClr val="15213F"/>
              </a:buClr>
              <a:buSzPts val="1750"/>
              <a:buFont typeface="Roboto"/>
              <a:buNone/>
            </a:pPr>
            <a:r>
              <a:t/>
            </a:r>
            <a:endParaRPr sz="1750">
              <a:solidFill>
                <a:srgbClr val="15213F"/>
              </a:solidFill>
              <a:latin typeface="Roboto"/>
              <a:ea typeface="Roboto"/>
              <a:cs typeface="Roboto"/>
              <a:sym typeface="Roboto"/>
            </a:endParaRPr>
          </a:p>
          <a:p>
            <a:pPr indent="-339725" lvl="0" marL="457200" rtl="0" algn="l">
              <a:lnSpc>
                <a:spcPct val="149942"/>
              </a:lnSpc>
              <a:spcBef>
                <a:spcPts val="0"/>
              </a:spcBef>
              <a:spcAft>
                <a:spcPts val="0"/>
              </a:spcAft>
              <a:buClr>
                <a:srgbClr val="15213F"/>
              </a:buClr>
              <a:buSzPts val="1750"/>
              <a:buFont typeface="Roboto"/>
              <a:buChar char="●"/>
            </a:pPr>
            <a:r>
              <a:rPr lang="en-US" sz="1750">
                <a:solidFill>
                  <a:srgbClr val="15213F"/>
                </a:solidFill>
                <a:latin typeface="Roboto"/>
                <a:ea typeface="Roboto"/>
                <a:cs typeface="Roboto"/>
                <a:sym typeface="Roboto"/>
              </a:rPr>
              <a:t>Ticket price: $81</a:t>
            </a:r>
            <a:endParaRPr sz="1750">
              <a:solidFill>
                <a:srgbClr val="15213F"/>
              </a:solidFill>
              <a:latin typeface="Roboto"/>
              <a:ea typeface="Roboto"/>
              <a:cs typeface="Roboto"/>
              <a:sym typeface="Roboto"/>
            </a:endParaRPr>
          </a:p>
          <a:p>
            <a:pPr indent="-339725" lvl="0" marL="457200" marR="0" rtl="0" algn="l">
              <a:lnSpc>
                <a:spcPct val="149942"/>
              </a:lnSpc>
              <a:spcBef>
                <a:spcPts val="0"/>
              </a:spcBef>
              <a:spcAft>
                <a:spcPts val="0"/>
              </a:spcAft>
              <a:buClr>
                <a:srgbClr val="15213F"/>
              </a:buClr>
              <a:buSzPts val="1750"/>
              <a:buFont typeface="Roboto"/>
              <a:buChar char="●"/>
            </a:pPr>
            <a:r>
              <a:rPr lang="en-US" sz="1750">
                <a:solidFill>
                  <a:srgbClr val="15213F"/>
                </a:solidFill>
                <a:latin typeface="Roboto"/>
                <a:ea typeface="Roboto"/>
                <a:cs typeface="Roboto"/>
                <a:sym typeface="Roboto"/>
              </a:rPr>
              <a:t>Vertical Drop: 2353 ft.</a:t>
            </a:r>
            <a:endParaRPr sz="1750">
              <a:solidFill>
                <a:srgbClr val="15213F"/>
              </a:solidFill>
              <a:latin typeface="Roboto"/>
              <a:ea typeface="Roboto"/>
              <a:cs typeface="Roboto"/>
              <a:sym typeface="Roboto"/>
            </a:endParaRPr>
          </a:p>
          <a:p>
            <a:pPr indent="-339725" lvl="0" marL="457200" marR="0" rtl="0" algn="l">
              <a:lnSpc>
                <a:spcPct val="149942"/>
              </a:lnSpc>
              <a:spcBef>
                <a:spcPts val="0"/>
              </a:spcBef>
              <a:spcAft>
                <a:spcPts val="0"/>
              </a:spcAft>
              <a:buClr>
                <a:srgbClr val="15213F"/>
              </a:buClr>
              <a:buSzPts val="1750"/>
              <a:buFont typeface="Roboto"/>
              <a:buChar char="●"/>
            </a:pPr>
            <a:r>
              <a:rPr lang="en-US" sz="1750">
                <a:solidFill>
                  <a:srgbClr val="15213F"/>
                </a:solidFill>
                <a:latin typeface="Roboto"/>
                <a:ea typeface="Roboto"/>
                <a:cs typeface="Roboto"/>
                <a:sym typeface="Roboto"/>
              </a:rPr>
              <a:t>Number of Runs: 105</a:t>
            </a:r>
            <a:endParaRPr sz="1750">
              <a:solidFill>
                <a:srgbClr val="15213F"/>
              </a:solidFill>
              <a:latin typeface="Roboto"/>
              <a:ea typeface="Roboto"/>
              <a:cs typeface="Roboto"/>
              <a:sym typeface="Roboto"/>
            </a:endParaRPr>
          </a:p>
          <a:p>
            <a:pPr indent="-339725" lvl="0" marL="457200" marR="0" rtl="0" algn="l">
              <a:lnSpc>
                <a:spcPct val="149942"/>
              </a:lnSpc>
              <a:spcBef>
                <a:spcPts val="0"/>
              </a:spcBef>
              <a:spcAft>
                <a:spcPts val="0"/>
              </a:spcAft>
              <a:buClr>
                <a:srgbClr val="15213F"/>
              </a:buClr>
              <a:buSzPts val="1750"/>
              <a:buFont typeface="Roboto"/>
              <a:buChar char="●"/>
            </a:pPr>
            <a:r>
              <a:rPr lang="en-US" sz="1750">
                <a:solidFill>
                  <a:srgbClr val="15213F"/>
                </a:solidFill>
                <a:latin typeface="Roboto"/>
                <a:ea typeface="Roboto"/>
                <a:cs typeface="Roboto"/>
                <a:sym typeface="Roboto"/>
              </a:rPr>
              <a:t>Total chairs: 14 </a:t>
            </a:r>
            <a:endParaRPr sz="1750">
              <a:solidFill>
                <a:srgbClr val="15213F"/>
              </a:solidFill>
              <a:latin typeface="Roboto"/>
              <a:ea typeface="Roboto"/>
              <a:cs typeface="Roboto"/>
              <a:sym typeface="Roboto"/>
            </a:endParaRPr>
          </a:p>
          <a:p>
            <a:pPr indent="-339725" lvl="0" marL="457200" marR="0" rtl="0" algn="l">
              <a:lnSpc>
                <a:spcPct val="149942"/>
              </a:lnSpc>
              <a:spcBef>
                <a:spcPts val="0"/>
              </a:spcBef>
              <a:spcAft>
                <a:spcPts val="0"/>
              </a:spcAft>
              <a:buClr>
                <a:srgbClr val="15213F"/>
              </a:buClr>
              <a:buSzPts val="1750"/>
              <a:buFont typeface="Roboto"/>
              <a:buChar char="●"/>
            </a:pPr>
            <a:r>
              <a:rPr lang="en-US" sz="1750">
                <a:solidFill>
                  <a:srgbClr val="15213F"/>
                </a:solidFill>
                <a:latin typeface="Roboto"/>
                <a:ea typeface="Roboto"/>
                <a:cs typeface="Roboto"/>
                <a:sym typeface="Roboto"/>
              </a:rPr>
              <a:t>Fast quads: 3</a:t>
            </a:r>
            <a:endParaRPr sz="1750">
              <a:solidFill>
                <a:srgbClr val="15213F"/>
              </a:solidFill>
              <a:latin typeface="Roboto"/>
              <a:ea typeface="Roboto"/>
              <a:cs typeface="Roboto"/>
              <a:sym typeface="Roboto"/>
            </a:endParaRPr>
          </a:p>
          <a:p>
            <a:pPr indent="-339725" lvl="0" marL="457200" marR="0" rtl="0" algn="l">
              <a:lnSpc>
                <a:spcPct val="149942"/>
              </a:lnSpc>
              <a:spcBef>
                <a:spcPts val="0"/>
              </a:spcBef>
              <a:spcAft>
                <a:spcPts val="0"/>
              </a:spcAft>
              <a:buClr>
                <a:srgbClr val="15213F"/>
              </a:buClr>
              <a:buSzPts val="1750"/>
              <a:buFont typeface="Roboto"/>
              <a:buChar char="●"/>
            </a:pPr>
            <a:r>
              <a:rPr lang="en-US" sz="1750">
                <a:solidFill>
                  <a:srgbClr val="15213F"/>
                </a:solidFill>
                <a:latin typeface="Roboto"/>
                <a:ea typeface="Roboto"/>
                <a:cs typeface="Roboto"/>
                <a:sym typeface="Roboto"/>
              </a:rPr>
              <a:t>Acres covered with snow making machines: 600</a:t>
            </a:r>
            <a:endParaRPr sz="1750">
              <a:solidFill>
                <a:srgbClr val="15213F"/>
              </a:solidFill>
              <a:latin typeface="Roboto"/>
              <a:ea typeface="Roboto"/>
              <a:cs typeface="Roboto"/>
              <a:sym typeface="Roboto"/>
            </a:endParaRPr>
          </a:p>
          <a:p>
            <a:pPr indent="0" lvl="0" marL="0" marR="0" rtl="0" algn="l">
              <a:lnSpc>
                <a:spcPct val="125011"/>
              </a:lnSpc>
              <a:spcBef>
                <a:spcPts val="0"/>
              </a:spcBef>
              <a:spcAft>
                <a:spcPts val="0"/>
              </a:spcAft>
              <a:buClr>
                <a:srgbClr val="476FD6"/>
              </a:buClr>
              <a:buSzPts val="2187"/>
              <a:buFont typeface="Roboto Slab"/>
              <a:buNone/>
            </a:pPr>
            <a:r>
              <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9"/>
          <p:cNvSpPr/>
          <p:nvPr/>
        </p:nvSpPr>
        <p:spPr>
          <a:xfrm>
            <a:off x="916625" y="905275"/>
            <a:ext cx="107736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4374"/>
              <a:buFont typeface="Roboto Slab"/>
              <a:buNone/>
            </a:pPr>
            <a:r>
              <a:rPr lang="en-US" sz="4374">
                <a:solidFill>
                  <a:srgbClr val="476FD6"/>
                </a:solidFill>
                <a:latin typeface="Roboto Slab"/>
                <a:ea typeface="Roboto Slab"/>
                <a:cs typeface="Roboto Slab"/>
                <a:sym typeface="Roboto Slab"/>
              </a:rPr>
              <a:t>Results and Recommendations</a:t>
            </a:r>
            <a:endParaRPr b="0" i="0" sz="4374" u="none" cap="none" strike="noStrike">
              <a:solidFill>
                <a:schemeClr val="dk1"/>
              </a:solidFill>
              <a:latin typeface="Calibri"/>
              <a:ea typeface="Calibri"/>
              <a:cs typeface="Calibri"/>
              <a:sym typeface="Calibri"/>
            </a:endParaRPr>
          </a:p>
        </p:txBody>
      </p:sp>
      <p:sp>
        <p:nvSpPr>
          <p:cNvPr id="100" name="Google Shape;100;p9"/>
          <p:cNvSpPr/>
          <p:nvPr/>
        </p:nvSpPr>
        <p:spPr>
          <a:xfrm>
            <a:off x="486175" y="2530350"/>
            <a:ext cx="4315200" cy="34494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2187"/>
              <a:buFont typeface="Roboto Slab"/>
              <a:buNone/>
            </a:pPr>
            <a:r>
              <a:rPr lang="en-US" sz="2187">
                <a:solidFill>
                  <a:srgbClr val="476FD6"/>
                </a:solidFill>
                <a:latin typeface="Roboto Slab"/>
                <a:ea typeface="Roboto Slab"/>
                <a:cs typeface="Roboto Slab"/>
                <a:sym typeface="Roboto Slab"/>
              </a:rPr>
              <a:t>Ticket Pricing</a:t>
            </a:r>
            <a:endParaRPr sz="2187">
              <a:solidFill>
                <a:srgbClr val="476FD6"/>
              </a:solidFill>
              <a:latin typeface="Roboto Slab"/>
              <a:ea typeface="Roboto Slab"/>
              <a:cs typeface="Roboto Slab"/>
              <a:sym typeface="Roboto Slab"/>
            </a:endParaRPr>
          </a:p>
          <a:p>
            <a:pPr indent="0" lvl="0" marL="0" marR="0" rtl="0" algn="l">
              <a:lnSpc>
                <a:spcPct val="125011"/>
              </a:lnSpc>
              <a:spcBef>
                <a:spcPts val="0"/>
              </a:spcBef>
              <a:spcAft>
                <a:spcPts val="0"/>
              </a:spcAft>
              <a:buClr>
                <a:srgbClr val="476FD6"/>
              </a:buClr>
              <a:buSzPts val="2187"/>
              <a:buFont typeface="Roboto Slab"/>
              <a:buNone/>
            </a:pPr>
            <a:r>
              <a:rPr lang="en-US" sz="1750">
                <a:solidFill>
                  <a:srgbClr val="15213F"/>
                </a:solidFill>
                <a:latin typeface="Roboto"/>
                <a:ea typeface="Roboto"/>
                <a:cs typeface="Roboto"/>
                <a:sym typeface="Roboto"/>
              </a:rPr>
              <a:t>The current ticket price is undervaluing the resort. The resort can charge at least $86, with support for closer to $90-$95</a:t>
            </a:r>
            <a:r>
              <a:rPr lang="en-US" sz="2187">
                <a:solidFill>
                  <a:srgbClr val="476FD6"/>
                </a:solidFill>
                <a:latin typeface="Roboto Slab"/>
                <a:ea typeface="Roboto Slab"/>
                <a:cs typeface="Roboto Slab"/>
                <a:sym typeface="Roboto Slab"/>
              </a:rPr>
              <a:t>. </a:t>
            </a:r>
            <a:endParaRPr sz="2187">
              <a:solidFill>
                <a:srgbClr val="476FD6"/>
              </a:solidFill>
              <a:latin typeface="Roboto Slab"/>
              <a:ea typeface="Roboto Slab"/>
              <a:cs typeface="Roboto Slab"/>
              <a:sym typeface="Roboto Slab"/>
            </a:endParaRPr>
          </a:p>
          <a:p>
            <a:pPr indent="0" lvl="0" marL="0" marR="0" rtl="0" algn="l">
              <a:lnSpc>
                <a:spcPct val="125011"/>
              </a:lnSpc>
              <a:spcBef>
                <a:spcPts val="0"/>
              </a:spcBef>
              <a:spcAft>
                <a:spcPts val="0"/>
              </a:spcAft>
              <a:buClr>
                <a:srgbClr val="476FD6"/>
              </a:buClr>
              <a:buSzPts val="2187"/>
              <a:buFont typeface="Roboto Slab"/>
              <a:buNone/>
            </a:pPr>
            <a:r>
              <a:t/>
            </a:r>
            <a:endParaRPr sz="1750">
              <a:solidFill>
                <a:srgbClr val="15213F"/>
              </a:solidFill>
              <a:latin typeface="Roboto"/>
              <a:ea typeface="Roboto"/>
              <a:cs typeface="Roboto"/>
              <a:sym typeface="Roboto"/>
            </a:endParaRPr>
          </a:p>
          <a:p>
            <a:pPr indent="0" lvl="0" marL="0" marR="0" rtl="0" algn="l">
              <a:lnSpc>
                <a:spcPct val="125011"/>
              </a:lnSpc>
              <a:spcBef>
                <a:spcPts val="0"/>
              </a:spcBef>
              <a:spcAft>
                <a:spcPts val="0"/>
              </a:spcAft>
              <a:buClr>
                <a:srgbClr val="476FD6"/>
              </a:buClr>
              <a:buSzPts val="2187"/>
              <a:buFont typeface="Roboto Slab"/>
              <a:buNone/>
            </a:pPr>
            <a:r>
              <a:rPr lang="en-US" sz="1750">
                <a:solidFill>
                  <a:srgbClr val="15213F"/>
                </a:solidFill>
                <a:latin typeface="Roboto"/>
                <a:ea typeface="Roboto"/>
                <a:cs typeface="Roboto"/>
                <a:sym typeface="Roboto"/>
              </a:rPr>
              <a:t>88 cents of the increased price will go towards covering the cost of the new lift.</a:t>
            </a:r>
            <a:endParaRPr sz="1750">
              <a:solidFill>
                <a:srgbClr val="15213F"/>
              </a:solidFill>
              <a:latin typeface="Roboto"/>
              <a:ea typeface="Roboto"/>
              <a:cs typeface="Roboto"/>
              <a:sym typeface="Roboto"/>
            </a:endParaRPr>
          </a:p>
          <a:p>
            <a:pPr indent="0" lvl="0" marL="0" marR="0" rtl="0" algn="l">
              <a:lnSpc>
                <a:spcPct val="125011"/>
              </a:lnSpc>
              <a:spcBef>
                <a:spcPts val="0"/>
              </a:spcBef>
              <a:spcAft>
                <a:spcPts val="0"/>
              </a:spcAft>
              <a:buClr>
                <a:srgbClr val="476FD6"/>
              </a:buClr>
              <a:buSzPts val="2187"/>
              <a:buFont typeface="Roboto Slab"/>
              <a:buNone/>
            </a:pPr>
            <a:r>
              <a:t/>
            </a:r>
            <a:endParaRPr sz="1750">
              <a:solidFill>
                <a:srgbClr val="15213F"/>
              </a:solidFill>
              <a:latin typeface="Roboto"/>
              <a:ea typeface="Roboto"/>
              <a:cs typeface="Roboto"/>
              <a:sym typeface="Roboto"/>
            </a:endParaRPr>
          </a:p>
        </p:txBody>
      </p:sp>
      <p:sp>
        <p:nvSpPr>
          <p:cNvPr id="101" name="Google Shape;101;p9"/>
          <p:cNvSpPr/>
          <p:nvPr/>
        </p:nvSpPr>
        <p:spPr>
          <a:xfrm>
            <a:off x="5199450" y="2530350"/>
            <a:ext cx="3702900" cy="34494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2187"/>
              <a:buFont typeface="Roboto Slab"/>
              <a:buNone/>
            </a:pPr>
            <a:r>
              <a:rPr lang="en-US" sz="2187">
                <a:solidFill>
                  <a:srgbClr val="476FD6"/>
                </a:solidFill>
                <a:latin typeface="Roboto Slab"/>
                <a:ea typeface="Roboto Slab"/>
                <a:cs typeface="Roboto Slab"/>
                <a:sym typeface="Roboto Slab"/>
              </a:rPr>
              <a:t>Short Term Investments</a:t>
            </a:r>
            <a:endParaRPr sz="2187">
              <a:solidFill>
                <a:srgbClr val="476FD6"/>
              </a:solidFill>
              <a:latin typeface="Roboto Slab"/>
              <a:ea typeface="Roboto Slab"/>
              <a:cs typeface="Roboto Slab"/>
              <a:sym typeface="Roboto Slab"/>
            </a:endParaRPr>
          </a:p>
          <a:p>
            <a:pPr indent="0" lvl="0" marL="0" marR="0" rtl="0" algn="l">
              <a:lnSpc>
                <a:spcPct val="125011"/>
              </a:lnSpc>
              <a:spcBef>
                <a:spcPts val="0"/>
              </a:spcBef>
              <a:spcAft>
                <a:spcPts val="0"/>
              </a:spcAft>
              <a:buClr>
                <a:srgbClr val="476FD6"/>
              </a:buClr>
              <a:buSzPts val="2187"/>
              <a:buFont typeface="Roboto Slab"/>
              <a:buNone/>
            </a:pPr>
            <a:r>
              <a:rPr lang="en-US" sz="1750">
                <a:solidFill>
                  <a:srgbClr val="15213F"/>
                </a:solidFill>
                <a:latin typeface="Roboto"/>
                <a:ea typeface="Roboto"/>
                <a:cs typeface="Roboto"/>
                <a:sym typeface="Roboto"/>
              </a:rPr>
              <a:t>Adding another run and lift to increase the vertical drop is the most advantageous option. </a:t>
            </a:r>
            <a:endParaRPr sz="1750">
              <a:solidFill>
                <a:srgbClr val="15213F"/>
              </a:solidFill>
              <a:latin typeface="Roboto"/>
              <a:ea typeface="Roboto"/>
              <a:cs typeface="Roboto"/>
              <a:sym typeface="Roboto"/>
            </a:endParaRPr>
          </a:p>
          <a:p>
            <a:pPr indent="0" lvl="0" marL="0" marR="0" rtl="0" algn="l">
              <a:lnSpc>
                <a:spcPct val="125011"/>
              </a:lnSpc>
              <a:spcBef>
                <a:spcPts val="0"/>
              </a:spcBef>
              <a:spcAft>
                <a:spcPts val="0"/>
              </a:spcAft>
              <a:buClr>
                <a:srgbClr val="476FD6"/>
              </a:buClr>
              <a:buSzPts val="2187"/>
              <a:buFont typeface="Roboto Slab"/>
              <a:buNone/>
            </a:pPr>
            <a:r>
              <a:t/>
            </a:r>
            <a:endParaRPr sz="1750">
              <a:solidFill>
                <a:srgbClr val="15213F"/>
              </a:solidFill>
              <a:latin typeface="Roboto"/>
              <a:ea typeface="Roboto"/>
              <a:cs typeface="Roboto"/>
              <a:sym typeface="Roboto"/>
            </a:endParaRPr>
          </a:p>
          <a:p>
            <a:pPr indent="0" lvl="0" marL="0" marR="0" rtl="0" algn="l">
              <a:lnSpc>
                <a:spcPct val="125011"/>
              </a:lnSpc>
              <a:spcBef>
                <a:spcPts val="0"/>
              </a:spcBef>
              <a:spcAft>
                <a:spcPts val="0"/>
              </a:spcAft>
              <a:buClr>
                <a:srgbClr val="476FD6"/>
              </a:buClr>
              <a:buSzPts val="2187"/>
              <a:buFont typeface="Roboto Slab"/>
              <a:buNone/>
            </a:pPr>
            <a:r>
              <a:rPr lang="en-US" sz="1750">
                <a:solidFill>
                  <a:srgbClr val="15213F"/>
                </a:solidFill>
                <a:latin typeface="Roboto"/>
                <a:ea typeface="Roboto"/>
                <a:cs typeface="Roboto"/>
                <a:sym typeface="Roboto"/>
              </a:rPr>
              <a:t>Doing this supports a ticket price increase of $1.99, which equals a revenue increase of $3,474,638 per season. </a:t>
            </a:r>
            <a:endParaRPr sz="1750">
              <a:solidFill>
                <a:srgbClr val="15213F"/>
              </a:solidFill>
              <a:latin typeface="Roboto"/>
              <a:ea typeface="Roboto"/>
              <a:cs typeface="Roboto"/>
              <a:sym typeface="Roboto"/>
            </a:endParaRPr>
          </a:p>
          <a:p>
            <a:pPr indent="0" lvl="0" marL="0" marR="0" rtl="0" algn="l">
              <a:lnSpc>
                <a:spcPct val="125011"/>
              </a:lnSpc>
              <a:spcBef>
                <a:spcPts val="0"/>
              </a:spcBef>
              <a:spcAft>
                <a:spcPts val="0"/>
              </a:spcAft>
              <a:buClr>
                <a:srgbClr val="476FD6"/>
              </a:buClr>
              <a:buSzPts val="2187"/>
              <a:buFont typeface="Roboto Slab"/>
              <a:buNone/>
            </a:pPr>
            <a:r>
              <a:t/>
            </a:r>
            <a:endParaRPr sz="1750">
              <a:solidFill>
                <a:srgbClr val="15213F"/>
              </a:solidFill>
              <a:latin typeface="Roboto"/>
              <a:ea typeface="Roboto"/>
              <a:cs typeface="Roboto"/>
              <a:sym typeface="Roboto"/>
            </a:endParaRPr>
          </a:p>
        </p:txBody>
      </p:sp>
      <p:sp>
        <p:nvSpPr>
          <p:cNvPr id="102" name="Google Shape;102;p9"/>
          <p:cNvSpPr/>
          <p:nvPr/>
        </p:nvSpPr>
        <p:spPr>
          <a:xfrm>
            <a:off x="9829050" y="2530350"/>
            <a:ext cx="4315200" cy="39606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2187"/>
              <a:buFont typeface="Roboto Slab"/>
              <a:buNone/>
            </a:pPr>
            <a:r>
              <a:rPr lang="en-US" sz="2187">
                <a:solidFill>
                  <a:srgbClr val="476FD6"/>
                </a:solidFill>
                <a:latin typeface="Roboto Slab"/>
                <a:ea typeface="Roboto Slab"/>
                <a:cs typeface="Roboto Slab"/>
                <a:sym typeface="Roboto Slab"/>
              </a:rPr>
              <a:t>Long Term Investments</a:t>
            </a:r>
            <a:endParaRPr sz="2187">
              <a:solidFill>
                <a:srgbClr val="476FD6"/>
              </a:solidFill>
              <a:latin typeface="Roboto Slab"/>
              <a:ea typeface="Roboto Slab"/>
              <a:cs typeface="Roboto Slab"/>
              <a:sym typeface="Roboto Slab"/>
            </a:endParaRPr>
          </a:p>
          <a:p>
            <a:pPr indent="0" lvl="0" marL="0" marR="0" rtl="0" algn="l">
              <a:lnSpc>
                <a:spcPct val="125011"/>
              </a:lnSpc>
              <a:spcBef>
                <a:spcPts val="0"/>
              </a:spcBef>
              <a:spcAft>
                <a:spcPts val="0"/>
              </a:spcAft>
              <a:buClr>
                <a:srgbClr val="476FD6"/>
              </a:buClr>
              <a:buSzPts val="2187"/>
              <a:buFont typeface="Roboto Slab"/>
              <a:buNone/>
            </a:pPr>
            <a:r>
              <a:rPr lang="en-US" sz="1750">
                <a:solidFill>
                  <a:srgbClr val="15213F"/>
                </a:solidFill>
                <a:latin typeface="Roboto"/>
                <a:ea typeface="Roboto"/>
                <a:cs typeface="Roboto"/>
                <a:sym typeface="Roboto"/>
              </a:rPr>
              <a:t>Continue investing in ways to increase the vertical drop, number of runs, and add more chairs.</a:t>
            </a:r>
            <a:endParaRPr sz="1750">
              <a:solidFill>
                <a:srgbClr val="15213F"/>
              </a:solidFill>
              <a:latin typeface="Roboto"/>
              <a:ea typeface="Roboto"/>
              <a:cs typeface="Roboto"/>
              <a:sym typeface="Roboto"/>
            </a:endParaRPr>
          </a:p>
          <a:p>
            <a:pPr indent="0" lvl="0" marL="0" marR="0" rtl="0" algn="l">
              <a:lnSpc>
                <a:spcPct val="125011"/>
              </a:lnSpc>
              <a:spcBef>
                <a:spcPts val="0"/>
              </a:spcBef>
              <a:spcAft>
                <a:spcPts val="0"/>
              </a:spcAft>
              <a:buClr>
                <a:srgbClr val="476FD6"/>
              </a:buClr>
              <a:buSzPts val="2187"/>
              <a:buFont typeface="Roboto Slab"/>
              <a:buNone/>
            </a:pPr>
            <a:r>
              <a:t/>
            </a:r>
            <a:endParaRPr sz="1750">
              <a:solidFill>
                <a:srgbClr val="15213F"/>
              </a:solidFill>
              <a:latin typeface="Roboto"/>
              <a:ea typeface="Roboto"/>
              <a:cs typeface="Roboto"/>
              <a:sym typeface="Roboto"/>
            </a:endParaRPr>
          </a:p>
          <a:p>
            <a:pPr indent="0" lvl="0" marL="0" marR="0" rtl="0" algn="l">
              <a:lnSpc>
                <a:spcPct val="125011"/>
              </a:lnSpc>
              <a:spcBef>
                <a:spcPts val="0"/>
              </a:spcBef>
              <a:spcAft>
                <a:spcPts val="0"/>
              </a:spcAft>
              <a:buClr>
                <a:srgbClr val="476FD6"/>
              </a:buClr>
              <a:buSzPts val="2187"/>
              <a:buFont typeface="Roboto Slab"/>
              <a:buNone/>
            </a:pPr>
            <a:r>
              <a:rPr lang="en-US" sz="1750">
                <a:solidFill>
                  <a:srgbClr val="15213F"/>
                </a:solidFill>
                <a:latin typeface="Roboto"/>
                <a:ea typeface="Roboto"/>
                <a:cs typeface="Roboto"/>
                <a:sym typeface="Roboto"/>
              </a:rPr>
              <a:t>Start tracking operating and maintenance costs for the least used runs, to see if the reduction in costs outweighs the loss of revenue for closing some of the least used runs.</a:t>
            </a:r>
            <a:endParaRPr sz="10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10" name="Google Shape;110;p10"/>
          <p:cNvPicPr preferRelativeResize="0"/>
          <p:nvPr/>
        </p:nvPicPr>
        <p:blipFill rotWithShape="1">
          <a:blip r:embed="rId3">
            <a:alphaModFix/>
          </a:blip>
          <a:srcRect b="0" l="0" r="0" t="0"/>
          <a:stretch/>
        </p:blipFill>
        <p:spPr>
          <a:xfrm>
            <a:off x="-7620" y="0"/>
            <a:ext cx="5486400" cy="8229600"/>
          </a:xfrm>
          <a:prstGeom prst="rect">
            <a:avLst/>
          </a:prstGeom>
          <a:noFill/>
          <a:ln>
            <a:noFill/>
          </a:ln>
        </p:spPr>
      </p:pic>
      <p:sp>
        <p:nvSpPr>
          <p:cNvPr id="111" name="Google Shape;111;p10"/>
          <p:cNvSpPr/>
          <p:nvPr/>
        </p:nvSpPr>
        <p:spPr>
          <a:xfrm>
            <a:off x="6319599" y="2934414"/>
            <a:ext cx="6822162"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76FD6"/>
              </a:buClr>
              <a:buSzPts val="4374"/>
              <a:buFont typeface="Roboto Slab"/>
              <a:buNone/>
            </a:pPr>
            <a:r>
              <a:rPr b="0" i="0" lang="en-US" sz="4374" u="none" cap="none" strike="noStrike">
                <a:solidFill>
                  <a:srgbClr val="476FD6"/>
                </a:solidFill>
                <a:latin typeface="Roboto Slab"/>
                <a:ea typeface="Roboto Slab"/>
                <a:cs typeface="Roboto Slab"/>
                <a:sym typeface="Roboto Slab"/>
              </a:rPr>
              <a:t>Summary and Conclusion</a:t>
            </a:r>
            <a:endParaRPr b="0" i="0" sz="4374" u="none" cap="none" strike="noStrike">
              <a:solidFill>
                <a:schemeClr val="dk1"/>
              </a:solidFill>
              <a:latin typeface="Calibri"/>
              <a:ea typeface="Calibri"/>
              <a:cs typeface="Calibri"/>
              <a:sym typeface="Calibri"/>
            </a:endParaRPr>
          </a:p>
        </p:txBody>
      </p:sp>
      <p:sp>
        <p:nvSpPr>
          <p:cNvPr id="112" name="Google Shape;112;p10"/>
          <p:cNvSpPr/>
          <p:nvPr/>
        </p:nvSpPr>
        <p:spPr>
          <a:xfrm>
            <a:off x="6319600" y="4949603"/>
            <a:ext cx="7477500" cy="1848900"/>
          </a:xfrm>
          <a:prstGeom prst="rect">
            <a:avLst/>
          </a:prstGeom>
          <a:noFill/>
          <a:ln>
            <a:noFill/>
          </a:ln>
        </p:spPr>
        <p:txBody>
          <a:bodyPr anchorCtr="0" anchor="t" bIns="45700" lIns="91425" spcFirstLastPara="1" rIns="91425" wrap="square" tIns="45700">
            <a:noAutofit/>
          </a:bodyPr>
          <a:lstStyle/>
          <a:p>
            <a:pPr indent="0" lvl="0" marL="0" marR="0" rtl="0" algn="l">
              <a:lnSpc>
                <a:spcPct val="149942"/>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Big Mountain Resort is underpricing its tickets compared to similar resorts with comparable facilities. By increasing ticket prices to $86-$95.87 and investing in</a:t>
            </a:r>
            <a:r>
              <a:rPr lang="en-US" sz="1750">
                <a:solidFill>
                  <a:srgbClr val="15213F"/>
                </a:solidFill>
                <a:latin typeface="Roboto"/>
                <a:ea typeface="Roboto"/>
                <a:cs typeface="Roboto"/>
                <a:sym typeface="Roboto"/>
              </a:rPr>
              <a:t> the </a:t>
            </a:r>
            <a:r>
              <a:rPr b="0" i="0" lang="en-US" sz="1750" u="none" cap="none" strike="noStrike">
                <a:solidFill>
                  <a:srgbClr val="15213F"/>
                </a:solidFill>
                <a:latin typeface="Roboto"/>
                <a:ea typeface="Roboto"/>
                <a:cs typeface="Roboto"/>
                <a:sym typeface="Roboto"/>
              </a:rPr>
              <a:t> vertical drop, runs, and lifts, the resort can significantly improve its profitability and long-term sustainability.</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