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30279975" cy="42808525"/>
  <p:notesSz cx="7099300" cy="10234613"/>
  <p:defaultTextStyle>
    <a:defPPr>
      <a:defRPr lang="en-US"/>
    </a:defPPr>
    <a:lvl1pPr algn="l" rtl="0" fontAlgn="base">
      <a:spcBef>
        <a:spcPct val="0"/>
      </a:spcBef>
      <a:spcAft>
        <a:spcPct val="0"/>
      </a:spcAft>
      <a:defRPr sz="7000" kern="1200">
        <a:solidFill>
          <a:schemeClr val="tx1"/>
        </a:solidFill>
        <a:latin typeface="Arial" charset="0"/>
        <a:ea typeface="+mn-ea"/>
        <a:cs typeface="Arial" charset="0"/>
      </a:defRPr>
    </a:lvl1pPr>
    <a:lvl2pPr marL="457200" algn="l" rtl="0" fontAlgn="base">
      <a:spcBef>
        <a:spcPct val="0"/>
      </a:spcBef>
      <a:spcAft>
        <a:spcPct val="0"/>
      </a:spcAft>
      <a:defRPr sz="7000" kern="1200">
        <a:solidFill>
          <a:schemeClr val="tx1"/>
        </a:solidFill>
        <a:latin typeface="Arial" charset="0"/>
        <a:ea typeface="+mn-ea"/>
        <a:cs typeface="Arial" charset="0"/>
      </a:defRPr>
    </a:lvl2pPr>
    <a:lvl3pPr marL="914400" algn="l" rtl="0" fontAlgn="base">
      <a:spcBef>
        <a:spcPct val="0"/>
      </a:spcBef>
      <a:spcAft>
        <a:spcPct val="0"/>
      </a:spcAft>
      <a:defRPr sz="7000" kern="1200">
        <a:solidFill>
          <a:schemeClr val="tx1"/>
        </a:solidFill>
        <a:latin typeface="Arial" charset="0"/>
        <a:ea typeface="+mn-ea"/>
        <a:cs typeface="Arial" charset="0"/>
      </a:defRPr>
    </a:lvl3pPr>
    <a:lvl4pPr marL="1371600" algn="l" rtl="0" fontAlgn="base">
      <a:spcBef>
        <a:spcPct val="0"/>
      </a:spcBef>
      <a:spcAft>
        <a:spcPct val="0"/>
      </a:spcAft>
      <a:defRPr sz="7000" kern="1200">
        <a:solidFill>
          <a:schemeClr val="tx1"/>
        </a:solidFill>
        <a:latin typeface="Arial" charset="0"/>
        <a:ea typeface="+mn-ea"/>
        <a:cs typeface="Arial" charset="0"/>
      </a:defRPr>
    </a:lvl4pPr>
    <a:lvl5pPr marL="1828800" algn="l" rtl="0" fontAlgn="base">
      <a:spcBef>
        <a:spcPct val="0"/>
      </a:spcBef>
      <a:spcAft>
        <a:spcPct val="0"/>
      </a:spcAft>
      <a:defRPr sz="7000" kern="1200">
        <a:solidFill>
          <a:schemeClr val="tx1"/>
        </a:solidFill>
        <a:latin typeface="Arial" charset="0"/>
        <a:ea typeface="+mn-ea"/>
        <a:cs typeface="Arial" charset="0"/>
      </a:defRPr>
    </a:lvl5pPr>
    <a:lvl6pPr marL="2286000" algn="l" defTabSz="914400" rtl="0" eaLnBrk="1" latinLnBrk="0" hangingPunct="1">
      <a:defRPr sz="7000" kern="1200">
        <a:solidFill>
          <a:schemeClr val="tx1"/>
        </a:solidFill>
        <a:latin typeface="Arial" charset="0"/>
        <a:ea typeface="+mn-ea"/>
        <a:cs typeface="Arial" charset="0"/>
      </a:defRPr>
    </a:lvl6pPr>
    <a:lvl7pPr marL="2743200" algn="l" defTabSz="914400" rtl="0" eaLnBrk="1" latinLnBrk="0" hangingPunct="1">
      <a:defRPr sz="7000" kern="1200">
        <a:solidFill>
          <a:schemeClr val="tx1"/>
        </a:solidFill>
        <a:latin typeface="Arial" charset="0"/>
        <a:ea typeface="+mn-ea"/>
        <a:cs typeface="Arial" charset="0"/>
      </a:defRPr>
    </a:lvl7pPr>
    <a:lvl8pPr marL="3200400" algn="l" defTabSz="914400" rtl="0" eaLnBrk="1" latinLnBrk="0" hangingPunct="1">
      <a:defRPr sz="7000" kern="1200">
        <a:solidFill>
          <a:schemeClr val="tx1"/>
        </a:solidFill>
        <a:latin typeface="Arial" charset="0"/>
        <a:ea typeface="+mn-ea"/>
        <a:cs typeface="Arial" charset="0"/>
      </a:defRPr>
    </a:lvl8pPr>
    <a:lvl9pPr marL="3657600" algn="l" defTabSz="914400" rtl="0" eaLnBrk="1" latinLnBrk="0" hangingPunct="1">
      <a:defRPr sz="7000"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2" orient="horz" pos="2767">
          <p15:clr>
            <a:srgbClr val="A4A3A4"/>
          </p15:clr>
        </p15:guide>
        <p15:guide id="5" orient="horz" pos="1179">
          <p15:clr>
            <a:srgbClr val="A4A3A4"/>
          </p15:clr>
        </p15:guide>
        <p15:guide id="7" orient="horz" pos="4411">
          <p15:clr>
            <a:srgbClr val="A4A3A4"/>
          </p15:clr>
        </p15:guide>
        <p15:guide id="8" orient="horz" pos="4751">
          <p15:clr>
            <a:srgbClr val="A4A3A4"/>
          </p15:clr>
        </p15:guide>
        <p15:guide id="14" orient="horz" pos="19607" userDrawn="1">
          <p15:clr>
            <a:srgbClr val="A4A3A4"/>
          </p15:clr>
        </p15:guide>
        <p15:guide id="15" orient="horz" pos="5375" userDrawn="1">
          <p15:clr>
            <a:srgbClr val="A4A3A4"/>
          </p15:clr>
        </p15:guide>
        <p15:guide id="16" orient="horz" pos="5545" userDrawn="1">
          <p15:clr>
            <a:srgbClr val="A4A3A4"/>
          </p15:clr>
        </p15:guide>
        <p15:guide id="26" orient="horz" pos="669">
          <p15:clr>
            <a:srgbClr val="A4A3A4"/>
          </p15:clr>
        </p15:guide>
        <p15:guide id="28" orient="horz" pos="11782" userDrawn="1">
          <p15:clr>
            <a:srgbClr val="A4A3A4"/>
          </p15:clr>
        </p15:guide>
        <p15:guide id="34" orient="horz" pos="12009" userDrawn="1">
          <p15:clr>
            <a:srgbClr val="A4A3A4"/>
          </p15:clr>
        </p15:guide>
        <p15:guide id="39" pos="18722">
          <p15:clr>
            <a:srgbClr val="A4A3A4"/>
          </p15:clr>
        </p15:guide>
        <p15:guide id="40" pos="352">
          <p15:clr>
            <a:srgbClr val="A4A3A4"/>
          </p15:clr>
        </p15:guide>
        <p15:guide id="44" pos="748">
          <p15:clr>
            <a:srgbClr val="A4A3A4"/>
          </p15:clr>
        </p15:guide>
        <p15:guide id="50" pos="578">
          <p15:clr>
            <a:srgbClr val="A4A3A4"/>
          </p15:clr>
        </p15:guide>
        <p15:guide id="52" pos="18496">
          <p15:clr>
            <a:srgbClr val="A4A3A4"/>
          </p15:clr>
        </p15:guide>
        <p15:guide id="72" pos="6702" userDrawn="1">
          <p15:clr>
            <a:srgbClr val="A4A3A4"/>
          </p15:clr>
        </p15:guide>
        <p15:guide id="75" orient="horz" pos="12349" userDrawn="1">
          <p15:clr>
            <a:srgbClr val="A4A3A4"/>
          </p15:clr>
        </p15:guide>
        <p15:guide id="80" pos="9537" userDrawn="1">
          <p15:clr>
            <a:srgbClr val="A4A3A4"/>
          </p15:clr>
        </p15:guide>
        <p15:guide id="82" pos="18326" userDrawn="1">
          <p15:clr>
            <a:srgbClr val="A4A3A4"/>
          </p15:clr>
        </p15:guide>
        <p15:guide id="83" pos="6418" userDrawn="1">
          <p15:clr>
            <a:srgbClr val="A4A3A4"/>
          </p15:clr>
        </p15:guide>
        <p15:guide id="84" pos="12372" userDrawn="1">
          <p15:clr>
            <a:srgbClr val="A4A3A4"/>
          </p15:clr>
        </p15:guide>
        <p15:guide id="89" orient="horz" pos="12973" userDrawn="1">
          <p15:clr>
            <a:srgbClr val="A4A3A4"/>
          </p15:clr>
        </p15:guide>
        <p15:guide id="90" orient="horz" pos="19380" userDrawn="1">
          <p15:clr>
            <a:srgbClr val="A4A3A4"/>
          </p15:clr>
        </p15:guide>
        <p15:guide id="91" orient="horz" pos="19947" userDrawn="1">
          <p15:clr>
            <a:srgbClr val="A4A3A4"/>
          </p15:clr>
        </p15:guide>
        <p15:guide id="92" pos="12145" userDrawn="1">
          <p15:clr>
            <a:srgbClr val="A4A3A4"/>
          </p15:clr>
        </p15:guide>
        <p15:guide id="93" orient="horz" pos="13143" userDrawn="1">
          <p15:clr>
            <a:srgbClr val="A4A3A4"/>
          </p15:clr>
        </p15:guide>
        <p15:guide id="94" orient="horz" pos="19210" userDrawn="1">
          <p15:clr>
            <a:srgbClr val="A4A3A4"/>
          </p15:clr>
        </p15:guide>
        <p15:guide id="95" orient="horz" pos="20571" userDrawn="1">
          <p15:clr>
            <a:srgbClr val="A4A3A4"/>
          </p15:clr>
        </p15:guide>
        <p15:guide id="96" orient="horz" pos="20741" userDrawn="1">
          <p15:clr>
            <a:srgbClr val="A4A3A4"/>
          </p15:clr>
        </p15:guide>
        <p15:guide id="97" orient="horz" pos="26524" userDrawn="1">
          <p15:clr>
            <a:srgbClr val="A4A3A4"/>
          </p15:clr>
        </p15:guide>
        <p15:guide id="98" orient="horz" pos="26354" userDrawn="1">
          <p15:clr>
            <a:srgbClr val="A4A3A4"/>
          </p15:clr>
        </p15:guide>
        <p15:guide id="99" orient="horz" pos="26751" userDrawn="1">
          <p15:clr>
            <a:srgbClr val="A4A3A4"/>
          </p15:clr>
        </p15:guide>
        <p15:guide id="100" pos="13109" userDrawn="1">
          <p15:clr>
            <a:srgbClr val="A4A3A4"/>
          </p15:clr>
        </p15:guide>
        <p15:guide id="101" pos="12542" userDrawn="1">
          <p15:clr>
            <a:srgbClr val="A4A3A4"/>
          </p15:clr>
        </p15:guide>
        <p15:guide id="103" pos="12656" userDrawn="1">
          <p15:clr>
            <a:srgbClr val="A4A3A4"/>
          </p15:clr>
        </p15:guide>
        <p15:guide id="104" pos="13279" userDrawn="1">
          <p15:clr>
            <a:srgbClr val="A4A3A4"/>
          </p15:clr>
        </p15:guide>
        <p15:guide id="105" pos="13449" userDrawn="1">
          <p15:clr>
            <a:srgbClr val="A4A3A4"/>
          </p15:clr>
        </p15:guide>
        <p15:guide id="106" orient="horz" pos="23802" userDrawn="1">
          <p15:clr>
            <a:srgbClr val="A4A3A4"/>
          </p15:clr>
        </p15:guide>
        <p15:guide id="107" orient="horz" pos="23632" userDrawn="1">
          <p15:clr>
            <a:srgbClr val="A4A3A4"/>
          </p15:clr>
        </p15:guide>
        <p15:guide id="108" orient="horz" pos="24993" userDrawn="1">
          <p15:clr>
            <a:srgbClr val="A4A3A4"/>
          </p15:clr>
        </p15:guide>
        <p15:guide id="109" orient="horz" pos="24369" userDrawn="1">
          <p15:clr>
            <a:srgbClr val="A4A3A4"/>
          </p15:clr>
        </p15:guide>
        <p15:guide id="110" orient="horz" pos="25163" userDrawn="1">
          <p15:clr>
            <a:srgbClr val="A4A3A4"/>
          </p15:clr>
        </p15:guide>
        <p15:guide id="111" orient="horz" pos="1161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E0000"/>
    <a:srgbClr val="CCCCCC"/>
    <a:srgbClr val="CC0000"/>
    <a:srgbClr val="A71111"/>
    <a:srgbClr val="333993"/>
    <a:srgbClr val="ED1313"/>
    <a:srgbClr val="33CC33"/>
    <a:srgbClr val="0C46A4"/>
    <a:srgbClr val="00D9D9"/>
    <a:srgbClr val="BBE0E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8487" autoAdjust="0"/>
    <p:restoredTop sz="99559" autoAdjust="0"/>
  </p:normalViewPr>
  <p:slideViewPr>
    <p:cSldViewPr>
      <p:cViewPr>
        <p:scale>
          <a:sx n="25" d="100"/>
          <a:sy n="25" d="100"/>
        </p:scale>
        <p:origin x="1800" y="-2818"/>
      </p:cViewPr>
      <p:guideLst>
        <p:guide orient="horz" pos="2767"/>
        <p:guide orient="horz" pos="1179"/>
        <p:guide orient="horz" pos="4411"/>
        <p:guide orient="horz" pos="4751"/>
        <p:guide orient="horz" pos="19607"/>
        <p:guide orient="horz" pos="5375"/>
        <p:guide orient="horz" pos="5545"/>
        <p:guide orient="horz" pos="669"/>
        <p:guide orient="horz" pos="11782"/>
        <p:guide orient="horz" pos="12009"/>
        <p:guide pos="18722"/>
        <p:guide pos="352"/>
        <p:guide pos="748"/>
        <p:guide pos="578"/>
        <p:guide pos="18496"/>
        <p:guide pos="6702"/>
        <p:guide orient="horz" pos="12349"/>
        <p:guide pos="9537"/>
        <p:guide pos="18326"/>
        <p:guide pos="6418"/>
        <p:guide pos="12372"/>
        <p:guide orient="horz" pos="12973"/>
        <p:guide orient="horz" pos="19380"/>
        <p:guide orient="horz" pos="19947"/>
        <p:guide pos="12145"/>
        <p:guide orient="horz" pos="13143"/>
        <p:guide orient="horz" pos="19210"/>
        <p:guide orient="horz" pos="20571"/>
        <p:guide orient="horz" pos="20741"/>
        <p:guide orient="horz" pos="26524"/>
        <p:guide orient="horz" pos="26354"/>
        <p:guide orient="horz" pos="26751"/>
        <p:guide pos="13109"/>
        <p:guide pos="12542"/>
        <p:guide pos="12656"/>
        <p:guide pos="13279"/>
        <p:guide pos="13449"/>
        <p:guide orient="horz" pos="23802"/>
        <p:guide orient="horz" pos="23632"/>
        <p:guide orient="horz" pos="24993"/>
        <p:guide orient="horz" pos="24369"/>
        <p:guide orient="horz" pos="25163"/>
        <p:guide orient="horz" pos="1161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200" d="100"/>
        <a:sy n="200" d="100"/>
      </p:scale>
      <p:origin x="0" y="1230"/>
    </p:cViewPr>
  </p:sorterViewPr>
  <p:gridSpacing cx="90012" cy="90012"/>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3077030" cy="511895"/>
          </a:xfrm>
          <a:prstGeom prst="rect">
            <a:avLst/>
          </a:prstGeom>
        </p:spPr>
        <p:txBody>
          <a:bodyPr vert="horz" lIns="95052" tIns="47526" rIns="95052" bIns="47526" rtlCol="0"/>
          <a:lstStyle>
            <a:lvl1pPr algn="l">
              <a:defRPr sz="1200"/>
            </a:lvl1pPr>
          </a:lstStyle>
          <a:p>
            <a:endParaRPr lang="de-CH"/>
          </a:p>
        </p:txBody>
      </p:sp>
      <p:sp>
        <p:nvSpPr>
          <p:cNvPr id="3" name="Datumsplatzhalter 2"/>
          <p:cNvSpPr>
            <a:spLocks noGrp="1"/>
          </p:cNvSpPr>
          <p:nvPr>
            <p:ph type="dt" idx="1"/>
          </p:nvPr>
        </p:nvSpPr>
        <p:spPr>
          <a:xfrm>
            <a:off x="4020607" y="0"/>
            <a:ext cx="3077030" cy="511895"/>
          </a:xfrm>
          <a:prstGeom prst="rect">
            <a:avLst/>
          </a:prstGeom>
        </p:spPr>
        <p:txBody>
          <a:bodyPr vert="horz" lIns="95052" tIns="47526" rIns="95052" bIns="47526" rtlCol="0"/>
          <a:lstStyle>
            <a:lvl1pPr algn="r">
              <a:defRPr sz="1200"/>
            </a:lvl1pPr>
          </a:lstStyle>
          <a:p>
            <a:fld id="{17DB3991-F49D-4E02-9269-F727D770FA6F}" type="datetimeFigureOut">
              <a:rPr lang="de-CH" smtClean="0"/>
              <a:t>05.07.2019</a:t>
            </a:fld>
            <a:endParaRPr lang="de-CH"/>
          </a:p>
        </p:txBody>
      </p:sp>
      <p:sp>
        <p:nvSpPr>
          <p:cNvPr id="4" name="Folienbildplatzhalter 3"/>
          <p:cNvSpPr>
            <a:spLocks noGrp="1" noRot="1" noChangeAspect="1"/>
          </p:cNvSpPr>
          <p:nvPr>
            <p:ph type="sldImg" idx="2"/>
          </p:nvPr>
        </p:nvSpPr>
        <p:spPr>
          <a:xfrm>
            <a:off x="2192338" y="768350"/>
            <a:ext cx="2714625" cy="3836988"/>
          </a:xfrm>
          <a:prstGeom prst="rect">
            <a:avLst/>
          </a:prstGeom>
          <a:noFill/>
          <a:ln w="12700">
            <a:solidFill>
              <a:prstClr val="black"/>
            </a:solidFill>
          </a:ln>
        </p:spPr>
        <p:txBody>
          <a:bodyPr vert="horz" lIns="95052" tIns="47526" rIns="95052" bIns="47526" rtlCol="0" anchor="ctr"/>
          <a:lstStyle/>
          <a:p>
            <a:endParaRPr lang="de-CH"/>
          </a:p>
        </p:txBody>
      </p:sp>
      <p:sp>
        <p:nvSpPr>
          <p:cNvPr id="5" name="Notizenplatzhalter 4"/>
          <p:cNvSpPr>
            <a:spLocks noGrp="1"/>
          </p:cNvSpPr>
          <p:nvPr>
            <p:ph type="body" sz="quarter" idx="3"/>
          </p:nvPr>
        </p:nvSpPr>
        <p:spPr>
          <a:xfrm>
            <a:off x="710596" y="4861360"/>
            <a:ext cx="5678109" cy="4605411"/>
          </a:xfrm>
          <a:prstGeom prst="rect">
            <a:avLst/>
          </a:prstGeom>
        </p:spPr>
        <p:txBody>
          <a:bodyPr vert="horz" lIns="95052" tIns="47526" rIns="95052" bIns="47526" rtlCol="0"/>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6" name="Fußzeilenplatzhalter 5"/>
          <p:cNvSpPr>
            <a:spLocks noGrp="1"/>
          </p:cNvSpPr>
          <p:nvPr>
            <p:ph type="ftr" sz="quarter" idx="4"/>
          </p:nvPr>
        </p:nvSpPr>
        <p:spPr>
          <a:xfrm>
            <a:off x="0" y="9721078"/>
            <a:ext cx="3077030" cy="511895"/>
          </a:xfrm>
          <a:prstGeom prst="rect">
            <a:avLst/>
          </a:prstGeom>
        </p:spPr>
        <p:txBody>
          <a:bodyPr vert="horz" lIns="95052" tIns="47526" rIns="95052" bIns="47526" rtlCol="0" anchor="b"/>
          <a:lstStyle>
            <a:lvl1pPr algn="l">
              <a:defRPr sz="1200"/>
            </a:lvl1pPr>
          </a:lstStyle>
          <a:p>
            <a:endParaRPr lang="de-CH"/>
          </a:p>
        </p:txBody>
      </p:sp>
      <p:sp>
        <p:nvSpPr>
          <p:cNvPr id="7" name="Foliennummernplatzhalter 6"/>
          <p:cNvSpPr>
            <a:spLocks noGrp="1"/>
          </p:cNvSpPr>
          <p:nvPr>
            <p:ph type="sldNum" sz="quarter" idx="5"/>
          </p:nvPr>
        </p:nvSpPr>
        <p:spPr>
          <a:xfrm>
            <a:off x="4020607" y="9721078"/>
            <a:ext cx="3077030" cy="511895"/>
          </a:xfrm>
          <a:prstGeom prst="rect">
            <a:avLst/>
          </a:prstGeom>
        </p:spPr>
        <p:txBody>
          <a:bodyPr vert="horz" lIns="95052" tIns="47526" rIns="95052" bIns="47526" rtlCol="0" anchor="b"/>
          <a:lstStyle>
            <a:lvl1pPr algn="r">
              <a:defRPr sz="1200"/>
            </a:lvl1pPr>
          </a:lstStyle>
          <a:p>
            <a:fld id="{4A3CA5A0-B6B7-4CD9-BD3D-F10EB0744CF6}" type="slidenum">
              <a:rPr lang="de-CH" smtClean="0"/>
              <a:t>‹Nr.›</a:t>
            </a:fld>
            <a:endParaRPr lang="de-CH"/>
          </a:p>
        </p:txBody>
      </p:sp>
    </p:spTree>
    <p:extLst>
      <p:ext uri="{BB962C8B-B14F-4D97-AF65-F5344CB8AC3E}">
        <p14:creationId xmlns:p14="http://schemas.microsoft.com/office/powerpoint/2010/main" val="29980728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CH" dirty="0"/>
          </a:p>
        </p:txBody>
      </p:sp>
      <p:sp>
        <p:nvSpPr>
          <p:cNvPr id="4" name="Foliennummernplatzhalter 3"/>
          <p:cNvSpPr>
            <a:spLocks noGrp="1"/>
          </p:cNvSpPr>
          <p:nvPr>
            <p:ph type="sldNum" sz="quarter" idx="10"/>
          </p:nvPr>
        </p:nvSpPr>
        <p:spPr/>
        <p:txBody>
          <a:bodyPr/>
          <a:lstStyle/>
          <a:p>
            <a:fld id="{4A3CA5A0-B6B7-4CD9-BD3D-F10EB0744CF6}" type="slidenum">
              <a:rPr lang="de-CH" smtClean="0"/>
              <a:t>1</a:t>
            </a:fld>
            <a:endParaRPr lang="de-CH"/>
          </a:p>
        </p:txBody>
      </p:sp>
    </p:spTree>
    <p:extLst>
      <p:ext uri="{BB962C8B-B14F-4D97-AF65-F5344CB8AC3E}">
        <p14:creationId xmlns:p14="http://schemas.microsoft.com/office/powerpoint/2010/main" val="27215338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le 1"/>
          <p:cNvSpPr>
            <a:spLocks noGrp="1"/>
          </p:cNvSpPr>
          <p:nvPr>
            <p:ph type="ctrTitle"/>
          </p:nvPr>
        </p:nvSpPr>
        <p:spPr>
          <a:xfrm>
            <a:off x="3209925" y="9405938"/>
            <a:ext cx="36388675" cy="6491287"/>
          </a:xfrm>
        </p:spPr>
        <p:txBody>
          <a:bodyPr/>
          <a:lstStyle/>
          <a:p>
            <a:r>
              <a:rPr lang="en-US"/>
              <a:t>Click to edit Master title style</a:t>
            </a:r>
            <a:endParaRPr lang="de-DE"/>
          </a:p>
        </p:txBody>
      </p:sp>
      <p:sp>
        <p:nvSpPr>
          <p:cNvPr id="3" name="Subtitle 2"/>
          <p:cNvSpPr>
            <a:spLocks noGrp="1"/>
          </p:cNvSpPr>
          <p:nvPr>
            <p:ph type="subTitle" idx="1"/>
          </p:nvPr>
        </p:nvSpPr>
        <p:spPr>
          <a:xfrm>
            <a:off x="6421438" y="17159288"/>
            <a:ext cx="29965650" cy="7737475"/>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de-DE"/>
          </a:p>
        </p:txBody>
      </p:sp>
      <p:sp>
        <p:nvSpPr>
          <p:cNvPr id="4" name="Rectangle 4"/>
          <p:cNvSpPr>
            <a:spLocks noGrp="1" noChangeArrowheads="1"/>
          </p:cNvSpPr>
          <p:nvPr>
            <p:ph type="dt" sz="half" idx="10"/>
          </p:nvPr>
        </p:nvSpPr>
        <p:spPr>
          <a:ln/>
        </p:spPr>
        <p:txBody>
          <a:bodyPr/>
          <a:lstStyle>
            <a:lvl1pPr>
              <a:defRPr/>
            </a:lvl1pPr>
          </a:lstStyle>
          <a:p>
            <a:pPr>
              <a:defRPr/>
            </a:pPr>
            <a:endParaRPr lang="de-DE"/>
          </a:p>
        </p:txBody>
      </p:sp>
      <p:sp>
        <p:nvSpPr>
          <p:cNvPr id="5" name="Rectangle 5"/>
          <p:cNvSpPr>
            <a:spLocks noGrp="1" noChangeArrowheads="1"/>
          </p:cNvSpPr>
          <p:nvPr>
            <p:ph type="ftr" sz="quarter" idx="11"/>
          </p:nvPr>
        </p:nvSpPr>
        <p:spPr>
          <a:ln/>
        </p:spPr>
        <p:txBody>
          <a:bodyPr/>
          <a:lstStyle>
            <a:lvl1pPr>
              <a:defRPr/>
            </a:lvl1pPr>
          </a:lstStyle>
          <a:p>
            <a:pPr>
              <a:defRPr/>
            </a:pPr>
            <a:endParaRPr lang="de-DE"/>
          </a:p>
        </p:txBody>
      </p:sp>
      <p:sp>
        <p:nvSpPr>
          <p:cNvPr id="6" name="Rectangle 6"/>
          <p:cNvSpPr>
            <a:spLocks noGrp="1" noChangeArrowheads="1"/>
          </p:cNvSpPr>
          <p:nvPr>
            <p:ph type="sldNum" sz="quarter" idx="12"/>
          </p:nvPr>
        </p:nvSpPr>
        <p:spPr>
          <a:ln/>
        </p:spPr>
        <p:txBody>
          <a:bodyPr/>
          <a:lstStyle>
            <a:lvl1pPr>
              <a:defRPr/>
            </a:lvl1pPr>
          </a:lstStyle>
          <a:p>
            <a:pPr>
              <a:defRPr/>
            </a:pPr>
            <a:fld id="{E007BB1D-4E36-477F-B2E4-9C39AFAD8694}" type="slidenum">
              <a:rPr lang="en-US"/>
              <a:pPr>
                <a:defRPr/>
              </a:pPr>
              <a:t>‹Nr.›</a:t>
            </a:fld>
            <a:endParaRPr lang="en-US"/>
          </a:p>
        </p:txBody>
      </p:sp>
    </p:spTree>
    <p:extLst>
      <p:ext uri="{BB962C8B-B14F-4D97-AF65-F5344CB8AC3E}">
        <p14:creationId xmlns:p14="http://schemas.microsoft.com/office/powerpoint/2010/main" val="34972668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e-DE"/>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Rectangle 4"/>
          <p:cNvSpPr>
            <a:spLocks noGrp="1" noChangeArrowheads="1"/>
          </p:cNvSpPr>
          <p:nvPr>
            <p:ph type="dt" sz="half" idx="10"/>
          </p:nvPr>
        </p:nvSpPr>
        <p:spPr>
          <a:ln/>
        </p:spPr>
        <p:txBody>
          <a:bodyPr/>
          <a:lstStyle>
            <a:lvl1pPr>
              <a:defRPr/>
            </a:lvl1pPr>
          </a:lstStyle>
          <a:p>
            <a:pPr>
              <a:defRPr/>
            </a:pPr>
            <a:endParaRPr lang="de-DE"/>
          </a:p>
        </p:txBody>
      </p:sp>
      <p:sp>
        <p:nvSpPr>
          <p:cNvPr id="5" name="Rectangle 5"/>
          <p:cNvSpPr>
            <a:spLocks noGrp="1" noChangeArrowheads="1"/>
          </p:cNvSpPr>
          <p:nvPr>
            <p:ph type="ftr" sz="quarter" idx="11"/>
          </p:nvPr>
        </p:nvSpPr>
        <p:spPr>
          <a:ln/>
        </p:spPr>
        <p:txBody>
          <a:bodyPr/>
          <a:lstStyle>
            <a:lvl1pPr>
              <a:defRPr/>
            </a:lvl1pPr>
          </a:lstStyle>
          <a:p>
            <a:pPr>
              <a:defRPr/>
            </a:pPr>
            <a:endParaRPr lang="de-DE"/>
          </a:p>
        </p:txBody>
      </p:sp>
      <p:sp>
        <p:nvSpPr>
          <p:cNvPr id="6" name="Rectangle 6"/>
          <p:cNvSpPr>
            <a:spLocks noGrp="1" noChangeArrowheads="1"/>
          </p:cNvSpPr>
          <p:nvPr>
            <p:ph type="sldNum" sz="quarter" idx="12"/>
          </p:nvPr>
        </p:nvSpPr>
        <p:spPr>
          <a:ln/>
        </p:spPr>
        <p:txBody>
          <a:bodyPr/>
          <a:lstStyle>
            <a:lvl1pPr>
              <a:defRPr/>
            </a:lvl1pPr>
          </a:lstStyle>
          <a:p>
            <a:pPr>
              <a:defRPr/>
            </a:pPr>
            <a:fld id="{93C7D63A-3E39-4A69-AE66-990A1F4F741D}" type="slidenum">
              <a:rPr lang="en-US"/>
              <a:pPr>
                <a:defRPr/>
              </a:pPr>
              <a:t>‹Nr.›</a:t>
            </a:fld>
            <a:endParaRPr lang="en-US"/>
          </a:p>
        </p:txBody>
      </p:sp>
    </p:spTree>
    <p:extLst>
      <p:ext uri="{BB962C8B-B14F-4D97-AF65-F5344CB8AC3E}">
        <p14:creationId xmlns:p14="http://schemas.microsoft.com/office/powerpoint/2010/main" val="25647374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037213" y="1212850"/>
            <a:ext cx="9631362" cy="25836563"/>
          </a:xfrm>
        </p:spPr>
        <p:txBody>
          <a:bodyPr vert="eaVert"/>
          <a:lstStyle/>
          <a:p>
            <a:r>
              <a:rPr lang="en-US"/>
              <a:t>Click to edit Master title style</a:t>
            </a:r>
            <a:endParaRPr lang="de-DE"/>
          </a:p>
        </p:txBody>
      </p:sp>
      <p:sp>
        <p:nvSpPr>
          <p:cNvPr id="3" name="Vertical Text Placeholder 2"/>
          <p:cNvSpPr>
            <a:spLocks noGrp="1"/>
          </p:cNvSpPr>
          <p:nvPr>
            <p:ph type="body" orient="vert" idx="1"/>
          </p:nvPr>
        </p:nvSpPr>
        <p:spPr>
          <a:xfrm>
            <a:off x="2139950" y="1212850"/>
            <a:ext cx="28744863" cy="258365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Rectangle 4"/>
          <p:cNvSpPr>
            <a:spLocks noGrp="1" noChangeArrowheads="1"/>
          </p:cNvSpPr>
          <p:nvPr>
            <p:ph type="dt" sz="half" idx="10"/>
          </p:nvPr>
        </p:nvSpPr>
        <p:spPr>
          <a:ln/>
        </p:spPr>
        <p:txBody>
          <a:bodyPr/>
          <a:lstStyle>
            <a:lvl1pPr>
              <a:defRPr/>
            </a:lvl1pPr>
          </a:lstStyle>
          <a:p>
            <a:pPr>
              <a:defRPr/>
            </a:pPr>
            <a:endParaRPr lang="de-DE"/>
          </a:p>
        </p:txBody>
      </p:sp>
      <p:sp>
        <p:nvSpPr>
          <p:cNvPr id="5" name="Rectangle 5"/>
          <p:cNvSpPr>
            <a:spLocks noGrp="1" noChangeArrowheads="1"/>
          </p:cNvSpPr>
          <p:nvPr>
            <p:ph type="ftr" sz="quarter" idx="11"/>
          </p:nvPr>
        </p:nvSpPr>
        <p:spPr>
          <a:ln/>
        </p:spPr>
        <p:txBody>
          <a:bodyPr/>
          <a:lstStyle>
            <a:lvl1pPr>
              <a:defRPr/>
            </a:lvl1pPr>
          </a:lstStyle>
          <a:p>
            <a:pPr>
              <a:defRPr/>
            </a:pPr>
            <a:endParaRPr lang="de-DE"/>
          </a:p>
        </p:txBody>
      </p:sp>
      <p:sp>
        <p:nvSpPr>
          <p:cNvPr id="6" name="Rectangle 6"/>
          <p:cNvSpPr>
            <a:spLocks noGrp="1" noChangeArrowheads="1"/>
          </p:cNvSpPr>
          <p:nvPr>
            <p:ph type="sldNum" sz="quarter" idx="12"/>
          </p:nvPr>
        </p:nvSpPr>
        <p:spPr>
          <a:ln/>
        </p:spPr>
        <p:txBody>
          <a:bodyPr/>
          <a:lstStyle>
            <a:lvl1pPr>
              <a:defRPr/>
            </a:lvl1pPr>
          </a:lstStyle>
          <a:p>
            <a:pPr>
              <a:defRPr/>
            </a:pPr>
            <a:fld id="{86266F7A-5394-4452-927C-13F20F50C060}" type="slidenum">
              <a:rPr lang="en-US"/>
              <a:pPr>
                <a:defRPr/>
              </a:pPr>
              <a:t>‹Nr.›</a:t>
            </a:fld>
            <a:endParaRPr lang="en-US"/>
          </a:p>
        </p:txBody>
      </p:sp>
    </p:spTree>
    <p:extLst>
      <p:ext uri="{BB962C8B-B14F-4D97-AF65-F5344CB8AC3E}">
        <p14:creationId xmlns:p14="http://schemas.microsoft.com/office/powerpoint/2010/main" val="16382340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e-DE"/>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Rectangle 4"/>
          <p:cNvSpPr>
            <a:spLocks noGrp="1" noChangeArrowheads="1"/>
          </p:cNvSpPr>
          <p:nvPr>
            <p:ph type="dt" sz="half" idx="10"/>
          </p:nvPr>
        </p:nvSpPr>
        <p:spPr>
          <a:ln/>
        </p:spPr>
        <p:txBody>
          <a:bodyPr/>
          <a:lstStyle>
            <a:lvl1pPr>
              <a:defRPr/>
            </a:lvl1pPr>
          </a:lstStyle>
          <a:p>
            <a:pPr>
              <a:defRPr/>
            </a:pPr>
            <a:endParaRPr lang="de-DE"/>
          </a:p>
        </p:txBody>
      </p:sp>
      <p:sp>
        <p:nvSpPr>
          <p:cNvPr id="5" name="Rectangle 5"/>
          <p:cNvSpPr>
            <a:spLocks noGrp="1" noChangeArrowheads="1"/>
          </p:cNvSpPr>
          <p:nvPr>
            <p:ph type="ftr" sz="quarter" idx="11"/>
          </p:nvPr>
        </p:nvSpPr>
        <p:spPr>
          <a:ln/>
        </p:spPr>
        <p:txBody>
          <a:bodyPr/>
          <a:lstStyle>
            <a:lvl1pPr>
              <a:defRPr/>
            </a:lvl1pPr>
          </a:lstStyle>
          <a:p>
            <a:pPr>
              <a:defRPr/>
            </a:pPr>
            <a:endParaRPr lang="de-DE"/>
          </a:p>
        </p:txBody>
      </p:sp>
      <p:sp>
        <p:nvSpPr>
          <p:cNvPr id="6" name="Rectangle 6"/>
          <p:cNvSpPr>
            <a:spLocks noGrp="1" noChangeArrowheads="1"/>
          </p:cNvSpPr>
          <p:nvPr>
            <p:ph type="sldNum" sz="quarter" idx="12"/>
          </p:nvPr>
        </p:nvSpPr>
        <p:spPr>
          <a:ln/>
        </p:spPr>
        <p:txBody>
          <a:bodyPr/>
          <a:lstStyle>
            <a:lvl1pPr>
              <a:defRPr/>
            </a:lvl1pPr>
          </a:lstStyle>
          <a:p>
            <a:pPr>
              <a:defRPr/>
            </a:pPr>
            <a:fld id="{837B9E8B-FA98-43E9-AA22-DD18A611E790}" type="slidenum">
              <a:rPr lang="en-US"/>
              <a:pPr>
                <a:defRPr/>
              </a:pPr>
              <a:t>‹Nr.›</a:t>
            </a:fld>
            <a:endParaRPr lang="en-US"/>
          </a:p>
        </p:txBody>
      </p:sp>
    </p:spTree>
    <p:extLst>
      <p:ext uri="{BB962C8B-B14F-4D97-AF65-F5344CB8AC3E}">
        <p14:creationId xmlns:p14="http://schemas.microsoft.com/office/powerpoint/2010/main" val="32510750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3381375" y="19457988"/>
            <a:ext cx="36387088" cy="6013450"/>
          </a:xfrm>
        </p:spPr>
        <p:txBody>
          <a:bodyPr anchor="t"/>
          <a:lstStyle>
            <a:lvl1pPr algn="l">
              <a:defRPr sz="4000" b="1" cap="all"/>
            </a:lvl1pPr>
          </a:lstStyle>
          <a:p>
            <a:r>
              <a:rPr lang="en-US"/>
              <a:t>Click to edit Master title style</a:t>
            </a:r>
            <a:endParaRPr lang="de-DE"/>
          </a:p>
        </p:txBody>
      </p:sp>
      <p:sp>
        <p:nvSpPr>
          <p:cNvPr id="3" name="Text Placeholder 2"/>
          <p:cNvSpPr>
            <a:spLocks noGrp="1"/>
          </p:cNvSpPr>
          <p:nvPr>
            <p:ph type="body" idx="1"/>
          </p:nvPr>
        </p:nvSpPr>
        <p:spPr>
          <a:xfrm>
            <a:off x="3381375" y="12833350"/>
            <a:ext cx="36387088" cy="6624638"/>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de-DE"/>
          </a:p>
        </p:txBody>
      </p:sp>
      <p:sp>
        <p:nvSpPr>
          <p:cNvPr id="5" name="Rectangle 5"/>
          <p:cNvSpPr>
            <a:spLocks noGrp="1" noChangeArrowheads="1"/>
          </p:cNvSpPr>
          <p:nvPr>
            <p:ph type="ftr" sz="quarter" idx="11"/>
          </p:nvPr>
        </p:nvSpPr>
        <p:spPr>
          <a:ln/>
        </p:spPr>
        <p:txBody>
          <a:bodyPr/>
          <a:lstStyle>
            <a:lvl1pPr>
              <a:defRPr/>
            </a:lvl1pPr>
          </a:lstStyle>
          <a:p>
            <a:pPr>
              <a:defRPr/>
            </a:pPr>
            <a:endParaRPr lang="de-DE"/>
          </a:p>
        </p:txBody>
      </p:sp>
      <p:sp>
        <p:nvSpPr>
          <p:cNvPr id="6" name="Rectangle 6"/>
          <p:cNvSpPr>
            <a:spLocks noGrp="1" noChangeArrowheads="1"/>
          </p:cNvSpPr>
          <p:nvPr>
            <p:ph type="sldNum" sz="quarter" idx="12"/>
          </p:nvPr>
        </p:nvSpPr>
        <p:spPr>
          <a:ln/>
        </p:spPr>
        <p:txBody>
          <a:bodyPr/>
          <a:lstStyle>
            <a:lvl1pPr>
              <a:defRPr/>
            </a:lvl1pPr>
          </a:lstStyle>
          <a:p>
            <a:pPr>
              <a:defRPr/>
            </a:pPr>
            <a:fld id="{A3978BF2-EF55-408F-AEDA-EBBEED70F263}" type="slidenum">
              <a:rPr lang="en-US"/>
              <a:pPr>
                <a:defRPr/>
              </a:pPr>
              <a:t>‹Nr.›</a:t>
            </a:fld>
            <a:endParaRPr lang="en-US"/>
          </a:p>
        </p:txBody>
      </p:sp>
    </p:spTree>
    <p:extLst>
      <p:ext uri="{BB962C8B-B14F-4D97-AF65-F5344CB8AC3E}">
        <p14:creationId xmlns:p14="http://schemas.microsoft.com/office/powerpoint/2010/main" val="16013208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e-DE"/>
          </a:p>
        </p:txBody>
      </p:sp>
      <p:sp>
        <p:nvSpPr>
          <p:cNvPr id="3" name="Content Placeholder 2"/>
          <p:cNvSpPr>
            <a:spLocks noGrp="1"/>
          </p:cNvSpPr>
          <p:nvPr>
            <p:ph sz="half" idx="1"/>
          </p:nvPr>
        </p:nvSpPr>
        <p:spPr>
          <a:xfrm>
            <a:off x="2139950" y="7065963"/>
            <a:ext cx="19188113" cy="199834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Content Placeholder 3"/>
          <p:cNvSpPr>
            <a:spLocks noGrp="1"/>
          </p:cNvSpPr>
          <p:nvPr>
            <p:ph sz="half" idx="2"/>
          </p:nvPr>
        </p:nvSpPr>
        <p:spPr>
          <a:xfrm>
            <a:off x="21480463" y="7065963"/>
            <a:ext cx="19188112" cy="199834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5" name="Rectangle 4"/>
          <p:cNvSpPr>
            <a:spLocks noGrp="1" noChangeArrowheads="1"/>
          </p:cNvSpPr>
          <p:nvPr>
            <p:ph type="dt" sz="half" idx="10"/>
          </p:nvPr>
        </p:nvSpPr>
        <p:spPr>
          <a:ln/>
        </p:spPr>
        <p:txBody>
          <a:bodyPr/>
          <a:lstStyle>
            <a:lvl1pPr>
              <a:defRPr/>
            </a:lvl1pPr>
          </a:lstStyle>
          <a:p>
            <a:pPr>
              <a:defRPr/>
            </a:pPr>
            <a:endParaRPr lang="de-DE"/>
          </a:p>
        </p:txBody>
      </p:sp>
      <p:sp>
        <p:nvSpPr>
          <p:cNvPr id="6" name="Rectangle 5"/>
          <p:cNvSpPr>
            <a:spLocks noGrp="1" noChangeArrowheads="1"/>
          </p:cNvSpPr>
          <p:nvPr>
            <p:ph type="ftr" sz="quarter" idx="11"/>
          </p:nvPr>
        </p:nvSpPr>
        <p:spPr>
          <a:ln/>
        </p:spPr>
        <p:txBody>
          <a:bodyPr/>
          <a:lstStyle>
            <a:lvl1pPr>
              <a:defRPr/>
            </a:lvl1pPr>
          </a:lstStyle>
          <a:p>
            <a:pPr>
              <a:defRPr/>
            </a:pPr>
            <a:endParaRPr lang="de-DE"/>
          </a:p>
        </p:txBody>
      </p:sp>
      <p:sp>
        <p:nvSpPr>
          <p:cNvPr id="7" name="Rectangle 6"/>
          <p:cNvSpPr>
            <a:spLocks noGrp="1" noChangeArrowheads="1"/>
          </p:cNvSpPr>
          <p:nvPr>
            <p:ph type="sldNum" sz="quarter" idx="12"/>
          </p:nvPr>
        </p:nvSpPr>
        <p:spPr>
          <a:ln/>
        </p:spPr>
        <p:txBody>
          <a:bodyPr/>
          <a:lstStyle>
            <a:lvl1pPr>
              <a:defRPr/>
            </a:lvl1pPr>
          </a:lstStyle>
          <a:p>
            <a:pPr>
              <a:defRPr/>
            </a:pPr>
            <a:fld id="{45F09D8F-DD21-41A8-AEEE-C2FE3D5C1ECF}" type="slidenum">
              <a:rPr lang="en-US"/>
              <a:pPr>
                <a:defRPr/>
              </a:pPr>
              <a:t>‹Nr.›</a:t>
            </a:fld>
            <a:endParaRPr lang="en-US"/>
          </a:p>
        </p:txBody>
      </p:sp>
    </p:spTree>
    <p:extLst>
      <p:ext uri="{BB962C8B-B14F-4D97-AF65-F5344CB8AC3E}">
        <p14:creationId xmlns:p14="http://schemas.microsoft.com/office/powerpoint/2010/main" val="2778463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de-DE"/>
          </a:p>
        </p:txBody>
      </p:sp>
      <p:sp>
        <p:nvSpPr>
          <p:cNvPr id="3" name="Text Placeholder 2"/>
          <p:cNvSpPr>
            <a:spLocks noGrp="1"/>
          </p:cNvSpPr>
          <p:nvPr>
            <p:ph type="body" idx="1"/>
          </p:nvPr>
        </p:nvSpPr>
        <p:spPr>
          <a:xfrm>
            <a:off x="2139950" y="6778625"/>
            <a:ext cx="18915063" cy="28241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139950" y="9602788"/>
            <a:ext cx="18915063" cy="174466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5" name="Text Placeholder 4"/>
          <p:cNvSpPr>
            <a:spLocks noGrp="1"/>
          </p:cNvSpPr>
          <p:nvPr>
            <p:ph type="body" sz="quarter" idx="3"/>
          </p:nvPr>
        </p:nvSpPr>
        <p:spPr>
          <a:xfrm>
            <a:off x="21745575" y="6778625"/>
            <a:ext cx="18923000" cy="28241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21745575" y="9602788"/>
            <a:ext cx="18923000" cy="174466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7" name="Rectangle 4"/>
          <p:cNvSpPr>
            <a:spLocks noGrp="1" noChangeArrowheads="1"/>
          </p:cNvSpPr>
          <p:nvPr>
            <p:ph type="dt" sz="half" idx="10"/>
          </p:nvPr>
        </p:nvSpPr>
        <p:spPr>
          <a:ln/>
        </p:spPr>
        <p:txBody>
          <a:bodyPr/>
          <a:lstStyle>
            <a:lvl1pPr>
              <a:defRPr/>
            </a:lvl1pPr>
          </a:lstStyle>
          <a:p>
            <a:pPr>
              <a:defRPr/>
            </a:pPr>
            <a:endParaRPr lang="de-DE"/>
          </a:p>
        </p:txBody>
      </p:sp>
      <p:sp>
        <p:nvSpPr>
          <p:cNvPr id="8" name="Rectangle 5"/>
          <p:cNvSpPr>
            <a:spLocks noGrp="1" noChangeArrowheads="1"/>
          </p:cNvSpPr>
          <p:nvPr>
            <p:ph type="ftr" sz="quarter" idx="11"/>
          </p:nvPr>
        </p:nvSpPr>
        <p:spPr>
          <a:ln/>
        </p:spPr>
        <p:txBody>
          <a:bodyPr/>
          <a:lstStyle>
            <a:lvl1pPr>
              <a:defRPr/>
            </a:lvl1pPr>
          </a:lstStyle>
          <a:p>
            <a:pPr>
              <a:defRPr/>
            </a:pPr>
            <a:endParaRPr lang="de-DE"/>
          </a:p>
        </p:txBody>
      </p:sp>
      <p:sp>
        <p:nvSpPr>
          <p:cNvPr id="9" name="Rectangle 6"/>
          <p:cNvSpPr>
            <a:spLocks noGrp="1" noChangeArrowheads="1"/>
          </p:cNvSpPr>
          <p:nvPr>
            <p:ph type="sldNum" sz="quarter" idx="12"/>
          </p:nvPr>
        </p:nvSpPr>
        <p:spPr>
          <a:ln/>
        </p:spPr>
        <p:txBody>
          <a:bodyPr/>
          <a:lstStyle>
            <a:lvl1pPr>
              <a:defRPr/>
            </a:lvl1pPr>
          </a:lstStyle>
          <a:p>
            <a:pPr>
              <a:defRPr/>
            </a:pPr>
            <a:fld id="{72BD1399-E4BC-45B7-AB8A-A3EDD1D5D17B}" type="slidenum">
              <a:rPr lang="en-US"/>
              <a:pPr>
                <a:defRPr/>
              </a:pPr>
              <a:t>‹Nr.›</a:t>
            </a:fld>
            <a:endParaRPr lang="en-US"/>
          </a:p>
        </p:txBody>
      </p:sp>
    </p:spTree>
    <p:extLst>
      <p:ext uri="{BB962C8B-B14F-4D97-AF65-F5344CB8AC3E}">
        <p14:creationId xmlns:p14="http://schemas.microsoft.com/office/powerpoint/2010/main" val="25097288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e-DE"/>
          </a:p>
        </p:txBody>
      </p:sp>
      <p:sp>
        <p:nvSpPr>
          <p:cNvPr id="3" name="Rectangle 4"/>
          <p:cNvSpPr>
            <a:spLocks noGrp="1" noChangeArrowheads="1"/>
          </p:cNvSpPr>
          <p:nvPr>
            <p:ph type="dt" sz="half" idx="10"/>
          </p:nvPr>
        </p:nvSpPr>
        <p:spPr>
          <a:ln/>
        </p:spPr>
        <p:txBody>
          <a:bodyPr/>
          <a:lstStyle>
            <a:lvl1pPr>
              <a:defRPr/>
            </a:lvl1pPr>
          </a:lstStyle>
          <a:p>
            <a:pPr>
              <a:defRPr/>
            </a:pPr>
            <a:endParaRPr lang="de-DE"/>
          </a:p>
        </p:txBody>
      </p:sp>
      <p:sp>
        <p:nvSpPr>
          <p:cNvPr id="4" name="Rectangle 5"/>
          <p:cNvSpPr>
            <a:spLocks noGrp="1" noChangeArrowheads="1"/>
          </p:cNvSpPr>
          <p:nvPr>
            <p:ph type="ftr" sz="quarter" idx="11"/>
          </p:nvPr>
        </p:nvSpPr>
        <p:spPr>
          <a:ln/>
        </p:spPr>
        <p:txBody>
          <a:bodyPr/>
          <a:lstStyle>
            <a:lvl1pPr>
              <a:defRPr/>
            </a:lvl1pPr>
          </a:lstStyle>
          <a:p>
            <a:pPr>
              <a:defRPr/>
            </a:pPr>
            <a:endParaRPr lang="de-DE"/>
          </a:p>
        </p:txBody>
      </p:sp>
      <p:sp>
        <p:nvSpPr>
          <p:cNvPr id="5" name="Rectangle 6"/>
          <p:cNvSpPr>
            <a:spLocks noGrp="1" noChangeArrowheads="1"/>
          </p:cNvSpPr>
          <p:nvPr>
            <p:ph type="sldNum" sz="quarter" idx="12"/>
          </p:nvPr>
        </p:nvSpPr>
        <p:spPr>
          <a:ln/>
        </p:spPr>
        <p:txBody>
          <a:bodyPr/>
          <a:lstStyle>
            <a:lvl1pPr>
              <a:defRPr/>
            </a:lvl1pPr>
          </a:lstStyle>
          <a:p>
            <a:pPr>
              <a:defRPr/>
            </a:pPr>
            <a:fld id="{C11BB45D-5C7D-4D7F-B128-DA45ECBCC18D}" type="slidenum">
              <a:rPr lang="en-US"/>
              <a:pPr>
                <a:defRPr/>
              </a:pPr>
              <a:t>‹Nr.›</a:t>
            </a:fld>
            <a:endParaRPr lang="en-US"/>
          </a:p>
        </p:txBody>
      </p:sp>
    </p:spTree>
    <p:extLst>
      <p:ext uri="{BB962C8B-B14F-4D97-AF65-F5344CB8AC3E}">
        <p14:creationId xmlns:p14="http://schemas.microsoft.com/office/powerpoint/2010/main" val="1968532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de-DE"/>
          </a:p>
        </p:txBody>
      </p:sp>
      <p:sp>
        <p:nvSpPr>
          <p:cNvPr id="3" name="Rectangle 5"/>
          <p:cNvSpPr>
            <a:spLocks noGrp="1" noChangeArrowheads="1"/>
          </p:cNvSpPr>
          <p:nvPr>
            <p:ph type="ftr" sz="quarter" idx="11"/>
          </p:nvPr>
        </p:nvSpPr>
        <p:spPr>
          <a:ln/>
        </p:spPr>
        <p:txBody>
          <a:bodyPr/>
          <a:lstStyle>
            <a:lvl1pPr>
              <a:defRPr/>
            </a:lvl1pPr>
          </a:lstStyle>
          <a:p>
            <a:pPr>
              <a:defRPr/>
            </a:pPr>
            <a:endParaRPr lang="de-DE"/>
          </a:p>
        </p:txBody>
      </p:sp>
      <p:sp>
        <p:nvSpPr>
          <p:cNvPr id="4" name="Rectangle 6"/>
          <p:cNvSpPr>
            <a:spLocks noGrp="1" noChangeArrowheads="1"/>
          </p:cNvSpPr>
          <p:nvPr>
            <p:ph type="sldNum" sz="quarter" idx="12"/>
          </p:nvPr>
        </p:nvSpPr>
        <p:spPr>
          <a:ln/>
        </p:spPr>
        <p:txBody>
          <a:bodyPr/>
          <a:lstStyle>
            <a:lvl1pPr>
              <a:defRPr/>
            </a:lvl1pPr>
          </a:lstStyle>
          <a:p>
            <a:pPr>
              <a:defRPr/>
            </a:pPr>
            <a:fld id="{FD1735C6-4C49-411C-8DBE-23A977B5F43F}" type="slidenum">
              <a:rPr lang="en-US"/>
              <a:pPr>
                <a:defRPr/>
              </a:pPr>
              <a:t>‹Nr.›</a:t>
            </a:fld>
            <a:endParaRPr lang="en-US"/>
          </a:p>
        </p:txBody>
      </p:sp>
    </p:spTree>
    <p:extLst>
      <p:ext uri="{BB962C8B-B14F-4D97-AF65-F5344CB8AC3E}">
        <p14:creationId xmlns:p14="http://schemas.microsoft.com/office/powerpoint/2010/main" val="17062065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2139950" y="1204913"/>
            <a:ext cx="14084300" cy="5130800"/>
          </a:xfrm>
        </p:spPr>
        <p:txBody>
          <a:bodyPr anchor="b"/>
          <a:lstStyle>
            <a:lvl1pPr algn="l">
              <a:defRPr sz="2000" b="1"/>
            </a:lvl1pPr>
          </a:lstStyle>
          <a:p>
            <a:r>
              <a:rPr lang="en-US"/>
              <a:t>Click to edit Master title style</a:t>
            </a:r>
            <a:endParaRPr lang="de-DE"/>
          </a:p>
        </p:txBody>
      </p:sp>
      <p:sp>
        <p:nvSpPr>
          <p:cNvPr id="3" name="Content Placeholder 2"/>
          <p:cNvSpPr>
            <a:spLocks noGrp="1"/>
          </p:cNvSpPr>
          <p:nvPr>
            <p:ph idx="1"/>
          </p:nvPr>
        </p:nvSpPr>
        <p:spPr>
          <a:xfrm>
            <a:off x="16737013" y="1204913"/>
            <a:ext cx="23931562" cy="258445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Text Placeholder 3"/>
          <p:cNvSpPr>
            <a:spLocks noGrp="1"/>
          </p:cNvSpPr>
          <p:nvPr>
            <p:ph type="body" sz="half" idx="2"/>
          </p:nvPr>
        </p:nvSpPr>
        <p:spPr>
          <a:xfrm>
            <a:off x="2139950" y="6335713"/>
            <a:ext cx="14084300" cy="207137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de-DE"/>
          </a:p>
        </p:txBody>
      </p:sp>
      <p:sp>
        <p:nvSpPr>
          <p:cNvPr id="6" name="Rectangle 5"/>
          <p:cNvSpPr>
            <a:spLocks noGrp="1" noChangeArrowheads="1"/>
          </p:cNvSpPr>
          <p:nvPr>
            <p:ph type="ftr" sz="quarter" idx="11"/>
          </p:nvPr>
        </p:nvSpPr>
        <p:spPr>
          <a:ln/>
        </p:spPr>
        <p:txBody>
          <a:bodyPr/>
          <a:lstStyle>
            <a:lvl1pPr>
              <a:defRPr/>
            </a:lvl1pPr>
          </a:lstStyle>
          <a:p>
            <a:pPr>
              <a:defRPr/>
            </a:pPr>
            <a:endParaRPr lang="de-DE"/>
          </a:p>
        </p:txBody>
      </p:sp>
      <p:sp>
        <p:nvSpPr>
          <p:cNvPr id="7" name="Rectangle 6"/>
          <p:cNvSpPr>
            <a:spLocks noGrp="1" noChangeArrowheads="1"/>
          </p:cNvSpPr>
          <p:nvPr>
            <p:ph type="sldNum" sz="quarter" idx="12"/>
          </p:nvPr>
        </p:nvSpPr>
        <p:spPr>
          <a:ln/>
        </p:spPr>
        <p:txBody>
          <a:bodyPr/>
          <a:lstStyle>
            <a:lvl1pPr>
              <a:defRPr/>
            </a:lvl1pPr>
          </a:lstStyle>
          <a:p>
            <a:pPr>
              <a:defRPr/>
            </a:pPr>
            <a:fld id="{2BD00CE2-05F7-4EDF-9342-815C15F8E58C}" type="slidenum">
              <a:rPr lang="en-US"/>
              <a:pPr>
                <a:defRPr/>
              </a:pPr>
              <a:t>‹Nr.›</a:t>
            </a:fld>
            <a:endParaRPr lang="en-US"/>
          </a:p>
        </p:txBody>
      </p:sp>
    </p:spTree>
    <p:extLst>
      <p:ext uri="{BB962C8B-B14F-4D97-AF65-F5344CB8AC3E}">
        <p14:creationId xmlns:p14="http://schemas.microsoft.com/office/powerpoint/2010/main" val="23170890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8391525" y="21196300"/>
            <a:ext cx="25684163" cy="2501900"/>
          </a:xfrm>
        </p:spPr>
        <p:txBody>
          <a:bodyPr anchor="b"/>
          <a:lstStyle>
            <a:lvl1pPr algn="l">
              <a:defRPr sz="2000" b="1"/>
            </a:lvl1pPr>
          </a:lstStyle>
          <a:p>
            <a:r>
              <a:rPr lang="en-US"/>
              <a:t>Click to edit Master title style</a:t>
            </a:r>
            <a:endParaRPr lang="de-DE"/>
          </a:p>
        </p:txBody>
      </p:sp>
      <p:sp>
        <p:nvSpPr>
          <p:cNvPr id="3" name="Picture Placeholder 2"/>
          <p:cNvSpPr>
            <a:spLocks noGrp="1"/>
          </p:cNvSpPr>
          <p:nvPr>
            <p:ph type="pic" idx="1"/>
          </p:nvPr>
        </p:nvSpPr>
        <p:spPr>
          <a:xfrm>
            <a:off x="8391525" y="2705100"/>
            <a:ext cx="25684163" cy="1816893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de-DE" noProof="0"/>
          </a:p>
        </p:txBody>
      </p:sp>
      <p:sp>
        <p:nvSpPr>
          <p:cNvPr id="4" name="Text Placeholder 3"/>
          <p:cNvSpPr>
            <a:spLocks noGrp="1"/>
          </p:cNvSpPr>
          <p:nvPr>
            <p:ph type="body" sz="half" idx="2"/>
          </p:nvPr>
        </p:nvSpPr>
        <p:spPr>
          <a:xfrm>
            <a:off x="8391525" y="23698200"/>
            <a:ext cx="25684163" cy="355441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de-DE"/>
          </a:p>
        </p:txBody>
      </p:sp>
      <p:sp>
        <p:nvSpPr>
          <p:cNvPr id="6" name="Rectangle 5"/>
          <p:cNvSpPr>
            <a:spLocks noGrp="1" noChangeArrowheads="1"/>
          </p:cNvSpPr>
          <p:nvPr>
            <p:ph type="ftr" sz="quarter" idx="11"/>
          </p:nvPr>
        </p:nvSpPr>
        <p:spPr>
          <a:ln/>
        </p:spPr>
        <p:txBody>
          <a:bodyPr/>
          <a:lstStyle>
            <a:lvl1pPr>
              <a:defRPr/>
            </a:lvl1pPr>
          </a:lstStyle>
          <a:p>
            <a:pPr>
              <a:defRPr/>
            </a:pPr>
            <a:endParaRPr lang="de-DE"/>
          </a:p>
        </p:txBody>
      </p:sp>
      <p:sp>
        <p:nvSpPr>
          <p:cNvPr id="7" name="Rectangle 6"/>
          <p:cNvSpPr>
            <a:spLocks noGrp="1" noChangeArrowheads="1"/>
          </p:cNvSpPr>
          <p:nvPr>
            <p:ph type="sldNum" sz="quarter" idx="12"/>
          </p:nvPr>
        </p:nvSpPr>
        <p:spPr>
          <a:ln/>
        </p:spPr>
        <p:txBody>
          <a:bodyPr/>
          <a:lstStyle>
            <a:lvl1pPr>
              <a:defRPr/>
            </a:lvl1pPr>
          </a:lstStyle>
          <a:p>
            <a:pPr>
              <a:defRPr/>
            </a:pPr>
            <a:fld id="{E3317FA7-A774-4D45-9F47-96CBCE5B13C1}" type="slidenum">
              <a:rPr lang="en-US"/>
              <a:pPr>
                <a:defRPr/>
              </a:pPr>
              <a:t>‹Nr.›</a:t>
            </a:fld>
            <a:endParaRPr lang="en-US"/>
          </a:p>
        </p:txBody>
      </p:sp>
    </p:spTree>
    <p:extLst>
      <p:ext uri="{BB962C8B-B14F-4D97-AF65-F5344CB8AC3E}">
        <p14:creationId xmlns:p14="http://schemas.microsoft.com/office/powerpoint/2010/main" val="32557148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512888" y="1714500"/>
            <a:ext cx="27254200" cy="713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353441" tIns="176721" rIns="353441" bIns="176721" numCol="1" anchor="ctr" anchorCtr="0" compatLnSpc="1">
            <a:prstTxWarp prst="textNoShape">
              <a:avLst/>
            </a:prstTxWarp>
          </a:bodyPr>
          <a:lstStyle/>
          <a:p>
            <a:pPr lvl="0"/>
            <a:r>
              <a:rPr lang="en-US"/>
              <a:t>Mastertitelformat bearbeiten</a:t>
            </a:r>
          </a:p>
        </p:txBody>
      </p:sp>
      <p:sp>
        <p:nvSpPr>
          <p:cNvPr id="1027" name="Rectangle 3"/>
          <p:cNvSpPr>
            <a:spLocks noGrp="1" noChangeArrowheads="1"/>
          </p:cNvSpPr>
          <p:nvPr>
            <p:ph type="body" idx="1"/>
          </p:nvPr>
        </p:nvSpPr>
        <p:spPr bwMode="auto">
          <a:xfrm>
            <a:off x="1512888" y="9990138"/>
            <a:ext cx="27254200" cy="2825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353441" tIns="176721" rIns="353441" bIns="176721" numCol="1" anchor="t" anchorCtr="0" compatLnSpc="1">
            <a:prstTxWarp prst="textNoShape">
              <a:avLst/>
            </a:prstTxWarp>
          </a:bodyPr>
          <a:lstStyle/>
          <a:p>
            <a:pPr lvl="0"/>
            <a:r>
              <a:rPr lang="en-US"/>
              <a:t>Mastertextformat bearbeiten</a:t>
            </a:r>
          </a:p>
          <a:p>
            <a:pPr lvl="1"/>
            <a:r>
              <a:rPr lang="en-US"/>
              <a:t>Zweite Ebene</a:t>
            </a:r>
          </a:p>
          <a:p>
            <a:pPr lvl="2"/>
            <a:r>
              <a:rPr lang="en-US"/>
              <a:t>Dritte Ebene</a:t>
            </a:r>
          </a:p>
          <a:p>
            <a:pPr lvl="3"/>
            <a:r>
              <a:rPr lang="en-US"/>
              <a:t>Vierte Ebene</a:t>
            </a:r>
          </a:p>
          <a:p>
            <a:pPr lvl="4"/>
            <a:r>
              <a:rPr lang="en-US"/>
              <a:t>Fünfte Ebene</a:t>
            </a:r>
          </a:p>
        </p:txBody>
      </p:sp>
      <p:sp>
        <p:nvSpPr>
          <p:cNvPr id="1028" name="Rectangle 4"/>
          <p:cNvSpPr>
            <a:spLocks noGrp="1" noChangeArrowheads="1"/>
          </p:cNvSpPr>
          <p:nvPr>
            <p:ph type="dt" sz="half" idx="2"/>
          </p:nvPr>
        </p:nvSpPr>
        <p:spPr bwMode="auto">
          <a:xfrm>
            <a:off x="1512888" y="38984238"/>
            <a:ext cx="7065962" cy="2973387"/>
          </a:xfrm>
          <a:prstGeom prst="rect">
            <a:avLst/>
          </a:prstGeom>
          <a:noFill/>
          <a:ln w="9525">
            <a:noFill/>
            <a:miter lim="800000"/>
            <a:headEnd/>
            <a:tailEnd/>
          </a:ln>
          <a:effectLst/>
        </p:spPr>
        <p:txBody>
          <a:bodyPr vert="horz" wrap="square" lIns="353441" tIns="176721" rIns="353441" bIns="176721" numCol="1" anchor="t" anchorCtr="0" compatLnSpc="1">
            <a:prstTxWarp prst="textNoShape">
              <a:avLst/>
            </a:prstTxWarp>
          </a:bodyPr>
          <a:lstStyle>
            <a:lvl1pPr>
              <a:defRPr sz="5400">
                <a:effectLst/>
                <a:cs typeface="+mn-cs"/>
              </a:defRPr>
            </a:lvl1pPr>
          </a:lstStyle>
          <a:p>
            <a:pPr>
              <a:defRPr/>
            </a:pPr>
            <a:endParaRPr lang="de-DE"/>
          </a:p>
        </p:txBody>
      </p:sp>
      <p:sp>
        <p:nvSpPr>
          <p:cNvPr id="1029" name="Rectangle 5"/>
          <p:cNvSpPr>
            <a:spLocks noGrp="1" noChangeArrowheads="1"/>
          </p:cNvSpPr>
          <p:nvPr>
            <p:ph type="ftr" sz="quarter" idx="3"/>
          </p:nvPr>
        </p:nvSpPr>
        <p:spPr bwMode="auto">
          <a:xfrm>
            <a:off x="10345738" y="38984238"/>
            <a:ext cx="9588500" cy="2973387"/>
          </a:xfrm>
          <a:prstGeom prst="rect">
            <a:avLst/>
          </a:prstGeom>
          <a:noFill/>
          <a:ln w="9525">
            <a:noFill/>
            <a:miter lim="800000"/>
            <a:headEnd/>
            <a:tailEnd/>
          </a:ln>
          <a:effectLst/>
        </p:spPr>
        <p:txBody>
          <a:bodyPr vert="horz" wrap="square" lIns="353441" tIns="176721" rIns="353441" bIns="176721" numCol="1" anchor="t" anchorCtr="0" compatLnSpc="1">
            <a:prstTxWarp prst="textNoShape">
              <a:avLst/>
            </a:prstTxWarp>
          </a:bodyPr>
          <a:lstStyle>
            <a:lvl1pPr algn="ctr">
              <a:defRPr sz="5400">
                <a:effectLst/>
                <a:cs typeface="+mn-cs"/>
              </a:defRPr>
            </a:lvl1pPr>
          </a:lstStyle>
          <a:p>
            <a:pPr>
              <a:defRPr/>
            </a:pPr>
            <a:endParaRPr lang="de-DE"/>
          </a:p>
        </p:txBody>
      </p:sp>
      <p:sp>
        <p:nvSpPr>
          <p:cNvPr id="1030" name="Rectangle 6"/>
          <p:cNvSpPr>
            <a:spLocks noGrp="1" noChangeArrowheads="1"/>
          </p:cNvSpPr>
          <p:nvPr>
            <p:ph type="sldNum" sz="quarter" idx="4"/>
          </p:nvPr>
        </p:nvSpPr>
        <p:spPr bwMode="auto">
          <a:xfrm>
            <a:off x="21701125" y="38984238"/>
            <a:ext cx="7065963" cy="2973387"/>
          </a:xfrm>
          <a:prstGeom prst="rect">
            <a:avLst/>
          </a:prstGeom>
          <a:noFill/>
          <a:ln w="9525">
            <a:noFill/>
            <a:miter lim="800000"/>
            <a:headEnd/>
            <a:tailEnd/>
          </a:ln>
          <a:effectLst/>
        </p:spPr>
        <p:txBody>
          <a:bodyPr vert="horz" wrap="square" lIns="353441" tIns="176721" rIns="353441" bIns="176721" numCol="1" anchor="t" anchorCtr="0" compatLnSpc="1">
            <a:prstTxWarp prst="textNoShape">
              <a:avLst/>
            </a:prstTxWarp>
          </a:bodyPr>
          <a:lstStyle>
            <a:lvl1pPr algn="r">
              <a:defRPr sz="5400">
                <a:effectLst/>
                <a:cs typeface="+mn-cs"/>
              </a:defRPr>
            </a:lvl1pPr>
          </a:lstStyle>
          <a:p>
            <a:pPr>
              <a:defRPr/>
            </a:pPr>
            <a:fld id="{E9ADE7F1-5985-4376-A52E-E86393C265FD}" type="slidenum">
              <a:rPr lang="en-US"/>
              <a:pPr>
                <a:defRPr/>
              </a:pPr>
              <a:t>‹Nr.›</a:t>
            </a:fld>
            <a:endParaRPr lang="en-US"/>
          </a:p>
        </p:txBody>
      </p:sp>
    </p:spTree>
  </p:cSld>
  <p:clrMap bg1="lt1" tx1="dk1" bg2="lt2" tx2="dk2" accent1="accent1" accent2="accent2" accent3="accent3" accent4="accent4" accent5="accent5" accent6="accent6" hlink="hlink" folHlink="folHlink"/>
  <p:sldLayoutIdLst>
    <p:sldLayoutId id="2147483659" r:id="rId1"/>
    <p:sldLayoutId id="2147483658" r:id="rId2"/>
    <p:sldLayoutId id="2147483657" r:id="rId3"/>
    <p:sldLayoutId id="2147483656" r:id="rId4"/>
    <p:sldLayoutId id="2147483655" r:id="rId5"/>
    <p:sldLayoutId id="2147483654" r:id="rId6"/>
    <p:sldLayoutId id="2147483653" r:id="rId7"/>
    <p:sldLayoutId id="2147483652" r:id="rId8"/>
    <p:sldLayoutId id="2147483651" r:id="rId9"/>
    <p:sldLayoutId id="2147483650" r:id="rId10"/>
    <p:sldLayoutId id="2147483649" r:id="rId11"/>
  </p:sldLayoutIdLst>
  <p:txStyles>
    <p:titleStyle>
      <a:lvl1pPr algn="ctr" defTabSz="3535363" rtl="0" eaLnBrk="0" fontAlgn="base" hangingPunct="0">
        <a:spcBef>
          <a:spcPct val="0"/>
        </a:spcBef>
        <a:spcAft>
          <a:spcPct val="0"/>
        </a:spcAft>
        <a:defRPr sz="17000">
          <a:solidFill>
            <a:schemeClr val="tx2"/>
          </a:solidFill>
          <a:latin typeface="+mj-lt"/>
          <a:ea typeface="+mj-ea"/>
          <a:cs typeface="+mj-cs"/>
        </a:defRPr>
      </a:lvl1pPr>
      <a:lvl2pPr algn="ctr" defTabSz="3535363" rtl="0" eaLnBrk="0" fontAlgn="base" hangingPunct="0">
        <a:spcBef>
          <a:spcPct val="0"/>
        </a:spcBef>
        <a:spcAft>
          <a:spcPct val="0"/>
        </a:spcAft>
        <a:defRPr sz="17000">
          <a:solidFill>
            <a:schemeClr val="tx2"/>
          </a:solidFill>
          <a:latin typeface="Arial" charset="0"/>
        </a:defRPr>
      </a:lvl2pPr>
      <a:lvl3pPr algn="ctr" defTabSz="3535363" rtl="0" eaLnBrk="0" fontAlgn="base" hangingPunct="0">
        <a:spcBef>
          <a:spcPct val="0"/>
        </a:spcBef>
        <a:spcAft>
          <a:spcPct val="0"/>
        </a:spcAft>
        <a:defRPr sz="17000">
          <a:solidFill>
            <a:schemeClr val="tx2"/>
          </a:solidFill>
          <a:latin typeface="Arial" charset="0"/>
        </a:defRPr>
      </a:lvl3pPr>
      <a:lvl4pPr algn="ctr" defTabSz="3535363" rtl="0" eaLnBrk="0" fontAlgn="base" hangingPunct="0">
        <a:spcBef>
          <a:spcPct val="0"/>
        </a:spcBef>
        <a:spcAft>
          <a:spcPct val="0"/>
        </a:spcAft>
        <a:defRPr sz="17000">
          <a:solidFill>
            <a:schemeClr val="tx2"/>
          </a:solidFill>
          <a:latin typeface="Arial" charset="0"/>
        </a:defRPr>
      </a:lvl4pPr>
      <a:lvl5pPr algn="ctr" defTabSz="3535363" rtl="0" eaLnBrk="0" fontAlgn="base" hangingPunct="0">
        <a:spcBef>
          <a:spcPct val="0"/>
        </a:spcBef>
        <a:spcAft>
          <a:spcPct val="0"/>
        </a:spcAft>
        <a:defRPr sz="17000">
          <a:solidFill>
            <a:schemeClr val="tx2"/>
          </a:solidFill>
          <a:latin typeface="Arial" charset="0"/>
        </a:defRPr>
      </a:lvl5pPr>
      <a:lvl6pPr marL="457200" algn="ctr" defTabSz="3535363" rtl="0" eaLnBrk="1" fontAlgn="base" hangingPunct="1">
        <a:spcBef>
          <a:spcPct val="0"/>
        </a:spcBef>
        <a:spcAft>
          <a:spcPct val="0"/>
        </a:spcAft>
        <a:defRPr sz="17000">
          <a:solidFill>
            <a:schemeClr val="tx2"/>
          </a:solidFill>
          <a:latin typeface="Arial" charset="0"/>
        </a:defRPr>
      </a:lvl6pPr>
      <a:lvl7pPr marL="914400" algn="ctr" defTabSz="3535363" rtl="0" eaLnBrk="1" fontAlgn="base" hangingPunct="1">
        <a:spcBef>
          <a:spcPct val="0"/>
        </a:spcBef>
        <a:spcAft>
          <a:spcPct val="0"/>
        </a:spcAft>
        <a:defRPr sz="17000">
          <a:solidFill>
            <a:schemeClr val="tx2"/>
          </a:solidFill>
          <a:latin typeface="Arial" charset="0"/>
        </a:defRPr>
      </a:lvl7pPr>
      <a:lvl8pPr marL="1371600" algn="ctr" defTabSz="3535363" rtl="0" eaLnBrk="1" fontAlgn="base" hangingPunct="1">
        <a:spcBef>
          <a:spcPct val="0"/>
        </a:spcBef>
        <a:spcAft>
          <a:spcPct val="0"/>
        </a:spcAft>
        <a:defRPr sz="17000">
          <a:solidFill>
            <a:schemeClr val="tx2"/>
          </a:solidFill>
          <a:latin typeface="Arial" charset="0"/>
        </a:defRPr>
      </a:lvl8pPr>
      <a:lvl9pPr marL="1828800" algn="ctr" defTabSz="3535363" rtl="0" eaLnBrk="1" fontAlgn="base" hangingPunct="1">
        <a:spcBef>
          <a:spcPct val="0"/>
        </a:spcBef>
        <a:spcAft>
          <a:spcPct val="0"/>
        </a:spcAft>
        <a:defRPr sz="17000">
          <a:solidFill>
            <a:schemeClr val="tx2"/>
          </a:solidFill>
          <a:latin typeface="Arial" charset="0"/>
        </a:defRPr>
      </a:lvl9pPr>
    </p:titleStyle>
    <p:bodyStyle>
      <a:lvl1pPr marL="1325563" indent="-1325563" algn="l" defTabSz="3535363" rtl="0" eaLnBrk="0" fontAlgn="base" hangingPunct="0">
        <a:spcBef>
          <a:spcPct val="20000"/>
        </a:spcBef>
        <a:spcAft>
          <a:spcPct val="0"/>
        </a:spcAft>
        <a:buChar char="•"/>
        <a:defRPr sz="12400">
          <a:solidFill>
            <a:schemeClr val="tx1"/>
          </a:solidFill>
          <a:latin typeface="+mn-lt"/>
          <a:ea typeface="+mn-ea"/>
          <a:cs typeface="+mn-cs"/>
        </a:defRPr>
      </a:lvl1pPr>
      <a:lvl2pPr marL="2871788" indent="-1104900" algn="l" defTabSz="3535363" rtl="0" eaLnBrk="0" fontAlgn="base" hangingPunct="0">
        <a:spcBef>
          <a:spcPct val="20000"/>
        </a:spcBef>
        <a:spcAft>
          <a:spcPct val="0"/>
        </a:spcAft>
        <a:buChar char="–"/>
        <a:defRPr sz="10800">
          <a:solidFill>
            <a:schemeClr val="tx1"/>
          </a:solidFill>
          <a:latin typeface="+mn-lt"/>
        </a:defRPr>
      </a:lvl2pPr>
      <a:lvl3pPr marL="4418013" indent="-882650" algn="l" defTabSz="3535363" rtl="0" eaLnBrk="0" fontAlgn="base" hangingPunct="0">
        <a:spcBef>
          <a:spcPct val="20000"/>
        </a:spcBef>
        <a:spcAft>
          <a:spcPct val="0"/>
        </a:spcAft>
        <a:buChar char="•"/>
        <a:defRPr sz="9300">
          <a:solidFill>
            <a:schemeClr val="tx1"/>
          </a:solidFill>
          <a:latin typeface="+mn-lt"/>
        </a:defRPr>
      </a:lvl3pPr>
      <a:lvl4pPr marL="6184900" indent="-884238" algn="l" defTabSz="3535363" rtl="0" eaLnBrk="0" fontAlgn="base" hangingPunct="0">
        <a:spcBef>
          <a:spcPct val="20000"/>
        </a:spcBef>
        <a:spcAft>
          <a:spcPct val="0"/>
        </a:spcAft>
        <a:buChar char="–"/>
        <a:defRPr sz="7700">
          <a:solidFill>
            <a:schemeClr val="tx1"/>
          </a:solidFill>
          <a:latin typeface="+mn-lt"/>
        </a:defRPr>
      </a:lvl4pPr>
      <a:lvl5pPr marL="7953375" indent="-884238" algn="l" defTabSz="3535363" rtl="0" eaLnBrk="0" fontAlgn="base" hangingPunct="0">
        <a:spcBef>
          <a:spcPct val="20000"/>
        </a:spcBef>
        <a:spcAft>
          <a:spcPct val="0"/>
        </a:spcAft>
        <a:buChar char="»"/>
        <a:defRPr sz="7700">
          <a:solidFill>
            <a:schemeClr val="tx1"/>
          </a:solidFill>
          <a:latin typeface="+mn-lt"/>
        </a:defRPr>
      </a:lvl5pPr>
      <a:lvl6pPr marL="8410575" indent="-884238" algn="l" defTabSz="3535363" rtl="0" eaLnBrk="1" fontAlgn="base" hangingPunct="1">
        <a:spcBef>
          <a:spcPct val="20000"/>
        </a:spcBef>
        <a:spcAft>
          <a:spcPct val="0"/>
        </a:spcAft>
        <a:buChar char="»"/>
        <a:defRPr sz="7700">
          <a:solidFill>
            <a:schemeClr val="tx1"/>
          </a:solidFill>
          <a:latin typeface="+mn-lt"/>
        </a:defRPr>
      </a:lvl6pPr>
      <a:lvl7pPr marL="8867775" indent="-884238" algn="l" defTabSz="3535363" rtl="0" eaLnBrk="1" fontAlgn="base" hangingPunct="1">
        <a:spcBef>
          <a:spcPct val="20000"/>
        </a:spcBef>
        <a:spcAft>
          <a:spcPct val="0"/>
        </a:spcAft>
        <a:buChar char="»"/>
        <a:defRPr sz="7700">
          <a:solidFill>
            <a:schemeClr val="tx1"/>
          </a:solidFill>
          <a:latin typeface="+mn-lt"/>
        </a:defRPr>
      </a:lvl7pPr>
      <a:lvl8pPr marL="9324975" indent="-884238" algn="l" defTabSz="3535363" rtl="0" eaLnBrk="1" fontAlgn="base" hangingPunct="1">
        <a:spcBef>
          <a:spcPct val="20000"/>
        </a:spcBef>
        <a:spcAft>
          <a:spcPct val="0"/>
        </a:spcAft>
        <a:buChar char="»"/>
        <a:defRPr sz="7700">
          <a:solidFill>
            <a:schemeClr val="tx1"/>
          </a:solidFill>
          <a:latin typeface="+mn-lt"/>
        </a:defRPr>
      </a:lvl8pPr>
      <a:lvl9pPr marL="9782175" indent="-884238" algn="l" defTabSz="3535363" rtl="0" eaLnBrk="1" fontAlgn="base" hangingPunct="1">
        <a:spcBef>
          <a:spcPct val="20000"/>
        </a:spcBef>
        <a:spcAft>
          <a:spcPct val="0"/>
        </a:spcAft>
        <a:buChar char="»"/>
        <a:defRPr sz="7700">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tif"/><Relationship Id="rId3" Type="http://schemas.openxmlformats.org/officeDocument/2006/relationships/image" Target="../media/image1.jpeg"/><Relationship Id="rId7" Type="http://schemas.openxmlformats.org/officeDocument/2006/relationships/image" Target="../media/image5.png"/><Relationship Id="rId12" Type="http://schemas.openxmlformats.org/officeDocument/2006/relationships/image" Target="../media/image10.tif"/><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5" Type="http://schemas.openxmlformats.org/officeDocument/2006/relationships/image" Target="../media/image13.tif"/><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ti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Gruppieren 30">
            <a:extLst>
              <a:ext uri="{FF2B5EF4-FFF2-40B4-BE49-F238E27FC236}">
                <a16:creationId xmlns:a16="http://schemas.microsoft.com/office/drawing/2014/main" id="{530AAA9A-B28C-4FB0-8C34-0438B9601110}"/>
              </a:ext>
            </a:extLst>
          </p:cNvPr>
          <p:cNvGrpSpPr/>
          <p:nvPr/>
        </p:nvGrpSpPr>
        <p:grpSpPr>
          <a:xfrm>
            <a:off x="546515" y="31665630"/>
            <a:ext cx="29183208" cy="10801582"/>
            <a:chOff x="546515" y="31706585"/>
            <a:chExt cx="29183208" cy="10760485"/>
          </a:xfrm>
        </p:grpSpPr>
        <p:sp>
          <p:nvSpPr>
            <p:cNvPr id="27" name="Freihandform: Form 26">
              <a:extLst>
                <a:ext uri="{FF2B5EF4-FFF2-40B4-BE49-F238E27FC236}">
                  <a16:creationId xmlns:a16="http://schemas.microsoft.com/office/drawing/2014/main" id="{1C202FBA-2AE8-4FD4-9A2A-257F95726BE0}"/>
                </a:ext>
              </a:extLst>
            </p:cNvPr>
            <p:cNvSpPr/>
            <p:nvPr/>
          </p:nvSpPr>
          <p:spPr bwMode="auto">
            <a:xfrm>
              <a:off x="546515" y="31706585"/>
              <a:ext cx="29183208" cy="10760485"/>
            </a:xfrm>
            <a:custGeom>
              <a:avLst/>
              <a:gdLst>
                <a:gd name="connsiteX0" fmla="*/ 0 w 29237354"/>
                <a:gd name="connsiteY0" fmla="*/ 0 h 10808677"/>
                <a:gd name="connsiteX1" fmla="*/ 29237354 w 29237354"/>
                <a:gd name="connsiteY1" fmla="*/ 0 h 10808677"/>
                <a:gd name="connsiteX2" fmla="*/ 29237354 w 29237354"/>
                <a:gd name="connsiteY2" fmla="*/ 6471138 h 10808677"/>
                <a:gd name="connsiteX3" fmla="*/ 19788554 w 29237354"/>
                <a:gd name="connsiteY3" fmla="*/ 6471138 h 10808677"/>
                <a:gd name="connsiteX4" fmla="*/ 19788554 w 29237354"/>
                <a:gd name="connsiteY4" fmla="*/ 10808677 h 10808677"/>
                <a:gd name="connsiteX5" fmla="*/ 23447 w 29237354"/>
                <a:gd name="connsiteY5" fmla="*/ 10808677 h 10808677"/>
                <a:gd name="connsiteX6" fmla="*/ 0 w 29237354"/>
                <a:gd name="connsiteY6" fmla="*/ 0 h 108086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237354" h="10808677">
                  <a:moveTo>
                    <a:pt x="0" y="0"/>
                  </a:moveTo>
                  <a:lnTo>
                    <a:pt x="29237354" y="0"/>
                  </a:lnTo>
                  <a:lnTo>
                    <a:pt x="29237354" y="6471138"/>
                  </a:lnTo>
                  <a:lnTo>
                    <a:pt x="19788554" y="6471138"/>
                  </a:lnTo>
                  <a:lnTo>
                    <a:pt x="19788554" y="10808677"/>
                  </a:lnTo>
                  <a:lnTo>
                    <a:pt x="23447" y="10808677"/>
                  </a:lnTo>
                  <a:cubicBezTo>
                    <a:pt x="15631" y="7205785"/>
                    <a:pt x="7816" y="3602892"/>
                    <a:pt x="0" y="0"/>
                  </a:cubicBezTo>
                  <a:close/>
                </a:path>
              </a:pathLst>
            </a:custGeom>
            <a:solidFill>
              <a:schemeClr val="tx2">
                <a:lumMod val="8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3535363" rtl="0" eaLnBrk="1" fontAlgn="base" latinLnBrk="0" hangingPunct="1">
                <a:lnSpc>
                  <a:spcPct val="100000"/>
                </a:lnSpc>
                <a:spcBef>
                  <a:spcPct val="0"/>
                </a:spcBef>
                <a:spcAft>
                  <a:spcPct val="0"/>
                </a:spcAft>
                <a:buClrTx/>
                <a:buSzTx/>
                <a:buFontTx/>
                <a:buNone/>
                <a:tabLst/>
              </a:pPr>
              <a:endParaRPr kumimoji="0" lang="de-CH" sz="7000" b="0" i="0" u="none" strike="noStrike" cap="none" normalizeH="0" baseline="0">
                <a:ln>
                  <a:noFill/>
                </a:ln>
                <a:solidFill>
                  <a:schemeClr val="tx1"/>
                </a:solidFill>
                <a:effectLst>
                  <a:outerShdw blurRad="38100" dist="38100" dir="2700000" algn="tl">
                    <a:srgbClr val="000000">
                      <a:alpha val="43137"/>
                    </a:srgbClr>
                  </a:outerShdw>
                </a:effectLst>
                <a:latin typeface="Arial" charset="0"/>
              </a:endParaRPr>
            </a:p>
          </p:txBody>
        </p:sp>
        <p:sp>
          <p:nvSpPr>
            <p:cNvPr id="29" name="Freihandform: Form 28">
              <a:extLst>
                <a:ext uri="{FF2B5EF4-FFF2-40B4-BE49-F238E27FC236}">
                  <a16:creationId xmlns:a16="http://schemas.microsoft.com/office/drawing/2014/main" id="{4306D86A-4630-4E68-AE69-B35042EC1CE1}"/>
                </a:ext>
              </a:extLst>
            </p:cNvPr>
            <p:cNvSpPr/>
            <p:nvPr/>
          </p:nvSpPr>
          <p:spPr bwMode="auto">
            <a:xfrm>
              <a:off x="918091" y="32675732"/>
              <a:ext cx="28444309" cy="9419817"/>
            </a:xfrm>
            <a:custGeom>
              <a:avLst/>
              <a:gdLst>
                <a:gd name="connsiteX0" fmla="*/ 0 w 28416739"/>
                <a:gd name="connsiteY0" fmla="*/ 0 h 9472246"/>
                <a:gd name="connsiteX1" fmla="*/ 28416739 w 28416739"/>
                <a:gd name="connsiteY1" fmla="*/ 0 h 9472246"/>
                <a:gd name="connsiteX2" fmla="*/ 28416739 w 28416739"/>
                <a:gd name="connsiteY2" fmla="*/ 5181600 h 9472246"/>
                <a:gd name="connsiteX3" fmla="*/ 18967939 w 28416739"/>
                <a:gd name="connsiteY3" fmla="*/ 5181600 h 9472246"/>
                <a:gd name="connsiteX4" fmla="*/ 18967939 w 28416739"/>
                <a:gd name="connsiteY4" fmla="*/ 9472246 h 9472246"/>
                <a:gd name="connsiteX5" fmla="*/ 0 w 28416739"/>
                <a:gd name="connsiteY5" fmla="*/ 9472246 h 9472246"/>
                <a:gd name="connsiteX6" fmla="*/ 0 w 28416739"/>
                <a:gd name="connsiteY6" fmla="*/ 0 h 94722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416739" h="9472246">
                  <a:moveTo>
                    <a:pt x="0" y="0"/>
                  </a:moveTo>
                  <a:lnTo>
                    <a:pt x="28416739" y="0"/>
                  </a:lnTo>
                  <a:lnTo>
                    <a:pt x="28416739" y="5181600"/>
                  </a:lnTo>
                  <a:lnTo>
                    <a:pt x="18967939" y="5181600"/>
                  </a:lnTo>
                  <a:lnTo>
                    <a:pt x="18967939" y="9472246"/>
                  </a:lnTo>
                  <a:lnTo>
                    <a:pt x="0" y="9472246"/>
                  </a:lnTo>
                  <a:lnTo>
                    <a:pt x="0" y="0"/>
                  </a:lnTo>
                  <a:close/>
                </a:path>
              </a:pathLst>
            </a:cu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3535363" rtl="0" eaLnBrk="1" fontAlgn="base" latinLnBrk="0" hangingPunct="1">
                <a:lnSpc>
                  <a:spcPct val="100000"/>
                </a:lnSpc>
                <a:spcBef>
                  <a:spcPct val="0"/>
                </a:spcBef>
                <a:spcAft>
                  <a:spcPct val="0"/>
                </a:spcAft>
                <a:buClrTx/>
                <a:buSzTx/>
                <a:buFontTx/>
                <a:buNone/>
                <a:tabLst/>
              </a:pPr>
              <a:endParaRPr kumimoji="0" lang="de-CH" sz="7000" b="0" i="0" u="none" strike="noStrike" cap="none" normalizeH="0" baseline="0">
                <a:ln>
                  <a:noFill/>
                </a:ln>
                <a:solidFill>
                  <a:schemeClr val="tx1"/>
                </a:solidFill>
                <a:effectLst>
                  <a:outerShdw blurRad="38100" dist="38100" dir="2700000" algn="tl">
                    <a:srgbClr val="000000">
                      <a:alpha val="43137"/>
                    </a:srgbClr>
                  </a:outerShdw>
                </a:effectLst>
                <a:latin typeface="Arial" charset="0"/>
              </a:endParaRPr>
            </a:p>
          </p:txBody>
        </p:sp>
        <p:sp>
          <p:nvSpPr>
            <p:cNvPr id="117" name="Rectangle 80">
              <a:extLst>
                <a:ext uri="{FF2B5EF4-FFF2-40B4-BE49-F238E27FC236}">
                  <a16:creationId xmlns:a16="http://schemas.microsoft.com/office/drawing/2014/main" id="{9CD63CF3-FCAB-4F74-85F4-D05B3CDF4910}"/>
                </a:ext>
              </a:extLst>
            </p:cNvPr>
            <p:cNvSpPr>
              <a:spLocks noChangeArrowheads="1"/>
            </p:cNvSpPr>
            <p:nvPr/>
          </p:nvSpPr>
          <p:spPr bwMode="auto">
            <a:xfrm>
              <a:off x="901801" y="31839767"/>
              <a:ext cx="11363560" cy="677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p>
              <a:r>
                <a:rPr lang="en-GB" sz="4400" b="1" dirty="0">
                  <a:latin typeface="+mj-lt"/>
                </a:rPr>
                <a:t>Detecting and Correcting Publication Bias</a:t>
              </a:r>
              <a:endParaRPr lang="en-US" sz="4400" b="1" dirty="0">
                <a:latin typeface="+mj-lt"/>
              </a:endParaRPr>
            </a:p>
          </p:txBody>
        </p:sp>
      </p:grpSp>
      <p:grpSp>
        <p:nvGrpSpPr>
          <p:cNvPr id="20" name="Gruppieren 19">
            <a:extLst>
              <a:ext uri="{FF2B5EF4-FFF2-40B4-BE49-F238E27FC236}">
                <a16:creationId xmlns:a16="http://schemas.microsoft.com/office/drawing/2014/main" id="{3F042E16-AE39-4010-87A9-CE68652C1C08}"/>
              </a:ext>
            </a:extLst>
          </p:cNvPr>
          <p:cNvGrpSpPr/>
          <p:nvPr/>
        </p:nvGrpSpPr>
        <p:grpSpPr>
          <a:xfrm>
            <a:off x="559556" y="7553392"/>
            <a:ext cx="29162375" cy="11510896"/>
            <a:chOff x="559556" y="7553392"/>
            <a:chExt cx="29162375" cy="10790462"/>
          </a:xfrm>
        </p:grpSpPr>
        <p:sp>
          <p:nvSpPr>
            <p:cNvPr id="174" name="Rectangle 55">
              <a:extLst>
                <a:ext uri="{FF2B5EF4-FFF2-40B4-BE49-F238E27FC236}">
                  <a16:creationId xmlns:a16="http://schemas.microsoft.com/office/drawing/2014/main" id="{A29C48C7-3F7D-4FE5-8E33-0A849694CAE3}"/>
                </a:ext>
              </a:extLst>
            </p:cNvPr>
            <p:cNvSpPr>
              <a:spLocks noChangeArrowheads="1"/>
            </p:cNvSpPr>
            <p:nvPr/>
          </p:nvSpPr>
          <p:spPr bwMode="auto">
            <a:xfrm>
              <a:off x="559556" y="7553392"/>
              <a:ext cx="29162375" cy="10790462"/>
            </a:xfrm>
            <a:prstGeom prst="rect">
              <a:avLst/>
            </a:prstGeom>
            <a:solidFill>
              <a:schemeClr val="tx2">
                <a:lumMod val="85000"/>
              </a:schemeClr>
            </a:solidFill>
            <a:ln w="12700">
              <a:solidFill>
                <a:schemeClr val="tx1"/>
              </a:solidFill>
              <a:miter lim="800000"/>
              <a:headEnd/>
              <a:tailEnd/>
            </a:ln>
          </p:spPr>
          <p:txBody>
            <a:bodyPr wrap="none" anchor="ctr"/>
            <a:lstStyle/>
            <a:p>
              <a:pPr>
                <a:defRPr/>
              </a:pPr>
              <a:endParaRPr lang="de-DE">
                <a:effectLst>
                  <a:outerShdw blurRad="38100" dist="38100" dir="2700000" algn="tl">
                    <a:srgbClr val="000000">
                      <a:alpha val="43137"/>
                    </a:srgbClr>
                  </a:outerShdw>
                </a:effectLst>
                <a:latin typeface="+mj-lt"/>
                <a:cs typeface="+mn-cs"/>
              </a:endParaRPr>
            </a:p>
          </p:txBody>
        </p:sp>
        <p:sp>
          <p:nvSpPr>
            <p:cNvPr id="175" name="Rectangle 10751">
              <a:extLst>
                <a:ext uri="{FF2B5EF4-FFF2-40B4-BE49-F238E27FC236}">
                  <a16:creationId xmlns:a16="http://schemas.microsoft.com/office/drawing/2014/main" id="{5FECB33F-8702-4040-9177-C56A34ABB9F4}"/>
                </a:ext>
              </a:extLst>
            </p:cNvPr>
            <p:cNvSpPr>
              <a:spLocks noChangeArrowheads="1"/>
            </p:cNvSpPr>
            <p:nvPr/>
          </p:nvSpPr>
          <p:spPr bwMode="auto">
            <a:xfrm>
              <a:off x="919604" y="8471263"/>
              <a:ext cx="28444155" cy="9534782"/>
            </a:xfrm>
            <a:prstGeom prst="rect">
              <a:avLst/>
            </a:prstGeom>
            <a:solidFill>
              <a:schemeClr val="bg1"/>
            </a:solidFill>
            <a:ln w="9525">
              <a:solidFill>
                <a:schemeClr val="tx1"/>
              </a:solidFill>
              <a:miter lim="800000"/>
              <a:headEnd/>
              <a:tailEnd/>
            </a:ln>
            <a:effectLst/>
          </p:spPr>
          <p:txBody>
            <a:bodyPr wrap="none" anchor="ctr"/>
            <a:lstStyle/>
            <a:p>
              <a:pPr algn="ctr" defTabSz="3535363">
                <a:defRPr/>
              </a:pPr>
              <a:endParaRPr lang="de-DE">
                <a:effectLst>
                  <a:outerShdw blurRad="38100" dist="38100" dir="2700000" algn="tl">
                    <a:srgbClr val="C0C0C0"/>
                  </a:outerShdw>
                </a:effectLst>
                <a:latin typeface="+mj-lt"/>
                <a:cs typeface="+mn-cs"/>
              </a:endParaRPr>
            </a:p>
          </p:txBody>
        </p:sp>
        <p:sp>
          <p:nvSpPr>
            <p:cNvPr id="176" name="Rectangle 80">
              <a:extLst>
                <a:ext uri="{FF2B5EF4-FFF2-40B4-BE49-F238E27FC236}">
                  <a16:creationId xmlns:a16="http://schemas.microsoft.com/office/drawing/2014/main" id="{CB992902-8402-4298-B87E-C2C66F4D5B38}"/>
                </a:ext>
              </a:extLst>
            </p:cNvPr>
            <p:cNvSpPr>
              <a:spLocks noChangeArrowheads="1"/>
            </p:cNvSpPr>
            <p:nvPr/>
          </p:nvSpPr>
          <p:spPr bwMode="auto">
            <a:xfrm>
              <a:off x="912662" y="7720730"/>
              <a:ext cx="9308446" cy="634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p>
              <a:r>
                <a:rPr lang="en-GB" sz="4400" b="1" dirty="0">
                  <a:latin typeface="+mj-lt"/>
                </a:rPr>
                <a:t>Testing Evidence in Single Studies</a:t>
              </a:r>
              <a:endParaRPr lang="en-US" sz="4400" b="1" dirty="0">
                <a:latin typeface="+mj-lt"/>
              </a:endParaRPr>
            </a:p>
          </p:txBody>
        </p:sp>
      </p:grpSp>
      <p:sp>
        <p:nvSpPr>
          <p:cNvPr id="13318" name="Text Box 4"/>
          <p:cNvSpPr txBox="1">
            <a:spLocks noChangeArrowheads="1"/>
          </p:cNvSpPr>
          <p:nvPr/>
        </p:nvSpPr>
        <p:spPr bwMode="auto">
          <a:xfrm>
            <a:off x="558799" y="1050922"/>
            <a:ext cx="17952000" cy="33249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74136" tIns="37068" rIns="74136" bIns="37068">
            <a:spAutoFit/>
          </a:bodyPr>
          <a:lstStyle>
            <a:lvl1pPr defTabSz="741363">
              <a:defRPr sz="7000">
                <a:solidFill>
                  <a:schemeClr val="tx1"/>
                </a:solidFill>
                <a:latin typeface="Arial" charset="0"/>
                <a:cs typeface="Arial" charset="0"/>
              </a:defRPr>
            </a:lvl1pPr>
            <a:lvl2pPr marL="742950" indent="-285750" defTabSz="741363">
              <a:defRPr sz="7000">
                <a:solidFill>
                  <a:schemeClr val="tx1"/>
                </a:solidFill>
                <a:latin typeface="Arial" charset="0"/>
                <a:cs typeface="Arial" charset="0"/>
              </a:defRPr>
            </a:lvl2pPr>
            <a:lvl3pPr marL="1143000" indent="-228600" defTabSz="741363">
              <a:defRPr sz="7000">
                <a:solidFill>
                  <a:schemeClr val="tx1"/>
                </a:solidFill>
                <a:latin typeface="Arial" charset="0"/>
                <a:cs typeface="Arial" charset="0"/>
              </a:defRPr>
            </a:lvl3pPr>
            <a:lvl4pPr marL="1600200" indent="-228600" defTabSz="741363">
              <a:defRPr sz="7000">
                <a:solidFill>
                  <a:schemeClr val="tx1"/>
                </a:solidFill>
                <a:latin typeface="Arial" charset="0"/>
                <a:cs typeface="Arial" charset="0"/>
              </a:defRPr>
            </a:lvl4pPr>
            <a:lvl5pPr marL="2057400" indent="-228600" defTabSz="741363">
              <a:defRPr sz="7000">
                <a:solidFill>
                  <a:schemeClr val="tx1"/>
                </a:solidFill>
                <a:latin typeface="Arial" charset="0"/>
                <a:cs typeface="Arial" charset="0"/>
              </a:defRPr>
            </a:lvl5pPr>
            <a:lvl6pPr marL="2514600" indent="-228600" defTabSz="741363" fontAlgn="base">
              <a:spcBef>
                <a:spcPct val="0"/>
              </a:spcBef>
              <a:spcAft>
                <a:spcPct val="0"/>
              </a:spcAft>
              <a:defRPr sz="7000">
                <a:solidFill>
                  <a:schemeClr val="tx1"/>
                </a:solidFill>
                <a:latin typeface="Arial" charset="0"/>
                <a:cs typeface="Arial" charset="0"/>
              </a:defRPr>
            </a:lvl6pPr>
            <a:lvl7pPr marL="2971800" indent="-228600" defTabSz="741363" fontAlgn="base">
              <a:spcBef>
                <a:spcPct val="0"/>
              </a:spcBef>
              <a:spcAft>
                <a:spcPct val="0"/>
              </a:spcAft>
              <a:defRPr sz="7000">
                <a:solidFill>
                  <a:schemeClr val="tx1"/>
                </a:solidFill>
                <a:latin typeface="Arial" charset="0"/>
                <a:cs typeface="Arial" charset="0"/>
              </a:defRPr>
            </a:lvl7pPr>
            <a:lvl8pPr marL="3429000" indent="-228600" defTabSz="741363" fontAlgn="base">
              <a:spcBef>
                <a:spcPct val="0"/>
              </a:spcBef>
              <a:spcAft>
                <a:spcPct val="0"/>
              </a:spcAft>
              <a:defRPr sz="7000">
                <a:solidFill>
                  <a:schemeClr val="tx1"/>
                </a:solidFill>
                <a:latin typeface="Arial" charset="0"/>
                <a:cs typeface="Arial" charset="0"/>
              </a:defRPr>
            </a:lvl8pPr>
            <a:lvl9pPr marL="3886200" indent="-228600" defTabSz="741363" fontAlgn="base">
              <a:spcBef>
                <a:spcPct val="0"/>
              </a:spcBef>
              <a:spcAft>
                <a:spcPct val="0"/>
              </a:spcAft>
              <a:defRPr sz="7000">
                <a:solidFill>
                  <a:schemeClr val="tx1"/>
                </a:solidFill>
                <a:latin typeface="Arial" charset="0"/>
                <a:cs typeface="Arial" charset="0"/>
              </a:defRPr>
            </a:lvl9pPr>
          </a:lstStyle>
          <a:p>
            <a:pPr>
              <a:lnSpc>
                <a:spcPct val="80000"/>
              </a:lnSpc>
            </a:pPr>
            <a:r>
              <a:rPr lang="en-GB" sz="8800" b="1" spc="-150" dirty="0">
                <a:solidFill>
                  <a:schemeClr val="bg2"/>
                </a:solidFill>
                <a:latin typeface="+mj-lt"/>
              </a:rPr>
              <a:t>Weight of Statistical Evidence:</a:t>
            </a:r>
          </a:p>
          <a:p>
            <a:pPr>
              <a:lnSpc>
                <a:spcPct val="80000"/>
              </a:lnSpc>
            </a:pPr>
            <a:r>
              <a:rPr lang="en-US" sz="8800" b="1" spc="-150" dirty="0">
                <a:solidFill>
                  <a:schemeClr val="bg2"/>
                </a:solidFill>
                <a:latin typeface="+mj-lt"/>
              </a:rPr>
              <a:t>Detection and Correction of Publication Bias</a:t>
            </a:r>
          </a:p>
        </p:txBody>
      </p:sp>
      <p:sp>
        <p:nvSpPr>
          <p:cNvPr id="13328" name="Text Box 4"/>
          <p:cNvSpPr txBox="1">
            <a:spLocks noChangeArrowheads="1"/>
          </p:cNvSpPr>
          <p:nvPr/>
        </p:nvSpPr>
        <p:spPr bwMode="auto">
          <a:xfrm>
            <a:off x="3553619" y="4772600"/>
            <a:ext cx="22813962" cy="20200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74136" tIns="37068" rIns="74136" bIns="37068">
            <a:spAutoFit/>
          </a:bodyPr>
          <a:lstStyle>
            <a:lvl1pPr defTabSz="741363">
              <a:defRPr sz="7000">
                <a:solidFill>
                  <a:schemeClr val="tx1"/>
                </a:solidFill>
                <a:latin typeface="Arial" charset="0"/>
                <a:cs typeface="Arial" charset="0"/>
              </a:defRPr>
            </a:lvl1pPr>
            <a:lvl2pPr marL="742950" indent="-285750" defTabSz="741363">
              <a:defRPr sz="7000">
                <a:solidFill>
                  <a:schemeClr val="tx1"/>
                </a:solidFill>
                <a:latin typeface="Arial" charset="0"/>
                <a:cs typeface="Arial" charset="0"/>
              </a:defRPr>
            </a:lvl2pPr>
            <a:lvl3pPr marL="1143000" indent="-228600" defTabSz="741363">
              <a:defRPr sz="7000">
                <a:solidFill>
                  <a:schemeClr val="tx1"/>
                </a:solidFill>
                <a:latin typeface="Arial" charset="0"/>
                <a:cs typeface="Arial" charset="0"/>
              </a:defRPr>
            </a:lvl3pPr>
            <a:lvl4pPr marL="1600200" indent="-228600" defTabSz="741363">
              <a:defRPr sz="7000">
                <a:solidFill>
                  <a:schemeClr val="tx1"/>
                </a:solidFill>
                <a:latin typeface="Arial" charset="0"/>
                <a:cs typeface="Arial" charset="0"/>
              </a:defRPr>
            </a:lvl4pPr>
            <a:lvl5pPr marL="2057400" indent="-228600" defTabSz="741363">
              <a:defRPr sz="7000">
                <a:solidFill>
                  <a:schemeClr val="tx1"/>
                </a:solidFill>
                <a:latin typeface="Arial" charset="0"/>
                <a:cs typeface="Arial" charset="0"/>
              </a:defRPr>
            </a:lvl5pPr>
            <a:lvl6pPr marL="2514600" indent="-228600" defTabSz="741363" fontAlgn="base">
              <a:spcBef>
                <a:spcPct val="0"/>
              </a:spcBef>
              <a:spcAft>
                <a:spcPct val="0"/>
              </a:spcAft>
              <a:defRPr sz="7000">
                <a:solidFill>
                  <a:schemeClr val="tx1"/>
                </a:solidFill>
                <a:latin typeface="Arial" charset="0"/>
                <a:cs typeface="Arial" charset="0"/>
              </a:defRPr>
            </a:lvl6pPr>
            <a:lvl7pPr marL="2971800" indent="-228600" defTabSz="741363" fontAlgn="base">
              <a:spcBef>
                <a:spcPct val="0"/>
              </a:spcBef>
              <a:spcAft>
                <a:spcPct val="0"/>
              </a:spcAft>
              <a:defRPr sz="7000">
                <a:solidFill>
                  <a:schemeClr val="tx1"/>
                </a:solidFill>
                <a:latin typeface="Arial" charset="0"/>
                <a:cs typeface="Arial" charset="0"/>
              </a:defRPr>
            </a:lvl7pPr>
            <a:lvl8pPr marL="3429000" indent="-228600" defTabSz="741363" fontAlgn="base">
              <a:spcBef>
                <a:spcPct val="0"/>
              </a:spcBef>
              <a:spcAft>
                <a:spcPct val="0"/>
              </a:spcAft>
              <a:defRPr sz="7000">
                <a:solidFill>
                  <a:schemeClr val="tx1"/>
                </a:solidFill>
                <a:latin typeface="Arial" charset="0"/>
                <a:cs typeface="Arial" charset="0"/>
              </a:defRPr>
            </a:lvl8pPr>
            <a:lvl9pPr marL="3886200" indent="-228600" defTabSz="741363" fontAlgn="base">
              <a:spcBef>
                <a:spcPct val="0"/>
              </a:spcBef>
              <a:spcAft>
                <a:spcPct val="0"/>
              </a:spcAft>
              <a:defRPr sz="7000">
                <a:solidFill>
                  <a:schemeClr val="tx1"/>
                </a:solidFill>
                <a:latin typeface="Arial" charset="0"/>
                <a:cs typeface="Arial" charset="0"/>
              </a:defRPr>
            </a:lvl9pPr>
          </a:lstStyle>
          <a:p>
            <a:pPr>
              <a:lnSpc>
                <a:spcPct val="90000"/>
              </a:lnSpc>
            </a:pPr>
            <a:r>
              <a:rPr lang="en-GB" sz="4400" dirty="0">
                <a:latin typeface="+mj-lt"/>
              </a:rPr>
              <a:t>Servan Grüninger</a:t>
            </a:r>
            <a:r>
              <a:rPr lang="en-GB" sz="4400" baseline="30000" dirty="0">
                <a:latin typeface="+mj-lt"/>
              </a:rPr>
              <a:t>1</a:t>
            </a:r>
            <a:r>
              <a:rPr lang="en-GB" sz="4400" dirty="0">
                <a:latin typeface="+mj-lt"/>
              </a:rPr>
              <a:t>, Supervisor: Prof. </a:t>
            </a:r>
            <a:r>
              <a:rPr lang="en-GB" sz="4400" dirty="0" err="1">
                <a:latin typeface="+mj-lt"/>
              </a:rPr>
              <a:t>Dr.</a:t>
            </a:r>
            <a:r>
              <a:rPr lang="en-GB" sz="4400" dirty="0">
                <a:latin typeface="+mj-lt"/>
              </a:rPr>
              <a:t> Stephan Morgenthaler</a:t>
            </a:r>
            <a:r>
              <a:rPr lang="en-GB" sz="4400" baseline="30000" dirty="0">
                <a:latin typeface="+mj-lt"/>
              </a:rPr>
              <a:t>2</a:t>
            </a:r>
          </a:p>
          <a:p>
            <a:pPr>
              <a:lnSpc>
                <a:spcPct val="50000"/>
              </a:lnSpc>
            </a:pPr>
            <a:endParaRPr lang="en-GB" sz="4400" dirty="0">
              <a:latin typeface="+mj-lt"/>
            </a:endParaRPr>
          </a:p>
          <a:p>
            <a:pPr>
              <a:lnSpc>
                <a:spcPct val="90000"/>
              </a:lnSpc>
            </a:pPr>
            <a:r>
              <a:rPr lang="en-US" sz="3600" baseline="30000" dirty="0">
                <a:solidFill>
                  <a:schemeClr val="bg2"/>
                </a:solidFill>
                <a:latin typeface="+mj-lt"/>
              </a:rPr>
              <a:t>1 </a:t>
            </a:r>
            <a:r>
              <a:rPr lang="en-US" sz="3600" dirty="0">
                <a:solidFill>
                  <a:schemeClr val="bg2"/>
                </a:solidFill>
                <a:latin typeface="+mj-lt"/>
              </a:rPr>
              <a:t>Master’s </a:t>
            </a:r>
            <a:r>
              <a:rPr lang="en-US" sz="3600" dirty="0" err="1">
                <a:solidFill>
                  <a:schemeClr val="bg2"/>
                </a:solidFill>
                <a:latin typeface="+mj-lt"/>
              </a:rPr>
              <a:t>Programme</a:t>
            </a:r>
            <a:r>
              <a:rPr lang="en-US" sz="3600" dirty="0">
                <a:solidFill>
                  <a:schemeClr val="bg2"/>
                </a:solidFill>
                <a:latin typeface="+mj-lt"/>
              </a:rPr>
              <a:t> in Computational Science and Engineering, EPFL, servan.grueninger@gmail.com</a:t>
            </a:r>
          </a:p>
          <a:p>
            <a:pPr>
              <a:lnSpc>
                <a:spcPct val="90000"/>
              </a:lnSpc>
            </a:pPr>
            <a:r>
              <a:rPr lang="en-US" sz="3600" baseline="30000" dirty="0">
                <a:solidFill>
                  <a:schemeClr val="bg2"/>
                </a:solidFill>
                <a:latin typeface="+mj-lt"/>
              </a:rPr>
              <a:t>2 </a:t>
            </a:r>
            <a:r>
              <a:rPr lang="en-US" sz="3600" dirty="0">
                <a:solidFill>
                  <a:schemeClr val="bg2"/>
                </a:solidFill>
                <a:latin typeface="+mj-lt"/>
              </a:rPr>
              <a:t>Chair of Applied Statistics, EPFL</a:t>
            </a:r>
            <a:endParaRPr lang="en-US" sz="3600" b="1" dirty="0">
              <a:solidFill>
                <a:schemeClr val="bg2"/>
              </a:solidFill>
              <a:latin typeface="+mj-lt"/>
            </a:endParaRPr>
          </a:p>
        </p:txBody>
      </p:sp>
      <p:sp>
        <p:nvSpPr>
          <p:cNvPr id="1041" name="Textfeld 1040"/>
          <p:cNvSpPr txBox="1"/>
          <p:nvPr/>
        </p:nvSpPr>
        <p:spPr>
          <a:xfrm>
            <a:off x="17030239" y="21134226"/>
            <a:ext cx="1170156" cy="430887"/>
          </a:xfrm>
          <a:prstGeom prst="rect">
            <a:avLst/>
          </a:prstGeom>
          <a:noFill/>
        </p:spPr>
        <p:txBody>
          <a:bodyPr wrap="square" rtlCol="0">
            <a:spAutoFit/>
          </a:bodyPr>
          <a:lstStyle/>
          <a:p>
            <a:endParaRPr lang="de-CH" sz="2200" dirty="0">
              <a:latin typeface="+mj-lt"/>
            </a:endParaRPr>
          </a:p>
        </p:txBody>
      </p:sp>
      <p:pic>
        <p:nvPicPr>
          <p:cNvPr id="41" name="Grafik 40">
            <a:extLst>
              <a:ext uri="{FF2B5EF4-FFF2-40B4-BE49-F238E27FC236}">
                <a16:creationId xmlns:a16="http://schemas.microsoft.com/office/drawing/2014/main" id="{65668E5D-BE2B-443A-BA54-C74D7199A5C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8043" y="4355531"/>
            <a:ext cx="2646811" cy="2646811"/>
          </a:xfrm>
          <a:prstGeom prst="rect">
            <a:avLst/>
          </a:prstGeom>
        </p:spPr>
      </p:pic>
      <p:pic>
        <p:nvPicPr>
          <p:cNvPr id="44" name="Grafik 43">
            <a:extLst>
              <a:ext uri="{FF2B5EF4-FFF2-40B4-BE49-F238E27FC236}">
                <a16:creationId xmlns:a16="http://schemas.microsoft.com/office/drawing/2014/main" id="{DAEECE5C-5C06-4D36-93A2-19A39523BB9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134064" y="1871663"/>
            <a:ext cx="7194265" cy="2096454"/>
          </a:xfrm>
          <a:prstGeom prst="rect">
            <a:avLst/>
          </a:prstGeom>
        </p:spPr>
      </p:pic>
      <p:grpSp>
        <p:nvGrpSpPr>
          <p:cNvPr id="80" name="Gruppieren 79">
            <a:extLst>
              <a:ext uri="{FF2B5EF4-FFF2-40B4-BE49-F238E27FC236}">
                <a16:creationId xmlns:a16="http://schemas.microsoft.com/office/drawing/2014/main" id="{19C6DC43-D072-4566-9F92-0CCE01BF9394}"/>
              </a:ext>
            </a:extLst>
          </p:cNvPr>
          <p:cNvGrpSpPr/>
          <p:nvPr/>
        </p:nvGrpSpPr>
        <p:grpSpPr>
          <a:xfrm>
            <a:off x="559556" y="19604022"/>
            <a:ext cx="29162375" cy="11529476"/>
            <a:chOff x="559556" y="7553392"/>
            <a:chExt cx="29162375" cy="10790462"/>
          </a:xfrm>
        </p:grpSpPr>
        <p:sp>
          <p:nvSpPr>
            <p:cNvPr id="81" name="Rectangle 55">
              <a:extLst>
                <a:ext uri="{FF2B5EF4-FFF2-40B4-BE49-F238E27FC236}">
                  <a16:creationId xmlns:a16="http://schemas.microsoft.com/office/drawing/2014/main" id="{5BEE4A2A-F4F8-4A3D-8654-EFAE5B2EC316}"/>
                </a:ext>
              </a:extLst>
            </p:cNvPr>
            <p:cNvSpPr>
              <a:spLocks noChangeArrowheads="1"/>
            </p:cNvSpPr>
            <p:nvPr/>
          </p:nvSpPr>
          <p:spPr bwMode="auto">
            <a:xfrm>
              <a:off x="559556" y="7553392"/>
              <a:ext cx="29162375" cy="10790462"/>
            </a:xfrm>
            <a:prstGeom prst="rect">
              <a:avLst/>
            </a:prstGeom>
            <a:solidFill>
              <a:schemeClr val="tx2">
                <a:lumMod val="85000"/>
              </a:schemeClr>
            </a:solidFill>
            <a:ln w="12700">
              <a:solidFill>
                <a:schemeClr val="tx1"/>
              </a:solidFill>
              <a:miter lim="800000"/>
              <a:headEnd/>
              <a:tailEnd/>
            </a:ln>
          </p:spPr>
          <p:txBody>
            <a:bodyPr wrap="none" anchor="ctr"/>
            <a:lstStyle/>
            <a:p>
              <a:pPr>
                <a:defRPr/>
              </a:pPr>
              <a:endParaRPr lang="de-DE">
                <a:effectLst>
                  <a:outerShdw blurRad="38100" dist="38100" dir="2700000" algn="tl">
                    <a:srgbClr val="000000">
                      <a:alpha val="43137"/>
                    </a:srgbClr>
                  </a:outerShdw>
                </a:effectLst>
                <a:latin typeface="+mj-lt"/>
                <a:cs typeface="+mn-cs"/>
              </a:endParaRPr>
            </a:p>
          </p:txBody>
        </p:sp>
        <p:sp>
          <p:nvSpPr>
            <p:cNvPr id="82" name="Rectangle 10751">
              <a:extLst>
                <a:ext uri="{FF2B5EF4-FFF2-40B4-BE49-F238E27FC236}">
                  <a16:creationId xmlns:a16="http://schemas.microsoft.com/office/drawing/2014/main" id="{1B33DF17-7BF8-4676-801A-17D2116ACD2B}"/>
                </a:ext>
              </a:extLst>
            </p:cNvPr>
            <p:cNvSpPr>
              <a:spLocks noChangeArrowheads="1"/>
            </p:cNvSpPr>
            <p:nvPr/>
          </p:nvSpPr>
          <p:spPr bwMode="auto">
            <a:xfrm>
              <a:off x="919604" y="8467968"/>
              <a:ext cx="28444155" cy="9519318"/>
            </a:xfrm>
            <a:prstGeom prst="rect">
              <a:avLst/>
            </a:prstGeom>
            <a:solidFill>
              <a:schemeClr val="bg1"/>
            </a:solidFill>
            <a:ln w="9525">
              <a:solidFill>
                <a:schemeClr val="tx1"/>
              </a:solidFill>
              <a:miter lim="800000"/>
              <a:headEnd/>
              <a:tailEnd/>
            </a:ln>
            <a:effectLst/>
          </p:spPr>
          <p:txBody>
            <a:bodyPr wrap="none" anchor="ctr"/>
            <a:lstStyle/>
            <a:p>
              <a:pPr algn="ctr" defTabSz="3535363">
                <a:defRPr/>
              </a:pPr>
              <a:endParaRPr lang="de-DE">
                <a:effectLst>
                  <a:outerShdw blurRad="38100" dist="38100" dir="2700000" algn="tl">
                    <a:srgbClr val="C0C0C0"/>
                  </a:outerShdw>
                </a:effectLst>
                <a:latin typeface="+mj-lt"/>
                <a:cs typeface="+mn-cs"/>
              </a:endParaRPr>
            </a:p>
          </p:txBody>
        </p:sp>
        <p:sp>
          <p:nvSpPr>
            <p:cNvPr id="83" name="Rectangle 80">
              <a:extLst>
                <a:ext uri="{FF2B5EF4-FFF2-40B4-BE49-F238E27FC236}">
                  <a16:creationId xmlns:a16="http://schemas.microsoft.com/office/drawing/2014/main" id="{44F919A7-38B0-49FE-A440-BB93D8C938DF}"/>
                </a:ext>
              </a:extLst>
            </p:cNvPr>
            <p:cNvSpPr>
              <a:spLocks noChangeArrowheads="1"/>
            </p:cNvSpPr>
            <p:nvPr/>
          </p:nvSpPr>
          <p:spPr bwMode="auto">
            <a:xfrm>
              <a:off x="912662" y="7699541"/>
              <a:ext cx="16065295" cy="677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p>
              <a:r>
                <a:rPr lang="en-GB" sz="4400" b="1" dirty="0">
                  <a:latin typeface="+mj-lt"/>
                </a:rPr>
                <a:t>Significance: The Fickle Gatekeeper of Scientific Publishing</a:t>
              </a:r>
              <a:endParaRPr lang="en-US" sz="4400" b="1" dirty="0">
                <a:latin typeface="+mj-lt"/>
              </a:endParaRPr>
            </a:p>
          </p:txBody>
        </p:sp>
      </p:grpSp>
      <mc:AlternateContent xmlns:mc="http://schemas.openxmlformats.org/markup-compatibility/2006">
        <mc:Choice xmlns:a14="http://schemas.microsoft.com/office/drawing/2010/main" Requires="a14">
          <p:sp>
            <p:nvSpPr>
              <p:cNvPr id="85" name="Textfeld 84">
                <a:extLst>
                  <a:ext uri="{FF2B5EF4-FFF2-40B4-BE49-F238E27FC236}">
                    <a16:creationId xmlns:a16="http://schemas.microsoft.com/office/drawing/2014/main" id="{F8B059EF-9F06-4AC6-853A-A325AA31693C}"/>
                  </a:ext>
                </a:extLst>
              </p:cNvPr>
              <p:cNvSpPr txBox="1"/>
              <p:nvPr/>
            </p:nvSpPr>
            <p:spPr>
              <a:xfrm>
                <a:off x="10692757" y="20903218"/>
                <a:ext cx="8947793" cy="9833013"/>
              </a:xfrm>
              <a:prstGeom prst="rect">
                <a:avLst/>
              </a:prstGeom>
              <a:noFill/>
            </p:spPr>
            <p:txBody>
              <a:bodyPr wrap="square" rtlCol="0">
                <a:spAutoFit/>
              </a:bodyPr>
              <a:lstStyle/>
              <a:p>
                <a:pPr algn="just">
                  <a:spcBef>
                    <a:spcPts val="600"/>
                  </a:spcBef>
                  <a:spcAft>
                    <a:spcPts val="600"/>
                  </a:spcAft>
                </a:pPr>
                <a:r>
                  <a:rPr lang="en-GB" sz="2600" b="1" dirty="0">
                    <a:latin typeface="+mj-lt"/>
                  </a:rPr>
                  <a:t>Finding Global Estimates</a:t>
                </a:r>
              </a:p>
              <a:p>
                <a:pPr algn="just">
                  <a:spcBef>
                    <a:spcPts val="600"/>
                  </a:spcBef>
                  <a:spcAft>
                    <a:spcPts val="600"/>
                  </a:spcAft>
                </a:pPr>
                <a:r>
                  <a:rPr lang="en-GB" sz="2600" dirty="0">
                    <a:latin typeface="+mj-lt"/>
                  </a:rPr>
                  <a:t>Suppose we want to estimate </a:t>
                </a:r>
                <a14:m>
                  <m:oMath xmlns:m="http://schemas.openxmlformats.org/officeDocument/2006/math">
                    <m:r>
                      <m:rPr>
                        <m:sty m:val="p"/>
                      </m:rPr>
                      <a:rPr lang="en-GB" sz="2600">
                        <a:latin typeface="+mj-lt"/>
                      </a:rPr>
                      <m:t>μ</m:t>
                    </m:r>
                  </m:oMath>
                </a14:m>
                <a:r>
                  <a:rPr lang="en-GB" sz="2600" dirty="0">
                    <a:latin typeface="+mj-lt"/>
                  </a:rPr>
                  <a:t> by aggregating the sample mean </a:t>
                </a:r>
                <a14:m>
                  <m:oMath xmlns:m="http://schemas.openxmlformats.org/officeDocument/2006/math">
                    <m:sSub>
                      <m:sSubPr>
                        <m:ctrlPr>
                          <a:rPr lang="de-CH" sz="2600" i="1">
                            <a:latin typeface="+mj-lt"/>
                          </a:rPr>
                        </m:ctrlPr>
                      </m:sSubPr>
                      <m:e>
                        <m:acc>
                          <m:accPr>
                            <m:chr m:val="̂"/>
                            <m:ctrlPr>
                              <a:rPr lang="de-CH" sz="2600" i="1">
                                <a:latin typeface="+mj-lt"/>
                              </a:rPr>
                            </m:ctrlPr>
                          </m:accPr>
                          <m:e>
                            <m:r>
                              <m:rPr>
                                <m:sty m:val="p"/>
                              </m:rPr>
                              <a:rPr lang="en-GB" sz="2600">
                                <a:latin typeface="+mj-lt"/>
                              </a:rPr>
                              <m:t>μ</m:t>
                            </m:r>
                          </m:e>
                        </m:acc>
                      </m:e>
                      <m:sub>
                        <m:r>
                          <a:rPr lang="en-GB" sz="2600" i="1">
                            <a:latin typeface="+mj-lt"/>
                          </a:rPr>
                          <m:t>𝑗</m:t>
                        </m:r>
                      </m:sub>
                    </m:sSub>
                    <m:r>
                      <a:rPr lang="en-GB" sz="2600" i="1">
                        <a:latin typeface="+mj-lt"/>
                      </a:rPr>
                      <m:t>=</m:t>
                    </m:r>
                    <m:sSub>
                      <m:sSubPr>
                        <m:ctrlPr>
                          <a:rPr lang="de-CH" sz="2600" i="1">
                            <a:latin typeface="+mj-lt"/>
                          </a:rPr>
                        </m:ctrlPr>
                      </m:sSubPr>
                      <m:e>
                        <m:acc>
                          <m:accPr>
                            <m:chr m:val="̅"/>
                            <m:ctrlPr>
                              <a:rPr lang="de-CH" sz="2600" i="1">
                                <a:latin typeface="+mj-lt"/>
                              </a:rPr>
                            </m:ctrlPr>
                          </m:accPr>
                          <m:e>
                            <m:r>
                              <a:rPr lang="en-GB" sz="2600" i="1">
                                <a:latin typeface="+mj-lt"/>
                              </a:rPr>
                              <m:t>𝑋</m:t>
                            </m:r>
                          </m:e>
                        </m:acc>
                      </m:e>
                      <m:sub>
                        <m:sSub>
                          <m:sSubPr>
                            <m:ctrlPr>
                              <a:rPr lang="de-CH" sz="2600" i="1">
                                <a:latin typeface="+mj-lt"/>
                              </a:rPr>
                            </m:ctrlPr>
                          </m:sSubPr>
                          <m:e>
                            <m:r>
                              <a:rPr lang="de-CH" sz="2600" i="1">
                                <a:latin typeface="+mj-lt"/>
                              </a:rPr>
                              <m:t>𝑛</m:t>
                            </m:r>
                          </m:e>
                          <m:sub>
                            <m:r>
                              <a:rPr lang="de-CH" sz="2600" i="1">
                                <a:latin typeface="+mj-lt"/>
                              </a:rPr>
                              <m:t>𝑗</m:t>
                            </m:r>
                          </m:sub>
                        </m:sSub>
                      </m:sub>
                    </m:sSub>
                    <m:r>
                      <a:rPr lang="en-GB" sz="2600">
                        <a:latin typeface="+mj-lt"/>
                      </a:rPr>
                      <m:t>∼</m:t>
                    </m:r>
                    <m:r>
                      <a:rPr lang="en-GB" sz="2600" i="1">
                        <a:latin typeface="+mj-lt"/>
                      </a:rPr>
                      <m:t>𝒩</m:t>
                    </m:r>
                    <m:d>
                      <m:dPr>
                        <m:ctrlPr>
                          <a:rPr lang="de-CH" sz="2600" i="1">
                            <a:latin typeface="+mj-lt"/>
                          </a:rPr>
                        </m:ctrlPr>
                      </m:dPr>
                      <m:e>
                        <m:r>
                          <m:rPr>
                            <m:sty m:val="p"/>
                          </m:rPr>
                          <a:rPr lang="en-GB" sz="2600">
                            <a:latin typeface="+mj-lt"/>
                          </a:rPr>
                          <m:t>μ</m:t>
                        </m:r>
                        <m:r>
                          <a:rPr lang="en-GB" sz="2600" i="1">
                            <a:latin typeface="+mj-lt"/>
                          </a:rPr>
                          <m:t>,</m:t>
                        </m:r>
                        <m:sSup>
                          <m:sSupPr>
                            <m:ctrlPr>
                              <a:rPr lang="de-CH" sz="2600" i="1">
                                <a:latin typeface="+mj-lt"/>
                              </a:rPr>
                            </m:ctrlPr>
                          </m:sSupPr>
                          <m:e>
                            <m:r>
                              <m:rPr>
                                <m:sty m:val="p"/>
                              </m:rPr>
                              <a:rPr lang="en-GB" sz="2600">
                                <a:latin typeface="+mj-lt"/>
                              </a:rPr>
                              <m:t>σ</m:t>
                            </m:r>
                          </m:e>
                          <m:sup>
                            <m:r>
                              <a:rPr lang="en-GB" sz="2600" i="1">
                                <a:latin typeface="+mj-lt"/>
                              </a:rPr>
                              <m:t>2</m:t>
                            </m:r>
                          </m:sup>
                        </m:sSup>
                        <m:r>
                          <m:rPr>
                            <m:lit/>
                          </m:rPr>
                          <a:rPr lang="en-GB" sz="2600" i="1">
                            <a:latin typeface="+mj-lt"/>
                          </a:rPr>
                          <m:t>/</m:t>
                        </m:r>
                        <m:sSub>
                          <m:sSubPr>
                            <m:ctrlPr>
                              <a:rPr lang="de-CH" sz="2600" i="1">
                                <a:latin typeface="+mj-lt"/>
                              </a:rPr>
                            </m:ctrlPr>
                          </m:sSubPr>
                          <m:e>
                            <m:r>
                              <a:rPr lang="en-GB" sz="2600" i="1">
                                <a:latin typeface="+mj-lt"/>
                              </a:rPr>
                              <m:t>𝑛</m:t>
                            </m:r>
                          </m:e>
                          <m:sub>
                            <m:r>
                              <a:rPr lang="en-GB" sz="2600" i="1">
                                <a:latin typeface="+mj-lt"/>
                              </a:rPr>
                              <m:t>𝑗</m:t>
                            </m:r>
                          </m:sub>
                        </m:sSub>
                      </m:e>
                    </m:d>
                  </m:oMath>
                </a14:m>
                <a:r>
                  <a:rPr lang="en-GB" sz="2600" dirty="0">
                    <a:latin typeface="+mj-lt"/>
                  </a:rPr>
                  <a:t> across a set of </a:t>
                </a:r>
                <a14:m>
                  <m:oMath xmlns:m="http://schemas.openxmlformats.org/officeDocument/2006/math">
                    <m:r>
                      <a:rPr lang="en-GB" sz="2600" i="1">
                        <a:latin typeface="+mj-lt"/>
                      </a:rPr>
                      <m:t>𝑘</m:t>
                    </m:r>
                  </m:oMath>
                </a14:m>
                <a:r>
                  <a:rPr lang="en-GB" sz="2600" dirty="0">
                    <a:latin typeface="+mj-lt"/>
                  </a:rPr>
                  <a:t> studies with</a:t>
                </a:r>
                <a14:m>
                  <m:oMath xmlns:m="http://schemas.openxmlformats.org/officeDocument/2006/math">
                    <m:r>
                      <a:rPr lang="de-CH" sz="2600" b="0" i="0" smtClean="0">
                        <a:latin typeface="+mj-lt"/>
                      </a:rPr>
                      <m:t> </m:t>
                    </m:r>
                    <m:sSub>
                      <m:sSubPr>
                        <m:ctrlPr>
                          <a:rPr lang="de-CH" sz="2600" i="1">
                            <a:latin typeface="+mj-lt"/>
                          </a:rPr>
                        </m:ctrlPr>
                      </m:sSubPr>
                      <m:e>
                        <m:r>
                          <a:rPr lang="en-GB" sz="2600" i="1">
                            <a:latin typeface="+mj-lt"/>
                          </a:rPr>
                          <m:t>𝑛</m:t>
                        </m:r>
                      </m:e>
                      <m:sub>
                        <m:r>
                          <a:rPr lang="en-GB" sz="2600" i="1">
                            <a:latin typeface="+mj-lt"/>
                          </a:rPr>
                          <m:t>𝑗</m:t>
                        </m:r>
                      </m:sub>
                    </m:sSub>
                  </m:oMath>
                </a14:m>
                <a:r>
                  <a:rPr lang="en-GB" sz="2600" dirty="0">
                    <a:latin typeface="+mj-lt"/>
                  </a:rPr>
                  <a:t> denoting the sample size of the </a:t>
                </a:r>
                <a14:m>
                  <m:oMath xmlns:m="http://schemas.openxmlformats.org/officeDocument/2006/math">
                    <m:r>
                      <a:rPr lang="en-GB" sz="2600" i="1">
                        <a:latin typeface="+mj-lt"/>
                      </a:rPr>
                      <m:t>𝑗</m:t>
                    </m:r>
                  </m:oMath>
                </a14:m>
                <a:r>
                  <a:rPr lang="en-GB" sz="2600" dirty="0" err="1">
                    <a:latin typeface="+mj-lt"/>
                  </a:rPr>
                  <a:t>th</a:t>
                </a:r>
                <a:r>
                  <a:rPr lang="en-GB" sz="2600" dirty="0">
                    <a:latin typeface="+mj-lt"/>
                  </a:rPr>
                  <a:t> study. </a:t>
                </a:r>
              </a:p>
              <a:p>
                <a:pPr algn="just">
                  <a:spcBef>
                    <a:spcPts val="600"/>
                  </a:spcBef>
                  <a:spcAft>
                    <a:spcPts val="600"/>
                  </a:spcAft>
                </a:pPr>
                <a:r>
                  <a:rPr lang="en-GB" sz="2600" dirty="0">
                    <a:latin typeface="+mj-lt"/>
                  </a:rPr>
                  <a:t>As Figure 2A shows, studies with smaller sample sizes tend to have large standard errors. Hence, it is sensible to weight each study by the inverse of the variance of each sample mean (</a:t>
                </a:r>
                <a14:m>
                  <m:oMath xmlns:m="http://schemas.openxmlformats.org/officeDocument/2006/math">
                    <m:sSub>
                      <m:sSubPr>
                        <m:ctrlPr>
                          <a:rPr lang="de-CH" sz="2600" i="1">
                            <a:latin typeface="+mj-lt"/>
                          </a:rPr>
                        </m:ctrlPr>
                      </m:sSubPr>
                      <m:e>
                        <m:r>
                          <a:rPr lang="en-GB" sz="2600" i="1">
                            <a:latin typeface="+mj-lt"/>
                          </a:rPr>
                          <m:t>𝑤</m:t>
                        </m:r>
                      </m:e>
                      <m:sub>
                        <m:r>
                          <a:rPr lang="en-GB" sz="2600" i="1">
                            <a:latin typeface="+mj-lt"/>
                          </a:rPr>
                          <m:t>𝑗</m:t>
                        </m:r>
                      </m:sub>
                    </m:sSub>
                    <m:r>
                      <a:rPr lang="en-GB" sz="2600" i="1">
                        <a:latin typeface="+mj-lt"/>
                      </a:rPr>
                      <m:t>=</m:t>
                    </m:r>
                    <m:r>
                      <a:rPr lang="en-GB" sz="2600" i="1">
                        <a:latin typeface="+mj-lt"/>
                      </a:rPr>
                      <m:t>𝑛</m:t>
                    </m:r>
                    <m:r>
                      <m:rPr>
                        <m:lit/>
                      </m:rPr>
                      <a:rPr lang="en-GB" sz="2600" i="1">
                        <a:latin typeface="+mj-lt"/>
                      </a:rPr>
                      <m:t>/</m:t>
                    </m:r>
                    <m:sSubSup>
                      <m:sSubSupPr>
                        <m:ctrlPr>
                          <a:rPr lang="de-CH" sz="2600" i="1">
                            <a:latin typeface="+mj-lt"/>
                          </a:rPr>
                        </m:ctrlPr>
                      </m:sSubSupPr>
                      <m:e>
                        <m:r>
                          <a:rPr lang="en-GB" sz="2600" i="1">
                            <a:latin typeface="+mj-lt"/>
                          </a:rPr>
                          <m:t>𝑠</m:t>
                        </m:r>
                      </m:e>
                      <m:sub>
                        <m:r>
                          <a:rPr lang="en-GB" sz="2600" i="1">
                            <a:latin typeface="+mj-lt"/>
                          </a:rPr>
                          <m:t>𝑗</m:t>
                        </m:r>
                      </m:sub>
                      <m:sup>
                        <m:r>
                          <a:rPr lang="en-GB" sz="2600" i="1">
                            <a:latin typeface="+mj-lt"/>
                          </a:rPr>
                          <m:t>2</m:t>
                        </m:r>
                      </m:sup>
                    </m:sSubSup>
                    <m:r>
                      <a:rPr lang="en-GB" sz="2600" i="1">
                        <a:latin typeface="+mj-lt"/>
                      </a:rPr>
                      <m:t>)</m:t>
                    </m:r>
                  </m:oMath>
                </a14:m>
                <a:r>
                  <a:rPr lang="en-GB" sz="2600" dirty="0">
                    <a:latin typeface="+mj-lt"/>
                  </a:rPr>
                  <a:t> to calculate the global estimate</a:t>
                </a:r>
                <a:endParaRPr lang="de-CH" sz="2600" dirty="0">
                  <a:latin typeface="+mj-lt"/>
                </a:endParaRPr>
              </a:p>
              <a:p>
                <a:pPr algn="ctr">
                  <a:spcBef>
                    <a:spcPts val="600"/>
                  </a:spcBef>
                  <a:spcAft>
                    <a:spcPts val="600"/>
                  </a:spcAft>
                </a:pPr>
                <a14:m>
                  <m:oMath xmlns:m="http://schemas.openxmlformats.org/officeDocument/2006/math">
                    <m:sSub>
                      <m:sSubPr>
                        <m:ctrlPr>
                          <a:rPr lang="de-CH" sz="2600" i="1">
                            <a:latin typeface="+mj-lt"/>
                          </a:rPr>
                        </m:ctrlPr>
                      </m:sSubPr>
                      <m:e>
                        <m:acc>
                          <m:accPr>
                            <m:chr m:val="̅"/>
                            <m:ctrlPr>
                              <a:rPr lang="de-CH" sz="2600" i="1">
                                <a:latin typeface="+mj-lt"/>
                              </a:rPr>
                            </m:ctrlPr>
                          </m:accPr>
                          <m:e>
                            <m:r>
                              <a:rPr lang="en-GB" sz="2600" i="1">
                                <a:latin typeface="+mj-lt"/>
                              </a:rPr>
                              <m:t>𝑋</m:t>
                            </m:r>
                          </m:e>
                        </m:acc>
                      </m:e>
                      <m:sub>
                        <m:r>
                          <a:rPr lang="en-GB" sz="2600" i="1">
                            <a:latin typeface="+mj-lt"/>
                          </a:rPr>
                          <m:t>𝑁</m:t>
                        </m:r>
                      </m:sub>
                    </m:sSub>
                    <m:r>
                      <a:rPr lang="en-GB" sz="2600" i="1">
                        <a:latin typeface="+mj-lt"/>
                      </a:rPr>
                      <m:t>=</m:t>
                    </m:r>
                    <m:f>
                      <m:fPr>
                        <m:ctrlPr>
                          <a:rPr lang="de-CH" sz="2600" i="1">
                            <a:latin typeface="+mj-lt"/>
                          </a:rPr>
                        </m:ctrlPr>
                      </m:fPr>
                      <m:num>
                        <m:nary>
                          <m:naryPr>
                            <m:chr m:val="∑"/>
                            <m:ctrlPr>
                              <a:rPr lang="de-CH" sz="2600" i="1">
                                <a:latin typeface="+mj-lt"/>
                              </a:rPr>
                            </m:ctrlPr>
                          </m:naryPr>
                          <m:sub>
                            <m:r>
                              <a:rPr lang="en-GB" sz="2600" i="1">
                                <a:latin typeface="+mj-lt"/>
                              </a:rPr>
                              <m:t>𝑗</m:t>
                            </m:r>
                            <m:r>
                              <a:rPr lang="en-GB" sz="2600" i="1">
                                <a:latin typeface="+mj-lt"/>
                              </a:rPr>
                              <m:t>=1</m:t>
                            </m:r>
                          </m:sub>
                          <m:sup>
                            <m:r>
                              <a:rPr lang="en-GB" sz="2600" i="1">
                                <a:latin typeface="+mj-lt"/>
                              </a:rPr>
                              <m:t>𝑘</m:t>
                            </m:r>
                          </m:sup>
                          <m:e>
                            <m:sSub>
                              <m:sSubPr>
                                <m:ctrlPr>
                                  <a:rPr lang="de-CH" sz="2600" i="1">
                                    <a:latin typeface="+mj-lt"/>
                                  </a:rPr>
                                </m:ctrlPr>
                              </m:sSubPr>
                              <m:e>
                                <m:acc>
                                  <m:accPr>
                                    <m:chr m:val="̅"/>
                                    <m:ctrlPr>
                                      <a:rPr lang="de-CH" sz="2600" i="1">
                                        <a:latin typeface="+mj-lt"/>
                                      </a:rPr>
                                    </m:ctrlPr>
                                  </m:accPr>
                                  <m:e>
                                    <m:r>
                                      <a:rPr lang="en-GB" sz="2600" i="1">
                                        <a:latin typeface="+mj-lt"/>
                                      </a:rPr>
                                      <m:t>𝑋</m:t>
                                    </m:r>
                                  </m:e>
                                </m:acc>
                              </m:e>
                              <m:sub>
                                <m:sSub>
                                  <m:sSubPr>
                                    <m:ctrlPr>
                                      <a:rPr lang="de-CH" sz="2600" i="1">
                                        <a:latin typeface="+mj-lt"/>
                                      </a:rPr>
                                    </m:ctrlPr>
                                  </m:sSubPr>
                                  <m:e>
                                    <m:r>
                                      <a:rPr lang="de-CH" sz="2600" i="1">
                                        <a:latin typeface="+mj-lt"/>
                                      </a:rPr>
                                      <m:t>𝑛</m:t>
                                    </m:r>
                                  </m:e>
                                  <m:sub>
                                    <m:r>
                                      <a:rPr lang="de-CH" sz="2600" i="1">
                                        <a:latin typeface="+mj-lt"/>
                                      </a:rPr>
                                      <m:t>𝑗</m:t>
                                    </m:r>
                                  </m:sub>
                                </m:sSub>
                              </m:sub>
                            </m:sSub>
                          </m:e>
                        </m:nary>
                        <m:sSub>
                          <m:sSubPr>
                            <m:ctrlPr>
                              <a:rPr lang="de-CH" sz="2600" i="1">
                                <a:latin typeface="+mj-lt"/>
                              </a:rPr>
                            </m:ctrlPr>
                          </m:sSubPr>
                          <m:e>
                            <m:r>
                              <a:rPr lang="en-GB" sz="2600" i="1">
                                <a:latin typeface="+mj-lt"/>
                              </a:rPr>
                              <m:t>𝑤</m:t>
                            </m:r>
                          </m:e>
                          <m:sub>
                            <m:r>
                              <a:rPr lang="en-GB" sz="2600" i="1">
                                <a:latin typeface="+mj-lt"/>
                              </a:rPr>
                              <m:t>𝑗</m:t>
                            </m:r>
                          </m:sub>
                        </m:sSub>
                      </m:num>
                      <m:den>
                        <m:nary>
                          <m:naryPr>
                            <m:chr m:val="∑"/>
                            <m:ctrlPr>
                              <a:rPr lang="de-CH" sz="2600" i="1">
                                <a:latin typeface="+mj-lt"/>
                              </a:rPr>
                            </m:ctrlPr>
                          </m:naryPr>
                          <m:sub>
                            <m:r>
                              <a:rPr lang="en-GB" sz="2600" i="1">
                                <a:latin typeface="+mj-lt"/>
                              </a:rPr>
                              <m:t>𝑗</m:t>
                            </m:r>
                            <m:r>
                              <a:rPr lang="en-GB" sz="2600" i="1">
                                <a:latin typeface="+mj-lt"/>
                              </a:rPr>
                              <m:t>=1</m:t>
                            </m:r>
                          </m:sub>
                          <m:sup>
                            <m:r>
                              <a:rPr lang="en-GB" sz="2600" i="1">
                                <a:latin typeface="+mj-lt"/>
                              </a:rPr>
                              <m:t>𝑘</m:t>
                            </m:r>
                          </m:sup>
                          <m:e>
                            <m:sSub>
                              <m:sSubPr>
                                <m:ctrlPr>
                                  <a:rPr lang="de-CH" sz="2600" i="1">
                                    <a:latin typeface="+mj-lt"/>
                                  </a:rPr>
                                </m:ctrlPr>
                              </m:sSubPr>
                              <m:e>
                                <m:r>
                                  <a:rPr lang="en-GB" sz="2600" i="1">
                                    <a:latin typeface="+mj-lt"/>
                                  </a:rPr>
                                  <m:t>𝑤</m:t>
                                </m:r>
                              </m:e>
                              <m:sub>
                                <m:r>
                                  <a:rPr lang="en-GB" sz="2600" i="1">
                                    <a:latin typeface="+mj-lt"/>
                                  </a:rPr>
                                  <m:t>𝑗</m:t>
                                </m:r>
                              </m:sub>
                            </m:sSub>
                          </m:e>
                        </m:nary>
                      </m:den>
                    </m:f>
                    <m:limUpp>
                      <m:limUppPr>
                        <m:ctrlPr>
                          <a:rPr lang="de-CH" sz="2600" i="1">
                            <a:latin typeface="+mj-lt"/>
                          </a:rPr>
                        </m:ctrlPr>
                      </m:limUppPr>
                      <m:e>
                        <m:r>
                          <a:rPr lang="en-GB" sz="2600">
                            <a:latin typeface="+mj-lt"/>
                          </a:rPr>
                          <m:t>∼</m:t>
                        </m:r>
                      </m:e>
                      <m:lim>
                        <m:r>
                          <a:rPr lang="en-GB" sz="2600" i="1">
                            <a:latin typeface="+mj-lt"/>
                          </a:rPr>
                          <m:t>.</m:t>
                        </m:r>
                      </m:lim>
                    </m:limUpp>
                    <m:r>
                      <a:rPr lang="en-GB" sz="2600" i="1">
                        <a:latin typeface="+mj-lt"/>
                      </a:rPr>
                      <m:t>𝒩</m:t>
                    </m:r>
                    <m:d>
                      <m:dPr>
                        <m:ctrlPr>
                          <a:rPr lang="de-CH" sz="2600" i="1">
                            <a:latin typeface="+mj-lt"/>
                          </a:rPr>
                        </m:ctrlPr>
                      </m:dPr>
                      <m:e>
                        <m:r>
                          <m:rPr>
                            <m:sty m:val="p"/>
                          </m:rPr>
                          <a:rPr lang="en-GB" sz="2600">
                            <a:latin typeface="+mj-lt"/>
                          </a:rPr>
                          <m:t>μ</m:t>
                        </m:r>
                        <m:r>
                          <a:rPr lang="en-GB" sz="2600" i="1">
                            <a:latin typeface="+mj-lt"/>
                          </a:rPr>
                          <m:t>,</m:t>
                        </m:r>
                        <m:sSup>
                          <m:sSupPr>
                            <m:ctrlPr>
                              <a:rPr lang="de-CH" sz="2600" i="1">
                                <a:latin typeface="+mj-lt"/>
                              </a:rPr>
                            </m:ctrlPr>
                          </m:sSupPr>
                          <m:e>
                            <m:r>
                              <m:rPr>
                                <m:sty m:val="p"/>
                              </m:rPr>
                              <a:rPr lang="en-GB" sz="2600">
                                <a:latin typeface="+mj-lt"/>
                              </a:rPr>
                              <m:t>σ</m:t>
                            </m:r>
                          </m:e>
                          <m:sup>
                            <m:r>
                              <a:rPr lang="en-GB" sz="2600" i="1">
                                <a:latin typeface="+mj-lt"/>
                              </a:rPr>
                              <m:t>2</m:t>
                            </m:r>
                          </m:sup>
                        </m:sSup>
                        <m:r>
                          <m:rPr>
                            <m:lit/>
                          </m:rPr>
                          <a:rPr lang="en-GB" sz="2600" i="1">
                            <a:latin typeface="+mj-lt"/>
                          </a:rPr>
                          <m:t>/</m:t>
                        </m:r>
                        <m:r>
                          <a:rPr lang="en-GB" sz="2600" i="1">
                            <a:latin typeface="+mj-lt"/>
                          </a:rPr>
                          <m:t>𝑁</m:t>
                        </m:r>
                      </m:e>
                    </m:d>
                    <m:r>
                      <a:rPr lang="de-CH" sz="2600" b="0" i="0" smtClean="0">
                        <a:latin typeface="+mj-lt"/>
                      </a:rPr>
                      <m:t> </m:t>
                    </m:r>
                  </m:oMath>
                </a14:m>
                <a:r>
                  <a:rPr lang="en-GB" sz="2600" dirty="0">
                    <a:latin typeface="+mj-lt"/>
                  </a:rPr>
                  <a:t>	with </a:t>
                </a:r>
                <a14:m>
                  <m:oMath xmlns:m="http://schemas.openxmlformats.org/officeDocument/2006/math">
                    <m:r>
                      <a:rPr lang="en-GB" sz="2600" i="1">
                        <a:latin typeface="+mj-lt"/>
                      </a:rPr>
                      <m:t>𝑁</m:t>
                    </m:r>
                    <m:r>
                      <a:rPr lang="en-GB" sz="2600" i="1">
                        <a:latin typeface="+mj-lt"/>
                      </a:rPr>
                      <m:t>=</m:t>
                    </m:r>
                    <m:nary>
                      <m:naryPr>
                        <m:chr m:val="∑"/>
                        <m:ctrlPr>
                          <a:rPr lang="de-CH" sz="2600" i="1">
                            <a:latin typeface="+mj-lt"/>
                          </a:rPr>
                        </m:ctrlPr>
                      </m:naryPr>
                      <m:sub>
                        <m:r>
                          <a:rPr lang="en-GB" sz="2600" i="1">
                            <a:latin typeface="+mj-lt"/>
                          </a:rPr>
                          <m:t>𝑗</m:t>
                        </m:r>
                        <m:r>
                          <a:rPr lang="en-GB" sz="2600" i="1">
                            <a:latin typeface="+mj-lt"/>
                          </a:rPr>
                          <m:t>=1</m:t>
                        </m:r>
                      </m:sub>
                      <m:sup>
                        <m:r>
                          <a:rPr lang="en-GB" sz="2600" i="1">
                            <a:latin typeface="+mj-lt"/>
                          </a:rPr>
                          <m:t>𝑘</m:t>
                        </m:r>
                      </m:sup>
                      <m:e>
                        <m:sSub>
                          <m:sSubPr>
                            <m:ctrlPr>
                              <a:rPr lang="de-CH" sz="2600" i="1">
                                <a:latin typeface="+mj-lt"/>
                              </a:rPr>
                            </m:ctrlPr>
                          </m:sSubPr>
                          <m:e>
                            <m:r>
                              <a:rPr lang="en-GB" sz="2600" i="1">
                                <a:latin typeface="+mj-lt"/>
                              </a:rPr>
                              <m:t>𝑛</m:t>
                            </m:r>
                          </m:e>
                          <m:sub>
                            <m:r>
                              <a:rPr lang="en-GB" sz="2600" i="1">
                                <a:latin typeface="+mj-lt"/>
                              </a:rPr>
                              <m:t>𝑗</m:t>
                            </m:r>
                          </m:sub>
                        </m:sSub>
                      </m:e>
                    </m:nary>
                  </m:oMath>
                </a14:m>
                <a:r>
                  <a:rPr lang="en-GB" sz="2600" dirty="0">
                    <a:latin typeface="+mj-lt"/>
                  </a:rPr>
                  <a:t>. </a:t>
                </a:r>
              </a:p>
              <a:p>
                <a:pPr algn="just">
                  <a:spcBef>
                    <a:spcPts val="600"/>
                  </a:spcBef>
                  <a:spcAft>
                    <a:spcPts val="600"/>
                  </a:spcAft>
                </a:pPr>
                <a:r>
                  <a:rPr lang="en-GB" sz="2600" dirty="0">
                    <a:latin typeface="+mj-lt"/>
                  </a:rPr>
                  <a:t>Very often, however, scientific studies are more likely to be published if they report significant findings. Non-significant studies might not published at all (Figure 2B) or are only published along with a few significant results (Figure 2C). In both cases, the estimator given above overestimates the true parameter value </a:t>
                </a:r>
                <a14:m>
                  <m:oMath xmlns:m="http://schemas.openxmlformats.org/officeDocument/2006/math">
                    <m:r>
                      <m:rPr>
                        <m:sty m:val="p"/>
                      </m:rPr>
                      <a:rPr lang="en-GB" sz="2600">
                        <a:latin typeface="+mj-lt"/>
                      </a:rPr>
                      <m:t>μ</m:t>
                    </m:r>
                  </m:oMath>
                </a14:m>
                <a:r>
                  <a:rPr lang="en-GB" sz="2600" dirty="0">
                    <a:latin typeface="+mj-lt"/>
                  </a:rPr>
                  <a:t>.</a:t>
                </a:r>
              </a:p>
              <a:p>
                <a:pPr algn="just">
                  <a:spcBef>
                    <a:spcPts val="600"/>
                  </a:spcBef>
                  <a:spcAft>
                    <a:spcPts val="600"/>
                  </a:spcAft>
                </a:pPr>
                <a:endParaRPr lang="en-GB" sz="2600" dirty="0">
                  <a:latin typeface="+mj-lt"/>
                </a:endParaRPr>
              </a:p>
              <a:p>
                <a:pPr>
                  <a:spcBef>
                    <a:spcPts val="600"/>
                  </a:spcBef>
                  <a:spcAft>
                    <a:spcPts val="600"/>
                  </a:spcAft>
                </a:pPr>
                <a:r>
                  <a:rPr lang="en-US" sz="2600" b="1" dirty="0">
                    <a:latin typeface="+mj-lt"/>
                  </a:rPr>
                  <a:t>Publication Probabilities and Truncated Distributions</a:t>
                </a:r>
                <a:endParaRPr lang="en-GB" sz="2600" b="1" dirty="0">
                  <a:latin typeface="+mj-lt"/>
                </a:endParaRPr>
              </a:p>
              <a:p>
                <a:pPr algn="just">
                  <a:spcBef>
                    <a:spcPts val="600"/>
                  </a:spcBef>
                  <a:spcAft>
                    <a:spcPts val="600"/>
                  </a:spcAft>
                </a:pPr>
                <a:r>
                  <a:rPr lang="en-GB" sz="2600" dirty="0">
                    <a:latin typeface="+mj-lt"/>
                  </a:rPr>
                  <a:t>Without publication bias, the distribution of published </a:t>
                </a:r>
                <a:r>
                  <a:rPr lang="en-GB" sz="2600" spc="30" dirty="0">
                    <a:latin typeface="+mj-lt"/>
                  </a:rPr>
                  <a:t>findings is given by the sampling distribution of </a:t>
                </a:r>
                <a:r>
                  <a:rPr lang="de-CH" sz="2600" spc="30" dirty="0" err="1">
                    <a:latin typeface="+mj-lt"/>
                  </a:rPr>
                  <a:t>the</a:t>
                </a:r>
                <a:r>
                  <a:rPr lang="en-GB" sz="2600" spc="30" dirty="0">
                    <a:latin typeface="+mj-lt"/>
                  </a:rPr>
                  <a:t> </a:t>
                </a:r>
                <a:r>
                  <a:rPr lang="en-GB" sz="2600" spc="30" dirty="0" err="1">
                    <a:latin typeface="+mj-lt"/>
                  </a:rPr>
                  <a:t>corres</a:t>
                </a:r>
                <a:r>
                  <a:rPr lang="en-GB" sz="2600" spc="30" dirty="0">
                    <a:latin typeface="+mj-lt"/>
                  </a:rPr>
                  <a:t>-</a:t>
                </a:r>
                <a:r>
                  <a:rPr lang="en-GB" sz="2600" spc="30" dirty="0">
                    <a:solidFill>
                      <a:schemeClr val="bg1"/>
                    </a:solidFill>
                    <a:latin typeface="+mj-lt"/>
                  </a:rPr>
                  <a:t>p</a:t>
                </a:r>
                <a:endParaRPr lang="de-CH" sz="2600" spc="30" dirty="0">
                  <a:solidFill>
                    <a:schemeClr val="bg1"/>
                  </a:solidFill>
                  <a:latin typeface="+mj-lt"/>
                </a:endParaRPr>
              </a:p>
            </p:txBody>
          </p:sp>
        </mc:Choice>
        <mc:Fallback>
          <p:sp>
            <p:nvSpPr>
              <p:cNvPr id="85" name="Textfeld 84">
                <a:extLst>
                  <a:ext uri="{FF2B5EF4-FFF2-40B4-BE49-F238E27FC236}">
                    <a16:creationId xmlns:a16="http://schemas.microsoft.com/office/drawing/2014/main" id="{F8B059EF-9F06-4AC6-853A-A325AA31693C}"/>
                  </a:ext>
                </a:extLst>
              </p:cNvPr>
              <p:cNvSpPr txBox="1">
                <a:spLocks noRot="1" noChangeAspect="1" noMove="1" noResize="1" noEditPoints="1" noAdjustHandles="1" noChangeArrowheads="1" noChangeShapeType="1" noTextEdit="1"/>
              </p:cNvSpPr>
              <p:nvPr/>
            </p:nvSpPr>
            <p:spPr>
              <a:xfrm>
                <a:off x="10692757" y="20903218"/>
                <a:ext cx="8947793" cy="9833013"/>
              </a:xfrm>
              <a:prstGeom prst="rect">
                <a:avLst/>
              </a:prstGeom>
              <a:blipFill>
                <a:blip r:embed="rId5"/>
                <a:stretch>
                  <a:fillRect l="-1226" t="-558" r="-1226" b="-868"/>
                </a:stretch>
              </a:blipFill>
            </p:spPr>
            <p:txBody>
              <a:bodyPr/>
              <a:lstStyle/>
              <a:p>
                <a:r>
                  <a:rPr lang="de-CH">
                    <a:noFill/>
                  </a:rPr>
                  <a:t> </a:t>
                </a:r>
              </a:p>
            </p:txBody>
          </p:sp>
        </mc:Fallback>
      </mc:AlternateContent>
      <mc:AlternateContent xmlns:mc="http://schemas.openxmlformats.org/markup-compatibility/2006">
        <mc:Choice xmlns:a14="http://schemas.microsoft.com/office/drawing/2010/main" Requires="a14">
          <p:sp>
            <p:nvSpPr>
              <p:cNvPr id="90" name="Textfeld 89">
                <a:extLst>
                  <a:ext uri="{FF2B5EF4-FFF2-40B4-BE49-F238E27FC236}">
                    <a16:creationId xmlns:a16="http://schemas.microsoft.com/office/drawing/2014/main" id="{75898973-25E6-43C9-8BC2-DD38263CD385}"/>
                  </a:ext>
                </a:extLst>
              </p:cNvPr>
              <p:cNvSpPr txBox="1"/>
              <p:nvPr/>
            </p:nvSpPr>
            <p:spPr>
              <a:xfrm>
                <a:off x="20091399" y="20906602"/>
                <a:ext cx="8998599" cy="9164817"/>
              </a:xfrm>
              <a:prstGeom prst="rect">
                <a:avLst/>
              </a:prstGeom>
              <a:noFill/>
            </p:spPr>
            <p:txBody>
              <a:bodyPr wrap="square" rtlCol="0">
                <a:spAutoFit/>
              </a:bodyPr>
              <a:lstStyle/>
              <a:p>
                <a:pPr algn="just">
                  <a:spcBef>
                    <a:spcPts val="600"/>
                  </a:spcBef>
                  <a:spcAft>
                    <a:spcPts val="600"/>
                  </a:spcAft>
                </a:pPr>
                <a:r>
                  <a:rPr lang="en-GB" sz="2600" dirty="0">
                    <a:latin typeface="+mj-lt"/>
                  </a:rPr>
                  <a:t>ponding summary statistic, for example the sample mean</a:t>
                </a:r>
                <a14:m>
                  <m:oMath xmlns:m="http://schemas.openxmlformats.org/officeDocument/2006/math">
                    <m:r>
                      <a:rPr lang="de-CH" sz="2600">
                        <a:latin typeface="+mj-lt"/>
                      </a:rPr>
                      <m:t>  </m:t>
                    </m:r>
                    <m:sSub>
                      <m:sSubPr>
                        <m:ctrlPr>
                          <a:rPr lang="de-CH" sz="2600" i="1">
                            <a:latin typeface="+mj-lt"/>
                          </a:rPr>
                        </m:ctrlPr>
                      </m:sSubPr>
                      <m:e>
                        <m:r>
                          <a:rPr lang="en-GB" sz="2600" i="1">
                            <a:latin typeface="+mj-lt"/>
                          </a:rPr>
                          <m:t>𝑆</m:t>
                        </m:r>
                      </m:e>
                      <m:sub>
                        <m:sSub>
                          <m:sSubPr>
                            <m:ctrlPr>
                              <a:rPr lang="de-CH" sz="2600" i="1">
                                <a:latin typeface="+mj-lt"/>
                              </a:rPr>
                            </m:ctrlPr>
                          </m:sSubPr>
                          <m:e>
                            <m:r>
                              <a:rPr lang="en-GB" sz="2600" i="1">
                                <a:latin typeface="+mj-lt"/>
                              </a:rPr>
                              <m:t>𝑛</m:t>
                            </m:r>
                          </m:e>
                          <m:sub>
                            <m:r>
                              <a:rPr lang="en-GB" sz="2600" i="1">
                                <a:latin typeface="+mj-lt"/>
                              </a:rPr>
                              <m:t>𝑗</m:t>
                            </m:r>
                          </m:sub>
                        </m:sSub>
                      </m:sub>
                    </m:sSub>
                    <m:r>
                      <a:rPr lang="en-GB" sz="2600" i="1">
                        <a:latin typeface="+mj-lt"/>
                      </a:rPr>
                      <m:t>=</m:t>
                    </m:r>
                    <m:sSub>
                      <m:sSubPr>
                        <m:ctrlPr>
                          <a:rPr lang="de-CH" sz="2600" i="1">
                            <a:latin typeface="+mj-lt"/>
                          </a:rPr>
                        </m:ctrlPr>
                      </m:sSubPr>
                      <m:e>
                        <m:acc>
                          <m:accPr>
                            <m:chr m:val="̅"/>
                            <m:ctrlPr>
                              <a:rPr lang="de-CH" sz="2600" i="1">
                                <a:latin typeface="+mj-lt"/>
                              </a:rPr>
                            </m:ctrlPr>
                          </m:accPr>
                          <m:e>
                            <m:r>
                              <a:rPr lang="en-GB" sz="2600" i="1">
                                <a:latin typeface="+mj-lt"/>
                              </a:rPr>
                              <m:t>𝑋</m:t>
                            </m:r>
                          </m:e>
                        </m:acc>
                      </m:e>
                      <m:sub>
                        <m:sSub>
                          <m:sSubPr>
                            <m:ctrlPr>
                              <a:rPr lang="de-CH" sz="2600" i="1">
                                <a:latin typeface="+mj-lt"/>
                              </a:rPr>
                            </m:ctrlPr>
                          </m:sSubPr>
                          <m:e>
                            <m:r>
                              <a:rPr lang="de-CH" sz="2600" i="1">
                                <a:latin typeface="+mj-lt"/>
                              </a:rPr>
                              <m:t>𝑛</m:t>
                            </m:r>
                          </m:e>
                          <m:sub>
                            <m:r>
                              <a:rPr lang="de-CH" sz="2600" i="1">
                                <a:latin typeface="+mj-lt"/>
                              </a:rPr>
                              <m:t>𝑗</m:t>
                            </m:r>
                          </m:sub>
                        </m:sSub>
                      </m:sub>
                    </m:sSub>
                    <m:r>
                      <a:rPr lang="en-GB" sz="2600" i="1">
                        <a:latin typeface="+mj-lt"/>
                      </a:rPr>
                      <m:t>=</m:t>
                    </m:r>
                    <m:f>
                      <m:fPr>
                        <m:ctrlPr>
                          <a:rPr lang="de-CH" sz="2600" i="1">
                            <a:latin typeface="+mj-lt"/>
                          </a:rPr>
                        </m:ctrlPr>
                      </m:fPr>
                      <m:num>
                        <m:r>
                          <a:rPr lang="en-GB" sz="2600" i="1">
                            <a:latin typeface="+mj-lt"/>
                          </a:rPr>
                          <m:t>1</m:t>
                        </m:r>
                      </m:num>
                      <m:den>
                        <m:sSub>
                          <m:sSubPr>
                            <m:ctrlPr>
                              <a:rPr lang="de-CH" sz="2600" i="1">
                                <a:latin typeface="+mj-lt"/>
                              </a:rPr>
                            </m:ctrlPr>
                          </m:sSubPr>
                          <m:e>
                            <m:r>
                              <a:rPr lang="en-GB" sz="2600" i="1">
                                <a:latin typeface="+mj-lt"/>
                              </a:rPr>
                              <m:t>𝑛</m:t>
                            </m:r>
                          </m:e>
                          <m:sub>
                            <m:r>
                              <a:rPr lang="en-GB" sz="2600" i="1">
                                <a:latin typeface="+mj-lt"/>
                              </a:rPr>
                              <m:t>𝑗</m:t>
                            </m:r>
                          </m:sub>
                        </m:sSub>
                      </m:den>
                    </m:f>
                    <m:nary>
                      <m:naryPr>
                        <m:chr m:val="∑"/>
                        <m:ctrlPr>
                          <a:rPr lang="de-CH" sz="2600" i="1">
                            <a:latin typeface="+mj-lt"/>
                          </a:rPr>
                        </m:ctrlPr>
                      </m:naryPr>
                      <m:sub>
                        <m:r>
                          <a:rPr lang="en-GB" sz="2600" i="1">
                            <a:latin typeface="+mj-lt"/>
                          </a:rPr>
                          <m:t>𝑖</m:t>
                        </m:r>
                        <m:r>
                          <a:rPr lang="en-GB" sz="2600" i="1">
                            <a:latin typeface="+mj-lt"/>
                          </a:rPr>
                          <m:t>=1</m:t>
                        </m:r>
                      </m:sub>
                      <m:sup>
                        <m:sSub>
                          <m:sSubPr>
                            <m:ctrlPr>
                              <a:rPr lang="de-CH" sz="2600" i="1">
                                <a:latin typeface="+mj-lt"/>
                              </a:rPr>
                            </m:ctrlPr>
                          </m:sSubPr>
                          <m:e>
                            <m:r>
                              <a:rPr lang="en-GB" sz="2600" i="1">
                                <a:latin typeface="+mj-lt"/>
                              </a:rPr>
                              <m:t>𝑛</m:t>
                            </m:r>
                          </m:e>
                          <m:sub>
                            <m:r>
                              <a:rPr lang="en-GB" sz="2600" i="1">
                                <a:latin typeface="+mj-lt"/>
                              </a:rPr>
                              <m:t>𝑗</m:t>
                            </m:r>
                          </m:sub>
                        </m:sSub>
                      </m:sup>
                      <m:e>
                        <m:sSub>
                          <m:sSubPr>
                            <m:ctrlPr>
                              <a:rPr lang="de-CH" sz="2600" i="1">
                                <a:latin typeface="+mj-lt"/>
                              </a:rPr>
                            </m:ctrlPr>
                          </m:sSubPr>
                          <m:e>
                            <m:r>
                              <a:rPr lang="en-GB" sz="2600" i="1">
                                <a:latin typeface="+mj-lt"/>
                              </a:rPr>
                              <m:t>𝑋</m:t>
                            </m:r>
                          </m:e>
                          <m:sub>
                            <m:r>
                              <a:rPr lang="en-GB" sz="2600" i="1">
                                <a:latin typeface="+mj-lt"/>
                              </a:rPr>
                              <m:t>𝑖</m:t>
                            </m:r>
                          </m:sub>
                        </m:sSub>
                      </m:e>
                    </m:nary>
                    <m:r>
                      <a:rPr lang="de-CH" sz="2600" i="1">
                        <a:latin typeface="+mj-lt"/>
                      </a:rPr>
                      <m:t>.</m:t>
                    </m:r>
                    <m:r>
                      <a:rPr lang="de-CH" sz="2600" b="0" i="1" smtClean="0">
                        <a:latin typeface="+mj-lt"/>
                      </a:rPr>
                      <m:t> </m:t>
                    </m:r>
                  </m:oMath>
                </a14:m>
                <a:r>
                  <a:rPr lang="en-GB" sz="2600" dirty="0">
                    <a:latin typeface="+mj-lt"/>
                  </a:rPr>
                  <a:t>In these cases, the global estimate </a:t>
                </a:r>
                <a14:m>
                  <m:oMath xmlns:m="http://schemas.openxmlformats.org/officeDocument/2006/math">
                    <m:sSub>
                      <m:sSubPr>
                        <m:ctrlPr>
                          <a:rPr lang="de-CH" sz="2600" i="1">
                            <a:latin typeface="+mj-lt"/>
                          </a:rPr>
                        </m:ctrlPr>
                      </m:sSubPr>
                      <m:e>
                        <m:acc>
                          <m:accPr>
                            <m:chr m:val="̅"/>
                            <m:ctrlPr>
                              <a:rPr lang="de-CH" sz="2600" i="1">
                                <a:latin typeface="+mj-lt"/>
                              </a:rPr>
                            </m:ctrlPr>
                          </m:accPr>
                          <m:e>
                            <m:r>
                              <a:rPr lang="en-GB" sz="2600" i="1">
                                <a:latin typeface="+mj-lt"/>
                              </a:rPr>
                              <m:t>𝑋</m:t>
                            </m:r>
                          </m:e>
                        </m:acc>
                      </m:e>
                      <m:sub>
                        <m:r>
                          <a:rPr lang="en-GB" sz="2600" i="1">
                            <a:latin typeface="+mj-lt"/>
                          </a:rPr>
                          <m:t>𝑁</m:t>
                        </m:r>
                      </m:sub>
                    </m:sSub>
                  </m:oMath>
                </a14:m>
                <a:r>
                  <a:rPr lang="en-GB" sz="2600" dirty="0">
                    <a:latin typeface="+mj-lt"/>
                  </a:rPr>
                  <a:t> is unbiased. </a:t>
                </a:r>
              </a:p>
              <a:p>
                <a:pPr algn="just">
                  <a:spcBef>
                    <a:spcPts val="600"/>
                  </a:spcBef>
                  <a:spcAft>
                    <a:spcPts val="600"/>
                  </a:spcAft>
                </a:pPr>
                <a:r>
                  <a:rPr lang="en-GB" sz="2600" dirty="0">
                    <a:latin typeface="+mj-lt"/>
                  </a:rPr>
                  <a:t>In the presence of publication bias, however, non-significant results have a lower publication probability so that the global estimate is biased upwards. Let</a:t>
                </a:r>
                <a14:m>
                  <m:oMath xmlns:m="http://schemas.openxmlformats.org/officeDocument/2006/math">
                    <m:r>
                      <a:rPr lang="de-CH" sz="2600" b="0" i="0" smtClean="0">
                        <a:latin typeface="+mj-lt"/>
                      </a:rPr>
                      <m:t> </m:t>
                    </m:r>
                  </m:oMath>
                </a14:m>
                <a:endParaRPr lang="de-CH" sz="2600" b="0" i="0" dirty="0">
                  <a:latin typeface="+mj-lt"/>
                </a:endParaRPr>
              </a:p>
              <a:p>
                <a:pPr algn="just">
                  <a:spcBef>
                    <a:spcPts val="600"/>
                  </a:spcBef>
                  <a:spcAft>
                    <a:spcPts val="600"/>
                  </a:spcAft>
                </a:pPr>
                <a14:m>
                  <m:oMathPara xmlns:m="http://schemas.openxmlformats.org/officeDocument/2006/math">
                    <m:oMathParaPr>
                      <m:jc m:val="centerGroup"/>
                    </m:oMathParaPr>
                    <m:oMath xmlns:m="http://schemas.openxmlformats.org/officeDocument/2006/math">
                      <m:r>
                        <m:rPr>
                          <m:nor/>
                        </m:rPr>
                        <a:rPr lang="en-GB" sz="2600">
                          <a:latin typeface="+mj-lt"/>
                        </a:rPr>
                        <m:t>ppr</m:t>
                      </m:r>
                      <m:d>
                        <m:dPr>
                          <m:ctrlPr>
                            <a:rPr lang="de-CH" sz="2600" i="1">
                              <a:latin typeface="+mj-lt"/>
                            </a:rPr>
                          </m:ctrlPr>
                        </m:dPr>
                        <m:e>
                          <m:sSub>
                            <m:sSubPr>
                              <m:ctrlPr>
                                <a:rPr lang="de-CH" sz="2600" i="1">
                                  <a:latin typeface="+mj-lt"/>
                                </a:rPr>
                              </m:ctrlPr>
                            </m:sSubPr>
                            <m:e>
                              <m:r>
                                <a:rPr lang="en-GB" sz="2600" i="1">
                                  <a:latin typeface="+mj-lt"/>
                                </a:rPr>
                                <m:t>𝑆</m:t>
                              </m:r>
                            </m:e>
                            <m:sub>
                              <m:sSub>
                                <m:sSubPr>
                                  <m:ctrlPr>
                                    <a:rPr lang="de-CH" sz="2600" i="1">
                                      <a:latin typeface="+mj-lt"/>
                                    </a:rPr>
                                  </m:ctrlPr>
                                </m:sSubPr>
                                <m:e>
                                  <m:r>
                                    <a:rPr lang="en-GB" sz="2600" i="1">
                                      <a:latin typeface="+mj-lt"/>
                                    </a:rPr>
                                    <m:t>𝑛</m:t>
                                  </m:r>
                                </m:e>
                                <m:sub>
                                  <m:r>
                                    <a:rPr lang="en-GB" sz="2600" i="1">
                                      <a:latin typeface="+mj-lt"/>
                                    </a:rPr>
                                    <m:t>𝑗</m:t>
                                  </m:r>
                                </m:sub>
                              </m:sSub>
                            </m:sub>
                          </m:sSub>
                          <m:r>
                            <a:rPr lang="en-GB" sz="2600" i="1">
                              <a:latin typeface="+mj-lt"/>
                            </a:rPr>
                            <m:t>,</m:t>
                          </m:r>
                          <m:r>
                            <a:rPr lang="en-GB" sz="2600" i="1">
                              <a:latin typeface="+mj-lt"/>
                            </a:rPr>
                            <m:t>𝜋</m:t>
                          </m:r>
                        </m:e>
                      </m:d>
                      <m:r>
                        <a:rPr lang="en-GB" sz="2600" i="1">
                          <a:latin typeface="+mj-lt"/>
                        </a:rPr>
                        <m:t>=</m:t>
                      </m:r>
                      <m:r>
                        <a:rPr lang="en-GB" sz="2600" i="1">
                          <a:latin typeface="+mj-lt"/>
                        </a:rPr>
                        <m:t>𝜋</m:t>
                      </m:r>
                      <m:r>
                        <a:rPr lang="en-GB" sz="2600" i="1">
                          <a:latin typeface="+mj-lt"/>
                        </a:rPr>
                        <m:t>+</m:t>
                      </m:r>
                      <m:d>
                        <m:dPr>
                          <m:ctrlPr>
                            <a:rPr lang="de-CH" sz="2600" i="1">
                              <a:latin typeface="+mj-lt"/>
                            </a:rPr>
                          </m:ctrlPr>
                        </m:dPr>
                        <m:e>
                          <m:r>
                            <a:rPr lang="en-GB" sz="2600" i="1">
                              <a:latin typeface="+mj-lt"/>
                            </a:rPr>
                            <m:t>1−</m:t>
                          </m:r>
                          <m:r>
                            <a:rPr lang="en-GB" sz="2600" i="1">
                              <a:latin typeface="+mj-lt"/>
                            </a:rPr>
                            <m:t>𝜋</m:t>
                          </m:r>
                        </m:e>
                      </m:d>
                      <m:r>
                        <a:rPr lang="en-GB" sz="2600" i="1">
                          <a:latin typeface="+mj-lt"/>
                        </a:rPr>
                        <m:t>𝛿</m:t>
                      </m:r>
                      <m:d>
                        <m:dPr>
                          <m:ctrlPr>
                            <a:rPr lang="de-CH" sz="2600" i="1">
                              <a:latin typeface="+mj-lt"/>
                            </a:rPr>
                          </m:ctrlPr>
                        </m:dPr>
                        <m:e>
                          <m:sSub>
                            <m:sSubPr>
                              <m:ctrlPr>
                                <a:rPr lang="de-CH" sz="2600" i="1">
                                  <a:latin typeface="+mj-lt"/>
                                </a:rPr>
                              </m:ctrlPr>
                            </m:sSubPr>
                            <m:e>
                              <m:r>
                                <a:rPr lang="en-GB" sz="2600" i="1">
                                  <a:latin typeface="+mj-lt"/>
                                </a:rPr>
                                <m:t>𝑆</m:t>
                              </m:r>
                            </m:e>
                            <m:sub>
                              <m:sSub>
                                <m:sSubPr>
                                  <m:ctrlPr>
                                    <a:rPr lang="de-CH" sz="2600" i="1">
                                      <a:latin typeface="+mj-lt"/>
                                    </a:rPr>
                                  </m:ctrlPr>
                                </m:sSubPr>
                                <m:e>
                                  <m:r>
                                    <a:rPr lang="en-GB" sz="2600" i="1">
                                      <a:latin typeface="+mj-lt"/>
                                    </a:rPr>
                                    <m:t>𝑛</m:t>
                                  </m:r>
                                </m:e>
                                <m:sub>
                                  <m:r>
                                    <a:rPr lang="en-GB" sz="2600" i="1">
                                      <a:latin typeface="+mj-lt"/>
                                    </a:rPr>
                                    <m:t>𝑗</m:t>
                                  </m:r>
                                </m:sub>
                              </m:sSub>
                            </m:sub>
                          </m:sSub>
                        </m:e>
                      </m:d>
                    </m:oMath>
                  </m:oMathPara>
                </a14:m>
                <a:endParaRPr lang="de-CH" sz="2600" dirty="0">
                  <a:latin typeface="+mj-lt"/>
                </a:endParaRPr>
              </a:p>
              <a:p>
                <a:pPr algn="just">
                  <a:spcBef>
                    <a:spcPts val="600"/>
                  </a:spcBef>
                  <a:spcAft>
                    <a:spcPts val="600"/>
                  </a:spcAft>
                </a:pPr>
                <a:r>
                  <a:rPr lang="en-GB" sz="2600" dirty="0">
                    <a:latin typeface="+mj-lt"/>
                  </a:rPr>
                  <a:t>be the publication probability of </a:t>
                </a:r>
                <a14:m>
                  <m:oMath xmlns:m="http://schemas.openxmlformats.org/officeDocument/2006/math">
                    <m:sSub>
                      <m:sSubPr>
                        <m:ctrlPr>
                          <a:rPr lang="de-CH" sz="2600" i="1">
                            <a:latin typeface="+mj-lt"/>
                          </a:rPr>
                        </m:ctrlPr>
                      </m:sSubPr>
                      <m:e>
                        <m:r>
                          <a:rPr lang="en-GB" sz="2600" i="1">
                            <a:latin typeface="+mj-lt"/>
                          </a:rPr>
                          <m:t>𝑆</m:t>
                        </m:r>
                      </m:e>
                      <m:sub>
                        <m:sSub>
                          <m:sSubPr>
                            <m:ctrlPr>
                              <a:rPr lang="de-CH" sz="2600" i="1">
                                <a:latin typeface="+mj-lt"/>
                              </a:rPr>
                            </m:ctrlPr>
                          </m:sSubPr>
                          <m:e>
                            <m:r>
                              <a:rPr lang="en-GB" sz="2600" i="1">
                                <a:latin typeface="+mj-lt"/>
                              </a:rPr>
                              <m:t>𝑛</m:t>
                            </m:r>
                          </m:e>
                          <m:sub>
                            <m:r>
                              <a:rPr lang="en-GB" sz="2600" i="1">
                                <a:latin typeface="+mj-lt"/>
                              </a:rPr>
                              <m:t>𝑗</m:t>
                            </m:r>
                          </m:sub>
                        </m:sSub>
                      </m:sub>
                    </m:sSub>
                    <m:r>
                      <a:rPr lang="de-CH" sz="2600" b="0" i="1" smtClean="0">
                        <a:latin typeface="+mj-lt"/>
                      </a:rPr>
                      <m:t> </m:t>
                    </m:r>
                  </m:oMath>
                </a14:m>
                <a:r>
                  <a:rPr lang="en-GB" sz="2600" dirty="0">
                    <a:latin typeface="+mj-lt"/>
                  </a:rPr>
                  <a:t>with </a:t>
                </a:r>
                <a14:m>
                  <m:oMath xmlns:m="http://schemas.openxmlformats.org/officeDocument/2006/math">
                    <m:r>
                      <a:rPr lang="en-GB" sz="2600" i="1">
                        <a:latin typeface="+mj-lt"/>
                      </a:rPr>
                      <m:t>𝜋</m:t>
                    </m:r>
                  </m:oMath>
                </a14:m>
                <a:r>
                  <a:rPr lang="en-GB" sz="2600" dirty="0">
                    <a:latin typeface="+mj-lt"/>
                  </a:rPr>
                  <a:t> the probability of a non-significant finding to be published and </a:t>
                </a:r>
                <a14:m>
                  <m:oMath xmlns:m="http://schemas.openxmlformats.org/officeDocument/2006/math">
                    <m:r>
                      <a:rPr lang="en-GB" sz="2600" i="1">
                        <a:latin typeface="+mj-lt"/>
                      </a:rPr>
                      <m:t>𝛿</m:t>
                    </m:r>
                  </m:oMath>
                </a14:m>
                <a:r>
                  <a:rPr lang="en-GB" sz="2600" dirty="0">
                    <a:latin typeface="+mj-lt"/>
                  </a:rPr>
                  <a:t> a decision function which returns </a:t>
                </a:r>
                <a14:m>
                  <m:oMath xmlns:m="http://schemas.openxmlformats.org/officeDocument/2006/math">
                    <m:r>
                      <a:rPr lang="en-GB" sz="2600" i="1">
                        <a:latin typeface="+mj-lt"/>
                      </a:rPr>
                      <m:t>1</m:t>
                    </m:r>
                  </m:oMath>
                </a14:m>
                <a:r>
                  <a:rPr lang="en-GB" sz="2600" dirty="0">
                    <a:latin typeface="+mj-lt"/>
                  </a:rPr>
                  <a:t> if </a:t>
                </a:r>
                <a14:m>
                  <m:oMath xmlns:m="http://schemas.openxmlformats.org/officeDocument/2006/math">
                    <m:sSub>
                      <m:sSubPr>
                        <m:ctrlPr>
                          <a:rPr lang="de-CH" sz="2600" i="1">
                            <a:latin typeface="+mj-lt"/>
                          </a:rPr>
                        </m:ctrlPr>
                      </m:sSubPr>
                      <m:e>
                        <m:r>
                          <a:rPr lang="en-GB" sz="2600" i="1">
                            <a:latin typeface="+mj-lt"/>
                          </a:rPr>
                          <m:t>𝑆</m:t>
                        </m:r>
                      </m:e>
                      <m:sub>
                        <m:sSub>
                          <m:sSubPr>
                            <m:ctrlPr>
                              <a:rPr lang="de-CH" sz="2600" i="1">
                                <a:latin typeface="+mj-lt"/>
                              </a:rPr>
                            </m:ctrlPr>
                          </m:sSubPr>
                          <m:e>
                            <m:r>
                              <a:rPr lang="en-GB" sz="2600" i="1">
                                <a:latin typeface="+mj-lt"/>
                              </a:rPr>
                              <m:t>𝑛</m:t>
                            </m:r>
                          </m:e>
                          <m:sub>
                            <m:r>
                              <a:rPr lang="en-GB" sz="2600" i="1">
                                <a:latin typeface="+mj-lt"/>
                              </a:rPr>
                              <m:t>𝑗</m:t>
                            </m:r>
                          </m:sub>
                        </m:sSub>
                      </m:sub>
                    </m:sSub>
                  </m:oMath>
                </a14:m>
                <a:r>
                  <a:rPr lang="en-GB" sz="2600" dirty="0">
                    <a:latin typeface="+mj-lt"/>
                  </a:rPr>
                  <a:t>is significant and </a:t>
                </a:r>
                <a14:m>
                  <m:oMath xmlns:m="http://schemas.openxmlformats.org/officeDocument/2006/math">
                    <m:r>
                      <a:rPr lang="de-CH" sz="2600" b="0" i="1" smtClean="0">
                        <a:latin typeface="+mj-lt"/>
                      </a:rPr>
                      <m:t>0</m:t>
                    </m:r>
                  </m:oMath>
                </a14:m>
                <a:r>
                  <a:rPr lang="en-GB" sz="2600" dirty="0">
                    <a:latin typeface="+mj-lt"/>
                  </a:rPr>
                  <a:t> otherwise. If </a:t>
                </a:r>
                <a14:m>
                  <m:oMath xmlns:m="http://schemas.openxmlformats.org/officeDocument/2006/math">
                    <m:r>
                      <a:rPr lang="en-GB" sz="2600" i="1">
                        <a:latin typeface="+mj-lt"/>
                      </a:rPr>
                      <m:t>𝜋</m:t>
                    </m:r>
                  </m:oMath>
                </a14:m>
                <a:r>
                  <a:rPr lang="en-GB" sz="2600" dirty="0">
                    <a:latin typeface="+mj-lt"/>
                  </a:rPr>
                  <a:t> is constant, the expected publication probability is given by </a:t>
                </a:r>
                <a:endParaRPr lang="de-CH" sz="2600" dirty="0">
                  <a:latin typeface="+mj-lt"/>
                </a:endParaRPr>
              </a:p>
              <a:p>
                <a:pPr algn="just">
                  <a:spcBef>
                    <a:spcPts val="600"/>
                  </a:spcBef>
                  <a:spcAft>
                    <a:spcPts val="600"/>
                  </a:spcAft>
                </a:pPr>
                <a14:m>
                  <m:oMathPara xmlns:m="http://schemas.openxmlformats.org/officeDocument/2006/math">
                    <m:oMathParaPr>
                      <m:jc m:val="centerGroup"/>
                    </m:oMathParaPr>
                    <m:oMath xmlns:m="http://schemas.openxmlformats.org/officeDocument/2006/math">
                      <m:r>
                        <m:rPr>
                          <m:nor/>
                        </m:rPr>
                        <a:rPr lang="en-GB" sz="2600">
                          <a:latin typeface="+mj-lt"/>
                        </a:rPr>
                        <m:t>E</m:t>
                      </m:r>
                      <m:d>
                        <m:dPr>
                          <m:begChr m:val="["/>
                          <m:endChr m:val="]"/>
                          <m:ctrlPr>
                            <a:rPr lang="de-CH" sz="2600" i="1">
                              <a:latin typeface="+mj-lt"/>
                            </a:rPr>
                          </m:ctrlPr>
                        </m:dPr>
                        <m:e>
                          <m:r>
                            <m:rPr>
                              <m:nor/>
                            </m:rPr>
                            <a:rPr lang="en-GB" sz="2600">
                              <a:latin typeface="+mj-lt"/>
                            </a:rPr>
                            <m:t>ppr</m:t>
                          </m:r>
                          <m:d>
                            <m:dPr>
                              <m:ctrlPr>
                                <a:rPr lang="de-CH" sz="2600" i="1">
                                  <a:latin typeface="+mj-lt"/>
                                </a:rPr>
                              </m:ctrlPr>
                            </m:dPr>
                            <m:e>
                              <m:sSub>
                                <m:sSubPr>
                                  <m:ctrlPr>
                                    <a:rPr lang="de-CH" sz="2600" i="1">
                                      <a:latin typeface="+mj-lt"/>
                                    </a:rPr>
                                  </m:ctrlPr>
                                </m:sSubPr>
                                <m:e>
                                  <m:r>
                                    <a:rPr lang="en-GB" sz="2600" i="1">
                                      <a:latin typeface="+mj-lt"/>
                                    </a:rPr>
                                    <m:t>𝑆</m:t>
                                  </m:r>
                                </m:e>
                                <m:sub>
                                  <m:sSub>
                                    <m:sSubPr>
                                      <m:ctrlPr>
                                        <a:rPr lang="de-CH" sz="2600" i="1">
                                          <a:latin typeface="+mj-lt"/>
                                        </a:rPr>
                                      </m:ctrlPr>
                                    </m:sSubPr>
                                    <m:e>
                                      <m:r>
                                        <a:rPr lang="en-GB" sz="2600" i="1">
                                          <a:latin typeface="+mj-lt"/>
                                        </a:rPr>
                                        <m:t>𝑛</m:t>
                                      </m:r>
                                    </m:e>
                                    <m:sub>
                                      <m:r>
                                        <a:rPr lang="en-GB" sz="2600" i="1">
                                          <a:latin typeface="+mj-lt"/>
                                        </a:rPr>
                                        <m:t>𝑗</m:t>
                                      </m:r>
                                    </m:sub>
                                  </m:sSub>
                                </m:sub>
                              </m:sSub>
                              <m:r>
                                <a:rPr lang="en-GB" sz="2600" i="1">
                                  <a:latin typeface="+mj-lt"/>
                                </a:rPr>
                                <m:t>,</m:t>
                              </m:r>
                              <m:r>
                                <a:rPr lang="en-GB" sz="2600" i="1">
                                  <a:latin typeface="+mj-lt"/>
                                </a:rPr>
                                <m:t>𝜋</m:t>
                              </m:r>
                            </m:e>
                          </m:d>
                        </m:e>
                      </m:d>
                      <m:r>
                        <a:rPr lang="en-GB" sz="2600" i="1">
                          <a:latin typeface="+mj-lt"/>
                        </a:rPr>
                        <m:t>=</m:t>
                      </m:r>
                      <m:r>
                        <a:rPr lang="en-GB" sz="2600" i="1">
                          <a:latin typeface="+mj-lt"/>
                        </a:rPr>
                        <m:t>𝜋</m:t>
                      </m:r>
                      <m:r>
                        <m:rPr>
                          <m:nor/>
                        </m:rPr>
                        <a:rPr lang="en-GB" sz="2600">
                          <a:latin typeface="+mj-lt"/>
                        </a:rPr>
                        <m:t>Pr</m:t>
                      </m:r>
                      <m:d>
                        <m:dPr>
                          <m:ctrlPr>
                            <a:rPr lang="de-CH" sz="2600" i="1">
                              <a:latin typeface="+mj-lt"/>
                            </a:rPr>
                          </m:ctrlPr>
                        </m:dPr>
                        <m:e>
                          <m:r>
                            <m:rPr>
                              <m:nor/>
                            </m:rPr>
                            <a:rPr lang="en-GB" sz="2600">
                              <a:latin typeface="+mj-lt"/>
                            </a:rPr>
                            <m:t>ppr</m:t>
                          </m:r>
                          <m:r>
                            <a:rPr lang="en-GB" sz="2600" i="1">
                              <a:latin typeface="+mj-lt"/>
                            </a:rPr>
                            <m:t>=</m:t>
                          </m:r>
                          <m:r>
                            <a:rPr lang="en-GB" sz="2600" i="1">
                              <a:latin typeface="+mj-lt"/>
                            </a:rPr>
                            <m:t>𝜋</m:t>
                          </m:r>
                        </m:e>
                      </m:d>
                      <m:r>
                        <a:rPr lang="en-GB" sz="2600" i="1">
                          <a:latin typeface="+mj-lt"/>
                        </a:rPr>
                        <m:t>+</m:t>
                      </m:r>
                      <m:r>
                        <m:rPr>
                          <m:nor/>
                        </m:rPr>
                        <a:rPr lang="en-GB" sz="2600">
                          <a:latin typeface="+mj-lt"/>
                        </a:rPr>
                        <m:t>Pr</m:t>
                      </m:r>
                      <m:d>
                        <m:dPr>
                          <m:ctrlPr>
                            <a:rPr lang="de-CH" sz="2600" i="1">
                              <a:latin typeface="+mj-lt"/>
                            </a:rPr>
                          </m:ctrlPr>
                        </m:dPr>
                        <m:e>
                          <m:r>
                            <m:rPr>
                              <m:nor/>
                            </m:rPr>
                            <a:rPr lang="en-GB" sz="2600">
                              <a:latin typeface="+mj-lt"/>
                            </a:rPr>
                            <m:t>ppr</m:t>
                          </m:r>
                          <m:r>
                            <a:rPr lang="en-GB" sz="2600" i="1">
                              <a:latin typeface="+mj-lt"/>
                            </a:rPr>
                            <m:t>=1</m:t>
                          </m:r>
                        </m:e>
                      </m:d>
                      <m:r>
                        <a:rPr lang="de-CH" sz="2600" b="0" i="1" smtClean="0">
                          <a:latin typeface="+mj-lt"/>
                        </a:rPr>
                        <m:t>. </m:t>
                      </m:r>
                    </m:oMath>
                  </m:oMathPara>
                </a14:m>
                <a:endParaRPr lang="en-GB" sz="2600" dirty="0">
                  <a:latin typeface="+mj-lt"/>
                </a:endParaRPr>
              </a:p>
              <a:p>
                <a:pPr algn="just">
                  <a:spcBef>
                    <a:spcPts val="600"/>
                  </a:spcBef>
                  <a:spcAft>
                    <a:spcPts val="600"/>
                  </a:spcAft>
                </a:pPr>
                <a:r>
                  <a:rPr lang="en-GB" sz="2600" dirty="0">
                    <a:latin typeface="+mj-lt"/>
                  </a:rPr>
                  <a:t>Finally, the truncated probability distribution of </a:t>
                </a:r>
                <a14:m>
                  <m:oMath xmlns:m="http://schemas.openxmlformats.org/officeDocument/2006/math">
                    <m:sSub>
                      <m:sSubPr>
                        <m:ctrlPr>
                          <a:rPr lang="de-CH" sz="2600" i="1">
                            <a:latin typeface="+mj-lt"/>
                          </a:rPr>
                        </m:ctrlPr>
                      </m:sSubPr>
                      <m:e>
                        <m:r>
                          <a:rPr lang="en-GB" sz="2600" i="1">
                            <a:latin typeface="+mj-lt"/>
                          </a:rPr>
                          <m:t>𝑆</m:t>
                        </m:r>
                      </m:e>
                      <m:sub>
                        <m:sSub>
                          <m:sSubPr>
                            <m:ctrlPr>
                              <a:rPr lang="de-CH" sz="2600" i="1">
                                <a:latin typeface="+mj-lt"/>
                              </a:rPr>
                            </m:ctrlPr>
                          </m:sSubPr>
                          <m:e>
                            <m:r>
                              <a:rPr lang="en-GB" sz="2600" i="1">
                                <a:latin typeface="+mj-lt"/>
                              </a:rPr>
                              <m:t>𝑛</m:t>
                            </m:r>
                          </m:e>
                          <m:sub>
                            <m:r>
                              <a:rPr lang="en-GB" sz="2600" i="1">
                                <a:latin typeface="+mj-lt"/>
                              </a:rPr>
                              <m:t>𝑗</m:t>
                            </m:r>
                          </m:sub>
                        </m:sSub>
                      </m:sub>
                    </m:sSub>
                  </m:oMath>
                </a14:m>
                <a:r>
                  <a:rPr lang="en-GB" sz="2600" dirty="0">
                    <a:latin typeface="+mj-lt"/>
                  </a:rPr>
                  <a:t> in the presence of publication bias is </a:t>
                </a:r>
                <a:endParaRPr lang="de-CH" sz="2600" dirty="0">
                  <a:latin typeface="+mj-lt"/>
                </a:endParaRPr>
              </a:p>
              <a:p>
                <a:pPr algn="just">
                  <a:spcBef>
                    <a:spcPts val="600"/>
                  </a:spcBef>
                  <a:spcAft>
                    <a:spcPts val="600"/>
                  </a:spcAft>
                </a:pPr>
                <a14:m>
                  <m:oMathPara xmlns:m="http://schemas.openxmlformats.org/officeDocument/2006/math">
                    <m:oMathParaPr>
                      <m:jc m:val="centerGroup"/>
                    </m:oMathParaPr>
                    <m:oMath xmlns:m="http://schemas.openxmlformats.org/officeDocument/2006/math">
                      <m:sSubSup>
                        <m:sSubSupPr>
                          <m:ctrlPr>
                            <a:rPr lang="de-CH" sz="2600" i="1">
                              <a:latin typeface="+mj-lt"/>
                            </a:rPr>
                          </m:ctrlPr>
                        </m:sSubSupPr>
                        <m:e>
                          <m:r>
                            <a:rPr lang="en-GB" sz="2600" i="1">
                              <a:latin typeface="+mj-lt"/>
                            </a:rPr>
                            <m:t>𝑓</m:t>
                          </m:r>
                        </m:e>
                        <m:sub>
                          <m:sSub>
                            <m:sSubPr>
                              <m:ctrlPr>
                                <a:rPr lang="de-CH" sz="2600" i="1">
                                  <a:latin typeface="+mj-lt"/>
                                </a:rPr>
                              </m:ctrlPr>
                            </m:sSubPr>
                            <m:e>
                              <m:r>
                                <a:rPr lang="en-GB" sz="2600" i="1">
                                  <a:latin typeface="+mj-lt"/>
                                </a:rPr>
                                <m:t>𝑆</m:t>
                              </m:r>
                            </m:e>
                            <m:sub>
                              <m:sSub>
                                <m:sSubPr>
                                  <m:ctrlPr>
                                    <a:rPr lang="de-CH" sz="2600" i="1">
                                      <a:latin typeface="+mj-lt"/>
                                    </a:rPr>
                                  </m:ctrlPr>
                                </m:sSubPr>
                                <m:e>
                                  <m:r>
                                    <a:rPr lang="en-GB" sz="2600" i="1">
                                      <a:latin typeface="+mj-lt"/>
                                    </a:rPr>
                                    <m:t>𝑛</m:t>
                                  </m:r>
                                </m:e>
                                <m:sub>
                                  <m:r>
                                    <a:rPr lang="en-GB" sz="2600" i="1">
                                      <a:latin typeface="+mj-lt"/>
                                    </a:rPr>
                                    <m:t>𝑗</m:t>
                                  </m:r>
                                </m:sub>
                              </m:sSub>
                            </m:sub>
                          </m:sSub>
                        </m:sub>
                        <m:sup>
                          <m:r>
                            <a:rPr lang="en-GB" sz="2600" i="1">
                              <a:latin typeface="+mj-lt"/>
                            </a:rPr>
                            <m:t>∗</m:t>
                          </m:r>
                        </m:sup>
                      </m:sSubSup>
                      <m:d>
                        <m:dPr>
                          <m:ctrlPr>
                            <a:rPr lang="de-CH" sz="2600" i="1">
                              <a:latin typeface="+mj-lt"/>
                            </a:rPr>
                          </m:ctrlPr>
                        </m:dPr>
                        <m:e>
                          <m:sSub>
                            <m:sSubPr>
                              <m:ctrlPr>
                                <a:rPr lang="de-CH" sz="2600" i="1">
                                  <a:latin typeface="+mj-lt"/>
                                </a:rPr>
                              </m:ctrlPr>
                            </m:sSubPr>
                            <m:e>
                              <m:r>
                                <a:rPr lang="en-GB" sz="2600" i="1">
                                  <a:latin typeface="+mj-lt"/>
                                </a:rPr>
                                <m:t>𝑠</m:t>
                              </m:r>
                            </m:e>
                            <m:sub>
                              <m:sSub>
                                <m:sSubPr>
                                  <m:ctrlPr>
                                    <a:rPr lang="de-CH" sz="2600" i="1">
                                      <a:latin typeface="+mj-lt"/>
                                    </a:rPr>
                                  </m:ctrlPr>
                                </m:sSubPr>
                                <m:e>
                                  <m:r>
                                    <a:rPr lang="en-GB" sz="2600" i="1">
                                      <a:latin typeface="+mj-lt"/>
                                    </a:rPr>
                                    <m:t>𝑛</m:t>
                                  </m:r>
                                </m:e>
                                <m:sub>
                                  <m:r>
                                    <a:rPr lang="en-GB" sz="2600" i="1">
                                      <a:latin typeface="+mj-lt"/>
                                    </a:rPr>
                                    <m:t>𝑗</m:t>
                                  </m:r>
                                </m:sub>
                              </m:sSub>
                            </m:sub>
                          </m:sSub>
                        </m:e>
                      </m:d>
                      <m:r>
                        <a:rPr lang="en-GB" sz="2600" i="1">
                          <a:latin typeface="+mj-lt"/>
                        </a:rPr>
                        <m:t>=</m:t>
                      </m:r>
                      <m:f>
                        <m:fPr>
                          <m:ctrlPr>
                            <a:rPr lang="de-CH" sz="2600" i="1">
                              <a:latin typeface="+mj-lt"/>
                            </a:rPr>
                          </m:ctrlPr>
                        </m:fPr>
                        <m:num>
                          <m:r>
                            <m:rPr>
                              <m:nor/>
                            </m:rPr>
                            <a:rPr lang="en-GB" sz="2600">
                              <a:latin typeface="+mj-lt"/>
                            </a:rPr>
                            <m:t>ppr</m:t>
                          </m:r>
                          <m:d>
                            <m:dPr>
                              <m:ctrlPr>
                                <a:rPr lang="de-CH" sz="2600" i="1">
                                  <a:latin typeface="+mj-lt"/>
                                </a:rPr>
                              </m:ctrlPr>
                            </m:dPr>
                            <m:e>
                              <m:sSub>
                                <m:sSubPr>
                                  <m:ctrlPr>
                                    <a:rPr lang="de-CH" sz="2600" i="1">
                                      <a:latin typeface="+mj-lt"/>
                                    </a:rPr>
                                  </m:ctrlPr>
                                </m:sSubPr>
                                <m:e>
                                  <m:r>
                                    <a:rPr lang="en-GB" sz="2600" i="1">
                                      <a:latin typeface="+mj-lt"/>
                                    </a:rPr>
                                    <m:t>𝑠</m:t>
                                  </m:r>
                                </m:e>
                                <m:sub>
                                  <m:sSub>
                                    <m:sSubPr>
                                      <m:ctrlPr>
                                        <a:rPr lang="de-CH" sz="2600" i="1">
                                          <a:latin typeface="+mj-lt"/>
                                        </a:rPr>
                                      </m:ctrlPr>
                                    </m:sSubPr>
                                    <m:e>
                                      <m:r>
                                        <a:rPr lang="en-GB" sz="2600" i="1">
                                          <a:latin typeface="+mj-lt"/>
                                        </a:rPr>
                                        <m:t>𝑛</m:t>
                                      </m:r>
                                    </m:e>
                                    <m:sub>
                                      <m:r>
                                        <a:rPr lang="en-GB" sz="2600" i="1">
                                          <a:latin typeface="+mj-lt"/>
                                        </a:rPr>
                                        <m:t>𝑗</m:t>
                                      </m:r>
                                    </m:sub>
                                  </m:sSub>
                                </m:sub>
                              </m:sSub>
                              <m:r>
                                <a:rPr lang="en-GB" sz="2600" i="1">
                                  <a:latin typeface="+mj-lt"/>
                                </a:rPr>
                                <m:t>,</m:t>
                              </m:r>
                              <m:r>
                                <a:rPr lang="en-GB" sz="2600" i="1">
                                  <a:latin typeface="+mj-lt"/>
                                </a:rPr>
                                <m:t>𝜋</m:t>
                              </m:r>
                            </m:e>
                          </m:d>
                        </m:num>
                        <m:den>
                          <m:r>
                            <m:rPr>
                              <m:nor/>
                            </m:rPr>
                            <a:rPr lang="en-GB" sz="2600">
                              <a:latin typeface="+mj-lt"/>
                            </a:rPr>
                            <m:t>E</m:t>
                          </m:r>
                          <m:d>
                            <m:dPr>
                              <m:begChr m:val="["/>
                              <m:endChr m:val="]"/>
                              <m:ctrlPr>
                                <a:rPr lang="de-CH" sz="2600" i="1">
                                  <a:latin typeface="+mj-lt"/>
                                </a:rPr>
                              </m:ctrlPr>
                            </m:dPr>
                            <m:e>
                              <m:r>
                                <m:rPr>
                                  <m:nor/>
                                </m:rPr>
                                <a:rPr lang="en-GB" sz="2600">
                                  <a:latin typeface="+mj-lt"/>
                                </a:rPr>
                                <m:t>ppr</m:t>
                              </m:r>
                              <m:d>
                                <m:dPr>
                                  <m:ctrlPr>
                                    <a:rPr lang="de-CH" sz="2600" i="1">
                                      <a:latin typeface="+mj-lt"/>
                                    </a:rPr>
                                  </m:ctrlPr>
                                </m:dPr>
                                <m:e>
                                  <m:sSub>
                                    <m:sSubPr>
                                      <m:ctrlPr>
                                        <a:rPr lang="de-CH" sz="2600" i="1">
                                          <a:latin typeface="+mj-lt"/>
                                        </a:rPr>
                                      </m:ctrlPr>
                                    </m:sSubPr>
                                    <m:e>
                                      <m:r>
                                        <a:rPr lang="en-GB" sz="2600" i="1">
                                          <a:latin typeface="+mj-lt"/>
                                        </a:rPr>
                                        <m:t>𝑆</m:t>
                                      </m:r>
                                    </m:e>
                                    <m:sub>
                                      <m:sSub>
                                        <m:sSubPr>
                                          <m:ctrlPr>
                                            <a:rPr lang="de-CH" sz="2600" i="1">
                                              <a:latin typeface="+mj-lt"/>
                                            </a:rPr>
                                          </m:ctrlPr>
                                        </m:sSubPr>
                                        <m:e>
                                          <m:r>
                                            <a:rPr lang="en-GB" sz="2600" i="1">
                                              <a:latin typeface="+mj-lt"/>
                                            </a:rPr>
                                            <m:t>𝑛</m:t>
                                          </m:r>
                                        </m:e>
                                        <m:sub>
                                          <m:r>
                                            <a:rPr lang="en-GB" sz="2600" i="1">
                                              <a:latin typeface="+mj-lt"/>
                                            </a:rPr>
                                            <m:t>𝑗</m:t>
                                          </m:r>
                                        </m:sub>
                                      </m:sSub>
                                    </m:sub>
                                  </m:sSub>
                                  <m:r>
                                    <a:rPr lang="en-GB" sz="2600" i="1">
                                      <a:latin typeface="+mj-lt"/>
                                    </a:rPr>
                                    <m:t>,</m:t>
                                  </m:r>
                                  <m:r>
                                    <a:rPr lang="en-GB" sz="2600" i="1">
                                      <a:latin typeface="+mj-lt"/>
                                    </a:rPr>
                                    <m:t>𝜋</m:t>
                                  </m:r>
                                </m:e>
                              </m:d>
                            </m:e>
                          </m:d>
                        </m:den>
                      </m:f>
                      <m:sSub>
                        <m:sSubPr>
                          <m:ctrlPr>
                            <a:rPr lang="de-CH" sz="2600" i="1">
                              <a:latin typeface="+mj-lt"/>
                            </a:rPr>
                          </m:ctrlPr>
                        </m:sSubPr>
                        <m:e>
                          <m:r>
                            <a:rPr lang="en-GB" sz="2600" i="1">
                              <a:latin typeface="+mj-lt"/>
                            </a:rPr>
                            <m:t>𝑓</m:t>
                          </m:r>
                        </m:e>
                        <m:sub>
                          <m:sSub>
                            <m:sSubPr>
                              <m:ctrlPr>
                                <a:rPr lang="de-CH" sz="2600" i="1">
                                  <a:latin typeface="+mj-lt"/>
                                </a:rPr>
                              </m:ctrlPr>
                            </m:sSubPr>
                            <m:e>
                              <m:r>
                                <a:rPr lang="en-GB" sz="2600" i="1">
                                  <a:latin typeface="+mj-lt"/>
                                </a:rPr>
                                <m:t>𝑆</m:t>
                              </m:r>
                            </m:e>
                            <m:sub>
                              <m:sSub>
                                <m:sSubPr>
                                  <m:ctrlPr>
                                    <a:rPr lang="de-CH" sz="2600" i="1">
                                      <a:latin typeface="+mj-lt"/>
                                    </a:rPr>
                                  </m:ctrlPr>
                                </m:sSubPr>
                                <m:e>
                                  <m:r>
                                    <a:rPr lang="en-GB" sz="2600" i="1">
                                      <a:latin typeface="+mj-lt"/>
                                    </a:rPr>
                                    <m:t>𝑛</m:t>
                                  </m:r>
                                </m:e>
                                <m:sub>
                                  <m:r>
                                    <a:rPr lang="en-GB" sz="2600" i="1">
                                      <a:latin typeface="+mj-lt"/>
                                    </a:rPr>
                                    <m:t>𝑗</m:t>
                                  </m:r>
                                </m:sub>
                              </m:sSub>
                            </m:sub>
                          </m:sSub>
                        </m:sub>
                      </m:sSub>
                      <m:d>
                        <m:dPr>
                          <m:ctrlPr>
                            <a:rPr lang="de-CH" sz="2600" i="1">
                              <a:latin typeface="+mj-lt"/>
                            </a:rPr>
                          </m:ctrlPr>
                        </m:dPr>
                        <m:e>
                          <m:sSub>
                            <m:sSubPr>
                              <m:ctrlPr>
                                <a:rPr lang="de-CH" sz="2600" i="1">
                                  <a:latin typeface="+mj-lt"/>
                                </a:rPr>
                              </m:ctrlPr>
                            </m:sSubPr>
                            <m:e>
                              <m:r>
                                <a:rPr lang="en-GB" sz="2600" i="1">
                                  <a:latin typeface="+mj-lt"/>
                                </a:rPr>
                                <m:t>𝑠</m:t>
                              </m:r>
                            </m:e>
                            <m:sub>
                              <m:sSub>
                                <m:sSubPr>
                                  <m:ctrlPr>
                                    <a:rPr lang="de-CH" sz="2600" i="1">
                                      <a:latin typeface="+mj-lt"/>
                                    </a:rPr>
                                  </m:ctrlPr>
                                </m:sSubPr>
                                <m:e>
                                  <m:r>
                                    <a:rPr lang="en-GB" sz="2600" i="1">
                                      <a:latin typeface="+mj-lt"/>
                                    </a:rPr>
                                    <m:t>𝑛</m:t>
                                  </m:r>
                                </m:e>
                                <m:sub>
                                  <m:r>
                                    <a:rPr lang="en-GB" sz="2600" i="1">
                                      <a:latin typeface="+mj-lt"/>
                                    </a:rPr>
                                    <m:t>𝑗</m:t>
                                  </m:r>
                                </m:sub>
                              </m:sSub>
                            </m:sub>
                          </m:sSub>
                        </m:e>
                      </m:d>
                      <m:r>
                        <a:rPr lang="en-GB" sz="2600" i="1">
                          <a:latin typeface="+mj-lt"/>
                        </a:rPr>
                        <m:t>.</m:t>
                      </m:r>
                    </m:oMath>
                  </m:oMathPara>
                </a14:m>
                <a:endParaRPr lang="de-CH" sz="2600" dirty="0">
                  <a:latin typeface="+mj-lt"/>
                </a:endParaRPr>
              </a:p>
            </p:txBody>
          </p:sp>
        </mc:Choice>
        <mc:Fallback>
          <p:sp>
            <p:nvSpPr>
              <p:cNvPr id="90" name="Textfeld 89">
                <a:extLst>
                  <a:ext uri="{FF2B5EF4-FFF2-40B4-BE49-F238E27FC236}">
                    <a16:creationId xmlns:a16="http://schemas.microsoft.com/office/drawing/2014/main" id="{75898973-25E6-43C9-8BC2-DD38263CD385}"/>
                  </a:ext>
                </a:extLst>
              </p:cNvPr>
              <p:cNvSpPr txBox="1">
                <a:spLocks noRot="1" noChangeAspect="1" noMove="1" noResize="1" noEditPoints="1" noAdjustHandles="1" noChangeArrowheads="1" noChangeShapeType="1" noTextEdit="1"/>
              </p:cNvSpPr>
              <p:nvPr/>
            </p:nvSpPr>
            <p:spPr>
              <a:xfrm>
                <a:off x="20091399" y="20906602"/>
                <a:ext cx="8998599" cy="9164817"/>
              </a:xfrm>
              <a:prstGeom prst="rect">
                <a:avLst/>
              </a:prstGeom>
              <a:blipFill>
                <a:blip r:embed="rId6"/>
                <a:stretch>
                  <a:fillRect l="-1220" t="-665" r="-1220"/>
                </a:stretch>
              </a:blipFill>
            </p:spPr>
            <p:txBody>
              <a:bodyPr/>
              <a:lstStyle/>
              <a:p>
                <a:r>
                  <a:rPr lang="de-CH">
                    <a:noFill/>
                  </a:rPr>
                  <a:t> </a:t>
                </a:r>
              </a:p>
            </p:txBody>
          </p:sp>
        </mc:Fallback>
      </mc:AlternateContent>
      <p:sp>
        <p:nvSpPr>
          <p:cNvPr id="23" name="Rechteck 22">
            <a:extLst>
              <a:ext uri="{FF2B5EF4-FFF2-40B4-BE49-F238E27FC236}">
                <a16:creationId xmlns:a16="http://schemas.microsoft.com/office/drawing/2014/main" id="{A2048A09-24EF-458B-B01E-C8C87EB95C16}"/>
              </a:ext>
            </a:extLst>
          </p:cNvPr>
          <p:cNvSpPr/>
          <p:nvPr/>
        </p:nvSpPr>
        <p:spPr bwMode="auto">
          <a:xfrm>
            <a:off x="0" y="0"/>
            <a:ext cx="30279975" cy="42808525"/>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3535363" rtl="0" eaLnBrk="1" fontAlgn="base" latinLnBrk="0" hangingPunct="1">
              <a:lnSpc>
                <a:spcPct val="100000"/>
              </a:lnSpc>
              <a:spcBef>
                <a:spcPct val="0"/>
              </a:spcBef>
              <a:spcAft>
                <a:spcPct val="0"/>
              </a:spcAft>
              <a:buClrTx/>
              <a:buSzTx/>
              <a:buFontTx/>
              <a:buNone/>
              <a:tabLst/>
            </a:pPr>
            <a:endParaRPr kumimoji="0" lang="de-CH" sz="7000" b="0" i="0" u="none" strike="noStrike" cap="none" normalizeH="0" baseline="0">
              <a:ln>
                <a:noFill/>
              </a:ln>
              <a:solidFill>
                <a:schemeClr val="tx1"/>
              </a:solidFill>
              <a:effectLst>
                <a:outerShdw blurRad="38100" dist="38100" dir="2700000" algn="tl">
                  <a:srgbClr val="000000">
                    <a:alpha val="43137"/>
                  </a:srgbClr>
                </a:outerShdw>
              </a:effectLst>
              <a:latin typeface="Arial" charset="0"/>
            </a:endParaRPr>
          </a:p>
        </p:txBody>
      </p:sp>
      <p:sp>
        <p:nvSpPr>
          <p:cNvPr id="102" name="Rectangle 55">
            <a:extLst>
              <a:ext uri="{FF2B5EF4-FFF2-40B4-BE49-F238E27FC236}">
                <a16:creationId xmlns:a16="http://schemas.microsoft.com/office/drawing/2014/main" id="{C5B89F51-9261-4E6F-AD3B-2F54B9CCC483}"/>
              </a:ext>
            </a:extLst>
          </p:cNvPr>
          <p:cNvSpPr>
            <a:spLocks noChangeArrowheads="1"/>
          </p:cNvSpPr>
          <p:nvPr/>
        </p:nvSpPr>
        <p:spPr bwMode="auto">
          <a:xfrm>
            <a:off x="20810743" y="38686565"/>
            <a:ext cx="8910432" cy="3780647"/>
          </a:xfrm>
          <a:prstGeom prst="rect">
            <a:avLst/>
          </a:prstGeom>
          <a:solidFill>
            <a:schemeClr val="tx2">
              <a:lumMod val="85000"/>
            </a:schemeClr>
          </a:solidFill>
          <a:ln w="12700">
            <a:solidFill>
              <a:schemeClr val="tx1"/>
            </a:solidFill>
            <a:miter lim="800000"/>
            <a:headEnd/>
            <a:tailEnd/>
          </a:ln>
        </p:spPr>
        <p:txBody>
          <a:bodyPr wrap="none" anchor="ctr"/>
          <a:lstStyle/>
          <a:p>
            <a:pPr>
              <a:defRPr/>
            </a:pPr>
            <a:endParaRPr lang="de-DE">
              <a:effectLst>
                <a:outerShdw blurRad="38100" dist="38100" dir="2700000" algn="tl">
                  <a:srgbClr val="000000">
                    <a:alpha val="43137"/>
                  </a:srgbClr>
                </a:outerShdw>
              </a:effectLst>
              <a:latin typeface="+mj-lt"/>
              <a:cs typeface="+mn-cs"/>
            </a:endParaRPr>
          </a:p>
        </p:txBody>
      </p:sp>
      <p:sp>
        <p:nvSpPr>
          <p:cNvPr id="103" name="Rectangle 10751">
            <a:extLst>
              <a:ext uri="{FF2B5EF4-FFF2-40B4-BE49-F238E27FC236}">
                <a16:creationId xmlns:a16="http://schemas.microsoft.com/office/drawing/2014/main" id="{D263BD18-5E9A-43D9-BC1C-996CDB6F9CA1}"/>
              </a:ext>
            </a:extLst>
          </p:cNvPr>
          <p:cNvSpPr>
            <a:spLocks noChangeArrowheads="1"/>
          </p:cNvSpPr>
          <p:nvPr/>
        </p:nvSpPr>
        <p:spPr bwMode="auto">
          <a:xfrm>
            <a:off x="21080413" y="39676388"/>
            <a:ext cx="8281987" cy="2430462"/>
          </a:xfrm>
          <a:prstGeom prst="rect">
            <a:avLst/>
          </a:prstGeom>
          <a:solidFill>
            <a:schemeClr val="bg1"/>
          </a:solidFill>
          <a:ln w="9525">
            <a:solidFill>
              <a:schemeClr val="tx1"/>
            </a:solidFill>
            <a:miter lim="800000"/>
            <a:headEnd/>
            <a:tailEnd/>
          </a:ln>
          <a:effectLst/>
        </p:spPr>
        <p:txBody>
          <a:bodyPr wrap="none" anchor="ctr"/>
          <a:lstStyle/>
          <a:p>
            <a:pPr algn="ctr" defTabSz="3535363">
              <a:defRPr/>
            </a:pPr>
            <a:endParaRPr lang="de-DE" dirty="0">
              <a:effectLst>
                <a:outerShdw blurRad="38100" dist="38100" dir="2700000" algn="tl">
                  <a:srgbClr val="C0C0C0"/>
                </a:outerShdw>
              </a:effectLst>
              <a:latin typeface="+mj-lt"/>
              <a:cs typeface="+mn-cs"/>
            </a:endParaRPr>
          </a:p>
        </p:txBody>
      </p:sp>
      <p:sp>
        <p:nvSpPr>
          <p:cNvPr id="104" name="Rectangle 80">
            <a:extLst>
              <a:ext uri="{FF2B5EF4-FFF2-40B4-BE49-F238E27FC236}">
                <a16:creationId xmlns:a16="http://schemas.microsoft.com/office/drawing/2014/main" id="{42969BA8-66B6-4BD8-8A5B-B67CD07DAF42}"/>
              </a:ext>
            </a:extLst>
          </p:cNvPr>
          <p:cNvSpPr>
            <a:spLocks noChangeArrowheads="1"/>
          </p:cNvSpPr>
          <p:nvPr/>
        </p:nvSpPr>
        <p:spPr bwMode="auto">
          <a:xfrm>
            <a:off x="21080413" y="38864772"/>
            <a:ext cx="3044103" cy="677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p>
            <a:r>
              <a:rPr lang="en-GB" sz="4400" b="1" dirty="0">
                <a:latin typeface="+mj-lt"/>
              </a:rPr>
              <a:t>References</a:t>
            </a:r>
            <a:endParaRPr lang="en-US" sz="4400" b="1" dirty="0">
              <a:latin typeface="+mj-lt"/>
            </a:endParaRPr>
          </a:p>
        </p:txBody>
      </p:sp>
      <mc:AlternateContent xmlns:mc="http://schemas.openxmlformats.org/markup-compatibility/2006">
        <mc:Choice xmlns:a14="http://schemas.microsoft.com/office/drawing/2010/main" Requires="a14">
          <p:sp>
            <p:nvSpPr>
              <p:cNvPr id="107" name="Textfeld 106">
                <a:extLst>
                  <a:ext uri="{FF2B5EF4-FFF2-40B4-BE49-F238E27FC236}">
                    <a16:creationId xmlns:a16="http://schemas.microsoft.com/office/drawing/2014/main" id="{58A7C5C7-E439-4790-A7D8-C79F33AB970E}"/>
                  </a:ext>
                </a:extLst>
              </p:cNvPr>
              <p:cNvSpPr txBox="1"/>
              <p:nvPr/>
            </p:nvSpPr>
            <p:spPr>
              <a:xfrm>
                <a:off x="10692794" y="32926338"/>
                <a:ext cx="8947793" cy="9577174"/>
              </a:xfrm>
              <a:prstGeom prst="rect">
                <a:avLst/>
              </a:prstGeom>
              <a:noFill/>
            </p:spPr>
            <p:txBody>
              <a:bodyPr wrap="square" rtlCol="0">
                <a:spAutoFit/>
              </a:bodyPr>
              <a:lstStyle/>
              <a:p>
                <a:pPr marL="514350" indent="-514350" algn="just">
                  <a:spcBef>
                    <a:spcPts val="600"/>
                  </a:spcBef>
                  <a:spcAft>
                    <a:spcPts val="600"/>
                  </a:spcAft>
                  <a:buFont typeface="+mj-lt"/>
                  <a:buAutoNum type="arabicPeriod" startAt="4"/>
                </a:pPr>
                <a:r>
                  <a:rPr lang="en-GB" sz="2600" dirty="0">
                    <a:latin typeface="+mj-lt"/>
                  </a:rPr>
                  <a:t>Regress the standardised effect size against the corresponding standard error (</a:t>
                </a:r>
                <a14:m>
                  <m:oMath xmlns:m="http://schemas.openxmlformats.org/officeDocument/2006/math">
                    <m:sSub>
                      <m:sSubPr>
                        <m:ctrlPr>
                          <a:rPr lang="de-CH" sz="2600" i="1">
                            <a:latin typeface="+mj-lt"/>
                          </a:rPr>
                        </m:ctrlPr>
                      </m:sSubPr>
                      <m:e>
                        <m:r>
                          <a:rPr lang="en-GB" sz="2600" i="1">
                            <a:latin typeface="+mj-lt"/>
                          </a:rPr>
                          <m:t>𝑍</m:t>
                        </m:r>
                      </m:e>
                      <m:sub>
                        <m:r>
                          <a:rPr lang="en-GB" sz="2600" i="1">
                            <a:latin typeface="+mj-lt"/>
                          </a:rPr>
                          <m:t>𝑗</m:t>
                        </m:r>
                      </m:sub>
                    </m:sSub>
                    <m:r>
                      <a:rPr lang="en-GB" sz="2600">
                        <a:latin typeface="+mj-lt"/>
                      </a:rPr>
                      <m:t>∼</m:t>
                    </m:r>
                    <m:sSub>
                      <m:sSubPr>
                        <m:ctrlPr>
                          <a:rPr lang="de-CH" sz="2600" i="1">
                            <a:latin typeface="+mj-lt"/>
                          </a:rPr>
                        </m:ctrlPr>
                      </m:sSubPr>
                      <m:e>
                        <m:r>
                          <m:rPr>
                            <m:sty m:val="p"/>
                          </m:rPr>
                          <a:rPr lang="en-GB" sz="2600">
                            <a:latin typeface="+mj-lt"/>
                          </a:rPr>
                          <m:t>β</m:t>
                        </m:r>
                      </m:e>
                      <m:sub>
                        <m:r>
                          <a:rPr lang="en-GB" sz="2600" i="1">
                            <a:latin typeface="+mj-lt"/>
                          </a:rPr>
                          <m:t>0</m:t>
                        </m:r>
                      </m:sub>
                    </m:sSub>
                    <m:r>
                      <a:rPr lang="en-GB" sz="2600" i="1">
                        <a:latin typeface="+mj-lt"/>
                      </a:rPr>
                      <m:t>+</m:t>
                    </m:r>
                    <m:sSub>
                      <m:sSubPr>
                        <m:ctrlPr>
                          <a:rPr lang="de-CH" sz="2600" i="1">
                            <a:latin typeface="+mj-lt"/>
                          </a:rPr>
                        </m:ctrlPr>
                      </m:sSubPr>
                      <m:e>
                        <m:r>
                          <m:rPr>
                            <m:sty m:val="p"/>
                          </m:rPr>
                          <a:rPr lang="en-GB" sz="2600">
                            <a:latin typeface="+mj-lt"/>
                          </a:rPr>
                          <m:t>β</m:t>
                        </m:r>
                      </m:e>
                      <m:sub>
                        <m:r>
                          <a:rPr lang="en-GB" sz="2600" i="1">
                            <a:latin typeface="+mj-lt"/>
                          </a:rPr>
                          <m:t>1</m:t>
                        </m:r>
                      </m:sub>
                    </m:sSub>
                    <m:r>
                      <m:rPr>
                        <m:lit/>
                      </m:rPr>
                      <a:rPr lang="en-GB" sz="2600" i="1">
                        <a:latin typeface="+mj-lt"/>
                      </a:rPr>
                      <m:t>/</m:t>
                    </m:r>
                    <m:rad>
                      <m:radPr>
                        <m:degHide m:val="on"/>
                        <m:ctrlPr>
                          <a:rPr lang="de-CH" sz="2600" i="1">
                            <a:latin typeface="+mj-lt"/>
                          </a:rPr>
                        </m:ctrlPr>
                      </m:radPr>
                      <m:deg/>
                      <m:e>
                        <m:sSub>
                          <m:sSubPr>
                            <m:ctrlPr>
                              <a:rPr lang="de-CH" sz="2600" i="1">
                                <a:latin typeface="+mj-lt"/>
                              </a:rPr>
                            </m:ctrlPr>
                          </m:sSubPr>
                          <m:e>
                            <m:r>
                              <a:rPr lang="en-GB" sz="2600" i="1">
                                <a:latin typeface="+mj-lt"/>
                              </a:rPr>
                              <m:t>𝑣</m:t>
                            </m:r>
                          </m:e>
                          <m:sub>
                            <m:r>
                              <a:rPr lang="en-GB" sz="2600" i="1">
                                <a:latin typeface="+mj-lt"/>
                              </a:rPr>
                              <m:t>𝑗</m:t>
                            </m:r>
                          </m:sub>
                        </m:sSub>
                      </m:e>
                    </m:rad>
                    <m:r>
                      <m:rPr>
                        <m:nor/>
                      </m:rPr>
                      <a:rPr lang="de-CH" sz="2600" b="0" i="0" smtClean="0">
                        <a:latin typeface="+mj-lt"/>
                      </a:rPr>
                      <m:t>) </m:t>
                    </m:r>
                  </m:oMath>
                </a14:m>
                <a:r>
                  <a:rPr lang="en-GB" sz="2600" dirty="0">
                    <a:latin typeface="+mj-lt"/>
                  </a:rPr>
                  <a:t>and test whether the intercept equals zero</a:t>
                </a:r>
                <a:endParaRPr lang="de-CH" sz="2600" i="1" dirty="0">
                  <a:latin typeface="+mj-lt"/>
                </a:endParaRPr>
              </a:p>
              <a:p>
                <a:pPr algn="just">
                  <a:spcBef>
                    <a:spcPts val="600"/>
                  </a:spcBef>
                  <a:spcAft>
                    <a:spcPts val="600"/>
                  </a:spcAft>
                </a:pPr>
                <a14:m>
                  <m:oMath xmlns:m="http://schemas.openxmlformats.org/officeDocument/2006/math">
                    <m:sSub>
                      <m:sSubPr>
                        <m:ctrlPr>
                          <a:rPr lang="de-CH" sz="2600" i="1">
                            <a:latin typeface="+mj-lt"/>
                          </a:rPr>
                        </m:ctrlPr>
                      </m:sSubPr>
                      <m:e>
                        <m:r>
                          <a:rPr lang="en-GB" sz="2600" i="1">
                            <a:latin typeface="+mj-lt"/>
                          </a:rPr>
                          <m:t>𝑇</m:t>
                        </m:r>
                      </m:e>
                      <m:sub>
                        <m:r>
                          <a:rPr lang="en-GB" sz="2600" i="1">
                            <a:latin typeface="+mj-lt"/>
                          </a:rPr>
                          <m:t>𝑘</m:t>
                        </m:r>
                      </m:sub>
                    </m:sSub>
                    <m:r>
                      <a:rPr lang="en-GB" sz="2600" i="1">
                        <a:latin typeface="+mj-lt"/>
                      </a:rPr>
                      <m:t>=</m:t>
                    </m:r>
                    <m:f>
                      <m:fPr>
                        <m:ctrlPr>
                          <a:rPr lang="de-CH" sz="2600" i="1">
                            <a:latin typeface="+mj-lt"/>
                          </a:rPr>
                        </m:ctrlPr>
                      </m:fPr>
                      <m:num>
                        <m:sSub>
                          <m:sSubPr>
                            <m:ctrlPr>
                              <a:rPr lang="de-CH" sz="2600" i="1">
                                <a:latin typeface="+mj-lt"/>
                              </a:rPr>
                            </m:ctrlPr>
                          </m:sSubPr>
                          <m:e>
                            <m:acc>
                              <m:accPr>
                                <m:chr m:val="̂"/>
                                <m:ctrlPr>
                                  <a:rPr lang="de-CH" sz="2600" i="1">
                                    <a:latin typeface="+mj-lt"/>
                                  </a:rPr>
                                </m:ctrlPr>
                              </m:accPr>
                              <m:e>
                                <m:r>
                                  <m:rPr>
                                    <m:sty m:val="p"/>
                                  </m:rPr>
                                  <a:rPr lang="en-GB" sz="2600">
                                    <a:latin typeface="+mj-lt"/>
                                  </a:rPr>
                                  <m:t>β</m:t>
                                </m:r>
                              </m:e>
                            </m:acc>
                          </m:e>
                          <m:sub>
                            <m:r>
                              <a:rPr lang="en-GB" sz="2600" i="1">
                                <a:latin typeface="+mj-lt"/>
                              </a:rPr>
                              <m:t>0</m:t>
                            </m:r>
                          </m:sub>
                        </m:sSub>
                      </m:num>
                      <m:den>
                        <m:sSub>
                          <m:sSubPr>
                            <m:ctrlPr>
                              <a:rPr lang="de-CH" sz="2600" i="1">
                                <a:latin typeface="+mj-lt"/>
                              </a:rPr>
                            </m:ctrlPr>
                          </m:sSubPr>
                          <m:e>
                            <m:r>
                              <a:rPr lang="en-GB" sz="2600" i="1">
                                <a:latin typeface="+mj-lt"/>
                              </a:rPr>
                              <m:t>𝑠</m:t>
                            </m:r>
                          </m:e>
                          <m:sub>
                            <m:sSub>
                              <m:sSubPr>
                                <m:ctrlPr>
                                  <a:rPr lang="de-CH" sz="2600" i="1">
                                    <a:latin typeface="+mj-lt"/>
                                  </a:rPr>
                                </m:ctrlPr>
                              </m:sSubPr>
                              <m:e>
                                <m:acc>
                                  <m:accPr>
                                    <m:chr m:val="̂"/>
                                    <m:ctrlPr>
                                      <a:rPr lang="de-CH" sz="2600" i="1">
                                        <a:latin typeface="+mj-lt"/>
                                      </a:rPr>
                                    </m:ctrlPr>
                                  </m:accPr>
                                  <m:e>
                                    <m:r>
                                      <m:rPr>
                                        <m:sty m:val="p"/>
                                      </m:rPr>
                                      <a:rPr lang="en-GB" sz="2600">
                                        <a:latin typeface="+mj-lt"/>
                                      </a:rPr>
                                      <m:t>β</m:t>
                                    </m:r>
                                  </m:e>
                                </m:acc>
                              </m:e>
                              <m:sub>
                                <m:r>
                                  <a:rPr lang="en-GB" sz="2600" i="1">
                                    <a:latin typeface="+mj-lt"/>
                                  </a:rPr>
                                  <m:t>0</m:t>
                                </m:r>
                              </m:sub>
                            </m:sSub>
                          </m:sub>
                        </m:sSub>
                      </m:den>
                    </m:f>
                    <m:r>
                      <a:rPr lang="en-GB" sz="2600">
                        <a:latin typeface="+mj-lt"/>
                      </a:rPr>
                      <m:t>∼</m:t>
                    </m:r>
                    <m:r>
                      <a:rPr lang="en-GB" sz="2600" i="1">
                        <a:latin typeface="+mj-lt"/>
                      </a:rPr>
                      <m:t>𝑡</m:t>
                    </m:r>
                    <m:d>
                      <m:dPr>
                        <m:ctrlPr>
                          <a:rPr lang="de-CH" sz="2600" i="1">
                            <a:latin typeface="+mj-lt"/>
                          </a:rPr>
                        </m:ctrlPr>
                      </m:dPr>
                      <m:e>
                        <m:r>
                          <m:rPr>
                            <m:sty m:val="p"/>
                          </m:rPr>
                          <a:rPr lang="en-GB" sz="2600">
                            <a:latin typeface="+mj-lt"/>
                          </a:rPr>
                          <m:t>ν</m:t>
                        </m:r>
                        <m:r>
                          <a:rPr lang="en-GB" sz="2600" i="1">
                            <a:latin typeface="+mj-lt"/>
                          </a:rPr>
                          <m:t>=</m:t>
                        </m:r>
                        <m:r>
                          <a:rPr lang="en-GB" sz="2600" i="1">
                            <a:latin typeface="+mj-lt"/>
                          </a:rPr>
                          <m:t>𝑘</m:t>
                        </m:r>
                        <m:r>
                          <a:rPr lang="en-GB" sz="2600" i="1">
                            <a:latin typeface="+mj-lt"/>
                          </a:rPr>
                          <m:t>−2</m:t>
                        </m:r>
                      </m:e>
                    </m:d>
                  </m:oMath>
                </a14:m>
                <a:r>
                  <a:rPr lang="en-GB" sz="2600" dirty="0">
                    <a:latin typeface="+mj-lt"/>
                  </a:rPr>
                  <a:t>. </a:t>
                </a:r>
                <a:endParaRPr lang="de-CH" sz="2600" dirty="0">
                  <a:latin typeface="+mj-lt"/>
                </a:endParaRPr>
              </a:p>
              <a:p>
                <a:pPr marL="514350" indent="-514350" algn="just">
                  <a:spcBef>
                    <a:spcPts val="600"/>
                  </a:spcBef>
                  <a:spcAft>
                    <a:spcPts val="600"/>
                  </a:spcAft>
                  <a:buFont typeface="+mj-lt"/>
                  <a:buAutoNum type="arabicPeriod" startAt="5"/>
                </a:pPr>
                <a:r>
                  <a:rPr lang="en-GB" sz="2600" dirty="0">
                    <a:latin typeface="+mj-lt"/>
                  </a:rPr>
                  <a:t>Check for excess results just below significance</a:t>
                </a:r>
                <a:endParaRPr lang="de-CH" sz="2600" dirty="0">
                  <a:latin typeface="+mj-lt"/>
                </a:endParaRPr>
              </a:p>
              <a:p>
                <a:pPr marL="539750" algn="just">
                  <a:spcBef>
                    <a:spcPts val="600"/>
                  </a:spcBef>
                  <a:spcAft>
                    <a:spcPts val="600"/>
                  </a:spcAft>
                </a:pPr>
                <a14:m>
                  <m:oMathPara xmlns:m="http://schemas.openxmlformats.org/officeDocument/2006/math">
                    <m:oMathParaPr>
                      <m:jc m:val="centerGroup"/>
                    </m:oMathParaPr>
                    <m:oMath xmlns:m="http://schemas.openxmlformats.org/officeDocument/2006/math">
                      <m:sSup>
                        <m:sSupPr>
                          <m:ctrlPr>
                            <a:rPr lang="de-CH" sz="2600" i="1">
                              <a:latin typeface="+mj-lt"/>
                            </a:rPr>
                          </m:ctrlPr>
                        </m:sSupPr>
                        <m:e>
                          <m:r>
                            <a:rPr lang="en-GB" sz="2600" i="1">
                              <a:latin typeface="+mj-lt"/>
                            </a:rPr>
                            <m:t>𝐾</m:t>
                          </m:r>
                        </m:e>
                        <m:sup>
                          <m:r>
                            <a:rPr lang="en-GB" sz="2600" i="1">
                              <a:latin typeface="+mj-lt"/>
                            </a:rPr>
                            <m:t>′′</m:t>
                          </m:r>
                        </m:sup>
                      </m:sSup>
                      <m:limUpp>
                        <m:limUppPr>
                          <m:ctrlPr>
                            <a:rPr lang="de-CH" sz="2600" i="1">
                              <a:latin typeface="+mj-lt"/>
                            </a:rPr>
                          </m:ctrlPr>
                        </m:limUppPr>
                        <m:e>
                          <m:r>
                            <a:rPr lang="en-GB" sz="2600">
                              <a:latin typeface="+mj-lt"/>
                            </a:rPr>
                            <m:t>∼</m:t>
                          </m:r>
                        </m:e>
                        <m:lim/>
                      </m:limUpp>
                      <m:r>
                        <m:rPr>
                          <m:nor/>
                        </m:rPr>
                        <a:rPr lang="en-GB" sz="2600">
                          <a:latin typeface="+mj-lt"/>
                        </a:rPr>
                        <m:t>Bin</m:t>
                      </m:r>
                      <m:d>
                        <m:dPr>
                          <m:ctrlPr>
                            <a:rPr lang="de-CH" sz="2600" i="1">
                              <a:latin typeface="+mj-lt"/>
                            </a:rPr>
                          </m:ctrlPr>
                        </m:dPr>
                        <m:e>
                          <m:sSup>
                            <m:sSupPr>
                              <m:ctrlPr>
                                <a:rPr lang="de-CH" sz="2600" i="1">
                                  <a:latin typeface="+mj-lt"/>
                                </a:rPr>
                              </m:ctrlPr>
                            </m:sSupPr>
                            <m:e>
                              <m:r>
                                <a:rPr lang="en-GB" sz="2600" i="1">
                                  <a:latin typeface="+mj-lt"/>
                                </a:rPr>
                                <m:t>𝑘</m:t>
                              </m:r>
                            </m:e>
                            <m:sup>
                              <m:r>
                                <a:rPr lang="en-GB" sz="2600" i="1">
                                  <a:latin typeface="+mj-lt"/>
                                </a:rPr>
                                <m:t>′</m:t>
                              </m:r>
                            </m:sup>
                          </m:sSup>
                          <m:r>
                            <a:rPr lang="en-GB" sz="2600" i="1">
                              <a:latin typeface="+mj-lt"/>
                            </a:rPr>
                            <m:t>,</m:t>
                          </m:r>
                          <m:r>
                            <a:rPr lang="en-GB" sz="2600" i="1">
                              <a:latin typeface="+mj-lt"/>
                            </a:rPr>
                            <m:t>𝑝</m:t>
                          </m:r>
                          <m:r>
                            <a:rPr lang="en-GB" sz="2600" i="1">
                              <a:latin typeface="+mj-lt"/>
                            </a:rPr>
                            <m:t>=0.5</m:t>
                          </m:r>
                        </m:e>
                      </m:d>
                    </m:oMath>
                  </m:oMathPara>
                </a14:m>
                <a:endParaRPr lang="en-GB" sz="2600" dirty="0">
                  <a:latin typeface="+mj-lt"/>
                </a:endParaRPr>
              </a:p>
              <a:p>
                <a:pPr marL="539750" algn="just">
                  <a:spcBef>
                    <a:spcPts val="600"/>
                  </a:spcBef>
                  <a:spcAft>
                    <a:spcPts val="600"/>
                  </a:spcAft>
                </a:pPr>
                <a:r>
                  <a:rPr lang="en-GB" sz="2600" dirty="0">
                    <a:latin typeface="+mj-lt"/>
                  </a:rPr>
                  <a:t>with </a:t>
                </a:r>
                <a14:m>
                  <m:oMath xmlns:m="http://schemas.openxmlformats.org/officeDocument/2006/math">
                    <m:sSup>
                      <m:sSupPr>
                        <m:ctrlPr>
                          <a:rPr lang="de-CH" sz="2600" i="1">
                            <a:latin typeface="+mj-lt"/>
                          </a:rPr>
                        </m:ctrlPr>
                      </m:sSupPr>
                      <m:e>
                        <m:r>
                          <a:rPr lang="en-GB" sz="2600" i="1" smtClean="0">
                            <a:latin typeface="+mj-lt"/>
                          </a:rPr>
                          <m:t>𝑘</m:t>
                        </m:r>
                      </m:e>
                      <m:sup>
                        <m:r>
                          <a:rPr lang="en-GB" sz="2600" i="1">
                            <a:latin typeface="+mj-lt"/>
                          </a:rPr>
                          <m:t>′</m:t>
                        </m:r>
                      </m:sup>
                    </m:sSup>
                  </m:oMath>
                </a14:m>
                <a:r>
                  <a:rPr lang="en-GB" sz="2600" dirty="0">
                    <a:latin typeface="+mj-lt"/>
                  </a:rPr>
                  <a:t> denoting the number of studies in the interval </a:t>
                </a:r>
                <a14:m>
                  <m:oMath xmlns:m="http://schemas.openxmlformats.org/officeDocument/2006/math">
                    <m:d>
                      <m:dPr>
                        <m:begChr m:val="["/>
                        <m:endChr m:val="]"/>
                        <m:ctrlPr>
                          <a:rPr lang="de-CH" sz="2600" i="1">
                            <a:latin typeface="+mj-lt"/>
                          </a:rPr>
                        </m:ctrlPr>
                      </m:dPr>
                      <m:e>
                        <m:r>
                          <a:rPr lang="en-GB" sz="2600" i="1">
                            <a:latin typeface="+mj-lt"/>
                          </a:rPr>
                          <m:t>𝑐</m:t>
                        </m:r>
                        <m:r>
                          <a:rPr lang="en-GB" sz="2600" i="1">
                            <a:latin typeface="+mj-lt"/>
                          </a:rPr>
                          <m:t>,</m:t>
                        </m:r>
                        <m:sSup>
                          <m:sSupPr>
                            <m:ctrlPr>
                              <a:rPr lang="de-CH" sz="2600" i="1">
                                <a:latin typeface="+mj-lt"/>
                              </a:rPr>
                            </m:ctrlPr>
                          </m:sSupPr>
                          <m:e>
                            <m:r>
                              <a:rPr lang="en-GB" sz="2600" i="1">
                                <a:latin typeface="+mj-lt"/>
                              </a:rPr>
                              <m:t>𝑐</m:t>
                            </m:r>
                          </m:e>
                          <m:sup>
                            <m:r>
                              <a:rPr lang="en-GB" sz="2600" i="1">
                                <a:latin typeface="+mj-lt"/>
                              </a:rPr>
                              <m:t>′′</m:t>
                            </m:r>
                          </m:sup>
                        </m:sSup>
                      </m:e>
                    </m:d>
                  </m:oMath>
                </a14:m>
                <a:r>
                  <a:rPr lang="en-GB" sz="2600" dirty="0">
                    <a:latin typeface="+mj-lt"/>
                  </a:rPr>
                  <a:t>, </a:t>
                </a:r>
                <a14:m>
                  <m:oMath xmlns:m="http://schemas.openxmlformats.org/officeDocument/2006/math">
                    <m:sSup>
                      <m:sSupPr>
                        <m:ctrlPr>
                          <a:rPr lang="de-CH" sz="2600" i="1">
                            <a:latin typeface="+mj-lt"/>
                          </a:rPr>
                        </m:ctrlPr>
                      </m:sSupPr>
                      <m:e>
                        <m:r>
                          <a:rPr lang="de-CH" sz="2600" b="0" i="1" smtClean="0">
                            <a:latin typeface="+mj-lt"/>
                          </a:rPr>
                          <m:t>𝐾</m:t>
                        </m:r>
                      </m:e>
                      <m:sup>
                        <m:r>
                          <a:rPr lang="en-GB" sz="2600" i="1">
                            <a:latin typeface="+mj-lt"/>
                          </a:rPr>
                          <m:t>′′</m:t>
                        </m:r>
                      </m:sup>
                    </m:sSup>
                  </m:oMath>
                </a14:m>
                <a:r>
                  <a:rPr lang="en-GB" sz="2600" dirty="0">
                    <a:latin typeface="+mj-lt"/>
                  </a:rPr>
                  <a:t> </a:t>
                </a:r>
                <a:r>
                  <a:rPr lang="en-GB" sz="2600" dirty="0" err="1">
                    <a:latin typeface="+mj-lt"/>
                  </a:rPr>
                  <a:t>euquals</a:t>
                </a:r>
                <a:r>
                  <a:rPr lang="en-GB" sz="2600" dirty="0">
                    <a:latin typeface="+mj-lt"/>
                  </a:rPr>
                  <a:t> the number of studies in </a:t>
                </a:r>
                <a14:m>
                  <m:oMath xmlns:m="http://schemas.openxmlformats.org/officeDocument/2006/math">
                    <m:d>
                      <m:dPr>
                        <m:begChr m:val="["/>
                        <m:endChr m:val="]"/>
                        <m:ctrlPr>
                          <a:rPr lang="de-CH" sz="2600" i="1" smtClean="0">
                            <a:latin typeface="+mj-lt"/>
                          </a:rPr>
                        </m:ctrlPr>
                      </m:dPr>
                      <m:e>
                        <m:r>
                          <a:rPr lang="en-GB" sz="2600" i="1">
                            <a:latin typeface="+mj-lt"/>
                          </a:rPr>
                          <m:t>𝑐</m:t>
                        </m:r>
                        <m:r>
                          <a:rPr lang="en-GB" sz="2600" i="1">
                            <a:latin typeface="+mj-lt"/>
                          </a:rPr>
                          <m:t>,</m:t>
                        </m:r>
                        <m:sSup>
                          <m:sSupPr>
                            <m:ctrlPr>
                              <a:rPr lang="de-CH" sz="2600" i="1">
                                <a:latin typeface="+mj-lt"/>
                              </a:rPr>
                            </m:ctrlPr>
                          </m:sSupPr>
                          <m:e>
                            <m:r>
                              <a:rPr lang="en-GB" sz="2600" i="1">
                                <a:latin typeface="+mj-lt"/>
                              </a:rPr>
                              <m:t>𝑐</m:t>
                            </m:r>
                          </m:e>
                          <m:sup>
                            <m:r>
                              <a:rPr lang="en-GB" sz="2600" i="1">
                                <a:latin typeface="+mj-lt"/>
                              </a:rPr>
                              <m:t>′</m:t>
                            </m:r>
                          </m:sup>
                        </m:sSup>
                      </m:e>
                    </m:d>
                  </m:oMath>
                </a14:m>
                <a:r>
                  <a:rPr lang="de-CH" sz="2600" dirty="0">
                    <a:latin typeface="+mj-lt"/>
                  </a:rPr>
                  <a:t> and  </a:t>
                </a:r>
                <a14:m>
                  <m:oMath xmlns:m="http://schemas.openxmlformats.org/officeDocument/2006/math">
                    <m:r>
                      <m:rPr>
                        <m:sty m:val="p"/>
                      </m:rPr>
                      <a:rPr lang="de-CH" sz="2600" b="0" i="0" smtClean="0">
                        <a:latin typeface="+mj-lt"/>
                      </a:rPr>
                      <m:t>p</m:t>
                    </m:r>
                    <m:r>
                      <m:rPr>
                        <m:nor/>
                      </m:rPr>
                      <a:rPr lang="de-CH" sz="2600" b="0" i="0" smtClean="0">
                        <a:latin typeface="+mj-lt"/>
                      </a:rPr>
                      <m:t> = </m:t>
                    </m:r>
                    <m:r>
                      <m:rPr>
                        <m:nor/>
                      </m:rPr>
                      <a:rPr lang="en-GB" sz="2600">
                        <a:latin typeface="+mj-lt"/>
                      </a:rPr>
                      <m:t>Pr</m:t>
                    </m:r>
                    <m:d>
                      <m:dPr>
                        <m:begChr m:val="["/>
                        <m:endChr m:val="]"/>
                        <m:sepChr m:val="∣"/>
                        <m:ctrlPr>
                          <a:rPr lang="de-CH" sz="2600" i="1">
                            <a:latin typeface="+mj-lt"/>
                          </a:rPr>
                        </m:ctrlPr>
                      </m:dPr>
                      <m:e>
                        <m:r>
                          <a:rPr lang="en-GB" sz="2600" i="1">
                            <a:latin typeface="+mj-lt"/>
                          </a:rPr>
                          <m:t>𝑍</m:t>
                        </m:r>
                        <m:r>
                          <a:rPr lang="en-US" sz="2600">
                            <a:latin typeface="+mj-lt"/>
                          </a:rPr>
                          <m:t>∈</m:t>
                        </m:r>
                        <m:d>
                          <m:dPr>
                            <m:begChr m:val="["/>
                            <m:endChr m:val="]"/>
                            <m:ctrlPr>
                              <a:rPr lang="de-CH" sz="2600" i="1">
                                <a:latin typeface="+mj-lt"/>
                              </a:rPr>
                            </m:ctrlPr>
                          </m:dPr>
                          <m:e>
                            <m:r>
                              <a:rPr lang="en-GB" sz="2600" i="1">
                                <a:latin typeface="+mj-lt"/>
                              </a:rPr>
                              <m:t>𝑐</m:t>
                            </m:r>
                            <m:r>
                              <a:rPr lang="en-GB" sz="2600" i="1">
                                <a:latin typeface="+mj-lt"/>
                              </a:rPr>
                              <m:t>,</m:t>
                            </m:r>
                            <m:sSup>
                              <m:sSupPr>
                                <m:ctrlPr>
                                  <a:rPr lang="de-CH" sz="2600" i="1">
                                    <a:latin typeface="+mj-lt"/>
                                  </a:rPr>
                                </m:ctrlPr>
                              </m:sSupPr>
                              <m:e>
                                <m:r>
                                  <a:rPr lang="en-GB" sz="2600" i="1">
                                    <a:latin typeface="+mj-lt"/>
                                  </a:rPr>
                                  <m:t>𝑐</m:t>
                                </m:r>
                              </m:e>
                              <m:sup>
                                <m:r>
                                  <a:rPr lang="en-GB" sz="2600" i="1">
                                    <a:latin typeface="+mj-lt"/>
                                  </a:rPr>
                                  <m:t>′</m:t>
                                </m:r>
                              </m:sup>
                            </m:sSup>
                          </m:e>
                        </m:d>
                      </m:e>
                      <m:e>
                        <m:r>
                          <a:rPr lang="en-GB" sz="2600" i="1">
                            <a:latin typeface="+mj-lt"/>
                          </a:rPr>
                          <m:t>𝑍</m:t>
                        </m:r>
                        <m:r>
                          <a:rPr lang="en-US" sz="2600">
                            <a:latin typeface="+mj-lt"/>
                          </a:rPr>
                          <m:t>∈</m:t>
                        </m:r>
                        <m:d>
                          <m:dPr>
                            <m:begChr m:val="["/>
                            <m:endChr m:val="]"/>
                            <m:ctrlPr>
                              <a:rPr lang="de-CH" sz="2600" i="1">
                                <a:latin typeface="+mj-lt"/>
                              </a:rPr>
                            </m:ctrlPr>
                          </m:dPr>
                          <m:e>
                            <m:r>
                              <a:rPr lang="en-GB" sz="2600" i="1">
                                <a:latin typeface="+mj-lt"/>
                              </a:rPr>
                              <m:t>𝑐</m:t>
                            </m:r>
                            <m:r>
                              <a:rPr lang="en-GB" sz="2600" i="1">
                                <a:latin typeface="+mj-lt"/>
                              </a:rPr>
                              <m:t>,</m:t>
                            </m:r>
                            <m:sSup>
                              <m:sSupPr>
                                <m:ctrlPr>
                                  <a:rPr lang="de-CH" sz="2600" i="1">
                                    <a:latin typeface="+mj-lt"/>
                                  </a:rPr>
                                </m:ctrlPr>
                              </m:sSupPr>
                              <m:e>
                                <m:r>
                                  <a:rPr lang="en-GB" sz="2600" i="1">
                                    <a:latin typeface="+mj-lt"/>
                                  </a:rPr>
                                  <m:t>𝑐</m:t>
                                </m:r>
                              </m:e>
                              <m:sup>
                                <m:r>
                                  <a:rPr lang="en-GB" sz="2600" i="1">
                                    <a:latin typeface="+mj-lt"/>
                                  </a:rPr>
                                  <m:t>′′</m:t>
                                </m:r>
                              </m:sup>
                            </m:sSup>
                          </m:e>
                        </m:d>
                      </m:e>
                    </m:d>
                    <m:r>
                      <a:rPr lang="en-GB" sz="2600">
                        <a:latin typeface="+mj-lt"/>
                      </a:rPr>
                      <m:t>≃</m:t>
                    </m:r>
                    <m:f>
                      <m:fPr>
                        <m:ctrlPr>
                          <a:rPr lang="de-CH" sz="2600" i="1">
                            <a:latin typeface="+mj-lt"/>
                          </a:rPr>
                        </m:ctrlPr>
                      </m:fPr>
                      <m:num>
                        <m:sSup>
                          <m:sSupPr>
                            <m:ctrlPr>
                              <a:rPr lang="de-CH" sz="2600" i="1">
                                <a:latin typeface="+mj-lt"/>
                              </a:rPr>
                            </m:ctrlPr>
                          </m:sSupPr>
                          <m:e>
                            <m:r>
                              <a:rPr lang="en-GB" sz="2600" i="1">
                                <a:latin typeface="+mj-lt"/>
                              </a:rPr>
                              <m:t>𝑐</m:t>
                            </m:r>
                          </m:e>
                          <m:sup>
                            <m:r>
                              <a:rPr lang="en-GB" sz="2600" i="1">
                                <a:latin typeface="+mj-lt"/>
                              </a:rPr>
                              <m:t>′</m:t>
                            </m:r>
                          </m:sup>
                        </m:sSup>
                        <m:r>
                          <a:rPr lang="en-GB" sz="2600" i="1">
                            <a:latin typeface="+mj-lt"/>
                          </a:rPr>
                          <m:t>−</m:t>
                        </m:r>
                        <m:r>
                          <a:rPr lang="en-GB" sz="2600" i="1">
                            <a:latin typeface="+mj-lt"/>
                          </a:rPr>
                          <m:t>𝑐</m:t>
                        </m:r>
                      </m:num>
                      <m:den>
                        <m:sSup>
                          <m:sSupPr>
                            <m:ctrlPr>
                              <a:rPr lang="de-CH" sz="2600" i="1">
                                <a:latin typeface="+mj-lt"/>
                              </a:rPr>
                            </m:ctrlPr>
                          </m:sSupPr>
                          <m:e>
                            <m:r>
                              <a:rPr lang="en-GB" sz="2600" i="1">
                                <a:latin typeface="+mj-lt"/>
                              </a:rPr>
                              <m:t>𝑐</m:t>
                            </m:r>
                          </m:e>
                          <m:sup>
                            <m:r>
                              <a:rPr lang="en-GB" sz="2600" i="1">
                                <a:latin typeface="+mj-lt"/>
                              </a:rPr>
                              <m:t>′′</m:t>
                            </m:r>
                          </m:sup>
                        </m:sSup>
                        <m:r>
                          <a:rPr lang="en-GB" sz="2600" i="1">
                            <a:latin typeface="+mj-lt"/>
                          </a:rPr>
                          <m:t>−</m:t>
                        </m:r>
                        <m:r>
                          <a:rPr lang="en-GB" sz="2600" i="1">
                            <a:latin typeface="+mj-lt"/>
                          </a:rPr>
                          <m:t>𝑐</m:t>
                        </m:r>
                      </m:den>
                    </m:f>
                  </m:oMath>
                </a14:m>
                <a:r>
                  <a:rPr lang="de-CH" sz="2600" dirty="0">
                    <a:latin typeface="+mj-lt"/>
                  </a:rPr>
                  <a:t> where</a:t>
                </a:r>
                <a:r>
                  <a:rPr lang="en-GB" sz="2600" dirty="0">
                    <a:latin typeface="+mj-lt"/>
                  </a:rPr>
                  <a:t> </a:t>
                </a:r>
                <a14:m>
                  <m:oMath xmlns:m="http://schemas.openxmlformats.org/officeDocument/2006/math">
                    <m:sSup>
                      <m:sSupPr>
                        <m:ctrlPr>
                          <a:rPr lang="de-CH" sz="2600" i="1">
                            <a:latin typeface="+mj-lt"/>
                          </a:rPr>
                        </m:ctrlPr>
                      </m:sSupPr>
                      <m:e>
                        <m:r>
                          <a:rPr lang="en-GB" sz="2600" i="1">
                            <a:latin typeface="+mj-lt"/>
                          </a:rPr>
                          <m:t>𝑐</m:t>
                        </m:r>
                      </m:e>
                      <m:sup>
                        <m:r>
                          <a:rPr lang="en-GB" sz="2600" i="1">
                            <a:latin typeface="+mj-lt"/>
                          </a:rPr>
                          <m:t>′</m:t>
                        </m:r>
                      </m:sup>
                    </m:sSup>
                    <m:r>
                      <a:rPr lang="en-GB" sz="2600" i="1">
                        <a:latin typeface="+mj-lt"/>
                      </a:rPr>
                      <m:t>=</m:t>
                    </m:r>
                    <m:sSub>
                      <m:sSubPr>
                        <m:ctrlPr>
                          <a:rPr lang="de-CH" sz="2600" i="1">
                            <a:latin typeface="+mj-lt"/>
                          </a:rPr>
                        </m:ctrlPr>
                      </m:sSubPr>
                      <m:e>
                        <m:r>
                          <a:rPr lang="en-GB" sz="2600" i="1">
                            <a:latin typeface="+mj-lt"/>
                          </a:rPr>
                          <m:t>𝑧</m:t>
                        </m:r>
                      </m:e>
                      <m:sub>
                        <m:d>
                          <m:dPr>
                            <m:ctrlPr>
                              <a:rPr lang="de-CH" sz="2600" i="1">
                                <a:latin typeface="+mj-lt"/>
                              </a:rPr>
                            </m:ctrlPr>
                          </m:dPr>
                          <m:e>
                            <m:r>
                              <a:rPr lang="en-GB" sz="2600" i="1">
                                <a:latin typeface="+mj-lt"/>
                              </a:rPr>
                              <m:t>1−</m:t>
                            </m:r>
                            <m:r>
                              <m:rPr>
                                <m:sty m:val="p"/>
                              </m:rPr>
                              <a:rPr lang="en-GB" sz="2600">
                                <a:latin typeface="+mj-lt"/>
                              </a:rPr>
                              <m:t>α</m:t>
                            </m:r>
                          </m:e>
                        </m:d>
                      </m:sub>
                    </m:sSub>
                  </m:oMath>
                </a14:m>
                <a:r>
                  <a:rPr lang="en-GB" sz="2600" dirty="0">
                    <a:latin typeface="+mj-lt"/>
                  </a:rPr>
                  <a:t>, </a:t>
                </a:r>
                <a14:m>
                  <m:oMath xmlns:m="http://schemas.openxmlformats.org/officeDocument/2006/math">
                    <m:r>
                      <a:rPr lang="en-GB" sz="2600" i="1">
                        <a:latin typeface="+mj-lt"/>
                      </a:rPr>
                      <m:t>𝑐</m:t>
                    </m:r>
                    <m:r>
                      <a:rPr lang="en-GB" sz="2600" i="1">
                        <a:latin typeface="+mj-lt"/>
                      </a:rPr>
                      <m:t> = </m:t>
                    </m:r>
                    <m:sSup>
                      <m:sSupPr>
                        <m:ctrlPr>
                          <a:rPr lang="de-CH" sz="2600" i="1">
                            <a:latin typeface="+mj-lt"/>
                          </a:rPr>
                        </m:ctrlPr>
                      </m:sSupPr>
                      <m:e>
                        <m:r>
                          <a:rPr lang="en-GB" sz="2600" i="1">
                            <a:latin typeface="+mj-lt"/>
                          </a:rPr>
                          <m:t>𝑐</m:t>
                        </m:r>
                      </m:e>
                      <m:sup>
                        <m:r>
                          <a:rPr lang="en-GB" sz="2600" i="1">
                            <a:latin typeface="+mj-lt"/>
                          </a:rPr>
                          <m:t>′</m:t>
                        </m:r>
                      </m:sup>
                    </m:sSup>
                    <m:r>
                      <a:rPr lang="en-GB" sz="2600" i="1">
                        <a:latin typeface="+mj-lt"/>
                      </a:rPr>
                      <m:t> − </m:t>
                    </m:r>
                    <m:r>
                      <a:rPr lang="en-GB" sz="2600" i="1">
                        <a:latin typeface="+mj-lt"/>
                      </a:rPr>
                      <m:t>𝑒</m:t>
                    </m:r>
                  </m:oMath>
                </a14:m>
                <a:r>
                  <a:rPr lang="en-GB" sz="2600" dirty="0">
                    <a:latin typeface="+mj-lt"/>
                  </a:rPr>
                  <a:t>, </a:t>
                </a:r>
                <a14:m>
                  <m:oMath xmlns:m="http://schemas.openxmlformats.org/officeDocument/2006/math">
                    <m:sSup>
                      <m:sSupPr>
                        <m:ctrlPr>
                          <a:rPr lang="de-CH" sz="2600" i="1">
                            <a:latin typeface="+mj-lt"/>
                          </a:rPr>
                        </m:ctrlPr>
                      </m:sSupPr>
                      <m:e>
                        <m:r>
                          <a:rPr lang="en-GB" sz="2600" i="1">
                            <a:latin typeface="+mj-lt"/>
                          </a:rPr>
                          <m:t>𝑐</m:t>
                        </m:r>
                      </m:e>
                      <m:sup>
                        <m:r>
                          <a:rPr lang="en-GB" sz="2600" i="1">
                            <a:latin typeface="+mj-lt"/>
                          </a:rPr>
                          <m:t>′′</m:t>
                        </m:r>
                      </m:sup>
                    </m:sSup>
                    <m:r>
                      <a:rPr lang="en-GB" sz="2600" i="1">
                        <a:latin typeface="+mj-lt"/>
                      </a:rPr>
                      <m:t>=</m:t>
                    </m:r>
                    <m:sSup>
                      <m:sSupPr>
                        <m:ctrlPr>
                          <a:rPr lang="de-CH" sz="2600" i="1">
                            <a:latin typeface="+mj-lt"/>
                          </a:rPr>
                        </m:ctrlPr>
                      </m:sSupPr>
                      <m:e>
                        <m:r>
                          <a:rPr lang="en-GB" sz="2600" i="1">
                            <a:latin typeface="+mj-lt"/>
                          </a:rPr>
                          <m:t>𝑐</m:t>
                        </m:r>
                      </m:e>
                      <m:sup>
                        <m:r>
                          <a:rPr lang="en-GB" sz="2600" i="1">
                            <a:latin typeface="+mj-lt"/>
                          </a:rPr>
                          <m:t>′</m:t>
                        </m:r>
                      </m:sup>
                    </m:sSup>
                    <m:r>
                      <a:rPr lang="en-GB" sz="2600" i="1">
                        <a:latin typeface="+mj-lt"/>
                      </a:rPr>
                      <m:t>+</m:t>
                    </m:r>
                    <m:r>
                      <a:rPr lang="en-GB" sz="2600" i="1">
                        <a:latin typeface="+mj-lt"/>
                      </a:rPr>
                      <m:t>𝑒</m:t>
                    </m:r>
                  </m:oMath>
                </a14:m>
                <a:r>
                  <a:rPr lang="en-GB" sz="2600" dirty="0">
                    <a:latin typeface="+mj-lt"/>
                  </a:rPr>
                  <a:t> and </a:t>
                </a:r>
                <a14:m>
                  <m:oMath xmlns:m="http://schemas.openxmlformats.org/officeDocument/2006/math">
                    <m:r>
                      <a:rPr lang="en-GB" sz="2600" i="1">
                        <a:latin typeface="+mj-lt"/>
                      </a:rPr>
                      <m:t>𝑒</m:t>
                    </m:r>
                  </m:oMath>
                </a14:m>
                <a:r>
                  <a:rPr lang="en-GB" sz="2600" dirty="0">
                    <a:latin typeface="+mj-lt"/>
                  </a:rPr>
                  <a:t> small.</a:t>
                </a:r>
                <a:r>
                  <a:rPr lang="de-CH" sz="2600" dirty="0">
                    <a:latin typeface="+mj-lt"/>
                  </a:rPr>
                  <a:t> </a:t>
                </a:r>
              </a:p>
              <a:p>
                <a:pPr algn="just">
                  <a:spcBef>
                    <a:spcPts val="600"/>
                  </a:spcBef>
                  <a:spcAft>
                    <a:spcPts val="600"/>
                  </a:spcAft>
                </a:pPr>
                <a:endParaRPr lang="en-GB" sz="2600" b="1" dirty="0">
                  <a:latin typeface="+mj-lt"/>
                </a:endParaRPr>
              </a:p>
              <a:p>
                <a:pPr algn="just">
                  <a:spcBef>
                    <a:spcPts val="600"/>
                  </a:spcBef>
                  <a:spcAft>
                    <a:spcPts val="600"/>
                  </a:spcAft>
                </a:pPr>
                <a:r>
                  <a:rPr lang="en-GB" sz="2600" b="1" dirty="0">
                    <a:latin typeface="+mj-lt"/>
                  </a:rPr>
                  <a:t>Correcting Publication Bias</a:t>
                </a:r>
              </a:p>
              <a:p>
                <a:pPr algn="just">
                  <a:spcBef>
                    <a:spcPts val="600"/>
                  </a:spcBef>
                  <a:spcAft>
                    <a:spcPts val="600"/>
                  </a:spcAft>
                </a:pPr>
                <a:r>
                  <a:rPr lang="en-GB" sz="2600" dirty="0">
                    <a:latin typeface="+mj-lt"/>
                  </a:rPr>
                  <a:t>Biased effect size estimates can be corrected by maximising the truncated likelihood along </a:t>
                </a:r>
                <a14:m>
                  <m:oMath xmlns:m="http://schemas.openxmlformats.org/officeDocument/2006/math">
                    <m:r>
                      <m:rPr>
                        <m:sty m:val="p"/>
                      </m:rPr>
                      <a:rPr lang="en-GB" sz="2600">
                        <a:latin typeface="+mj-lt"/>
                      </a:rPr>
                      <m:t>μ</m:t>
                    </m:r>
                    <m:r>
                      <a:rPr lang="en-GB" sz="2600" i="1">
                        <a:latin typeface="+mj-lt"/>
                      </a:rPr>
                      <m:t> </m:t>
                    </m:r>
                  </m:oMath>
                </a14:m>
                <a:r>
                  <a:rPr lang="en-GB" sz="2600" dirty="0">
                    <a:latin typeface="+mj-lt"/>
                  </a:rPr>
                  <a:t>and </a:t>
                </a:r>
                <a14:m>
                  <m:oMath xmlns:m="http://schemas.openxmlformats.org/officeDocument/2006/math">
                    <m:r>
                      <m:rPr>
                        <m:sty m:val="p"/>
                      </m:rPr>
                      <a:rPr lang="de-CH" sz="2600" b="0" i="1" smtClean="0">
                        <a:latin typeface="+mj-lt"/>
                      </a:rPr>
                      <m:t>π</m:t>
                    </m:r>
                    <m:r>
                      <a:rPr lang="en-GB" sz="2600" i="1">
                        <a:latin typeface="+mj-lt"/>
                      </a:rPr>
                      <m:t> </m:t>
                    </m:r>
                  </m:oMath>
                </a14:m>
                <a:endParaRPr lang="en-GB" sz="2600" dirty="0">
                  <a:latin typeface="+mj-lt"/>
                </a:endParaRPr>
              </a:p>
              <a:p>
                <a:pPr algn="just">
                  <a:spcBef>
                    <a:spcPts val="600"/>
                  </a:spcBef>
                  <a:spcAft>
                    <a:spcPts val="600"/>
                  </a:spcAft>
                </a:pPr>
                <a14:m>
                  <m:oMathPara xmlns:m="http://schemas.openxmlformats.org/officeDocument/2006/math">
                    <m:oMathParaPr>
                      <m:jc m:val="centerGroup"/>
                    </m:oMathParaPr>
                    <m:oMath xmlns:m="http://schemas.openxmlformats.org/officeDocument/2006/math">
                      <m:sSup>
                        <m:sSupPr>
                          <m:ctrlPr>
                            <a:rPr lang="de-CH" sz="2600" i="1">
                              <a:latin typeface="+mj-lt"/>
                            </a:rPr>
                          </m:ctrlPr>
                        </m:sSupPr>
                        <m:e>
                          <m:r>
                            <a:rPr lang="en-GB" sz="2600" i="1">
                              <a:latin typeface="+mj-lt"/>
                            </a:rPr>
                            <m:t>ℒ</m:t>
                          </m:r>
                        </m:e>
                        <m:sup>
                          <m:r>
                            <a:rPr lang="en-GB" sz="2600" i="1">
                              <a:latin typeface="+mj-lt"/>
                            </a:rPr>
                            <m:t>∗</m:t>
                          </m:r>
                        </m:sup>
                      </m:sSup>
                      <m:d>
                        <m:dPr>
                          <m:sepChr m:val="∣"/>
                          <m:ctrlPr>
                            <a:rPr lang="de-CH" sz="2600" i="1">
                              <a:latin typeface="+mj-lt"/>
                            </a:rPr>
                          </m:ctrlPr>
                        </m:dPr>
                        <m:e>
                          <m:r>
                            <m:rPr>
                              <m:sty m:val="p"/>
                            </m:rPr>
                            <a:rPr lang="en-GB" sz="2600">
                              <a:latin typeface="+mj-lt"/>
                            </a:rPr>
                            <m:t>μ</m:t>
                          </m:r>
                        </m:e>
                        <m:e>
                          <m:sSub>
                            <m:sSubPr>
                              <m:ctrlPr>
                                <a:rPr lang="de-CH" sz="2600" i="1">
                                  <a:latin typeface="+mj-lt"/>
                                </a:rPr>
                              </m:ctrlPr>
                            </m:sSubPr>
                            <m:e>
                              <m:r>
                                <a:rPr lang="en-GB" sz="2600" i="1">
                                  <a:latin typeface="+mj-lt"/>
                                </a:rPr>
                                <m:t>𝑣</m:t>
                              </m:r>
                            </m:e>
                            <m:sub>
                              <m:sSub>
                                <m:sSubPr>
                                  <m:ctrlPr>
                                    <a:rPr lang="de-CH" sz="2600" i="1">
                                      <a:latin typeface="+mj-lt"/>
                                    </a:rPr>
                                  </m:ctrlPr>
                                </m:sSubPr>
                                <m:e>
                                  <m:r>
                                    <a:rPr lang="en-GB" sz="2600" i="1">
                                      <a:latin typeface="+mj-lt"/>
                                    </a:rPr>
                                    <m:t>𝑛</m:t>
                                  </m:r>
                                </m:e>
                                <m:sub>
                                  <m:r>
                                    <a:rPr lang="en-GB" sz="2600" i="1">
                                      <a:latin typeface="+mj-lt"/>
                                    </a:rPr>
                                    <m:t>1</m:t>
                                  </m:r>
                                </m:sub>
                              </m:sSub>
                            </m:sub>
                          </m:sSub>
                          <m:r>
                            <a:rPr lang="en-GB" sz="2600" i="1">
                              <a:latin typeface="+mj-lt"/>
                            </a:rPr>
                            <m:t>,</m:t>
                          </m:r>
                          <m:r>
                            <a:rPr lang="en-GB" sz="2600">
                              <a:latin typeface="+mj-lt"/>
                            </a:rPr>
                            <m:t>…</m:t>
                          </m:r>
                          <m:r>
                            <a:rPr lang="en-GB" sz="2600" i="1">
                              <a:latin typeface="+mj-lt"/>
                            </a:rPr>
                            <m:t>,</m:t>
                          </m:r>
                          <m:sSub>
                            <m:sSubPr>
                              <m:ctrlPr>
                                <a:rPr lang="de-CH" sz="2600" i="1">
                                  <a:latin typeface="+mj-lt"/>
                                </a:rPr>
                              </m:ctrlPr>
                            </m:sSubPr>
                            <m:e>
                              <m:r>
                                <a:rPr lang="en-GB" sz="2600" i="1">
                                  <a:latin typeface="+mj-lt"/>
                                </a:rPr>
                                <m:t>𝑣</m:t>
                              </m:r>
                            </m:e>
                            <m:sub>
                              <m:sSub>
                                <m:sSubPr>
                                  <m:ctrlPr>
                                    <a:rPr lang="de-CH" sz="2600" i="1">
                                      <a:latin typeface="+mj-lt"/>
                                    </a:rPr>
                                  </m:ctrlPr>
                                </m:sSubPr>
                                <m:e>
                                  <m:r>
                                    <a:rPr lang="en-GB" sz="2600" i="1">
                                      <a:latin typeface="+mj-lt"/>
                                    </a:rPr>
                                    <m:t>𝑛</m:t>
                                  </m:r>
                                </m:e>
                                <m:sub>
                                  <m:r>
                                    <a:rPr lang="en-GB" sz="2600" i="1">
                                      <a:latin typeface="+mj-lt"/>
                                    </a:rPr>
                                    <m:t>𝑘</m:t>
                                  </m:r>
                                </m:sub>
                              </m:sSub>
                            </m:sub>
                          </m:sSub>
                        </m:e>
                      </m:d>
                      <m:r>
                        <a:rPr lang="en-GB" sz="2600" i="1">
                          <a:latin typeface="+mj-lt"/>
                        </a:rPr>
                        <m:t>=</m:t>
                      </m:r>
                      <m:f>
                        <m:fPr>
                          <m:ctrlPr>
                            <a:rPr lang="de-CH" sz="2600" i="1">
                              <a:latin typeface="+mj-lt"/>
                            </a:rPr>
                          </m:ctrlPr>
                        </m:fPr>
                        <m:num>
                          <m:r>
                            <a:rPr lang="en-GB" sz="2600" i="1">
                              <a:latin typeface="+mj-lt"/>
                            </a:rPr>
                            <m:t>ℒ</m:t>
                          </m:r>
                          <m:d>
                            <m:dPr>
                              <m:sepChr m:val="∣"/>
                              <m:ctrlPr>
                                <a:rPr lang="de-CH" sz="2600" i="1">
                                  <a:latin typeface="+mj-lt"/>
                                </a:rPr>
                              </m:ctrlPr>
                            </m:dPr>
                            <m:e>
                              <m:r>
                                <m:rPr>
                                  <m:sty m:val="p"/>
                                </m:rPr>
                                <a:rPr lang="en-GB" sz="2600">
                                  <a:latin typeface="+mj-lt"/>
                                </a:rPr>
                                <m:t>μ</m:t>
                              </m:r>
                            </m:e>
                            <m:e>
                              <m:sSub>
                                <m:sSubPr>
                                  <m:ctrlPr>
                                    <a:rPr lang="de-CH" sz="2600" i="1">
                                      <a:latin typeface="+mj-lt"/>
                                    </a:rPr>
                                  </m:ctrlPr>
                                </m:sSubPr>
                                <m:e>
                                  <m:r>
                                    <a:rPr lang="en-GB" sz="2600" i="1">
                                      <a:latin typeface="+mj-lt"/>
                                    </a:rPr>
                                    <m:t>𝑣</m:t>
                                  </m:r>
                                </m:e>
                                <m:sub>
                                  <m:sSub>
                                    <m:sSubPr>
                                      <m:ctrlPr>
                                        <a:rPr lang="de-CH" sz="2600" i="1">
                                          <a:latin typeface="+mj-lt"/>
                                        </a:rPr>
                                      </m:ctrlPr>
                                    </m:sSubPr>
                                    <m:e>
                                      <m:r>
                                        <a:rPr lang="en-GB" sz="2600" i="1">
                                          <a:latin typeface="+mj-lt"/>
                                        </a:rPr>
                                        <m:t>𝑛</m:t>
                                      </m:r>
                                    </m:e>
                                    <m:sub>
                                      <m:r>
                                        <a:rPr lang="en-GB" sz="2600" i="1">
                                          <a:latin typeface="+mj-lt"/>
                                        </a:rPr>
                                        <m:t>1</m:t>
                                      </m:r>
                                    </m:sub>
                                  </m:sSub>
                                </m:sub>
                              </m:sSub>
                              <m:r>
                                <a:rPr lang="en-GB" sz="2600" i="1">
                                  <a:latin typeface="+mj-lt"/>
                                </a:rPr>
                                <m:t>,</m:t>
                              </m:r>
                              <m:r>
                                <a:rPr lang="en-GB" sz="2600">
                                  <a:latin typeface="+mj-lt"/>
                                </a:rPr>
                                <m:t>…</m:t>
                              </m:r>
                              <m:r>
                                <a:rPr lang="en-GB" sz="2600" i="1">
                                  <a:latin typeface="+mj-lt"/>
                                </a:rPr>
                                <m:t>,</m:t>
                              </m:r>
                              <m:sSub>
                                <m:sSubPr>
                                  <m:ctrlPr>
                                    <a:rPr lang="de-CH" sz="2600" i="1">
                                      <a:latin typeface="+mj-lt"/>
                                    </a:rPr>
                                  </m:ctrlPr>
                                </m:sSubPr>
                                <m:e>
                                  <m:r>
                                    <a:rPr lang="en-GB" sz="2600" i="1">
                                      <a:latin typeface="+mj-lt"/>
                                    </a:rPr>
                                    <m:t>𝑣</m:t>
                                  </m:r>
                                </m:e>
                                <m:sub>
                                  <m:sSub>
                                    <m:sSubPr>
                                      <m:ctrlPr>
                                        <a:rPr lang="de-CH" sz="2600" i="1">
                                          <a:latin typeface="+mj-lt"/>
                                        </a:rPr>
                                      </m:ctrlPr>
                                    </m:sSubPr>
                                    <m:e>
                                      <m:r>
                                        <a:rPr lang="en-GB" sz="2600" i="1">
                                          <a:latin typeface="+mj-lt"/>
                                        </a:rPr>
                                        <m:t>𝑛</m:t>
                                      </m:r>
                                    </m:e>
                                    <m:sub>
                                      <m:r>
                                        <a:rPr lang="en-GB" sz="2600" i="1">
                                          <a:latin typeface="+mj-lt"/>
                                        </a:rPr>
                                        <m:t>𝑘</m:t>
                                      </m:r>
                                    </m:sub>
                                  </m:sSub>
                                </m:sub>
                              </m:sSub>
                            </m:e>
                          </m:d>
                        </m:num>
                        <m:den>
                          <m:r>
                            <m:rPr>
                              <m:nor/>
                            </m:rPr>
                            <a:rPr lang="en-GB" sz="2600">
                              <a:latin typeface="+mj-lt"/>
                            </a:rPr>
                            <m:t>E</m:t>
                          </m:r>
                          <m:d>
                            <m:dPr>
                              <m:begChr m:val="["/>
                              <m:endChr m:val="]"/>
                              <m:sepChr m:val="∣"/>
                              <m:ctrlPr>
                                <a:rPr lang="de-CH" sz="2600" i="1">
                                  <a:latin typeface="+mj-lt"/>
                                </a:rPr>
                              </m:ctrlPr>
                            </m:dPr>
                            <m:e>
                              <m:r>
                                <m:rPr>
                                  <m:nor/>
                                </m:rPr>
                                <a:rPr lang="en-GB" sz="2600">
                                  <a:latin typeface="+mj-lt"/>
                                </a:rPr>
                                <m:t>ppr</m:t>
                              </m:r>
                              <m:d>
                                <m:dPr>
                                  <m:ctrlPr>
                                    <a:rPr lang="de-CH" sz="2600" i="1">
                                      <a:latin typeface="+mj-lt"/>
                                    </a:rPr>
                                  </m:ctrlPr>
                                </m:dPr>
                                <m:e>
                                  <m:sSub>
                                    <m:sSubPr>
                                      <m:ctrlPr>
                                        <a:rPr lang="de-CH" sz="2600" i="1">
                                          <a:latin typeface="+mj-lt"/>
                                        </a:rPr>
                                      </m:ctrlPr>
                                    </m:sSubPr>
                                    <m:e>
                                      <m:r>
                                        <a:rPr lang="en-GB" sz="2600" i="1">
                                          <a:latin typeface="+mj-lt"/>
                                        </a:rPr>
                                        <m:t>𝑉</m:t>
                                      </m:r>
                                    </m:e>
                                    <m:sub>
                                      <m:sSub>
                                        <m:sSubPr>
                                          <m:ctrlPr>
                                            <a:rPr lang="de-CH" sz="2600" i="1">
                                              <a:latin typeface="+mj-lt"/>
                                            </a:rPr>
                                          </m:ctrlPr>
                                        </m:sSubPr>
                                        <m:e>
                                          <m:r>
                                            <a:rPr lang="en-GB" sz="2600" i="1">
                                              <a:latin typeface="+mj-lt"/>
                                            </a:rPr>
                                            <m:t>𝑛</m:t>
                                          </m:r>
                                        </m:e>
                                        <m:sub>
                                          <m:r>
                                            <a:rPr lang="en-GB" sz="2600" i="1">
                                              <a:latin typeface="+mj-lt"/>
                                            </a:rPr>
                                            <m:t>𝑗</m:t>
                                          </m:r>
                                        </m:sub>
                                      </m:sSub>
                                    </m:sub>
                                  </m:sSub>
                                  <m:r>
                                    <a:rPr lang="en-GB" sz="2600" i="1">
                                      <a:latin typeface="+mj-lt"/>
                                    </a:rPr>
                                    <m:t>,</m:t>
                                  </m:r>
                                  <m:r>
                                    <m:rPr>
                                      <m:sty m:val="p"/>
                                    </m:rPr>
                                    <a:rPr lang="en-GB" sz="2600">
                                      <a:latin typeface="+mj-lt"/>
                                    </a:rPr>
                                    <m:t>π</m:t>
                                  </m:r>
                                </m:e>
                              </m:d>
                            </m:e>
                            <m:e>
                              <m:r>
                                <m:rPr>
                                  <m:sty m:val="p"/>
                                </m:rPr>
                                <a:rPr lang="en-GB" sz="2600">
                                  <a:latin typeface="+mj-lt"/>
                                </a:rPr>
                                <m:t>μ</m:t>
                              </m:r>
                            </m:e>
                          </m:d>
                        </m:den>
                      </m:f>
                      <m:nary>
                        <m:naryPr>
                          <m:chr m:val="∏"/>
                          <m:ctrlPr>
                            <a:rPr lang="de-CH" sz="2600" i="1">
                              <a:latin typeface="+mj-lt"/>
                            </a:rPr>
                          </m:ctrlPr>
                        </m:naryPr>
                        <m:sub>
                          <m:r>
                            <a:rPr lang="en-GB" sz="2600" i="1">
                              <a:latin typeface="+mj-lt"/>
                            </a:rPr>
                            <m:t>𝑗</m:t>
                          </m:r>
                          <m:r>
                            <a:rPr lang="en-GB" sz="2600" i="1">
                              <a:latin typeface="+mj-lt"/>
                            </a:rPr>
                            <m:t>=1</m:t>
                          </m:r>
                        </m:sub>
                        <m:sup>
                          <m:r>
                            <a:rPr lang="en-GB" sz="2600" i="1">
                              <a:latin typeface="+mj-lt"/>
                            </a:rPr>
                            <m:t>𝑘</m:t>
                          </m:r>
                        </m:sup>
                        <m:e>
                          <m:r>
                            <m:rPr>
                              <m:nor/>
                            </m:rPr>
                            <a:rPr lang="en-GB" sz="2600">
                              <a:latin typeface="+mj-lt"/>
                            </a:rPr>
                            <m:t>ppr</m:t>
                          </m:r>
                          <m:d>
                            <m:dPr>
                              <m:ctrlPr>
                                <a:rPr lang="de-CH" sz="2600" i="1">
                                  <a:latin typeface="+mj-lt"/>
                                </a:rPr>
                              </m:ctrlPr>
                            </m:dPr>
                            <m:e>
                              <m:sSub>
                                <m:sSubPr>
                                  <m:ctrlPr>
                                    <a:rPr lang="de-CH" sz="2600" i="1">
                                      <a:latin typeface="+mj-lt"/>
                                    </a:rPr>
                                  </m:ctrlPr>
                                </m:sSubPr>
                                <m:e>
                                  <m:r>
                                    <a:rPr lang="en-GB" sz="2600" i="1">
                                      <a:latin typeface="+mj-lt"/>
                                    </a:rPr>
                                    <m:t>𝑉</m:t>
                                  </m:r>
                                </m:e>
                                <m:sub>
                                  <m:sSub>
                                    <m:sSubPr>
                                      <m:ctrlPr>
                                        <a:rPr lang="de-CH" sz="2600" i="1">
                                          <a:latin typeface="+mj-lt"/>
                                        </a:rPr>
                                      </m:ctrlPr>
                                    </m:sSubPr>
                                    <m:e>
                                      <m:r>
                                        <a:rPr lang="en-GB" sz="2600" i="1">
                                          <a:latin typeface="+mj-lt"/>
                                        </a:rPr>
                                        <m:t>𝑛</m:t>
                                      </m:r>
                                    </m:e>
                                    <m:sub>
                                      <m:r>
                                        <a:rPr lang="en-GB" sz="2600" i="1">
                                          <a:latin typeface="+mj-lt"/>
                                        </a:rPr>
                                        <m:t>𝑗</m:t>
                                      </m:r>
                                    </m:sub>
                                  </m:sSub>
                                </m:sub>
                              </m:sSub>
                              <m:r>
                                <a:rPr lang="en-GB" sz="2600" i="1">
                                  <a:latin typeface="+mj-lt"/>
                                </a:rPr>
                                <m:t>,</m:t>
                              </m:r>
                              <m:r>
                                <m:rPr>
                                  <m:sty m:val="p"/>
                                </m:rPr>
                                <a:rPr lang="en-GB" sz="2600">
                                  <a:latin typeface="+mj-lt"/>
                                </a:rPr>
                                <m:t>π</m:t>
                              </m:r>
                            </m:e>
                          </m:d>
                        </m:e>
                      </m:nary>
                      <m:r>
                        <a:rPr lang="en-GB" sz="2600" i="1">
                          <a:latin typeface="+mj-lt"/>
                        </a:rPr>
                        <m:t>.</m:t>
                      </m:r>
                    </m:oMath>
                  </m:oMathPara>
                </a14:m>
                <a:endParaRPr lang="de-CH" sz="2600" dirty="0">
                  <a:latin typeface="+mj-lt"/>
                </a:endParaRPr>
              </a:p>
              <a:p>
                <a:pPr algn="just">
                  <a:spcBef>
                    <a:spcPts val="600"/>
                  </a:spcBef>
                  <a:spcAft>
                    <a:spcPts val="600"/>
                  </a:spcAft>
                </a:pPr>
                <a:endParaRPr lang="en-GB" sz="2600" dirty="0">
                  <a:latin typeface="+mj-lt"/>
                </a:endParaRPr>
              </a:p>
            </p:txBody>
          </p:sp>
        </mc:Choice>
        <mc:Fallback>
          <p:sp>
            <p:nvSpPr>
              <p:cNvPr id="107" name="Textfeld 106">
                <a:extLst>
                  <a:ext uri="{FF2B5EF4-FFF2-40B4-BE49-F238E27FC236}">
                    <a16:creationId xmlns:a16="http://schemas.microsoft.com/office/drawing/2014/main" id="{58A7C5C7-E439-4790-A7D8-C79F33AB970E}"/>
                  </a:ext>
                </a:extLst>
              </p:cNvPr>
              <p:cNvSpPr txBox="1">
                <a:spLocks noRot="1" noChangeAspect="1" noMove="1" noResize="1" noEditPoints="1" noAdjustHandles="1" noChangeArrowheads="1" noChangeShapeType="1" noTextEdit="1"/>
              </p:cNvSpPr>
              <p:nvPr/>
            </p:nvSpPr>
            <p:spPr>
              <a:xfrm>
                <a:off x="10692794" y="32926338"/>
                <a:ext cx="8947793" cy="9577174"/>
              </a:xfrm>
              <a:prstGeom prst="rect">
                <a:avLst/>
              </a:prstGeom>
              <a:blipFill>
                <a:blip r:embed="rId7"/>
                <a:stretch>
                  <a:fillRect l="-1226" t="-573" r="-1226"/>
                </a:stretch>
              </a:blipFill>
            </p:spPr>
            <p:txBody>
              <a:bodyPr/>
              <a:lstStyle/>
              <a:p>
                <a:r>
                  <a:rPr lang="de-CH">
                    <a:noFill/>
                  </a:rPr>
                  <a:t> </a:t>
                </a:r>
              </a:p>
            </p:txBody>
          </p:sp>
        </mc:Fallback>
      </mc:AlternateContent>
      <mc:AlternateContent xmlns:mc="http://schemas.openxmlformats.org/markup-compatibility/2006">
        <mc:Choice xmlns:a14="http://schemas.microsoft.com/office/drawing/2010/main" Requires="a14">
          <p:sp>
            <p:nvSpPr>
              <p:cNvPr id="108" name="Textfeld 107">
                <a:extLst>
                  <a:ext uri="{FF2B5EF4-FFF2-40B4-BE49-F238E27FC236}">
                    <a16:creationId xmlns:a16="http://schemas.microsoft.com/office/drawing/2014/main" id="{440C16FF-2913-4AAA-9E3E-63E761B9F0DA}"/>
                  </a:ext>
                </a:extLst>
              </p:cNvPr>
              <p:cNvSpPr txBox="1"/>
              <p:nvPr/>
            </p:nvSpPr>
            <p:spPr>
              <a:xfrm>
                <a:off x="1248150" y="8802582"/>
                <a:ext cx="8947793" cy="9978116"/>
              </a:xfrm>
              <a:prstGeom prst="rect">
                <a:avLst/>
              </a:prstGeom>
              <a:noFill/>
            </p:spPr>
            <p:txBody>
              <a:bodyPr wrap="square" rtlCol="0">
                <a:spAutoFit/>
              </a:bodyPr>
              <a:lstStyle/>
              <a:p>
                <a:pPr algn="just">
                  <a:spcBef>
                    <a:spcPts val="600"/>
                  </a:spcBef>
                  <a:spcAft>
                    <a:spcPts val="600"/>
                  </a:spcAft>
                </a:pPr>
                <a:r>
                  <a:rPr lang="en-GB" sz="2600" b="1" dirty="0">
                    <a:latin typeface="+mj-lt"/>
                  </a:rPr>
                  <a:t>Creating a Test Statistic</a:t>
                </a:r>
              </a:p>
              <a:p>
                <a:pPr algn="just">
                  <a:spcBef>
                    <a:spcPts val="600"/>
                  </a:spcBef>
                  <a:spcAft>
                    <a:spcPts val="600"/>
                  </a:spcAft>
                </a:pPr>
                <a:r>
                  <a:rPr lang="en-GB" sz="2600" dirty="0">
                    <a:latin typeface="+mj-lt"/>
                  </a:rPr>
                  <a:t>Many scientific endeavours come down to estimating an effect size </a:t>
                </a:r>
                <a14:m>
                  <m:oMath xmlns:m="http://schemas.openxmlformats.org/officeDocument/2006/math">
                    <m:r>
                      <a:rPr lang="en-GB" sz="2600" i="1">
                        <a:latin typeface="+mj-lt"/>
                      </a:rPr>
                      <m:t>𝜇</m:t>
                    </m:r>
                  </m:oMath>
                </a14:m>
                <a:r>
                  <a:rPr lang="en-GB" sz="2600" dirty="0">
                    <a:latin typeface="+mj-lt"/>
                  </a:rPr>
                  <a:t> associated with a certain statistical population. For example, let </a:t>
                </a:r>
                <a14:m>
                  <m:oMath xmlns:m="http://schemas.openxmlformats.org/officeDocument/2006/math">
                    <m:r>
                      <a:rPr lang="en-GB" sz="2600" i="1">
                        <a:latin typeface="+mj-lt"/>
                      </a:rPr>
                      <m:t>𝑋</m:t>
                    </m:r>
                    <m:r>
                      <a:rPr lang="en-GB" sz="2600">
                        <a:latin typeface="+mj-lt"/>
                      </a:rPr>
                      <m:t>∼</m:t>
                    </m:r>
                    <m:r>
                      <a:rPr lang="en-GB" sz="2600" i="1">
                        <a:latin typeface="+mj-lt"/>
                      </a:rPr>
                      <m:t>𝒩</m:t>
                    </m:r>
                    <m:d>
                      <m:dPr>
                        <m:ctrlPr>
                          <a:rPr lang="de-CH" sz="2600" i="1">
                            <a:latin typeface="+mj-lt"/>
                          </a:rPr>
                        </m:ctrlPr>
                      </m:dPr>
                      <m:e>
                        <m:r>
                          <a:rPr lang="en-GB" sz="2600" i="1">
                            <a:latin typeface="+mj-lt"/>
                          </a:rPr>
                          <m:t>𝜇</m:t>
                        </m:r>
                        <m:r>
                          <a:rPr lang="en-GB" sz="2600" i="1">
                            <a:latin typeface="+mj-lt"/>
                          </a:rPr>
                          <m:t>,</m:t>
                        </m:r>
                        <m:sSup>
                          <m:sSupPr>
                            <m:ctrlPr>
                              <a:rPr lang="de-CH" sz="2600" i="1">
                                <a:latin typeface="+mj-lt"/>
                              </a:rPr>
                            </m:ctrlPr>
                          </m:sSupPr>
                          <m:e>
                            <m:r>
                              <a:rPr lang="en-GB" sz="2600" i="1">
                                <a:latin typeface="+mj-lt"/>
                              </a:rPr>
                              <m:t>𝜎</m:t>
                            </m:r>
                          </m:e>
                          <m:sup>
                            <m:r>
                              <a:rPr lang="en-GB" sz="2600" i="1">
                                <a:latin typeface="+mj-lt"/>
                              </a:rPr>
                              <m:t>2</m:t>
                            </m:r>
                          </m:sup>
                        </m:sSup>
                      </m:e>
                    </m:d>
                  </m:oMath>
                </a14:m>
                <a:r>
                  <a:rPr lang="en-GB" sz="2600" dirty="0">
                    <a:latin typeface="+mj-lt"/>
                  </a:rPr>
                  <a:t> with </a:t>
                </a:r>
                <a14:m>
                  <m:oMath xmlns:m="http://schemas.openxmlformats.org/officeDocument/2006/math">
                    <m:r>
                      <m:rPr>
                        <m:sty m:val="p"/>
                      </m:rPr>
                      <a:rPr lang="en-GB" sz="2600">
                        <a:latin typeface="+mj-lt"/>
                      </a:rPr>
                      <m:t>μ</m:t>
                    </m:r>
                  </m:oMath>
                </a14:m>
                <a:r>
                  <a:rPr lang="en-GB" sz="2600" dirty="0">
                    <a:latin typeface="+mj-lt"/>
                  </a:rPr>
                  <a:t> and </a:t>
                </a:r>
                <a14:m>
                  <m:oMath xmlns:m="http://schemas.openxmlformats.org/officeDocument/2006/math">
                    <m:sSup>
                      <m:sSupPr>
                        <m:ctrlPr>
                          <a:rPr lang="de-CH" sz="2600" i="1">
                            <a:latin typeface="+mj-lt"/>
                          </a:rPr>
                        </m:ctrlPr>
                      </m:sSupPr>
                      <m:e>
                        <m:r>
                          <a:rPr lang="en-GB" sz="2600" i="1">
                            <a:latin typeface="+mj-lt"/>
                          </a:rPr>
                          <m:t>𝜎</m:t>
                        </m:r>
                      </m:e>
                      <m:sup>
                        <m:r>
                          <a:rPr lang="en-GB" sz="2600" i="1">
                            <a:latin typeface="+mj-lt"/>
                          </a:rPr>
                          <m:t>2</m:t>
                        </m:r>
                      </m:sup>
                    </m:sSup>
                  </m:oMath>
                </a14:m>
                <a:r>
                  <a:rPr lang="en-GB" sz="2600" dirty="0">
                    <a:latin typeface="+mj-lt"/>
                  </a:rPr>
                  <a:t> unknown and assume that we want to know whether </a:t>
                </a:r>
                <a14:m>
                  <m:oMath xmlns:m="http://schemas.openxmlformats.org/officeDocument/2006/math">
                    <m:r>
                      <m:rPr>
                        <m:sty m:val="p"/>
                      </m:rPr>
                      <a:rPr lang="en-GB" sz="2600">
                        <a:latin typeface="+mj-lt"/>
                      </a:rPr>
                      <m:t>μ</m:t>
                    </m:r>
                  </m:oMath>
                </a14:m>
                <a:r>
                  <a:rPr lang="en-GB" sz="2600" dirty="0">
                    <a:latin typeface="+mj-lt"/>
                  </a:rPr>
                  <a:t> is larger than some reference value </a:t>
                </a:r>
                <a14:m>
                  <m:oMath xmlns:m="http://schemas.openxmlformats.org/officeDocument/2006/math">
                    <m:sSub>
                      <m:sSubPr>
                        <m:ctrlPr>
                          <a:rPr lang="de-CH" sz="2600" i="1">
                            <a:latin typeface="+mj-lt"/>
                          </a:rPr>
                        </m:ctrlPr>
                      </m:sSubPr>
                      <m:e>
                        <m:r>
                          <m:rPr>
                            <m:sty m:val="p"/>
                          </m:rPr>
                          <a:rPr lang="en-GB" sz="2600">
                            <a:latin typeface="+mj-lt"/>
                          </a:rPr>
                          <m:t>μ</m:t>
                        </m:r>
                      </m:e>
                      <m:sub>
                        <m:r>
                          <a:rPr lang="en-GB" sz="2600" i="1">
                            <a:latin typeface="+mj-lt"/>
                          </a:rPr>
                          <m:t>0</m:t>
                        </m:r>
                      </m:sub>
                    </m:sSub>
                  </m:oMath>
                </a14:m>
                <a:r>
                  <a:rPr lang="en-GB" sz="2600" dirty="0">
                    <a:latin typeface="+mj-lt"/>
                  </a:rPr>
                  <a:t>. The corresponding hypotheses </a:t>
                </a:r>
                <a:r>
                  <a:rPr lang="de-CH" sz="2600" dirty="0" err="1">
                    <a:latin typeface="+mj-lt"/>
                  </a:rPr>
                  <a:t>can</a:t>
                </a:r>
                <a:r>
                  <a:rPr lang="de-CH" sz="2600" dirty="0">
                    <a:latin typeface="+mj-lt"/>
                  </a:rPr>
                  <a:t> </a:t>
                </a:r>
                <a:r>
                  <a:rPr lang="de-CH" sz="2600" dirty="0" err="1">
                    <a:latin typeface="+mj-lt"/>
                  </a:rPr>
                  <a:t>be</a:t>
                </a:r>
                <a:r>
                  <a:rPr lang="de-CH" sz="2600" dirty="0">
                    <a:latin typeface="+mj-lt"/>
                  </a:rPr>
                  <a:t> </a:t>
                </a:r>
                <a:r>
                  <a:rPr lang="de-CH" sz="2600" dirty="0" err="1">
                    <a:latin typeface="+mj-lt"/>
                  </a:rPr>
                  <a:t>stated</a:t>
                </a:r>
                <a:r>
                  <a:rPr lang="de-CH" sz="2600" dirty="0">
                    <a:latin typeface="+mj-lt"/>
                  </a:rPr>
                  <a:t> </a:t>
                </a:r>
                <a:r>
                  <a:rPr lang="de-CH" sz="2600" dirty="0" err="1">
                    <a:latin typeface="+mj-lt"/>
                  </a:rPr>
                  <a:t>as</a:t>
                </a:r>
                <a:endParaRPr lang="de-CH" sz="2600" i="1" dirty="0">
                  <a:latin typeface="+mj-lt"/>
                </a:endParaRPr>
              </a:p>
              <a:p>
                <a:pPr algn="ctr">
                  <a:spcBef>
                    <a:spcPts val="600"/>
                  </a:spcBef>
                  <a:spcAft>
                    <a:spcPts val="600"/>
                  </a:spcAft>
                </a:pPr>
                <a14:m>
                  <m:oMath xmlns:m="http://schemas.openxmlformats.org/officeDocument/2006/math">
                    <m:sSub>
                      <m:sSubPr>
                        <m:ctrlPr>
                          <a:rPr lang="de-CH" sz="2600" i="1">
                            <a:latin typeface="+mj-lt"/>
                          </a:rPr>
                        </m:ctrlPr>
                      </m:sSubPr>
                      <m:e>
                        <m:r>
                          <a:rPr lang="en-GB" sz="2600" i="1">
                            <a:latin typeface="+mj-lt"/>
                          </a:rPr>
                          <m:t>𝐻</m:t>
                        </m:r>
                      </m:e>
                      <m:sub>
                        <m:r>
                          <a:rPr lang="en-GB" sz="2600" i="1">
                            <a:latin typeface="+mj-lt"/>
                          </a:rPr>
                          <m:t>0</m:t>
                        </m:r>
                      </m:sub>
                    </m:sSub>
                    <m:r>
                      <a:rPr lang="en-GB" sz="2600" i="1">
                        <a:latin typeface="+mj-lt"/>
                      </a:rPr>
                      <m:t>:</m:t>
                    </m:r>
                    <m:r>
                      <a:rPr lang="de-CH" sz="2600" b="0" i="1" smtClean="0">
                        <a:latin typeface="+mj-lt"/>
                      </a:rPr>
                      <m:t> </m:t>
                    </m:r>
                    <m:r>
                      <a:rPr lang="en-GB" sz="2600" i="1">
                        <a:latin typeface="+mj-lt"/>
                      </a:rPr>
                      <m:t>𝜇</m:t>
                    </m:r>
                    <m:r>
                      <a:rPr lang="en-GB" sz="2600">
                        <a:latin typeface="+mj-lt"/>
                      </a:rPr>
                      <m:t>≤</m:t>
                    </m:r>
                    <m:sSub>
                      <m:sSubPr>
                        <m:ctrlPr>
                          <a:rPr lang="de-CH" sz="2600" i="1">
                            <a:latin typeface="+mj-lt"/>
                          </a:rPr>
                        </m:ctrlPr>
                      </m:sSubPr>
                      <m:e>
                        <m:r>
                          <a:rPr lang="en-GB" sz="2600" i="1">
                            <a:latin typeface="+mj-lt"/>
                          </a:rPr>
                          <m:t>𝜇</m:t>
                        </m:r>
                      </m:e>
                      <m:sub>
                        <m:r>
                          <a:rPr lang="en-GB" sz="2600" i="1">
                            <a:latin typeface="+mj-lt"/>
                          </a:rPr>
                          <m:t>0</m:t>
                        </m:r>
                      </m:sub>
                    </m:sSub>
                  </m:oMath>
                </a14:m>
                <a:r>
                  <a:rPr lang="de-CH" sz="2600" dirty="0">
                    <a:latin typeface="+mj-lt"/>
                  </a:rPr>
                  <a:t> </a:t>
                </a:r>
              </a:p>
              <a:p>
                <a:pPr algn="ctr">
                  <a:spcBef>
                    <a:spcPts val="600"/>
                  </a:spcBef>
                  <a:spcAft>
                    <a:spcPts val="600"/>
                  </a:spcAft>
                </a:pPr>
                <a14:m>
                  <m:oMath xmlns:m="http://schemas.openxmlformats.org/officeDocument/2006/math">
                    <m:sSub>
                      <m:sSubPr>
                        <m:ctrlPr>
                          <a:rPr lang="de-CH" sz="2600" i="1">
                            <a:latin typeface="+mj-lt"/>
                          </a:rPr>
                        </m:ctrlPr>
                      </m:sSubPr>
                      <m:e>
                        <m:r>
                          <a:rPr lang="en-GB" sz="2600" i="1">
                            <a:latin typeface="+mj-lt"/>
                          </a:rPr>
                          <m:t>𝐻</m:t>
                        </m:r>
                      </m:e>
                      <m:sub>
                        <m:r>
                          <a:rPr lang="en-GB" sz="2600" i="1">
                            <a:latin typeface="+mj-lt"/>
                          </a:rPr>
                          <m:t>1</m:t>
                        </m:r>
                      </m:sub>
                    </m:sSub>
                    <m:r>
                      <a:rPr lang="en-GB" sz="2600" i="1">
                        <a:latin typeface="+mj-lt"/>
                      </a:rPr>
                      <m:t>:</m:t>
                    </m:r>
                    <m:r>
                      <a:rPr lang="de-CH" sz="2600" b="0" i="1" smtClean="0">
                        <a:latin typeface="+mj-lt"/>
                      </a:rPr>
                      <m:t> </m:t>
                    </m:r>
                    <m:r>
                      <a:rPr lang="en-GB" sz="2600" i="1">
                        <a:latin typeface="+mj-lt"/>
                      </a:rPr>
                      <m:t>𝜇</m:t>
                    </m:r>
                    <m:r>
                      <a:rPr lang="en-GB" sz="2600" i="1">
                        <a:latin typeface="+mj-lt"/>
                      </a:rPr>
                      <m:t>&gt;</m:t>
                    </m:r>
                    <m:sSub>
                      <m:sSubPr>
                        <m:ctrlPr>
                          <a:rPr lang="de-CH" sz="2600" i="1">
                            <a:latin typeface="+mj-lt"/>
                          </a:rPr>
                        </m:ctrlPr>
                      </m:sSubPr>
                      <m:e>
                        <m:r>
                          <a:rPr lang="en-GB" sz="2600" i="1">
                            <a:latin typeface="+mj-lt"/>
                          </a:rPr>
                          <m:t>𝜇</m:t>
                        </m:r>
                      </m:e>
                      <m:sub>
                        <m:r>
                          <a:rPr lang="en-GB" sz="2600" i="1">
                            <a:latin typeface="+mj-lt"/>
                          </a:rPr>
                          <m:t>0</m:t>
                        </m:r>
                      </m:sub>
                    </m:sSub>
                  </m:oMath>
                </a14:m>
                <a:r>
                  <a:rPr lang="de-CH" sz="2600" dirty="0">
                    <a:latin typeface="+mj-lt"/>
                  </a:rPr>
                  <a:t> </a:t>
                </a:r>
              </a:p>
              <a:p>
                <a:pPr algn="just">
                  <a:spcBef>
                    <a:spcPts val="600"/>
                  </a:spcBef>
                  <a:spcAft>
                    <a:spcPts val="600"/>
                  </a:spcAft>
                </a:pPr>
                <a:r>
                  <a:rPr lang="en-GB" sz="2600" dirty="0">
                    <a:latin typeface="+mj-lt"/>
                  </a:rPr>
                  <a:t>To test these hypotheses, we can use the well-known Student’s </a:t>
                </a:r>
                <a14:m>
                  <m:oMath xmlns:m="http://schemas.openxmlformats.org/officeDocument/2006/math">
                    <m:r>
                      <a:rPr lang="en-GB" sz="2600" i="1">
                        <a:latin typeface="+mj-lt"/>
                      </a:rPr>
                      <m:t>𝑡</m:t>
                    </m:r>
                  </m:oMath>
                </a14:m>
                <a:r>
                  <a:rPr lang="en-GB" sz="2600" dirty="0">
                    <a:latin typeface="+mj-lt"/>
                  </a:rPr>
                  <a:t>-statistic</a:t>
                </a:r>
                <a:endParaRPr lang="de-CH" sz="2600" dirty="0">
                  <a:latin typeface="+mj-lt"/>
                </a:endParaRPr>
              </a:p>
              <a:p>
                <a:pPr algn="ctr">
                  <a:spcBef>
                    <a:spcPts val="600"/>
                  </a:spcBef>
                  <a:spcAft>
                    <a:spcPts val="600"/>
                  </a:spcAft>
                </a:pPr>
                <a14:m>
                  <m:oMathPara xmlns:m="http://schemas.openxmlformats.org/officeDocument/2006/math">
                    <m:oMathParaPr>
                      <m:jc m:val="centerGroup"/>
                    </m:oMathParaPr>
                    <m:oMath xmlns:m="http://schemas.openxmlformats.org/officeDocument/2006/math">
                      <m:sSub>
                        <m:sSubPr>
                          <m:ctrlPr>
                            <a:rPr lang="de-CH" sz="2600" i="1">
                              <a:latin typeface="+mj-lt"/>
                            </a:rPr>
                          </m:ctrlPr>
                        </m:sSubPr>
                        <m:e>
                          <m:r>
                            <a:rPr lang="en-GB" sz="2600" i="1">
                              <a:latin typeface="+mj-lt"/>
                            </a:rPr>
                            <m:t>𝑇</m:t>
                          </m:r>
                        </m:e>
                        <m:sub>
                          <m:r>
                            <a:rPr lang="en-GB" sz="2600" i="1">
                              <a:latin typeface="+mj-lt"/>
                            </a:rPr>
                            <m:t>𝑛</m:t>
                          </m:r>
                        </m:sub>
                      </m:sSub>
                      <m:r>
                        <a:rPr lang="en-GB" sz="2600" i="1">
                          <a:latin typeface="+mj-lt"/>
                        </a:rPr>
                        <m:t>=</m:t>
                      </m:r>
                      <m:f>
                        <m:fPr>
                          <m:ctrlPr>
                            <a:rPr lang="de-CH" sz="2600" i="1">
                              <a:latin typeface="+mj-lt"/>
                            </a:rPr>
                          </m:ctrlPr>
                        </m:fPr>
                        <m:num>
                          <m:rad>
                            <m:radPr>
                              <m:degHide m:val="on"/>
                              <m:ctrlPr>
                                <a:rPr lang="de-CH" sz="2600" i="1">
                                  <a:latin typeface="+mj-lt"/>
                                </a:rPr>
                              </m:ctrlPr>
                            </m:radPr>
                            <m:deg/>
                            <m:e>
                              <m:r>
                                <a:rPr lang="en-GB" sz="2600" i="1">
                                  <a:latin typeface="+mj-lt"/>
                                </a:rPr>
                                <m:t>𝑛</m:t>
                              </m:r>
                            </m:e>
                          </m:rad>
                          <m:d>
                            <m:dPr>
                              <m:ctrlPr>
                                <a:rPr lang="de-CH" sz="2600" i="1">
                                  <a:latin typeface="+mj-lt"/>
                                </a:rPr>
                              </m:ctrlPr>
                            </m:dPr>
                            <m:e>
                              <m:acc>
                                <m:accPr>
                                  <m:chr m:val="̂"/>
                                  <m:ctrlPr>
                                    <a:rPr lang="de-CH" sz="2600" i="1">
                                      <a:latin typeface="+mj-lt"/>
                                    </a:rPr>
                                  </m:ctrlPr>
                                </m:accPr>
                                <m:e>
                                  <m:r>
                                    <m:rPr>
                                      <m:sty m:val="p"/>
                                    </m:rPr>
                                    <a:rPr lang="en-GB" sz="2600">
                                      <a:latin typeface="+mj-lt"/>
                                    </a:rPr>
                                    <m:t>μ</m:t>
                                  </m:r>
                                </m:e>
                              </m:acc>
                              <m:r>
                                <a:rPr lang="en-GB" sz="2600" i="1">
                                  <a:latin typeface="+mj-lt"/>
                                </a:rPr>
                                <m:t>−</m:t>
                              </m:r>
                              <m:sSub>
                                <m:sSubPr>
                                  <m:ctrlPr>
                                    <a:rPr lang="de-CH" sz="2600" i="1">
                                      <a:latin typeface="+mj-lt"/>
                                    </a:rPr>
                                  </m:ctrlPr>
                                </m:sSubPr>
                                <m:e>
                                  <m:r>
                                    <m:rPr>
                                      <m:sty m:val="p"/>
                                    </m:rPr>
                                    <a:rPr lang="en-GB" sz="2600">
                                      <a:latin typeface="+mj-lt"/>
                                    </a:rPr>
                                    <m:t>μ</m:t>
                                  </m:r>
                                </m:e>
                                <m:sub>
                                  <m:r>
                                    <a:rPr lang="en-GB" sz="2600" i="1">
                                      <a:latin typeface="+mj-lt"/>
                                    </a:rPr>
                                    <m:t>0</m:t>
                                  </m:r>
                                </m:sub>
                              </m:sSub>
                            </m:e>
                          </m:d>
                        </m:num>
                        <m:den>
                          <m:acc>
                            <m:accPr>
                              <m:chr m:val="̂"/>
                              <m:ctrlPr>
                                <a:rPr lang="de-CH" sz="2600" i="1">
                                  <a:latin typeface="+mj-lt"/>
                                </a:rPr>
                              </m:ctrlPr>
                            </m:accPr>
                            <m:e>
                              <m:r>
                                <m:rPr>
                                  <m:sty m:val="p"/>
                                </m:rPr>
                                <a:rPr lang="en-GB" sz="2600">
                                  <a:latin typeface="+mj-lt"/>
                                </a:rPr>
                                <m:t>σ</m:t>
                              </m:r>
                            </m:e>
                          </m:acc>
                        </m:den>
                      </m:f>
                      <m:limUpp>
                        <m:limUppPr>
                          <m:ctrlPr>
                            <a:rPr lang="de-CH" sz="2600" b="0" i="1" smtClean="0">
                              <a:latin typeface="+mj-lt"/>
                            </a:rPr>
                          </m:ctrlPr>
                        </m:limUppPr>
                        <m:e>
                          <m:r>
                            <a:rPr lang="de-CH" sz="2600" b="0" i="1" smtClean="0">
                              <a:latin typeface="+mj-lt"/>
                            </a:rPr>
                            <m:t>∼</m:t>
                          </m:r>
                        </m:e>
                        <m:lim>
                          <m:sSub>
                            <m:sSubPr>
                              <m:ctrlPr>
                                <a:rPr lang="de-CH" sz="2600" i="1">
                                  <a:latin typeface="+mj-lt"/>
                                </a:rPr>
                              </m:ctrlPr>
                            </m:sSubPr>
                            <m:e>
                              <m:r>
                                <a:rPr lang="en-GB" sz="2600" i="1">
                                  <a:latin typeface="+mj-lt"/>
                                </a:rPr>
                                <m:t>𝐻</m:t>
                              </m:r>
                            </m:e>
                            <m:sub>
                              <m:r>
                                <a:rPr lang="en-GB" sz="2600" i="1">
                                  <a:latin typeface="+mj-lt"/>
                                </a:rPr>
                                <m:t>0</m:t>
                              </m:r>
                            </m:sub>
                          </m:sSub>
                        </m:lim>
                      </m:limUpp>
                      <m:r>
                        <a:rPr lang="de-CH" sz="2600" b="0" i="1" smtClean="0">
                          <a:latin typeface="+mj-lt"/>
                        </a:rPr>
                        <m:t>𝑡</m:t>
                      </m:r>
                      <m:r>
                        <a:rPr lang="de-CH" sz="2600" b="0" i="1" smtClean="0">
                          <a:latin typeface="+mj-lt"/>
                        </a:rPr>
                        <m:t>(</m:t>
                      </m:r>
                      <m:r>
                        <m:rPr>
                          <m:sty m:val="p"/>
                        </m:rPr>
                        <a:rPr lang="en-GB" sz="2600">
                          <a:latin typeface="+mj-lt"/>
                        </a:rPr>
                        <m:t>ν</m:t>
                      </m:r>
                      <m:r>
                        <a:rPr lang="en-GB" sz="2600" i="1">
                          <a:latin typeface="+mj-lt"/>
                        </a:rPr>
                        <m:t>=</m:t>
                      </m:r>
                      <m:r>
                        <a:rPr lang="de-CH" sz="2600" b="0" i="1" smtClean="0">
                          <a:latin typeface="+mj-lt"/>
                        </a:rPr>
                        <m:t>𝑛</m:t>
                      </m:r>
                      <m:r>
                        <a:rPr lang="de-CH" sz="2600" b="0" i="1" smtClean="0">
                          <a:latin typeface="+mj-lt"/>
                        </a:rPr>
                        <m:t>−1)</m:t>
                      </m:r>
                    </m:oMath>
                  </m:oMathPara>
                </a14:m>
                <a:endParaRPr lang="de-CH" sz="2600" dirty="0">
                  <a:latin typeface="+mj-lt"/>
                </a:endParaRPr>
              </a:p>
              <a:p>
                <a:pPr algn="just">
                  <a:spcBef>
                    <a:spcPts val="600"/>
                  </a:spcBef>
                  <a:spcAft>
                    <a:spcPts val="600"/>
                  </a:spcAft>
                </a:pPr>
                <a:r>
                  <a:rPr lang="en-GB" sz="2600" dirty="0">
                    <a:latin typeface="+mj-lt"/>
                  </a:rPr>
                  <a:t>with </a:t>
                </a:r>
                <a14:m>
                  <m:oMath xmlns:m="http://schemas.openxmlformats.org/officeDocument/2006/math">
                    <m:acc>
                      <m:accPr>
                        <m:chr m:val="̂"/>
                        <m:ctrlPr>
                          <a:rPr lang="de-CH" sz="2600" i="1">
                            <a:latin typeface="+mj-lt"/>
                          </a:rPr>
                        </m:ctrlPr>
                      </m:accPr>
                      <m:e>
                        <m:r>
                          <a:rPr lang="en-GB" sz="2600" i="1">
                            <a:latin typeface="+mj-lt"/>
                          </a:rPr>
                          <m:t>𝜇</m:t>
                        </m:r>
                      </m:e>
                    </m:acc>
                    <m:r>
                      <a:rPr lang="en-GB" sz="2600" i="1">
                        <a:latin typeface="+mj-lt"/>
                      </a:rPr>
                      <m:t>=</m:t>
                    </m:r>
                    <m:sSub>
                      <m:sSubPr>
                        <m:ctrlPr>
                          <a:rPr lang="de-CH" sz="2600" i="1">
                            <a:latin typeface="+mj-lt"/>
                          </a:rPr>
                        </m:ctrlPr>
                      </m:sSubPr>
                      <m:e>
                        <m:acc>
                          <m:accPr>
                            <m:chr m:val="̅"/>
                            <m:ctrlPr>
                              <a:rPr lang="de-CH" sz="2600" i="1">
                                <a:latin typeface="+mj-lt"/>
                              </a:rPr>
                            </m:ctrlPr>
                          </m:accPr>
                          <m:e>
                            <m:r>
                              <a:rPr lang="en-GB" sz="2600" i="1">
                                <a:latin typeface="+mj-lt"/>
                              </a:rPr>
                              <m:t>𝑋</m:t>
                            </m:r>
                          </m:e>
                        </m:acc>
                      </m:e>
                      <m:sub>
                        <m:r>
                          <a:rPr lang="en-GB" sz="2600" i="1">
                            <a:latin typeface="+mj-lt"/>
                          </a:rPr>
                          <m:t>𝑛</m:t>
                        </m:r>
                      </m:sub>
                    </m:sSub>
                    <m:r>
                      <a:rPr lang="en-GB" sz="2600" i="1">
                        <a:latin typeface="+mj-lt"/>
                      </a:rPr>
                      <m:t>=</m:t>
                    </m:r>
                    <m:f>
                      <m:fPr>
                        <m:ctrlPr>
                          <a:rPr lang="de-CH" sz="2600" i="1">
                            <a:latin typeface="+mj-lt"/>
                          </a:rPr>
                        </m:ctrlPr>
                      </m:fPr>
                      <m:num>
                        <m:r>
                          <a:rPr lang="en-GB" sz="2600" i="1">
                            <a:latin typeface="+mj-lt"/>
                          </a:rPr>
                          <m:t>1</m:t>
                        </m:r>
                      </m:num>
                      <m:den>
                        <m:r>
                          <a:rPr lang="en-GB" sz="2600" i="1">
                            <a:latin typeface="+mj-lt"/>
                          </a:rPr>
                          <m:t>𝑛</m:t>
                        </m:r>
                      </m:den>
                    </m:f>
                    <m:nary>
                      <m:naryPr>
                        <m:chr m:val="∑"/>
                        <m:ctrlPr>
                          <a:rPr lang="de-CH" sz="2600" i="1">
                            <a:latin typeface="+mj-lt"/>
                          </a:rPr>
                        </m:ctrlPr>
                      </m:naryPr>
                      <m:sub>
                        <m:r>
                          <a:rPr lang="en-GB" sz="2600" i="1">
                            <a:latin typeface="+mj-lt"/>
                          </a:rPr>
                          <m:t>𝑖</m:t>
                        </m:r>
                        <m:r>
                          <a:rPr lang="en-GB" sz="2600" i="1">
                            <a:latin typeface="+mj-lt"/>
                          </a:rPr>
                          <m:t>=1</m:t>
                        </m:r>
                      </m:sub>
                      <m:sup>
                        <m:r>
                          <a:rPr lang="en-GB" sz="2600" i="1">
                            <a:latin typeface="+mj-lt"/>
                          </a:rPr>
                          <m:t>𝑛</m:t>
                        </m:r>
                      </m:sup>
                      <m:e>
                        <m:sSub>
                          <m:sSubPr>
                            <m:ctrlPr>
                              <a:rPr lang="de-CH" sz="2600" i="1">
                                <a:latin typeface="+mj-lt"/>
                              </a:rPr>
                            </m:ctrlPr>
                          </m:sSubPr>
                          <m:e>
                            <m:r>
                              <a:rPr lang="en-GB" sz="2600" i="1">
                                <a:latin typeface="+mj-lt"/>
                              </a:rPr>
                              <m:t>𝑋</m:t>
                            </m:r>
                          </m:e>
                          <m:sub>
                            <m:r>
                              <a:rPr lang="en-GB" sz="2600" i="1">
                                <a:latin typeface="+mj-lt"/>
                              </a:rPr>
                              <m:t>𝑖</m:t>
                            </m:r>
                          </m:sub>
                        </m:sSub>
                      </m:e>
                    </m:nary>
                  </m:oMath>
                </a14:m>
                <a:r>
                  <a:rPr lang="en-GB" sz="2600" dirty="0">
                    <a:latin typeface="+mj-lt"/>
                  </a:rPr>
                  <a:t>, </a:t>
                </a:r>
                <a14:m>
                  <m:oMath xmlns:m="http://schemas.openxmlformats.org/officeDocument/2006/math">
                    <m:sSup>
                      <m:sSupPr>
                        <m:ctrlPr>
                          <a:rPr lang="de-CH" sz="2600" i="1">
                            <a:latin typeface="+mj-lt"/>
                          </a:rPr>
                        </m:ctrlPr>
                      </m:sSupPr>
                      <m:e>
                        <m:acc>
                          <m:accPr>
                            <m:chr m:val="̂"/>
                            <m:ctrlPr>
                              <a:rPr lang="de-CH" sz="2600" i="1">
                                <a:latin typeface="+mj-lt"/>
                              </a:rPr>
                            </m:ctrlPr>
                          </m:accPr>
                          <m:e>
                            <m:r>
                              <m:rPr>
                                <m:sty m:val="p"/>
                              </m:rPr>
                              <a:rPr lang="en-GB" sz="2600">
                                <a:latin typeface="+mj-lt"/>
                              </a:rPr>
                              <m:t>σ</m:t>
                            </m:r>
                          </m:e>
                        </m:acc>
                      </m:e>
                      <m:sup>
                        <m:r>
                          <a:rPr lang="en-GB" sz="2600" i="1">
                            <a:latin typeface="+mj-lt"/>
                          </a:rPr>
                          <m:t>2</m:t>
                        </m:r>
                      </m:sup>
                    </m:sSup>
                    <m:r>
                      <a:rPr lang="en-GB" sz="2600" i="1">
                        <a:latin typeface="+mj-lt"/>
                      </a:rPr>
                      <m:t>=</m:t>
                    </m:r>
                    <m:sSubSup>
                      <m:sSubSupPr>
                        <m:ctrlPr>
                          <a:rPr lang="de-CH" sz="2600" i="1">
                            <a:latin typeface="+mj-lt"/>
                          </a:rPr>
                        </m:ctrlPr>
                      </m:sSubSupPr>
                      <m:e>
                        <m:r>
                          <a:rPr lang="en-GB" sz="2600" i="1">
                            <a:latin typeface="+mj-lt"/>
                          </a:rPr>
                          <m:t>𝑠</m:t>
                        </m:r>
                      </m:e>
                      <m:sub>
                        <m:r>
                          <a:rPr lang="en-GB" sz="2600" i="1">
                            <a:latin typeface="+mj-lt"/>
                          </a:rPr>
                          <m:t>𝑛</m:t>
                        </m:r>
                      </m:sub>
                      <m:sup>
                        <m:r>
                          <a:rPr lang="en-GB" sz="2600" i="1">
                            <a:latin typeface="+mj-lt"/>
                          </a:rPr>
                          <m:t>2</m:t>
                        </m:r>
                      </m:sup>
                    </m:sSubSup>
                    <m:r>
                      <a:rPr lang="en-GB" sz="2600" i="1">
                        <a:latin typeface="+mj-lt"/>
                      </a:rPr>
                      <m:t>=</m:t>
                    </m:r>
                    <m:f>
                      <m:fPr>
                        <m:ctrlPr>
                          <a:rPr lang="de-CH" sz="2600" i="1">
                            <a:latin typeface="+mj-lt"/>
                          </a:rPr>
                        </m:ctrlPr>
                      </m:fPr>
                      <m:num>
                        <m:r>
                          <a:rPr lang="en-GB" sz="2600" i="1">
                            <a:latin typeface="+mj-lt"/>
                          </a:rPr>
                          <m:t>1</m:t>
                        </m:r>
                      </m:num>
                      <m:den>
                        <m:r>
                          <a:rPr lang="en-GB" sz="2600" i="1">
                            <a:latin typeface="+mj-lt"/>
                          </a:rPr>
                          <m:t>𝑛</m:t>
                        </m:r>
                        <m:r>
                          <a:rPr lang="en-GB" sz="2600" i="1">
                            <a:latin typeface="+mj-lt"/>
                          </a:rPr>
                          <m:t>−1</m:t>
                        </m:r>
                      </m:den>
                    </m:f>
                    <m:nary>
                      <m:naryPr>
                        <m:chr m:val="∑"/>
                        <m:ctrlPr>
                          <a:rPr lang="de-CH" sz="2600" i="1">
                            <a:latin typeface="+mj-lt"/>
                          </a:rPr>
                        </m:ctrlPr>
                      </m:naryPr>
                      <m:sub>
                        <m:r>
                          <a:rPr lang="en-GB" sz="2600" i="1">
                            <a:latin typeface="+mj-lt"/>
                          </a:rPr>
                          <m:t>𝑖</m:t>
                        </m:r>
                        <m:r>
                          <a:rPr lang="en-GB" sz="2600" i="1">
                            <a:latin typeface="+mj-lt"/>
                          </a:rPr>
                          <m:t>=1</m:t>
                        </m:r>
                      </m:sub>
                      <m:sup>
                        <m:r>
                          <a:rPr lang="en-GB" sz="2600" i="1">
                            <a:latin typeface="+mj-lt"/>
                          </a:rPr>
                          <m:t>𝑛</m:t>
                        </m:r>
                      </m:sup>
                      <m:e>
                        <m:sSup>
                          <m:sSupPr>
                            <m:ctrlPr>
                              <a:rPr lang="de-CH" sz="2600" i="1">
                                <a:latin typeface="+mj-lt"/>
                              </a:rPr>
                            </m:ctrlPr>
                          </m:sSupPr>
                          <m:e>
                            <m:d>
                              <m:dPr>
                                <m:ctrlPr>
                                  <a:rPr lang="de-CH" sz="2600" i="1">
                                    <a:latin typeface="+mj-lt"/>
                                  </a:rPr>
                                </m:ctrlPr>
                              </m:dPr>
                              <m:e>
                                <m:sSub>
                                  <m:sSubPr>
                                    <m:ctrlPr>
                                      <a:rPr lang="de-CH" sz="2600" i="1">
                                        <a:latin typeface="+mj-lt"/>
                                      </a:rPr>
                                    </m:ctrlPr>
                                  </m:sSubPr>
                                  <m:e>
                                    <m:r>
                                      <a:rPr lang="en-GB" sz="2600" i="1">
                                        <a:latin typeface="+mj-lt"/>
                                      </a:rPr>
                                      <m:t>𝑋</m:t>
                                    </m:r>
                                  </m:e>
                                  <m:sub>
                                    <m:r>
                                      <a:rPr lang="en-GB" sz="2600" i="1">
                                        <a:latin typeface="+mj-lt"/>
                                      </a:rPr>
                                      <m:t>𝑖</m:t>
                                    </m:r>
                                  </m:sub>
                                </m:sSub>
                                <m:r>
                                  <a:rPr lang="en-GB" sz="2600" i="1">
                                    <a:latin typeface="+mj-lt"/>
                                  </a:rPr>
                                  <m:t>−</m:t>
                                </m:r>
                                <m:sSub>
                                  <m:sSubPr>
                                    <m:ctrlPr>
                                      <a:rPr lang="de-CH" sz="2600" i="1">
                                        <a:latin typeface="+mj-lt"/>
                                      </a:rPr>
                                    </m:ctrlPr>
                                  </m:sSubPr>
                                  <m:e>
                                    <m:acc>
                                      <m:accPr>
                                        <m:chr m:val="̅"/>
                                        <m:ctrlPr>
                                          <a:rPr lang="de-CH" sz="2600" i="1">
                                            <a:latin typeface="+mj-lt"/>
                                          </a:rPr>
                                        </m:ctrlPr>
                                      </m:accPr>
                                      <m:e>
                                        <m:r>
                                          <a:rPr lang="en-GB" sz="2600" i="1">
                                            <a:latin typeface="+mj-lt"/>
                                          </a:rPr>
                                          <m:t>𝑋</m:t>
                                        </m:r>
                                      </m:e>
                                    </m:acc>
                                  </m:e>
                                  <m:sub>
                                    <m:r>
                                      <a:rPr lang="en-GB" sz="2600" i="1">
                                        <a:latin typeface="+mj-lt"/>
                                      </a:rPr>
                                      <m:t>𝑛</m:t>
                                    </m:r>
                                  </m:sub>
                                </m:sSub>
                              </m:e>
                            </m:d>
                          </m:e>
                          <m:sup>
                            <m:r>
                              <a:rPr lang="en-GB" sz="2600" i="1">
                                <a:latin typeface="+mj-lt"/>
                              </a:rPr>
                              <m:t>2</m:t>
                            </m:r>
                          </m:sup>
                        </m:sSup>
                      </m:e>
                    </m:nary>
                  </m:oMath>
                </a14:m>
                <a:r>
                  <a:rPr lang="en-GB" sz="2600" dirty="0">
                    <a:latin typeface="+mj-lt"/>
                  </a:rPr>
                  <a:t> and </a:t>
                </a:r>
                <a14:m>
                  <m:oMath xmlns:m="http://schemas.openxmlformats.org/officeDocument/2006/math">
                    <m:r>
                      <a:rPr lang="en-GB" sz="2600" i="1">
                        <a:latin typeface="+mj-lt"/>
                      </a:rPr>
                      <m:t>𝑛</m:t>
                    </m:r>
                  </m:oMath>
                </a14:m>
                <a:r>
                  <a:rPr lang="en-GB" sz="2600" dirty="0">
                    <a:latin typeface="+mj-lt"/>
                  </a:rPr>
                  <a:t> denoting the sample size. </a:t>
                </a:r>
              </a:p>
              <a:p>
                <a:pPr algn="just">
                  <a:spcBef>
                    <a:spcPts val="600"/>
                  </a:spcBef>
                  <a:spcAft>
                    <a:spcPts val="600"/>
                  </a:spcAft>
                </a:pPr>
                <a:endParaRPr lang="en-GB" sz="2600" b="1" dirty="0">
                  <a:latin typeface="+mj-lt"/>
                </a:endParaRPr>
              </a:p>
              <a:p>
                <a:pPr algn="just">
                  <a:spcBef>
                    <a:spcPts val="600"/>
                  </a:spcBef>
                  <a:spcAft>
                    <a:spcPts val="600"/>
                  </a:spcAft>
                </a:pPr>
                <a:r>
                  <a:rPr lang="en-GB" sz="2600" b="1" dirty="0">
                    <a:latin typeface="+mj-lt"/>
                  </a:rPr>
                  <a:t>Making Evidence Measures Comparable</a:t>
                </a:r>
              </a:p>
              <a:p>
                <a:pPr algn="just">
                  <a:spcBef>
                    <a:spcPts val="600"/>
                  </a:spcBef>
                  <a:spcAft>
                    <a:spcPts val="600"/>
                  </a:spcAft>
                </a:pPr>
                <a:r>
                  <a:rPr lang="en-GB" sz="2600" dirty="0">
                    <a:latin typeface="+mj-lt"/>
                  </a:rPr>
                  <a:t>Ideally, a test statistic is constructed so that comparisons between multiple studies are easily possible. This is </a:t>
                </a:r>
                <a:r>
                  <a:rPr lang="en-GB" sz="2600" kern="0" dirty="0">
                    <a:latin typeface="+mj-lt"/>
                  </a:rPr>
                  <a:t>achieved by constructing a new statistic </a:t>
                </a:r>
                <a14:m>
                  <m:oMath xmlns:m="http://schemas.openxmlformats.org/officeDocument/2006/math">
                    <m:sSub>
                      <m:sSubPr>
                        <m:ctrlPr>
                          <a:rPr lang="de-CH" sz="2600" i="1" kern="0">
                            <a:latin typeface="+mj-lt"/>
                          </a:rPr>
                        </m:ctrlPr>
                      </m:sSubPr>
                      <m:e>
                        <m:r>
                          <a:rPr lang="en-GB" sz="2600" i="1" kern="0">
                            <a:latin typeface="+mj-lt"/>
                          </a:rPr>
                          <m:t>𝑉</m:t>
                        </m:r>
                      </m:e>
                      <m:sub>
                        <m:r>
                          <a:rPr lang="en-GB" sz="2600" i="1" kern="0">
                            <a:latin typeface="+mj-lt"/>
                          </a:rPr>
                          <m:t>𝑛</m:t>
                        </m:r>
                      </m:sub>
                    </m:sSub>
                  </m:oMath>
                </a14:m>
                <a:r>
                  <a:rPr lang="en-GB" sz="2600" kern="0" dirty="0">
                    <a:latin typeface="+mj-lt"/>
                  </a:rPr>
                  <a:t> which fulfils the </a:t>
                </a:r>
                <a:r>
                  <a:rPr lang="en-GB" sz="2600" kern="0" dirty="0">
                    <a:solidFill>
                      <a:schemeClr val="bg1"/>
                    </a:solidFill>
                    <a:latin typeface="+mj-lt"/>
                  </a:rPr>
                  <a:t>following</a:t>
                </a:r>
                <a:endParaRPr lang="de-CH" sz="2600" kern="0" dirty="0">
                  <a:solidFill>
                    <a:schemeClr val="bg1"/>
                  </a:solidFill>
                  <a:latin typeface="+mj-lt"/>
                </a:endParaRPr>
              </a:p>
            </p:txBody>
          </p:sp>
        </mc:Choice>
        <mc:Fallback>
          <p:sp>
            <p:nvSpPr>
              <p:cNvPr id="108" name="Textfeld 107">
                <a:extLst>
                  <a:ext uri="{FF2B5EF4-FFF2-40B4-BE49-F238E27FC236}">
                    <a16:creationId xmlns:a16="http://schemas.microsoft.com/office/drawing/2014/main" id="{440C16FF-2913-4AAA-9E3E-63E761B9F0DA}"/>
                  </a:ext>
                </a:extLst>
              </p:cNvPr>
              <p:cNvSpPr txBox="1">
                <a:spLocks noRot="1" noChangeAspect="1" noMove="1" noResize="1" noEditPoints="1" noAdjustHandles="1" noChangeArrowheads="1" noChangeShapeType="1" noTextEdit="1"/>
              </p:cNvSpPr>
              <p:nvPr/>
            </p:nvSpPr>
            <p:spPr>
              <a:xfrm>
                <a:off x="1248150" y="8802582"/>
                <a:ext cx="8947793" cy="9978116"/>
              </a:xfrm>
              <a:prstGeom prst="rect">
                <a:avLst/>
              </a:prstGeom>
              <a:blipFill>
                <a:blip r:embed="rId8"/>
                <a:stretch>
                  <a:fillRect l="-1226" t="-550" r="-1226" b="-1161"/>
                </a:stretch>
              </a:blipFill>
            </p:spPr>
            <p:txBody>
              <a:bodyPr/>
              <a:lstStyle/>
              <a:p>
                <a:r>
                  <a:rPr lang="de-CH">
                    <a:noFill/>
                  </a:rPr>
                  <a:t> </a:t>
                </a:r>
              </a:p>
            </p:txBody>
          </p:sp>
        </mc:Fallback>
      </mc:AlternateContent>
      <mc:AlternateContent xmlns:mc="http://schemas.openxmlformats.org/markup-compatibility/2006">
        <mc:Choice xmlns:a14="http://schemas.microsoft.com/office/drawing/2010/main" Requires="a14">
          <p:sp>
            <p:nvSpPr>
              <p:cNvPr id="110" name="Textfeld 109">
                <a:extLst>
                  <a:ext uri="{FF2B5EF4-FFF2-40B4-BE49-F238E27FC236}">
                    <a16:creationId xmlns:a16="http://schemas.microsoft.com/office/drawing/2014/main" id="{A756044A-D3DE-4964-AD34-6435C8F6592E}"/>
                  </a:ext>
                </a:extLst>
              </p:cNvPr>
              <p:cNvSpPr txBox="1"/>
              <p:nvPr/>
            </p:nvSpPr>
            <p:spPr>
              <a:xfrm>
                <a:off x="10692794" y="8802582"/>
                <a:ext cx="8947793" cy="9465668"/>
              </a:xfrm>
              <a:prstGeom prst="rect">
                <a:avLst/>
              </a:prstGeom>
              <a:noFill/>
            </p:spPr>
            <p:txBody>
              <a:bodyPr wrap="square" rtlCol="0">
                <a:spAutoFit/>
              </a:bodyPr>
              <a:lstStyle/>
              <a:p>
                <a:pPr lvl="0">
                  <a:spcBef>
                    <a:spcPts val="600"/>
                  </a:spcBef>
                  <a:spcAft>
                    <a:spcPts val="600"/>
                  </a:spcAft>
                </a:pPr>
                <a:r>
                  <a:rPr lang="en-GB" sz="2600" dirty="0">
                    <a:latin typeface="+mj-lt"/>
                  </a:rPr>
                  <a:t>following properties:</a:t>
                </a:r>
                <a:endParaRPr lang="de-CH" sz="2600" i="1" dirty="0">
                  <a:latin typeface="+mj-lt"/>
                </a:endParaRPr>
              </a:p>
              <a:p>
                <a:pPr lvl="0">
                  <a:spcBef>
                    <a:spcPts val="600"/>
                  </a:spcBef>
                  <a:spcAft>
                    <a:spcPts val="600"/>
                  </a:spcAft>
                </a:pPr>
                <a14:m>
                  <m:oMath xmlns:m="http://schemas.openxmlformats.org/officeDocument/2006/math">
                    <m:sSub>
                      <m:sSubPr>
                        <m:ctrlPr>
                          <a:rPr lang="de-CH" sz="2600" i="1" smtClean="0">
                            <a:latin typeface="+mj-lt"/>
                          </a:rPr>
                        </m:ctrlPr>
                      </m:sSubPr>
                      <m:e>
                        <m:r>
                          <a:rPr lang="en-GB" sz="2600" i="1">
                            <a:latin typeface="+mj-lt"/>
                          </a:rPr>
                          <m:t>𝐸</m:t>
                        </m:r>
                      </m:e>
                      <m:sub>
                        <m:r>
                          <a:rPr lang="en-GB" sz="2600" i="1">
                            <a:latin typeface="+mj-lt"/>
                          </a:rPr>
                          <m:t>1</m:t>
                        </m:r>
                      </m:sub>
                    </m:sSub>
                    <m:r>
                      <a:rPr lang="en-GB" sz="2600" i="1">
                        <a:latin typeface="+mj-lt"/>
                      </a:rPr>
                      <m:t>:</m:t>
                    </m:r>
                  </m:oMath>
                </a14:m>
                <a:r>
                  <a:rPr lang="en-GB" sz="2600" dirty="0">
                    <a:latin typeface="+mj-lt"/>
                  </a:rPr>
                  <a:t> 	</a:t>
                </a:r>
                <a14:m>
                  <m:oMath xmlns:m="http://schemas.openxmlformats.org/officeDocument/2006/math">
                    <m:sSub>
                      <m:sSubPr>
                        <m:ctrlPr>
                          <a:rPr lang="de-CH" sz="2600" i="1">
                            <a:latin typeface="+mj-lt"/>
                          </a:rPr>
                        </m:ctrlPr>
                      </m:sSubPr>
                      <m:e>
                        <m:r>
                          <a:rPr lang="en-GB" sz="2600" i="1">
                            <a:latin typeface="+mj-lt"/>
                          </a:rPr>
                          <m:t>𝑉</m:t>
                        </m:r>
                      </m:e>
                      <m:sub>
                        <m:r>
                          <a:rPr lang="en-GB" sz="2600" i="1">
                            <a:latin typeface="+mj-lt"/>
                          </a:rPr>
                          <m:t>𝑛</m:t>
                        </m:r>
                      </m:sub>
                    </m:sSub>
                  </m:oMath>
                </a14:m>
                <a:r>
                  <a:rPr lang="en-GB" sz="2600" dirty="0">
                    <a:latin typeface="+mj-lt"/>
                  </a:rPr>
                  <a:t> is</a:t>
                </a:r>
                <a14:m>
                  <m:oMath xmlns:m="http://schemas.openxmlformats.org/officeDocument/2006/math">
                    <m:r>
                      <a:rPr lang="en-GB" sz="2600" i="1">
                        <a:latin typeface="+mj-lt"/>
                      </a:rPr>
                      <m:t> </m:t>
                    </m:r>
                  </m:oMath>
                </a14:m>
                <a:r>
                  <a:rPr lang="en-GB" sz="2600" dirty="0">
                    <a:latin typeface="+mj-lt"/>
                  </a:rPr>
                  <a:t>monotonically increasing;</a:t>
                </a:r>
                <a:endParaRPr lang="de-CH" sz="2600" dirty="0">
                  <a:latin typeface="+mj-lt"/>
                </a:endParaRPr>
              </a:p>
              <a:p>
                <a:pPr lvl="0">
                  <a:spcBef>
                    <a:spcPts val="600"/>
                  </a:spcBef>
                  <a:spcAft>
                    <a:spcPts val="600"/>
                  </a:spcAft>
                </a:pPr>
                <a14:m>
                  <m:oMath xmlns:m="http://schemas.openxmlformats.org/officeDocument/2006/math">
                    <m:sSub>
                      <m:sSubPr>
                        <m:ctrlPr>
                          <a:rPr lang="de-CH" sz="2600" i="1">
                            <a:latin typeface="+mj-lt"/>
                          </a:rPr>
                        </m:ctrlPr>
                      </m:sSubPr>
                      <m:e>
                        <m:r>
                          <a:rPr lang="en-GB" sz="2600" i="1">
                            <a:latin typeface="+mj-lt"/>
                          </a:rPr>
                          <m:t>𝐸</m:t>
                        </m:r>
                      </m:e>
                      <m:sub>
                        <m:r>
                          <a:rPr lang="en-GB" sz="2600" i="1">
                            <a:latin typeface="+mj-lt"/>
                          </a:rPr>
                          <m:t>2</m:t>
                        </m:r>
                      </m:sub>
                    </m:sSub>
                    <m:r>
                      <a:rPr lang="en-GB" sz="2600" i="1">
                        <a:latin typeface="+mj-lt"/>
                      </a:rPr>
                      <m:t>:</m:t>
                    </m:r>
                  </m:oMath>
                </a14:m>
                <a:r>
                  <a:rPr lang="en-GB" sz="2600" dirty="0">
                    <a:latin typeface="+mj-lt"/>
                  </a:rPr>
                  <a:t>	</a:t>
                </a:r>
                <a14:m>
                  <m:oMath xmlns:m="http://schemas.openxmlformats.org/officeDocument/2006/math">
                    <m:sSub>
                      <m:sSubPr>
                        <m:ctrlPr>
                          <a:rPr lang="de-CH" sz="2600" i="1">
                            <a:latin typeface="+mj-lt"/>
                          </a:rPr>
                        </m:ctrlPr>
                      </m:sSubPr>
                      <m:e>
                        <m:r>
                          <a:rPr lang="en-GB" sz="2600" i="1">
                            <a:latin typeface="+mj-lt"/>
                          </a:rPr>
                          <m:t>𝑉</m:t>
                        </m:r>
                      </m:e>
                      <m:sub>
                        <m:r>
                          <a:rPr lang="en-GB" sz="2600" i="1">
                            <a:latin typeface="+mj-lt"/>
                          </a:rPr>
                          <m:t>𝑛</m:t>
                        </m:r>
                      </m:sub>
                    </m:sSub>
                    <m:r>
                      <a:rPr lang="en-GB" sz="2600">
                        <a:latin typeface="+mj-lt"/>
                      </a:rPr>
                      <m:t>∼</m:t>
                    </m:r>
                    <m:r>
                      <a:rPr lang="en-GB" sz="2600" i="1">
                        <a:latin typeface="+mj-lt"/>
                      </a:rPr>
                      <m:t>𝒩</m:t>
                    </m:r>
                    <m:d>
                      <m:dPr>
                        <m:ctrlPr>
                          <a:rPr lang="de-CH" sz="2600" i="1">
                            <a:latin typeface="+mj-lt"/>
                          </a:rPr>
                        </m:ctrlPr>
                      </m:dPr>
                      <m:e>
                        <m:r>
                          <a:rPr lang="en-GB" sz="2600" i="1">
                            <a:latin typeface="+mj-lt"/>
                          </a:rPr>
                          <m:t>𝜏</m:t>
                        </m:r>
                        <m:r>
                          <a:rPr lang="en-GB" sz="2600" i="1">
                            <a:latin typeface="+mj-lt"/>
                          </a:rPr>
                          <m:t>,1</m:t>
                        </m:r>
                      </m:e>
                    </m:d>
                  </m:oMath>
                </a14:m>
                <a:r>
                  <a:rPr lang="en-GB" sz="2600" dirty="0">
                    <a:latin typeface="+mj-lt"/>
                  </a:rPr>
                  <a:t>;</a:t>
                </a:r>
                <a:endParaRPr lang="de-CH" sz="2600" dirty="0">
                  <a:latin typeface="+mj-lt"/>
                </a:endParaRPr>
              </a:p>
              <a:p>
                <a:pPr lvl="0">
                  <a:spcBef>
                    <a:spcPts val="600"/>
                  </a:spcBef>
                  <a:spcAft>
                    <a:spcPts val="600"/>
                  </a:spcAft>
                </a:pPr>
                <a14:m>
                  <m:oMath xmlns:m="http://schemas.openxmlformats.org/officeDocument/2006/math">
                    <m:sSub>
                      <m:sSubPr>
                        <m:ctrlPr>
                          <a:rPr lang="de-CH" sz="2600" i="1">
                            <a:latin typeface="+mj-lt"/>
                          </a:rPr>
                        </m:ctrlPr>
                      </m:sSubPr>
                      <m:e>
                        <m:r>
                          <a:rPr lang="en-GB" sz="2600" i="1">
                            <a:latin typeface="+mj-lt"/>
                          </a:rPr>
                          <m:t>𝐸</m:t>
                        </m:r>
                      </m:e>
                      <m:sub>
                        <m:r>
                          <a:rPr lang="en-GB" sz="2600" i="1">
                            <a:latin typeface="+mj-lt"/>
                          </a:rPr>
                          <m:t>3</m:t>
                        </m:r>
                      </m:sub>
                    </m:sSub>
                    <m:r>
                      <a:rPr lang="en-GB" sz="2600" i="1">
                        <a:latin typeface="+mj-lt"/>
                      </a:rPr>
                      <m:t>:</m:t>
                    </m:r>
                  </m:oMath>
                </a14:m>
                <a:r>
                  <a:rPr lang="en-GB" sz="2600" dirty="0">
                    <a:latin typeface="+mj-lt"/>
                  </a:rPr>
                  <a:t> 	</a:t>
                </a:r>
                <a14:m>
                  <m:oMath xmlns:m="http://schemas.openxmlformats.org/officeDocument/2006/math">
                    <m:r>
                      <m:rPr>
                        <m:sty m:val="p"/>
                      </m:rPr>
                      <a:rPr lang="de-CH" sz="2600">
                        <a:latin typeface="+mj-lt"/>
                      </a:rPr>
                      <m:t>V</m:t>
                    </m:r>
                    <m:r>
                      <m:rPr>
                        <m:sty m:val="p"/>
                      </m:rPr>
                      <a:rPr lang="de-CH" sz="2600" b="0" i="0" smtClean="0">
                        <a:latin typeface="+mj-lt"/>
                      </a:rPr>
                      <m:t>ar</m:t>
                    </m:r>
                    <m:d>
                      <m:dPr>
                        <m:begChr m:val="["/>
                        <m:endChr m:val="]"/>
                        <m:ctrlPr>
                          <a:rPr lang="de-CH" sz="2600" i="1">
                            <a:latin typeface="+mj-lt"/>
                          </a:rPr>
                        </m:ctrlPr>
                      </m:dPr>
                      <m:e>
                        <m:sSub>
                          <m:sSubPr>
                            <m:ctrlPr>
                              <a:rPr lang="de-CH" sz="2600" i="1">
                                <a:latin typeface="+mj-lt"/>
                              </a:rPr>
                            </m:ctrlPr>
                          </m:sSubPr>
                          <m:e>
                            <m:r>
                              <a:rPr lang="en-GB" sz="2600" i="1">
                                <a:latin typeface="+mj-lt"/>
                              </a:rPr>
                              <m:t>𝑉</m:t>
                            </m:r>
                          </m:e>
                          <m:sub>
                            <m:r>
                              <a:rPr lang="en-GB" sz="2600" i="1">
                                <a:latin typeface="+mj-lt"/>
                              </a:rPr>
                              <m:t>𝑛</m:t>
                            </m:r>
                          </m:sub>
                        </m:sSub>
                      </m:e>
                    </m:d>
                    <m:r>
                      <a:rPr lang="en-GB" sz="2600" i="1">
                        <a:latin typeface="+mj-lt"/>
                      </a:rPr>
                      <m:t> = 1</m:t>
                    </m:r>
                  </m:oMath>
                </a14:m>
                <a:r>
                  <a:rPr lang="en-GB" sz="2600" dirty="0">
                    <a:latin typeface="+mj-lt"/>
                  </a:rPr>
                  <a:t>;</a:t>
                </a:r>
                <a:endParaRPr lang="de-CH" sz="2600" dirty="0">
                  <a:latin typeface="+mj-lt"/>
                </a:endParaRPr>
              </a:p>
              <a:p>
                <a:pPr lvl="0">
                  <a:spcBef>
                    <a:spcPts val="600"/>
                  </a:spcBef>
                  <a:spcAft>
                    <a:spcPts val="600"/>
                  </a:spcAft>
                </a:pPr>
                <a14:m>
                  <m:oMath xmlns:m="http://schemas.openxmlformats.org/officeDocument/2006/math">
                    <m:sSub>
                      <m:sSubPr>
                        <m:ctrlPr>
                          <a:rPr lang="de-CH" sz="2600" i="1">
                            <a:latin typeface="+mj-lt"/>
                          </a:rPr>
                        </m:ctrlPr>
                      </m:sSubPr>
                      <m:e>
                        <m:r>
                          <a:rPr lang="en-GB" sz="2600" i="1">
                            <a:latin typeface="+mj-lt"/>
                          </a:rPr>
                          <m:t>𝐸</m:t>
                        </m:r>
                      </m:e>
                      <m:sub>
                        <m:r>
                          <a:rPr lang="en-GB" sz="2600" i="1">
                            <a:latin typeface="+mj-lt"/>
                          </a:rPr>
                          <m:t>4</m:t>
                        </m:r>
                      </m:sub>
                    </m:sSub>
                    <m:r>
                      <a:rPr lang="en-GB" sz="2600" i="1">
                        <a:latin typeface="+mj-lt"/>
                      </a:rPr>
                      <m:t>:</m:t>
                    </m:r>
                  </m:oMath>
                </a14:m>
                <a:r>
                  <a:rPr lang="en-GB" sz="2600" dirty="0">
                    <a:latin typeface="+mj-lt"/>
                  </a:rPr>
                  <a:t> 	</a:t>
                </a:r>
                <a14:m>
                  <m:oMath xmlns:m="http://schemas.openxmlformats.org/officeDocument/2006/math">
                    <m:sSub>
                      <m:sSubPr>
                        <m:ctrlPr>
                          <a:rPr lang="de-CH" sz="2600" i="1">
                            <a:latin typeface="+mj-lt"/>
                          </a:rPr>
                        </m:ctrlPr>
                      </m:sSubPr>
                      <m:e>
                        <m:r>
                          <a:rPr lang="en-GB" sz="2600" i="1">
                            <a:latin typeface="+mj-lt"/>
                          </a:rPr>
                          <m:t>𝐸</m:t>
                        </m:r>
                      </m:e>
                      <m:sub>
                        <m:r>
                          <a:rPr lang="en-GB" sz="2600" i="1">
                            <a:latin typeface="+mj-lt"/>
                          </a:rPr>
                          <m:t>𝜇</m:t>
                        </m:r>
                      </m:sub>
                    </m:sSub>
                    <m:d>
                      <m:dPr>
                        <m:begChr m:val="["/>
                        <m:endChr m:val="]"/>
                        <m:ctrlPr>
                          <a:rPr lang="de-CH" sz="2600" i="1">
                            <a:latin typeface="+mj-lt"/>
                          </a:rPr>
                        </m:ctrlPr>
                      </m:dPr>
                      <m:e>
                        <m:sSub>
                          <m:sSubPr>
                            <m:ctrlPr>
                              <a:rPr lang="de-CH" sz="2600" i="1">
                                <a:latin typeface="+mj-lt"/>
                              </a:rPr>
                            </m:ctrlPr>
                          </m:sSubPr>
                          <m:e>
                            <m:r>
                              <a:rPr lang="en-GB" sz="2600" i="1">
                                <a:latin typeface="+mj-lt"/>
                              </a:rPr>
                              <m:t>𝑉</m:t>
                            </m:r>
                          </m:e>
                          <m:sub>
                            <m:r>
                              <a:rPr lang="en-GB" sz="2600" i="1">
                                <a:latin typeface="+mj-lt"/>
                              </a:rPr>
                              <m:t>𝑛</m:t>
                            </m:r>
                          </m:sub>
                        </m:sSub>
                      </m:e>
                    </m:d>
                    <m:r>
                      <a:rPr lang="en-GB" sz="2600" i="1">
                        <a:latin typeface="+mj-lt"/>
                      </a:rPr>
                      <m:t>=</m:t>
                    </m:r>
                    <m:r>
                      <a:rPr lang="en-GB" sz="2600" i="1">
                        <a:latin typeface="+mj-lt"/>
                      </a:rPr>
                      <m:t>𝜏</m:t>
                    </m:r>
                    <m:d>
                      <m:dPr>
                        <m:ctrlPr>
                          <a:rPr lang="de-CH" sz="2600" i="1">
                            <a:latin typeface="+mj-lt"/>
                          </a:rPr>
                        </m:ctrlPr>
                      </m:dPr>
                      <m:e>
                        <m:r>
                          <a:rPr lang="en-GB" sz="2600" i="1">
                            <a:latin typeface="+mj-lt"/>
                          </a:rPr>
                          <m:t>𝜇</m:t>
                        </m:r>
                      </m:e>
                    </m:d>
                    <m:r>
                      <a:rPr lang="de-CH" sz="2600" b="0" i="1" smtClean="0">
                        <a:latin typeface="+mj-lt"/>
                      </a:rPr>
                      <m:t> </m:t>
                    </m:r>
                  </m:oMath>
                </a14:m>
                <a:r>
                  <a:rPr lang="en-GB" sz="2600" dirty="0">
                    <a:latin typeface="+mj-lt"/>
                  </a:rPr>
                  <a:t>is monotonically increasing in </a:t>
                </a:r>
                <a14:m>
                  <m:oMath xmlns:m="http://schemas.openxmlformats.org/officeDocument/2006/math">
                    <m:r>
                      <a:rPr lang="en-GB" sz="2600" i="1">
                        <a:latin typeface="+mj-lt"/>
                      </a:rPr>
                      <m:t>𝜇</m:t>
                    </m:r>
                  </m:oMath>
                </a14:m>
                <a:r>
                  <a:rPr lang="en-GB" sz="2600" dirty="0">
                    <a:latin typeface="+mj-lt"/>
                  </a:rPr>
                  <a:t> from 	</a:t>
                </a:r>
                <a14:m>
                  <m:oMath xmlns:m="http://schemas.openxmlformats.org/officeDocument/2006/math">
                    <m:r>
                      <a:rPr lang="en-GB" sz="2600" i="1">
                        <a:latin typeface="+mj-lt"/>
                      </a:rPr>
                      <m:t>𝜏</m:t>
                    </m:r>
                    <m:d>
                      <m:dPr>
                        <m:ctrlPr>
                          <a:rPr lang="de-CH" sz="2600" i="1">
                            <a:latin typeface="+mj-lt"/>
                          </a:rPr>
                        </m:ctrlPr>
                      </m:dPr>
                      <m:e>
                        <m:r>
                          <a:rPr lang="en-GB" sz="2600" i="1">
                            <a:latin typeface="+mj-lt"/>
                          </a:rPr>
                          <m:t>0</m:t>
                        </m:r>
                      </m:e>
                    </m:d>
                    <m:r>
                      <a:rPr lang="en-GB" sz="2600" i="1">
                        <a:latin typeface="+mj-lt"/>
                      </a:rPr>
                      <m:t>=0.</m:t>
                    </m:r>
                  </m:oMath>
                </a14:m>
                <a:endParaRPr lang="de-CH" sz="2600" dirty="0">
                  <a:latin typeface="+mj-lt"/>
                </a:endParaRPr>
              </a:p>
              <a:p>
                <a:pPr algn="just">
                  <a:spcBef>
                    <a:spcPts val="600"/>
                  </a:spcBef>
                  <a:spcAft>
                    <a:spcPts val="600"/>
                  </a:spcAft>
                </a:pPr>
                <a:r>
                  <a:rPr lang="en-GB" sz="2600" dirty="0">
                    <a:latin typeface="+mj-lt"/>
                  </a:rPr>
                  <a:t>If </a:t>
                </a:r>
                <a14:m>
                  <m:oMath xmlns:m="http://schemas.openxmlformats.org/officeDocument/2006/math">
                    <m:r>
                      <a:rPr lang="en-GB" sz="2600" i="1">
                        <a:latin typeface="+mj-lt"/>
                      </a:rPr>
                      <m:t>𝑛</m:t>
                    </m:r>
                  </m:oMath>
                </a14:m>
                <a:r>
                  <a:rPr lang="en-GB" sz="2600" dirty="0">
                    <a:latin typeface="+mj-lt"/>
                  </a:rPr>
                  <a:t> is large enough, </a:t>
                </a:r>
                <a14:m>
                  <m:oMath xmlns:m="http://schemas.openxmlformats.org/officeDocument/2006/math">
                    <m:sSub>
                      <m:sSubPr>
                        <m:ctrlPr>
                          <a:rPr lang="de-CH" sz="2600" i="1">
                            <a:latin typeface="+mj-lt"/>
                          </a:rPr>
                        </m:ctrlPr>
                      </m:sSubPr>
                      <m:e>
                        <m:r>
                          <a:rPr lang="en-GB" sz="2600" i="1">
                            <a:latin typeface="+mj-lt"/>
                          </a:rPr>
                          <m:t>𝑇</m:t>
                        </m:r>
                      </m:e>
                      <m:sub>
                        <m:r>
                          <a:rPr lang="en-GB" sz="2600" i="1">
                            <a:latin typeface="+mj-lt"/>
                          </a:rPr>
                          <m:t>𝑛</m:t>
                        </m:r>
                      </m:sub>
                    </m:sSub>
                  </m:oMath>
                </a14:m>
                <a:r>
                  <a:rPr lang="en-GB" sz="2600" dirty="0">
                    <a:latin typeface="+mj-lt"/>
                  </a:rPr>
                  <a:t> fulfils all these properties by virtue of the central limit theorem. For small </a:t>
                </a:r>
                <a14:m>
                  <m:oMath xmlns:m="http://schemas.openxmlformats.org/officeDocument/2006/math">
                    <m:r>
                      <a:rPr lang="en-GB" sz="2600" i="1">
                        <a:latin typeface="+mj-lt"/>
                      </a:rPr>
                      <m:t>𝑛</m:t>
                    </m:r>
                  </m:oMath>
                </a14:m>
                <a:r>
                  <a:rPr lang="en-GB" sz="2600" dirty="0">
                    <a:latin typeface="+mj-lt"/>
                  </a:rPr>
                  <a:t>, however, the </a:t>
                </a:r>
                <a14:m>
                  <m:oMath xmlns:m="http://schemas.openxmlformats.org/officeDocument/2006/math">
                    <m:r>
                      <a:rPr lang="en-GB" sz="2600" i="1" smtClean="0">
                        <a:latin typeface="+mj-lt"/>
                      </a:rPr>
                      <m:t>𝑡</m:t>
                    </m:r>
                  </m:oMath>
                </a14:m>
                <a:r>
                  <a:rPr lang="en-GB" sz="2600" dirty="0">
                    <a:latin typeface="+mj-lt"/>
                  </a:rPr>
                  <a:t>-statistic follows a Student’s </a:t>
                </a:r>
                <a14:m>
                  <m:oMath xmlns:m="http://schemas.openxmlformats.org/officeDocument/2006/math">
                    <m:r>
                      <a:rPr lang="en-GB" sz="2600" i="1">
                        <a:latin typeface="+mj-lt"/>
                      </a:rPr>
                      <m:t>𝑡</m:t>
                    </m:r>
                  </m:oMath>
                </a14:m>
                <a:r>
                  <a:rPr lang="en-GB" sz="2600" dirty="0">
                    <a:latin typeface="+mj-lt"/>
                  </a:rPr>
                  <a:t>-distribution. </a:t>
                </a:r>
              </a:p>
              <a:p>
                <a:pPr algn="just">
                  <a:spcBef>
                    <a:spcPts val="600"/>
                  </a:spcBef>
                  <a:spcAft>
                    <a:spcPts val="600"/>
                  </a:spcAft>
                </a:pPr>
                <a:r>
                  <a:rPr lang="en-GB" sz="2600" dirty="0">
                    <a:latin typeface="+mj-lt"/>
                  </a:rPr>
                  <a:t>We can transform </a:t>
                </a:r>
                <a14:m>
                  <m:oMath xmlns:m="http://schemas.openxmlformats.org/officeDocument/2006/math">
                    <m:sSub>
                      <m:sSubPr>
                        <m:ctrlPr>
                          <a:rPr lang="de-CH" sz="2600" i="1">
                            <a:latin typeface="+mj-lt"/>
                          </a:rPr>
                        </m:ctrlPr>
                      </m:sSubPr>
                      <m:e>
                        <m:r>
                          <a:rPr lang="en-GB" sz="2600" i="1">
                            <a:latin typeface="+mj-lt"/>
                          </a:rPr>
                          <m:t>𝑇</m:t>
                        </m:r>
                      </m:e>
                      <m:sub>
                        <m:r>
                          <a:rPr lang="en-GB" sz="2600" i="1">
                            <a:latin typeface="+mj-lt"/>
                          </a:rPr>
                          <m:t>𝑛</m:t>
                        </m:r>
                      </m:sub>
                    </m:sSub>
                  </m:oMath>
                </a14:m>
                <a:r>
                  <a:rPr lang="en-GB" sz="2600" dirty="0">
                    <a:latin typeface="+mj-lt"/>
                  </a:rPr>
                  <a:t> into a test statistic that fulfils properties </a:t>
                </a:r>
                <a14:m>
                  <m:oMath xmlns:m="http://schemas.openxmlformats.org/officeDocument/2006/math">
                    <m:sSub>
                      <m:sSubPr>
                        <m:ctrlPr>
                          <a:rPr lang="de-CH" sz="2600" i="1">
                            <a:latin typeface="+mj-lt"/>
                          </a:rPr>
                        </m:ctrlPr>
                      </m:sSubPr>
                      <m:e>
                        <m:r>
                          <a:rPr lang="en-GB" sz="2600" i="1">
                            <a:latin typeface="+mj-lt"/>
                          </a:rPr>
                          <m:t>𝐸</m:t>
                        </m:r>
                      </m:e>
                      <m:sub>
                        <m:r>
                          <a:rPr lang="en-GB" sz="2600" i="1">
                            <a:latin typeface="+mj-lt"/>
                          </a:rPr>
                          <m:t>1</m:t>
                        </m:r>
                      </m:sub>
                    </m:sSub>
                  </m:oMath>
                </a14:m>
                <a:r>
                  <a:rPr lang="en-GB" sz="2600" dirty="0">
                    <a:latin typeface="+mj-lt"/>
                  </a:rPr>
                  <a:t> to </a:t>
                </a:r>
                <a14:m>
                  <m:oMath xmlns:m="http://schemas.openxmlformats.org/officeDocument/2006/math">
                    <m:sSub>
                      <m:sSubPr>
                        <m:ctrlPr>
                          <a:rPr lang="de-CH" sz="2600" i="1">
                            <a:latin typeface="+mj-lt"/>
                          </a:rPr>
                        </m:ctrlPr>
                      </m:sSubPr>
                      <m:e>
                        <m:r>
                          <a:rPr lang="en-GB" sz="2600" i="1">
                            <a:latin typeface="+mj-lt"/>
                          </a:rPr>
                          <m:t>𝐸</m:t>
                        </m:r>
                      </m:e>
                      <m:sub>
                        <m:r>
                          <a:rPr lang="en-GB" sz="2600" i="1">
                            <a:latin typeface="+mj-lt"/>
                          </a:rPr>
                          <m:t>4</m:t>
                        </m:r>
                      </m:sub>
                    </m:sSub>
                  </m:oMath>
                </a14:m>
                <a:r>
                  <a:rPr lang="en-GB" sz="2600" dirty="0">
                    <a:latin typeface="+mj-lt"/>
                  </a:rPr>
                  <a:t> by applying the following transformation</a:t>
                </a:r>
                <a:endParaRPr lang="de-CH" sz="2600" dirty="0">
                  <a:latin typeface="+mj-lt"/>
                </a:endParaRPr>
              </a:p>
              <a:p>
                <a:pPr algn="ctr">
                  <a:spcBef>
                    <a:spcPts val="600"/>
                  </a:spcBef>
                  <a:spcAft>
                    <a:spcPts val="600"/>
                  </a:spcAft>
                </a:pPr>
                <a14:m>
                  <m:oMathPara xmlns:m="http://schemas.openxmlformats.org/officeDocument/2006/math">
                    <m:oMathParaPr>
                      <m:jc m:val="centerGroup"/>
                    </m:oMathParaPr>
                    <m:oMath xmlns:m="http://schemas.openxmlformats.org/officeDocument/2006/math">
                      <m:sSub>
                        <m:sSubPr>
                          <m:ctrlPr>
                            <a:rPr lang="de-CH" sz="2600" i="1">
                              <a:latin typeface="+mj-lt"/>
                            </a:rPr>
                          </m:ctrlPr>
                        </m:sSubPr>
                        <m:e>
                          <m:r>
                            <a:rPr lang="en-GB" sz="2600" i="1">
                              <a:latin typeface="+mj-lt"/>
                            </a:rPr>
                            <m:t>𝑉</m:t>
                          </m:r>
                        </m:e>
                        <m:sub>
                          <m:r>
                            <a:rPr lang="en-GB" sz="2600" i="1">
                              <a:latin typeface="+mj-lt"/>
                            </a:rPr>
                            <m:t>𝑛</m:t>
                          </m:r>
                        </m:sub>
                      </m:sSub>
                      <m:r>
                        <a:rPr lang="en-GB" sz="2600" i="1">
                          <a:latin typeface="+mj-lt"/>
                        </a:rPr>
                        <m:t>=</m:t>
                      </m:r>
                      <m:sSub>
                        <m:sSubPr>
                          <m:ctrlPr>
                            <a:rPr lang="de-CH" sz="2600" i="1">
                              <a:latin typeface="+mj-lt"/>
                            </a:rPr>
                          </m:ctrlPr>
                        </m:sSubPr>
                        <m:e>
                          <m:r>
                            <a:rPr lang="en-GB" sz="2600" i="1">
                              <a:latin typeface="+mj-lt"/>
                            </a:rPr>
                            <m:t>h</m:t>
                          </m:r>
                        </m:e>
                        <m:sub>
                          <m:r>
                            <a:rPr lang="en-GB" sz="2600" i="1">
                              <a:latin typeface="+mj-lt"/>
                            </a:rPr>
                            <m:t>𝑛</m:t>
                          </m:r>
                        </m:sub>
                      </m:sSub>
                      <m:d>
                        <m:dPr>
                          <m:ctrlPr>
                            <a:rPr lang="de-CH" sz="2600" i="1">
                              <a:latin typeface="+mj-lt"/>
                            </a:rPr>
                          </m:ctrlPr>
                        </m:dPr>
                        <m:e>
                          <m:sSub>
                            <m:sSubPr>
                              <m:ctrlPr>
                                <a:rPr lang="de-CH" sz="2600" i="1">
                                  <a:latin typeface="+mj-lt"/>
                                </a:rPr>
                              </m:ctrlPr>
                            </m:sSubPr>
                            <m:e>
                              <m:r>
                                <a:rPr lang="en-GB" sz="2600" i="1">
                                  <a:latin typeface="+mj-lt"/>
                                </a:rPr>
                                <m:t>𝑇</m:t>
                              </m:r>
                            </m:e>
                            <m:sub>
                              <m:r>
                                <a:rPr lang="en-GB" sz="2600" i="1">
                                  <a:latin typeface="+mj-lt"/>
                                </a:rPr>
                                <m:t>𝑛</m:t>
                              </m:r>
                            </m:sub>
                          </m:sSub>
                        </m:e>
                      </m:d>
                      <m:r>
                        <a:rPr lang="en-GB" sz="2600" i="1">
                          <a:latin typeface="+mj-lt"/>
                        </a:rPr>
                        <m:t>=</m:t>
                      </m:r>
                      <m:rad>
                        <m:radPr>
                          <m:degHide m:val="on"/>
                          <m:ctrlPr>
                            <a:rPr lang="de-CH" sz="2600" i="1">
                              <a:latin typeface="+mj-lt"/>
                            </a:rPr>
                          </m:ctrlPr>
                        </m:radPr>
                        <m:deg/>
                        <m:e>
                          <m:r>
                            <a:rPr lang="en-GB" sz="2600" i="1">
                              <a:latin typeface="+mj-lt"/>
                            </a:rPr>
                            <m:t>2</m:t>
                          </m:r>
                          <m:r>
                            <a:rPr lang="en-GB" sz="2600" i="1">
                              <a:latin typeface="+mj-lt"/>
                            </a:rPr>
                            <m:t>𝑛</m:t>
                          </m:r>
                        </m:e>
                      </m:rad>
                      <m:sSup>
                        <m:sSupPr>
                          <m:ctrlPr>
                            <a:rPr lang="de-CH" sz="2600" i="1">
                              <a:latin typeface="+mj-lt"/>
                            </a:rPr>
                          </m:ctrlPr>
                        </m:sSupPr>
                        <m:e>
                          <m:r>
                            <m:rPr>
                              <m:nor/>
                            </m:rPr>
                            <a:rPr lang="en-GB" sz="2600">
                              <a:latin typeface="+mj-lt"/>
                            </a:rPr>
                            <m:t> </m:t>
                          </m:r>
                          <m:r>
                            <m:rPr>
                              <m:nor/>
                            </m:rPr>
                            <a:rPr lang="en-GB" sz="2600">
                              <a:latin typeface="+mj-lt"/>
                            </a:rPr>
                            <m:t>sinh</m:t>
                          </m:r>
                        </m:e>
                        <m:sup>
                          <m:r>
                            <a:rPr lang="en-GB" sz="2600" i="1">
                              <a:latin typeface="+mj-lt"/>
                            </a:rPr>
                            <m:t>−1</m:t>
                          </m:r>
                        </m:sup>
                      </m:sSup>
                      <m:d>
                        <m:dPr>
                          <m:ctrlPr>
                            <a:rPr lang="de-CH" sz="2600" i="1">
                              <a:latin typeface="+mj-lt"/>
                            </a:rPr>
                          </m:ctrlPr>
                        </m:dPr>
                        <m:e>
                          <m:sSub>
                            <m:sSubPr>
                              <m:ctrlPr>
                                <a:rPr lang="de-CH" sz="2600" i="1">
                                  <a:latin typeface="+mj-lt"/>
                                </a:rPr>
                              </m:ctrlPr>
                            </m:sSubPr>
                            <m:e>
                              <m:r>
                                <a:rPr lang="en-GB" sz="2600" i="1">
                                  <a:latin typeface="+mj-lt"/>
                                </a:rPr>
                                <m:t>𝑇</m:t>
                              </m:r>
                            </m:e>
                            <m:sub>
                              <m:r>
                                <a:rPr lang="en-GB" sz="2600" i="1">
                                  <a:latin typeface="+mj-lt"/>
                                </a:rPr>
                                <m:t>𝑛</m:t>
                              </m:r>
                            </m:sub>
                          </m:sSub>
                          <m:r>
                            <m:rPr>
                              <m:lit/>
                            </m:rPr>
                            <a:rPr lang="en-GB" sz="2600" i="1">
                              <a:latin typeface="+mj-lt"/>
                            </a:rPr>
                            <m:t>/</m:t>
                          </m:r>
                          <m:rad>
                            <m:radPr>
                              <m:degHide m:val="on"/>
                              <m:ctrlPr>
                                <a:rPr lang="de-CH" sz="2600" i="1">
                                  <a:latin typeface="+mj-lt"/>
                                </a:rPr>
                              </m:ctrlPr>
                            </m:radPr>
                            <m:deg/>
                            <m:e>
                              <m:r>
                                <a:rPr lang="en-GB" sz="2600" i="1">
                                  <a:latin typeface="+mj-lt"/>
                                </a:rPr>
                                <m:t>2</m:t>
                              </m:r>
                              <m:r>
                                <a:rPr lang="en-GB" sz="2600" i="1">
                                  <a:latin typeface="+mj-lt"/>
                                </a:rPr>
                                <m:t>𝑛</m:t>
                              </m:r>
                            </m:e>
                          </m:rad>
                        </m:e>
                      </m:d>
                      <m:r>
                        <a:rPr lang="de-CH" sz="2600" b="0" i="1" smtClean="0">
                          <a:latin typeface="+mj-lt"/>
                        </a:rPr>
                        <m:t>.</m:t>
                      </m:r>
                    </m:oMath>
                  </m:oMathPara>
                </a14:m>
                <a:endParaRPr lang="de-CH" sz="2600" dirty="0">
                  <a:latin typeface="+mj-lt"/>
                </a:endParaRPr>
              </a:p>
              <a:p>
                <a:pPr algn="just">
                  <a:spcBef>
                    <a:spcPts val="600"/>
                  </a:spcBef>
                  <a:spcAft>
                    <a:spcPts val="600"/>
                  </a:spcAft>
                </a:pPr>
                <a:r>
                  <a:rPr lang="en-GB" sz="2600" dirty="0">
                    <a:latin typeface="+mj-lt"/>
                  </a:rPr>
                  <a:t>Figure 1 (left column) shows the improved coverage probabilities of confidence intervals (A), normal approximation (B) and variance stabilisation (C) of </a:t>
                </a:r>
                <a14:m>
                  <m:oMath xmlns:m="http://schemas.openxmlformats.org/officeDocument/2006/math">
                    <m:sSub>
                      <m:sSubPr>
                        <m:ctrlPr>
                          <a:rPr lang="de-CH" sz="2600" i="1">
                            <a:latin typeface="+mj-lt"/>
                          </a:rPr>
                        </m:ctrlPr>
                      </m:sSubPr>
                      <m:e>
                        <m:r>
                          <a:rPr lang="en-GB" sz="2600" i="1">
                            <a:latin typeface="+mj-lt"/>
                          </a:rPr>
                          <m:t>𝑉</m:t>
                        </m:r>
                      </m:e>
                      <m:sub>
                        <m:r>
                          <a:rPr lang="en-GB" sz="2600" i="1">
                            <a:latin typeface="+mj-lt"/>
                          </a:rPr>
                          <m:t>𝑛</m:t>
                        </m:r>
                      </m:sub>
                    </m:sSub>
                  </m:oMath>
                </a14:m>
                <a:r>
                  <a:rPr lang="en-GB" sz="2600" dirty="0">
                    <a:latin typeface="+mj-lt"/>
                  </a:rPr>
                  <a:t> compared to </a:t>
                </a:r>
                <a14:m>
                  <m:oMath xmlns:m="http://schemas.openxmlformats.org/officeDocument/2006/math">
                    <m:sSub>
                      <m:sSubPr>
                        <m:ctrlPr>
                          <a:rPr lang="de-CH" sz="2600" i="1">
                            <a:latin typeface="+mj-lt"/>
                          </a:rPr>
                        </m:ctrlPr>
                      </m:sSubPr>
                      <m:e>
                        <m:r>
                          <a:rPr lang="en-GB" sz="2600" i="1">
                            <a:latin typeface="+mj-lt"/>
                          </a:rPr>
                          <m:t>𝑇</m:t>
                        </m:r>
                      </m:e>
                      <m:sub>
                        <m:r>
                          <a:rPr lang="en-GB" sz="2600" i="1">
                            <a:latin typeface="+mj-lt"/>
                          </a:rPr>
                          <m:t>𝑛</m:t>
                        </m:r>
                      </m:sub>
                    </m:sSub>
                  </m:oMath>
                </a14:m>
                <a:r>
                  <a:rPr lang="en-GB" sz="2600" dirty="0">
                    <a:latin typeface="+mj-lt"/>
                  </a:rPr>
                  <a:t>. An additional improvement is achieved by applying the following finite sample correction (Figure 1, right column):</a:t>
                </a:r>
                <a:endParaRPr lang="de-CH" sz="2600" dirty="0">
                  <a:latin typeface="+mj-lt"/>
                </a:endParaRPr>
              </a:p>
              <a:p>
                <a:pPr algn="ctr">
                  <a:spcBef>
                    <a:spcPts val="600"/>
                  </a:spcBef>
                  <a:spcAft>
                    <a:spcPts val="600"/>
                  </a:spcAft>
                </a:pPr>
                <a14:m>
                  <m:oMathPara xmlns:m="http://schemas.openxmlformats.org/officeDocument/2006/math">
                    <m:oMathParaPr>
                      <m:jc m:val="centerGroup"/>
                    </m:oMathParaPr>
                    <m:oMath xmlns:m="http://schemas.openxmlformats.org/officeDocument/2006/math">
                      <m:sSubSup>
                        <m:sSubSupPr>
                          <m:ctrlPr>
                            <a:rPr lang="de-CH" sz="2600" i="1">
                              <a:latin typeface="+mj-lt"/>
                            </a:rPr>
                          </m:ctrlPr>
                        </m:sSubSupPr>
                        <m:e>
                          <m:r>
                            <a:rPr lang="en-GB" sz="2600" i="1">
                              <a:latin typeface="+mj-lt"/>
                            </a:rPr>
                            <m:t>𝑉</m:t>
                          </m:r>
                        </m:e>
                        <m:sub>
                          <m:r>
                            <a:rPr lang="en-GB" sz="2600" i="1">
                              <a:latin typeface="+mj-lt"/>
                            </a:rPr>
                            <m:t>𝑛</m:t>
                          </m:r>
                        </m:sub>
                        <m:sup>
                          <m:r>
                            <a:rPr lang="en-GB" sz="2600" i="1">
                              <a:latin typeface="+mj-lt"/>
                            </a:rPr>
                            <m:t>∗</m:t>
                          </m:r>
                        </m:sup>
                      </m:sSubSup>
                      <m:r>
                        <a:rPr lang="en-GB" sz="2600" i="1">
                          <a:latin typeface="+mj-lt"/>
                        </a:rPr>
                        <m:t>=</m:t>
                      </m:r>
                      <m:f>
                        <m:fPr>
                          <m:ctrlPr>
                            <a:rPr lang="de-CH" sz="2600" i="1">
                              <a:latin typeface="+mj-lt"/>
                            </a:rPr>
                          </m:ctrlPr>
                        </m:fPr>
                        <m:num>
                          <m:r>
                            <a:rPr lang="en-GB" sz="2600" i="1">
                              <a:latin typeface="+mj-lt"/>
                            </a:rPr>
                            <m:t>𝑛</m:t>
                          </m:r>
                          <m:r>
                            <a:rPr lang="en-GB" sz="2600" i="1">
                              <a:latin typeface="+mj-lt"/>
                            </a:rPr>
                            <m:t>−1.7</m:t>
                          </m:r>
                        </m:num>
                        <m:den>
                          <m:r>
                            <a:rPr lang="en-GB" sz="2600" i="1">
                              <a:latin typeface="+mj-lt"/>
                            </a:rPr>
                            <m:t>𝑛</m:t>
                          </m:r>
                          <m:r>
                            <a:rPr lang="en-GB" sz="2600" i="1">
                              <a:latin typeface="+mj-lt"/>
                            </a:rPr>
                            <m:t>−1</m:t>
                          </m:r>
                        </m:den>
                      </m:f>
                      <m:rad>
                        <m:radPr>
                          <m:degHide m:val="on"/>
                          <m:ctrlPr>
                            <a:rPr lang="de-CH" sz="2600" i="1">
                              <a:latin typeface="+mj-lt"/>
                            </a:rPr>
                          </m:ctrlPr>
                        </m:radPr>
                        <m:deg/>
                        <m:e>
                          <m:r>
                            <a:rPr lang="en-GB" sz="2600" i="1">
                              <a:latin typeface="+mj-lt"/>
                            </a:rPr>
                            <m:t>2</m:t>
                          </m:r>
                          <m:r>
                            <a:rPr lang="en-GB" sz="2600" i="1">
                              <a:latin typeface="+mj-lt"/>
                            </a:rPr>
                            <m:t>𝑛</m:t>
                          </m:r>
                        </m:e>
                      </m:rad>
                      <m:sSup>
                        <m:sSupPr>
                          <m:ctrlPr>
                            <a:rPr lang="de-CH" sz="2600" i="1">
                              <a:latin typeface="+mj-lt"/>
                            </a:rPr>
                          </m:ctrlPr>
                        </m:sSupPr>
                        <m:e>
                          <m:r>
                            <m:rPr>
                              <m:nor/>
                            </m:rPr>
                            <a:rPr lang="en-GB" sz="2600">
                              <a:latin typeface="+mj-lt"/>
                            </a:rPr>
                            <m:t> </m:t>
                          </m:r>
                          <m:r>
                            <m:rPr>
                              <m:nor/>
                            </m:rPr>
                            <a:rPr lang="en-GB" sz="2600">
                              <a:latin typeface="+mj-lt"/>
                            </a:rPr>
                            <m:t>sinh</m:t>
                          </m:r>
                        </m:e>
                        <m:sup>
                          <m:r>
                            <a:rPr lang="en-GB" sz="2600" i="1">
                              <a:latin typeface="+mj-lt"/>
                            </a:rPr>
                            <m:t>−1</m:t>
                          </m:r>
                        </m:sup>
                      </m:sSup>
                      <m:d>
                        <m:dPr>
                          <m:ctrlPr>
                            <a:rPr lang="de-CH" sz="2600" i="1">
                              <a:latin typeface="+mj-lt"/>
                            </a:rPr>
                          </m:ctrlPr>
                        </m:dPr>
                        <m:e>
                          <m:sSub>
                            <m:sSubPr>
                              <m:ctrlPr>
                                <a:rPr lang="de-CH" sz="2600" i="1">
                                  <a:latin typeface="+mj-lt"/>
                                </a:rPr>
                              </m:ctrlPr>
                            </m:sSubPr>
                            <m:e>
                              <m:r>
                                <a:rPr lang="en-GB" sz="2600" i="1">
                                  <a:latin typeface="+mj-lt"/>
                                </a:rPr>
                                <m:t>𝑇</m:t>
                              </m:r>
                            </m:e>
                            <m:sub>
                              <m:r>
                                <a:rPr lang="en-GB" sz="2600" i="1">
                                  <a:latin typeface="+mj-lt"/>
                                </a:rPr>
                                <m:t>𝑛</m:t>
                              </m:r>
                            </m:sub>
                          </m:sSub>
                          <m:r>
                            <m:rPr>
                              <m:lit/>
                            </m:rPr>
                            <a:rPr lang="en-GB" sz="2600" i="1">
                              <a:latin typeface="+mj-lt"/>
                            </a:rPr>
                            <m:t>/</m:t>
                          </m:r>
                          <m:rad>
                            <m:radPr>
                              <m:degHide m:val="on"/>
                              <m:ctrlPr>
                                <a:rPr lang="de-CH" sz="2600" i="1">
                                  <a:latin typeface="+mj-lt"/>
                                </a:rPr>
                              </m:ctrlPr>
                            </m:radPr>
                            <m:deg/>
                            <m:e>
                              <m:r>
                                <a:rPr lang="en-GB" sz="2600" i="1">
                                  <a:latin typeface="+mj-lt"/>
                                </a:rPr>
                                <m:t>2</m:t>
                              </m:r>
                              <m:r>
                                <a:rPr lang="en-GB" sz="2600" i="1">
                                  <a:latin typeface="+mj-lt"/>
                                </a:rPr>
                                <m:t>𝑛</m:t>
                              </m:r>
                            </m:e>
                          </m:rad>
                        </m:e>
                      </m:d>
                      <m:r>
                        <a:rPr lang="de-CH" sz="2600" b="0" i="1" smtClean="0">
                          <a:latin typeface="+mj-lt"/>
                        </a:rPr>
                        <m:t>.</m:t>
                      </m:r>
                      <m:r>
                        <a:rPr lang="de-CH" sz="2600" b="0" i="1" smtClean="0">
                          <a:latin typeface="+mj-lt"/>
                        </a:rPr>
                        <m:t> </m:t>
                      </m:r>
                    </m:oMath>
                  </m:oMathPara>
                </a14:m>
                <a:endParaRPr lang="de-CH" sz="2600" dirty="0">
                  <a:latin typeface="+mj-lt"/>
                </a:endParaRPr>
              </a:p>
            </p:txBody>
          </p:sp>
        </mc:Choice>
        <mc:Fallback>
          <p:sp>
            <p:nvSpPr>
              <p:cNvPr id="110" name="Textfeld 109">
                <a:extLst>
                  <a:ext uri="{FF2B5EF4-FFF2-40B4-BE49-F238E27FC236}">
                    <a16:creationId xmlns:a16="http://schemas.microsoft.com/office/drawing/2014/main" id="{A756044A-D3DE-4964-AD34-6435C8F6592E}"/>
                  </a:ext>
                </a:extLst>
              </p:cNvPr>
              <p:cNvSpPr txBox="1">
                <a:spLocks noRot="1" noChangeAspect="1" noMove="1" noResize="1" noEditPoints="1" noAdjustHandles="1" noChangeArrowheads="1" noChangeShapeType="1" noTextEdit="1"/>
              </p:cNvSpPr>
              <p:nvPr/>
            </p:nvSpPr>
            <p:spPr>
              <a:xfrm>
                <a:off x="10692794" y="8802582"/>
                <a:ext cx="8947793" cy="9465668"/>
              </a:xfrm>
              <a:prstGeom prst="rect">
                <a:avLst/>
              </a:prstGeom>
              <a:blipFill>
                <a:blip r:embed="rId9"/>
                <a:stretch>
                  <a:fillRect l="-1226" t="-580" r="-1226"/>
                </a:stretch>
              </a:blipFill>
            </p:spPr>
            <p:txBody>
              <a:bodyPr/>
              <a:lstStyle/>
              <a:p>
                <a:r>
                  <a:rPr lang="de-CH">
                    <a:noFill/>
                  </a:rPr>
                  <a:t> </a:t>
                </a:r>
              </a:p>
            </p:txBody>
          </p:sp>
        </mc:Fallback>
      </mc:AlternateContent>
      <mc:AlternateContent xmlns:mc="http://schemas.openxmlformats.org/markup-compatibility/2006">
        <mc:Choice xmlns:a14="http://schemas.microsoft.com/office/drawing/2010/main" Requires="a14">
          <p:sp>
            <p:nvSpPr>
              <p:cNvPr id="106" name="Textfeld 105">
                <a:extLst>
                  <a:ext uri="{FF2B5EF4-FFF2-40B4-BE49-F238E27FC236}">
                    <a16:creationId xmlns:a16="http://schemas.microsoft.com/office/drawing/2014/main" id="{5A51B80D-3F36-44EA-8937-108CA68D4035}"/>
                  </a:ext>
                </a:extLst>
              </p:cNvPr>
              <p:cNvSpPr txBox="1"/>
              <p:nvPr/>
            </p:nvSpPr>
            <p:spPr>
              <a:xfrm>
                <a:off x="1186587" y="32926338"/>
                <a:ext cx="8947793" cy="8924303"/>
              </a:xfrm>
              <a:prstGeom prst="rect">
                <a:avLst/>
              </a:prstGeom>
              <a:noFill/>
            </p:spPr>
            <p:txBody>
              <a:bodyPr wrap="square" rtlCol="0">
                <a:spAutoFit/>
              </a:bodyPr>
              <a:lstStyle/>
              <a:p>
                <a:pPr algn="just">
                  <a:spcBef>
                    <a:spcPts val="600"/>
                  </a:spcBef>
                  <a:spcAft>
                    <a:spcPts val="600"/>
                  </a:spcAft>
                </a:pPr>
                <a:r>
                  <a:rPr lang="en-GB" sz="2600" b="1" dirty="0">
                    <a:latin typeface="+mj-lt"/>
                  </a:rPr>
                  <a:t>Detecting Publication Bias</a:t>
                </a:r>
              </a:p>
              <a:p>
                <a:pPr algn="just">
                  <a:spcBef>
                    <a:spcPts val="600"/>
                  </a:spcBef>
                  <a:spcAft>
                    <a:spcPts val="600"/>
                  </a:spcAft>
                </a:pPr>
                <a:r>
                  <a:rPr lang="en-GB" sz="2600" dirty="0">
                    <a:latin typeface="+mj-lt"/>
                  </a:rPr>
                  <a:t>A variety of methods can detect publication bias: </a:t>
                </a:r>
                <a:endParaRPr lang="de-CH" sz="2600" dirty="0">
                  <a:latin typeface="+mj-lt"/>
                </a:endParaRPr>
              </a:p>
              <a:p>
                <a:pPr marL="514350" indent="-514350" algn="just">
                  <a:spcBef>
                    <a:spcPts val="600"/>
                  </a:spcBef>
                  <a:spcAft>
                    <a:spcPts val="600"/>
                  </a:spcAft>
                  <a:buFont typeface="+mj-lt"/>
                  <a:buAutoNum type="arabicPeriod"/>
                </a:pPr>
                <a:r>
                  <a:rPr lang="en-GB" sz="2600" dirty="0">
                    <a:latin typeface="+mj-lt"/>
                  </a:rPr>
                  <a:t>Calculate the number of potentially omitted studies </a:t>
                </a:r>
                <a14:m>
                  <m:oMath xmlns:m="http://schemas.openxmlformats.org/officeDocument/2006/math">
                    <m:r>
                      <a:rPr lang="en-GB" sz="2600" i="1">
                        <a:latin typeface="+mj-lt"/>
                      </a:rPr>
                      <m:t>𝑜</m:t>
                    </m:r>
                  </m:oMath>
                </a14:m>
                <a:r>
                  <a:rPr lang="de-CH" sz="2600" dirty="0">
                    <a:latin typeface="+mj-lt"/>
                  </a:rPr>
                  <a:t> assuming the null </a:t>
                </a:r>
                <a:r>
                  <a:rPr lang="de-CH" sz="2600" dirty="0" err="1">
                    <a:latin typeface="+mj-lt"/>
                  </a:rPr>
                  <a:t>hypothesis</a:t>
                </a:r>
                <a:r>
                  <a:rPr lang="de-CH" sz="2600" dirty="0">
                    <a:latin typeface="+mj-lt"/>
                  </a:rPr>
                  <a:t> </a:t>
                </a:r>
                <a:r>
                  <a:rPr lang="de-CH" sz="2600" dirty="0" err="1">
                    <a:latin typeface="+mj-lt"/>
                  </a:rPr>
                  <a:t>is</a:t>
                </a:r>
                <a:r>
                  <a:rPr lang="de-CH" sz="2600" dirty="0">
                    <a:latin typeface="+mj-lt"/>
                  </a:rPr>
                  <a:t> </a:t>
                </a:r>
                <a:r>
                  <a:rPr lang="de-CH" sz="2600" dirty="0" err="1">
                    <a:latin typeface="+mj-lt"/>
                  </a:rPr>
                  <a:t>true</a:t>
                </a:r>
                <a:endParaRPr lang="de-CH" sz="2600" dirty="0">
                  <a:latin typeface="+mj-lt"/>
                </a:endParaRPr>
              </a:p>
              <a:p>
                <a:pPr algn="just">
                  <a:spcBef>
                    <a:spcPts val="600"/>
                  </a:spcBef>
                  <a:spcAft>
                    <a:spcPts val="600"/>
                  </a:spcAft>
                </a:pPr>
                <a14:m>
                  <m:oMathPara xmlns:m="http://schemas.openxmlformats.org/officeDocument/2006/math">
                    <m:oMathParaPr>
                      <m:jc m:val="centerGroup"/>
                    </m:oMathParaPr>
                    <m:oMath xmlns:m="http://schemas.openxmlformats.org/officeDocument/2006/math">
                      <m:r>
                        <a:rPr lang="en-GB" sz="2600" i="1">
                          <a:latin typeface="+mj-lt"/>
                        </a:rPr>
                        <m:t>𝑜</m:t>
                      </m:r>
                      <m:r>
                        <a:rPr lang="en-GB" sz="2600" i="1">
                          <a:latin typeface="+mj-lt"/>
                        </a:rPr>
                        <m:t>=</m:t>
                      </m:r>
                      <m:f>
                        <m:fPr>
                          <m:ctrlPr>
                            <a:rPr lang="de-CH" sz="2600" i="1">
                              <a:latin typeface="+mj-lt"/>
                            </a:rPr>
                          </m:ctrlPr>
                        </m:fPr>
                        <m:num>
                          <m:r>
                            <a:rPr lang="en-GB" sz="2600" i="1">
                              <a:latin typeface="+mj-lt"/>
                            </a:rPr>
                            <m:t>−2</m:t>
                          </m:r>
                          <m:r>
                            <a:rPr lang="en-GB" sz="2600" i="1">
                              <a:latin typeface="+mj-lt"/>
                            </a:rPr>
                            <m:t>𝑘</m:t>
                          </m:r>
                          <m:sSub>
                            <m:sSubPr>
                              <m:ctrlPr>
                                <a:rPr lang="de-CH" sz="2600" i="1">
                                  <a:latin typeface="+mj-lt"/>
                                </a:rPr>
                              </m:ctrlPr>
                            </m:sSubPr>
                            <m:e>
                              <m:acc>
                                <m:accPr>
                                  <m:chr m:val="̅"/>
                                  <m:ctrlPr>
                                    <a:rPr lang="de-CH" sz="2600" i="1">
                                      <a:latin typeface="+mj-lt"/>
                                    </a:rPr>
                                  </m:ctrlPr>
                                </m:accPr>
                                <m:e>
                                  <m:r>
                                    <a:rPr lang="en-GB" sz="2600" i="1">
                                      <a:latin typeface="+mj-lt"/>
                                    </a:rPr>
                                    <m:t>𝑧</m:t>
                                  </m:r>
                                </m:e>
                              </m:acc>
                            </m:e>
                            <m:sub>
                              <m:r>
                                <a:rPr lang="en-GB" sz="2600" i="1">
                                  <a:latin typeface="+mj-lt"/>
                                </a:rPr>
                                <m:t>𝑘</m:t>
                              </m:r>
                            </m:sub>
                          </m:sSub>
                          <m:sSub>
                            <m:sSubPr>
                              <m:ctrlPr>
                                <a:rPr lang="de-CH" sz="2600" i="1">
                                  <a:latin typeface="+mj-lt"/>
                                </a:rPr>
                              </m:ctrlPr>
                            </m:sSubPr>
                            <m:e>
                              <m:acc>
                                <m:accPr>
                                  <m:chr m:val="̅"/>
                                  <m:ctrlPr>
                                    <a:rPr lang="de-CH" sz="2600" i="1">
                                      <a:latin typeface="+mj-lt"/>
                                    </a:rPr>
                                  </m:ctrlPr>
                                </m:accPr>
                                <m:e>
                                  <m:r>
                                    <a:rPr lang="en-GB" sz="2600" i="1">
                                      <a:latin typeface="+mj-lt"/>
                                    </a:rPr>
                                    <m:t>𝑧</m:t>
                                  </m:r>
                                </m:e>
                              </m:acc>
                            </m:e>
                            <m:sub>
                              <m:r>
                                <a:rPr lang="en-GB" sz="2600" i="1">
                                  <a:latin typeface="+mj-lt"/>
                                </a:rPr>
                                <m:t>𝑜</m:t>
                              </m:r>
                            </m:sub>
                          </m:sSub>
                          <m:r>
                            <a:rPr lang="en-GB" sz="2600" i="1">
                              <a:latin typeface="+mj-lt"/>
                            </a:rPr>
                            <m:t>+</m:t>
                          </m:r>
                          <m:sSubSup>
                            <m:sSubSupPr>
                              <m:ctrlPr>
                                <a:rPr lang="de-CH" sz="2600" i="1">
                                  <a:latin typeface="+mj-lt"/>
                                </a:rPr>
                              </m:ctrlPr>
                            </m:sSubSupPr>
                            <m:e>
                              <m:r>
                                <a:rPr lang="en-GB" sz="2600" i="1">
                                  <a:latin typeface="+mj-lt"/>
                                </a:rPr>
                                <m:t>𝑧</m:t>
                              </m:r>
                            </m:e>
                            <m:sub>
                              <m:d>
                                <m:dPr>
                                  <m:ctrlPr>
                                    <a:rPr lang="de-CH" sz="2600" i="1">
                                      <a:latin typeface="+mj-lt"/>
                                    </a:rPr>
                                  </m:ctrlPr>
                                </m:dPr>
                                <m:e>
                                  <m:r>
                                    <a:rPr lang="en-GB" sz="2600" i="1">
                                      <a:latin typeface="+mj-lt"/>
                                    </a:rPr>
                                    <m:t>1−</m:t>
                                  </m:r>
                                  <m:r>
                                    <m:rPr>
                                      <m:sty m:val="p"/>
                                    </m:rPr>
                                    <a:rPr lang="en-GB" sz="2600">
                                      <a:latin typeface="+mj-lt"/>
                                    </a:rPr>
                                    <m:t>α</m:t>
                                  </m:r>
                                </m:e>
                              </m:d>
                            </m:sub>
                            <m:sup>
                              <m:r>
                                <a:rPr lang="en-GB" sz="2600" i="1">
                                  <a:latin typeface="+mj-lt"/>
                                </a:rPr>
                                <m:t>2</m:t>
                              </m:r>
                            </m:sup>
                          </m:sSubSup>
                          <m:r>
                            <a:rPr lang="en-GB" sz="2600" i="1">
                              <a:latin typeface="+mj-lt"/>
                            </a:rPr>
                            <m:t>−</m:t>
                          </m:r>
                          <m:sSub>
                            <m:sSubPr>
                              <m:ctrlPr>
                                <a:rPr lang="de-CH" sz="2600" i="1">
                                  <a:latin typeface="+mj-lt"/>
                                </a:rPr>
                              </m:ctrlPr>
                            </m:sSubPr>
                            <m:e>
                              <m:r>
                                <a:rPr lang="en-GB" sz="2600" i="1">
                                  <a:latin typeface="+mj-lt"/>
                                </a:rPr>
                                <m:t>𝑧</m:t>
                              </m:r>
                            </m:e>
                            <m:sub>
                              <m:d>
                                <m:dPr>
                                  <m:ctrlPr>
                                    <a:rPr lang="de-CH" sz="2600" i="1">
                                      <a:latin typeface="+mj-lt"/>
                                    </a:rPr>
                                  </m:ctrlPr>
                                </m:dPr>
                                <m:e>
                                  <m:r>
                                    <a:rPr lang="en-GB" sz="2600" i="1">
                                      <a:latin typeface="+mj-lt"/>
                                    </a:rPr>
                                    <m:t>1−</m:t>
                                  </m:r>
                                  <m:r>
                                    <m:rPr>
                                      <m:sty m:val="p"/>
                                    </m:rPr>
                                    <a:rPr lang="en-GB" sz="2600">
                                      <a:latin typeface="+mj-lt"/>
                                    </a:rPr>
                                    <m:t>α</m:t>
                                  </m:r>
                                </m:e>
                              </m:d>
                            </m:sub>
                          </m:sSub>
                          <m:rad>
                            <m:radPr>
                              <m:degHide m:val="on"/>
                              <m:ctrlPr>
                                <a:rPr lang="de-CH" sz="2600" i="1">
                                  <a:latin typeface="+mj-lt"/>
                                </a:rPr>
                              </m:ctrlPr>
                            </m:radPr>
                            <m:deg/>
                            <m:e>
                              <m:r>
                                <a:rPr lang="en-GB" sz="2600" i="1">
                                  <a:latin typeface="+mj-lt"/>
                                </a:rPr>
                                <m:t>4</m:t>
                              </m:r>
                              <m:r>
                                <a:rPr lang="en-GB" sz="2600" i="1">
                                  <a:latin typeface="+mj-lt"/>
                                </a:rPr>
                                <m:t>𝑘</m:t>
                              </m:r>
                              <m:sSubSup>
                                <m:sSubSupPr>
                                  <m:ctrlPr>
                                    <a:rPr lang="de-CH" sz="2600" i="1">
                                      <a:latin typeface="+mj-lt"/>
                                    </a:rPr>
                                  </m:ctrlPr>
                                </m:sSubSupPr>
                                <m:e>
                                  <m:acc>
                                    <m:accPr>
                                      <m:chr m:val="̅"/>
                                      <m:ctrlPr>
                                        <a:rPr lang="de-CH" sz="2600" i="1">
                                          <a:latin typeface="+mj-lt"/>
                                        </a:rPr>
                                      </m:ctrlPr>
                                    </m:accPr>
                                    <m:e>
                                      <m:r>
                                        <a:rPr lang="en-GB" sz="2600" i="1">
                                          <a:latin typeface="+mj-lt"/>
                                        </a:rPr>
                                        <m:t>𝑧</m:t>
                                      </m:r>
                                    </m:e>
                                  </m:acc>
                                </m:e>
                                <m:sub>
                                  <m:r>
                                    <a:rPr lang="en-GB" sz="2600" i="1">
                                      <a:latin typeface="+mj-lt"/>
                                    </a:rPr>
                                    <m:t>𝑜</m:t>
                                  </m:r>
                                </m:sub>
                                <m:sup>
                                  <m:r>
                                    <a:rPr lang="en-GB" sz="2600" i="1">
                                      <a:latin typeface="+mj-lt"/>
                                    </a:rPr>
                                    <m:t>2</m:t>
                                  </m:r>
                                </m:sup>
                              </m:sSubSup>
                              <m:r>
                                <a:rPr lang="en-GB" sz="2600" i="1">
                                  <a:latin typeface="+mj-lt"/>
                                </a:rPr>
                                <m:t>−4</m:t>
                              </m:r>
                              <m:r>
                                <a:rPr lang="en-GB" sz="2600" i="1">
                                  <a:latin typeface="+mj-lt"/>
                                </a:rPr>
                                <m:t>𝑘</m:t>
                              </m:r>
                              <m:sSub>
                                <m:sSubPr>
                                  <m:ctrlPr>
                                    <a:rPr lang="de-CH" sz="2600" i="1">
                                      <a:latin typeface="+mj-lt"/>
                                    </a:rPr>
                                  </m:ctrlPr>
                                </m:sSubPr>
                                <m:e>
                                  <m:acc>
                                    <m:accPr>
                                      <m:chr m:val="̅"/>
                                      <m:ctrlPr>
                                        <a:rPr lang="de-CH" sz="2600" i="1">
                                          <a:latin typeface="+mj-lt"/>
                                        </a:rPr>
                                      </m:ctrlPr>
                                    </m:accPr>
                                    <m:e>
                                      <m:r>
                                        <a:rPr lang="en-GB" sz="2600" i="1">
                                          <a:latin typeface="+mj-lt"/>
                                        </a:rPr>
                                        <m:t>𝑧</m:t>
                                      </m:r>
                                    </m:e>
                                  </m:acc>
                                </m:e>
                                <m:sub>
                                  <m:r>
                                    <a:rPr lang="en-GB" sz="2600" i="1">
                                      <a:latin typeface="+mj-lt"/>
                                    </a:rPr>
                                    <m:t>𝑘</m:t>
                                  </m:r>
                                </m:sub>
                              </m:sSub>
                              <m:sSub>
                                <m:sSubPr>
                                  <m:ctrlPr>
                                    <a:rPr lang="de-CH" sz="2600" i="1">
                                      <a:latin typeface="+mj-lt"/>
                                    </a:rPr>
                                  </m:ctrlPr>
                                </m:sSubPr>
                                <m:e>
                                  <m:acc>
                                    <m:accPr>
                                      <m:chr m:val="̅"/>
                                      <m:ctrlPr>
                                        <a:rPr lang="de-CH" sz="2600" i="1">
                                          <a:latin typeface="+mj-lt"/>
                                        </a:rPr>
                                      </m:ctrlPr>
                                    </m:accPr>
                                    <m:e>
                                      <m:r>
                                        <a:rPr lang="en-GB" sz="2600" i="1">
                                          <a:latin typeface="+mj-lt"/>
                                        </a:rPr>
                                        <m:t>𝑧</m:t>
                                      </m:r>
                                    </m:e>
                                  </m:acc>
                                </m:e>
                                <m:sub>
                                  <m:r>
                                    <a:rPr lang="en-GB" sz="2600" i="1">
                                      <a:latin typeface="+mj-lt"/>
                                    </a:rPr>
                                    <m:t>𝑜</m:t>
                                  </m:r>
                                </m:sub>
                              </m:sSub>
                              <m:r>
                                <a:rPr lang="en-GB" sz="2600" i="1">
                                  <a:latin typeface="+mj-lt"/>
                                </a:rPr>
                                <m:t>+</m:t>
                              </m:r>
                              <m:sSubSup>
                                <m:sSubSupPr>
                                  <m:ctrlPr>
                                    <a:rPr lang="de-CH" sz="2600" i="1">
                                      <a:latin typeface="+mj-lt"/>
                                    </a:rPr>
                                  </m:ctrlPr>
                                </m:sSubSupPr>
                                <m:e>
                                  <m:r>
                                    <a:rPr lang="en-GB" sz="2600" i="1">
                                      <a:latin typeface="+mj-lt"/>
                                    </a:rPr>
                                    <m:t>𝑧</m:t>
                                  </m:r>
                                </m:e>
                                <m:sub>
                                  <m:d>
                                    <m:dPr>
                                      <m:ctrlPr>
                                        <a:rPr lang="de-CH" sz="2600" i="1">
                                          <a:latin typeface="+mj-lt"/>
                                        </a:rPr>
                                      </m:ctrlPr>
                                    </m:dPr>
                                    <m:e>
                                      <m:r>
                                        <a:rPr lang="en-GB" sz="2600" i="1">
                                          <a:latin typeface="+mj-lt"/>
                                        </a:rPr>
                                        <m:t>1−</m:t>
                                      </m:r>
                                      <m:r>
                                        <m:rPr>
                                          <m:sty m:val="p"/>
                                        </m:rPr>
                                        <a:rPr lang="en-GB" sz="2600">
                                          <a:latin typeface="+mj-lt"/>
                                        </a:rPr>
                                        <m:t>α</m:t>
                                      </m:r>
                                    </m:e>
                                  </m:d>
                                </m:sub>
                                <m:sup>
                                  <m:r>
                                    <a:rPr lang="en-GB" sz="2600" i="1">
                                      <a:latin typeface="+mj-lt"/>
                                    </a:rPr>
                                    <m:t>2</m:t>
                                  </m:r>
                                </m:sup>
                              </m:sSubSup>
                            </m:e>
                          </m:rad>
                        </m:num>
                        <m:den>
                          <m:r>
                            <a:rPr lang="en-GB" sz="2600" i="1">
                              <a:latin typeface="+mj-lt"/>
                            </a:rPr>
                            <m:t>2</m:t>
                          </m:r>
                          <m:sSubSup>
                            <m:sSubSupPr>
                              <m:ctrlPr>
                                <a:rPr lang="de-CH" sz="2600" i="1">
                                  <a:latin typeface="+mj-lt"/>
                                </a:rPr>
                              </m:ctrlPr>
                            </m:sSubSupPr>
                            <m:e>
                              <m:acc>
                                <m:accPr>
                                  <m:chr m:val="̅"/>
                                  <m:ctrlPr>
                                    <a:rPr lang="de-CH" sz="2600" i="1">
                                      <a:latin typeface="+mj-lt"/>
                                    </a:rPr>
                                  </m:ctrlPr>
                                </m:accPr>
                                <m:e>
                                  <m:r>
                                    <a:rPr lang="en-GB" sz="2600" i="1">
                                      <a:latin typeface="+mj-lt"/>
                                    </a:rPr>
                                    <m:t>𝑧</m:t>
                                  </m:r>
                                </m:e>
                              </m:acc>
                            </m:e>
                            <m:sub>
                              <m:r>
                                <a:rPr lang="en-GB" sz="2600" i="1">
                                  <a:latin typeface="+mj-lt"/>
                                </a:rPr>
                                <m:t>𝑜</m:t>
                              </m:r>
                            </m:sub>
                            <m:sup>
                              <m:r>
                                <a:rPr lang="en-GB" sz="2600" i="1">
                                  <a:latin typeface="+mj-lt"/>
                                </a:rPr>
                                <m:t>2</m:t>
                              </m:r>
                            </m:sup>
                          </m:sSubSup>
                        </m:den>
                      </m:f>
                    </m:oMath>
                  </m:oMathPara>
                </a14:m>
                <a:endParaRPr lang="de-CH" sz="2600" dirty="0">
                  <a:latin typeface="+mj-lt"/>
                </a:endParaRPr>
              </a:p>
              <a:p>
                <a:pPr marL="539750" algn="just">
                  <a:spcBef>
                    <a:spcPts val="600"/>
                  </a:spcBef>
                  <a:spcAft>
                    <a:spcPts val="600"/>
                  </a:spcAft>
                </a:pPr>
                <a:r>
                  <a:rPr lang="en-GB" sz="2600" dirty="0">
                    <a:latin typeface="+mj-lt"/>
                  </a:rPr>
                  <a:t>with </a:t>
                </a:r>
                <a14:m>
                  <m:oMath xmlns:m="http://schemas.openxmlformats.org/officeDocument/2006/math">
                    <m:sSub>
                      <m:sSubPr>
                        <m:ctrlPr>
                          <a:rPr lang="de-CH" sz="2600" i="1">
                            <a:latin typeface="+mj-lt"/>
                          </a:rPr>
                        </m:ctrlPr>
                      </m:sSubPr>
                      <m:e>
                        <m:acc>
                          <m:accPr>
                            <m:chr m:val="̅"/>
                            <m:ctrlPr>
                              <a:rPr lang="de-CH" sz="2600" i="1">
                                <a:latin typeface="+mj-lt"/>
                              </a:rPr>
                            </m:ctrlPr>
                          </m:accPr>
                          <m:e>
                            <m:r>
                              <a:rPr lang="en-GB" sz="2600" i="1">
                                <a:latin typeface="+mj-lt"/>
                              </a:rPr>
                              <m:t>𝑧</m:t>
                            </m:r>
                          </m:e>
                        </m:acc>
                      </m:e>
                      <m:sub>
                        <m:r>
                          <a:rPr lang="en-GB" sz="2600" i="1">
                            <a:latin typeface="+mj-lt"/>
                          </a:rPr>
                          <m:t>𝑜</m:t>
                        </m:r>
                      </m:sub>
                    </m:sSub>
                    <m:r>
                      <a:rPr lang="en-GB" sz="2600" i="1">
                        <a:latin typeface="+mj-lt"/>
                      </a:rPr>
                      <m:t>=</m:t>
                    </m:r>
                    <m:r>
                      <m:rPr>
                        <m:nor/>
                      </m:rPr>
                      <a:rPr lang="en-GB" sz="2600">
                        <a:latin typeface="+mj-lt"/>
                      </a:rPr>
                      <m:t>E</m:t>
                    </m:r>
                    <m:d>
                      <m:dPr>
                        <m:begChr m:val="["/>
                        <m:endChr m:val="]"/>
                        <m:sepChr m:val="∣"/>
                        <m:ctrlPr>
                          <a:rPr lang="de-CH" sz="2600" i="1">
                            <a:latin typeface="+mj-lt"/>
                          </a:rPr>
                        </m:ctrlPr>
                      </m:dPr>
                      <m:e>
                        <m:r>
                          <a:rPr lang="en-GB" sz="2600" i="1">
                            <a:latin typeface="+mj-lt"/>
                          </a:rPr>
                          <m:t>𝑍</m:t>
                        </m:r>
                      </m:e>
                      <m:e>
                        <m:r>
                          <a:rPr lang="en-GB" sz="2600" i="1">
                            <a:latin typeface="+mj-lt"/>
                          </a:rPr>
                          <m:t>𝑍</m:t>
                        </m:r>
                        <m:r>
                          <a:rPr lang="en-GB" sz="2600" i="1">
                            <a:latin typeface="+mj-lt"/>
                          </a:rPr>
                          <m:t>&lt;</m:t>
                        </m:r>
                        <m:sSub>
                          <m:sSubPr>
                            <m:ctrlPr>
                              <a:rPr lang="de-CH" sz="2600" i="1">
                                <a:latin typeface="+mj-lt"/>
                              </a:rPr>
                            </m:ctrlPr>
                          </m:sSubPr>
                          <m:e>
                            <m:r>
                              <a:rPr lang="en-GB" sz="2600" i="1">
                                <a:latin typeface="+mj-lt"/>
                              </a:rPr>
                              <m:t>𝑧</m:t>
                            </m:r>
                          </m:e>
                          <m:sub>
                            <m:d>
                              <m:dPr>
                                <m:ctrlPr>
                                  <a:rPr lang="de-CH" sz="2600" i="1">
                                    <a:latin typeface="+mj-lt"/>
                                  </a:rPr>
                                </m:ctrlPr>
                              </m:dPr>
                              <m:e>
                                <m:r>
                                  <a:rPr lang="en-GB" sz="2600" i="1">
                                    <a:latin typeface="+mj-lt"/>
                                  </a:rPr>
                                  <m:t>1−</m:t>
                                </m:r>
                                <m:r>
                                  <m:rPr>
                                    <m:sty m:val="p"/>
                                  </m:rPr>
                                  <a:rPr lang="en-GB" sz="2600">
                                    <a:latin typeface="+mj-lt"/>
                                  </a:rPr>
                                  <m:t>α</m:t>
                                </m:r>
                              </m:e>
                            </m:d>
                          </m:sub>
                        </m:sSub>
                      </m:e>
                    </m:d>
                  </m:oMath>
                </a14:m>
                <a:r>
                  <a:rPr lang="en-GB" sz="2600" dirty="0">
                    <a:latin typeface="+mj-lt"/>
                  </a:rPr>
                  <a:t> and </a:t>
                </a:r>
                <a14:m>
                  <m:oMath xmlns:m="http://schemas.openxmlformats.org/officeDocument/2006/math">
                    <m:sSub>
                      <m:sSubPr>
                        <m:ctrlPr>
                          <a:rPr lang="de-CH" sz="2600" i="1">
                            <a:latin typeface="+mj-lt"/>
                          </a:rPr>
                        </m:ctrlPr>
                      </m:sSubPr>
                      <m:e>
                        <m:acc>
                          <m:accPr>
                            <m:chr m:val="̅"/>
                            <m:ctrlPr>
                              <a:rPr lang="de-CH" sz="2600" i="1">
                                <a:latin typeface="+mj-lt"/>
                              </a:rPr>
                            </m:ctrlPr>
                          </m:accPr>
                          <m:e>
                            <m:r>
                              <a:rPr lang="en-GB" sz="2600" i="1">
                                <a:latin typeface="+mj-lt"/>
                              </a:rPr>
                              <m:t>𝑧</m:t>
                            </m:r>
                          </m:e>
                        </m:acc>
                      </m:e>
                      <m:sub>
                        <m:r>
                          <a:rPr lang="en-GB" sz="2600" i="1">
                            <a:latin typeface="+mj-lt"/>
                          </a:rPr>
                          <m:t>𝑘</m:t>
                        </m:r>
                      </m:sub>
                    </m:sSub>
                    <m:r>
                      <a:rPr lang="en-GB" sz="2600" i="1">
                        <a:latin typeface="+mj-lt"/>
                      </a:rPr>
                      <m:t>=</m:t>
                    </m:r>
                    <m:f>
                      <m:fPr>
                        <m:ctrlPr>
                          <a:rPr lang="de-CH" sz="2600" i="1">
                            <a:latin typeface="+mj-lt"/>
                          </a:rPr>
                        </m:ctrlPr>
                      </m:fPr>
                      <m:num>
                        <m:r>
                          <a:rPr lang="en-GB" sz="2600" i="1">
                            <a:latin typeface="+mj-lt"/>
                          </a:rPr>
                          <m:t>1</m:t>
                        </m:r>
                      </m:num>
                      <m:den>
                        <m:r>
                          <a:rPr lang="en-GB" sz="2600" i="1">
                            <a:latin typeface="+mj-lt"/>
                          </a:rPr>
                          <m:t>𝑘</m:t>
                        </m:r>
                      </m:den>
                    </m:f>
                    <m:nary>
                      <m:naryPr>
                        <m:chr m:val="∑"/>
                        <m:ctrlPr>
                          <a:rPr lang="de-CH" sz="2600" i="1">
                            <a:latin typeface="+mj-lt"/>
                          </a:rPr>
                        </m:ctrlPr>
                      </m:naryPr>
                      <m:sub>
                        <m:r>
                          <a:rPr lang="en-GB" sz="2600" i="1">
                            <a:latin typeface="+mj-lt"/>
                          </a:rPr>
                          <m:t>𝑗</m:t>
                        </m:r>
                        <m:r>
                          <a:rPr lang="en-GB" sz="2600" i="1">
                            <a:latin typeface="+mj-lt"/>
                          </a:rPr>
                          <m:t>=1</m:t>
                        </m:r>
                      </m:sub>
                      <m:sup>
                        <m:r>
                          <a:rPr lang="en-GB" sz="2600" i="1">
                            <a:latin typeface="+mj-lt"/>
                          </a:rPr>
                          <m:t>𝑘</m:t>
                        </m:r>
                      </m:sup>
                      <m:e>
                        <m:sSub>
                          <m:sSubPr>
                            <m:ctrlPr>
                              <a:rPr lang="de-CH" sz="2600" i="1">
                                <a:latin typeface="+mj-lt"/>
                              </a:rPr>
                            </m:ctrlPr>
                          </m:sSubPr>
                          <m:e>
                            <m:r>
                              <a:rPr lang="en-GB" sz="2600" i="1">
                                <a:latin typeface="+mj-lt"/>
                              </a:rPr>
                              <m:t>𝑧</m:t>
                            </m:r>
                          </m:e>
                          <m:sub>
                            <m:r>
                              <a:rPr lang="en-GB" sz="2600" i="1">
                                <a:latin typeface="+mj-lt"/>
                              </a:rPr>
                              <m:t>𝑗</m:t>
                            </m:r>
                          </m:sub>
                        </m:sSub>
                      </m:e>
                    </m:nary>
                  </m:oMath>
                </a14:m>
                <a:r>
                  <a:rPr lang="en-GB" sz="2600" dirty="0">
                    <a:latin typeface="+mj-lt"/>
                  </a:rPr>
                  <a:t>.  </a:t>
                </a:r>
                <a:endParaRPr lang="de-CH" sz="2600" dirty="0">
                  <a:latin typeface="+mj-lt"/>
                </a:endParaRPr>
              </a:p>
              <a:p>
                <a:pPr marL="514350" indent="-514350" algn="just">
                  <a:spcBef>
                    <a:spcPts val="600"/>
                  </a:spcBef>
                  <a:spcAft>
                    <a:spcPts val="600"/>
                  </a:spcAft>
                  <a:buFont typeface="+mj-lt"/>
                  <a:buAutoNum type="arabicPeriod" startAt="2"/>
                </a:pPr>
                <a:r>
                  <a:rPr lang="en-GB" sz="2600" dirty="0">
                    <a:latin typeface="+mj-lt"/>
                  </a:rPr>
                  <a:t>Calculate the expected number of significant studies</a:t>
                </a:r>
                <a14:m>
                  <m:oMath xmlns:m="http://schemas.openxmlformats.org/officeDocument/2006/math">
                    <m:r>
                      <a:rPr lang="de-CH" sz="2600" b="0" i="0" smtClean="0">
                        <a:latin typeface="+mj-lt"/>
                      </a:rPr>
                      <m:t> </m:t>
                    </m:r>
                    <m:r>
                      <a:rPr lang="en-GB" sz="2600" i="1">
                        <a:latin typeface="+mj-lt"/>
                      </a:rPr>
                      <m:t>𝐸</m:t>
                    </m:r>
                    <m:r>
                      <a:rPr lang="en-GB" sz="2600" i="1">
                        <a:latin typeface="+mj-lt"/>
                      </a:rPr>
                      <m:t>=</m:t>
                    </m:r>
                    <m:nary>
                      <m:naryPr>
                        <m:chr m:val="∑"/>
                        <m:ctrlPr>
                          <a:rPr lang="de-CH" sz="2600" i="1">
                            <a:latin typeface="+mj-lt"/>
                          </a:rPr>
                        </m:ctrlPr>
                      </m:naryPr>
                      <m:sub>
                        <m:r>
                          <a:rPr lang="en-GB" sz="2600" i="1">
                            <a:latin typeface="+mj-lt"/>
                          </a:rPr>
                          <m:t>𝑗</m:t>
                        </m:r>
                        <m:r>
                          <a:rPr lang="en-GB" sz="2600" i="1">
                            <a:latin typeface="+mj-lt"/>
                          </a:rPr>
                          <m:t>=1</m:t>
                        </m:r>
                      </m:sub>
                      <m:sup>
                        <m:r>
                          <a:rPr lang="en-GB" sz="2600" i="1">
                            <a:latin typeface="+mj-lt"/>
                          </a:rPr>
                          <m:t>𝑘</m:t>
                        </m:r>
                      </m:sup>
                      <m:e>
                        <m:d>
                          <m:dPr>
                            <m:ctrlPr>
                              <a:rPr lang="de-CH" sz="2600" i="1">
                                <a:latin typeface="+mj-lt"/>
                              </a:rPr>
                            </m:ctrlPr>
                          </m:dPr>
                          <m:e>
                            <m:r>
                              <a:rPr lang="en-GB" sz="2600" i="1">
                                <a:latin typeface="+mj-lt"/>
                              </a:rPr>
                              <m:t>1−</m:t>
                            </m:r>
                            <m:sSub>
                              <m:sSubPr>
                                <m:ctrlPr>
                                  <a:rPr lang="de-CH" sz="2600" i="1">
                                    <a:latin typeface="+mj-lt"/>
                                  </a:rPr>
                                </m:ctrlPr>
                              </m:sSubPr>
                              <m:e>
                                <m:r>
                                  <m:rPr>
                                    <m:sty m:val="p"/>
                                  </m:rPr>
                                  <a:rPr lang="en-GB" sz="2600">
                                    <a:latin typeface="+mj-lt"/>
                                  </a:rPr>
                                  <m:t>β</m:t>
                                </m:r>
                              </m:e>
                              <m:sub>
                                <m:r>
                                  <a:rPr lang="en-GB" sz="2600" i="1">
                                    <a:latin typeface="+mj-lt"/>
                                  </a:rPr>
                                  <m:t>𝑗</m:t>
                                </m:r>
                              </m:sub>
                            </m:sSub>
                          </m:e>
                        </m:d>
                      </m:e>
                    </m:nary>
                  </m:oMath>
                </a14:m>
                <a:r>
                  <a:rPr lang="en-GB" sz="2600" dirty="0">
                    <a:latin typeface="+mj-lt"/>
                  </a:rPr>
                  <a:t> and compare them with the observed number of studies </a:t>
                </a:r>
                <a14:m>
                  <m:oMath xmlns:m="http://schemas.openxmlformats.org/officeDocument/2006/math">
                    <m:r>
                      <a:rPr lang="en-GB" sz="2600" i="1">
                        <a:latin typeface="+mj-lt"/>
                      </a:rPr>
                      <m:t>𝑂</m:t>
                    </m:r>
                  </m:oMath>
                </a14:m>
                <a:r>
                  <a:rPr lang="en-GB" sz="2600" dirty="0">
                    <a:latin typeface="+mj-lt"/>
                  </a:rPr>
                  <a:t> using a </a:t>
                </a:r>
                <a14:m>
                  <m:oMath xmlns:m="http://schemas.openxmlformats.org/officeDocument/2006/math">
                    <m:sSup>
                      <m:sSupPr>
                        <m:ctrlPr>
                          <a:rPr lang="de-CH" sz="2600" i="1">
                            <a:latin typeface="+mj-lt"/>
                          </a:rPr>
                        </m:ctrlPr>
                      </m:sSupPr>
                      <m:e>
                        <m:r>
                          <m:rPr>
                            <m:sty m:val="p"/>
                          </m:rPr>
                          <a:rPr lang="en-GB" sz="2600">
                            <a:latin typeface="+mj-lt"/>
                          </a:rPr>
                          <m:t>χ</m:t>
                        </m:r>
                      </m:e>
                      <m:sup>
                        <m:r>
                          <a:rPr lang="en-GB" sz="2600" i="1">
                            <a:latin typeface="+mj-lt"/>
                          </a:rPr>
                          <m:t>2</m:t>
                        </m:r>
                      </m:sup>
                    </m:sSup>
                  </m:oMath>
                </a14:m>
                <a:r>
                  <a:rPr lang="en-GB" sz="2600" dirty="0">
                    <a:latin typeface="+mj-lt"/>
                  </a:rPr>
                  <a:t>-test-statistic </a:t>
                </a:r>
                <a:endParaRPr lang="de-CH" sz="2600" dirty="0">
                  <a:latin typeface="+mj-lt"/>
                </a:endParaRPr>
              </a:p>
              <a:p>
                <a:pPr algn="just">
                  <a:spcBef>
                    <a:spcPts val="600"/>
                  </a:spcBef>
                  <a:spcAft>
                    <a:spcPts val="600"/>
                  </a:spcAft>
                </a:pPr>
                <a14:m>
                  <m:oMathPara xmlns:m="http://schemas.openxmlformats.org/officeDocument/2006/math">
                    <m:oMathParaPr>
                      <m:jc m:val="centerGroup"/>
                    </m:oMathParaPr>
                    <m:oMath xmlns:m="http://schemas.openxmlformats.org/officeDocument/2006/math">
                      <m:r>
                        <a:rPr lang="en-GB" sz="2600" i="1">
                          <a:latin typeface="+mj-lt"/>
                        </a:rPr>
                        <m:t>𝐴</m:t>
                      </m:r>
                      <m:r>
                        <a:rPr lang="en-GB" sz="2600" i="1">
                          <a:latin typeface="+mj-lt"/>
                        </a:rPr>
                        <m:t>=</m:t>
                      </m:r>
                      <m:d>
                        <m:dPr>
                          <m:begChr m:val="["/>
                          <m:endChr m:val="]"/>
                          <m:ctrlPr>
                            <a:rPr lang="de-CH" sz="2600" i="1">
                              <a:latin typeface="+mj-lt"/>
                            </a:rPr>
                          </m:ctrlPr>
                        </m:dPr>
                        <m:e>
                          <m:sSup>
                            <m:sSupPr>
                              <m:ctrlPr>
                                <a:rPr lang="de-CH" sz="2600" i="1">
                                  <a:latin typeface="+mj-lt"/>
                                </a:rPr>
                              </m:ctrlPr>
                            </m:sSupPr>
                            <m:e>
                              <m:d>
                                <m:dPr>
                                  <m:ctrlPr>
                                    <a:rPr lang="de-CH" sz="2600" i="1">
                                      <a:latin typeface="+mj-lt"/>
                                    </a:rPr>
                                  </m:ctrlPr>
                                </m:dPr>
                                <m:e>
                                  <m:r>
                                    <a:rPr lang="en-GB" sz="2600" i="1">
                                      <a:latin typeface="+mj-lt"/>
                                    </a:rPr>
                                    <m:t>𝑂</m:t>
                                  </m:r>
                                  <m:r>
                                    <a:rPr lang="en-GB" sz="2600" i="1">
                                      <a:latin typeface="+mj-lt"/>
                                    </a:rPr>
                                    <m:t>−</m:t>
                                  </m:r>
                                  <m:r>
                                    <a:rPr lang="en-GB" sz="2600" i="1">
                                      <a:latin typeface="+mj-lt"/>
                                    </a:rPr>
                                    <m:t>𝐸</m:t>
                                  </m:r>
                                </m:e>
                              </m:d>
                            </m:e>
                            <m:sup>
                              <m:r>
                                <a:rPr lang="en-GB" sz="2600" i="1">
                                  <a:latin typeface="+mj-lt"/>
                                </a:rPr>
                                <m:t>2</m:t>
                              </m:r>
                            </m:sup>
                          </m:sSup>
                          <m:r>
                            <m:rPr>
                              <m:lit/>
                            </m:rPr>
                            <a:rPr lang="en-GB" sz="2600" i="1">
                              <a:latin typeface="+mj-lt"/>
                            </a:rPr>
                            <m:t>/</m:t>
                          </m:r>
                          <m:r>
                            <a:rPr lang="en-GB" sz="2600" i="1">
                              <a:latin typeface="+mj-lt"/>
                            </a:rPr>
                            <m:t>𝐸</m:t>
                          </m:r>
                          <m:r>
                            <a:rPr lang="en-GB" sz="2600" i="1">
                              <a:latin typeface="+mj-lt"/>
                            </a:rPr>
                            <m:t>+</m:t>
                          </m:r>
                          <m:sSup>
                            <m:sSupPr>
                              <m:ctrlPr>
                                <a:rPr lang="de-CH" sz="2600" i="1">
                                  <a:latin typeface="+mj-lt"/>
                                </a:rPr>
                              </m:ctrlPr>
                            </m:sSupPr>
                            <m:e>
                              <m:d>
                                <m:dPr>
                                  <m:ctrlPr>
                                    <a:rPr lang="de-CH" sz="2600" i="1">
                                      <a:latin typeface="+mj-lt"/>
                                    </a:rPr>
                                  </m:ctrlPr>
                                </m:dPr>
                                <m:e>
                                  <m:r>
                                    <a:rPr lang="en-GB" sz="2600" i="1">
                                      <a:latin typeface="+mj-lt"/>
                                    </a:rPr>
                                    <m:t>𝑂</m:t>
                                  </m:r>
                                  <m:r>
                                    <a:rPr lang="en-GB" sz="2600" i="1">
                                      <a:latin typeface="+mj-lt"/>
                                    </a:rPr>
                                    <m:t>−</m:t>
                                  </m:r>
                                  <m:r>
                                    <a:rPr lang="en-GB" sz="2600" i="1">
                                      <a:latin typeface="+mj-lt"/>
                                    </a:rPr>
                                    <m:t>𝐸</m:t>
                                  </m:r>
                                </m:e>
                              </m:d>
                            </m:e>
                            <m:sup>
                              <m:r>
                                <a:rPr lang="en-GB" sz="2600" i="1">
                                  <a:latin typeface="+mj-lt"/>
                                </a:rPr>
                                <m:t>2</m:t>
                              </m:r>
                            </m:sup>
                          </m:sSup>
                          <m:r>
                            <m:rPr>
                              <m:lit/>
                            </m:rPr>
                            <a:rPr lang="en-GB" sz="2600" i="1">
                              <a:latin typeface="+mj-lt"/>
                            </a:rPr>
                            <m:t>/</m:t>
                          </m:r>
                          <m:d>
                            <m:dPr>
                              <m:ctrlPr>
                                <a:rPr lang="de-CH" sz="2600" i="1">
                                  <a:latin typeface="+mj-lt"/>
                                </a:rPr>
                              </m:ctrlPr>
                            </m:dPr>
                            <m:e>
                              <m:r>
                                <a:rPr lang="en-GB" sz="2600" i="1">
                                  <a:latin typeface="+mj-lt"/>
                                </a:rPr>
                                <m:t>𝑘</m:t>
                              </m:r>
                              <m:r>
                                <a:rPr lang="en-GB" sz="2600" i="1">
                                  <a:latin typeface="+mj-lt"/>
                                </a:rPr>
                                <m:t>−</m:t>
                              </m:r>
                              <m:r>
                                <a:rPr lang="en-GB" sz="2600" i="1">
                                  <a:latin typeface="+mj-lt"/>
                                </a:rPr>
                                <m:t>𝐸</m:t>
                              </m:r>
                            </m:e>
                          </m:d>
                        </m:e>
                      </m:d>
                      <m:r>
                        <a:rPr lang="en-GB" sz="2600">
                          <a:latin typeface="+mj-lt"/>
                        </a:rPr>
                        <m:t>∼</m:t>
                      </m:r>
                      <m:sSup>
                        <m:sSupPr>
                          <m:ctrlPr>
                            <a:rPr lang="de-CH" sz="2600" i="1">
                              <a:latin typeface="+mj-lt"/>
                            </a:rPr>
                          </m:ctrlPr>
                        </m:sSupPr>
                        <m:e>
                          <m:r>
                            <m:rPr>
                              <m:sty m:val="p"/>
                            </m:rPr>
                            <a:rPr lang="en-GB" sz="2600">
                              <a:latin typeface="+mj-lt"/>
                            </a:rPr>
                            <m:t>χ</m:t>
                          </m:r>
                        </m:e>
                        <m:sup>
                          <m:r>
                            <a:rPr lang="en-GB" sz="2600" i="1">
                              <a:latin typeface="+mj-lt"/>
                            </a:rPr>
                            <m:t>2</m:t>
                          </m:r>
                        </m:sup>
                      </m:sSup>
                      <m:r>
                        <a:rPr lang="de-CH" sz="2600" b="0" i="1" smtClean="0">
                          <a:latin typeface="+mj-lt"/>
                        </a:rPr>
                        <m:t>.</m:t>
                      </m:r>
                    </m:oMath>
                  </m:oMathPara>
                </a14:m>
                <a:endParaRPr lang="de-CH" sz="2600" dirty="0">
                  <a:latin typeface="+mj-lt"/>
                </a:endParaRPr>
              </a:p>
              <a:p>
                <a:pPr marL="514350" indent="-514350" algn="just">
                  <a:spcBef>
                    <a:spcPts val="600"/>
                  </a:spcBef>
                  <a:spcAft>
                    <a:spcPts val="600"/>
                  </a:spcAft>
                  <a:buFont typeface="+mj-lt"/>
                  <a:buAutoNum type="arabicPeriod" startAt="3"/>
                </a:pPr>
                <a:r>
                  <a:rPr lang="en-GB" sz="2600" spc="-10" dirty="0">
                    <a:latin typeface="+mj-lt"/>
                  </a:rPr>
                  <a:t>Test for correlation between the standardised effect size </a:t>
                </a:r>
                <a14:m>
                  <m:oMath xmlns:m="http://schemas.openxmlformats.org/officeDocument/2006/math">
                    <m:sSub>
                      <m:sSubPr>
                        <m:ctrlPr>
                          <a:rPr lang="de-CH" sz="2600" i="1" spc="-10">
                            <a:latin typeface="+mj-lt"/>
                          </a:rPr>
                        </m:ctrlPr>
                      </m:sSubPr>
                      <m:e>
                        <m:r>
                          <a:rPr lang="en-GB" sz="2600" i="1" spc="-10">
                            <a:latin typeface="+mj-lt"/>
                          </a:rPr>
                          <m:t>𝑍</m:t>
                        </m:r>
                      </m:e>
                      <m:sub>
                        <m:r>
                          <a:rPr lang="en-GB" sz="2600" i="1" spc="-10">
                            <a:latin typeface="+mj-lt"/>
                          </a:rPr>
                          <m:t>𝑗</m:t>
                        </m:r>
                      </m:sub>
                    </m:sSub>
                    <m:r>
                      <a:rPr lang="en-GB" sz="2600" i="1" spc="-10">
                        <a:latin typeface="+mj-lt"/>
                      </a:rPr>
                      <m:t>=</m:t>
                    </m:r>
                    <m:f>
                      <m:fPr>
                        <m:ctrlPr>
                          <a:rPr lang="de-CH" sz="2600" i="1" spc="-10">
                            <a:latin typeface="+mj-lt"/>
                          </a:rPr>
                        </m:ctrlPr>
                      </m:fPr>
                      <m:num>
                        <m:sSub>
                          <m:sSubPr>
                            <m:ctrlPr>
                              <a:rPr lang="de-CH" sz="2600" i="1">
                                <a:latin typeface="+mj-lt"/>
                              </a:rPr>
                            </m:ctrlPr>
                          </m:sSubPr>
                          <m:e>
                            <m:acc>
                              <m:accPr>
                                <m:chr m:val="̅"/>
                                <m:ctrlPr>
                                  <a:rPr lang="de-CH" sz="2600" i="1">
                                    <a:latin typeface="+mj-lt"/>
                                  </a:rPr>
                                </m:ctrlPr>
                              </m:accPr>
                              <m:e>
                                <m:r>
                                  <a:rPr lang="en-GB" sz="2600" i="1">
                                    <a:latin typeface="+mj-lt"/>
                                  </a:rPr>
                                  <m:t>𝑋</m:t>
                                </m:r>
                              </m:e>
                            </m:acc>
                          </m:e>
                          <m:sub>
                            <m:sSub>
                              <m:sSubPr>
                                <m:ctrlPr>
                                  <a:rPr lang="de-CH" sz="2600" i="1">
                                    <a:latin typeface="+mj-lt"/>
                                  </a:rPr>
                                </m:ctrlPr>
                              </m:sSubPr>
                              <m:e>
                                <m:r>
                                  <a:rPr lang="de-CH" sz="2600" i="1">
                                    <a:latin typeface="+mj-lt"/>
                                  </a:rPr>
                                  <m:t>𝑛</m:t>
                                </m:r>
                              </m:e>
                              <m:sub>
                                <m:r>
                                  <a:rPr lang="de-CH" sz="2600" i="1">
                                    <a:latin typeface="+mj-lt"/>
                                  </a:rPr>
                                  <m:t>𝑗</m:t>
                                </m:r>
                              </m:sub>
                            </m:sSub>
                          </m:sub>
                        </m:sSub>
                        <m:r>
                          <a:rPr lang="en-GB" sz="2600" i="1" spc="-10">
                            <a:latin typeface="+mj-lt"/>
                          </a:rPr>
                          <m:t>−</m:t>
                        </m:r>
                        <m:sSub>
                          <m:sSubPr>
                            <m:ctrlPr>
                              <a:rPr lang="de-CH" sz="2600" i="1" spc="-10">
                                <a:latin typeface="+mj-lt"/>
                              </a:rPr>
                            </m:ctrlPr>
                          </m:sSubPr>
                          <m:e>
                            <m:acc>
                              <m:accPr>
                                <m:chr m:val="̅"/>
                                <m:ctrlPr>
                                  <a:rPr lang="de-CH" sz="2600" i="1" spc="-10">
                                    <a:latin typeface="+mj-lt"/>
                                  </a:rPr>
                                </m:ctrlPr>
                              </m:accPr>
                              <m:e>
                                <m:r>
                                  <a:rPr lang="en-GB" sz="2600" i="1" spc="-10">
                                    <a:latin typeface="+mj-lt"/>
                                  </a:rPr>
                                  <m:t>𝑋</m:t>
                                </m:r>
                              </m:e>
                            </m:acc>
                          </m:e>
                          <m:sub>
                            <m:r>
                              <a:rPr lang="en-GB" sz="2600" i="1" spc="-10">
                                <a:latin typeface="+mj-lt"/>
                              </a:rPr>
                              <m:t>𝑁</m:t>
                            </m:r>
                          </m:sub>
                        </m:sSub>
                      </m:num>
                      <m:den>
                        <m:rad>
                          <m:radPr>
                            <m:degHide m:val="on"/>
                            <m:ctrlPr>
                              <a:rPr lang="de-CH" sz="2600" i="1" spc="-10">
                                <a:latin typeface="+mj-lt"/>
                              </a:rPr>
                            </m:ctrlPr>
                          </m:radPr>
                          <m:deg/>
                          <m:e>
                            <m:sSub>
                              <m:sSubPr>
                                <m:ctrlPr>
                                  <a:rPr lang="de-CH" sz="2600" i="1" spc="-10">
                                    <a:latin typeface="+mj-lt"/>
                                  </a:rPr>
                                </m:ctrlPr>
                              </m:sSubPr>
                              <m:e>
                                <m:r>
                                  <a:rPr lang="en-GB" sz="2600" i="1" spc="-10">
                                    <a:latin typeface="+mj-lt"/>
                                  </a:rPr>
                                  <m:t>𝑣</m:t>
                                </m:r>
                              </m:e>
                              <m:sub>
                                <m:r>
                                  <a:rPr lang="en-GB" sz="2600" i="1" spc="-10">
                                    <a:latin typeface="+mj-lt"/>
                                  </a:rPr>
                                  <m:t>𝑗</m:t>
                                </m:r>
                              </m:sub>
                            </m:sSub>
                          </m:e>
                        </m:rad>
                      </m:den>
                    </m:f>
                    <m:r>
                      <a:rPr lang="de-CH" sz="2600" b="0" i="0" spc="-10" smtClean="0">
                        <a:latin typeface="+mj-lt"/>
                      </a:rPr>
                      <m:t> </m:t>
                    </m:r>
                  </m:oMath>
                </a14:m>
                <a:r>
                  <a:rPr lang="en-GB" sz="2600" spc="-10" dirty="0">
                    <a:latin typeface="+mj-lt"/>
                  </a:rPr>
                  <a:t>and</a:t>
                </a:r>
                <a14:m>
                  <m:oMath xmlns:m="http://schemas.openxmlformats.org/officeDocument/2006/math">
                    <m:r>
                      <a:rPr lang="de-CH" sz="2600" b="0" i="0" smtClean="0">
                        <a:latin typeface="+mj-lt"/>
                      </a:rPr>
                      <m:t> </m:t>
                    </m:r>
                    <m:r>
                      <m:rPr>
                        <m:sty m:val="p"/>
                      </m:rPr>
                      <a:rPr lang="de-CH" sz="2600">
                        <a:latin typeface="+mj-lt"/>
                      </a:rPr>
                      <m:t>Var</m:t>
                    </m:r>
                    <m:d>
                      <m:dPr>
                        <m:begChr m:val="["/>
                        <m:endChr m:val="]"/>
                        <m:ctrlPr>
                          <a:rPr lang="de-CH" sz="2600" i="1">
                            <a:latin typeface="+mj-lt"/>
                          </a:rPr>
                        </m:ctrlPr>
                      </m:dPr>
                      <m:e>
                        <m:sSub>
                          <m:sSubPr>
                            <m:ctrlPr>
                              <a:rPr lang="de-CH" sz="2600" i="1">
                                <a:latin typeface="+mj-lt"/>
                              </a:rPr>
                            </m:ctrlPr>
                          </m:sSubPr>
                          <m:e>
                            <m:acc>
                              <m:accPr>
                                <m:chr m:val="̅"/>
                                <m:ctrlPr>
                                  <a:rPr lang="de-CH" sz="2600" i="1">
                                    <a:latin typeface="+mj-lt"/>
                                  </a:rPr>
                                </m:ctrlPr>
                              </m:accPr>
                              <m:e>
                                <m:r>
                                  <a:rPr lang="en-GB" sz="2600" i="1">
                                    <a:latin typeface="+mj-lt"/>
                                  </a:rPr>
                                  <m:t>𝑋</m:t>
                                </m:r>
                              </m:e>
                            </m:acc>
                          </m:e>
                          <m:sub>
                            <m:sSub>
                              <m:sSubPr>
                                <m:ctrlPr>
                                  <a:rPr lang="de-CH" sz="2600" i="1">
                                    <a:latin typeface="+mj-lt"/>
                                  </a:rPr>
                                </m:ctrlPr>
                              </m:sSubPr>
                              <m:e>
                                <m:r>
                                  <a:rPr lang="de-CH" sz="2600" i="1">
                                    <a:latin typeface="+mj-lt"/>
                                  </a:rPr>
                                  <m:t>𝑛</m:t>
                                </m:r>
                              </m:e>
                              <m:sub>
                                <m:r>
                                  <a:rPr lang="de-CH" sz="2600" i="1">
                                    <a:latin typeface="+mj-lt"/>
                                  </a:rPr>
                                  <m:t>𝑗</m:t>
                                </m:r>
                              </m:sub>
                            </m:sSub>
                          </m:sub>
                        </m:sSub>
                        <m:r>
                          <a:rPr lang="en-GB" sz="2600" i="1" spc="-10">
                            <a:latin typeface="+mj-lt"/>
                          </a:rPr>
                          <m:t>−</m:t>
                        </m:r>
                        <m:sSub>
                          <m:sSubPr>
                            <m:ctrlPr>
                              <a:rPr lang="de-CH" sz="2600" i="1" spc="-10">
                                <a:latin typeface="+mj-lt"/>
                              </a:rPr>
                            </m:ctrlPr>
                          </m:sSubPr>
                          <m:e>
                            <m:acc>
                              <m:accPr>
                                <m:chr m:val="̅"/>
                                <m:ctrlPr>
                                  <a:rPr lang="de-CH" sz="2600" i="1" spc="-10">
                                    <a:latin typeface="+mj-lt"/>
                                  </a:rPr>
                                </m:ctrlPr>
                              </m:accPr>
                              <m:e>
                                <m:r>
                                  <a:rPr lang="en-GB" sz="2600" i="1" spc="-10">
                                    <a:latin typeface="+mj-lt"/>
                                  </a:rPr>
                                  <m:t>𝑋</m:t>
                                </m:r>
                              </m:e>
                            </m:acc>
                          </m:e>
                          <m:sub>
                            <m:r>
                              <a:rPr lang="en-GB" sz="2600" i="1" spc="-10">
                                <a:latin typeface="+mj-lt"/>
                              </a:rPr>
                              <m:t>𝑁</m:t>
                            </m:r>
                          </m:sub>
                        </m:sSub>
                      </m:e>
                    </m:d>
                    <m:r>
                      <a:rPr lang="de-CH" sz="2600" i="1" spc="-10" smtClean="0">
                        <a:latin typeface="+mj-lt"/>
                      </a:rPr>
                      <m:t>=</m:t>
                    </m:r>
                    <m:sSub>
                      <m:sSubPr>
                        <m:ctrlPr>
                          <a:rPr lang="de-CH" sz="2600" i="1" spc="-10">
                            <a:latin typeface="+mj-lt"/>
                          </a:rPr>
                        </m:ctrlPr>
                      </m:sSubPr>
                      <m:e>
                        <m:r>
                          <a:rPr lang="en-GB" sz="2600" i="1" spc="-10">
                            <a:latin typeface="+mj-lt"/>
                          </a:rPr>
                          <m:t>𝑣</m:t>
                        </m:r>
                      </m:e>
                      <m:sub>
                        <m:r>
                          <a:rPr lang="en-GB" sz="2600" i="1" spc="-10">
                            <a:latin typeface="+mj-lt"/>
                          </a:rPr>
                          <m:t>𝑗</m:t>
                        </m:r>
                      </m:sub>
                    </m:sSub>
                  </m:oMath>
                </a14:m>
                <a:r>
                  <a:rPr lang="en-GB" sz="2600" spc="-10" dirty="0">
                    <a:latin typeface="+mj-lt"/>
                  </a:rPr>
                  <a:t> using the rank correlation statistic</a:t>
                </a:r>
              </a:p>
              <a:p>
                <a:pPr algn="just">
                  <a:spcBef>
                    <a:spcPts val="600"/>
                  </a:spcBef>
                  <a:spcAft>
                    <a:spcPts val="600"/>
                  </a:spcAft>
                </a:pPr>
                <a14:m>
                  <m:oMathPara xmlns:m="http://schemas.openxmlformats.org/officeDocument/2006/math">
                    <m:oMathParaPr>
                      <m:jc m:val="centerGroup"/>
                    </m:oMathParaPr>
                    <m:oMath xmlns:m="http://schemas.openxmlformats.org/officeDocument/2006/math">
                      <m:sSub>
                        <m:sSubPr>
                          <m:ctrlPr>
                            <a:rPr lang="de-CH" sz="2600" i="1">
                              <a:latin typeface="+mj-lt"/>
                            </a:rPr>
                          </m:ctrlPr>
                        </m:sSubPr>
                        <m:e>
                          <m:r>
                            <a:rPr lang="en-GB" sz="2600" i="1">
                              <a:latin typeface="+mj-lt"/>
                            </a:rPr>
                            <m:t>𝑍</m:t>
                          </m:r>
                        </m:e>
                        <m:sub>
                          <m:r>
                            <a:rPr lang="en-GB" sz="2600" i="1">
                              <a:latin typeface="+mj-lt"/>
                            </a:rPr>
                            <m:t>𝑘</m:t>
                          </m:r>
                        </m:sub>
                      </m:sSub>
                      <m:r>
                        <a:rPr lang="en-GB" sz="2600" i="1">
                          <a:latin typeface="+mj-lt"/>
                        </a:rPr>
                        <m:t>=</m:t>
                      </m:r>
                      <m:f>
                        <m:fPr>
                          <m:ctrlPr>
                            <a:rPr lang="de-CH" sz="2600" i="1">
                              <a:latin typeface="+mj-lt"/>
                            </a:rPr>
                          </m:ctrlPr>
                        </m:fPr>
                        <m:num>
                          <m:nary>
                            <m:naryPr>
                              <m:chr m:val="∑"/>
                              <m:ctrlPr>
                                <a:rPr lang="de-CH" sz="2600" i="1">
                                  <a:latin typeface="+mj-lt"/>
                                </a:rPr>
                              </m:ctrlPr>
                            </m:naryPr>
                            <m:sub>
                              <m:r>
                                <a:rPr lang="en-GB" sz="2600" i="1">
                                  <a:latin typeface="+mj-lt"/>
                                </a:rPr>
                                <m:t>𝑖</m:t>
                              </m:r>
                              <m:r>
                                <a:rPr lang="en-GB" sz="2600" i="1">
                                  <a:latin typeface="+mj-lt"/>
                                </a:rPr>
                                <m:t>=1</m:t>
                              </m:r>
                            </m:sub>
                            <m:sup>
                              <m:r>
                                <a:rPr lang="en-GB" sz="2600" i="1">
                                  <a:latin typeface="+mj-lt"/>
                                </a:rPr>
                                <m:t>𝑘</m:t>
                              </m:r>
                              <m:r>
                                <a:rPr lang="en-GB" sz="2600" i="1">
                                  <a:latin typeface="+mj-lt"/>
                                </a:rPr>
                                <m:t>−1</m:t>
                              </m:r>
                            </m:sup>
                            <m:e>
                              <m:nary>
                                <m:naryPr>
                                  <m:chr m:val="∑"/>
                                  <m:ctrlPr>
                                    <a:rPr lang="de-CH" sz="2600" i="1">
                                      <a:latin typeface="+mj-lt"/>
                                    </a:rPr>
                                  </m:ctrlPr>
                                </m:naryPr>
                                <m:sub>
                                  <m:r>
                                    <a:rPr lang="en-GB" sz="2600" i="1">
                                      <a:latin typeface="+mj-lt"/>
                                    </a:rPr>
                                    <m:t>𝑗</m:t>
                                  </m:r>
                                  <m:r>
                                    <a:rPr lang="en-GB" sz="2600" i="1">
                                      <a:latin typeface="+mj-lt"/>
                                    </a:rPr>
                                    <m:t>=</m:t>
                                  </m:r>
                                  <m:r>
                                    <a:rPr lang="en-GB" sz="2600" i="1">
                                      <a:latin typeface="+mj-lt"/>
                                    </a:rPr>
                                    <m:t>𝑖</m:t>
                                  </m:r>
                                  <m:r>
                                    <a:rPr lang="en-GB" sz="2600" i="1">
                                      <a:latin typeface="+mj-lt"/>
                                    </a:rPr>
                                    <m:t>+1</m:t>
                                  </m:r>
                                </m:sub>
                                <m:sup>
                                  <m:r>
                                    <a:rPr lang="en-GB" sz="2600" i="1">
                                      <a:latin typeface="+mj-lt"/>
                                    </a:rPr>
                                    <m:t>𝑘</m:t>
                                  </m:r>
                                </m:sup>
                                <m:e>
                                  <m:r>
                                    <m:rPr>
                                      <m:nor/>
                                    </m:rPr>
                                    <a:rPr lang="en-GB" sz="2600">
                                      <a:latin typeface="+mj-lt"/>
                                    </a:rPr>
                                    <m:t>sgn</m:t>
                                  </m:r>
                                  <m:d>
                                    <m:dPr>
                                      <m:ctrlPr>
                                        <a:rPr lang="de-CH" sz="2600" i="1">
                                          <a:latin typeface="+mj-lt"/>
                                        </a:rPr>
                                      </m:ctrlPr>
                                    </m:dPr>
                                    <m:e>
                                      <m:sSub>
                                        <m:sSubPr>
                                          <m:ctrlPr>
                                            <a:rPr lang="de-CH" sz="2600" i="1">
                                              <a:latin typeface="+mj-lt"/>
                                            </a:rPr>
                                          </m:ctrlPr>
                                        </m:sSubPr>
                                        <m:e>
                                          <m:r>
                                            <a:rPr lang="en-GB" sz="2600" i="1">
                                              <a:latin typeface="+mj-lt"/>
                                            </a:rPr>
                                            <m:t>𝑍</m:t>
                                          </m:r>
                                        </m:e>
                                        <m:sub>
                                          <m:r>
                                            <a:rPr lang="en-GB" sz="2600" i="1">
                                              <a:latin typeface="+mj-lt"/>
                                            </a:rPr>
                                            <m:t>𝑖</m:t>
                                          </m:r>
                                        </m:sub>
                                      </m:sSub>
                                      <m:r>
                                        <a:rPr lang="en-GB" sz="2600" i="1">
                                          <a:latin typeface="+mj-lt"/>
                                        </a:rPr>
                                        <m:t>−</m:t>
                                      </m:r>
                                      <m:sSub>
                                        <m:sSubPr>
                                          <m:ctrlPr>
                                            <a:rPr lang="de-CH" sz="2600" i="1">
                                              <a:latin typeface="+mj-lt"/>
                                            </a:rPr>
                                          </m:ctrlPr>
                                        </m:sSubPr>
                                        <m:e>
                                          <m:r>
                                            <a:rPr lang="en-GB" sz="2600" i="1">
                                              <a:latin typeface="+mj-lt"/>
                                            </a:rPr>
                                            <m:t>𝑍</m:t>
                                          </m:r>
                                        </m:e>
                                        <m:sub>
                                          <m:r>
                                            <a:rPr lang="en-GB" sz="2600" i="1">
                                              <a:latin typeface="+mj-lt"/>
                                            </a:rPr>
                                            <m:t>𝑗</m:t>
                                          </m:r>
                                        </m:sub>
                                      </m:sSub>
                                    </m:e>
                                  </m:d>
                                  <m:r>
                                    <m:rPr>
                                      <m:nor/>
                                    </m:rPr>
                                    <a:rPr lang="en-GB" sz="2600">
                                      <a:latin typeface="+mj-lt"/>
                                    </a:rPr>
                                    <m:t>sgn</m:t>
                                  </m:r>
                                  <m:d>
                                    <m:dPr>
                                      <m:ctrlPr>
                                        <a:rPr lang="de-CH" sz="2600" i="1">
                                          <a:latin typeface="+mj-lt"/>
                                        </a:rPr>
                                      </m:ctrlPr>
                                    </m:dPr>
                                    <m:e>
                                      <m:sSub>
                                        <m:sSubPr>
                                          <m:ctrlPr>
                                            <a:rPr lang="de-CH" sz="2600" i="1">
                                              <a:latin typeface="+mj-lt"/>
                                            </a:rPr>
                                          </m:ctrlPr>
                                        </m:sSubPr>
                                        <m:e>
                                          <m:r>
                                            <a:rPr lang="en-GB" sz="2600" i="1">
                                              <a:latin typeface="+mj-lt"/>
                                            </a:rPr>
                                            <m:t>𝑣</m:t>
                                          </m:r>
                                        </m:e>
                                        <m:sub>
                                          <m:r>
                                            <a:rPr lang="en-GB" sz="2600" i="1">
                                              <a:latin typeface="+mj-lt"/>
                                            </a:rPr>
                                            <m:t>𝑖</m:t>
                                          </m:r>
                                        </m:sub>
                                      </m:sSub>
                                      <m:r>
                                        <a:rPr lang="en-GB" sz="2600" i="1">
                                          <a:latin typeface="+mj-lt"/>
                                        </a:rPr>
                                        <m:t>−</m:t>
                                      </m:r>
                                      <m:sSub>
                                        <m:sSubPr>
                                          <m:ctrlPr>
                                            <a:rPr lang="de-CH" sz="2600" i="1">
                                              <a:latin typeface="+mj-lt"/>
                                            </a:rPr>
                                          </m:ctrlPr>
                                        </m:sSubPr>
                                        <m:e>
                                          <m:r>
                                            <a:rPr lang="en-GB" sz="2600" i="1">
                                              <a:latin typeface="+mj-lt"/>
                                            </a:rPr>
                                            <m:t>𝑣</m:t>
                                          </m:r>
                                        </m:e>
                                        <m:sub>
                                          <m:r>
                                            <a:rPr lang="en-GB" sz="2600" i="1">
                                              <a:latin typeface="+mj-lt"/>
                                            </a:rPr>
                                            <m:t>𝑗</m:t>
                                          </m:r>
                                        </m:sub>
                                      </m:sSub>
                                    </m:e>
                                  </m:d>
                                </m:e>
                              </m:nary>
                            </m:e>
                          </m:nary>
                        </m:num>
                        <m:den>
                          <m:rad>
                            <m:radPr>
                              <m:degHide m:val="on"/>
                              <m:ctrlPr>
                                <a:rPr lang="de-CH" sz="2600" i="1">
                                  <a:latin typeface="+mj-lt"/>
                                </a:rPr>
                              </m:ctrlPr>
                            </m:radPr>
                            <m:deg/>
                            <m:e>
                              <m:d>
                                <m:dPr>
                                  <m:ctrlPr>
                                    <a:rPr lang="de-CH" sz="2600" i="1">
                                      <a:latin typeface="+mj-lt"/>
                                    </a:rPr>
                                  </m:ctrlPr>
                                </m:dPr>
                                <m:e>
                                  <m:r>
                                    <a:rPr lang="en-GB" sz="2600" i="1">
                                      <a:latin typeface="+mj-lt"/>
                                    </a:rPr>
                                    <m:t>2</m:t>
                                  </m:r>
                                  <m:r>
                                    <a:rPr lang="en-GB" sz="2600" i="1">
                                      <a:latin typeface="+mj-lt"/>
                                    </a:rPr>
                                    <m:t>𝑘</m:t>
                                  </m:r>
                                  <m:r>
                                    <a:rPr lang="en-GB" sz="2600" i="1">
                                      <a:latin typeface="+mj-lt"/>
                                    </a:rPr>
                                    <m:t>+5</m:t>
                                  </m:r>
                                </m:e>
                              </m:d>
                              <m:r>
                                <a:rPr lang="en-GB" sz="2600" i="1">
                                  <a:latin typeface="+mj-lt"/>
                                </a:rPr>
                                <m:t>𝑘</m:t>
                              </m:r>
                              <m:d>
                                <m:dPr>
                                  <m:ctrlPr>
                                    <a:rPr lang="de-CH" sz="2600" i="1">
                                      <a:latin typeface="+mj-lt"/>
                                    </a:rPr>
                                  </m:ctrlPr>
                                </m:dPr>
                                <m:e>
                                  <m:r>
                                    <a:rPr lang="en-GB" sz="2600" i="1">
                                      <a:latin typeface="+mj-lt"/>
                                    </a:rPr>
                                    <m:t>𝑘</m:t>
                                  </m:r>
                                  <m:r>
                                    <a:rPr lang="en-GB" sz="2600" i="1">
                                      <a:latin typeface="+mj-lt"/>
                                    </a:rPr>
                                    <m:t>−1</m:t>
                                  </m:r>
                                </m:e>
                              </m:d>
                              <m:r>
                                <m:rPr>
                                  <m:lit/>
                                </m:rPr>
                                <a:rPr lang="en-GB" sz="2600" i="1">
                                  <a:latin typeface="+mj-lt"/>
                                </a:rPr>
                                <m:t>/</m:t>
                              </m:r>
                              <m:r>
                                <a:rPr lang="en-GB" sz="2600" i="1">
                                  <a:latin typeface="+mj-lt"/>
                                </a:rPr>
                                <m:t>18</m:t>
                              </m:r>
                            </m:e>
                          </m:rad>
                        </m:den>
                      </m:f>
                      <m:r>
                        <a:rPr lang="en-GB" sz="2600">
                          <a:latin typeface="+mj-lt"/>
                        </a:rPr>
                        <m:t>∼</m:t>
                      </m:r>
                      <m:r>
                        <a:rPr lang="en-GB" sz="2600" i="1">
                          <a:latin typeface="+mj-lt"/>
                        </a:rPr>
                        <m:t>𝒩</m:t>
                      </m:r>
                      <m:d>
                        <m:dPr>
                          <m:ctrlPr>
                            <a:rPr lang="de-CH" sz="2600" i="1">
                              <a:latin typeface="+mj-lt"/>
                            </a:rPr>
                          </m:ctrlPr>
                        </m:dPr>
                        <m:e>
                          <m:r>
                            <a:rPr lang="en-GB" sz="2600" i="1">
                              <a:latin typeface="+mj-lt"/>
                            </a:rPr>
                            <m:t>0,1</m:t>
                          </m:r>
                        </m:e>
                      </m:d>
                      <m:r>
                        <a:rPr lang="de-CH" sz="2600" b="0" i="1" smtClean="0">
                          <a:latin typeface="+mj-lt"/>
                        </a:rPr>
                        <m:t>.</m:t>
                      </m:r>
                    </m:oMath>
                  </m:oMathPara>
                </a14:m>
                <a:endParaRPr lang="de-CH" sz="2600" dirty="0">
                  <a:latin typeface="+mj-lt"/>
                </a:endParaRPr>
              </a:p>
            </p:txBody>
          </p:sp>
        </mc:Choice>
        <mc:Fallback>
          <p:sp>
            <p:nvSpPr>
              <p:cNvPr id="106" name="Textfeld 105">
                <a:extLst>
                  <a:ext uri="{FF2B5EF4-FFF2-40B4-BE49-F238E27FC236}">
                    <a16:creationId xmlns:a16="http://schemas.microsoft.com/office/drawing/2014/main" id="{5A51B80D-3F36-44EA-8937-108CA68D4035}"/>
                  </a:ext>
                </a:extLst>
              </p:cNvPr>
              <p:cNvSpPr txBox="1">
                <a:spLocks noRot="1" noChangeAspect="1" noMove="1" noResize="1" noEditPoints="1" noAdjustHandles="1" noChangeArrowheads="1" noChangeShapeType="1" noTextEdit="1"/>
              </p:cNvSpPr>
              <p:nvPr/>
            </p:nvSpPr>
            <p:spPr>
              <a:xfrm>
                <a:off x="1186587" y="32926338"/>
                <a:ext cx="8947793" cy="8924303"/>
              </a:xfrm>
              <a:prstGeom prst="rect">
                <a:avLst/>
              </a:prstGeom>
              <a:blipFill>
                <a:blip r:embed="rId10"/>
                <a:stretch>
                  <a:fillRect l="-1227" t="-615" r="-1295"/>
                </a:stretch>
              </a:blipFill>
            </p:spPr>
            <p:txBody>
              <a:bodyPr/>
              <a:lstStyle/>
              <a:p>
                <a:r>
                  <a:rPr lang="de-CH">
                    <a:noFill/>
                  </a:rPr>
                  <a:t> </a:t>
                </a:r>
              </a:p>
            </p:txBody>
          </p:sp>
        </mc:Fallback>
      </mc:AlternateContent>
      <p:sp>
        <p:nvSpPr>
          <p:cNvPr id="120" name="Textfeld 119">
            <a:extLst>
              <a:ext uri="{FF2B5EF4-FFF2-40B4-BE49-F238E27FC236}">
                <a16:creationId xmlns:a16="http://schemas.microsoft.com/office/drawing/2014/main" id="{A065B84C-939D-47AF-BAEE-67DB2F3FD024}"/>
              </a:ext>
            </a:extLst>
          </p:cNvPr>
          <p:cNvSpPr txBox="1"/>
          <p:nvPr/>
        </p:nvSpPr>
        <p:spPr>
          <a:xfrm>
            <a:off x="20091399" y="32925798"/>
            <a:ext cx="8947793" cy="492443"/>
          </a:xfrm>
          <a:prstGeom prst="rect">
            <a:avLst/>
          </a:prstGeom>
          <a:noFill/>
        </p:spPr>
        <p:txBody>
          <a:bodyPr wrap="square" rtlCol="0">
            <a:spAutoFit/>
          </a:bodyPr>
          <a:lstStyle/>
          <a:p>
            <a:pPr algn="just">
              <a:spcBef>
                <a:spcPts val="600"/>
              </a:spcBef>
              <a:spcAft>
                <a:spcPts val="600"/>
              </a:spcAft>
            </a:pPr>
            <a:r>
              <a:rPr lang="en-GB" sz="2600" b="1" dirty="0"/>
              <a:t>Sample Estimate Correction</a:t>
            </a:r>
            <a:r>
              <a:rPr lang="en-GB" sz="2600" dirty="0"/>
              <a:t> </a:t>
            </a:r>
            <a:endParaRPr lang="de-CH" sz="2600" dirty="0"/>
          </a:p>
        </p:txBody>
      </p:sp>
      <mc:AlternateContent xmlns:mc="http://schemas.openxmlformats.org/markup-compatibility/2006">
        <mc:Choice xmlns:a14="http://schemas.microsoft.com/office/drawing/2010/main" Requires="a14">
          <p:graphicFrame>
            <p:nvGraphicFramePr>
              <p:cNvPr id="123" name="Tabelle 122">
                <a:extLst>
                  <a:ext uri="{FF2B5EF4-FFF2-40B4-BE49-F238E27FC236}">
                    <a16:creationId xmlns:a16="http://schemas.microsoft.com/office/drawing/2014/main" id="{A8EADD9C-ABD7-4EC2-B408-B331B2AF0D35}"/>
                  </a:ext>
                </a:extLst>
              </p:cNvPr>
              <p:cNvGraphicFramePr>
                <a:graphicFrameLocks noGrp="1"/>
              </p:cNvGraphicFramePr>
              <p:nvPr>
                <p:extLst>
                  <p:ext uri="{D42A27DB-BD31-4B8C-83A1-F6EECF244321}">
                    <p14:modId xmlns:p14="http://schemas.microsoft.com/office/powerpoint/2010/main" val="274695154"/>
                  </p:ext>
                </p:extLst>
              </p:nvPr>
            </p:nvGraphicFramePr>
            <p:xfrm>
              <a:off x="20106525" y="33492734"/>
              <a:ext cx="8986003" cy="3123556"/>
            </p:xfrm>
            <a:graphic>
              <a:graphicData uri="http://schemas.openxmlformats.org/drawingml/2006/table">
                <a:tbl>
                  <a:tblPr firstRow="1" firstCol="1" bandRow="1">
                    <a:tableStyleId>{5C22544A-7EE6-4342-B048-85BDC9FD1C3A}</a:tableStyleId>
                  </a:tblPr>
                  <a:tblGrid>
                    <a:gridCol w="4304698">
                      <a:extLst>
                        <a:ext uri="{9D8B030D-6E8A-4147-A177-3AD203B41FA5}">
                          <a16:colId xmlns:a16="http://schemas.microsoft.com/office/drawing/2014/main" val="704823265"/>
                        </a:ext>
                      </a:extLst>
                    </a:gridCol>
                    <a:gridCol w="936261">
                      <a:extLst>
                        <a:ext uri="{9D8B030D-6E8A-4147-A177-3AD203B41FA5}">
                          <a16:colId xmlns:a16="http://schemas.microsoft.com/office/drawing/2014/main" val="4153085884"/>
                        </a:ext>
                      </a:extLst>
                    </a:gridCol>
                    <a:gridCol w="936261">
                      <a:extLst>
                        <a:ext uri="{9D8B030D-6E8A-4147-A177-3AD203B41FA5}">
                          <a16:colId xmlns:a16="http://schemas.microsoft.com/office/drawing/2014/main" val="2448358448"/>
                        </a:ext>
                      </a:extLst>
                    </a:gridCol>
                    <a:gridCol w="936261">
                      <a:extLst>
                        <a:ext uri="{9D8B030D-6E8A-4147-A177-3AD203B41FA5}">
                          <a16:colId xmlns:a16="http://schemas.microsoft.com/office/drawing/2014/main" val="4005550106"/>
                        </a:ext>
                      </a:extLst>
                    </a:gridCol>
                    <a:gridCol w="936261">
                      <a:extLst>
                        <a:ext uri="{9D8B030D-6E8A-4147-A177-3AD203B41FA5}">
                          <a16:colId xmlns:a16="http://schemas.microsoft.com/office/drawing/2014/main" val="2573690530"/>
                        </a:ext>
                      </a:extLst>
                    </a:gridCol>
                    <a:gridCol w="936261">
                      <a:extLst>
                        <a:ext uri="{9D8B030D-6E8A-4147-A177-3AD203B41FA5}">
                          <a16:colId xmlns:a16="http://schemas.microsoft.com/office/drawing/2014/main" val="2553181018"/>
                        </a:ext>
                      </a:extLst>
                    </a:gridCol>
                  </a:tblGrid>
                  <a:tr h="476104">
                    <a:tc>
                      <a:txBody>
                        <a:bodyPr/>
                        <a:lstStyle/>
                        <a:p>
                          <a:pPr>
                            <a:spcAft>
                              <a:spcPts val="0"/>
                            </a:spcAft>
                          </a:pPr>
                          <a:r>
                            <a:rPr lang="en-GB" sz="2600" b="0" dirty="0">
                              <a:solidFill>
                                <a:schemeClr val="tx1"/>
                              </a:solidFill>
                              <a:effectLst/>
                              <a:latin typeface="+mj-lt"/>
                            </a:rPr>
                            <a:t> </a:t>
                          </a:r>
                          <a:endParaRPr lang="de-CH" sz="2600" b="0" dirty="0">
                            <a:solidFill>
                              <a:schemeClr val="tx1"/>
                            </a:solidFill>
                            <a:effectLst/>
                            <a:latin typeface="+mj-lt"/>
                            <a:ea typeface="Georgia" panose="02040502050405020303" pitchFamily="18" charset="0"/>
                            <a:cs typeface="Times New Roman" panose="02020603050405020304" pitchFamily="18" charset="0"/>
                          </a:endParaRPr>
                        </a:p>
                      </a:txBody>
                      <a:tcPr marL="68580" marR="68580" marT="0" marB="0">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noFill/>
                      </a:tcPr>
                    </a:tc>
                    <a:tc>
                      <a:txBody>
                        <a:bodyPr/>
                        <a:lstStyle/>
                        <a:p>
                          <a:pPr>
                            <a:spcAft>
                              <a:spcPts val="0"/>
                            </a:spcAft>
                          </a:pPr>
                          <a14:m>
                            <m:oMathPara xmlns:m="http://schemas.openxmlformats.org/officeDocument/2006/math">
                              <m:oMathParaPr>
                                <m:jc m:val="right"/>
                              </m:oMathParaPr>
                              <m:oMath xmlns:m="http://schemas.openxmlformats.org/officeDocument/2006/math">
                                <m:r>
                                  <a:rPr lang="en-GB" sz="2600" b="0" i="1" smtClean="0">
                                    <a:solidFill>
                                      <a:schemeClr val="tx1"/>
                                    </a:solidFill>
                                    <a:effectLst/>
                                    <a:latin typeface="+mj-lt"/>
                                  </a:rPr>
                                  <m:t>𝑘</m:t>
                                </m:r>
                              </m:oMath>
                            </m:oMathPara>
                          </a14:m>
                          <a:endParaRPr lang="de-CH" sz="2600" b="0" dirty="0">
                            <a:solidFill>
                              <a:schemeClr val="tx1"/>
                            </a:solidFill>
                            <a:effectLst/>
                            <a:latin typeface="+mj-lt"/>
                            <a:ea typeface="Georgia" panose="02040502050405020303"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noFill/>
                      </a:tcPr>
                    </a:tc>
                    <a:tc>
                      <a:txBody>
                        <a:bodyPr/>
                        <a:lstStyle/>
                        <a:p>
                          <a:pPr>
                            <a:spcAft>
                              <a:spcPts val="0"/>
                            </a:spcAft>
                          </a:pPr>
                          <a14:m>
                            <m:oMathPara xmlns:m="http://schemas.openxmlformats.org/officeDocument/2006/math">
                              <m:oMathParaPr>
                                <m:jc m:val="centerGroup"/>
                              </m:oMathParaPr>
                              <m:oMath xmlns:m="http://schemas.openxmlformats.org/officeDocument/2006/math">
                                <m:sSub>
                                  <m:sSubPr>
                                    <m:ctrlPr>
                                      <a:rPr lang="de-CH" sz="2600" b="0" i="1" smtClean="0">
                                        <a:solidFill>
                                          <a:schemeClr val="tx1"/>
                                        </a:solidFill>
                                        <a:effectLst/>
                                        <a:latin typeface="+mj-lt"/>
                                      </a:rPr>
                                    </m:ctrlPr>
                                  </m:sSubPr>
                                  <m:e>
                                    <m:r>
                                      <a:rPr lang="en-GB" sz="2600" b="0" i="1">
                                        <a:solidFill>
                                          <a:schemeClr val="tx1"/>
                                        </a:solidFill>
                                        <a:effectLst/>
                                        <a:latin typeface="+mj-lt"/>
                                      </a:rPr>
                                      <m:t>𝜇</m:t>
                                    </m:r>
                                  </m:e>
                                  <m:sub>
                                    <m:r>
                                      <a:rPr lang="en-GB" sz="2600" b="0" i="1">
                                        <a:solidFill>
                                          <a:schemeClr val="tx1"/>
                                        </a:solidFill>
                                        <a:effectLst/>
                                        <a:latin typeface="+mj-lt"/>
                                      </a:rPr>
                                      <m:t>1</m:t>
                                    </m:r>
                                  </m:sub>
                                </m:sSub>
                              </m:oMath>
                            </m:oMathPara>
                          </a14:m>
                          <a:endParaRPr lang="de-CH" sz="2600" b="0">
                            <a:solidFill>
                              <a:schemeClr val="tx1"/>
                            </a:solidFill>
                            <a:effectLst/>
                            <a:latin typeface="+mj-lt"/>
                            <a:ea typeface="Georgia" panose="02040502050405020303"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noFill/>
                      </a:tcPr>
                    </a:tc>
                    <a:tc>
                      <a:txBody>
                        <a:bodyPr/>
                        <a:lstStyle/>
                        <a:p>
                          <a:pPr>
                            <a:spcAft>
                              <a:spcPts val="0"/>
                            </a:spcAft>
                          </a:pPr>
                          <a14:m>
                            <m:oMathPara xmlns:m="http://schemas.openxmlformats.org/officeDocument/2006/math">
                              <m:oMathParaPr>
                                <m:jc m:val="centerGroup"/>
                              </m:oMathParaPr>
                              <m:oMath xmlns:m="http://schemas.openxmlformats.org/officeDocument/2006/math">
                                <m:sSub>
                                  <m:sSubPr>
                                    <m:ctrlPr>
                                      <a:rPr lang="de-CH" sz="2600" b="0" i="1" smtClean="0">
                                        <a:solidFill>
                                          <a:schemeClr val="tx1"/>
                                        </a:solidFill>
                                        <a:effectLst/>
                                        <a:latin typeface="+mj-lt"/>
                                      </a:rPr>
                                    </m:ctrlPr>
                                  </m:sSubPr>
                                  <m:e>
                                    <m:acc>
                                      <m:accPr>
                                        <m:chr m:val="̅"/>
                                        <m:ctrlPr>
                                          <a:rPr lang="de-CH" sz="2600" b="0" i="1">
                                            <a:solidFill>
                                              <a:schemeClr val="tx1"/>
                                            </a:solidFill>
                                            <a:effectLst/>
                                            <a:latin typeface="+mj-lt"/>
                                          </a:rPr>
                                        </m:ctrlPr>
                                      </m:accPr>
                                      <m:e>
                                        <m:r>
                                          <a:rPr lang="en-GB" sz="2600" b="0" i="1">
                                            <a:solidFill>
                                              <a:schemeClr val="tx1"/>
                                            </a:solidFill>
                                            <a:effectLst/>
                                            <a:latin typeface="+mj-lt"/>
                                          </a:rPr>
                                          <m:t>𝑋</m:t>
                                        </m:r>
                                      </m:e>
                                    </m:acc>
                                  </m:e>
                                  <m:sub>
                                    <m:r>
                                      <a:rPr lang="en-GB" sz="2600" b="0" i="1">
                                        <a:solidFill>
                                          <a:schemeClr val="tx1"/>
                                        </a:solidFill>
                                        <a:effectLst/>
                                        <a:latin typeface="+mj-lt"/>
                                      </a:rPr>
                                      <m:t>𝑁</m:t>
                                    </m:r>
                                  </m:sub>
                                </m:sSub>
                              </m:oMath>
                            </m:oMathPara>
                          </a14:m>
                          <a:endParaRPr lang="de-CH" sz="2600" b="0" dirty="0">
                            <a:solidFill>
                              <a:schemeClr val="tx1"/>
                            </a:solidFill>
                            <a:effectLst/>
                            <a:latin typeface="+mj-lt"/>
                            <a:ea typeface="Georgia" panose="02040502050405020303"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noFill/>
                      </a:tcPr>
                    </a:tc>
                    <a:tc>
                      <a:txBody>
                        <a:bodyPr/>
                        <a:lstStyle/>
                        <a:p>
                          <a:pPr>
                            <a:spcAft>
                              <a:spcPts val="0"/>
                            </a:spcAft>
                          </a:pPr>
                          <a14:m>
                            <m:oMathPara xmlns:m="http://schemas.openxmlformats.org/officeDocument/2006/math">
                              <m:oMathParaPr>
                                <m:jc m:val="centerGroup"/>
                              </m:oMathParaPr>
                              <m:oMath xmlns:m="http://schemas.openxmlformats.org/officeDocument/2006/math">
                                <m:sSub>
                                  <m:sSubPr>
                                    <m:ctrlPr>
                                      <a:rPr lang="de-CH" sz="2600" b="0" i="1" smtClean="0">
                                        <a:solidFill>
                                          <a:schemeClr val="tx1"/>
                                        </a:solidFill>
                                        <a:effectLst/>
                                        <a:latin typeface="+mj-lt"/>
                                      </a:rPr>
                                    </m:ctrlPr>
                                  </m:sSubPr>
                                  <m:e>
                                    <m:acc>
                                      <m:accPr>
                                        <m:chr m:val="̂"/>
                                        <m:ctrlPr>
                                          <a:rPr lang="de-CH" sz="2600" b="0" i="1">
                                            <a:solidFill>
                                              <a:schemeClr val="tx1"/>
                                            </a:solidFill>
                                            <a:effectLst/>
                                            <a:latin typeface="+mj-lt"/>
                                          </a:rPr>
                                        </m:ctrlPr>
                                      </m:accPr>
                                      <m:e>
                                        <m:r>
                                          <a:rPr lang="en-GB" sz="2600" b="0" i="1">
                                            <a:solidFill>
                                              <a:schemeClr val="tx1"/>
                                            </a:solidFill>
                                            <a:effectLst/>
                                            <a:latin typeface="+mj-lt"/>
                                          </a:rPr>
                                          <m:t>𝜇</m:t>
                                        </m:r>
                                      </m:e>
                                    </m:acc>
                                  </m:e>
                                  <m:sub>
                                    <m:r>
                                      <m:rPr>
                                        <m:sty m:val="p"/>
                                      </m:rPr>
                                      <a:rPr lang="de-CH" sz="2600" b="0" i="0" smtClean="0">
                                        <a:solidFill>
                                          <a:schemeClr val="tx1"/>
                                        </a:solidFill>
                                        <a:effectLst/>
                                        <a:latin typeface="+mj-lt"/>
                                      </a:rPr>
                                      <m:t>MLE</m:t>
                                    </m:r>
                                  </m:sub>
                                </m:sSub>
                              </m:oMath>
                            </m:oMathPara>
                          </a14:m>
                          <a:endParaRPr lang="de-CH" sz="2600" b="0" dirty="0">
                            <a:solidFill>
                              <a:schemeClr val="tx1"/>
                            </a:solidFill>
                            <a:effectLst/>
                            <a:latin typeface="+mj-lt"/>
                            <a:ea typeface="Georgia" panose="02040502050405020303"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noFill/>
                      </a:tcPr>
                    </a:tc>
                    <a:tc>
                      <a:txBody>
                        <a:bodyPr/>
                        <a:lstStyle/>
                        <a:p>
                          <a:pPr>
                            <a:spcAft>
                              <a:spcPts val="0"/>
                            </a:spcAft>
                          </a:pPr>
                          <a14:m>
                            <m:oMathPara xmlns:m="http://schemas.openxmlformats.org/officeDocument/2006/math">
                              <m:oMathParaPr>
                                <m:jc m:val="centerGroup"/>
                              </m:oMathParaPr>
                              <m:oMath xmlns:m="http://schemas.openxmlformats.org/officeDocument/2006/math">
                                <m:sSub>
                                  <m:sSubPr>
                                    <m:ctrlPr>
                                      <a:rPr lang="de-CH" sz="2600" b="0" i="1" smtClean="0">
                                        <a:solidFill>
                                          <a:schemeClr val="tx1"/>
                                        </a:solidFill>
                                        <a:effectLst/>
                                        <a:latin typeface="+mj-lt"/>
                                      </a:rPr>
                                    </m:ctrlPr>
                                  </m:sSubPr>
                                  <m:e>
                                    <m:acc>
                                      <m:accPr>
                                        <m:chr m:val="̂"/>
                                        <m:ctrlPr>
                                          <a:rPr lang="de-CH" sz="2600" b="0" i="1">
                                            <a:solidFill>
                                              <a:schemeClr val="tx1"/>
                                            </a:solidFill>
                                            <a:effectLst/>
                                            <a:latin typeface="+mj-lt"/>
                                          </a:rPr>
                                        </m:ctrlPr>
                                      </m:accPr>
                                      <m:e>
                                        <m:r>
                                          <a:rPr lang="en-GB" sz="2600" b="0" i="1">
                                            <a:solidFill>
                                              <a:schemeClr val="tx1"/>
                                            </a:solidFill>
                                            <a:effectLst/>
                                            <a:latin typeface="+mj-lt"/>
                                          </a:rPr>
                                          <m:t>𝜋</m:t>
                                        </m:r>
                                      </m:e>
                                    </m:acc>
                                  </m:e>
                                  <m:sub>
                                    <m:r>
                                      <m:rPr>
                                        <m:sty m:val="p"/>
                                      </m:rPr>
                                      <a:rPr lang="de-CH" sz="2600" b="0" i="0" smtClean="0">
                                        <a:solidFill>
                                          <a:schemeClr val="tx1"/>
                                        </a:solidFill>
                                        <a:effectLst/>
                                        <a:latin typeface="+mj-lt"/>
                                      </a:rPr>
                                      <m:t>MLE</m:t>
                                    </m:r>
                                  </m:sub>
                                </m:sSub>
                              </m:oMath>
                            </m:oMathPara>
                          </a14:m>
                          <a:endParaRPr lang="de-CH" sz="2600" b="0" dirty="0">
                            <a:solidFill>
                              <a:schemeClr val="tx1"/>
                            </a:solidFill>
                            <a:effectLst/>
                            <a:latin typeface="+mj-lt"/>
                            <a:ea typeface="Georgia" panose="02040502050405020303"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57479376"/>
                      </a:ext>
                    </a:extLst>
                  </a:tr>
                  <a:tr h="882484">
                    <a:tc>
                      <a:txBody>
                        <a:bodyPr/>
                        <a:lstStyle/>
                        <a:p>
                          <a:pPr>
                            <a:spcAft>
                              <a:spcPts val="0"/>
                            </a:spcAft>
                          </a:pPr>
                          <a:r>
                            <a:rPr lang="en-GB" sz="2600" b="0" dirty="0">
                              <a:solidFill>
                                <a:schemeClr val="tx1"/>
                              </a:solidFill>
                              <a:effectLst/>
                              <a:latin typeface="+mj-lt"/>
                            </a:rPr>
                            <a:t>full sample (no bias, A)</a:t>
                          </a:r>
                          <a:endParaRPr lang="de-CH" sz="2600" b="0" dirty="0">
                            <a:solidFill>
                              <a:schemeClr val="tx1"/>
                            </a:solidFill>
                            <a:effectLst/>
                            <a:latin typeface="+mj-lt"/>
                            <a:ea typeface="Georgia" panose="02040502050405020303" pitchFamily="18" charset="0"/>
                            <a:cs typeface="Times New Roman" panose="02020603050405020304" pitchFamily="18" charset="0"/>
                          </a:endParaRPr>
                        </a:p>
                      </a:txBody>
                      <a:tcPr marL="68580" marR="68580" marT="0" marB="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spcAft>
                              <a:spcPts val="0"/>
                            </a:spcAft>
                          </a:pPr>
                          <a14:m>
                            <m:oMathPara xmlns:m="http://schemas.openxmlformats.org/officeDocument/2006/math">
                              <m:oMathParaPr>
                                <m:jc m:val="right"/>
                              </m:oMathParaPr>
                              <m:oMath xmlns:m="http://schemas.openxmlformats.org/officeDocument/2006/math">
                                <m:r>
                                  <a:rPr lang="en-GB" sz="2600" b="0" i="1" smtClean="0">
                                    <a:solidFill>
                                      <a:schemeClr val="tx1"/>
                                    </a:solidFill>
                                    <a:effectLst/>
                                    <a:latin typeface="+mj-lt"/>
                                  </a:rPr>
                                  <m:t>200</m:t>
                                </m:r>
                              </m:oMath>
                            </m:oMathPara>
                          </a14:m>
                          <a:endParaRPr lang="de-CH" sz="2600" b="0" dirty="0">
                            <a:solidFill>
                              <a:schemeClr val="tx1"/>
                            </a:solidFill>
                            <a:effectLst/>
                            <a:latin typeface="+mj-lt"/>
                          </a:endParaRPr>
                        </a:p>
                        <a:p>
                          <a:pPr algn="r">
                            <a:spcAft>
                              <a:spcPts val="0"/>
                            </a:spcAft>
                          </a:pPr>
                          <a14:m>
                            <m:oMathPara xmlns:m="http://schemas.openxmlformats.org/officeDocument/2006/math">
                              <m:oMathParaPr>
                                <m:jc m:val="right"/>
                              </m:oMathParaPr>
                              <m:oMath xmlns:m="http://schemas.openxmlformats.org/officeDocument/2006/math">
                                <m:r>
                                  <a:rPr lang="en-GB" sz="2600" b="0" i="1">
                                    <a:solidFill>
                                      <a:schemeClr val="tx1"/>
                                    </a:solidFill>
                                    <a:effectLst/>
                                    <a:latin typeface="+mj-lt"/>
                                  </a:rPr>
                                  <m:t>200</m:t>
                                </m:r>
                              </m:oMath>
                            </m:oMathPara>
                          </a14:m>
                          <a:endParaRPr lang="de-CH" sz="2600" b="0" dirty="0">
                            <a:solidFill>
                              <a:schemeClr val="tx1"/>
                            </a:solidFill>
                            <a:effectLst/>
                            <a:latin typeface="+mj-lt"/>
                            <a:ea typeface="Georgia" panose="02040502050405020303"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spcAft>
                              <a:spcPts val="0"/>
                            </a:spcAft>
                          </a:pPr>
                          <a14:m>
                            <m:oMathPara xmlns:m="http://schemas.openxmlformats.org/officeDocument/2006/math">
                              <m:oMathParaPr>
                                <m:jc m:val="right"/>
                              </m:oMathParaPr>
                              <m:oMath xmlns:m="http://schemas.openxmlformats.org/officeDocument/2006/math">
                                <m:r>
                                  <a:rPr lang="en-GB" sz="2600" b="0" i="1" smtClean="0">
                                    <a:solidFill>
                                      <a:schemeClr val="tx1"/>
                                    </a:solidFill>
                                    <a:effectLst/>
                                    <a:latin typeface="+mj-lt"/>
                                  </a:rPr>
                                  <m:t>0</m:t>
                                </m:r>
                              </m:oMath>
                            </m:oMathPara>
                          </a14:m>
                          <a:endParaRPr lang="de-CH" sz="2600" b="0" dirty="0">
                            <a:solidFill>
                              <a:schemeClr val="tx1"/>
                            </a:solidFill>
                            <a:effectLst/>
                            <a:latin typeface="+mj-lt"/>
                          </a:endParaRPr>
                        </a:p>
                        <a:p>
                          <a:pPr algn="r">
                            <a:spcAft>
                              <a:spcPts val="0"/>
                            </a:spcAft>
                          </a:pPr>
                          <a14:m>
                            <m:oMathPara xmlns:m="http://schemas.openxmlformats.org/officeDocument/2006/math">
                              <m:oMathParaPr>
                                <m:jc m:val="right"/>
                              </m:oMathParaPr>
                              <m:oMath xmlns:m="http://schemas.openxmlformats.org/officeDocument/2006/math">
                                <m:r>
                                  <a:rPr lang="en-GB" sz="2600" b="0" i="1">
                                    <a:solidFill>
                                      <a:schemeClr val="tx1"/>
                                    </a:solidFill>
                                    <a:effectLst/>
                                    <a:latin typeface="+mj-lt"/>
                                  </a:rPr>
                                  <m:t>0</m:t>
                                </m:r>
                                <m:r>
                                  <a:rPr lang="en-GB" sz="2600" b="0">
                                    <a:solidFill>
                                      <a:schemeClr val="tx1"/>
                                    </a:solidFill>
                                    <a:effectLst/>
                                    <a:latin typeface="+mj-lt"/>
                                  </a:rPr>
                                  <m:t>.</m:t>
                                </m:r>
                                <m:r>
                                  <a:rPr lang="en-GB" sz="2600" b="0" i="1">
                                    <a:solidFill>
                                      <a:schemeClr val="tx1"/>
                                    </a:solidFill>
                                    <a:effectLst/>
                                    <a:latin typeface="+mj-lt"/>
                                  </a:rPr>
                                  <m:t>3</m:t>
                                </m:r>
                              </m:oMath>
                            </m:oMathPara>
                          </a14:m>
                          <a:endParaRPr lang="de-CH" sz="2600" b="0" dirty="0">
                            <a:solidFill>
                              <a:schemeClr val="tx1"/>
                            </a:solidFill>
                            <a:effectLst/>
                            <a:latin typeface="+mj-lt"/>
                            <a:ea typeface="Georgia" panose="02040502050405020303"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spcAft>
                              <a:spcPts val="0"/>
                            </a:spcAft>
                          </a:pPr>
                          <a14:m>
                            <m:oMathPara xmlns:m="http://schemas.openxmlformats.org/officeDocument/2006/math">
                              <m:oMathParaPr>
                                <m:jc m:val="right"/>
                              </m:oMathParaPr>
                              <m:oMath xmlns:m="http://schemas.openxmlformats.org/officeDocument/2006/math">
                                <m:r>
                                  <a:rPr lang="en-GB" sz="2600" b="0" smtClean="0">
                                    <a:solidFill>
                                      <a:schemeClr val="tx1"/>
                                    </a:solidFill>
                                    <a:effectLst/>
                                    <a:latin typeface="+mj-lt"/>
                                  </a:rPr>
                                  <m:t>−</m:t>
                                </m:r>
                                <m:r>
                                  <a:rPr lang="en-GB" sz="2600" b="0" i="1">
                                    <a:solidFill>
                                      <a:schemeClr val="tx1"/>
                                    </a:solidFill>
                                    <a:effectLst/>
                                    <a:latin typeface="+mj-lt"/>
                                  </a:rPr>
                                  <m:t>0</m:t>
                                </m:r>
                                <m:r>
                                  <a:rPr lang="en-GB" sz="2600" b="0">
                                    <a:solidFill>
                                      <a:schemeClr val="tx1"/>
                                    </a:solidFill>
                                    <a:effectLst/>
                                    <a:latin typeface="+mj-lt"/>
                                  </a:rPr>
                                  <m:t>.</m:t>
                                </m:r>
                                <m:r>
                                  <a:rPr lang="en-GB" sz="2600" b="0" i="1">
                                    <a:solidFill>
                                      <a:schemeClr val="tx1"/>
                                    </a:solidFill>
                                    <a:effectLst/>
                                    <a:latin typeface="+mj-lt"/>
                                  </a:rPr>
                                  <m:t>02</m:t>
                                </m:r>
                              </m:oMath>
                            </m:oMathPara>
                          </a14:m>
                          <a:endParaRPr lang="de-CH" sz="2600" b="0" dirty="0">
                            <a:solidFill>
                              <a:schemeClr val="tx1"/>
                            </a:solidFill>
                            <a:effectLst/>
                            <a:latin typeface="+mj-lt"/>
                          </a:endParaRPr>
                        </a:p>
                        <a:p>
                          <a:pPr algn="r">
                            <a:spcAft>
                              <a:spcPts val="0"/>
                            </a:spcAft>
                          </a:pPr>
                          <a14:m>
                            <m:oMathPara xmlns:m="http://schemas.openxmlformats.org/officeDocument/2006/math">
                              <m:oMathParaPr>
                                <m:jc m:val="right"/>
                              </m:oMathParaPr>
                              <m:oMath xmlns:m="http://schemas.openxmlformats.org/officeDocument/2006/math">
                                <m:r>
                                  <a:rPr lang="en-GB" sz="2600" b="0" i="1">
                                    <a:solidFill>
                                      <a:schemeClr val="tx1"/>
                                    </a:solidFill>
                                    <a:effectLst/>
                                    <a:latin typeface="+mj-lt"/>
                                  </a:rPr>
                                  <m:t>0</m:t>
                                </m:r>
                                <m:r>
                                  <a:rPr lang="en-GB" sz="2600" b="0">
                                    <a:solidFill>
                                      <a:schemeClr val="tx1"/>
                                    </a:solidFill>
                                    <a:effectLst/>
                                    <a:latin typeface="+mj-lt"/>
                                  </a:rPr>
                                  <m:t>.</m:t>
                                </m:r>
                                <m:r>
                                  <a:rPr lang="en-GB" sz="2600" b="0" i="1">
                                    <a:solidFill>
                                      <a:schemeClr val="tx1"/>
                                    </a:solidFill>
                                    <a:effectLst/>
                                    <a:latin typeface="+mj-lt"/>
                                  </a:rPr>
                                  <m:t>27</m:t>
                                </m:r>
                              </m:oMath>
                            </m:oMathPara>
                          </a14:m>
                          <a:endParaRPr lang="de-CH" sz="2600" b="0" dirty="0">
                            <a:solidFill>
                              <a:schemeClr val="tx1"/>
                            </a:solidFill>
                            <a:effectLst/>
                            <a:latin typeface="+mj-lt"/>
                            <a:ea typeface="Georgia" panose="02040502050405020303"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spcAft>
                              <a:spcPts val="0"/>
                            </a:spcAft>
                          </a:pPr>
                          <a14:m>
                            <m:oMathPara xmlns:m="http://schemas.openxmlformats.org/officeDocument/2006/math">
                              <m:oMathParaPr>
                                <m:jc m:val="right"/>
                              </m:oMathParaPr>
                              <m:oMath xmlns:m="http://schemas.openxmlformats.org/officeDocument/2006/math">
                                <m:r>
                                  <a:rPr lang="en-GB" sz="2600" b="0" smtClean="0">
                                    <a:solidFill>
                                      <a:schemeClr val="tx1"/>
                                    </a:solidFill>
                                    <a:effectLst/>
                                    <a:latin typeface="+mj-lt"/>
                                  </a:rPr>
                                  <m:t>−</m:t>
                                </m:r>
                                <m:r>
                                  <a:rPr lang="en-GB" sz="2600" b="0" i="1">
                                    <a:solidFill>
                                      <a:schemeClr val="tx1"/>
                                    </a:solidFill>
                                    <a:effectLst/>
                                    <a:latin typeface="+mj-lt"/>
                                  </a:rPr>
                                  <m:t>0</m:t>
                                </m:r>
                                <m:r>
                                  <a:rPr lang="en-GB" sz="2600" b="0">
                                    <a:solidFill>
                                      <a:schemeClr val="tx1"/>
                                    </a:solidFill>
                                    <a:effectLst/>
                                    <a:latin typeface="+mj-lt"/>
                                  </a:rPr>
                                  <m:t>.</m:t>
                                </m:r>
                                <m:r>
                                  <a:rPr lang="en-GB" sz="2600" b="0" i="1">
                                    <a:solidFill>
                                      <a:schemeClr val="tx1"/>
                                    </a:solidFill>
                                    <a:effectLst/>
                                    <a:latin typeface="+mj-lt"/>
                                  </a:rPr>
                                  <m:t>02</m:t>
                                </m:r>
                              </m:oMath>
                            </m:oMathPara>
                          </a14:m>
                          <a:endParaRPr lang="de-CH" sz="2600" b="0" dirty="0">
                            <a:solidFill>
                              <a:schemeClr val="tx1"/>
                            </a:solidFill>
                            <a:effectLst/>
                            <a:latin typeface="+mj-lt"/>
                          </a:endParaRPr>
                        </a:p>
                        <a:p>
                          <a:pPr algn="r">
                            <a:spcAft>
                              <a:spcPts val="0"/>
                            </a:spcAft>
                          </a:pPr>
                          <a14:m>
                            <m:oMathPara xmlns:m="http://schemas.openxmlformats.org/officeDocument/2006/math">
                              <m:oMathParaPr>
                                <m:jc m:val="right"/>
                              </m:oMathParaPr>
                              <m:oMath xmlns:m="http://schemas.openxmlformats.org/officeDocument/2006/math">
                                <m:r>
                                  <a:rPr lang="en-GB" sz="2600" b="0" i="1">
                                    <a:solidFill>
                                      <a:schemeClr val="tx1"/>
                                    </a:solidFill>
                                    <a:effectLst/>
                                    <a:latin typeface="+mj-lt"/>
                                  </a:rPr>
                                  <m:t>0</m:t>
                                </m:r>
                                <m:r>
                                  <a:rPr lang="en-GB" sz="2600" b="0">
                                    <a:solidFill>
                                      <a:schemeClr val="tx1"/>
                                    </a:solidFill>
                                    <a:effectLst/>
                                    <a:latin typeface="+mj-lt"/>
                                  </a:rPr>
                                  <m:t>.</m:t>
                                </m:r>
                                <m:r>
                                  <a:rPr lang="en-GB" sz="2600" b="0" i="1">
                                    <a:solidFill>
                                      <a:schemeClr val="tx1"/>
                                    </a:solidFill>
                                    <a:effectLst/>
                                    <a:latin typeface="+mj-lt"/>
                                  </a:rPr>
                                  <m:t>27</m:t>
                                </m:r>
                              </m:oMath>
                            </m:oMathPara>
                          </a14:m>
                          <a:endParaRPr lang="de-CH" sz="2600" b="0" dirty="0">
                            <a:solidFill>
                              <a:schemeClr val="tx1"/>
                            </a:solidFill>
                            <a:effectLst/>
                            <a:latin typeface="+mj-lt"/>
                            <a:ea typeface="Georgia" panose="02040502050405020303"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spcAft>
                              <a:spcPts val="0"/>
                            </a:spcAft>
                          </a:pPr>
                          <a14:m>
                            <m:oMathPara xmlns:m="http://schemas.openxmlformats.org/officeDocument/2006/math">
                              <m:oMathParaPr>
                                <m:jc m:val="right"/>
                              </m:oMathParaPr>
                              <m:oMath xmlns:m="http://schemas.openxmlformats.org/officeDocument/2006/math">
                                <m:r>
                                  <a:rPr lang="en-GB" sz="2600" b="0" i="1" smtClean="0">
                                    <a:solidFill>
                                      <a:schemeClr val="tx1"/>
                                    </a:solidFill>
                                    <a:effectLst/>
                                    <a:latin typeface="+mj-lt"/>
                                  </a:rPr>
                                  <m:t>0</m:t>
                                </m:r>
                                <m:r>
                                  <a:rPr lang="en-GB" sz="2600" b="0">
                                    <a:solidFill>
                                      <a:schemeClr val="tx1"/>
                                    </a:solidFill>
                                    <a:effectLst/>
                                    <a:latin typeface="+mj-lt"/>
                                  </a:rPr>
                                  <m:t>.</m:t>
                                </m:r>
                                <m:r>
                                  <a:rPr lang="en-GB" sz="2600" b="0" i="1">
                                    <a:solidFill>
                                      <a:schemeClr val="tx1"/>
                                    </a:solidFill>
                                    <a:effectLst/>
                                    <a:latin typeface="+mj-lt"/>
                                  </a:rPr>
                                  <m:t>66</m:t>
                                </m:r>
                              </m:oMath>
                            </m:oMathPara>
                          </a14:m>
                          <a:endParaRPr lang="de-CH" sz="2600" b="0" dirty="0">
                            <a:solidFill>
                              <a:schemeClr val="tx1"/>
                            </a:solidFill>
                            <a:effectLst/>
                            <a:latin typeface="+mj-lt"/>
                          </a:endParaRPr>
                        </a:p>
                        <a:p>
                          <a:pPr algn="r">
                            <a:spcAft>
                              <a:spcPts val="0"/>
                            </a:spcAft>
                          </a:pPr>
                          <a14:m>
                            <m:oMathPara xmlns:m="http://schemas.openxmlformats.org/officeDocument/2006/math">
                              <m:oMathParaPr>
                                <m:jc m:val="right"/>
                              </m:oMathParaPr>
                              <m:oMath xmlns:m="http://schemas.openxmlformats.org/officeDocument/2006/math">
                                <m:r>
                                  <a:rPr lang="en-GB" sz="2600" b="0" i="1">
                                    <a:solidFill>
                                      <a:schemeClr val="tx1"/>
                                    </a:solidFill>
                                    <a:effectLst/>
                                    <a:latin typeface="+mj-lt"/>
                                  </a:rPr>
                                  <m:t>1</m:t>
                                </m:r>
                              </m:oMath>
                            </m:oMathPara>
                          </a14:m>
                          <a:endParaRPr lang="de-CH" sz="2600" b="0" dirty="0">
                            <a:solidFill>
                              <a:schemeClr val="tx1"/>
                            </a:solidFill>
                            <a:effectLst/>
                            <a:latin typeface="+mj-lt"/>
                            <a:ea typeface="Georgia" panose="02040502050405020303"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345730697"/>
                      </a:ext>
                    </a:extLst>
                  </a:tr>
                  <a:tr h="882484">
                    <a:tc>
                      <a:txBody>
                        <a:bodyPr/>
                        <a:lstStyle/>
                        <a:p>
                          <a:pPr>
                            <a:spcAft>
                              <a:spcPts val="0"/>
                            </a:spcAft>
                          </a:pPr>
                          <a:r>
                            <a:rPr lang="en-GB" sz="2600" b="0" dirty="0">
                              <a:solidFill>
                                <a:schemeClr val="tx1"/>
                              </a:solidFill>
                              <a:effectLst/>
                              <a:latin typeface="+mj-lt"/>
                            </a:rPr>
                            <a:t>significant studies only (B)</a:t>
                          </a:r>
                          <a:endParaRPr lang="de-CH" sz="2600" b="0" dirty="0">
                            <a:solidFill>
                              <a:schemeClr val="tx1"/>
                            </a:solidFill>
                            <a:effectLst/>
                            <a:latin typeface="+mj-lt"/>
                            <a:ea typeface="Georgia" panose="02040502050405020303" pitchFamily="18" charset="0"/>
                            <a:cs typeface="Times New Roman" panose="02020603050405020304" pitchFamily="18" charset="0"/>
                          </a:endParaRPr>
                        </a:p>
                      </a:txBody>
                      <a:tcPr marL="68580" marR="68580" marT="0" marB="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spcAft>
                              <a:spcPts val="0"/>
                            </a:spcAft>
                          </a:pPr>
                          <a14:m>
                            <m:oMathPara xmlns:m="http://schemas.openxmlformats.org/officeDocument/2006/math">
                              <m:oMathParaPr>
                                <m:jc m:val="right"/>
                              </m:oMathParaPr>
                              <m:oMath xmlns:m="http://schemas.openxmlformats.org/officeDocument/2006/math">
                                <m:r>
                                  <a:rPr lang="en-GB" sz="2600" b="0" i="1" smtClean="0">
                                    <a:solidFill>
                                      <a:schemeClr val="tx1"/>
                                    </a:solidFill>
                                    <a:effectLst/>
                                    <a:latin typeface="+mj-lt"/>
                                  </a:rPr>
                                  <m:t>13</m:t>
                                </m:r>
                              </m:oMath>
                            </m:oMathPara>
                          </a14:m>
                          <a:endParaRPr lang="de-CH" sz="2600" b="0" dirty="0">
                            <a:solidFill>
                              <a:schemeClr val="tx1"/>
                            </a:solidFill>
                            <a:effectLst/>
                            <a:latin typeface="+mj-lt"/>
                          </a:endParaRPr>
                        </a:p>
                        <a:p>
                          <a:pPr algn="r">
                            <a:spcAft>
                              <a:spcPts val="0"/>
                            </a:spcAft>
                          </a:pPr>
                          <a14:m>
                            <m:oMathPara xmlns:m="http://schemas.openxmlformats.org/officeDocument/2006/math">
                              <m:oMathParaPr>
                                <m:jc m:val="right"/>
                              </m:oMathParaPr>
                              <m:oMath xmlns:m="http://schemas.openxmlformats.org/officeDocument/2006/math">
                                <m:r>
                                  <a:rPr lang="en-GB" sz="2600" b="0" i="1">
                                    <a:solidFill>
                                      <a:schemeClr val="tx1"/>
                                    </a:solidFill>
                                    <a:effectLst/>
                                    <a:latin typeface="+mj-lt"/>
                                  </a:rPr>
                                  <m:t>38</m:t>
                                </m:r>
                              </m:oMath>
                            </m:oMathPara>
                          </a14:m>
                          <a:endParaRPr lang="de-CH" sz="2600" b="0" dirty="0">
                            <a:solidFill>
                              <a:schemeClr val="tx1"/>
                            </a:solidFill>
                            <a:effectLst/>
                            <a:latin typeface="+mj-lt"/>
                            <a:ea typeface="Georgia" panose="02040502050405020303"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spcAft>
                              <a:spcPts val="0"/>
                            </a:spcAft>
                          </a:pPr>
                          <a14:m>
                            <m:oMathPara xmlns:m="http://schemas.openxmlformats.org/officeDocument/2006/math">
                              <m:oMathParaPr>
                                <m:jc m:val="right"/>
                              </m:oMathParaPr>
                              <m:oMath xmlns:m="http://schemas.openxmlformats.org/officeDocument/2006/math">
                                <m:r>
                                  <a:rPr lang="en-GB" sz="2600" b="0" i="1" smtClean="0">
                                    <a:solidFill>
                                      <a:schemeClr val="tx1"/>
                                    </a:solidFill>
                                    <a:effectLst/>
                                    <a:latin typeface="+mj-lt"/>
                                  </a:rPr>
                                  <m:t>0</m:t>
                                </m:r>
                              </m:oMath>
                            </m:oMathPara>
                          </a14:m>
                          <a:endParaRPr lang="de-CH" sz="2600" b="0" dirty="0">
                            <a:solidFill>
                              <a:schemeClr val="tx1"/>
                            </a:solidFill>
                            <a:effectLst/>
                            <a:latin typeface="+mj-lt"/>
                          </a:endParaRPr>
                        </a:p>
                        <a:p>
                          <a:pPr algn="r">
                            <a:spcAft>
                              <a:spcPts val="0"/>
                            </a:spcAft>
                          </a:pPr>
                          <a14:m>
                            <m:oMathPara xmlns:m="http://schemas.openxmlformats.org/officeDocument/2006/math">
                              <m:oMathParaPr>
                                <m:jc m:val="right"/>
                              </m:oMathParaPr>
                              <m:oMath xmlns:m="http://schemas.openxmlformats.org/officeDocument/2006/math">
                                <m:r>
                                  <a:rPr lang="en-GB" sz="2600" b="0" i="1">
                                    <a:solidFill>
                                      <a:schemeClr val="tx1"/>
                                    </a:solidFill>
                                    <a:effectLst/>
                                    <a:latin typeface="+mj-lt"/>
                                  </a:rPr>
                                  <m:t>0</m:t>
                                </m:r>
                                <m:r>
                                  <a:rPr lang="en-GB" sz="2600" b="0">
                                    <a:solidFill>
                                      <a:schemeClr val="tx1"/>
                                    </a:solidFill>
                                    <a:effectLst/>
                                    <a:latin typeface="+mj-lt"/>
                                  </a:rPr>
                                  <m:t>.</m:t>
                                </m:r>
                                <m:r>
                                  <a:rPr lang="en-GB" sz="2600" b="0" i="1">
                                    <a:solidFill>
                                      <a:schemeClr val="tx1"/>
                                    </a:solidFill>
                                    <a:effectLst/>
                                    <a:latin typeface="+mj-lt"/>
                                  </a:rPr>
                                  <m:t>3</m:t>
                                </m:r>
                              </m:oMath>
                            </m:oMathPara>
                          </a14:m>
                          <a:endParaRPr lang="de-CH" sz="2600" b="0" dirty="0">
                            <a:solidFill>
                              <a:schemeClr val="tx1"/>
                            </a:solidFill>
                            <a:effectLst/>
                            <a:latin typeface="+mj-lt"/>
                            <a:ea typeface="Georgia" panose="02040502050405020303"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spcAft>
                              <a:spcPts val="0"/>
                            </a:spcAft>
                          </a:pPr>
                          <a14:m>
                            <m:oMathPara xmlns:m="http://schemas.openxmlformats.org/officeDocument/2006/math">
                              <m:oMathParaPr>
                                <m:jc m:val="right"/>
                              </m:oMathParaPr>
                              <m:oMath xmlns:m="http://schemas.openxmlformats.org/officeDocument/2006/math">
                                <m:r>
                                  <a:rPr lang="en-GB" sz="2600" b="0" i="1" smtClean="0">
                                    <a:solidFill>
                                      <a:schemeClr val="tx1"/>
                                    </a:solidFill>
                                    <a:effectLst/>
                                    <a:latin typeface="+mj-lt"/>
                                  </a:rPr>
                                  <m:t>0</m:t>
                                </m:r>
                                <m:r>
                                  <a:rPr lang="en-GB" sz="2600" b="0">
                                    <a:solidFill>
                                      <a:schemeClr val="tx1"/>
                                    </a:solidFill>
                                    <a:effectLst/>
                                    <a:latin typeface="+mj-lt"/>
                                  </a:rPr>
                                  <m:t>.</m:t>
                                </m:r>
                                <m:r>
                                  <a:rPr lang="en-GB" sz="2600" b="0" i="1">
                                    <a:solidFill>
                                      <a:schemeClr val="tx1"/>
                                    </a:solidFill>
                                    <a:effectLst/>
                                    <a:latin typeface="+mj-lt"/>
                                  </a:rPr>
                                  <m:t>69</m:t>
                                </m:r>
                              </m:oMath>
                            </m:oMathPara>
                          </a14:m>
                          <a:endParaRPr lang="de-CH" sz="2600" b="0" dirty="0">
                            <a:solidFill>
                              <a:schemeClr val="tx1"/>
                            </a:solidFill>
                            <a:effectLst/>
                            <a:latin typeface="+mj-lt"/>
                          </a:endParaRPr>
                        </a:p>
                        <a:p>
                          <a:pPr algn="r">
                            <a:spcAft>
                              <a:spcPts val="0"/>
                            </a:spcAft>
                          </a:pPr>
                          <a14:m>
                            <m:oMathPara xmlns:m="http://schemas.openxmlformats.org/officeDocument/2006/math">
                              <m:oMathParaPr>
                                <m:jc m:val="right"/>
                              </m:oMathParaPr>
                              <m:oMath xmlns:m="http://schemas.openxmlformats.org/officeDocument/2006/math">
                                <m:r>
                                  <a:rPr lang="en-GB" sz="2600" b="0" i="1">
                                    <a:solidFill>
                                      <a:schemeClr val="tx1"/>
                                    </a:solidFill>
                                    <a:effectLst/>
                                    <a:latin typeface="+mj-lt"/>
                                  </a:rPr>
                                  <m:t>0</m:t>
                                </m:r>
                                <m:r>
                                  <a:rPr lang="en-GB" sz="2600" b="0">
                                    <a:solidFill>
                                      <a:schemeClr val="tx1"/>
                                    </a:solidFill>
                                    <a:effectLst/>
                                    <a:latin typeface="+mj-lt"/>
                                  </a:rPr>
                                  <m:t>.</m:t>
                                </m:r>
                                <m:r>
                                  <a:rPr lang="en-GB" sz="2600" b="0" i="1">
                                    <a:solidFill>
                                      <a:schemeClr val="tx1"/>
                                    </a:solidFill>
                                    <a:effectLst/>
                                    <a:latin typeface="+mj-lt"/>
                                  </a:rPr>
                                  <m:t>61</m:t>
                                </m:r>
                              </m:oMath>
                            </m:oMathPara>
                          </a14:m>
                          <a:endParaRPr lang="de-CH" sz="2600" b="0" dirty="0">
                            <a:solidFill>
                              <a:schemeClr val="tx1"/>
                            </a:solidFill>
                            <a:effectLst/>
                            <a:latin typeface="+mj-lt"/>
                            <a:ea typeface="Georgia" panose="02040502050405020303"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spcAft>
                              <a:spcPts val="0"/>
                            </a:spcAft>
                          </a:pPr>
                          <a14:m>
                            <m:oMathPara xmlns:m="http://schemas.openxmlformats.org/officeDocument/2006/math">
                              <m:oMathParaPr>
                                <m:jc m:val="right"/>
                              </m:oMathParaPr>
                              <m:oMath xmlns:m="http://schemas.openxmlformats.org/officeDocument/2006/math">
                                <m:r>
                                  <a:rPr lang="en-GB" sz="2600" b="0" i="1" smtClean="0">
                                    <a:solidFill>
                                      <a:schemeClr val="tx1"/>
                                    </a:solidFill>
                                    <a:effectLst/>
                                    <a:latin typeface="+mj-lt"/>
                                  </a:rPr>
                                  <m:t>0</m:t>
                                </m:r>
                                <m:r>
                                  <a:rPr lang="en-GB" sz="2600" b="0">
                                    <a:solidFill>
                                      <a:schemeClr val="tx1"/>
                                    </a:solidFill>
                                    <a:effectLst/>
                                    <a:latin typeface="+mj-lt"/>
                                  </a:rPr>
                                  <m:t>.</m:t>
                                </m:r>
                                <m:r>
                                  <a:rPr lang="en-GB" sz="2600" b="0" i="1">
                                    <a:solidFill>
                                      <a:schemeClr val="tx1"/>
                                    </a:solidFill>
                                    <a:effectLst/>
                                    <a:latin typeface="+mj-lt"/>
                                  </a:rPr>
                                  <m:t>31</m:t>
                                </m:r>
                              </m:oMath>
                            </m:oMathPara>
                          </a14:m>
                          <a:endParaRPr lang="de-CH" sz="2600" b="0" dirty="0">
                            <a:solidFill>
                              <a:schemeClr val="tx1"/>
                            </a:solidFill>
                            <a:effectLst/>
                            <a:latin typeface="+mj-lt"/>
                          </a:endParaRPr>
                        </a:p>
                        <a:p>
                          <a:pPr algn="r">
                            <a:spcAft>
                              <a:spcPts val="0"/>
                            </a:spcAft>
                          </a:pPr>
                          <a14:m>
                            <m:oMathPara xmlns:m="http://schemas.openxmlformats.org/officeDocument/2006/math">
                              <m:oMathParaPr>
                                <m:jc m:val="right"/>
                              </m:oMathParaPr>
                              <m:oMath xmlns:m="http://schemas.openxmlformats.org/officeDocument/2006/math">
                                <m:r>
                                  <a:rPr lang="en-GB" sz="2600" b="0" i="1">
                                    <a:solidFill>
                                      <a:schemeClr val="tx1"/>
                                    </a:solidFill>
                                    <a:effectLst/>
                                    <a:latin typeface="+mj-lt"/>
                                  </a:rPr>
                                  <m:t>0</m:t>
                                </m:r>
                                <m:r>
                                  <a:rPr lang="en-GB" sz="2600" b="0">
                                    <a:solidFill>
                                      <a:schemeClr val="tx1"/>
                                    </a:solidFill>
                                    <a:effectLst/>
                                    <a:latin typeface="+mj-lt"/>
                                  </a:rPr>
                                  <m:t>.</m:t>
                                </m:r>
                                <m:r>
                                  <a:rPr lang="en-GB" sz="2600" b="0" i="1">
                                    <a:solidFill>
                                      <a:schemeClr val="tx1"/>
                                    </a:solidFill>
                                    <a:effectLst/>
                                    <a:latin typeface="+mj-lt"/>
                                  </a:rPr>
                                  <m:t>31</m:t>
                                </m:r>
                              </m:oMath>
                            </m:oMathPara>
                          </a14:m>
                          <a:endParaRPr lang="de-CH" sz="2600" b="0" dirty="0">
                            <a:solidFill>
                              <a:schemeClr val="tx1"/>
                            </a:solidFill>
                            <a:effectLst/>
                            <a:latin typeface="+mj-lt"/>
                            <a:ea typeface="Georgia" panose="02040502050405020303"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spcAft>
                              <a:spcPts val="0"/>
                            </a:spcAft>
                          </a:pPr>
                          <a14:m>
                            <m:oMathPara xmlns:m="http://schemas.openxmlformats.org/officeDocument/2006/math">
                              <m:oMathParaPr>
                                <m:jc m:val="right"/>
                              </m:oMathParaPr>
                              <m:oMath xmlns:m="http://schemas.openxmlformats.org/officeDocument/2006/math">
                                <m:r>
                                  <a:rPr lang="en-GB" sz="2600" b="0" i="1" smtClean="0">
                                    <a:solidFill>
                                      <a:schemeClr val="tx1"/>
                                    </a:solidFill>
                                    <a:effectLst/>
                                    <a:latin typeface="+mj-lt"/>
                                  </a:rPr>
                                  <m:t>0</m:t>
                                </m:r>
                              </m:oMath>
                            </m:oMathPara>
                          </a14:m>
                          <a:endParaRPr lang="de-CH" sz="2600" b="0" dirty="0">
                            <a:solidFill>
                              <a:schemeClr val="tx1"/>
                            </a:solidFill>
                            <a:effectLst/>
                            <a:latin typeface="+mj-lt"/>
                          </a:endParaRPr>
                        </a:p>
                        <a:p>
                          <a:pPr algn="r">
                            <a:spcAft>
                              <a:spcPts val="0"/>
                            </a:spcAft>
                          </a:pPr>
                          <a14:m>
                            <m:oMathPara xmlns:m="http://schemas.openxmlformats.org/officeDocument/2006/math">
                              <m:oMathParaPr>
                                <m:jc m:val="right"/>
                              </m:oMathParaPr>
                              <m:oMath xmlns:m="http://schemas.openxmlformats.org/officeDocument/2006/math">
                                <m:r>
                                  <a:rPr lang="en-GB" sz="2600" b="0" i="1">
                                    <a:solidFill>
                                      <a:schemeClr val="tx1"/>
                                    </a:solidFill>
                                    <a:effectLst/>
                                    <a:latin typeface="+mj-lt"/>
                                  </a:rPr>
                                  <m:t>0</m:t>
                                </m:r>
                              </m:oMath>
                            </m:oMathPara>
                          </a14:m>
                          <a:endParaRPr lang="de-CH" sz="2600" b="0" dirty="0">
                            <a:solidFill>
                              <a:schemeClr val="tx1"/>
                            </a:solidFill>
                            <a:effectLst/>
                            <a:latin typeface="+mj-lt"/>
                            <a:ea typeface="Georgia" panose="02040502050405020303"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16871002"/>
                      </a:ext>
                    </a:extLst>
                  </a:tr>
                  <a:tr h="882484">
                    <a:tc>
                      <a:txBody>
                        <a:bodyPr/>
                        <a:lstStyle/>
                        <a:p>
                          <a:pPr>
                            <a:spcAft>
                              <a:spcPts val="0"/>
                            </a:spcAft>
                          </a:pPr>
                          <a:r>
                            <a:rPr lang="en-GB" sz="2600" b="0" dirty="0">
                              <a:solidFill>
                                <a:schemeClr val="tx1"/>
                              </a:solidFill>
                              <a:effectLst/>
                              <a:latin typeface="+mj-lt"/>
                            </a:rPr>
                            <a:t>significant studies and 10% non-significant studies (C)</a:t>
                          </a:r>
                          <a:endParaRPr lang="de-CH" sz="2600" b="0" dirty="0">
                            <a:solidFill>
                              <a:schemeClr val="tx1"/>
                            </a:solidFill>
                            <a:effectLst/>
                            <a:latin typeface="+mj-lt"/>
                            <a:ea typeface="Georgia" panose="02040502050405020303" pitchFamily="18" charset="0"/>
                            <a:cs typeface="Times New Roman" panose="02020603050405020304" pitchFamily="18" charset="0"/>
                          </a:endParaRPr>
                        </a:p>
                      </a:txBody>
                      <a:tcPr marL="68580" marR="68580" marT="0" marB="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tc>
                      <a:txBody>
                        <a:bodyPr/>
                        <a:lstStyle/>
                        <a:p>
                          <a:pPr algn="r">
                            <a:spcAft>
                              <a:spcPts val="0"/>
                            </a:spcAft>
                          </a:pPr>
                          <a14:m>
                            <m:oMathPara xmlns:m="http://schemas.openxmlformats.org/officeDocument/2006/math">
                              <m:oMathParaPr>
                                <m:jc m:val="right"/>
                              </m:oMathParaPr>
                              <m:oMath xmlns:m="http://schemas.openxmlformats.org/officeDocument/2006/math">
                                <m:r>
                                  <a:rPr lang="en-GB" sz="2600" b="0" i="1" smtClean="0">
                                    <a:solidFill>
                                      <a:schemeClr val="tx1"/>
                                    </a:solidFill>
                                    <a:effectLst/>
                                    <a:latin typeface="+mj-lt"/>
                                  </a:rPr>
                                  <m:t>32</m:t>
                                </m:r>
                              </m:oMath>
                            </m:oMathPara>
                          </a14:m>
                          <a:endParaRPr lang="de-CH" sz="2600" b="0" dirty="0">
                            <a:solidFill>
                              <a:schemeClr val="tx1"/>
                            </a:solidFill>
                            <a:effectLst/>
                            <a:latin typeface="+mj-lt"/>
                          </a:endParaRPr>
                        </a:p>
                        <a:p>
                          <a:pPr algn="r">
                            <a:spcAft>
                              <a:spcPts val="0"/>
                            </a:spcAft>
                          </a:pPr>
                          <a14:m>
                            <m:oMathPara xmlns:m="http://schemas.openxmlformats.org/officeDocument/2006/math">
                              <m:oMathParaPr>
                                <m:jc m:val="right"/>
                              </m:oMathParaPr>
                              <m:oMath xmlns:m="http://schemas.openxmlformats.org/officeDocument/2006/math">
                                <m:r>
                                  <a:rPr lang="en-GB" sz="2600" b="0" i="1">
                                    <a:solidFill>
                                      <a:schemeClr val="tx1"/>
                                    </a:solidFill>
                                    <a:effectLst/>
                                    <a:latin typeface="+mj-lt"/>
                                  </a:rPr>
                                  <m:t>55</m:t>
                                </m:r>
                              </m:oMath>
                            </m:oMathPara>
                          </a14:m>
                          <a:endParaRPr lang="de-CH" sz="2600" b="0" dirty="0">
                            <a:solidFill>
                              <a:schemeClr val="tx1"/>
                            </a:solidFill>
                            <a:effectLst/>
                            <a:latin typeface="+mj-lt"/>
                            <a:ea typeface="Georgia" panose="02040502050405020303"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tc>
                      <a:txBody>
                        <a:bodyPr/>
                        <a:lstStyle/>
                        <a:p>
                          <a:pPr algn="r">
                            <a:spcAft>
                              <a:spcPts val="0"/>
                            </a:spcAft>
                          </a:pPr>
                          <a14:m>
                            <m:oMathPara xmlns:m="http://schemas.openxmlformats.org/officeDocument/2006/math">
                              <m:oMathParaPr>
                                <m:jc m:val="right"/>
                              </m:oMathParaPr>
                              <m:oMath xmlns:m="http://schemas.openxmlformats.org/officeDocument/2006/math">
                                <m:r>
                                  <a:rPr lang="en-GB" sz="2600" b="0" i="1" smtClean="0">
                                    <a:solidFill>
                                      <a:schemeClr val="tx1"/>
                                    </a:solidFill>
                                    <a:effectLst/>
                                    <a:latin typeface="+mj-lt"/>
                                  </a:rPr>
                                  <m:t>0</m:t>
                                </m:r>
                              </m:oMath>
                            </m:oMathPara>
                          </a14:m>
                          <a:endParaRPr lang="de-CH" sz="2600" b="0" dirty="0">
                            <a:solidFill>
                              <a:schemeClr val="tx1"/>
                            </a:solidFill>
                            <a:effectLst/>
                            <a:latin typeface="+mj-lt"/>
                          </a:endParaRPr>
                        </a:p>
                        <a:p>
                          <a:pPr algn="r">
                            <a:spcAft>
                              <a:spcPts val="0"/>
                            </a:spcAft>
                          </a:pPr>
                          <a14:m>
                            <m:oMathPara xmlns:m="http://schemas.openxmlformats.org/officeDocument/2006/math">
                              <m:oMathParaPr>
                                <m:jc m:val="right"/>
                              </m:oMathParaPr>
                              <m:oMath xmlns:m="http://schemas.openxmlformats.org/officeDocument/2006/math">
                                <m:r>
                                  <a:rPr lang="en-GB" sz="2600" b="0" i="1">
                                    <a:solidFill>
                                      <a:schemeClr val="tx1"/>
                                    </a:solidFill>
                                    <a:effectLst/>
                                    <a:latin typeface="+mj-lt"/>
                                  </a:rPr>
                                  <m:t>0</m:t>
                                </m:r>
                                <m:r>
                                  <a:rPr lang="en-GB" sz="2600" b="0">
                                    <a:solidFill>
                                      <a:schemeClr val="tx1"/>
                                    </a:solidFill>
                                    <a:effectLst/>
                                    <a:latin typeface="+mj-lt"/>
                                  </a:rPr>
                                  <m:t>.</m:t>
                                </m:r>
                                <m:r>
                                  <a:rPr lang="en-GB" sz="2600" b="0" i="1">
                                    <a:solidFill>
                                      <a:schemeClr val="tx1"/>
                                    </a:solidFill>
                                    <a:effectLst/>
                                    <a:latin typeface="+mj-lt"/>
                                  </a:rPr>
                                  <m:t>3</m:t>
                                </m:r>
                              </m:oMath>
                            </m:oMathPara>
                          </a14:m>
                          <a:endParaRPr lang="de-CH" sz="2600" b="0" dirty="0">
                            <a:solidFill>
                              <a:schemeClr val="tx1"/>
                            </a:solidFill>
                            <a:effectLst/>
                            <a:latin typeface="+mj-lt"/>
                            <a:ea typeface="Georgia" panose="02040502050405020303"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tc>
                      <a:txBody>
                        <a:bodyPr/>
                        <a:lstStyle/>
                        <a:p>
                          <a:pPr algn="r">
                            <a:spcAft>
                              <a:spcPts val="0"/>
                            </a:spcAft>
                          </a:pPr>
                          <a14:m>
                            <m:oMathPara xmlns:m="http://schemas.openxmlformats.org/officeDocument/2006/math">
                              <m:oMathParaPr>
                                <m:jc m:val="right"/>
                              </m:oMathParaPr>
                              <m:oMath xmlns:m="http://schemas.openxmlformats.org/officeDocument/2006/math">
                                <m:r>
                                  <a:rPr lang="en-GB" sz="2600" b="0" i="1" smtClean="0">
                                    <a:solidFill>
                                      <a:schemeClr val="tx1"/>
                                    </a:solidFill>
                                    <a:effectLst/>
                                    <a:latin typeface="+mj-lt"/>
                                  </a:rPr>
                                  <m:t>0</m:t>
                                </m:r>
                                <m:r>
                                  <a:rPr lang="en-GB" sz="2600" b="0">
                                    <a:solidFill>
                                      <a:schemeClr val="tx1"/>
                                    </a:solidFill>
                                    <a:effectLst/>
                                    <a:latin typeface="+mj-lt"/>
                                  </a:rPr>
                                  <m:t>.</m:t>
                                </m:r>
                                <m:r>
                                  <a:rPr lang="en-GB" sz="2600" b="0" i="1">
                                    <a:solidFill>
                                      <a:schemeClr val="tx1"/>
                                    </a:solidFill>
                                    <a:effectLst/>
                                    <a:latin typeface="+mj-lt"/>
                                  </a:rPr>
                                  <m:t>15</m:t>
                                </m:r>
                              </m:oMath>
                            </m:oMathPara>
                          </a14:m>
                          <a:endParaRPr lang="de-CH" sz="2600" b="0" dirty="0">
                            <a:solidFill>
                              <a:schemeClr val="tx1"/>
                            </a:solidFill>
                            <a:effectLst/>
                            <a:latin typeface="+mj-lt"/>
                          </a:endParaRPr>
                        </a:p>
                        <a:p>
                          <a:pPr algn="r">
                            <a:spcAft>
                              <a:spcPts val="0"/>
                            </a:spcAft>
                          </a:pPr>
                          <a14:m>
                            <m:oMathPara xmlns:m="http://schemas.openxmlformats.org/officeDocument/2006/math">
                              <m:oMathParaPr>
                                <m:jc m:val="right"/>
                              </m:oMathParaPr>
                              <m:oMath xmlns:m="http://schemas.openxmlformats.org/officeDocument/2006/math">
                                <m:r>
                                  <a:rPr lang="en-GB" sz="2600" b="0" i="1">
                                    <a:solidFill>
                                      <a:schemeClr val="tx1"/>
                                    </a:solidFill>
                                    <a:effectLst/>
                                    <a:latin typeface="+mj-lt"/>
                                  </a:rPr>
                                  <m:t>0</m:t>
                                </m:r>
                                <m:r>
                                  <a:rPr lang="en-GB" sz="2600" b="0">
                                    <a:solidFill>
                                      <a:schemeClr val="tx1"/>
                                    </a:solidFill>
                                    <a:effectLst/>
                                    <a:latin typeface="+mj-lt"/>
                                  </a:rPr>
                                  <m:t>.</m:t>
                                </m:r>
                                <m:r>
                                  <a:rPr lang="en-GB" sz="2600" b="0" i="1">
                                    <a:solidFill>
                                      <a:schemeClr val="tx1"/>
                                    </a:solidFill>
                                    <a:effectLst/>
                                    <a:latin typeface="+mj-lt"/>
                                  </a:rPr>
                                  <m:t>51</m:t>
                                </m:r>
                              </m:oMath>
                            </m:oMathPara>
                          </a14:m>
                          <a:endParaRPr lang="de-CH" sz="2600" b="0" dirty="0">
                            <a:solidFill>
                              <a:schemeClr val="tx1"/>
                            </a:solidFill>
                            <a:effectLst/>
                            <a:latin typeface="+mj-lt"/>
                            <a:ea typeface="Georgia" panose="02040502050405020303"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tc>
                      <a:txBody>
                        <a:bodyPr/>
                        <a:lstStyle/>
                        <a:p>
                          <a:pPr algn="r">
                            <a:spcAft>
                              <a:spcPts val="0"/>
                            </a:spcAft>
                          </a:pPr>
                          <a14:m>
                            <m:oMathPara xmlns:m="http://schemas.openxmlformats.org/officeDocument/2006/math">
                              <m:oMathParaPr>
                                <m:jc m:val="centerGroup"/>
                              </m:oMathParaPr>
                              <m:oMath xmlns:m="http://schemas.openxmlformats.org/officeDocument/2006/math">
                                <m:r>
                                  <a:rPr lang="en-GB" sz="2600" b="0" smtClean="0">
                                    <a:solidFill>
                                      <a:schemeClr val="tx1"/>
                                    </a:solidFill>
                                    <a:effectLst/>
                                    <a:latin typeface="+mj-lt"/>
                                  </a:rPr>
                                  <m:t>−</m:t>
                                </m:r>
                                <m:r>
                                  <a:rPr lang="en-GB" sz="2600" b="0" i="1">
                                    <a:solidFill>
                                      <a:schemeClr val="tx1"/>
                                    </a:solidFill>
                                    <a:effectLst/>
                                    <a:latin typeface="+mj-lt"/>
                                  </a:rPr>
                                  <m:t>0</m:t>
                                </m:r>
                                <m:r>
                                  <a:rPr lang="en-GB" sz="2600" b="0">
                                    <a:solidFill>
                                      <a:schemeClr val="tx1"/>
                                    </a:solidFill>
                                    <a:effectLst/>
                                    <a:latin typeface="+mj-lt"/>
                                  </a:rPr>
                                  <m:t>.</m:t>
                                </m:r>
                                <m:r>
                                  <a:rPr lang="en-GB" sz="2600" b="0" i="1">
                                    <a:solidFill>
                                      <a:schemeClr val="tx1"/>
                                    </a:solidFill>
                                    <a:effectLst/>
                                    <a:latin typeface="+mj-lt"/>
                                  </a:rPr>
                                  <m:t>07</m:t>
                                </m:r>
                              </m:oMath>
                            </m:oMathPara>
                          </a14:m>
                          <a:endParaRPr lang="de-CH" sz="2600" b="0" dirty="0">
                            <a:solidFill>
                              <a:schemeClr val="tx1"/>
                            </a:solidFill>
                            <a:effectLst/>
                            <a:latin typeface="+mj-lt"/>
                          </a:endParaRPr>
                        </a:p>
                        <a:p>
                          <a:pPr algn="r">
                            <a:spcAft>
                              <a:spcPts val="0"/>
                            </a:spcAft>
                          </a:pPr>
                          <a14:m>
                            <m:oMathPara xmlns:m="http://schemas.openxmlformats.org/officeDocument/2006/math">
                              <m:oMathParaPr>
                                <m:jc m:val="right"/>
                              </m:oMathParaPr>
                              <m:oMath xmlns:m="http://schemas.openxmlformats.org/officeDocument/2006/math">
                                <m:r>
                                  <a:rPr lang="en-GB" sz="2600" b="0" i="1">
                                    <a:solidFill>
                                      <a:schemeClr val="tx1"/>
                                    </a:solidFill>
                                    <a:effectLst/>
                                    <a:latin typeface="+mj-lt"/>
                                  </a:rPr>
                                  <m:t>0</m:t>
                                </m:r>
                                <m:r>
                                  <a:rPr lang="en-GB" sz="2600" b="0">
                                    <a:solidFill>
                                      <a:schemeClr val="tx1"/>
                                    </a:solidFill>
                                    <a:effectLst/>
                                    <a:latin typeface="+mj-lt"/>
                                  </a:rPr>
                                  <m:t>.</m:t>
                                </m:r>
                                <m:r>
                                  <a:rPr lang="en-GB" sz="2600" b="0" i="1">
                                    <a:solidFill>
                                      <a:schemeClr val="tx1"/>
                                    </a:solidFill>
                                    <a:effectLst/>
                                    <a:latin typeface="+mj-lt"/>
                                  </a:rPr>
                                  <m:t>33</m:t>
                                </m:r>
                              </m:oMath>
                            </m:oMathPara>
                          </a14:m>
                          <a:endParaRPr lang="de-CH" sz="2600" b="0" dirty="0">
                            <a:solidFill>
                              <a:schemeClr val="tx1"/>
                            </a:solidFill>
                            <a:effectLst/>
                            <a:latin typeface="+mj-lt"/>
                            <a:ea typeface="Georgia" panose="02040502050405020303"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tc>
                      <a:txBody>
                        <a:bodyPr/>
                        <a:lstStyle/>
                        <a:p>
                          <a:pPr algn="r">
                            <a:spcAft>
                              <a:spcPts val="0"/>
                            </a:spcAft>
                          </a:pPr>
                          <a14:m>
                            <m:oMathPara xmlns:m="http://schemas.openxmlformats.org/officeDocument/2006/math">
                              <m:oMathParaPr>
                                <m:jc m:val="right"/>
                              </m:oMathParaPr>
                              <m:oMath xmlns:m="http://schemas.openxmlformats.org/officeDocument/2006/math">
                                <m:r>
                                  <a:rPr lang="en-GB" sz="2600" b="0" i="1" smtClean="0">
                                    <a:solidFill>
                                      <a:schemeClr val="tx1"/>
                                    </a:solidFill>
                                    <a:effectLst/>
                                    <a:latin typeface="+mj-lt"/>
                                  </a:rPr>
                                  <m:t>0</m:t>
                                </m:r>
                                <m:r>
                                  <a:rPr lang="en-GB" sz="2600" b="0">
                                    <a:solidFill>
                                      <a:schemeClr val="tx1"/>
                                    </a:solidFill>
                                    <a:effectLst/>
                                    <a:latin typeface="+mj-lt"/>
                                  </a:rPr>
                                  <m:t>.</m:t>
                                </m:r>
                                <m:r>
                                  <a:rPr lang="en-GB" sz="2600" b="0" i="1">
                                    <a:solidFill>
                                      <a:schemeClr val="tx1"/>
                                    </a:solidFill>
                                    <a:effectLst/>
                                    <a:latin typeface="+mj-lt"/>
                                  </a:rPr>
                                  <m:t>05</m:t>
                                </m:r>
                              </m:oMath>
                            </m:oMathPara>
                          </a14:m>
                          <a:endParaRPr lang="de-CH" sz="2600" b="0" dirty="0">
                            <a:solidFill>
                              <a:schemeClr val="tx1"/>
                            </a:solidFill>
                            <a:effectLst/>
                            <a:latin typeface="+mj-lt"/>
                          </a:endParaRPr>
                        </a:p>
                        <a:p>
                          <a:pPr algn="r">
                            <a:spcAft>
                              <a:spcPts val="0"/>
                            </a:spcAft>
                          </a:pPr>
                          <a14:m>
                            <m:oMathPara xmlns:m="http://schemas.openxmlformats.org/officeDocument/2006/math">
                              <m:oMathParaPr>
                                <m:jc m:val="right"/>
                              </m:oMathParaPr>
                              <m:oMath xmlns:m="http://schemas.openxmlformats.org/officeDocument/2006/math">
                                <m:r>
                                  <a:rPr lang="en-GB" sz="2600" b="0" i="1">
                                    <a:solidFill>
                                      <a:schemeClr val="tx1"/>
                                    </a:solidFill>
                                    <a:effectLst/>
                                    <a:latin typeface="+mj-lt"/>
                                  </a:rPr>
                                  <m:t>0</m:t>
                                </m:r>
                                <m:r>
                                  <a:rPr lang="en-GB" sz="2600" b="0">
                                    <a:solidFill>
                                      <a:schemeClr val="tx1"/>
                                    </a:solidFill>
                                    <a:effectLst/>
                                    <a:latin typeface="+mj-lt"/>
                                  </a:rPr>
                                  <m:t>.</m:t>
                                </m:r>
                                <m:r>
                                  <a:rPr lang="en-GB" sz="2600" b="0" i="1">
                                    <a:solidFill>
                                      <a:schemeClr val="tx1"/>
                                    </a:solidFill>
                                    <a:effectLst/>
                                    <a:latin typeface="+mj-lt"/>
                                  </a:rPr>
                                  <m:t>16</m:t>
                                </m:r>
                              </m:oMath>
                            </m:oMathPara>
                          </a14:m>
                          <a:endParaRPr lang="de-CH" sz="2600" b="0" dirty="0">
                            <a:solidFill>
                              <a:schemeClr val="tx1"/>
                            </a:solidFill>
                            <a:effectLst/>
                            <a:latin typeface="+mj-lt"/>
                            <a:ea typeface="Georgia" panose="02040502050405020303"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1461334550"/>
                      </a:ext>
                    </a:extLst>
                  </a:tr>
                </a:tbl>
              </a:graphicData>
            </a:graphic>
          </p:graphicFrame>
        </mc:Choice>
        <mc:Fallback>
          <p:graphicFrame>
            <p:nvGraphicFramePr>
              <p:cNvPr id="123" name="Tabelle 122">
                <a:extLst>
                  <a:ext uri="{FF2B5EF4-FFF2-40B4-BE49-F238E27FC236}">
                    <a16:creationId xmlns:a16="http://schemas.microsoft.com/office/drawing/2014/main" id="{A8EADD9C-ABD7-4EC2-B408-B331B2AF0D35}"/>
                  </a:ext>
                </a:extLst>
              </p:cNvPr>
              <p:cNvGraphicFramePr>
                <a:graphicFrameLocks noGrp="1"/>
              </p:cNvGraphicFramePr>
              <p:nvPr>
                <p:extLst>
                  <p:ext uri="{D42A27DB-BD31-4B8C-83A1-F6EECF244321}">
                    <p14:modId xmlns:p14="http://schemas.microsoft.com/office/powerpoint/2010/main" val="274695154"/>
                  </p:ext>
                </p:extLst>
              </p:nvPr>
            </p:nvGraphicFramePr>
            <p:xfrm>
              <a:off x="20106525" y="33492734"/>
              <a:ext cx="8986003" cy="3123556"/>
            </p:xfrm>
            <a:graphic>
              <a:graphicData uri="http://schemas.openxmlformats.org/drawingml/2006/table">
                <a:tbl>
                  <a:tblPr firstRow="1" firstCol="1" bandRow="1">
                    <a:tableStyleId>{5C22544A-7EE6-4342-B048-85BDC9FD1C3A}</a:tableStyleId>
                  </a:tblPr>
                  <a:tblGrid>
                    <a:gridCol w="4304698">
                      <a:extLst>
                        <a:ext uri="{9D8B030D-6E8A-4147-A177-3AD203B41FA5}">
                          <a16:colId xmlns:a16="http://schemas.microsoft.com/office/drawing/2014/main" val="704823265"/>
                        </a:ext>
                      </a:extLst>
                    </a:gridCol>
                    <a:gridCol w="936261">
                      <a:extLst>
                        <a:ext uri="{9D8B030D-6E8A-4147-A177-3AD203B41FA5}">
                          <a16:colId xmlns:a16="http://schemas.microsoft.com/office/drawing/2014/main" val="4153085884"/>
                        </a:ext>
                      </a:extLst>
                    </a:gridCol>
                    <a:gridCol w="936261">
                      <a:extLst>
                        <a:ext uri="{9D8B030D-6E8A-4147-A177-3AD203B41FA5}">
                          <a16:colId xmlns:a16="http://schemas.microsoft.com/office/drawing/2014/main" val="2448358448"/>
                        </a:ext>
                      </a:extLst>
                    </a:gridCol>
                    <a:gridCol w="936261">
                      <a:extLst>
                        <a:ext uri="{9D8B030D-6E8A-4147-A177-3AD203B41FA5}">
                          <a16:colId xmlns:a16="http://schemas.microsoft.com/office/drawing/2014/main" val="4005550106"/>
                        </a:ext>
                      </a:extLst>
                    </a:gridCol>
                    <a:gridCol w="936261">
                      <a:extLst>
                        <a:ext uri="{9D8B030D-6E8A-4147-A177-3AD203B41FA5}">
                          <a16:colId xmlns:a16="http://schemas.microsoft.com/office/drawing/2014/main" val="2573690530"/>
                        </a:ext>
                      </a:extLst>
                    </a:gridCol>
                    <a:gridCol w="936261">
                      <a:extLst>
                        <a:ext uri="{9D8B030D-6E8A-4147-A177-3AD203B41FA5}">
                          <a16:colId xmlns:a16="http://schemas.microsoft.com/office/drawing/2014/main" val="2553181018"/>
                        </a:ext>
                      </a:extLst>
                    </a:gridCol>
                  </a:tblGrid>
                  <a:tr h="476104">
                    <a:tc>
                      <a:txBody>
                        <a:bodyPr/>
                        <a:lstStyle/>
                        <a:p>
                          <a:pPr>
                            <a:spcAft>
                              <a:spcPts val="0"/>
                            </a:spcAft>
                          </a:pPr>
                          <a:r>
                            <a:rPr lang="en-GB" sz="2600" b="0" dirty="0">
                              <a:solidFill>
                                <a:schemeClr val="tx1"/>
                              </a:solidFill>
                              <a:effectLst/>
                              <a:latin typeface="+mj-lt"/>
                            </a:rPr>
                            <a:t> </a:t>
                          </a:r>
                          <a:endParaRPr lang="de-CH" sz="2600" b="0" dirty="0">
                            <a:solidFill>
                              <a:schemeClr val="tx1"/>
                            </a:solidFill>
                            <a:effectLst/>
                            <a:latin typeface="+mj-lt"/>
                            <a:ea typeface="Georgia" panose="02040502050405020303" pitchFamily="18" charset="0"/>
                            <a:cs typeface="Times New Roman" panose="02020603050405020304" pitchFamily="18" charset="0"/>
                          </a:endParaRPr>
                        </a:p>
                      </a:txBody>
                      <a:tcPr marL="68580" marR="68580" marT="0" marB="0">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noFill/>
                      </a:tcPr>
                    </a:tc>
                    <a:tc>
                      <a:txBody>
                        <a:bodyPr/>
                        <a:lstStyle/>
                        <a:p>
                          <a:endParaRPr lang="de-DE"/>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blipFill>
                          <a:blip r:embed="rId11"/>
                          <a:stretch>
                            <a:fillRect l="-462745" t="-1282" r="-403268" b="-580769"/>
                          </a:stretch>
                        </a:blipFill>
                      </a:tcPr>
                    </a:tc>
                    <a:tc>
                      <a:txBody>
                        <a:bodyPr/>
                        <a:lstStyle/>
                        <a:p>
                          <a:endParaRPr lang="de-DE"/>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blipFill>
                          <a:blip r:embed="rId11"/>
                          <a:stretch>
                            <a:fillRect l="-559091" t="-1282" r="-300649" b="-580769"/>
                          </a:stretch>
                        </a:blipFill>
                      </a:tcPr>
                    </a:tc>
                    <a:tc>
                      <a:txBody>
                        <a:bodyPr/>
                        <a:lstStyle/>
                        <a:p>
                          <a:endParaRPr lang="de-DE"/>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blipFill>
                          <a:blip r:embed="rId11"/>
                          <a:stretch>
                            <a:fillRect l="-659091" t="-1282" r="-200649" b="-580769"/>
                          </a:stretch>
                        </a:blipFill>
                      </a:tcPr>
                    </a:tc>
                    <a:tc>
                      <a:txBody>
                        <a:bodyPr/>
                        <a:lstStyle/>
                        <a:p>
                          <a:endParaRPr lang="de-DE"/>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blipFill>
                          <a:blip r:embed="rId11"/>
                          <a:stretch>
                            <a:fillRect l="-764052" t="-1282" r="-101961" b="-580769"/>
                          </a:stretch>
                        </a:blipFill>
                      </a:tcPr>
                    </a:tc>
                    <a:tc>
                      <a:txBody>
                        <a:bodyPr/>
                        <a:lstStyle/>
                        <a:p>
                          <a:endParaRPr lang="de-DE"/>
                        </a:p>
                      </a:txBody>
                      <a:tcPr marL="68580" marR="68580" marT="0" marB="0">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blipFill>
                          <a:blip r:embed="rId11"/>
                          <a:stretch>
                            <a:fillRect l="-858442" t="-1282" r="-1299" b="-580769"/>
                          </a:stretch>
                        </a:blipFill>
                      </a:tcPr>
                    </a:tc>
                    <a:extLst>
                      <a:ext uri="{0D108BD9-81ED-4DB2-BD59-A6C34878D82A}">
                        <a16:rowId xmlns:a16="http://schemas.microsoft.com/office/drawing/2014/main" val="3457479376"/>
                      </a:ext>
                    </a:extLst>
                  </a:tr>
                  <a:tr h="882484">
                    <a:tc>
                      <a:txBody>
                        <a:bodyPr/>
                        <a:lstStyle/>
                        <a:p>
                          <a:pPr>
                            <a:spcAft>
                              <a:spcPts val="0"/>
                            </a:spcAft>
                          </a:pPr>
                          <a:r>
                            <a:rPr lang="en-GB" sz="2600" b="0" dirty="0">
                              <a:solidFill>
                                <a:schemeClr val="tx1"/>
                              </a:solidFill>
                              <a:effectLst/>
                              <a:latin typeface="+mj-lt"/>
                            </a:rPr>
                            <a:t>full sample (no bias, A)</a:t>
                          </a:r>
                          <a:endParaRPr lang="de-CH" sz="2600" b="0" dirty="0">
                            <a:solidFill>
                              <a:schemeClr val="tx1"/>
                            </a:solidFill>
                            <a:effectLst/>
                            <a:latin typeface="+mj-lt"/>
                            <a:ea typeface="Georgia" panose="02040502050405020303" pitchFamily="18" charset="0"/>
                            <a:cs typeface="Times New Roman" panose="02020603050405020304" pitchFamily="18" charset="0"/>
                          </a:endParaRPr>
                        </a:p>
                      </a:txBody>
                      <a:tcPr marL="68580" marR="68580" marT="0" marB="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de-DE"/>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11"/>
                          <a:stretch>
                            <a:fillRect l="-462745" t="-54483" r="-403268" b="-212414"/>
                          </a:stretch>
                        </a:blipFill>
                      </a:tcPr>
                    </a:tc>
                    <a:tc>
                      <a:txBody>
                        <a:bodyPr/>
                        <a:lstStyle/>
                        <a:p>
                          <a:endParaRPr lang="de-DE"/>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11"/>
                          <a:stretch>
                            <a:fillRect l="-559091" t="-54483" r="-300649" b="-212414"/>
                          </a:stretch>
                        </a:blipFill>
                      </a:tcPr>
                    </a:tc>
                    <a:tc>
                      <a:txBody>
                        <a:bodyPr/>
                        <a:lstStyle/>
                        <a:p>
                          <a:endParaRPr lang="de-DE"/>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11"/>
                          <a:stretch>
                            <a:fillRect l="-659091" t="-54483" r="-200649" b="-212414"/>
                          </a:stretch>
                        </a:blipFill>
                      </a:tcPr>
                    </a:tc>
                    <a:tc>
                      <a:txBody>
                        <a:bodyPr/>
                        <a:lstStyle/>
                        <a:p>
                          <a:endParaRPr lang="de-DE"/>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11"/>
                          <a:stretch>
                            <a:fillRect l="-764052" t="-54483" r="-101961" b="-212414"/>
                          </a:stretch>
                        </a:blipFill>
                      </a:tcPr>
                    </a:tc>
                    <a:tc>
                      <a:txBody>
                        <a:bodyPr/>
                        <a:lstStyle/>
                        <a:p>
                          <a:endParaRPr lang="de-DE"/>
                        </a:p>
                      </a:txBody>
                      <a:tcPr marL="68580" marR="68580" marT="0" marB="0">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11"/>
                          <a:stretch>
                            <a:fillRect l="-858442" t="-54483" r="-1299" b="-212414"/>
                          </a:stretch>
                        </a:blipFill>
                      </a:tcPr>
                    </a:tc>
                    <a:extLst>
                      <a:ext uri="{0D108BD9-81ED-4DB2-BD59-A6C34878D82A}">
                        <a16:rowId xmlns:a16="http://schemas.microsoft.com/office/drawing/2014/main" val="2345730697"/>
                      </a:ext>
                    </a:extLst>
                  </a:tr>
                  <a:tr h="882484">
                    <a:tc>
                      <a:txBody>
                        <a:bodyPr/>
                        <a:lstStyle/>
                        <a:p>
                          <a:pPr>
                            <a:spcAft>
                              <a:spcPts val="0"/>
                            </a:spcAft>
                          </a:pPr>
                          <a:r>
                            <a:rPr lang="en-GB" sz="2600" b="0" dirty="0">
                              <a:solidFill>
                                <a:schemeClr val="tx1"/>
                              </a:solidFill>
                              <a:effectLst/>
                              <a:latin typeface="+mj-lt"/>
                            </a:rPr>
                            <a:t>significant studies only (B)</a:t>
                          </a:r>
                          <a:endParaRPr lang="de-CH" sz="2600" b="0" dirty="0">
                            <a:solidFill>
                              <a:schemeClr val="tx1"/>
                            </a:solidFill>
                            <a:effectLst/>
                            <a:latin typeface="+mj-lt"/>
                            <a:ea typeface="Georgia" panose="02040502050405020303" pitchFamily="18" charset="0"/>
                            <a:cs typeface="Times New Roman" panose="02020603050405020304" pitchFamily="18" charset="0"/>
                          </a:endParaRPr>
                        </a:p>
                      </a:txBody>
                      <a:tcPr marL="68580" marR="68580" marT="0" marB="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de-DE"/>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11"/>
                          <a:stretch>
                            <a:fillRect l="-462745" t="-154483" r="-403268" b="-112414"/>
                          </a:stretch>
                        </a:blipFill>
                      </a:tcPr>
                    </a:tc>
                    <a:tc>
                      <a:txBody>
                        <a:bodyPr/>
                        <a:lstStyle/>
                        <a:p>
                          <a:endParaRPr lang="de-DE"/>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11"/>
                          <a:stretch>
                            <a:fillRect l="-559091" t="-154483" r="-300649" b="-112414"/>
                          </a:stretch>
                        </a:blipFill>
                      </a:tcPr>
                    </a:tc>
                    <a:tc>
                      <a:txBody>
                        <a:bodyPr/>
                        <a:lstStyle/>
                        <a:p>
                          <a:endParaRPr lang="de-DE"/>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11"/>
                          <a:stretch>
                            <a:fillRect l="-659091" t="-154483" r="-200649" b="-112414"/>
                          </a:stretch>
                        </a:blipFill>
                      </a:tcPr>
                    </a:tc>
                    <a:tc>
                      <a:txBody>
                        <a:bodyPr/>
                        <a:lstStyle/>
                        <a:p>
                          <a:endParaRPr lang="de-DE"/>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11"/>
                          <a:stretch>
                            <a:fillRect l="-764052" t="-154483" r="-101961" b="-112414"/>
                          </a:stretch>
                        </a:blipFill>
                      </a:tcPr>
                    </a:tc>
                    <a:tc>
                      <a:txBody>
                        <a:bodyPr/>
                        <a:lstStyle/>
                        <a:p>
                          <a:endParaRPr lang="de-DE"/>
                        </a:p>
                      </a:txBody>
                      <a:tcPr marL="68580" marR="68580" marT="0" marB="0">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11"/>
                          <a:stretch>
                            <a:fillRect l="-858442" t="-154483" r="-1299" b="-112414"/>
                          </a:stretch>
                        </a:blipFill>
                      </a:tcPr>
                    </a:tc>
                    <a:extLst>
                      <a:ext uri="{0D108BD9-81ED-4DB2-BD59-A6C34878D82A}">
                        <a16:rowId xmlns:a16="http://schemas.microsoft.com/office/drawing/2014/main" val="816871002"/>
                      </a:ext>
                    </a:extLst>
                  </a:tr>
                  <a:tr h="882484">
                    <a:tc>
                      <a:txBody>
                        <a:bodyPr/>
                        <a:lstStyle/>
                        <a:p>
                          <a:pPr>
                            <a:spcAft>
                              <a:spcPts val="0"/>
                            </a:spcAft>
                          </a:pPr>
                          <a:r>
                            <a:rPr lang="en-GB" sz="2600" b="0" dirty="0">
                              <a:solidFill>
                                <a:schemeClr val="tx1"/>
                              </a:solidFill>
                              <a:effectLst/>
                              <a:latin typeface="+mj-lt"/>
                            </a:rPr>
                            <a:t>significant studies and 10% non-significant studies (C)</a:t>
                          </a:r>
                          <a:endParaRPr lang="de-CH" sz="2600" b="0" dirty="0">
                            <a:solidFill>
                              <a:schemeClr val="tx1"/>
                            </a:solidFill>
                            <a:effectLst/>
                            <a:latin typeface="+mj-lt"/>
                            <a:ea typeface="Georgia" panose="02040502050405020303" pitchFamily="18" charset="0"/>
                            <a:cs typeface="Times New Roman" panose="02020603050405020304" pitchFamily="18" charset="0"/>
                          </a:endParaRPr>
                        </a:p>
                      </a:txBody>
                      <a:tcPr marL="68580" marR="68580" marT="0" marB="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tc>
                      <a:txBody>
                        <a:bodyPr/>
                        <a:lstStyle/>
                        <a:p>
                          <a:endParaRPr lang="de-DE"/>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blipFill>
                          <a:blip r:embed="rId11"/>
                          <a:stretch>
                            <a:fillRect l="-462745" t="-254483" r="-403268" b="-12414"/>
                          </a:stretch>
                        </a:blipFill>
                      </a:tcPr>
                    </a:tc>
                    <a:tc>
                      <a:txBody>
                        <a:bodyPr/>
                        <a:lstStyle/>
                        <a:p>
                          <a:endParaRPr lang="de-DE"/>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blipFill>
                          <a:blip r:embed="rId11"/>
                          <a:stretch>
                            <a:fillRect l="-559091" t="-254483" r="-300649" b="-12414"/>
                          </a:stretch>
                        </a:blipFill>
                      </a:tcPr>
                    </a:tc>
                    <a:tc>
                      <a:txBody>
                        <a:bodyPr/>
                        <a:lstStyle/>
                        <a:p>
                          <a:endParaRPr lang="de-DE"/>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blipFill>
                          <a:blip r:embed="rId11"/>
                          <a:stretch>
                            <a:fillRect l="-659091" t="-254483" r="-200649" b="-12414"/>
                          </a:stretch>
                        </a:blipFill>
                      </a:tcPr>
                    </a:tc>
                    <a:tc>
                      <a:txBody>
                        <a:bodyPr/>
                        <a:lstStyle/>
                        <a:p>
                          <a:endParaRPr lang="de-DE"/>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blipFill>
                          <a:blip r:embed="rId11"/>
                          <a:stretch>
                            <a:fillRect l="-764052" t="-254483" r="-101961" b="-12414"/>
                          </a:stretch>
                        </a:blipFill>
                      </a:tcPr>
                    </a:tc>
                    <a:tc>
                      <a:txBody>
                        <a:bodyPr/>
                        <a:lstStyle/>
                        <a:p>
                          <a:endParaRPr lang="de-DE"/>
                        </a:p>
                      </a:txBody>
                      <a:tcPr marL="68580" marR="68580" marT="0" marB="0">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blipFill>
                          <a:blip r:embed="rId11"/>
                          <a:stretch>
                            <a:fillRect l="-858442" t="-254483" r="-1299" b="-12414"/>
                          </a:stretch>
                        </a:blipFill>
                      </a:tcPr>
                    </a:tc>
                    <a:extLst>
                      <a:ext uri="{0D108BD9-81ED-4DB2-BD59-A6C34878D82A}">
                        <a16:rowId xmlns:a16="http://schemas.microsoft.com/office/drawing/2014/main" val="1461334550"/>
                      </a:ext>
                    </a:extLst>
                  </a:tr>
                </a:tbl>
              </a:graphicData>
            </a:graphic>
          </p:graphicFrame>
        </mc:Fallback>
      </mc:AlternateContent>
      <p:sp>
        <p:nvSpPr>
          <p:cNvPr id="124" name="Textfeld 123">
            <a:extLst>
              <a:ext uri="{FF2B5EF4-FFF2-40B4-BE49-F238E27FC236}">
                <a16:creationId xmlns:a16="http://schemas.microsoft.com/office/drawing/2014/main" id="{ED82D799-E2FA-46BF-838E-AAA7987A058E}"/>
              </a:ext>
            </a:extLst>
          </p:cNvPr>
          <p:cNvSpPr txBox="1"/>
          <p:nvPr/>
        </p:nvSpPr>
        <p:spPr>
          <a:xfrm>
            <a:off x="21349217" y="39947771"/>
            <a:ext cx="7740781" cy="1815882"/>
          </a:xfrm>
          <a:prstGeom prst="rect">
            <a:avLst/>
          </a:prstGeom>
          <a:noFill/>
        </p:spPr>
        <p:txBody>
          <a:bodyPr wrap="square" rtlCol="0">
            <a:spAutoFit/>
          </a:bodyPr>
          <a:lstStyle/>
          <a:p>
            <a:pPr marL="285750" indent="-285750" algn="just">
              <a:spcBef>
                <a:spcPts val="0"/>
              </a:spcBef>
              <a:spcAft>
                <a:spcPts val="0"/>
              </a:spcAft>
              <a:buFont typeface="Arial" panose="020B0604020202020204" pitchFamily="34" charset="0"/>
              <a:buChar char="•"/>
            </a:pPr>
            <a:r>
              <a:rPr lang="en-US" sz="1400" dirty="0"/>
              <a:t>Andrews and </a:t>
            </a:r>
            <a:r>
              <a:rPr lang="en-US" sz="1400" dirty="0" err="1"/>
              <a:t>Kasy</a:t>
            </a:r>
            <a:r>
              <a:rPr lang="en-US" sz="1400" dirty="0"/>
              <a:t> (2017). ‘Identiﬁcation of and correction for publication bias’.</a:t>
            </a:r>
          </a:p>
          <a:p>
            <a:pPr marL="285750" indent="-285750" algn="just">
              <a:spcBef>
                <a:spcPts val="0"/>
              </a:spcBef>
              <a:spcAft>
                <a:spcPts val="0"/>
              </a:spcAft>
              <a:buFont typeface="Arial" panose="020B0604020202020204" pitchFamily="34" charset="0"/>
              <a:buChar char="•"/>
            </a:pPr>
            <a:r>
              <a:rPr lang="en-US" sz="1400" dirty="0"/>
              <a:t>Gerber and Malhotra (2006). ‘Can political science literatures be believed? A study of publication bias in the APSR and the AJPS’.</a:t>
            </a:r>
          </a:p>
          <a:p>
            <a:pPr marL="285750" indent="-285750" algn="just">
              <a:spcBef>
                <a:spcPts val="0"/>
              </a:spcBef>
              <a:spcAft>
                <a:spcPts val="0"/>
              </a:spcAft>
              <a:buFont typeface="Arial" panose="020B0604020202020204" pitchFamily="34" charset="0"/>
              <a:buChar char="•"/>
            </a:pPr>
            <a:r>
              <a:rPr lang="en-US" sz="1400" dirty="0"/>
              <a:t>Ioannidis and </a:t>
            </a:r>
            <a:r>
              <a:rPr lang="en-US" sz="1400" dirty="0" err="1"/>
              <a:t>Trikalinos</a:t>
            </a:r>
            <a:r>
              <a:rPr lang="en-US" sz="1400" dirty="0"/>
              <a:t> (2007). ‘An exploratory test for an excess of signiﬁcant ﬁndings’.</a:t>
            </a:r>
            <a:endParaRPr lang="en-US" sz="1400" dirty="0">
              <a:latin typeface="+mj-lt"/>
            </a:endParaRPr>
          </a:p>
          <a:p>
            <a:pPr marL="285750" indent="-285750" algn="just">
              <a:spcBef>
                <a:spcPts val="0"/>
              </a:spcBef>
              <a:spcAft>
                <a:spcPts val="0"/>
              </a:spcAft>
              <a:buFont typeface="Arial" panose="020B0604020202020204" pitchFamily="34" charset="0"/>
              <a:buChar char="•"/>
            </a:pPr>
            <a:r>
              <a:rPr lang="en-US" sz="1400" dirty="0" err="1">
                <a:latin typeface="+mj-lt"/>
              </a:rPr>
              <a:t>Kulinskaya</a:t>
            </a:r>
            <a:r>
              <a:rPr lang="en-US" sz="1400" dirty="0">
                <a:latin typeface="+mj-lt"/>
              </a:rPr>
              <a:t> et al. (2008). Meta analysis: a guide to calibrating and combining statistical evidence.</a:t>
            </a:r>
          </a:p>
          <a:p>
            <a:pPr marL="285750" indent="-285750" algn="just">
              <a:spcBef>
                <a:spcPts val="0"/>
              </a:spcBef>
              <a:spcAft>
                <a:spcPts val="0"/>
              </a:spcAft>
              <a:buFont typeface="Arial" panose="020B0604020202020204" pitchFamily="34" charset="0"/>
              <a:buChar char="•"/>
            </a:pPr>
            <a:r>
              <a:rPr lang="en-US" sz="1400" dirty="0"/>
              <a:t>Rothstein et al.</a:t>
            </a:r>
            <a:r>
              <a:rPr lang="en-US" sz="1400" dirty="0">
                <a:latin typeface="+mj-lt"/>
              </a:rPr>
              <a:t>(2005). Publication Bias in Meta-Analysis: Prevention, Assessment and Adjustments.</a:t>
            </a:r>
          </a:p>
        </p:txBody>
      </p:sp>
      <p:grpSp>
        <p:nvGrpSpPr>
          <p:cNvPr id="13" name="Gruppieren 12">
            <a:extLst>
              <a:ext uri="{FF2B5EF4-FFF2-40B4-BE49-F238E27FC236}">
                <a16:creationId xmlns:a16="http://schemas.microsoft.com/office/drawing/2014/main" id="{37857DC8-3E63-4E33-B383-516146191F39}"/>
              </a:ext>
            </a:extLst>
          </p:cNvPr>
          <p:cNvGrpSpPr/>
          <p:nvPr/>
        </p:nvGrpSpPr>
        <p:grpSpPr>
          <a:xfrm>
            <a:off x="1186586" y="20864512"/>
            <a:ext cx="9009357" cy="9608158"/>
            <a:chOff x="1186586" y="20864512"/>
            <a:chExt cx="9009357" cy="9608158"/>
          </a:xfrm>
        </p:grpSpPr>
        <p:pic>
          <p:nvPicPr>
            <p:cNvPr id="5" name="Grafik 4">
              <a:extLst>
                <a:ext uri="{FF2B5EF4-FFF2-40B4-BE49-F238E27FC236}">
                  <a16:creationId xmlns:a16="http://schemas.microsoft.com/office/drawing/2014/main" id="{0BB31CA7-6548-45EB-9DA0-64DC80BAD1E6}"/>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1186586" y="20864512"/>
              <a:ext cx="9009357" cy="8601873"/>
            </a:xfrm>
            <a:prstGeom prst="rect">
              <a:avLst/>
            </a:prstGeom>
          </p:spPr>
        </p:pic>
        <p:sp>
          <p:nvSpPr>
            <p:cNvPr id="38" name="Textfeld 37">
              <a:extLst>
                <a:ext uri="{FF2B5EF4-FFF2-40B4-BE49-F238E27FC236}">
                  <a16:creationId xmlns:a16="http://schemas.microsoft.com/office/drawing/2014/main" id="{3BA94326-0F19-4DD7-B089-649BB0B69439}"/>
                </a:ext>
              </a:extLst>
            </p:cNvPr>
            <p:cNvSpPr txBox="1"/>
            <p:nvPr/>
          </p:nvSpPr>
          <p:spPr>
            <a:xfrm>
              <a:off x="1186587" y="29518563"/>
              <a:ext cx="8994422" cy="954107"/>
            </a:xfrm>
            <a:prstGeom prst="rect">
              <a:avLst/>
            </a:prstGeom>
            <a:noFill/>
          </p:spPr>
          <p:txBody>
            <a:bodyPr wrap="square" rtlCol="0">
              <a:spAutoFit/>
            </a:bodyPr>
            <a:lstStyle/>
            <a:p>
              <a:pPr algn="just">
                <a:spcBef>
                  <a:spcPts val="600"/>
                </a:spcBef>
                <a:spcAft>
                  <a:spcPts val="600"/>
                </a:spcAft>
              </a:pPr>
              <a:r>
                <a:rPr lang="de-CH" sz="1400" dirty="0"/>
                <a:t>Figure 2: </a:t>
              </a:r>
              <a:r>
                <a:rPr lang="en-US" sz="1400" dirty="0"/>
                <a:t>Funnel plots of 200 randomly simulated studies with sample sizes </a:t>
              </a:r>
              <a:r>
                <a:rPr lang="en-US" sz="1400" i="1" dirty="0"/>
                <a:t>n</a:t>
              </a:r>
              <a:r>
                <a:rPr lang="en-US" sz="1400" dirty="0"/>
                <a:t> ∈ [5, 10, 20, 30, 40, 50, 100]. Row A shows the complete sample, row B shows only signiﬁcant studies and row C shows signiﬁcant studies plus 10% of non-signiﬁcant studies. The solid black line on the vertical axis denotes the true population mean whereas the dotted black line denotes the signiﬁcance threshold at different levels of precision.</a:t>
              </a:r>
              <a:endParaRPr lang="de-CH" sz="1400" dirty="0"/>
            </a:p>
          </p:txBody>
        </p:sp>
      </p:grpSp>
      <p:grpSp>
        <p:nvGrpSpPr>
          <p:cNvPr id="12" name="Gruppieren 11">
            <a:extLst>
              <a:ext uri="{FF2B5EF4-FFF2-40B4-BE49-F238E27FC236}">
                <a16:creationId xmlns:a16="http://schemas.microsoft.com/office/drawing/2014/main" id="{50C78D19-FC90-4FD7-B1A1-58A9CAEEE570}"/>
              </a:ext>
            </a:extLst>
          </p:cNvPr>
          <p:cNvGrpSpPr/>
          <p:nvPr/>
        </p:nvGrpSpPr>
        <p:grpSpPr>
          <a:xfrm>
            <a:off x="20091398" y="8802582"/>
            <a:ext cx="9053174" cy="9550859"/>
            <a:chOff x="20091398" y="8802582"/>
            <a:chExt cx="9053174" cy="9550859"/>
          </a:xfrm>
        </p:grpSpPr>
        <p:pic>
          <p:nvPicPr>
            <p:cNvPr id="7" name="Grafik 6">
              <a:extLst>
                <a:ext uri="{FF2B5EF4-FFF2-40B4-BE49-F238E27FC236}">
                  <a16:creationId xmlns:a16="http://schemas.microsoft.com/office/drawing/2014/main" id="{4A1F04E1-9BE1-48C4-BFCD-35FAFA598CEE}"/>
                </a:ext>
              </a:extLst>
            </p:cNvPr>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20149415" y="8802582"/>
              <a:ext cx="8947792" cy="2843784"/>
            </a:xfrm>
            <a:prstGeom prst="rect">
              <a:avLst/>
            </a:prstGeom>
          </p:spPr>
        </p:pic>
        <p:pic>
          <p:nvPicPr>
            <p:cNvPr id="9" name="Grafik 8">
              <a:extLst>
                <a:ext uri="{FF2B5EF4-FFF2-40B4-BE49-F238E27FC236}">
                  <a16:creationId xmlns:a16="http://schemas.microsoft.com/office/drawing/2014/main" id="{54F5F460-4986-48EA-A29A-664018931FCC}"/>
                </a:ext>
              </a:extLst>
            </p:cNvPr>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20091398" y="11694890"/>
              <a:ext cx="8998599" cy="2843784"/>
            </a:xfrm>
            <a:prstGeom prst="rect">
              <a:avLst/>
            </a:prstGeom>
          </p:spPr>
        </p:pic>
        <p:pic>
          <p:nvPicPr>
            <p:cNvPr id="11" name="Grafik 10">
              <a:extLst>
                <a:ext uri="{FF2B5EF4-FFF2-40B4-BE49-F238E27FC236}">
                  <a16:creationId xmlns:a16="http://schemas.microsoft.com/office/drawing/2014/main" id="{A78B9B64-0094-47D9-A968-6B8238597C1A}"/>
                </a:ext>
              </a:extLst>
            </p:cNvPr>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20129496" y="14587199"/>
              <a:ext cx="8998599" cy="2843784"/>
            </a:xfrm>
            <a:prstGeom prst="rect">
              <a:avLst/>
            </a:prstGeom>
          </p:spPr>
        </p:pic>
        <p:sp>
          <p:nvSpPr>
            <p:cNvPr id="45" name="Textfeld 44">
              <a:extLst>
                <a:ext uri="{FF2B5EF4-FFF2-40B4-BE49-F238E27FC236}">
                  <a16:creationId xmlns:a16="http://schemas.microsoft.com/office/drawing/2014/main" id="{3418CF41-C53B-4CA6-B0FA-73D4903CA736}"/>
                </a:ext>
              </a:extLst>
            </p:cNvPr>
            <p:cNvSpPr txBox="1"/>
            <p:nvPr/>
          </p:nvSpPr>
          <p:spPr>
            <a:xfrm>
              <a:off x="20106525" y="17614777"/>
              <a:ext cx="9038047" cy="738664"/>
            </a:xfrm>
            <a:prstGeom prst="rect">
              <a:avLst/>
            </a:prstGeom>
            <a:noFill/>
          </p:spPr>
          <p:txBody>
            <a:bodyPr wrap="square" rtlCol="0">
              <a:spAutoFit/>
            </a:bodyPr>
            <a:lstStyle/>
            <a:p>
              <a:pPr algn="just">
                <a:spcBef>
                  <a:spcPts val="600"/>
                </a:spcBef>
                <a:spcAft>
                  <a:spcPts val="600"/>
                </a:spcAft>
              </a:pPr>
              <a:r>
                <a:rPr lang="de-CH" sz="1400" dirty="0"/>
                <a:t>Figure 1: </a:t>
              </a:r>
              <a:r>
                <a:rPr lang="en-US" sz="1400" dirty="0"/>
                <a:t>Empirical coverage probabilities of confidence intervals (A), quantile-quantile plots (B) as well as mean and variance of evidence measures (C) with (left column) and without (right column) finite sample correction. Solid lines indicate empirical values, dashed lines denote theoretical values.</a:t>
              </a:r>
              <a:endParaRPr lang="de-CH" sz="1400" dirty="0"/>
            </a:p>
          </p:txBody>
        </p:sp>
      </p:grpSp>
      <p:sp>
        <p:nvSpPr>
          <p:cNvPr id="47" name="Textfeld 46">
            <a:extLst>
              <a:ext uri="{FF2B5EF4-FFF2-40B4-BE49-F238E27FC236}">
                <a16:creationId xmlns:a16="http://schemas.microsoft.com/office/drawing/2014/main" id="{5B2880DC-DA13-4DE7-85EA-1D6D0CC696FD}"/>
              </a:ext>
            </a:extLst>
          </p:cNvPr>
          <p:cNvSpPr txBox="1"/>
          <p:nvPr/>
        </p:nvSpPr>
        <p:spPr>
          <a:xfrm>
            <a:off x="20091399" y="36779131"/>
            <a:ext cx="9005810" cy="523220"/>
          </a:xfrm>
          <a:prstGeom prst="rect">
            <a:avLst/>
          </a:prstGeom>
          <a:noFill/>
        </p:spPr>
        <p:txBody>
          <a:bodyPr wrap="square" rtlCol="0">
            <a:spAutoFit/>
          </a:bodyPr>
          <a:lstStyle/>
          <a:p>
            <a:pPr algn="just">
              <a:spcBef>
                <a:spcPts val="600"/>
              </a:spcBef>
              <a:spcAft>
                <a:spcPts val="600"/>
              </a:spcAft>
            </a:pPr>
            <a:r>
              <a:rPr lang="de-CH" sz="1400" dirty="0"/>
              <a:t>Table 1: </a:t>
            </a:r>
            <a:r>
              <a:rPr lang="en-US" sz="1400" dirty="0"/>
              <a:t>Results for the effect size corrections and publication probability estimates based on the </a:t>
            </a:r>
            <a:r>
              <a:rPr lang="en-US" sz="1400" dirty="0" err="1"/>
              <a:t>maximisation</a:t>
            </a:r>
            <a:r>
              <a:rPr lang="en-US" sz="1400" dirty="0"/>
              <a:t> of the truncated likelihood. The correction was applied to the studies shown in Figure 2.</a:t>
            </a:r>
            <a:endParaRPr lang="de-CH" sz="1400" dirty="0"/>
          </a:p>
        </p:txBody>
      </p:sp>
    </p:spTree>
  </p:cSld>
  <p:clrMapOvr>
    <a:masterClrMapping/>
  </p:clrMapOvr>
</p:sld>
</file>

<file path=ppt/theme/theme1.xml><?xml version="1.0" encoding="utf-8"?>
<a:theme xmlns:a="http://schemas.openxmlformats.org/drawingml/2006/main" name="PowerPoint_poster_portrait">
  <a:themeElements>
    <a:clrScheme name="MPI-Design_weiss">
      <a:dk1>
        <a:srgbClr val="000000"/>
      </a:dk1>
      <a:lt1>
        <a:srgbClr val="FFFFFF"/>
      </a:lt1>
      <a:dk2>
        <a:srgbClr val="FFFFFF"/>
      </a:dk2>
      <a:lt2>
        <a:srgbClr val="003A6E"/>
      </a:lt2>
      <a:accent1>
        <a:srgbClr val="BCBCBC"/>
      </a:accent1>
      <a:accent2>
        <a:srgbClr val="948A54"/>
      </a:accent2>
      <a:accent3>
        <a:srgbClr val="009EE0"/>
      </a:accent3>
      <a:accent4>
        <a:srgbClr val="4674A7"/>
      </a:accent4>
      <a:accent5>
        <a:srgbClr val="31859C"/>
      </a:accent5>
      <a:accent6>
        <a:srgbClr val="7DA54D"/>
      </a:accent6>
      <a:hlink>
        <a:srgbClr val="0000FF"/>
      </a:hlink>
      <a:folHlink>
        <a:srgbClr val="80008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3535363" rtl="0" eaLnBrk="1" fontAlgn="base" latinLnBrk="0" hangingPunct="1">
          <a:lnSpc>
            <a:spcPct val="100000"/>
          </a:lnSpc>
          <a:spcBef>
            <a:spcPct val="0"/>
          </a:spcBef>
          <a:spcAft>
            <a:spcPct val="0"/>
          </a:spcAft>
          <a:buClrTx/>
          <a:buSzTx/>
          <a:buFontTx/>
          <a:buNone/>
          <a:tabLst/>
          <a:defRPr kumimoji="0" lang="en-US" sz="7000" b="0" i="0" u="none" strike="noStrike" cap="none" normalizeH="0" baseline="0" smtClean="0">
            <a:ln>
              <a:noFill/>
            </a:ln>
            <a:solidFill>
              <a:schemeClr val="tx1"/>
            </a:solidFill>
            <a:effectLst>
              <a:outerShdw blurRad="38100" dist="38100" dir="2700000" algn="tl">
                <a:srgbClr val="000000">
                  <a:alpha val="43137"/>
                </a:srgbClr>
              </a:outerShdw>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3535363" rtl="0" eaLnBrk="1" fontAlgn="base" latinLnBrk="0" hangingPunct="1">
          <a:lnSpc>
            <a:spcPct val="100000"/>
          </a:lnSpc>
          <a:spcBef>
            <a:spcPct val="0"/>
          </a:spcBef>
          <a:spcAft>
            <a:spcPct val="0"/>
          </a:spcAft>
          <a:buClrTx/>
          <a:buSzTx/>
          <a:buFontTx/>
          <a:buNone/>
          <a:tabLst/>
          <a:defRPr kumimoji="0" lang="en-US" sz="7000" b="0" i="0" u="none" strike="noStrike" cap="none" normalizeH="0" baseline="0" smtClean="0">
            <a:ln>
              <a:noFill/>
            </a:ln>
            <a:solidFill>
              <a:schemeClr val="tx1"/>
            </a:solidFill>
            <a:effectLst>
              <a:outerShdw blurRad="38100" dist="38100" dir="2700000" algn="tl">
                <a:srgbClr val="000000">
                  <a:alpha val="43137"/>
                </a:srgbClr>
              </a:outerShdw>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PowerPoint_poster_portrait</Template>
  <TotalTime>0</TotalTime>
  <Words>830</Words>
  <Application>Microsoft Office PowerPoint</Application>
  <PresentationFormat>Benutzerdefiniert</PresentationFormat>
  <Paragraphs>112</Paragraphs>
  <Slides>1</Slides>
  <Notes>1</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1</vt:i4>
      </vt:variant>
    </vt:vector>
  </HeadingPairs>
  <TitlesOfParts>
    <vt:vector size="6" baseType="lpstr">
      <vt:lpstr>Arial</vt:lpstr>
      <vt:lpstr>Calibri</vt:lpstr>
      <vt:lpstr>Georgia</vt:lpstr>
      <vt:lpstr>Times New Roman</vt:lpstr>
      <vt:lpstr>PowerPoint_poster_portrait</vt:lpstr>
      <vt:lpstr>PowerPoint-Präsentation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hucpunar</dc:creator>
  <cp:lastModifiedBy>Servan Grüninger</cp:lastModifiedBy>
  <cp:revision>379</cp:revision>
  <cp:lastPrinted>2013-09-04T12:51:41Z</cp:lastPrinted>
  <dcterms:created xsi:type="dcterms:W3CDTF">2012-01-03T09:36:10Z</dcterms:created>
  <dcterms:modified xsi:type="dcterms:W3CDTF">2019-07-05T07:32:40Z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0x01010064B08022A81F59429C1B4FD285F0426C</vt:lpwstr>
  </property>
</Properties>
</file>