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9" r:id="rId4"/>
    <p:sldId id="260" r:id="rId5"/>
    <p:sldId id="262" r:id="rId6"/>
    <p:sldId id="261" r:id="rId7"/>
    <p:sldId id="300" r:id="rId8"/>
    <p:sldId id="265" r:id="rId9"/>
    <p:sldId id="266" r:id="rId10"/>
    <p:sldId id="303" r:id="rId11"/>
    <p:sldId id="267" r:id="rId12"/>
    <p:sldId id="301" r:id="rId13"/>
    <p:sldId id="270" r:id="rId14"/>
    <p:sldId id="268" r:id="rId15"/>
    <p:sldId id="269" r:id="rId16"/>
    <p:sldId id="271" r:id="rId17"/>
    <p:sldId id="272" r:id="rId18"/>
    <p:sldId id="304" r:id="rId19"/>
    <p:sldId id="275" r:id="rId20"/>
    <p:sldId id="305" r:id="rId21"/>
    <p:sldId id="306" r:id="rId22"/>
    <p:sldId id="274" r:id="rId23"/>
    <p:sldId id="307" r:id="rId24"/>
    <p:sldId id="273" r:id="rId25"/>
    <p:sldId id="276" r:id="rId26"/>
    <p:sldId id="277" r:id="rId27"/>
    <p:sldId id="309" r:id="rId28"/>
    <p:sldId id="308" r:id="rId29"/>
    <p:sldId id="278" r:id="rId30"/>
    <p:sldId id="310" r:id="rId31"/>
    <p:sldId id="302" r:id="rId32"/>
    <p:sldId id="279" r:id="rId33"/>
    <p:sldId id="280" r:id="rId34"/>
    <p:sldId id="281" r:id="rId35"/>
    <p:sldId id="282" r:id="rId36"/>
    <p:sldId id="283" r:id="rId37"/>
    <p:sldId id="298"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8" autoAdjust="0"/>
    <p:restoredTop sz="96327"/>
  </p:normalViewPr>
  <p:slideViewPr>
    <p:cSldViewPr snapToGrid="0" snapToObjects="1">
      <p:cViewPr varScale="1">
        <p:scale>
          <a:sx n="99" d="100"/>
          <a:sy n="99" d="100"/>
        </p:scale>
        <p:origin x="19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CBB6F-307B-9F41-A174-66611C4AC200}" type="datetimeFigureOut">
              <a:rPr lang="en-US" smtClean="0"/>
              <a:t>9/24/23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F3508-59F0-7748-874C-A424B4C1521C}" type="slidenum">
              <a:rPr lang="en-US" smtClean="0"/>
              <a:t>‹#›</a:t>
            </a:fld>
            <a:endParaRPr lang="en-US"/>
          </a:p>
        </p:txBody>
      </p:sp>
    </p:spTree>
    <p:extLst>
      <p:ext uri="{BB962C8B-B14F-4D97-AF65-F5344CB8AC3E}">
        <p14:creationId xmlns:p14="http://schemas.microsoft.com/office/powerpoint/2010/main" val="395313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a:t>
            </a:fld>
            <a:endParaRPr lang="en-US"/>
          </a:p>
        </p:txBody>
      </p:sp>
    </p:spTree>
    <p:extLst>
      <p:ext uri="{BB962C8B-B14F-4D97-AF65-F5344CB8AC3E}">
        <p14:creationId xmlns:p14="http://schemas.microsoft.com/office/powerpoint/2010/main" val="94700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14</a:t>
            </a:fld>
            <a:endParaRPr lang="en-US"/>
          </a:p>
        </p:txBody>
      </p:sp>
    </p:spTree>
    <p:extLst>
      <p:ext uri="{BB962C8B-B14F-4D97-AF65-F5344CB8AC3E}">
        <p14:creationId xmlns:p14="http://schemas.microsoft.com/office/powerpoint/2010/main" val="14023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15</a:t>
            </a:fld>
            <a:endParaRPr lang="en-US"/>
          </a:p>
        </p:txBody>
      </p:sp>
    </p:spTree>
    <p:extLst>
      <p:ext uri="{BB962C8B-B14F-4D97-AF65-F5344CB8AC3E}">
        <p14:creationId xmlns:p14="http://schemas.microsoft.com/office/powerpoint/2010/main" val="35831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16</a:t>
            </a:fld>
            <a:endParaRPr lang="en-US"/>
          </a:p>
        </p:txBody>
      </p:sp>
    </p:spTree>
    <p:extLst>
      <p:ext uri="{BB962C8B-B14F-4D97-AF65-F5344CB8AC3E}">
        <p14:creationId xmlns:p14="http://schemas.microsoft.com/office/powerpoint/2010/main" val="863490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17</a:t>
            </a:fld>
            <a:endParaRPr lang="en-US"/>
          </a:p>
        </p:txBody>
      </p:sp>
    </p:spTree>
    <p:extLst>
      <p:ext uri="{BB962C8B-B14F-4D97-AF65-F5344CB8AC3E}">
        <p14:creationId xmlns:p14="http://schemas.microsoft.com/office/powerpoint/2010/main" val="219634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19</a:t>
            </a:fld>
            <a:endParaRPr lang="en-US"/>
          </a:p>
        </p:txBody>
      </p:sp>
    </p:spTree>
    <p:extLst>
      <p:ext uri="{BB962C8B-B14F-4D97-AF65-F5344CB8AC3E}">
        <p14:creationId xmlns:p14="http://schemas.microsoft.com/office/powerpoint/2010/main" val="375267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24</a:t>
            </a:fld>
            <a:endParaRPr lang="en-US"/>
          </a:p>
        </p:txBody>
      </p:sp>
    </p:spTree>
    <p:extLst>
      <p:ext uri="{BB962C8B-B14F-4D97-AF65-F5344CB8AC3E}">
        <p14:creationId xmlns:p14="http://schemas.microsoft.com/office/powerpoint/2010/main" val="317683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25</a:t>
            </a:fld>
            <a:endParaRPr lang="en-US"/>
          </a:p>
        </p:txBody>
      </p:sp>
    </p:spTree>
    <p:extLst>
      <p:ext uri="{BB962C8B-B14F-4D97-AF65-F5344CB8AC3E}">
        <p14:creationId xmlns:p14="http://schemas.microsoft.com/office/powerpoint/2010/main" val="3338234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26</a:t>
            </a:fld>
            <a:endParaRPr lang="en-US"/>
          </a:p>
        </p:txBody>
      </p:sp>
    </p:spTree>
    <p:extLst>
      <p:ext uri="{BB962C8B-B14F-4D97-AF65-F5344CB8AC3E}">
        <p14:creationId xmlns:p14="http://schemas.microsoft.com/office/powerpoint/2010/main" val="6671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27</a:t>
            </a:fld>
            <a:endParaRPr lang="en-US"/>
          </a:p>
        </p:txBody>
      </p:sp>
    </p:spTree>
    <p:extLst>
      <p:ext uri="{BB962C8B-B14F-4D97-AF65-F5344CB8AC3E}">
        <p14:creationId xmlns:p14="http://schemas.microsoft.com/office/powerpoint/2010/main" val="321085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28</a:t>
            </a:fld>
            <a:endParaRPr lang="en-US"/>
          </a:p>
        </p:txBody>
      </p:sp>
    </p:spTree>
    <p:extLst>
      <p:ext uri="{BB962C8B-B14F-4D97-AF65-F5344CB8AC3E}">
        <p14:creationId xmlns:p14="http://schemas.microsoft.com/office/powerpoint/2010/main" val="186965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a:t>
            </a:fld>
            <a:endParaRPr lang="en-US"/>
          </a:p>
        </p:txBody>
      </p:sp>
    </p:spTree>
    <p:extLst>
      <p:ext uri="{BB962C8B-B14F-4D97-AF65-F5344CB8AC3E}">
        <p14:creationId xmlns:p14="http://schemas.microsoft.com/office/powerpoint/2010/main" val="1315697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29</a:t>
            </a:fld>
            <a:endParaRPr lang="en-US"/>
          </a:p>
        </p:txBody>
      </p:sp>
    </p:spTree>
    <p:extLst>
      <p:ext uri="{BB962C8B-B14F-4D97-AF65-F5344CB8AC3E}">
        <p14:creationId xmlns:p14="http://schemas.microsoft.com/office/powerpoint/2010/main" val="996587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30</a:t>
            </a:fld>
            <a:endParaRPr lang="en-US"/>
          </a:p>
        </p:txBody>
      </p:sp>
    </p:spTree>
    <p:extLst>
      <p:ext uri="{BB962C8B-B14F-4D97-AF65-F5344CB8AC3E}">
        <p14:creationId xmlns:p14="http://schemas.microsoft.com/office/powerpoint/2010/main" val="3546411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32</a:t>
            </a:fld>
            <a:endParaRPr lang="en-US"/>
          </a:p>
        </p:txBody>
      </p:sp>
    </p:spTree>
    <p:extLst>
      <p:ext uri="{BB962C8B-B14F-4D97-AF65-F5344CB8AC3E}">
        <p14:creationId xmlns:p14="http://schemas.microsoft.com/office/powerpoint/2010/main" val="35909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33</a:t>
            </a:fld>
            <a:endParaRPr lang="en-US"/>
          </a:p>
        </p:txBody>
      </p:sp>
    </p:spTree>
    <p:extLst>
      <p:ext uri="{BB962C8B-B14F-4D97-AF65-F5344CB8AC3E}">
        <p14:creationId xmlns:p14="http://schemas.microsoft.com/office/powerpoint/2010/main" val="3695346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34</a:t>
            </a:fld>
            <a:endParaRPr lang="en-US"/>
          </a:p>
        </p:txBody>
      </p:sp>
    </p:spTree>
    <p:extLst>
      <p:ext uri="{BB962C8B-B14F-4D97-AF65-F5344CB8AC3E}">
        <p14:creationId xmlns:p14="http://schemas.microsoft.com/office/powerpoint/2010/main" val="163920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35</a:t>
            </a:fld>
            <a:endParaRPr lang="en-US"/>
          </a:p>
        </p:txBody>
      </p:sp>
    </p:spTree>
    <p:extLst>
      <p:ext uri="{BB962C8B-B14F-4D97-AF65-F5344CB8AC3E}">
        <p14:creationId xmlns:p14="http://schemas.microsoft.com/office/powerpoint/2010/main" val="2656845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38</a:t>
            </a:fld>
            <a:endParaRPr lang="en-US"/>
          </a:p>
        </p:txBody>
      </p:sp>
    </p:spTree>
    <p:extLst>
      <p:ext uri="{BB962C8B-B14F-4D97-AF65-F5344CB8AC3E}">
        <p14:creationId xmlns:p14="http://schemas.microsoft.com/office/powerpoint/2010/main" val="277246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a:t>
            </a:fld>
            <a:endParaRPr lang="en-US"/>
          </a:p>
        </p:txBody>
      </p:sp>
    </p:spTree>
    <p:extLst>
      <p:ext uri="{BB962C8B-B14F-4D97-AF65-F5344CB8AC3E}">
        <p14:creationId xmlns:p14="http://schemas.microsoft.com/office/powerpoint/2010/main" val="422476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4</a:t>
            </a:fld>
            <a:endParaRPr lang="en-US"/>
          </a:p>
        </p:txBody>
      </p:sp>
    </p:spTree>
    <p:extLst>
      <p:ext uri="{BB962C8B-B14F-4D97-AF65-F5344CB8AC3E}">
        <p14:creationId xmlns:p14="http://schemas.microsoft.com/office/powerpoint/2010/main" val="399320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5</a:t>
            </a:fld>
            <a:endParaRPr lang="en-US"/>
          </a:p>
        </p:txBody>
      </p:sp>
    </p:spTree>
    <p:extLst>
      <p:ext uri="{BB962C8B-B14F-4D97-AF65-F5344CB8AC3E}">
        <p14:creationId xmlns:p14="http://schemas.microsoft.com/office/powerpoint/2010/main" val="260830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6</a:t>
            </a:fld>
            <a:endParaRPr lang="en-US"/>
          </a:p>
        </p:txBody>
      </p:sp>
    </p:spTree>
    <p:extLst>
      <p:ext uri="{BB962C8B-B14F-4D97-AF65-F5344CB8AC3E}">
        <p14:creationId xmlns:p14="http://schemas.microsoft.com/office/powerpoint/2010/main" val="388733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8</a:t>
            </a:fld>
            <a:endParaRPr lang="en-US"/>
          </a:p>
        </p:txBody>
      </p:sp>
    </p:spTree>
    <p:extLst>
      <p:ext uri="{BB962C8B-B14F-4D97-AF65-F5344CB8AC3E}">
        <p14:creationId xmlns:p14="http://schemas.microsoft.com/office/powerpoint/2010/main" val="194768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11</a:t>
            </a:fld>
            <a:endParaRPr lang="en-US"/>
          </a:p>
        </p:txBody>
      </p:sp>
    </p:spTree>
    <p:extLst>
      <p:ext uri="{BB962C8B-B14F-4D97-AF65-F5344CB8AC3E}">
        <p14:creationId xmlns:p14="http://schemas.microsoft.com/office/powerpoint/2010/main" val="6163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13</a:t>
            </a:fld>
            <a:endParaRPr lang="en-US"/>
          </a:p>
        </p:txBody>
      </p:sp>
    </p:spTree>
    <p:extLst>
      <p:ext uri="{BB962C8B-B14F-4D97-AF65-F5344CB8AC3E}">
        <p14:creationId xmlns:p14="http://schemas.microsoft.com/office/powerpoint/2010/main" val="3821884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F7C-8FC7-B949-8BB5-F3EC121358BE}"/>
              </a:ext>
            </a:extLst>
          </p:cNvPr>
          <p:cNvSpPr>
            <a:spLocks noGrp="1"/>
          </p:cNvSpPr>
          <p:nvPr>
            <p:ph type="ctrTitle"/>
          </p:nvPr>
        </p:nvSpPr>
        <p:spPr>
          <a:xfrm>
            <a:off x="1524000" y="1122363"/>
            <a:ext cx="9144000" cy="2387600"/>
          </a:xfrm>
        </p:spPr>
        <p:txBody>
          <a:bodyPr anchor="b"/>
          <a:lstStyle>
            <a:lvl1pPr algn="ctr">
              <a:defRPr sz="6000">
                <a:solidFill>
                  <a:srgbClr val="7030A0"/>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C7CA965E-4B23-6E4A-9396-473AA2105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D89A562-A1CF-D741-8262-F6E6A11D6E7A}"/>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43A9405B-B9E2-0240-9F21-7EDB0F9BF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DB406-4EA2-714A-B1E3-3CC952B81BE0}"/>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2530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AE32-7986-FA48-8EEA-87A6AAE251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088CC5-9379-E740-A46A-64A1FF692D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622911-CA65-C247-95CB-819623A904EA}"/>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3467BD8D-2951-F74A-B48D-02D996FE3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A0F7A-0AD7-B647-A152-38840AE738C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09839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65D03-6CBD-9E40-AB29-8667A0141A9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7C473B-B1EC-6F41-B861-A762CB6541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7CCF81-2A79-6B4B-9B4C-E9FD88C1E11F}"/>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7344A891-60E1-BC4E-82A5-5650EF078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794D1-3EBB-2E43-B0C9-79CE70E8FBF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22500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C700-8CBA-1644-B6B1-D44F34FCAB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3CAC1C-ADB6-8E48-B4A1-19213A3B84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FE372C-8936-3C45-8377-566F975CD5E2}"/>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504054E3-AF49-1146-A857-F88270FB0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DC92B-DC8A-424E-9917-7F14F291EC71}"/>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26515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D9D2-76FD-7642-AD43-F8ADF02311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0D3A5A-BA28-0040-9C0B-0D91428DC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6DD48F-0F72-D743-A422-D6A946ACBADE}"/>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257B6D8E-B0CC-094A-BC0B-C0E690A7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3959F-BC04-5A40-B0F1-D5C1109C386D}"/>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95480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1F8E-CE6F-3B40-9A14-0FB4C9BFE7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5A852B-0547-4B40-A862-24CD1B26CE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90BD7D-14AA-5842-B04A-9E7819E825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53520BB-A207-B841-97FF-7F86D6C2C02F}"/>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6" name="Footer Placeholder 5">
            <a:extLst>
              <a:ext uri="{FF2B5EF4-FFF2-40B4-BE49-F238E27FC236}">
                <a16:creationId xmlns:a16="http://schemas.microsoft.com/office/drawing/2014/main" id="{C5A6229D-67DE-C346-A8FC-48823B90C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0F92B-6030-4041-B079-5FA2A85ABCF7}"/>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3146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3CF2-BAA1-274C-A17D-499495A632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8621E6-A381-E04E-912E-32B394E19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9799D6-BBF6-BE4C-8021-59437CF4D8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B49A5B-53C2-B74C-8479-86807ECA3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C087B2-CCC6-1A41-9364-9BDBE3DB67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2EE5EE0-9844-1144-AFCB-914CE802CD6E}"/>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8" name="Footer Placeholder 7">
            <a:extLst>
              <a:ext uri="{FF2B5EF4-FFF2-40B4-BE49-F238E27FC236}">
                <a16:creationId xmlns:a16="http://schemas.microsoft.com/office/drawing/2014/main" id="{0817C6F1-C029-BC41-BACA-AFCAFC27B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AFDE1-8027-474B-BC52-87646DB2685A}"/>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84368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984E-30C0-9A45-8C74-4DBE006CEE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295804-1CAA-2945-8CB1-88462AFDF7D2}"/>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4" name="Footer Placeholder 3">
            <a:extLst>
              <a:ext uri="{FF2B5EF4-FFF2-40B4-BE49-F238E27FC236}">
                <a16:creationId xmlns:a16="http://schemas.microsoft.com/office/drawing/2014/main" id="{BF8EC457-12BD-A348-8143-DD5B3A5291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DB4A0-D884-0948-A60E-88EA2A63B823}"/>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93665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C9404-13A7-1E49-B71C-8F07F8D3F232}"/>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3" name="Footer Placeholder 2">
            <a:extLst>
              <a:ext uri="{FF2B5EF4-FFF2-40B4-BE49-F238E27FC236}">
                <a16:creationId xmlns:a16="http://schemas.microsoft.com/office/drawing/2014/main" id="{1FE8BA55-382C-3740-BA92-9BF6FE4A4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68CC4-2735-494F-AA33-FBC027AD4FE4}"/>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6386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8EB4-ECBC-6C43-B307-8DC5DCD835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F5C9CE-AFF7-8D43-B7D2-B4DD6110B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090FFE-292D-8C47-A56B-A75E2CF89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CC02E9-E84A-7B49-90A9-E9990240C83F}"/>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6" name="Footer Placeholder 5">
            <a:extLst>
              <a:ext uri="{FF2B5EF4-FFF2-40B4-BE49-F238E27FC236}">
                <a16:creationId xmlns:a16="http://schemas.microsoft.com/office/drawing/2014/main" id="{F36568D7-35FE-E844-9FAF-EBE445CE7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B7567-6E5C-D940-9ACF-163884B2E4B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92407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C41-9941-984D-BAD1-DBC51257CC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9C02462-4D0C-CE4A-884D-C1715A281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5C462A-B495-464E-BA3C-D24C86AC7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7D224-AC70-414F-89DF-C79249C78686}"/>
              </a:ext>
            </a:extLst>
          </p:cNvPr>
          <p:cNvSpPr>
            <a:spLocks noGrp="1"/>
          </p:cNvSpPr>
          <p:nvPr>
            <p:ph type="dt" sz="half" idx="10"/>
          </p:nvPr>
        </p:nvSpPr>
        <p:spPr/>
        <p:txBody>
          <a:bodyPr/>
          <a:lstStyle/>
          <a:p>
            <a:fld id="{80B7369B-24E0-9F49-81CD-E51CA4A0737D}" type="datetimeFigureOut">
              <a:rPr lang="en-US" smtClean="0"/>
              <a:t>9/24/23</a:t>
            </a:fld>
            <a:endParaRPr lang="en-US"/>
          </a:p>
        </p:txBody>
      </p:sp>
      <p:sp>
        <p:nvSpPr>
          <p:cNvPr id="6" name="Footer Placeholder 5">
            <a:extLst>
              <a:ext uri="{FF2B5EF4-FFF2-40B4-BE49-F238E27FC236}">
                <a16:creationId xmlns:a16="http://schemas.microsoft.com/office/drawing/2014/main" id="{AC438035-A79B-AB46-BCFA-7EC1D6383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FD7E-4F72-2340-80B5-DDCF5BE3979E}"/>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00821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911E4-23E4-B149-B14D-FB39858CA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C93BD1F-384E-5842-8548-9C8A53535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620C68F2-F8FC-9D4F-9D2A-9CBA698F7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7369B-24E0-9F49-81CD-E51CA4A0737D}" type="datetimeFigureOut">
              <a:rPr lang="en-US" smtClean="0"/>
              <a:t>9/24/23</a:t>
            </a:fld>
            <a:endParaRPr lang="en-US"/>
          </a:p>
        </p:txBody>
      </p:sp>
      <p:sp>
        <p:nvSpPr>
          <p:cNvPr id="5" name="Footer Placeholder 4">
            <a:extLst>
              <a:ext uri="{FF2B5EF4-FFF2-40B4-BE49-F238E27FC236}">
                <a16:creationId xmlns:a16="http://schemas.microsoft.com/office/drawing/2014/main" id="{EAC99928-53C1-6B45-B907-002DA666C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DB11C-8E52-E148-B39D-704C62C27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785D7-0F45-2D4B-B660-1BCCDFEBC721}" type="slidenum">
              <a:rPr lang="en-US" smtClean="0"/>
              <a:t>‹#›</a:t>
            </a:fld>
            <a:endParaRPr lang="en-US"/>
          </a:p>
        </p:txBody>
      </p:sp>
    </p:spTree>
    <p:extLst>
      <p:ext uri="{BB962C8B-B14F-4D97-AF65-F5344CB8AC3E}">
        <p14:creationId xmlns:p14="http://schemas.microsoft.com/office/powerpoint/2010/main" val="364773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0A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51000">
              <a:srgbClr val="7030A0"/>
            </a:gs>
            <a:gs pos="83000">
              <a:srgbClr val="7030A0">
                <a:lumMod val="70000"/>
              </a:srgbClr>
            </a:gs>
            <a:gs pos="100000">
              <a:srgbClr val="7030A0">
                <a:lumMod val="91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84D8-9BDF-8145-803C-14EE94B7D313}"/>
              </a:ext>
            </a:extLst>
          </p:cNvPr>
          <p:cNvSpPr>
            <a:spLocks noGrp="1"/>
          </p:cNvSpPr>
          <p:nvPr>
            <p:ph type="ctrTitle"/>
          </p:nvPr>
        </p:nvSpPr>
        <p:spPr>
          <a:xfrm>
            <a:off x="1524000" y="1339339"/>
            <a:ext cx="9144000" cy="1000905"/>
          </a:xfrm>
          <a:noFill/>
        </p:spPr>
        <p:txBody>
          <a:bodyPr>
            <a:normAutofit/>
          </a:bodyPr>
          <a:lstStyle/>
          <a:p>
            <a:r>
              <a:rPr lang="en-US" sz="3600" b="1" dirty="0">
                <a:solidFill>
                  <a:schemeClr val="bg1"/>
                </a:solidFill>
              </a:rPr>
              <a:t>CSY2082 Introduction to Artificial Intelligence</a:t>
            </a:r>
          </a:p>
        </p:txBody>
      </p:sp>
      <p:sp>
        <p:nvSpPr>
          <p:cNvPr id="3" name="Subtitle 2">
            <a:extLst>
              <a:ext uri="{FF2B5EF4-FFF2-40B4-BE49-F238E27FC236}">
                <a16:creationId xmlns:a16="http://schemas.microsoft.com/office/drawing/2014/main" id="{A8289D34-849A-5B48-8316-6B511D1FE16C}"/>
              </a:ext>
            </a:extLst>
          </p:cNvPr>
          <p:cNvSpPr>
            <a:spLocks noGrp="1"/>
          </p:cNvSpPr>
          <p:nvPr>
            <p:ph type="subTitle" idx="1"/>
          </p:nvPr>
        </p:nvSpPr>
        <p:spPr/>
        <p:txBody>
          <a:bodyPr>
            <a:normAutofit/>
          </a:bodyPr>
          <a:lstStyle/>
          <a:p>
            <a:r>
              <a:rPr lang="en-US" sz="5400" dirty="0">
                <a:solidFill>
                  <a:schemeClr val="bg1"/>
                </a:solidFill>
              </a:rPr>
              <a:t>Regression 1</a:t>
            </a:r>
          </a:p>
        </p:txBody>
      </p:sp>
    </p:spTree>
    <p:extLst>
      <p:ext uri="{BB962C8B-B14F-4D97-AF65-F5344CB8AC3E}">
        <p14:creationId xmlns:p14="http://schemas.microsoft.com/office/powerpoint/2010/main" val="273215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2BFB1-4DA7-42D1-5C56-ACECBFBAF16B}"/>
              </a:ext>
            </a:extLst>
          </p:cNvPr>
          <p:cNvPicPr>
            <a:picLocks noChangeAspect="1"/>
          </p:cNvPicPr>
          <p:nvPr/>
        </p:nvPicPr>
        <p:blipFill>
          <a:blip r:embed="rId2"/>
          <a:stretch>
            <a:fillRect/>
          </a:stretch>
        </p:blipFill>
        <p:spPr>
          <a:xfrm>
            <a:off x="0" y="127646"/>
            <a:ext cx="3734873" cy="1080787"/>
          </a:xfrm>
          <a:prstGeom prst="rect">
            <a:avLst/>
          </a:prstGeom>
        </p:spPr>
      </p:pic>
      <p:pic>
        <p:nvPicPr>
          <p:cNvPr id="5" name="Picture 4">
            <a:extLst>
              <a:ext uri="{FF2B5EF4-FFF2-40B4-BE49-F238E27FC236}">
                <a16:creationId xmlns:a16="http://schemas.microsoft.com/office/drawing/2014/main" id="{03538F3F-5554-2D45-9764-AAE35DB650ED}"/>
              </a:ext>
            </a:extLst>
          </p:cNvPr>
          <p:cNvPicPr>
            <a:picLocks noChangeAspect="1"/>
          </p:cNvPicPr>
          <p:nvPr/>
        </p:nvPicPr>
        <p:blipFill rotWithShape="1">
          <a:blip r:embed="rId3"/>
          <a:srcRect l="39093" t="59284"/>
          <a:stretch/>
        </p:blipFill>
        <p:spPr>
          <a:xfrm>
            <a:off x="8925059" y="296172"/>
            <a:ext cx="2809204" cy="743733"/>
          </a:xfrm>
          <a:prstGeom prst="rect">
            <a:avLst/>
          </a:prstGeom>
        </p:spPr>
      </p:pic>
    </p:spTree>
    <p:extLst>
      <p:ext uri="{BB962C8B-B14F-4D97-AF65-F5344CB8AC3E}">
        <p14:creationId xmlns:p14="http://schemas.microsoft.com/office/powerpoint/2010/main" val="7199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200" y="-84937"/>
            <a:ext cx="10515600" cy="1325563"/>
          </a:xfrm>
        </p:spPr>
        <p:txBody>
          <a:bodyPr>
            <a:normAutofit/>
          </a:bodyPr>
          <a:lstStyle/>
          <a:p>
            <a:r>
              <a:rPr lang="en-GB" b="1" dirty="0"/>
              <a:t>Linear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983195" y="1083541"/>
            <a:ext cx="10515599" cy="646332"/>
          </a:xfrm>
        </p:spPr>
        <p:txBody>
          <a:bodyPr>
            <a:normAutofit/>
          </a:bodyPr>
          <a:lstStyle/>
          <a:p>
            <a:r>
              <a:rPr lang="en-GB" dirty="0"/>
              <a:t>Performing linear regression using Scikit-Learn is quite simple:</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8" name="Rectangle 7">
            <a:extLst>
              <a:ext uri="{FF2B5EF4-FFF2-40B4-BE49-F238E27FC236}">
                <a16:creationId xmlns:a16="http://schemas.microsoft.com/office/drawing/2014/main" id="{E7EC1D1B-AC7E-F943-934F-668E5A96FC74}"/>
              </a:ext>
            </a:extLst>
          </p:cNvPr>
          <p:cNvSpPr/>
          <p:nvPr/>
        </p:nvSpPr>
        <p:spPr>
          <a:xfrm>
            <a:off x="1099880" y="1729873"/>
            <a:ext cx="10253920" cy="3736151"/>
          </a:xfrm>
          <a:prstGeom prst="rect">
            <a:avLst/>
          </a:prstGeom>
        </p:spPr>
        <p:txBody>
          <a:bodyPr wrap="square">
            <a:spAutoFit/>
          </a:bodyPr>
          <a:lstStyle/>
          <a:p>
            <a:pPr>
              <a:lnSpc>
                <a:spcPct val="150000"/>
              </a:lnSpc>
            </a:pPr>
            <a:r>
              <a:rPr lang="en-GB" sz="2400" dirty="0">
                <a:solidFill>
                  <a:srgbClr val="000087"/>
                </a:solidFill>
                <a:latin typeface="Consolas" panose="020B0609020204030204" pitchFamily="49" charset="0"/>
                <a:cs typeface="Consolas" panose="020B0609020204030204" pitchFamily="49" charset="0"/>
              </a:rPr>
              <a:t>&gt;&gt;&gt; </a:t>
            </a:r>
            <a:r>
              <a:rPr lang="en-GB" sz="2400" dirty="0">
                <a:solidFill>
                  <a:srgbClr val="0A5287"/>
                </a:solidFill>
                <a:latin typeface="Consolas" panose="020B0609020204030204" pitchFamily="49" charset="0"/>
                <a:cs typeface="Consolas" panose="020B0609020204030204" pitchFamily="49" charset="0"/>
              </a:rPr>
              <a:t>from </a:t>
            </a:r>
            <a:r>
              <a:rPr lang="en-GB" sz="2400" dirty="0" err="1">
                <a:solidFill>
                  <a:srgbClr val="18C0FF"/>
                </a:solidFill>
                <a:latin typeface="Consolas" panose="020B0609020204030204" pitchFamily="49" charset="0"/>
                <a:cs typeface="Consolas" panose="020B0609020204030204" pitchFamily="49" charset="0"/>
              </a:rPr>
              <a:t>sklearn.linear_model</a:t>
            </a:r>
            <a:r>
              <a:rPr lang="en-GB" sz="2400" dirty="0">
                <a:solidFill>
                  <a:srgbClr val="18C0FF"/>
                </a:solidFill>
                <a:latin typeface="Consolas" panose="020B0609020204030204" pitchFamily="49" charset="0"/>
                <a:cs typeface="Consolas" panose="020B0609020204030204" pitchFamily="49" charset="0"/>
              </a:rPr>
              <a:t> </a:t>
            </a:r>
            <a:r>
              <a:rPr lang="en-GB" sz="2400" dirty="0">
                <a:solidFill>
                  <a:srgbClr val="0A5287"/>
                </a:solidFill>
                <a:latin typeface="Consolas" panose="020B0609020204030204" pitchFamily="49" charset="0"/>
                <a:cs typeface="Consolas" panose="020B0609020204030204" pitchFamily="49" charset="0"/>
              </a:rPr>
              <a:t>import </a:t>
            </a:r>
            <a:r>
              <a:rPr lang="en-GB" sz="2400" dirty="0" err="1">
                <a:solidFill>
                  <a:srgbClr val="000075"/>
                </a:solidFill>
                <a:latin typeface="Consolas" panose="020B0609020204030204" pitchFamily="49" charset="0"/>
                <a:cs typeface="Consolas" panose="020B0609020204030204" pitchFamily="49" charset="0"/>
              </a:rPr>
              <a:t>LinearRegression</a:t>
            </a:r>
            <a:r>
              <a:rPr lang="en-GB" sz="2400" dirty="0">
                <a:solidFill>
                  <a:srgbClr val="000075"/>
                </a:solidFill>
                <a:latin typeface="Consolas" panose="020B0609020204030204" pitchFamily="49" charset="0"/>
                <a:cs typeface="Consolas" panose="020B0609020204030204" pitchFamily="49" charset="0"/>
              </a:rPr>
              <a:t> </a:t>
            </a:r>
          </a:p>
          <a:p>
            <a:pPr>
              <a:lnSpc>
                <a:spcPct val="150000"/>
              </a:lnSpc>
            </a:pPr>
            <a:r>
              <a:rPr lang="en-GB" sz="2400" dirty="0">
                <a:solidFill>
                  <a:srgbClr val="000087"/>
                </a:solidFill>
                <a:latin typeface="Consolas" panose="020B0609020204030204" pitchFamily="49" charset="0"/>
                <a:cs typeface="Consolas" panose="020B0609020204030204" pitchFamily="49" charset="0"/>
              </a:rPr>
              <a:t>&gt;&gt;&gt; </a:t>
            </a:r>
            <a:r>
              <a:rPr lang="en-GB" sz="2400" dirty="0" err="1">
                <a:solidFill>
                  <a:srgbClr val="000075"/>
                </a:solidFill>
                <a:latin typeface="Consolas" panose="020B0609020204030204" pitchFamily="49" charset="0"/>
                <a:cs typeface="Consolas" panose="020B0609020204030204" pitchFamily="49" charset="0"/>
              </a:rPr>
              <a:t>lin_reg</a:t>
            </a:r>
            <a:r>
              <a:rPr lang="en-GB" sz="2400" dirty="0">
                <a:solidFill>
                  <a:srgbClr val="000075"/>
                </a:solidFill>
                <a:latin typeface="Consolas" panose="020B0609020204030204" pitchFamily="49" charset="0"/>
                <a:cs typeface="Consolas" panose="020B0609020204030204" pitchFamily="49" charset="0"/>
              </a:rPr>
              <a:t> </a:t>
            </a:r>
            <a:r>
              <a:rPr lang="en-GB" sz="2400" dirty="0">
                <a:solidFill>
                  <a:srgbClr val="434343"/>
                </a:solidFill>
                <a:latin typeface="Consolas" panose="020B0609020204030204" pitchFamily="49" charset="0"/>
                <a:cs typeface="Consolas" panose="020B0609020204030204" pitchFamily="49" charset="0"/>
              </a:rPr>
              <a:t>= </a:t>
            </a:r>
            <a:r>
              <a:rPr lang="en-GB" sz="2400" dirty="0" err="1">
                <a:solidFill>
                  <a:srgbClr val="000075"/>
                </a:solidFill>
                <a:latin typeface="Consolas" panose="020B0609020204030204" pitchFamily="49" charset="0"/>
                <a:cs typeface="Consolas" panose="020B0609020204030204" pitchFamily="49" charset="0"/>
              </a:rPr>
              <a:t>LinearRegression</a:t>
            </a:r>
            <a:r>
              <a:rPr lang="en-GB" sz="2400" dirty="0">
                <a:solidFill>
                  <a:srgbClr val="000000"/>
                </a:solidFill>
                <a:latin typeface="Consolas" panose="020B0609020204030204" pitchFamily="49" charset="0"/>
                <a:cs typeface="Consolas" panose="020B0609020204030204" pitchFamily="49" charset="0"/>
              </a:rPr>
              <a:t>()</a:t>
            </a:r>
            <a:endParaRPr lang="en-GB" sz="2400" dirty="0">
              <a:solidFill>
                <a:srgbClr val="000075"/>
              </a:solidFill>
              <a:latin typeface="Consolas" panose="020B0609020204030204" pitchFamily="49" charset="0"/>
              <a:cs typeface="Consolas" panose="020B0609020204030204" pitchFamily="49" charset="0"/>
            </a:endParaRPr>
          </a:p>
          <a:p>
            <a:pPr>
              <a:lnSpc>
                <a:spcPct val="150000"/>
              </a:lnSpc>
            </a:pPr>
            <a:r>
              <a:rPr lang="en-GB" sz="2400" dirty="0">
                <a:solidFill>
                  <a:srgbClr val="000087"/>
                </a:solidFill>
                <a:latin typeface="Consolas" panose="020B0609020204030204" pitchFamily="49" charset="0"/>
                <a:cs typeface="Consolas" panose="020B0609020204030204" pitchFamily="49" charset="0"/>
              </a:rPr>
              <a:t>&gt;&gt;&gt; </a:t>
            </a:r>
            <a:r>
              <a:rPr lang="en-GB" sz="2400" dirty="0" err="1">
                <a:solidFill>
                  <a:srgbClr val="000075"/>
                </a:solidFill>
                <a:latin typeface="Consolas" panose="020B0609020204030204" pitchFamily="49" charset="0"/>
                <a:cs typeface="Consolas" panose="020B0609020204030204" pitchFamily="49" charset="0"/>
              </a:rPr>
              <a:t>lin_reg</a:t>
            </a:r>
            <a:r>
              <a:rPr lang="en-GB" sz="2400" dirty="0" err="1">
                <a:solidFill>
                  <a:srgbClr val="434343"/>
                </a:solidFill>
                <a:latin typeface="Consolas" panose="020B0609020204030204" pitchFamily="49" charset="0"/>
                <a:cs typeface="Consolas" panose="020B0609020204030204" pitchFamily="49" charset="0"/>
              </a:rPr>
              <a:t>.</a:t>
            </a:r>
            <a:r>
              <a:rPr lang="en-GB" sz="2400" dirty="0" err="1">
                <a:solidFill>
                  <a:srgbClr val="000075"/>
                </a:solidFill>
                <a:latin typeface="Consolas" panose="020B0609020204030204" pitchFamily="49" charset="0"/>
                <a:cs typeface="Consolas" panose="020B0609020204030204" pitchFamily="49" charset="0"/>
              </a:rPr>
              <a:t>fit</a:t>
            </a:r>
            <a:r>
              <a:rPr lang="en-GB" sz="2400" dirty="0">
                <a:solidFill>
                  <a:srgbClr val="000000"/>
                </a:solidFill>
                <a:latin typeface="Consolas" panose="020B0609020204030204" pitchFamily="49" charset="0"/>
                <a:cs typeface="Consolas" panose="020B0609020204030204" pitchFamily="49" charset="0"/>
              </a:rPr>
              <a:t>(</a:t>
            </a:r>
            <a:r>
              <a:rPr lang="en-GB" sz="2400" dirty="0">
                <a:solidFill>
                  <a:srgbClr val="000075"/>
                </a:solidFill>
                <a:latin typeface="Consolas" panose="020B0609020204030204" pitchFamily="49" charset="0"/>
                <a:cs typeface="Consolas" panose="020B0609020204030204" pitchFamily="49" charset="0"/>
              </a:rPr>
              <a:t>X</a:t>
            </a:r>
            <a:r>
              <a:rPr lang="en-GB" sz="2400" dirty="0">
                <a:solidFill>
                  <a:srgbClr val="000000"/>
                </a:solidFill>
                <a:latin typeface="Consolas" panose="020B0609020204030204" pitchFamily="49" charset="0"/>
                <a:cs typeface="Consolas" panose="020B0609020204030204" pitchFamily="49" charset="0"/>
              </a:rPr>
              <a:t>, </a:t>
            </a:r>
            <a:r>
              <a:rPr lang="en-GB" sz="2400" dirty="0">
                <a:solidFill>
                  <a:srgbClr val="000075"/>
                </a:solidFill>
                <a:latin typeface="Consolas" panose="020B0609020204030204" pitchFamily="49" charset="0"/>
                <a:cs typeface="Consolas" panose="020B0609020204030204" pitchFamily="49" charset="0"/>
              </a:rPr>
              <a:t>y</a:t>
            </a:r>
            <a:r>
              <a:rPr lang="en-GB" sz="2400" dirty="0">
                <a:solidFill>
                  <a:srgbClr val="000000"/>
                </a:solidFill>
                <a:latin typeface="Consolas" panose="020B0609020204030204" pitchFamily="49" charset="0"/>
                <a:cs typeface="Consolas" panose="020B0609020204030204" pitchFamily="49" charset="0"/>
              </a:rPr>
              <a:t>)</a:t>
            </a:r>
            <a:endParaRPr lang="en-GB" sz="2400" dirty="0">
              <a:solidFill>
                <a:srgbClr val="000075"/>
              </a:solidFill>
              <a:latin typeface="Consolas" panose="020B0609020204030204" pitchFamily="49" charset="0"/>
              <a:cs typeface="Consolas" panose="020B0609020204030204" pitchFamily="49" charset="0"/>
            </a:endParaRPr>
          </a:p>
          <a:p>
            <a:pPr>
              <a:lnSpc>
                <a:spcPct val="150000"/>
              </a:lnSpc>
            </a:pPr>
            <a:r>
              <a:rPr lang="en-GB" sz="2400" dirty="0">
                <a:solidFill>
                  <a:srgbClr val="000087"/>
                </a:solidFill>
                <a:latin typeface="Consolas" panose="020B0609020204030204" pitchFamily="49" charset="0"/>
                <a:cs typeface="Consolas" panose="020B0609020204030204" pitchFamily="49" charset="0"/>
              </a:rPr>
              <a:t>&gt;&gt;&gt; </a:t>
            </a:r>
            <a:r>
              <a:rPr lang="en-GB" sz="2400" dirty="0" err="1">
                <a:solidFill>
                  <a:srgbClr val="000075"/>
                </a:solidFill>
                <a:latin typeface="Consolas" panose="020B0609020204030204" pitchFamily="49" charset="0"/>
                <a:cs typeface="Consolas" panose="020B0609020204030204" pitchFamily="49" charset="0"/>
              </a:rPr>
              <a:t>lin_reg</a:t>
            </a:r>
            <a:r>
              <a:rPr lang="en-GB" sz="2400" dirty="0" err="1">
                <a:solidFill>
                  <a:srgbClr val="434343"/>
                </a:solidFill>
                <a:latin typeface="Consolas" panose="020B0609020204030204" pitchFamily="49" charset="0"/>
                <a:cs typeface="Consolas" panose="020B0609020204030204" pitchFamily="49" charset="0"/>
              </a:rPr>
              <a:t>.</a:t>
            </a:r>
            <a:r>
              <a:rPr lang="en-GB" sz="2400" dirty="0" err="1">
                <a:solidFill>
                  <a:srgbClr val="000075"/>
                </a:solidFill>
                <a:latin typeface="Consolas" panose="020B0609020204030204" pitchFamily="49" charset="0"/>
                <a:cs typeface="Consolas" panose="020B0609020204030204" pitchFamily="49" charset="0"/>
              </a:rPr>
              <a:t>intercept</a:t>
            </a:r>
            <a:r>
              <a:rPr lang="en-GB" sz="2400" dirty="0">
                <a:solidFill>
                  <a:srgbClr val="000075"/>
                </a:solidFill>
                <a:latin typeface="Consolas" panose="020B0609020204030204" pitchFamily="49" charset="0"/>
                <a:cs typeface="Consolas" panose="020B0609020204030204" pitchFamily="49" charset="0"/>
              </a:rPr>
              <a:t>_</a:t>
            </a:r>
            <a:r>
              <a:rPr lang="en-GB" sz="2400" dirty="0">
                <a:solidFill>
                  <a:srgbClr val="000000"/>
                </a:solidFill>
                <a:latin typeface="Consolas" panose="020B0609020204030204" pitchFamily="49" charset="0"/>
                <a:cs typeface="Consolas" panose="020B0609020204030204" pitchFamily="49" charset="0"/>
              </a:rPr>
              <a:t>, </a:t>
            </a:r>
            <a:r>
              <a:rPr lang="en-GB" sz="2400" dirty="0" err="1">
                <a:solidFill>
                  <a:srgbClr val="000075"/>
                </a:solidFill>
                <a:latin typeface="Consolas" panose="020B0609020204030204" pitchFamily="49" charset="0"/>
                <a:cs typeface="Consolas" panose="020B0609020204030204" pitchFamily="49" charset="0"/>
              </a:rPr>
              <a:t>lin_reg</a:t>
            </a:r>
            <a:r>
              <a:rPr lang="en-GB" sz="2400" dirty="0" err="1">
                <a:solidFill>
                  <a:srgbClr val="434343"/>
                </a:solidFill>
                <a:latin typeface="Consolas" panose="020B0609020204030204" pitchFamily="49" charset="0"/>
                <a:cs typeface="Consolas" panose="020B0609020204030204" pitchFamily="49" charset="0"/>
              </a:rPr>
              <a:t>.</a:t>
            </a:r>
            <a:r>
              <a:rPr lang="en-GB" sz="2400" dirty="0" err="1">
                <a:solidFill>
                  <a:srgbClr val="000075"/>
                </a:solidFill>
                <a:latin typeface="Consolas" panose="020B0609020204030204" pitchFamily="49" charset="0"/>
                <a:cs typeface="Consolas" panose="020B0609020204030204" pitchFamily="49" charset="0"/>
              </a:rPr>
              <a:t>coef</a:t>
            </a:r>
            <a:r>
              <a:rPr lang="en-GB" sz="2400" dirty="0">
                <a:solidFill>
                  <a:srgbClr val="000075"/>
                </a:solidFill>
                <a:latin typeface="Consolas" panose="020B0609020204030204" pitchFamily="49" charset="0"/>
                <a:cs typeface="Consolas" panose="020B0609020204030204" pitchFamily="49" charset="0"/>
              </a:rPr>
              <a:t>_ </a:t>
            </a:r>
          </a:p>
          <a:p>
            <a:pPr>
              <a:lnSpc>
                <a:spcPct val="150000"/>
              </a:lnSpc>
            </a:pPr>
            <a:r>
              <a:rPr lang="en-GB" sz="2000" dirty="0">
                <a:solidFill>
                  <a:srgbClr val="000000"/>
                </a:solidFill>
                <a:latin typeface="Consolas" panose="020B0609020204030204" pitchFamily="49" charset="0"/>
                <a:cs typeface="Consolas" panose="020B0609020204030204" pitchFamily="49" charset="0"/>
              </a:rPr>
              <a:t>(array([4.21509616]), array([[2.77011339]]))</a:t>
            </a:r>
          </a:p>
          <a:p>
            <a:pPr>
              <a:lnSpc>
                <a:spcPct val="150000"/>
              </a:lnSpc>
            </a:pPr>
            <a:r>
              <a:rPr lang="en-GB" sz="2400" dirty="0">
                <a:solidFill>
                  <a:srgbClr val="000087"/>
                </a:solidFill>
                <a:latin typeface="Consolas" panose="020B0609020204030204" pitchFamily="49" charset="0"/>
                <a:cs typeface="Consolas" panose="020B0609020204030204" pitchFamily="49" charset="0"/>
              </a:rPr>
              <a:t>&gt;&gt;&gt; </a:t>
            </a:r>
            <a:r>
              <a:rPr lang="en-GB" sz="2400" dirty="0" err="1">
                <a:solidFill>
                  <a:srgbClr val="000075"/>
                </a:solidFill>
                <a:latin typeface="Consolas" panose="020B0609020204030204" pitchFamily="49" charset="0"/>
                <a:cs typeface="Consolas" panose="020B0609020204030204" pitchFamily="49" charset="0"/>
              </a:rPr>
              <a:t>lin_reg</a:t>
            </a:r>
            <a:r>
              <a:rPr lang="en-GB" sz="2400" dirty="0" err="1">
                <a:solidFill>
                  <a:srgbClr val="434343"/>
                </a:solidFill>
                <a:latin typeface="Consolas" panose="020B0609020204030204" pitchFamily="49" charset="0"/>
                <a:cs typeface="Consolas" panose="020B0609020204030204" pitchFamily="49" charset="0"/>
              </a:rPr>
              <a:t>.</a:t>
            </a:r>
            <a:r>
              <a:rPr lang="en-GB" sz="2400" dirty="0" err="1">
                <a:solidFill>
                  <a:srgbClr val="000075"/>
                </a:solidFill>
                <a:latin typeface="Consolas" panose="020B0609020204030204" pitchFamily="49" charset="0"/>
                <a:cs typeface="Consolas" panose="020B0609020204030204" pitchFamily="49" charset="0"/>
              </a:rPr>
              <a:t>predict</a:t>
            </a:r>
            <a:r>
              <a:rPr lang="en-GB" sz="2400" dirty="0">
                <a:solidFill>
                  <a:srgbClr val="000000"/>
                </a:solidFill>
                <a:latin typeface="Consolas" panose="020B0609020204030204" pitchFamily="49" charset="0"/>
                <a:cs typeface="Consolas" panose="020B0609020204030204" pitchFamily="49" charset="0"/>
              </a:rPr>
              <a:t>(</a:t>
            </a:r>
            <a:r>
              <a:rPr lang="en-GB" sz="2400" dirty="0" err="1">
                <a:solidFill>
                  <a:srgbClr val="000075"/>
                </a:solidFill>
                <a:latin typeface="Consolas" panose="020B0609020204030204" pitchFamily="49" charset="0"/>
                <a:cs typeface="Consolas" panose="020B0609020204030204" pitchFamily="49" charset="0"/>
              </a:rPr>
              <a:t>X_new</a:t>
            </a:r>
            <a:r>
              <a:rPr lang="en-GB" sz="2400" dirty="0">
                <a:solidFill>
                  <a:srgbClr val="000000"/>
                </a:solidFill>
                <a:latin typeface="Consolas" panose="020B0609020204030204" pitchFamily="49" charset="0"/>
                <a:cs typeface="Consolas" panose="020B0609020204030204" pitchFamily="49" charset="0"/>
              </a:rPr>
              <a:t>) </a:t>
            </a:r>
          </a:p>
          <a:p>
            <a:pPr>
              <a:lnSpc>
                <a:spcPct val="150000"/>
              </a:lnSpc>
            </a:pPr>
            <a:r>
              <a:rPr lang="en-GB" sz="2000" dirty="0">
                <a:solidFill>
                  <a:srgbClr val="000000"/>
                </a:solidFill>
                <a:latin typeface="Consolas" panose="020B0609020204030204" pitchFamily="49" charset="0"/>
                <a:cs typeface="Consolas" panose="020B0609020204030204" pitchFamily="49" charset="0"/>
              </a:rPr>
              <a:t>array([[4.21509616], [9.75532293]])</a:t>
            </a:r>
          </a:p>
        </p:txBody>
      </p:sp>
      <p:sp>
        <p:nvSpPr>
          <p:cNvPr id="9" name="Rectangle 8">
            <a:extLst>
              <a:ext uri="{FF2B5EF4-FFF2-40B4-BE49-F238E27FC236}">
                <a16:creationId xmlns:a16="http://schemas.microsoft.com/office/drawing/2014/main" id="{858C28BB-8E9E-9F4C-BFC7-8DE022E0DC7D}"/>
              </a:ext>
            </a:extLst>
          </p:cNvPr>
          <p:cNvSpPr/>
          <p:nvPr/>
        </p:nvSpPr>
        <p:spPr>
          <a:xfrm>
            <a:off x="983195" y="5956615"/>
            <a:ext cx="7461017" cy="480131"/>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en-GB" sz="2800" dirty="0">
                <a:solidFill>
                  <a:srgbClr val="7030A0"/>
                </a:solidFill>
              </a:rPr>
              <a:t>High complexity – increasing number of features</a:t>
            </a:r>
          </a:p>
        </p:txBody>
      </p:sp>
    </p:spTree>
    <p:extLst>
      <p:ext uri="{BB962C8B-B14F-4D97-AF65-F5344CB8AC3E}">
        <p14:creationId xmlns:p14="http://schemas.microsoft.com/office/powerpoint/2010/main" val="52032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07B2-129F-DDEF-94A2-F854E611538C}"/>
              </a:ext>
            </a:extLst>
          </p:cNvPr>
          <p:cNvSpPr>
            <a:spLocks noGrp="1"/>
          </p:cNvSpPr>
          <p:nvPr>
            <p:ph type="title"/>
          </p:nvPr>
        </p:nvSpPr>
        <p:spPr>
          <a:xfrm>
            <a:off x="3800341" y="2766218"/>
            <a:ext cx="10515600" cy="1325563"/>
          </a:xfrm>
        </p:spPr>
        <p:txBody>
          <a:bodyPr/>
          <a:lstStyle/>
          <a:p>
            <a:r>
              <a:rPr lang="en-GB" b="1" dirty="0"/>
              <a:t>Gradient Descent</a:t>
            </a:r>
            <a:endParaRPr lang="en-US" dirty="0"/>
          </a:p>
        </p:txBody>
      </p:sp>
    </p:spTree>
    <p:extLst>
      <p:ext uri="{BB962C8B-B14F-4D97-AF65-F5344CB8AC3E}">
        <p14:creationId xmlns:p14="http://schemas.microsoft.com/office/powerpoint/2010/main" val="256522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10" name="Picture 9">
            <a:extLst>
              <a:ext uri="{FF2B5EF4-FFF2-40B4-BE49-F238E27FC236}">
                <a16:creationId xmlns:a16="http://schemas.microsoft.com/office/drawing/2014/main" id="{DC7AAF5E-C7C3-1D43-83B7-5572FC4BBC51}"/>
              </a:ext>
            </a:extLst>
          </p:cNvPr>
          <p:cNvPicPr>
            <a:picLocks noChangeAspect="1"/>
          </p:cNvPicPr>
          <p:nvPr/>
        </p:nvPicPr>
        <p:blipFill rotWithShape="1">
          <a:blip r:embed="rId3"/>
          <a:srcRect t="40354" r="39739"/>
          <a:stretch/>
        </p:blipFill>
        <p:spPr>
          <a:xfrm>
            <a:off x="7204988" y="193376"/>
            <a:ext cx="4811001" cy="963490"/>
          </a:xfrm>
          <a:prstGeom prst="rect">
            <a:avLst/>
          </a:prstGeom>
        </p:spPr>
      </p:pic>
      <p:pic>
        <p:nvPicPr>
          <p:cNvPr id="11" name="Picture 2">
            <a:extLst>
              <a:ext uri="{FF2B5EF4-FFF2-40B4-BE49-F238E27FC236}">
                <a16:creationId xmlns:a16="http://schemas.microsoft.com/office/drawing/2014/main" id="{93ED5787-D9A4-E740-A3BB-5F603B568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201" y="1190382"/>
            <a:ext cx="8276955" cy="546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E20FBD-BA0B-6645-8E20-AC6C7851A7F4}"/>
              </a:ext>
            </a:extLst>
          </p:cNvPr>
          <p:cNvPicPr>
            <a:picLocks noChangeAspect="1"/>
          </p:cNvPicPr>
          <p:nvPr/>
        </p:nvPicPr>
        <p:blipFill rotWithShape="1">
          <a:blip r:embed="rId5"/>
          <a:srcRect t="35960" r="28822"/>
          <a:stretch/>
        </p:blipFill>
        <p:spPr>
          <a:xfrm>
            <a:off x="822235" y="270832"/>
            <a:ext cx="4575907" cy="852517"/>
          </a:xfrm>
          <a:prstGeom prst="rect">
            <a:avLst/>
          </a:prstGeom>
        </p:spPr>
      </p:pic>
    </p:spTree>
    <p:extLst>
      <p:ext uri="{BB962C8B-B14F-4D97-AF65-F5344CB8AC3E}">
        <p14:creationId xmlns:p14="http://schemas.microsoft.com/office/powerpoint/2010/main" val="294212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68391" y="900638"/>
            <a:ext cx="10515599" cy="1653868"/>
          </a:xfrm>
        </p:spPr>
        <p:txBody>
          <a:bodyPr>
            <a:normAutofit/>
          </a:bodyPr>
          <a:lstStyle/>
          <a:p>
            <a:r>
              <a:rPr lang="en-GB" sz="2400" dirty="0"/>
              <a:t>Gradient Descent is a very generic optimization algorithm capable of finding optimal solutions to a wide range of problems. The general idea of Gradient Descent is to </a:t>
            </a:r>
            <a:r>
              <a:rPr lang="en-GB" sz="2400" b="1" dirty="0"/>
              <a:t>tweak</a:t>
            </a:r>
            <a:r>
              <a:rPr lang="en-GB" sz="2400" dirty="0"/>
              <a:t> parameters iteratively in order to </a:t>
            </a:r>
            <a:r>
              <a:rPr lang="en-GB" sz="2400" b="1" dirty="0"/>
              <a:t>minimise</a:t>
            </a:r>
            <a:r>
              <a:rPr lang="en-GB" sz="2400" dirty="0"/>
              <a:t> </a:t>
            </a:r>
            <a:r>
              <a:rPr lang="en-GB" sz="2400" b="1" dirty="0"/>
              <a:t>a</a:t>
            </a:r>
            <a:r>
              <a:rPr lang="en-GB" sz="2400" dirty="0"/>
              <a:t> </a:t>
            </a:r>
            <a:r>
              <a:rPr lang="en-GB" sz="2400" b="1" dirty="0"/>
              <a:t>cost</a:t>
            </a:r>
            <a:r>
              <a:rPr lang="en-GB" sz="2400" dirty="0"/>
              <a:t> </a:t>
            </a:r>
            <a:r>
              <a:rPr lang="en-GB" sz="2400" b="1" dirty="0"/>
              <a:t>function</a:t>
            </a:r>
            <a:r>
              <a:rPr lang="en-GB" sz="2400" dirty="0"/>
              <a: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AF858FA-FD94-E34A-81A9-98835A8E684E}"/>
              </a:ext>
            </a:extLst>
          </p:cNvPr>
          <p:cNvPicPr>
            <a:picLocks noChangeAspect="1"/>
          </p:cNvPicPr>
          <p:nvPr/>
        </p:nvPicPr>
        <p:blipFill>
          <a:blip r:embed="rId3"/>
          <a:stretch>
            <a:fillRect/>
          </a:stretch>
        </p:blipFill>
        <p:spPr>
          <a:xfrm>
            <a:off x="2269049" y="2057400"/>
            <a:ext cx="7759700" cy="4800600"/>
          </a:xfrm>
          <a:prstGeom prst="rect">
            <a:avLst/>
          </a:prstGeom>
        </p:spPr>
      </p:pic>
      <p:pic>
        <p:nvPicPr>
          <p:cNvPr id="10" name="Picture 9">
            <a:extLst>
              <a:ext uri="{FF2B5EF4-FFF2-40B4-BE49-F238E27FC236}">
                <a16:creationId xmlns:a16="http://schemas.microsoft.com/office/drawing/2014/main" id="{C2F2D2DB-1D6A-8949-8A58-13A267129073}"/>
              </a:ext>
            </a:extLst>
          </p:cNvPr>
          <p:cNvPicPr>
            <a:picLocks noChangeAspect="1"/>
          </p:cNvPicPr>
          <p:nvPr/>
        </p:nvPicPr>
        <p:blipFill rotWithShape="1">
          <a:blip r:embed="rId4"/>
          <a:srcRect t="38525" r="45452"/>
          <a:stretch/>
        </p:blipFill>
        <p:spPr>
          <a:xfrm>
            <a:off x="7772400" y="19179"/>
            <a:ext cx="4041782" cy="921641"/>
          </a:xfrm>
          <a:prstGeom prst="rect">
            <a:avLst/>
          </a:prstGeom>
        </p:spPr>
      </p:pic>
    </p:spTree>
    <p:extLst>
      <p:ext uri="{BB962C8B-B14F-4D97-AF65-F5344CB8AC3E}">
        <p14:creationId xmlns:p14="http://schemas.microsoft.com/office/powerpoint/2010/main" val="1347565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0" y="900638"/>
            <a:ext cx="11994775" cy="1653868"/>
          </a:xfrm>
        </p:spPr>
        <p:txBody>
          <a:bodyPr>
            <a:normAutofit/>
          </a:bodyPr>
          <a:lstStyle/>
          <a:p>
            <a:r>
              <a:rPr lang="en-GB" sz="2400" dirty="0"/>
              <a:t>Concretely, you start by filling </a:t>
            </a:r>
            <a:r>
              <a:rPr lang="el-GR" sz="2400" dirty="0"/>
              <a:t>θ </a:t>
            </a:r>
            <a:r>
              <a:rPr lang="en-GB" sz="2400" dirty="0"/>
              <a:t>with random values (this is called random initialization), and then you improve it gradually, taking one baby step at a time, each step attempting to decrease the cost function (e.g., the MSE), until the algorithm converges to a minimum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AF858FA-FD94-E34A-81A9-98835A8E684E}"/>
              </a:ext>
            </a:extLst>
          </p:cNvPr>
          <p:cNvPicPr>
            <a:picLocks noChangeAspect="1"/>
          </p:cNvPicPr>
          <p:nvPr/>
        </p:nvPicPr>
        <p:blipFill>
          <a:blip r:embed="rId3"/>
          <a:stretch>
            <a:fillRect/>
          </a:stretch>
        </p:blipFill>
        <p:spPr>
          <a:xfrm>
            <a:off x="2446340" y="1988026"/>
            <a:ext cx="7759700" cy="4800600"/>
          </a:xfrm>
          <a:prstGeom prst="rect">
            <a:avLst/>
          </a:prstGeom>
        </p:spPr>
      </p:pic>
      <p:pic>
        <p:nvPicPr>
          <p:cNvPr id="10" name="Picture 9">
            <a:extLst>
              <a:ext uri="{FF2B5EF4-FFF2-40B4-BE49-F238E27FC236}">
                <a16:creationId xmlns:a16="http://schemas.microsoft.com/office/drawing/2014/main" id="{C2F2D2DB-1D6A-8949-8A58-13A267129073}"/>
              </a:ext>
            </a:extLst>
          </p:cNvPr>
          <p:cNvPicPr>
            <a:picLocks noChangeAspect="1"/>
          </p:cNvPicPr>
          <p:nvPr/>
        </p:nvPicPr>
        <p:blipFill rotWithShape="1">
          <a:blip r:embed="rId4"/>
          <a:srcRect t="38525" r="45452"/>
          <a:stretch/>
        </p:blipFill>
        <p:spPr>
          <a:xfrm>
            <a:off x="7772400" y="19179"/>
            <a:ext cx="4041782" cy="921641"/>
          </a:xfrm>
          <a:prstGeom prst="rect">
            <a:avLst/>
          </a:prstGeom>
        </p:spPr>
      </p:pic>
    </p:spTree>
    <p:extLst>
      <p:ext uri="{BB962C8B-B14F-4D97-AF65-F5344CB8AC3E}">
        <p14:creationId xmlns:p14="http://schemas.microsoft.com/office/powerpoint/2010/main" val="302822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19833" y="1136052"/>
            <a:ext cx="11994775" cy="921641"/>
          </a:xfrm>
        </p:spPr>
        <p:txBody>
          <a:bodyPr>
            <a:normAutofit/>
          </a:bodyPr>
          <a:lstStyle/>
          <a:p>
            <a:r>
              <a:rPr lang="en-GB" sz="2400" dirty="0"/>
              <a:t>An important parameter in Gradient Descent is the size of the steps, determined by the learning rate hyperparameter.</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B9AF8DB-52C5-B14E-9E76-C5125DC00AC9}"/>
              </a:ext>
            </a:extLst>
          </p:cNvPr>
          <p:cNvPicPr>
            <a:picLocks noChangeAspect="1"/>
          </p:cNvPicPr>
          <p:nvPr/>
        </p:nvPicPr>
        <p:blipFill>
          <a:blip r:embed="rId3"/>
          <a:stretch>
            <a:fillRect/>
          </a:stretch>
        </p:blipFill>
        <p:spPr>
          <a:xfrm>
            <a:off x="0" y="2461615"/>
            <a:ext cx="6361460" cy="3513045"/>
          </a:xfrm>
          <a:prstGeom prst="rect">
            <a:avLst/>
          </a:prstGeom>
        </p:spPr>
      </p:pic>
      <p:pic>
        <p:nvPicPr>
          <p:cNvPr id="8" name="Picture 7">
            <a:extLst>
              <a:ext uri="{FF2B5EF4-FFF2-40B4-BE49-F238E27FC236}">
                <a16:creationId xmlns:a16="http://schemas.microsoft.com/office/drawing/2014/main" id="{B3B76542-6E19-8D40-95AD-7D0D37CB4302}"/>
              </a:ext>
            </a:extLst>
          </p:cNvPr>
          <p:cNvPicPr>
            <a:picLocks noChangeAspect="1"/>
          </p:cNvPicPr>
          <p:nvPr/>
        </p:nvPicPr>
        <p:blipFill>
          <a:blip r:embed="rId4"/>
          <a:stretch>
            <a:fillRect/>
          </a:stretch>
        </p:blipFill>
        <p:spPr>
          <a:xfrm>
            <a:off x="6095999" y="2693374"/>
            <a:ext cx="6040325" cy="3281286"/>
          </a:xfrm>
          <a:prstGeom prst="rect">
            <a:avLst/>
          </a:prstGeom>
        </p:spPr>
      </p:pic>
    </p:spTree>
    <p:extLst>
      <p:ext uri="{BB962C8B-B14F-4D97-AF65-F5344CB8AC3E}">
        <p14:creationId xmlns:p14="http://schemas.microsoft.com/office/powerpoint/2010/main" val="209827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82586" y="940110"/>
            <a:ext cx="10515600" cy="1242422"/>
          </a:xfrm>
        </p:spPr>
        <p:txBody>
          <a:bodyPr>
            <a:normAutofit fontScale="92500" lnSpcReduction="10000"/>
          </a:bodyPr>
          <a:lstStyle/>
          <a:p>
            <a:r>
              <a:rPr lang="en-GB" sz="2400" dirty="0"/>
              <a:t>Two main challenges with Gradient Descent: if the random initialization starts the algorithm on the left, then it will converge to a </a:t>
            </a:r>
            <a:r>
              <a:rPr lang="en-GB" sz="2400" b="1" dirty="0"/>
              <a:t>local</a:t>
            </a:r>
            <a:r>
              <a:rPr lang="en-GB" sz="2400" dirty="0"/>
              <a:t> </a:t>
            </a:r>
            <a:r>
              <a:rPr lang="en-GB" sz="2400" b="1" dirty="0"/>
              <a:t>minimum</a:t>
            </a:r>
            <a:r>
              <a:rPr lang="en-GB" sz="2400" dirty="0"/>
              <a:t>, which is not as good as the global minimum. If it starts on the right, then it will take a very long time to cross the </a:t>
            </a:r>
            <a:r>
              <a:rPr lang="en-GB" sz="2400" b="1" dirty="0"/>
              <a:t>plateau</a:t>
            </a:r>
            <a:r>
              <a:rPr lang="en-GB" sz="2400" dirty="0"/>
              <a:t>, and if you stop too early you will never reach the global minimum.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32F39A4-ED44-6948-912F-B99899DEB756}"/>
              </a:ext>
            </a:extLst>
          </p:cNvPr>
          <p:cNvPicPr>
            <a:picLocks noChangeAspect="1"/>
          </p:cNvPicPr>
          <p:nvPr/>
        </p:nvPicPr>
        <p:blipFill>
          <a:blip r:embed="rId3"/>
          <a:stretch>
            <a:fillRect/>
          </a:stretch>
        </p:blipFill>
        <p:spPr>
          <a:xfrm>
            <a:off x="2216150" y="2265673"/>
            <a:ext cx="7759700" cy="4483100"/>
          </a:xfrm>
          <a:prstGeom prst="rect">
            <a:avLst/>
          </a:prstGeom>
        </p:spPr>
      </p:pic>
    </p:spTree>
    <p:extLst>
      <p:ext uri="{BB962C8B-B14F-4D97-AF65-F5344CB8AC3E}">
        <p14:creationId xmlns:p14="http://schemas.microsoft.com/office/powerpoint/2010/main" val="122682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8028-70EE-5C8E-FE52-3D33E18DBA55}"/>
              </a:ext>
            </a:extLst>
          </p:cNvPr>
          <p:cNvSpPr>
            <a:spLocks noGrp="1"/>
          </p:cNvSpPr>
          <p:nvPr>
            <p:ph type="title"/>
          </p:nvPr>
        </p:nvSpPr>
        <p:spPr>
          <a:xfrm>
            <a:off x="838200" y="365125"/>
            <a:ext cx="10515600" cy="961399"/>
          </a:xfrm>
        </p:spPr>
        <p:txBody>
          <a:bodyPr/>
          <a:lstStyle/>
          <a:p>
            <a:r>
              <a:rPr lang="en-US" dirty="0"/>
              <a:t>Feature scaling</a:t>
            </a:r>
          </a:p>
        </p:txBody>
      </p:sp>
      <p:sp>
        <p:nvSpPr>
          <p:cNvPr id="3" name="Content Placeholder 2">
            <a:extLst>
              <a:ext uri="{FF2B5EF4-FFF2-40B4-BE49-F238E27FC236}">
                <a16:creationId xmlns:a16="http://schemas.microsoft.com/office/drawing/2014/main" id="{1E83F8BB-5833-DC38-E1FF-1DB33E291745}"/>
              </a:ext>
            </a:extLst>
          </p:cNvPr>
          <p:cNvSpPr>
            <a:spLocks noGrp="1"/>
          </p:cNvSpPr>
          <p:nvPr>
            <p:ph idx="1"/>
          </p:nvPr>
        </p:nvSpPr>
        <p:spPr>
          <a:xfrm>
            <a:off x="838200" y="1471747"/>
            <a:ext cx="10515600" cy="4351338"/>
          </a:xfrm>
        </p:spPr>
        <p:txBody>
          <a:bodyPr>
            <a:normAutofit/>
          </a:bodyPr>
          <a:lstStyle/>
          <a:p>
            <a:r>
              <a:rPr lang="en-US" sz="2400" dirty="0"/>
              <a:t>“When using gradient descent, you should ensure that all features have a similar scale (e.g., using Scikit-</a:t>
            </a:r>
            <a:r>
              <a:rPr lang="en-US" sz="2400" dirty="0" err="1"/>
              <a:t>Learn’s</a:t>
            </a:r>
            <a:r>
              <a:rPr lang="en-US" sz="2400" dirty="0"/>
              <a:t> </a:t>
            </a:r>
            <a:r>
              <a:rPr lang="en-US" sz="2400" dirty="0" err="1"/>
              <a:t>StandardScaler</a:t>
            </a:r>
            <a:r>
              <a:rPr lang="en-US" sz="2400" dirty="0"/>
              <a:t> class), or else it will take much longer to converge.”</a:t>
            </a:r>
          </a:p>
        </p:txBody>
      </p:sp>
      <p:pic>
        <p:nvPicPr>
          <p:cNvPr id="8" name="Picture 7">
            <a:extLst>
              <a:ext uri="{FF2B5EF4-FFF2-40B4-BE49-F238E27FC236}">
                <a16:creationId xmlns:a16="http://schemas.microsoft.com/office/drawing/2014/main" id="{3F4562F3-9D0F-F144-CE4A-43843C3DD2E5}"/>
              </a:ext>
            </a:extLst>
          </p:cNvPr>
          <p:cNvPicPr>
            <a:picLocks noChangeAspect="1"/>
          </p:cNvPicPr>
          <p:nvPr/>
        </p:nvPicPr>
        <p:blipFill rotWithShape="1">
          <a:blip r:embed="rId2"/>
          <a:srcRect l="1422" t="2733" r="1473" b="5004"/>
          <a:stretch/>
        </p:blipFill>
        <p:spPr>
          <a:xfrm>
            <a:off x="1871729" y="2976271"/>
            <a:ext cx="7650052" cy="3335629"/>
          </a:xfrm>
          <a:prstGeom prst="rect">
            <a:avLst/>
          </a:prstGeom>
        </p:spPr>
      </p:pic>
    </p:spTree>
    <p:extLst>
      <p:ext uri="{BB962C8B-B14F-4D97-AF65-F5344CB8AC3E}">
        <p14:creationId xmlns:p14="http://schemas.microsoft.com/office/powerpoint/2010/main" val="427095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Batch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1012893"/>
            <a:ext cx="10515600" cy="1700538"/>
          </a:xfrm>
        </p:spPr>
        <p:txBody>
          <a:bodyPr>
            <a:normAutofit/>
          </a:bodyPr>
          <a:lstStyle/>
          <a:p>
            <a:r>
              <a:rPr lang="en-GB" sz="2400" dirty="0"/>
              <a:t>To implement Gradient Descent, you need to compute the gradient of the cost function with regards to each model parameter </a:t>
            </a:r>
            <a:r>
              <a:rPr lang="el-GR" sz="2400" dirty="0"/>
              <a:t>θ</a:t>
            </a:r>
            <a:r>
              <a:rPr lang="en-GB" sz="2400" dirty="0"/>
              <a:t>j. multiply the gradient vector by </a:t>
            </a:r>
            <a:r>
              <a:rPr lang="el-GR" sz="2400" dirty="0"/>
              <a:t>η </a:t>
            </a:r>
            <a:r>
              <a:rPr lang="en-GB" sz="2400" dirty="0"/>
              <a:t>to determine the size of the downhill step.</a:t>
            </a:r>
          </a:p>
          <a:p>
            <a:r>
              <a:rPr lang="en-GB" sz="2400" dirty="0"/>
              <a:t>“Batch” means “use all training data at every step of the calculation”.</a:t>
            </a:r>
          </a:p>
          <a:p>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4C00DE31-7958-6A4A-83B5-899B3EB98F27}"/>
              </a:ext>
            </a:extLst>
          </p:cNvPr>
          <p:cNvPicPr>
            <a:picLocks noChangeAspect="1"/>
          </p:cNvPicPr>
          <p:nvPr/>
        </p:nvPicPr>
        <p:blipFill>
          <a:blip r:embed="rId3"/>
          <a:stretch>
            <a:fillRect/>
          </a:stretch>
        </p:blipFill>
        <p:spPr>
          <a:xfrm>
            <a:off x="722526" y="2819919"/>
            <a:ext cx="5956300" cy="3365500"/>
          </a:xfrm>
          <a:prstGeom prst="rect">
            <a:avLst/>
          </a:prstGeom>
        </p:spPr>
      </p:pic>
      <p:pic>
        <p:nvPicPr>
          <p:cNvPr id="7" name="Picture 6">
            <a:extLst>
              <a:ext uri="{FF2B5EF4-FFF2-40B4-BE49-F238E27FC236}">
                <a16:creationId xmlns:a16="http://schemas.microsoft.com/office/drawing/2014/main" id="{93DFC30D-B149-BC4A-81A8-016ADBE00C98}"/>
              </a:ext>
            </a:extLst>
          </p:cNvPr>
          <p:cNvPicPr>
            <a:picLocks noChangeAspect="1"/>
          </p:cNvPicPr>
          <p:nvPr/>
        </p:nvPicPr>
        <p:blipFill>
          <a:blip r:embed="rId4"/>
          <a:stretch>
            <a:fillRect/>
          </a:stretch>
        </p:blipFill>
        <p:spPr>
          <a:xfrm>
            <a:off x="7176874" y="3737020"/>
            <a:ext cx="4292600" cy="1054100"/>
          </a:xfrm>
          <a:prstGeom prst="rect">
            <a:avLst/>
          </a:prstGeom>
        </p:spPr>
      </p:pic>
    </p:spTree>
    <p:extLst>
      <p:ext uri="{BB962C8B-B14F-4D97-AF65-F5344CB8AC3E}">
        <p14:creationId xmlns:p14="http://schemas.microsoft.com/office/powerpoint/2010/main" val="220764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269335" y="1947886"/>
            <a:ext cx="4231341" cy="4544989"/>
          </a:xfrm>
        </p:spPr>
        <p:txBody>
          <a:bodyPr>
            <a:normAutofit/>
          </a:bodyPr>
          <a:lstStyle/>
          <a:p>
            <a:r>
              <a:rPr lang="en-GB" sz="2400" dirty="0"/>
              <a:t>Relationship between one dependent variable and a series of other variables (independent variables)</a:t>
            </a:r>
          </a:p>
        </p:txBody>
      </p:sp>
      <p:pic>
        <p:nvPicPr>
          <p:cNvPr id="10242" name="Picture 2">
            <a:extLst>
              <a:ext uri="{FF2B5EF4-FFF2-40B4-BE49-F238E27FC236}">
                <a16:creationId xmlns:a16="http://schemas.microsoft.com/office/drawing/2014/main" id="{D36A4249-4444-2C49-9A32-80B9E13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412" y="1397857"/>
            <a:ext cx="7517376" cy="496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013-8E62-248C-8E15-A6EE944215EA}"/>
              </a:ext>
            </a:extLst>
          </p:cNvPr>
          <p:cNvSpPr>
            <a:spLocks noGrp="1"/>
          </p:cNvSpPr>
          <p:nvPr>
            <p:ph type="title"/>
          </p:nvPr>
        </p:nvSpPr>
        <p:spPr>
          <a:xfrm>
            <a:off x="838200" y="365126"/>
            <a:ext cx="10515600" cy="600790"/>
          </a:xfrm>
        </p:spPr>
        <p:txBody>
          <a:bodyPr>
            <a:normAutofit fontScale="90000"/>
          </a:bodyPr>
          <a:lstStyle/>
          <a:p>
            <a:r>
              <a:rPr lang="en-US" dirty="0"/>
              <a:t>Batch Gradient Descent</a:t>
            </a:r>
          </a:p>
        </p:txBody>
      </p:sp>
      <p:sp>
        <p:nvSpPr>
          <p:cNvPr id="5" name="TextBox 4">
            <a:extLst>
              <a:ext uri="{FF2B5EF4-FFF2-40B4-BE49-F238E27FC236}">
                <a16:creationId xmlns:a16="http://schemas.microsoft.com/office/drawing/2014/main" id="{AE6BD77A-A94E-BBF9-D3CD-1C2731442C8B}"/>
              </a:ext>
            </a:extLst>
          </p:cNvPr>
          <p:cNvSpPr txBox="1"/>
          <p:nvPr/>
        </p:nvSpPr>
        <p:spPr>
          <a:xfrm>
            <a:off x="838200" y="1330079"/>
            <a:ext cx="10937383" cy="4524315"/>
          </a:xfrm>
          <a:prstGeom prst="rect">
            <a:avLst/>
          </a:prstGeom>
          <a:noFill/>
        </p:spPr>
        <p:txBody>
          <a:bodyPr wrap="square">
            <a:spAutoFit/>
          </a:bodyPr>
          <a:lstStyle/>
          <a:p>
            <a:r>
              <a:rPr lang="en-GB" sz="2400" dirty="0">
                <a:solidFill>
                  <a:srgbClr val="000000"/>
                </a:solidFill>
                <a:effectLst/>
                <a:latin typeface="Consolas" panose="020B0609020204030204" pitchFamily="49" charset="0"/>
                <a:cs typeface="Consolas" panose="020B0609020204030204" pitchFamily="49" charset="0"/>
              </a:rPr>
              <a:t>eta = </a:t>
            </a:r>
            <a:r>
              <a:rPr lang="en-GB" sz="2400" dirty="0">
                <a:solidFill>
                  <a:srgbClr val="098156"/>
                </a:solidFill>
                <a:effectLst/>
                <a:latin typeface="Consolas" panose="020B0609020204030204" pitchFamily="49" charset="0"/>
                <a:cs typeface="Consolas" panose="020B0609020204030204" pitchFamily="49" charset="0"/>
              </a:rPr>
              <a:t>0.1</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learning rate</a:t>
            </a:r>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1000</a:t>
            </a:r>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a:solidFill>
                  <a:srgbClr val="000000"/>
                </a:solidFill>
                <a:effectLst/>
                <a:latin typeface="Consolas" panose="020B0609020204030204" pitchFamily="49" charset="0"/>
                <a:cs typeface="Consolas" panose="020B0609020204030204" pitchFamily="49" charset="0"/>
              </a:rPr>
              <a:t>m = </a:t>
            </a:r>
            <a:r>
              <a:rPr lang="en-GB" sz="2400" dirty="0" err="1">
                <a:solidFill>
                  <a:srgbClr val="795E26"/>
                </a:solidFill>
                <a:effectLst/>
                <a:latin typeface="Consolas" panose="020B0609020204030204" pitchFamily="49" charset="0"/>
                <a:cs typeface="Consolas" panose="020B0609020204030204" pitchFamily="49" charset="0"/>
              </a:rPr>
              <a:t>len</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number of instances</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err="1">
                <a:solidFill>
                  <a:srgbClr val="000000"/>
                </a:solidFill>
                <a:effectLst/>
                <a:latin typeface="Consolas" panose="020B0609020204030204" pitchFamily="49" charset="0"/>
                <a:cs typeface="Consolas" panose="020B0609020204030204" pitchFamily="49" charset="0"/>
              </a:rPr>
              <a:t>np.random.seed</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42</a:t>
            </a:r>
            <a:r>
              <a:rPr lang="en-GB" sz="2400" dirty="0">
                <a:solidFill>
                  <a:srgbClr val="000000"/>
                </a:solidFill>
                <a:effectLst/>
                <a:latin typeface="Consolas" panose="020B0609020204030204" pitchFamily="49" charset="0"/>
                <a:cs typeface="Consolas" panose="020B0609020204030204" pitchFamily="49" charset="0"/>
              </a:rPr>
              <a:t>)</a:t>
            </a:r>
          </a:p>
          <a:p>
            <a:r>
              <a:rPr lang="en-GB" sz="2400" dirty="0">
                <a:solidFill>
                  <a:srgbClr val="000000"/>
                </a:solidFill>
                <a:effectLst/>
                <a:latin typeface="Consolas" panose="020B0609020204030204" pitchFamily="49" charset="0"/>
                <a:cs typeface="Consolas" panose="020B0609020204030204" pitchFamily="49" charset="0"/>
              </a:rPr>
              <a:t>theta = </a:t>
            </a:r>
            <a:r>
              <a:rPr lang="en-GB" sz="2400" dirty="0" err="1">
                <a:solidFill>
                  <a:srgbClr val="000000"/>
                </a:solidFill>
                <a:effectLst/>
                <a:latin typeface="Consolas" panose="020B0609020204030204" pitchFamily="49" charset="0"/>
                <a:cs typeface="Consolas" panose="020B0609020204030204" pitchFamily="49" charset="0"/>
              </a:rPr>
              <a:t>np.random.randn</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randomly initialized model parameters</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epoch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a:t>
            </a:r>
          </a:p>
          <a:p>
            <a:r>
              <a:rPr lang="en-GB" sz="2400" dirty="0">
                <a:solidFill>
                  <a:srgbClr val="000000"/>
                </a:solidFill>
                <a:effectLst/>
                <a:latin typeface="Consolas" panose="020B0609020204030204" pitchFamily="49" charset="0"/>
                <a:cs typeface="Consolas" panose="020B0609020204030204" pitchFamily="49" charset="0"/>
              </a:rPr>
              <a:t>	gradients = </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 m * </a:t>
            </a:r>
            <a:r>
              <a:rPr lang="en-GB" sz="2400" dirty="0" err="1">
                <a:solidFill>
                  <a:srgbClr val="000000"/>
                </a:solidFill>
                <a:effectLst/>
                <a:latin typeface="Consolas" panose="020B0609020204030204" pitchFamily="49" charset="0"/>
                <a:cs typeface="Consolas" panose="020B0609020204030204" pitchFamily="49" charset="0"/>
              </a:rPr>
              <a:t>X_b.T</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 @ theta - y)</a:t>
            </a:r>
          </a:p>
          <a:p>
            <a:r>
              <a:rPr lang="en-GB" sz="2400" dirty="0">
                <a:solidFill>
                  <a:srgbClr val="000000"/>
                </a:solidFill>
                <a:effectLst/>
                <a:latin typeface="Consolas" panose="020B0609020204030204" pitchFamily="49" charset="0"/>
                <a:cs typeface="Consolas" panose="020B0609020204030204" pitchFamily="49" charset="0"/>
              </a:rPr>
              <a:t>	theta = theta - eta * gradients</a:t>
            </a:r>
          </a:p>
          <a:p>
            <a:r>
              <a:rPr lang="en-GB" sz="2400" dirty="0">
                <a:solidFill>
                  <a:srgbClr val="795E26"/>
                </a:solidFill>
                <a:effectLst/>
                <a:latin typeface="Consolas" panose="020B0609020204030204" pitchFamily="49" charset="0"/>
                <a:cs typeface="Consolas" panose="020B0609020204030204" pitchFamily="49" charset="0"/>
              </a:rPr>
              <a:t>	print</a:t>
            </a:r>
            <a:r>
              <a:rPr lang="en-GB" sz="2400" dirty="0">
                <a:solidFill>
                  <a:srgbClr val="000000"/>
                </a:solidFill>
                <a:effectLst/>
                <a:latin typeface="Consolas" panose="020B0609020204030204" pitchFamily="49" charset="0"/>
                <a:cs typeface="Consolas" panose="020B0609020204030204" pitchFamily="49" charset="0"/>
              </a:rPr>
              <a:t>(epoch, gradients, theta)</a:t>
            </a:r>
          </a:p>
        </p:txBody>
      </p:sp>
    </p:spTree>
    <p:extLst>
      <p:ext uri="{BB962C8B-B14F-4D97-AF65-F5344CB8AC3E}">
        <p14:creationId xmlns:p14="http://schemas.microsoft.com/office/powerpoint/2010/main" val="330420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013-8E62-248C-8E15-A6EE944215EA}"/>
              </a:ext>
            </a:extLst>
          </p:cNvPr>
          <p:cNvSpPr>
            <a:spLocks noGrp="1"/>
          </p:cNvSpPr>
          <p:nvPr>
            <p:ph type="title"/>
          </p:nvPr>
        </p:nvSpPr>
        <p:spPr>
          <a:xfrm>
            <a:off x="838200" y="365126"/>
            <a:ext cx="10515600" cy="600790"/>
          </a:xfrm>
        </p:spPr>
        <p:txBody>
          <a:bodyPr>
            <a:normAutofit fontScale="90000"/>
          </a:bodyPr>
          <a:lstStyle/>
          <a:p>
            <a:r>
              <a:rPr lang="en-US" dirty="0"/>
              <a:t>Batch Gradient Descent</a:t>
            </a:r>
          </a:p>
        </p:txBody>
      </p:sp>
      <p:sp>
        <p:nvSpPr>
          <p:cNvPr id="5" name="TextBox 4">
            <a:extLst>
              <a:ext uri="{FF2B5EF4-FFF2-40B4-BE49-F238E27FC236}">
                <a16:creationId xmlns:a16="http://schemas.microsoft.com/office/drawing/2014/main" id="{AE6BD77A-A94E-BBF9-D3CD-1C2731442C8B}"/>
              </a:ext>
            </a:extLst>
          </p:cNvPr>
          <p:cNvSpPr txBox="1"/>
          <p:nvPr/>
        </p:nvSpPr>
        <p:spPr>
          <a:xfrm>
            <a:off x="743485" y="2032953"/>
            <a:ext cx="11697774" cy="4154984"/>
          </a:xfrm>
          <a:prstGeom prst="rect">
            <a:avLst/>
          </a:prstGeom>
          <a:noFill/>
        </p:spPr>
        <p:txBody>
          <a:bodyPr wrap="square">
            <a:spAutoFit/>
          </a:bodyPr>
          <a:lstStyle/>
          <a:p>
            <a:r>
              <a:rPr lang="en-GB" sz="2400" b="1" i="0" dirty="0">
                <a:solidFill>
                  <a:srgbClr val="212121"/>
                </a:solidFill>
                <a:effectLst/>
                <a:latin typeface="Courier New" panose="02070309020205020404" pitchFamily="49" charset="0"/>
              </a:rPr>
              <a:t>0 [[-6.09276572] [-7.60024511]] [[1.10599072] [0.62176021]]</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r>
              <a:rPr lang="en-GB" sz="2400" b="1" i="0" dirty="0">
                <a:solidFill>
                  <a:srgbClr val="212121"/>
                </a:solidFill>
                <a:effectLst/>
                <a:latin typeface="Courier New" panose="02070309020205020404" pitchFamily="49" charset="0"/>
              </a:rPr>
              <a:t>1 [[-3.44481702] [-4.57750006]] [[1.45047243] [1.07951022]]</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r>
              <a:rPr lang="en-GB" sz="2400" b="1" i="0" dirty="0">
                <a:solidFill>
                  <a:srgbClr val="212121"/>
                </a:solidFill>
                <a:effectLst/>
                <a:latin typeface="Courier New" panose="02070309020205020404" pitchFamily="49" charset="0"/>
              </a:rPr>
              <a:t>2 [[-1.89495266] [-2.79922136]] [[1.63996769] [1.35943235]]</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endParaRPr lang="en-GB" sz="2400" b="1" i="0" dirty="0">
              <a:solidFill>
                <a:srgbClr val="212121"/>
              </a:solidFill>
              <a:effectLst/>
              <a:latin typeface="Courier New" panose="02070309020205020404" pitchFamily="49" charset="0"/>
            </a:endParaRPr>
          </a:p>
          <a:p>
            <a:r>
              <a:rPr lang="en-GB" sz="2400" b="1" i="0" dirty="0">
                <a:solidFill>
                  <a:srgbClr val="212121"/>
                </a:solidFill>
                <a:effectLst/>
                <a:latin typeface="Courier New" panose="02070309020205020404" pitchFamily="49" charset="0"/>
              </a:rPr>
              <a:t>5 [[-0.15667432] [-0.76622837]] [[1.80080402] [1.72450491]]</a:t>
            </a:r>
          </a:p>
          <a:p>
            <a:endParaRPr lang="en-GB" sz="2400" b="1" i="0" dirty="0">
              <a:solidFill>
                <a:srgbClr val="212121"/>
              </a:solidFill>
              <a:effectLst/>
              <a:latin typeface="Courier New" panose="02070309020205020404" pitchFamily="49" charset="0"/>
            </a:endParaRPr>
          </a:p>
          <a:p>
            <a:r>
              <a:rPr lang="en-GB" sz="2400" b="1" i="0" dirty="0">
                <a:solidFill>
                  <a:srgbClr val="212121"/>
                </a:solidFill>
                <a:effectLst/>
                <a:latin typeface="Courier New" panose="02070309020205020404" pitchFamily="49" charset="0"/>
              </a:rPr>
              <a:t>6 [[ 0.01876687] [-0.54754378]] [[1.79892734] [1.77925929]]</a:t>
            </a:r>
          </a:p>
          <a:p>
            <a:r>
              <a:rPr lang="en-GB" sz="2400" b="1" dirty="0">
                <a:solidFill>
                  <a:srgbClr val="212121"/>
                </a:solidFill>
                <a:latin typeface="Courier New" panose="02070309020205020404" pitchFamily="49" charset="0"/>
              </a:rPr>
              <a:t>…</a:t>
            </a:r>
            <a:endParaRPr lang="en-GB" sz="2400" b="1" dirty="0">
              <a:solidFill>
                <a:srgbClr val="000000"/>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ADFDE827-71A0-1982-DF38-724799D6E9E6}"/>
              </a:ext>
            </a:extLst>
          </p:cNvPr>
          <p:cNvSpPr txBox="1"/>
          <p:nvPr/>
        </p:nvSpPr>
        <p:spPr>
          <a:xfrm>
            <a:off x="541584" y="1196748"/>
            <a:ext cx="6098146" cy="369332"/>
          </a:xfrm>
          <a:prstGeom prst="rect">
            <a:avLst/>
          </a:prstGeom>
          <a:noFill/>
        </p:spPr>
        <p:txBody>
          <a:bodyPr wrap="square">
            <a:spAutoFit/>
          </a:bodyPr>
          <a:lstStyle/>
          <a:p>
            <a:r>
              <a:rPr lang="en-GB" sz="1800" b="1" dirty="0">
                <a:solidFill>
                  <a:srgbClr val="795E26"/>
                </a:solidFill>
                <a:effectLst/>
                <a:latin typeface="Courier New" panose="02070309020205020404" pitchFamily="49" charset="0"/>
              </a:rPr>
              <a:t>print</a:t>
            </a:r>
            <a:r>
              <a:rPr lang="en-GB" sz="1800" b="1" dirty="0">
                <a:solidFill>
                  <a:srgbClr val="000000"/>
                </a:solidFill>
                <a:effectLst/>
                <a:latin typeface="Courier New" panose="02070309020205020404" pitchFamily="49" charset="0"/>
              </a:rPr>
              <a:t>(epoch, gradients, theta)</a:t>
            </a:r>
            <a:endParaRPr lang="en-US" dirty="0"/>
          </a:p>
        </p:txBody>
      </p:sp>
      <p:sp>
        <p:nvSpPr>
          <p:cNvPr id="7" name="TextBox 6">
            <a:extLst>
              <a:ext uri="{FF2B5EF4-FFF2-40B4-BE49-F238E27FC236}">
                <a16:creationId xmlns:a16="http://schemas.microsoft.com/office/drawing/2014/main" id="{B37F618F-976C-1264-4FF4-95058164758E}"/>
              </a:ext>
            </a:extLst>
          </p:cNvPr>
          <p:cNvSpPr txBox="1"/>
          <p:nvPr/>
        </p:nvSpPr>
        <p:spPr>
          <a:xfrm>
            <a:off x="6343113" y="965916"/>
            <a:ext cx="6098146" cy="461665"/>
          </a:xfrm>
          <a:prstGeom prst="rect">
            <a:avLst/>
          </a:prstGeom>
          <a:noFill/>
        </p:spPr>
        <p:txBody>
          <a:bodyPr wrap="square">
            <a:spAutoFit/>
          </a:bodyPr>
          <a:lstStyle/>
          <a:p>
            <a:r>
              <a:rPr lang="en-GB" sz="2400" b="1" i="0" dirty="0">
                <a:solidFill>
                  <a:srgbClr val="212121"/>
                </a:solidFill>
                <a:effectLst/>
                <a:latin typeface="Courier New" panose="02070309020205020404" pitchFamily="49" charset="0"/>
              </a:rPr>
              <a:t>[[0.49671415] [-0.1382643]]</a:t>
            </a:r>
            <a:endParaRPr lang="en-US" sz="2400" b="1" dirty="0"/>
          </a:p>
        </p:txBody>
      </p:sp>
      <p:sp>
        <p:nvSpPr>
          <p:cNvPr id="9" name="TextBox 8">
            <a:extLst>
              <a:ext uri="{FF2B5EF4-FFF2-40B4-BE49-F238E27FC236}">
                <a16:creationId xmlns:a16="http://schemas.microsoft.com/office/drawing/2014/main" id="{2E727536-D39B-7B01-03B5-C3EE206D1FEB}"/>
              </a:ext>
            </a:extLst>
          </p:cNvPr>
          <p:cNvSpPr txBox="1"/>
          <p:nvPr/>
        </p:nvSpPr>
        <p:spPr>
          <a:xfrm>
            <a:off x="6343113" y="291895"/>
            <a:ext cx="5728952" cy="646331"/>
          </a:xfrm>
          <a:prstGeom prst="rect">
            <a:avLst/>
          </a:prstGeom>
          <a:noFill/>
        </p:spPr>
        <p:txBody>
          <a:bodyPr wrap="square">
            <a:spAutoFit/>
          </a:bodyPr>
          <a:lstStyle/>
          <a:p>
            <a:r>
              <a:rPr lang="en-GB" sz="1800" b="1" dirty="0">
                <a:solidFill>
                  <a:srgbClr val="000000"/>
                </a:solidFill>
                <a:effectLst/>
                <a:latin typeface="Courier New" panose="02070309020205020404" pitchFamily="49" charset="0"/>
              </a:rPr>
              <a:t>theta = </a:t>
            </a:r>
            <a:r>
              <a:rPr lang="en-GB" sz="1800" b="1" dirty="0" err="1">
                <a:solidFill>
                  <a:srgbClr val="000000"/>
                </a:solidFill>
                <a:effectLst/>
                <a:latin typeface="Courier New" panose="02070309020205020404" pitchFamily="49" charset="0"/>
              </a:rPr>
              <a:t>np.random.randn</a:t>
            </a:r>
            <a:r>
              <a:rPr lang="en-GB" sz="1800" b="1" dirty="0">
                <a:solidFill>
                  <a:srgbClr val="000000"/>
                </a:solidFill>
                <a:effectLst/>
                <a:latin typeface="Courier New" panose="02070309020205020404" pitchFamily="49" charset="0"/>
              </a:rPr>
              <a:t>(</a:t>
            </a:r>
            <a:r>
              <a:rPr lang="en-GB" sz="1800" b="1" dirty="0">
                <a:solidFill>
                  <a:srgbClr val="098156"/>
                </a:solidFill>
                <a:effectLst/>
                <a:latin typeface="Courier New" panose="02070309020205020404" pitchFamily="49" charset="0"/>
              </a:rPr>
              <a:t>2</a:t>
            </a:r>
            <a:r>
              <a:rPr lang="en-GB" sz="1800" b="1" dirty="0">
                <a:solidFill>
                  <a:srgbClr val="000000"/>
                </a:solidFill>
                <a:effectLst/>
                <a:latin typeface="Courier New" panose="02070309020205020404" pitchFamily="49" charset="0"/>
              </a:rPr>
              <a:t>, </a:t>
            </a:r>
            <a:r>
              <a:rPr lang="en-GB" sz="1800" b="1" dirty="0">
                <a:solidFill>
                  <a:srgbClr val="098156"/>
                </a:solidFill>
                <a:effectLst/>
                <a:latin typeface="Courier New" panose="02070309020205020404" pitchFamily="49" charset="0"/>
              </a:rPr>
              <a:t>1</a:t>
            </a:r>
            <a:r>
              <a:rPr lang="en-GB" sz="1800" b="1" dirty="0">
                <a:solidFill>
                  <a:srgbClr val="000000"/>
                </a:solidFill>
                <a:effectLst/>
                <a:latin typeface="Courier New" panose="02070309020205020404" pitchFamily="49" charset="0"/>
              </a:rPr>
              <a:t>) </a:t>
            </a:r>
            <a:r>
              <a:rPr lang="en-GB" sz="1800" b="1" dirty="0">
                <a:solidFill>
                  <a:srgbClr val="008000"/>
                </a:solidFill>
                <a:effectLst/>
                <a:latin typeface="Courier New" panose="02070309020205020404" pitchFamily="49" charset="0"/>
              </a:rPr>
              <a:t># randomly initialized model parameters</a:t>
            </a:r>
            <a:endParaRPr lang="en-GB" sz="18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70279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194-EE57-3341-A6D4-9FDE2B7CA7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DA656-57EE-DD4B-83B5-B7BE5125AE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0C3601B-F460-8944-B4D6-2B67C0BE547E}"/>
              </a:ext>
            </a:extLst>
          </p:cNvPr>
          <p:cNvPicPr>
            <a:picLocks noChangeAspect="1"/>
          </p:cNvPicPr>
          <p:nvPr/>
        </p:nvPicPr>
        <p:blipFill>
          <a:blip r:embed="rId2"/>
          <a:stretch>
            <a:fillRect/>
          </a:stretch>
        </p:blipFill>
        <p:spPr>
          <a:xfrm>
            <a:off x="471020" y="925605"/>
            <a:ext cx="11495472" cy="5006789"/>
          </a:xfrm>
          <a:prstGeom prst="rect">
            <a:avLst/>
          </a:prstGeom>
        </p:spPr>
      </p:pic>
    </p:spTree>
    <p:extLst>
      <p:ext uri="{BB962C8B-B14F-4D97-AF65-F5344CB8AC3E}">
        <p14:creationId xmlns:p14="http://schemas.microsoft.com/office/powerpoint/2010/main" val="68729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096-484C-9CCE-A633-EA9572FFA995}"/>
              </a:ext>
            </a:extLst>
          </p:cNvPr>
          <p:cNvSpPr>
            <a:spLocks noGrp="1"/>
          </p:cNvSpPr>
          <p:nvPr>
            <p:ph type="title"/>
          </p:nvPr>
        </p:nvSpPr>
        <p:spPr/>
        <p:txBody>
          <a:bodyPr/>
          <a:lstStyle/>
          <a:p>
            <a:r>
              <a:rPr lang="en-GB" dirty="0"/>
              <a:t>Weekly Practical 1</a:t>
            </a:r>
          </a:p>
        </p:txBody>
      </p:sp>
      <p:sp>
        <p:nvSpPr>
          <p:cNvPr id="3" name="Content Placeholder 2">
            <a:extLst>
              <a:ext uri="{FF2B5EF4-FFF2-40B4-BE49-F238E27FC236}">
                <a16:creationId xmlns:a16="http://schemas.microsoft.com/office/drawing/2014/main" id="{58A87558-82C4-E938-C236-EDF658D1B83D}"/>
              </a:ext>
            </a:extLst>
          </p:cNvPr>
          <p:cNvSpPr>
            <a:spLocks noGrp="1"/>
          </p:cNvSpPr>
          <p:nvPr>
            <p:ph idx="1"/>
          </p:nvPr>
        </p:nvSpPr>
        <p:spPr>
          <a:xfrm>
            <a:off x="469726" y="1825625"/>
            <a:ext cx="10884074" cy="4351338"/>
          </a:xfrm>
        </p:spPr>
        <p:txBody>
          <a:bodyPr/>
          <a:lstStyle/>
          <a:p>
            <a:r>
              <a:rPr lang="en-GB" dirty="0"/>
              <a:t>Edit the “</a:t>
            </a:r>
            <a:r>
              <a:rPr lang="en-US" dirty="0"/>
              <a:t>Batch Gradient Descent</a:t>
            </a:r>
            <a:r>
              <a:rPr lang="en-GB" dirty="0"/>
              <a:t>” source code with adaptive epoch configuration, i.e., continue the learning process until a good solution is found.</a:t>
            </a:r>
          </a:p>
          <a:p>
            <a:endParaRPr lang="en-GB" dirty="0"/>
          </a:p>
          <a:p>
            <a:r>
              <a:rPr lang="en-GB" dirty="0"/>
              <a:t>Can you adjust the code to detect a learning rate that is set too high?</a:t>
            </a:r>
          </a:p>
          <a:p>
            <a:endParaRPr lang="en-GB" dirty="0"/>
          </a:p>
          <a:p>
            <a:endParaRPr lang="en-GB" dirty="0"/>
          </a:p>
        </p:txBody>
      </p:sp>
    </p:spTree>
    <p:extLst>
      <p:ext uri="{BB962C8B-B14F-4D97-AF65-F5344CB8AC3E}">
        <p14:creationId xmlns:p14="http://schemas.microsoft.com/office/powerpoint/2010/main" val="26372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Stochastic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52442" y="998356"/>
            <a:ext cx="10515600" cy="2013785"/>
          </a:xfrm>
        </p:spPr>
        <p:txBody>
          <a:bodyPr>
            <a:normAutofit fontScale="85000" lnSpcReduction="10000"/>
          </a:bodyPr>
          <a:lstStyle/>
          <a:p>
            <a:pPr>
              <a:lnSpc>
                <a:spcPct val="120000"/>
              </a:lnSpc>
            </a:pPr>
            <a:r>
              <a:rPr lang="en-GB" sz="2400" dirty="0"/>
              <a:t>The main problem with Gradient Descent is the fact that it uses the </a:t>
            </a:r>
            <a:r>
              <a:rPr lang="en-GB" sz="2400" b="1" dirty="0"/>
              <a:t>whole</a:t>
            </a:r>
            <a:r>
              <a:rPr lang="en-GB" sz="2400" dirty="0"/>
              <a:t> </a:t>
            </a:r>
            <a:r>
              <a:rPr lang="en-GB" sz="2400" b="1" dirty="0"/>
              <a:t>training</a:t>
            </a:r>
            <a:r>
              <a:rPr lang="en-GB" sz="2400" dirty="0"/>
              <a:t> </a:t>
            </a:r>
            <a:r>
              <a:rPr lang="en-GB" sz="2400" b="1" dirty="0"/>
              <a:t>set</a:t>
            </a:r>
            <a:r>
              <a:rPr lang="en-GB" sz="2400" dirty="0"/>
              <a:t> to compute the gradients at every step, which makes it </a:t>
            </a:r>
            <a:r>
              <a:rPr lang="en-GB" sz="2400" b="1" dirty="0"/>
              <a:t>very</a:t>
            </a:r>
            <a:r>
              <a:rPr lang="en-GB" sz="2400" dirty="0"/>
              <a:t> </a:t>
            </a:r>
            <a:r>
              <a:rPr lang="en-GB" sz="2400" b="1" dirty="0"/>
              <a:t>slow</a:t>
            </a:r>
            <a:r>
              <a:rPr lang="en-GB" sz="2400" dirty="0"/>
              <a:t> when the training set is large. </a:t>
            </a:r>
          </a:p>
          <a:p>
            <a:pPr>
              <a:lnSpc>
                <a:spcPct val="120000"/>
              </a:lnSpc>
            </a:pPr>
            <a:r>
              <a:rPr lang="en-GB" sz="2400" dirty="0"/>
              <a:t>At the opposite extreme, </a:t>
            </a:r>
            <a:r>
              <a:rPr lang="en-GB" sz="2400" b="1" dirty="0"/>
              <a:t>Stochastic Gradient Descent </a:t>
            </a:r>
            <a:r>
              <a:rPr lang="en-GB" sz="2400" dirty="0"/>
              <a:t>just picks a </a:t>
            </a:r>
            <a:r>
              <a:rPr lang="en-GB" sz="2400" b="1" dirty="0"/>
              <a:t>random</a:t>
            </a:r>
            <a:r>
              <a:rPr lang="en-GB" sz="2400" dirty="0"/>
              <a:t> </a:t>
            </a:r>
            <a:r>
              <a:rPr lang="en-GB" sz="2400" b="1" dirty="0"/>
              <a:t>instance</a:t>
            </a:r>
            <a:r>
              <a:rPr lang="en-GB" sz="2400" dirty="0"/>
              <a:t> in the training set at every step and computes the gradients based only on that single instance. Obviously this makes the algorithm much faster since it has very little data to manipulate at every iteration. </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8" name="Picture 7">
            <a:extLst>
              <a:ext uri="{FF2B5EF4-FFF2-40B4-BE49-F238E27FC236}">
                <a16:creationId xmlns:a16="http://schemas.microsoft.com/office/drawing/2014/main" id="{69F0C3F8-6315-C048-AEF6-27F814D9A59A}"/>
              </a:ext>
            </a:extLst>
          </p:cNvPr>
          <p:cNvPicPr>
            <a:picLocks noChangeAspect="1"/>
          </p:cNvPicPr>
          <p:nvPr/>
        </p:nvPicPr>
        <p:blipFill>
          <a:blip r:embed="rId3"/>
          <a:stretch>
            <a:fillRect/>
          </a:stretch>
        </p:blipFill>
        <p:spPr>
          <a:xfrm>
            <a:off x="2741344" y="3012141"/>
            <a:ext cx="5891668" cy="3730114"/>
          </a:xfrm>
          <a:prstGeom prst="rect">
            <a:avLst/>
          </a:prstGeom>
        </p:spPr>
      </p:pic>
    </p:spTree>
    <p:extLst>
      <p:ext uri="{BB962C8B-B14F-4D97-AF65-F5344CB8AC3E}">
        <p14:creationId xmlns:p14="http://schemas.microsoft.com/office/powerpoint/2010/main" val="4236426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Stochastic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1904396"/>
            <a:ext cx="10515600" cy="3049208"/>
          </a:xfrm>
        </p:spPr>
        <p:txBody>
          <a:bodyPr>
            <a:normAutofit fontScale="92500" lnSpcReduction="20000"/>
          </a:bodyPr>
          <a:lstStyle/>
          <a:p>
            <a:pPr>
              <a:lnSpc>
                <a:spcPct val="120000"/>
              </a:lnSpc>
            </a:pPr>
            <a:r>
              <a:rPr lang="en-GB" sz="2400" dirty="0"/>
              <a:t>On the other hand, due to its stochastic (i.e., random) nature, this algorithm is much </a:t>
            </a:r>
            <a:r>
              <a:rPr lang="en-GB" sz="2400" b="1" dirty="0"/>
              <a:t>less regular</a:t>
            </a:r>
            <a:r>
              <a:rPr lang="en-GB" sz="2400" dirty="0"/>
              <a:t> than Batch Gradient Descent: instead of gently decreasing until it reaches the minimum, the cost function will bounce up and down, decreasing only on average. Over time it will end up very close to the minimum, but once it gets there it will continue to bounce around, never settling down.</a:t>
            </a:r>
          </a:p>
          <a:p>
            <a:pPr>
              <a:lnSpc>
                <a:spcPct val="120000"/>
              </a:lnSpc>
            </a:pPr>
            <a:r>
              <a:rPr lang="en-GB" sz="2400" dirty="0"/>
              <a:t>One solution to this dilemma is to </a:t>
            </a:r>
            <a:r>
              <a:rPr lang="en-GB" sz="2400" b="1" dirty="0"/>
              <a:t>gradually reduce the learning rate</a:t>
            </a:r>
            <a:r>
              <a:rPr lang="en-GB" sz="2400" dirty="0"/>
              <a:t>. The steps start out large (which helps make quick progress and escape local minima), then get smaller and smaller, allowing the algorithm to settle at the global minimum.</a:t>
            </a:r>
          </a:p>
          <a:p>
            <a:pPr>
              <a:lnSpc>
                <a:spcPct val="120000"/>
              </a:lnSpc>
            </a:pPr>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Tree>
    <p:extLst>
      <p:ext uri="{BB962C8B-B14F-4D97-AF65-F5344CB8AC3E}">
        <p14:creationId xmlns:p14="http://schemas.microsoft.com/office/powerpoint/2010/main" val="335604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696531" y="-14025"/>
            <a:ext cx="9429207" cy="1242423"/>
          </a:xfrm>
        </p:spPr>
        <p:txBody>
          <a:bodyPr>
            <a:normAutofit/>
          </a:bodyPr>
          <a:lstStyle/>
          <a:p>
            <a:r>
              <a:rPr lang="en-GB" b="1" dirty="0"/>
              <a:t>Stochastic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A2CF4768-F75C-5E45-9FEA-9854690E4A01}"/>
              </a:ext>
            </a:extLst>
          </p:cNvPr>
          <p:cNvSpPr/>
          <p:nvPr/>
        </p:nvSpPr>
        <p:spPr>
          <a:xfrm>
            <a:off x="1068391" y="1659942"/>
            <a:ext cx="10515599" cy="4124206"/>
          </a:xfrm>
          <a:prstGeom prst="rect">
            <a:avLst/>
          </a:prstGeom>
        </p:spPr>
        <p:txBody>
          <a:bodyPr wrap="square">
            <a:spAutoFit/>
          </a:bodyPr>
          <a:lstStyle/>
          <a:p>
            <a:pPr>
              <a:spcAft>
                <a:spcPts val="1200"/>
              </a:spcAft>
            </a:pP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epoch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a:t>
            </a:r>
          </a:p>
          <a:p>
            <a:pPr>
              <a:spcAft>
                <a:spcPts val="1200"/>
              </a:spcAft>
            </a:pPr>
            <a:r>
              <a:rPr lang="en-GB" sz="2400" dirty="0">
                <a:solidFill>
                  <a:srgbClr val="000000"/>
                </a:solidFill>
                <a:latin typeface="Consolas" panose="020B0609020204030204" pitchFamily="49" charset="0"/>
                <a:cs typeface="Consolas" panose="020B0609020204030204" pitchFamily="49" charset="0"/>
              </a:rPr>
              <a:t>	</a:t>
            </a: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iteration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(m):</a:t>
            </a:r>
          </a:p>
          <a:p>
            <a:pPr marL="1371600" lvl="6">
              <a:spcAft>
                <a:spcPts val="1200"/>
              </a:spcAft>
            </a:pP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np.random.randint</a:t>
            </a:r>
            <a:r>
              <a:rPr lang="en-GB" sz="2400" dirty="0">
                <a:solidFill>
                  <a:srgbClr val="000000"/>
                </a:solidFill>
                <a:effectLst/>
                <a:latin typeface="Consolas" panose="020B0609020204030204" pitchFamily="49" charset="0"/>
                <a:cs typeface="Consolas" panose="020B0609020204030204" pitchFamily="49" charset="0"/>
              </a:rPr>
              <a:t>(m)</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xi = </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a:t>
            </a:r>
          </a:p>
          <a:p>
            <a:pPr marL="1371600" lvl="6">
              <a:spcAft>
                <a:spcPts val="1200"/>
              </a:spcAft>
            </a:pPr>
            <a:r>
              <a:rPr lang="en-GB" sz="2400" dirty="0" err="1">
                <a:solidFill>
                  <a:srgbClr val="000000"/>
                </a:solidFill>
                <a:effectLst/>
                <a:latin typeface="Consolas" panose="020B0609020204030204" pitchFamily="49" charset="0"/>
                <a:cs typeface="Consolas" panose="020B0609020204030204" pitchFamily="49" charset="0"/>
              </a:rPr>
              <a:t>yi</a:t>
            </a:r>
            <a:r>
              <a:rPr lang="en-GB" sz="2400" dirty="0">
                <a:solidFill>
                  <a:srgbClr val="000000"/>
                </a:solidFill>
                <a:effectLst/>
                <a:latin typeface="Consolas" panose="020B0609020204030204" pitchFamily="49" charset="0"/>
                <a:cs typeface="Consolas" panose="020B0609020204030204" pitchFamily="49" charset="0"/>
              </a:rPr>
              <a:t> = y[</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gradients = </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xi.T</a:t>
            </a:r>
            <a:r>
              <a:rPr lang="en-GB" sz="2400" dirty="0">
                <a:solidFill>
                  <a:srgbClr val="000000"/>
                </a:solidFill>
                <a:effectLst/>
                <a:latin typeface="Consolas" panose="020B0609020204030204" pitchFamily="49" charset="0"/>
                <a:cs typeface="Consolas" panose="020B0609020204030204" pitchFamily="49" charset="0"/>
              </a:rPr>
              <a:t> @ (xi @ theta - </a:t>
            </a:r>
            <a:r>
              <a:rPr lang="en-GB" sz="2400" dirty="0" err="1">
                <a:solidFill>
                  <a:srgbClr val="000000"/>
                </a:solidFill>
                <a:effectLst/>
                <a:latin typeface="Consolas" panose="020B0609020204030204" pitchFamily="49" charset="0"/>
                <a:cs typeface="Consolas" panose="020B0609020204030204" pitchFamily="49" charset="0"/>
              </a:rPr>
              <a:t>yi</a:t>
            </a:r>
            <a:r>
              <a:rPr lang="en-GB" sz="2400" dirty="0">
                <a:solidFill>
                  <a:srgbClr val="000000"/>
                </a:solidFill>
                <a:effectLst/>
                <a:latin typeface="Consolas" panose="020B0609020204030204" pitchFamily="49" charset="0"/>
                <a:cs typeface="Consolas" panose="020B0609020204030204" pitchFamily="49" charset="0"/>
              </a:rPr>
              <a:t>) </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eta = </a:t>
            </a:r>
            <a:r>
              <a:rPr lang="en-GB" sz="2400" dirty="0" err="1">
                <a:solidFill>
                  <a:srgbClr val="000000"/>
                </a:solidFill>
                <a:effectLst/>
                <a:latin typeface="Consolas" panose="020B0609020204030204" pitchFamily="49" charset="0"/>
                <a:cs typeface="Consolas" panose="020B0609020204030204" pitchFamily="49" charset="0"/>
              </a:rPr>
              <a:t>learning_schedule</a:t>
            </a:r>
            <a:r>
              <a:rPr lang="en-GB" sz="2400" dirty="0">
                <a:solidFill>
                  <a:srgbClr val="000000"/>
                </a:solidFill>
                <a:effectLst/>
                <a:latin typeface="Consolas" panose="020B0609020204030204" pitchFamily="49" charset="0"/>
                <a:cs typeface="Consolas" panose="020B0609020204030204" pitchFamily="49" charset="0"/>
              </a:rPr>
              <a:t>(epoch * m + iteration)</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theta = theta - eta * gradients</a:t>
            </a:r>
          </a:p>
        </p:txBody>
      </p:sp>
    </p:spTree>
    <p:extLst>
      <p:ext uri="{BB962C8B-B14F-4D97-AF65-F5344CB8AC3E}">
        <p14:creationId xmlns:p14="http://schemas.microsoft.com/office/powerpoint/2010/main" val="71883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696531" y="-14025"/>
            <a:ext cx="9429207" cy="1242423"/>
          </a:xfrm>
        </p:spPr>
        <p:txBody>
          <a:bodyPr>
            <a:normAutofit/>
          </a:bodyPr>
          <a:lstStyle/>
          <a:p>
            <a:r>
              <a:rPr lang="en-GB" b="1" dirty="0"/>
              <a:t>Stochastic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40DB6F1C-D24D-8866-1644-6F69169E25C2}"/>
              </a:ext>
            </a:extLst>
          </p:cNvPr>
          <p:cNvPicPr>
            <a:picLocks noChangeAspect="1"/>
          </p:cNvPicPr>
          <p:nvPr/>
        </p:nvPicPr>
        <p:blipFill>
          <a:blip r:embed="rId3"/>
          <a:stretch>
            <a:fillRect/>
          </a:stretch>
        </p:blipFill>
        <p:spPr>
          <a:xfrm>
            <a:off x="2412373" y="1085486"/>
            <a:ext cx="6770263" cy="5229724"/>
          </a:xfrm>
          <a:prstGeom prst="rect">
            <a:avLst/>
          </a:prstGeom>
        </p:spPr>
      </p:pic>
    </p:spTree>
    <p:extLst>
      <p:ext uri="{BB962C8B-B14F-4D97-AF65-F5344CB8AC3E}">
        <p14:creationId xmlns:p14="http://schemas.microsoft.com/office/powerpoint/2010/main" val="103180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Stochastic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838200" y="4048431"/>
            <a:ext cx="10515600" cy="3049208"/>
          </a:xfrm>
        </p:spPr>
        <p:txBody>
          <a:bodyPr>
            <a:normAutofit/>
          </a:bodyPr>
          <a:lstStyle/>
          <a:p>
            <a:pPr>
              <a:lnSpc>
                <a:spcPct val="100000"/>
              </a:lnSpc>
            </a:pPr>
            <a:r>
              <a:rPr lang="en-GB" sz="2400" dirty="0"/>
              <a:t>To perform Linear Regression using SGD with Scikit-Learn, you can use the </a:t>
            </a:r>
            <a:r>
              <a:rPr lang="en-GB" sz="2400" i="1" dirty="0" err="1"/>
              <a:t>SGDRegressor</a:t>
            </a:r>
            <a:r>
              <a:rPr lang="en-GB" sz="2400" dirty="0"/>
              <a:t> class, which defaults to optimizing the squared error cost function. </a:t>
            </a:r>
          </a:p>
          <a:p>
            <a:pPr>
              <a:lnSpc>
                <a:spcPct val="100000"/>
              </a:lnSpc>
            </a:pPr>
            <a:r>
              <a:rPr lang="en-GB" sz="2400" dirty="0"/>
              <a:t>The following code runs for maximum 1,000 epochs (</a:t>
            </a:r>
            <a:r>
              <a:rPr lang="en-GB" sz="2400" dirty="0" err="1"/>
              <a:t>max_iter</a:t>
            </a:r>
            <a:r>
              <a:rPr lang="en-GB" sz="2400" dirty="0"/>
              <a:t>) or until the loss drops by less than 10–5 (</a:t>
            </a:r>
            <a:r>
              <a:rPr lang="en-GB" sz="2400" dirty="0" err="1"/>
              <a:t>tol</a:t>
            </a:r>
            <a:r>
              <a:rPr lang="en-GB" sz="2400" dirty="0"/>
              <a:t>) during 100 epochs (</a:t>
            </a:r>
            <a:r>
              <a:rPr lang="en-GB" sz="2400" dirty="0" err="1"/>
              <a:t>n_iter_no_change</a:t>
            </a:r>
            <a:r>
              <a:rPr lang="en-GB" sz="2400" dirty="0"/>
              <a:t>). It starts with a learning rate of 0.01 (eta0), using the default learning schedule (different from the one we used). Lastly, it does not use any regularization (penalty=None).</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A2CF4768-F75C-5E45-9FEA-9854690E4A01}"/>
              </a:ext>
            </a:extLst>
          </p:cNvPr>
          <p:cNvSpPr/>
          <p:nvPr/>
        </p:nvSpPr>
        <p:spPr>
          <a:xfrm>
            <a:off x="1068391" y="1249516"/>
            <a:ext cx="10515599" cy="2308324"/>
          </a:xfrm>
          <a:prstGeom prst="rect">
            <a:avLst/>
          </a:prstGeom>
        </p:spPr>
        <p:txBody>
          <a:bodyPr wrap="square">
            <a:spAutoFit/>
          </a:bodyPr>
          <a:lstStyle/>
          <a:p>
            <a:r>
              <a:rPr lang="en-GB" sz="2400" dirty="0">
                <a:solidFill>
                  <a:srgbClr val="AF00DB"/>
                </a:solidFill>
                <a:effectLst/>
                <a:latin typeface="Consolas" panose="020B0609020204030204" pitchFamily="49" charset="0"/>
                <a:cs typeface="Consolas" panose="020B0609020204030204" pitchFamily="49" charset="0"/>
              </a:rPr>
              <a:t>from</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sklearn.linear_model</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AF00DB"/>
                </a:solidFill>
                <a:effectLst/>
                <a:latin typeface="Consolas" panose="020B0609020204030204" pitchFamily="49" charset="0"/>
                <a:cs typeface="Consolas" panose="020B0609020204030204" pitchFamily="49" charset="0"/>
              </a:rPr>
              <a:t>import</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SGDRegressor</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err="1">
                <a:solidFill>
                  <a:srgbClr val="000000"/>
                </a:solidFill>
                <a:effectLst/>
                <a:latin typeface="Consolas" panose="020B0609020204030204" pitchFamily="49" charset="0"/>
                <a:cs typeface="Consolas" panose="020B0609020204030204" pitchFamily="49" charset="0"/>
              </a:rPr>
              <a:t>sgd_reg</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SGDRegressor</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max_iter</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1000</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tol</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1e-5</a:t>
            </a:r>
            <a:r>
              <a:rPr lang="en-GB" sz="2400" dirty="0">
                <a:solidFill>
                  <a:srgbClr val="000000"/>
                </a:solidFill>
                <a:effectLst/>
                <a:latin typeface="Consolas" panose="020B0609020204030204" pitchFamily="49" charset="0"/>
                <a:cs typeface="Consolas" panose="020B0609020204030204" pitchFamily="49" charset="0"/>
              </a:rPr>
              <a:t>, penalty=</a:t>
            </a:r>
            <a:r>
              <a:rPr lang="en-GB" sz="2400" dirty="0">
                <a:solidFill>
                  <a:srgbClr val="0000FF"/>
                </a:solidFill>
                <a:effectLst/>
                <a:latin typeface="Consolas" panose="020B0609020204030204" pitchFamily="49" charset="0"/>
                <a:cs typeface="Consolas" panose="020B0609020204030204" pitchFamily="49" charset="0"/>
              </a:rPr>
              <a:t>None</a:t>
            </a:r>
            <a:r>
              <a:rPr lang="en-GB" sz="2400" dirty="0">
                <a:solidFill>
                  <a:srgbClr val="000000"/>
                </a:solidFill>
                <a:effectLst/>
                <a:latin typeface="Consolas" panose="020B0609020204030204" pitchFamily="49" charset="0"/>
                <a:cs typeface="Consolas" panose="020B0609020204030204" pitchFamily="49" charset="0"/>
              </a:rPr>
              <a:t>, eta0=</a:t>
            </a:r>
            <a:r>
              <a:rPr lang="en-GB" sz="2400" dirty="0">
                <a:solidFill>
                  <a:srgbClr val="098156"/>
                </a:solidFill>
                <a:effectLst/>
                <a:latin typeface="Consolas" panose="020B0609020204030204" pitchFamily="49" charset="0"/>
                <a:cs typeface="Consolas" panose="020B0609020204030204" pitchFamily="49" charset="0"/>
              </a:rPr>
              <a:t>0.01</a:t>
            </a:r>
            <a:r>
              <a:rPr lang="en-GB" sz="2400" dirty="0">
                <a:solidFill>
                  <a:srgbClr val="000000"/>
                </a:solidFill>
                <a:effectLst/>
                <a:latin typeface="Consolas" panose="020B0609020204030204" pitchFamily="49" charset="0"/>
                <a:cs typeface="Consolas" panose="020B0609020204030204" pitchFamily="49" charset="0"/>
              </a:rPr>
              <a:t>,n_iter_no_change=</a:t>
            </a:r>
            <a:r>
              <a:rPr lang="en-GB" sz="2400" dirty="0">
                <a:solidFill>
                  <a:srgbClr val="098156"/>
                </a:solidFill>
                <a:effectLst/>
                <a:latin typeface="Consolas" panose="020B0609020204030204" pitchFamily="49" charset="0"/>
                <a:cs typeface="Consolas" panose="020B0609020204030204" pitchFamily="49" charset="0"/>
              </a:rPr>
              <a:t>100</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random_state</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42</a:t>
            </a:r>
            <a:r>
              <a:rPr lang="en-GB" sz="2400" dirty="0">
                <a:solidFill>
                  <a:srgbClr val="000000"/>
                </a:solidFill>
                <a:effectLst/>
                <a:latin typeface="Consolas" panose="020B0609020204030204" pitchFamily="49" charset="0"/>
                <a:cs typeface="Consolas" panose="020B0609020204030204" pitchFamily="49" charset="0"/>
              </a:rPr>
              <a:t>)</a:t>
            </a:r>
          </a:p>
          <a:p>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err="1">
                <a:solidFill>
                  <a:srgbClr val="000000"/>
                </a:solidFill>
                <a:effectLst/>
                <a:latin typeface="Consolas" panose="020B0609020204030204" pitchFamily="49" charset="0"/>
                <a:cs typeface="Consolas" panose="020B0609020204030204" pitchFamily="49" charset="0"/>
              </a:rPr>
              <a:t>sgd_reg.fit</a:t>
            </a:r>
            <a:r>
              <a:rPr lang="en-GB" sz="2400" dirty="0">
                <a:solidFill>
                  <a:srgbClr val="000000"/>
                </a:solidFill>
                <a:effectLst/>
                <a:latin typeface="Consolas" panose="020B0609020204030204" pitchFamily="49" charset="0"/>
                <a:cs typeface="Consolas" panose="020B0609020204030204" pitchFamily="49" charset="0"/>
              </a:rPr>
              <a:t>(X, </a:t>
            </a:r>
            <a:r>
              <a:rPr lang="en-GB" sz="2400" dirty="0" err="1">
                <a:solidFill>
                  <a:srgbClr val="000000"/>
                </a:solidFill>
                <a:effectLst/>
                <a:latin typeface="Consolas" panose="020B0609020204030204" pitchFamily="49" charset="0"/>
                <a:cs typeface="Consolas" panose="020B0609020204030204" pitchFamily="49" charset="0"/>
              </a:rPr>
              <a:t>y.ravel</a:t>
            </a:r>
            <a:r>
              <a:rPr lang="en-GB" sz="2400" dirty="0">
                <a:solidFill>
                  <a:srgbClr val="000000"/>
                </a:solidFill>
                <a:effectLst/>
                <a:latin typeface="Consolas" panose="020B0609020204030204" pitchFamily="49" charset="0"/>
                <a:cs typeface="Consolas" panose="020B0609020204030204" pitchFamily="49" charset="0"/>
              </a:rPr>
              <a:t>()) </a:t>
            </a:r>
            <a:r>
              <a:rPr lang="en-GB" dirty="0">
                <a:solidFill>
                  <a:srgbClr val="008000"/>
                </a:solidFill>
                <a:effectLst/>
                <a:latin typeface="Consolas" panose="020B0609020204030204" pitchFamily="49" charset="0"/>
                <a:cs typeface="Consolas" panose="020B0609020204030204" pitchFamily="49" charset="0"/>
              </a:rPr>
              <a:t># </a:t>
            </a:r>
            <a:r>
              <a:rPr lang="en-GB" dirty="0" err="1">
                <a:solidFill>
                  <a:srgbClr val="008000"/>
                </a:solidFill>
                <a:effectLst/>
                <a:latin typeface="Consolas" panose="020B0609020204030204" pitchFamily="49" charset="0"/>
                <a:cs typeface="Consolas" panose="020B0609020204030204" pitchFamily="49" charset="0"/>
              </a:rPr>
              <a:t>y.ravel</a:t>
            </a:r>
            <a:r>
              <a:rPr lang="en-GB" dirty="0">
                <a:solidFill>
                  <a:srgbClr val="008000"/>
                </a:solidFill>
                <a:effectLst/>
                <a:latin typeface="Consolas" panose="020B0609020204030204" pitchFamily="49" charset="0"/>
                <a:cs typeface="Consolas" panose="020B0609020204030204" pitchFamily="49" charset="0"/>
              </a:rPr>
              <a:t>() because fit() expects 1D targets</a:t>
            </a:r>
            <a:endParaRPr lang="en-GB" sz="24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8102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Mini-batch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998357"/>
            <a:ext cx="10515600" cy="3049208"/>
          </a:xfrm>
        </p:spPr>
        <p:txBody>
          <a:bodyPr>
            <a:normAutofit/>
          </a:bodyPr>
          <a:lstStyle/>
          <a:p>
            <a:pPr>
              <a:lnSpc>
                <a:spcPct val="100000"/>
              </a:lnSpc>
            </a:pPr>
            <a:r>
              <a:rPr lang="en-GB" sz="2400" dirty="0"/>
              <a:t>instead of computing the gradients based on the full training set (as in Batch GD) or based on just one instance (as in Stochastic GD), Mini-batch GD computes the gradients on </a:t>
            </a:r>
            <a:r>
              <a:rPr lang="en-GB" sz="2400" b="1" dirty="0"/>
              <a:t>small</a:t>
            </a:r>
            <a:r>
              <a:rPr lang="en-GB" sz="2400" dirty="0"/>
              <a:t> </a:t>
            </a:r>
            <a:r>
              <a:rPr lang="en-GB" sz="2400" b="1" dirty="0"/>
              <a:t>random</a:t>
            </a:r>
            <a:r>
              <a:rPr lang="en-GB" sz="2400" dirty="0"/>
              <a:t> </a:t>
            </a:r>
            <a:r>
              <a:rPr lang="en-GB" sz="2400" b="1" dirty="0"/>
              <a:t>sets</a:t>
            </a:r>
            <a:r>
              <a:rPr lang="en-GB" sz="2400" dirty="0"/>
              <a:t> of instances called </a:t>
            </a:r>
            <a:r>
              <a:rPr lang="en-GB" sz="2400" b="1" dirty="0"/>
              <a:t>mini-batches</a:t>
            </a:r>
            <a:r>
              <a:rPr lang="en-GB" sz="2400" dirty="0"/>
              <a:t>. </a:t>
            </a:r>
          </a:p>
          <a:p>
            <a:pPr>
              <a:lnSpc>
                <a:spcPct val="100000"/>
              </a:lnSpc>
            </a:pPr>
            <a:r>
              <a:rPr lang="en-GB" sz="2400" dirty="0"/>
              <a:t>The main advantage of Mini-batch GD over Stochastic GD is that you can get a performance boost from hardware optimization of matrix operations, especially when using GPUs.</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107A570F-D84B-5E46-8A2A-5759BB30E817}"/>
              </a:ext>
            </a:extLst>
          </p:cNvPr>
          <p:cNvPicPr>
            <a:picLocks noChangeAspect="1"/>
          </p:cNvPicPr>
          <p:nvPr/>
        </p:nvPicPr>
        <p:blipFill>
          <a:blip r:embed="rId3"/>
          <a:stretch>
            <a:fillRect/>
          </a:stretch>
        </p:blipFill>
        <p:spPr>
          <a:xfrm>
            <a:off x="3449543" y="3069522"/>
            <a:ext cx="6920593" cy="3788478"/>
          </a:xfrm>
          <a:prstGeom prst="rect">
            <a:avLst/>
          </a:prstGeom>
        </p:spPr>
      </p:pic>
    </p:spTree>
    <p:extLst>
      <p:ext uri="{BB962C8B-B14F-4D97-AF65-F5344CB8AC3E}">
        <p14:creationId xmlns:p14="http://schemas.microsoft.com/office/powerpoint/2010/main" val="231351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7072" y="1871052"/>
            <a:ext cx="6932238" cy="4544989"/>
          </a:xfrm>
        </p:spPr>
        <p:txBody>
          <a:bodyPr>
            <a:normAutofit/>
          </a:bodyPr>
          <a:lstStyle/>
          <a:p>
            <a:r>
              <a:rPr lang="en-GB" dirty="0"/>
              <a:t>Two very different ways to train it:</a:t>
            </a:r>
          </a:p>
          <a:p>
            <a:pPr lvl="1"/>
            <a:r>
              <a:rPr lang="en-GB" dirty="0"/>
              <a:t>Using a direct “</a:t>
            </a:r>
            <a:r>
              <a:rPr lang="en-GB" b="1" dirty="0"/>
              <a:t>closed-form</a:t>
            </a:r>
            <a:r>
              <a:rPr lang="en-GB" dirty="0"/>
              <a:t>” equation that directly computes the model parameters that best fit the model to the training set (i.e., the model parameters that minimize the cost function over the training set).</a:t>
            </a:r>
          </a:p>
          <a:p>
            <a:pPr lvl="1"/>
            <a:r>
              <a:rPr lang="en-GB" dirty="0"/>
              <a:t>Using an </a:t>
            </a:r>
            <a:r>
              <a:rPr lang="en-GB" b="1" dirty="0"/>
              <a:t>iterative optimization approach</a:t>
            </a:r>
            <a:r>
              <a:rPr lang="en-GB" dirty="0"/>
              <a:t>, called Gradient Descent (GD), that gradually tweaks the model parameters to minimize the cost function over the training set, eventually converging to the same set of parameters as the first method. </a:t>
            </a:r>
          </a:p>
        </p:txBody>
      </p:sp>
      <p:pic>
        <p:nvPicPr>
          <p:cNvPr id="10242" name="Picture 2">
            <a:extLst>
              <a:ext uri="{FF2B5EF4-FFF2-40B4-BE49-F238E27FC236}">
                <a16:creationId xmlns:a16="http://schemas.microsoft.com/office/drawing/2014/main" id="{D36A4249-4444-2C49-9A32-80B9E13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09" y="2064235"/>
            <a:ext cx="5045620" cy="33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55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Mini-batch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9" name="TextBox 8">
            <a:extLst>
              <a:ext uri="{FF2B5EF4-FFF2-40B4-BE49-F238E27FC236}">
                <a16:creationId xmlns:a16="http://schemas.microsoft.com/office/drawing/2014/main" id="{4395C1F2-B2BC-3FF0-BD95-4F618926FD0F}"/>
              </a:ext>
            </a:extLst>
          </p:cNvPr>
          <p:cNvSpPr txBox="1"/>
          <p:nvPr/>
        </p:nvSpPr>
        <p:spPr>
          <a:xfrm>
            <a:off x="838199" y="969297"/>
            <a:ext cx="10718443" cy="5478423"/>
          </a:xfrm>
          <a:prstGeom prst="rect">
            <a:avLst/>
          </a:prstGeom>
          <a:noFill/>
        </p:spPr>
        <p:txBody>
          <a:bodyPr wrap="square">
            <a:spAutoFit/>
          </a:bodyPr>
          <a:lstStyle/>
          <a:p>
            <a:pPr>
              <a:spcAft>
                <a:spcPts val="1200"/>
              </a:spcAft>
            </a:pPr>
            <a:r>
              <a:rPr lang="en-GB" sz="2000" b="0" dirty="0">
                <a:solidFill>
                  <a:srgbClr val="AF00DB"/>
                </a:solidFill>
                <a:effectLst/>
                <a:latin typeface="Consolas" panose="020B0609020204030204" pitchFamily="49" charset="0"/>
                <a:cs typeface="Consolas" panose="020B0609020204030204" pitchFamily="49" charset="0"/>
              </a:rPr>
              <a:t>for</a:t>
            </a:r>
            <a:r>
              <a:rPr lang="en-GB" sz="2000" b="0" dirty="0">
                <a:solidFill>
                  <a:srgbClr val="000000"/>
                </a:solidFill>
                <a:effectLst/>
                <a:latin typeface="Consolas" panose="020B0609020204030204" pitchFamily="49" charset="0"/>
                <a:cs typeface="Consolas" panose="020B0609020204030204" pitchFamily="49" charset="0"/>
              </a:rPr>
              <a:t> epoch </a:t>
            </a:r>
            <a:r>
              <a:rPr lang="en-GB" sz="2000" b="0" dirty="0">
                <a:solidFill>
                  <a:srgbClr val="0000FF"/>
                </a:solidFill>
                <a:effectLst/>
                <a:latin typeface="Consolas" panose="020B0609020204030204" pitchFamily="49" charset="0"/>
                <a:cs typeface="Consolas" panose="020B0609020204030204" pitchFamily="49" charset="0"/>
              </a:rPr>
              <a:t>in</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a:solidFill>
                  <a:srgbClr val="795E26"/>
                </a:solidFill>
                <a:effectLst/>
                <a:latin typeface="Consolas" panose="020B0609020204030204" pitchFamily="49" charset="0"/>
                <a:cs typeface="Consolas" panose="020B0609020204030204" pitchFamily="49" charset="0"/>
              </a:rPr>
              <a:t>range</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n_epochs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np.random.permutation</a:t>
            </a:r>
            <a:r>
              <a:rPr lang="en-GB" sz="2000" b="0" dirty="0">
                <a:solidFill>
                  <a:srgbClr val="000000"/>
                </a:solidFill>
                <a:effectLst/>
                <a:latin typeface="Consolas" panose="020B0609020204030204" pitchFamily="49" charset="0"/>
                <a:cs typeface="Consolas" panose="020B0609020204030204" pitchFamily="49" charset="0"/>
              </a:rPr>
              <a:t>(m)</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X_b_shuffled</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X_b</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y_shuffled</a:t>
            </a:r>
            <a:r>
              <a:rPr lang="en-GB" sz="2000" b="0" dirty="0">
                <a:solidFill>
                  <a:srgbClr val="000000"/>
                </a:solidFill>
                <a:effectLst/>
                <a:latin typeface="Consolas" panose="020B0609020204030204" pitchFamily="49" charset="0"/>
                <a:cs typeface="Consolas" panose="020B0609020204030204" pitchFamily="49" charset="0"/>
              </a:rPr>
              <a:t> = y[</a:t>
            </a: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a:solidFill>
                  <a:srgbClr val="AF00DB"/>
                </a:solidFill>
                <a:effectLst/>
                <a:latin typeface="Consolas" panose="020B0609020204030204" pitchFamily="49" charset="0"/>
                <a:cs typeface="Consolas" panose="020B0609020204030204" pitchFamily="49" charset="0"/>
              </a:rPr>
              <a:t>for</a:t>
            </a:r>
            <a:r>
              <a:rPr lang="en-GB" sz="2000" b="0" dirty="0">
                <a:solidFill>
                  <a:srgbClr val="000000"/>
                </a:solidFill>
                <a:effectLst/>
                <a:latin typeface="Consolas" panose="020B0609020204030204" pitchFamily="49" charset="0"/>
                <a:cs typeface="Consolas" panose="020B0609020204030204" pitchFamily="49" charset="0"/>
              </a:rPr>
              <a:t> iteration </a:t>
            </a:r>
            <a:r>
              <a:rPr lang="en-GB" sz="2000" b="0" dirty="0">
                <a:solidFill>
                  <a:srgbClr val="0000FF"/>
                </a:solidFill>
                <a:effectLst/>
                <a:latin typeface="Consolas" panose="020B0609020204030204" pitchFamily="49" charset="0"/>
                <a:cs typeface="Consolas" panose="020B0609020204030204" pitchFamily="49" charset="0"/>
              </a:rPr>
              <a:t>in</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a:solidFill>
                  <a:srgbClr val="795E26"/>
                </a:solidFill>
                <a:effectLst/>
                <a:latin typeface="Consolas" panose="020B0609020204030204" pitchFamily="49" charset="0"/>
                <a:cs typeface="Consolas" panose="020B0609020204030204" pitchFamily="49" charset="0"/>
              </a:rPr>
              <a:t>range</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a:solidFill>
                  <a:srgbClr val="098156"/>
                </a:solidFill>
                <a:effectLst/>
                <a:latin typeface="Consolas" panose="020B0609020204030204" pitchFamily="49" charset="0"/>
                <a:cs typeface="Consolas" panose="020B0609020204030204" pitchFamily="49" charset="0"/>
              </a:rPr>
              <a:t>0</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err="1">
                <a:solidFill>
                  <a:srgbClr val="000000"/>
                </a:solidFill>
                <a:effectLst/>
                <a:latin typeface="Consolas" panose="020B0609020204030204" pitchFamily="49" charset="0"/>
                <a:cs typeface="Consolas" panose="020B0609020204030204" pitchFamily="49" charset="0"/>
              </a:rPr>
              <a:t>n_batches_per_epoch</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iteration * </a:t>
            </a:r>
            <a:r>
              <a:rPr lang="en-GB" sz="2000" b="0" dirty="0" err="1">
                <a:solidFill>
                  <a:srgbClr val="000000"/>
                </a:solidFill>
                <a:effectLst/>
                <a:latin typeface="Consolas" panose="020B0609020204030204" pitchFamily="49" charset="0"/>
                <a:cs typeface="Consolas" panose="020B0609020204030204" pitchFamily="49" charset="0"/>
              </a:rPr>
              <a:t>minibatch_size</a:t>
            </a:r>
            <a:endParaRPr lang="en-GB" sz="2000" b="0" dirty="0">
              <a:solidFill>
                <a:srgbClr val="000000"/>
              </a:solidFill>
              <a:effectLst/>
              <a:latin typeface="Consolas" panose="020B0609020204030204" pitchFamily="49" charset="0"/>
              <a:cs typeface="Consolas" panose="020B0609020204030204" pitchFamily="49" charset="0"/>
            </a:endParaRP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xi = </a:t>
            </a:r>
            <a:r>
              <a:rPr lang="en-GB" sz="2000" b="0" dirty="0" err="1">
                <a:solidFill>
                  <a:srgbClr val="000000"/>
                </a:solidFill>
                <a:effectLst/>
                <a:latin typeface="Consolas" panose="020B0609020204030204" pitchFamily="49" charset="0"/>
                <a:cs typeface="Consolas" panose="020B0609020204030204" pitchFamily="49" charset="0"/>
              </a:rPr>
              <a:t>X_b_shuffled</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yi</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y_shuffled</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gradients = </a:t>
            </a:r>
            <a:r>
              <a:rPr lang="en-GB" sz="2000" b="0" dirty="0">
                <a:solidFill>
                  <a:srgbClr val="098156"/>
                </a:solidFill>
                <a:effectLst/>
                <a:latin typeface="Consolas" panose="020B0609020204030204" pitchFamily="49" charset="0"/>
                <a:cs typeface="Consolas" panose="020B0609020204030204" pitchFamily="49" charset="0"/>
              </a:rPr>
              <a:t>2</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xi.T</a:t>
            </a:r>
            <a:r>
              <a:rPr lang="en-GB" sz="2000" b="0" dirty="0">
                <a:solidFill>
                  <a:srgbClr val="000000"/>
                </a:solidFill>
                <a:effectLst/>
                <a:latin typeface="Consolas" panose="020B0609020204030204" pitchFamily="49" charset="0"/>
                <a:cs typeface="Consolas" panose="020B0609020204030204" pitchFamily="49" charset="0"/>
              </a:rPr>
              <a:t> @ (xi @ theta - </a:t>
            </a:r>
            <a:r>
              <a:rPr lang="en-GB" sz="2000" b="0" dirty="0" err="1">
                <a:solidFill>
                  <a:srgbClr val="000000"/>
                </a:solidFill>
                <a:effectLst/>
                <a:latin typeface="Consolas" panose="020B0609020204030204" pitchFamily="49" charset="0"/>
                <a:cs typeface="Consolas" panose="020B0609020204030204" pitchFamily="49" charset="0"/>
              </a:rPr>
              <a:t>yi</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eta = </a:t>
            </a:r>
            <a:r>
              <a:rPr lang="en-GB" sz="2000" b="0" dirty="0" err="1">
                <a:solidFill>
                  <a:srgbClr val="000000"/>
                </a:solidFill>
                <a:effectLst/>
                <a:latin typeface="Consolas" panose="020B0609020204030204" pitchFamily="49" charset="0"/>
                <a:cs typeface="Consolas" panose="020B0609020204030204" pitchFamily="49" charset="0"/>
              </a:rPr>
              <a:t>learning_schedule</a:t>
            </a:r>
            <a:r>
              <a:rPr lang="en-GB" sz="2000" b="0" dirty="0">
                <a:solidFill>
                  <a:srgbClr val="000000"/>
                </a:solidFill>
                <a:effectLst/>
                <a:latin typeface="Consolas" panose="020B0609020204030204" pitchFamily="49" charset="0"/>
                <a:cs typeface="Consolas" panose="020B0609020204030204" pitchFamily="49" charset="0"/>
              </a:rPr>
              <a:t>(iteration)</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theta = theta - eta * gradients</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theta_path_mgd.append</a:t>
            </a:r>
            <a:r>
              <a:rPr lang="en-GB" sz="2000" b="0" dirty="0">
                <a:solidFill>
                  <a:srgbClr val="000000"/>
                </a:solidFill>
                <a:effectLst/>
                <a:latin typeface="Consolas" panose="020B0609020204030204" pitchFamily="49" charset="0"/>
                <a:cs typeface="Consolas" panose="020B0609020204030204" pitchFamily="49" charset="0"/>
              </a:rPr>
              <a:t>(theta)</a:t>
            </a:r>
          </a:p>
        </p:txBody>
      </p:sp>
      <p:sp>
        <p:nvSpPr>
          <p:cNvPr id="11" name="TextBox 10">
            <a:extLst>
              <a:ext uri="{FF2B5EF4-FFF2-40B4-BE49-F238E27FC236}">
                <a16:creationId xmlns:a16="http://schemas.microsoft.com/office/drawing/2014/main" id="{5DC0BF05-DF14-A10A-2C36-AB0AAD930819}"/>
              </a:ext>
            </a:extLst>
          </p:cNvPr>
          <p:cNvSpPr txBox="1"/>
          <p:nvPr/>
        </p:nvSpPr>
        <p:spPr>
          <a:xfrm>
            <a:off x="8062175" y="410280"/>
            <a:ext cx="3931276" cy="707886"/>
          </a:xfrm>
          <a:prstGeom prst="rect">
            <a:avLst/>
          </a:prstGeom>
          <a:noFill/>
        </p:spPr>
        <p:txBody>
          <a:bodyPr wrap="square">
            <a:spAutoFit/>
          </a:bodyPr>
          <a:lstStyle/>
          <a:p>
            <a:r>
              <a:rPr lang="en-GB" sz="2000" dirty="0">
                <a:solidFill>
                  <a:srgbClr val="000000"/>
                </a:solidFill>
                <a:effectLst/>
                <a:highlight>
                  <a:srgbClr val="FFFF00"/>
                </a:highlight>
                <a:latin typeface="Consolas" panose="020B0609020204030204" pitchFamily="49" charset="0"/>
                <a:cs typeface="Consolas" panose="020B0609020204030204" pitchFamily="49" charset="0"/>
              </a:rPr>
              <a:t>Or using:</a:t>
            </a:r>
          </a:p>
          <a:p>
            <a:r>
              <a:rPr lang="en-GB" sz="2000" dirty="0" err="1">
                <a:solidFill>
                  <a:srgbClr val="000000"/>
                </a:solidFill>
                <a:effectLst/>
                <a:highlight>
                  <a:srgbClr val="FFFF00"/>
                </a:highlight>
                <a:latin typeface="Consolas" panose="020B0609020204030204" pitchFamily="49" charset="0"/>
                <a:cs typeface="Consolas" panose="020B0609020204030204" pitchFamily="49" charset="0"/>
              </a:rPr>
              <a:t>sgd_reg.partial_fit</a:t>
            </a:r>
            <a:r>
              <a:rPr lang="en-GB" sz="2000" dirty="0">
                <a:solidFill>
                  <a:srgbClr val="000000"/>
                </a:solidFill>
                <a:effectLst/>
                <a:highlight>
                  <a:srgbClr val="FFFF00"/>
                </a:highlight>
                <a:latin typeface="Consolas" panose="020B0609020204030204" pitchFamily="49" charset="0"/>
                <a:cs typeface="Consolas" panose="020B0609020204030204" pitchFamily="49" charset="0"/>
              </a:rPr>
              <a:t>()</a:t>
            </a:r>
            <a:endParaRPr lang="en-US" sz="2000" dirty="0">
              <a:highlight>
                <a:srgbClr val="FFFF00"/>
              </a:highlight>
            </a:endParaRPr>
          </a:p>
        </p:txBody>
      </p:sp>
    </p:spTree>
    <p:extLst>
      <p:ext uri="{BB962C8B-B14F-4D97-AF65-F5344CB8AC3E}">
        <p14:creationId xmlns:p14="http://schemas.microsoft.com/office/powerpoint/2010/main" val="356820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6A59-1575-AF69-E072-D8386A4800EA}"/>
              </a:ext>
            </a:extLst>
          </p:cNvPr>
          <p:cNvSpPr>
            <a:spLocks noGrp="1"/>
          </p:cNvSpPr>
          <p:nvPr>
            <p:ph type="title"/>
          </p:nvPr>
        </p:nvSpPr>
        <p:spPr>
          <a:xfrm>
            <a:off x="3272307" y="2657565"/>
            <a:ext cx="10515600" cy="1325563"/>
          </a:xfrm>
        </p:spPr>
        <p:txBody>
          <a:bodyPr/>
          <a:lstStyle/>
          <a:p>
            <a:r>
              <a:rPr lang="en-GB" b="1" dirty="0"/>
              <a:t>Polynomial Regression</a:t>
            </a:r>
            <a:endParaRPr lang="en-US" dirty="0"/>
          </a:p>
        </p:txBody>
      </p:sp>
    </p:spTree>
    <p:extLst>
      <p:ext uri="{BB962C8B-B14F-4D97-AF65-F5344CB8AC3E}">
        <p14:creationId xmlns:p14="http://schemas.microsoft.com/office/powerpoint/2010/main" val="2128921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998357"/>
            <a:ext cx="10515600" cy="1368325"/>
          </a:xfrm>
        </p:spPr>
        <p:txBody>
          <a:bodyPr>
            <a:normAutofit/>
          </a:bodyPr>
          <a:lstStyle/>
          <a:p>
            <a:pPr>
              <a:lnSpc>
                <a:spcPct val="100000"/>
              </a:lnSpc>
            </a:pPr>
            <a:r>
              <a:rPr lang="en-GB" sz="2400" dirty="0"/>
              <a:t>Clearly, a straight line will never fit this data properly. So let’s use Scikit-</a:t>
            </a:r>
            <a:r>
              <a:rPr lang="en-GB" sz="2400" dirty="0" err="1"/>
              <a:t>Learn’s</a:t>
            </a:r>
            <a:r>
              <a:rPr lang="en-GB" sz="2400" dirty="0"/>
              <a:t> </a:t>
            </a:r>
            <a:r>
              <a:rPr lang="en-GB" sz="2400" i="1" dirty="0" err="1"/>
              <a:t>PolynomialFeatures</a:t>
            </a:r>
            <a:r>
              <a:rPr lang="en-GB" sz="2400" dirty="0"/>
              <a:t> class to transform our training data, adding the square (2nd-degree polynomial) of each feature in the training set as new features.</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5F37356-D974-9148-902F-EC01CE01A854}"/>
              </a:ext>
            </a:extLst>
          </p:cNvPr>
          <p:cNvPicPr>
            <a:picLocks noChangeAspect="1"/>
          </p:cNvPicPr>
          <p:nvPr/>
        </p:nvPicPr>
        <p:blipFill>
          <a:blip r:embed="rId3"/>
          <a:stretch>
            <a:fillRect/>
          </a:stretch>
        </p:blipFill>
        <p:spPr>
          <a:xfrm>
            <a:off x="2349973" y="2366682"/>
            <a:ext cx="6405657" cy="4139854"/>
          </a:xfrm>
          <a:prstGeom prst="rect">
            <a:avLst/>
          </a:prstGeom>
        </p:spPr>
      </p:pic>
    </p:spTree>
    <p:extLst>
      <p:ext uri="{BB962C8B-B14F-4D97-AF65-F5344CB8AC3E}">
        <p14:creationId xmlns:p14="http://schemas.microsoft.com/office/powerpoint/2010/main" val="277005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5F37356-D974-9148-902F-EC01CE01A854}"/>
              </a:ext>
            </a:extLst>
          </p:cNvPr>
          <p:cNvPicPr>
            <a:picLocks noChangeAspect="1"/>
          </p:cNvPicPr>
          <p:nvPr/>
        </p:nvPicPr>
        <p:blipFill>
          <a:blip r:embed="rId3"/>
          <a:stretch>
            <a:fillRect/>
          </a:stretch>
        </p:blipFill>
        <p:spPr>
          <a:xfrm>
            <a:off x="5552802" y="2833470"/>
            <a:ext cx="5807068" cy="3752997"/>
          </a:xfrm>
          <a:prstGeom prst="rect">
            <a:avLst/>
          </a:prstGeom>
        </p:spPr>
      </p:pic>
      <p:sp>
        <p:nvSpPr>
          <p:cNvPr id="8" name="Rectangle 7">
            <a:extLst>
              <a:ext uri="{FF2B5EF4-FFF2-40B4-BE49-F238E27FC236}">
                <a16:creationId xmlns:a16="http://schemas.microsoft.com/office/drawing/2014/main" id="{F24FE0E0-7D8E-2347-A8D0-670B01F8B388}"/>
              </a:ext>
            </a:extLst>
          </p:cNvPr>
          <p:cNvSpPr/>
          <p:nvPr/>
        </p:nvSpPr>
        <p:spPr>
          <a:xfrm>
            <a:off x="738441" y="938318"/>
            <a:ext cx="10466331" cy="3274486"/>
          </a:xfrm>
          <a:prstGeom prst="rect">
            <a:avLst/>
          </a:prstGeom>
        </p:spPr>
        <p:txBody>
          <a:bodyPr wrap="square">
            <a:spAutoFit/>
          </a:bodyPr>
          <a:lstStyle/>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a:solidFill>
                  <a:srgbClr val="0A5287"/>
                </a:solidFill>
                <a:latin typeface="Consolas" panose="020B0609020204030204" pitchFamily="49" charset="0"/>
                <a:cs typeface="Consolas" panose="020B0609020204030204" pitchFamily="49" charset="0"/>
              </a:rPr>
              <a:t>from </a:t>
            </a:r>
            <a:r>
              <a:rPr lang="en-GB" sz="2000" dirty="0" err="1">
                <a:solidFill>
                  <a:srgbClr val="18C0FF"/>
                </a:solidFill>
                <a:latin typeface="Consolas" panose="020B0609020204030204" pitchFamily="49" charset="0"/>
                <a:cs typeface="Consolas" panose="020B0609020204030204" pitchFamily="49" charset="0"/>
              </a:rPr>
              <a:t>sklearn.preprocessing</a:t>
            </a:r>
            <a:r>
              <a:rPr lang="en-GB" sz="2000" dirty="0">
                <a:solidFill>
                  <a:srgbClr val="18C0FF"/>
                </a:solidFill>
                <a:latin typeface="Consolas" panose="020B0609020204030204" pitchFamily="49" charset="0"/>
                <a:cs typeface="Consolas" panose="020B0609020204030204" pitchFamily="49" charset="0"/>
              </a:rPr>
              <a:t> </a:t>
            </a:r>
            <a:r>
              <a:rPr lang="en-GB" sz="2000" dirty="0">
                <a:solidFill>
                  <a:srgbClr val="0A5287"/>
                </a:solidFill>
                <a:latin typeface="Consolas" panose="020B0609020204030204" pitchFamily="49" charset="0"/>
                <a:cs typeface="Consolas" panose="020B0609020204030204" pitchFamily="49" charset="0"/>
              </a:rPr>
              <a:t>import </a:t>
            </a:r>
            <a:r>
              <a:rPr lang="en-GB" sz="2000" dirty="0" err="1">
                <a:solidFill>
                  <a:srgbClr val="000075"/>
                </a:solidFill>
                <a:latin typeface="Consolas" panose="020B0609020204030204" pitchFamily="49" charset="0"/>
                <a:cs typeface="Consolas" panose="020B0609020204030204" pitchFamily="49" charset="0"/>
              </a:rPr>
              <a:t>PolynomialFeatures</a:t>
            </a:r>
            <a:endParaRPr lang="en-GB" sz="2000" dirty="0">
              <a:solidFill>
                <a:srgbClr val="18C0FF"/>
              </a:solidFill>
              <a:latin typeface="Consolas" panose="020B0609020204030204" pitchFamily="49" charset="0"/>
              <a:cs typeface="Consolas" panose="020B0609020204030204" pitchFamily="49" charset="0"/>
            </a:endParaRP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poly_features</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PolynomialFeatures</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000075"/>
                </a:solidFill>
                <a:latin typeface="Consolas" panose="020B0609020204030204" pitchFamily="49" charset="0"/>
                <a:cs typeface="Consolas" panose="020B0609020204030204" pitchFamily="49" charset="0"/>
              </a:rPr>
              <a:t>degree</a:t>
            </a:r>
            <a:r>
              <a:rPr lang="en-GB" sz="2000" dirty="0">
                <a:solidFill>
                  <a:srgbClr val="434343"/>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2</a:t>
            </a:r>
            <a:r>
              <a:rPr lang="en-GB" sz="2000" dirty="0">
                <a:solidFill>
                  <a:srgbClr val="000000"/>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include_bias</a:t>
            </a:r>
            <a:r>
              <a:rPr lang="en-GB" sz="2000" dirty="0">
                <a:solidFill>
                  <a:srgbClr val="434343"/>
                </a:solidFill>
                <a:latin typeface="Consolas" panose="020B0609020204030204" pitchFamily="49" charset="0"/>
                <a:cs typeface="Consolas" panose="020B0609020204030204" pitchFamily="49" charset="0"/>
              </a:rPr>
              <a:t>=</a:t>
            </a:r>
            <a:r>
              <a:rPr lang="en-GB" sz="2000" dirty="0">
                <a:solidFill>
                  <a:srgbClr val="285453"/>
                </a:solidFill>
                <a:latin typeface="Consolas" panose="020B0609020204030204" pitchFamily="49" charset="0"/>
                <a:cs typeface="Consolas" panose="020B0609020204030204" pitchFamily="49" charset="0"/>
              </a:rPr>
              <a:t>False</a:t>
            </a:r>
            <a:r>
              <a:rPr lang="en-GB" sz="2000" dirty="0">
                <a:solidFill>
                  <a:srgbClr val="000000"/>
                </a:solidFill>
                <a:latin typeface="Consolas" panose="020B0609020204030204" pitchFamily="49" charset="0"/>
                <a:cs typeface="Consolas" panose="020B0609020204030204" pitchFamily="49" charset="0"/>
              </a:rPr>
              <a:t>) </a:t>
            </a: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poly_features</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fit_transform</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000075"/>
                </a:solidFill>
                <a:latin typeface="Consolas" panose="020B0609020204030204" pitchFamily="49" charset="0"/>
                <a:cs typeface="Consolas" panose="020B0609020204030204" pitchFamily="49" charset="0"/>
              </a:rPr>
              <a:t>X</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a:solidFill>
                  <a:srgbClr val="000075"/>
                </a:solidFill>
                <a:latin typeface="Consolas" panose="020B0609020204030204" pitchFamily="49" charset="0"/>
                <a:cs typeface="Consolas" panose="020B0609020204030204" pitchFamily="49" charset="0"/>
              </a:rPr>
              <a:t>X</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0</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87"/>
              </a:solidFill>
              <a:latin typeface="Consolas" panose="020B0609020204030204" pitchFamily="49" charset="0"/>
              <a:cs typeface="Consolas" panose="020B0609020204030204" pitchFamily="49" charset="0"/>
            </a:endParaRPr>
          </a:p>
          <a:p>
            <a:pPr>
              <a:lnSpc>
                <a:spcPct val="150000"/>
              </a:lnSpc>
            </a:pPr>
            <a:r>
              <a:rPr lang="en-GB" sz="2000" dirty="0">
                <a:solidFill>
                  <a:srgbClr val="000000"/>
                </a:solidFill>
                <a:latin typeface="Consolas" panose="020B0609020204030204" pitchFamily="49" charset="0"/>
                <a:cs typeface="Consolas" panose="020B0609020204030204" pitchFamily="49" charset="0"/>
              </a:rPr>
              <a:t>array([-0.75275929])</a:t>
            </a: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0</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pPr>
              <a:lnSpc>
                <a:spcPct val="150000"/>
              </a:lnSpc>
            </a:pPr>
            <a:r>
              <a:rPr lang="en-GB" sz="2000" dirty="0">
                <a:solidFill>
                  <a:srgbClr val="000000"/>
                </a:solidFill>
                <a:latin typeface="Consolas" panose="020B0609020204030204" pitchFamily="49" charset="0"/>
                <a:cs typeface="Consolas" panose="020B0609020204030204" pitchFamily="49" charset="0"/>
              </a:rPr>
              <a:t>array([-0.75275929, 0.56664654])</a:t>
            </a:r>
            <a:endParaRPr lang="en-GB" sz="20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949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3AD82B3B-BE19-1945-8142-12E36D1B8E6F}"/>
              </a:ext>
            </a:extLst>
          </p:cNvPr>
          <p:cNvSpPr/>
          <p:nvPr/>
        </p:nvSpPr>
        <p:spPr>
          <a:xfrm>
            <a:off x="838199" y="846228"/>
            <a:ext cx="9741266" cy="1323439"/>
          </a:xfrm>
          <a:prstGeom prst="rect">
            <a:avLst/>
          </a:prstGeom>
        </p:spPr>
        <p:txBody>
          <a:bodyPr wrap="square">
            <a:spAutoFit/>
          </a:bodyPr>
          <a:lstStyle/>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LinearRegression</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fit</a:t>
            </a:r>
            <a:r>
              <a:rPr lang="en-GB" sz="2000" dirty="0">
                <a:solidFill>
                  <a:srgbClr val="000000"/>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00"/>
                </a:solidFill>
                <a:latin typeface="Consolas" panose="020B0609020204030204" pitchFamily="49" charset="0"/>
                <a:cs typeface="Consolas" panose="020B0609020204030204" pitchFamily="49" charset="0"/>
              </a:rPr>
              <a:t>, </a:t>
            </a:r>
            <a:r>
              <a:rPr lang="en-GB" sz="2000" dirty="0">
                <a:solidFill>
                  <a:srgbClr val="000075"/>
                </a:solidFill>
                <a:latin typeface="Consolas" panose="020B0609020204030204" pitchFamily="49" charset="0"/>
                <a:cs typeface="Consolas" panose="020B0609020204030204" pitchFamily="49" charset="0"/>
              </a:rPr>
              <a:t>y</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intercept</a:t>
            </a:r>
            <a:r>
              <a:rPr lang="en-GB" sz="2000" dirty="0">
                <a:solidFill>
                  <a:srgbClr val="000075"/>
                </a:solidFill>
                <a:latin typeface="Consolas" panose="020B0609020204030204" pitchFamily="49" charset="0"/>
                <a:cs typeface="Consolas" panose="020B0609020204030204" pitchFamily="49" charset="0"/>
              </a:rPr>
              <a:t>_</a:t>
            </a:r>
            <a:r>
              <a:rPr lang="en-GB" sz="2000" dirty="0">
                <a:solidFill>
                  <a:srgbClr val="000000"/>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coef</a:t>
            </a:r>
            <a:r>
              <a:rPr lang="en-GB" sz="2000" dirty="0">
                <a:solidFill>
                  <a:srgbClr val="000075"/>
                </a:solidFill>
                <a:latin typeface="Consolas" panose="020B0609020204030204" pitchFamily="49" charset="0"/>
                <a:cs typeface="Consolas" panose="020B0609020204030204" pitchFamily="49" charset="0"/>
              </a:rPr>
              <a:t>_ </a:t>
            </a:r>
          </a:p>
          <a:p>
            <a:r>
              <a:rPr lang="en-GB" sz="2000" dirty="0">
                <a:solidFill>
                  <a:srgbClr val="000000"/>
                </a:solidFill>
                <a:latin typeface="Consolas" panose="020B0609020204030204" pitchFamily="49" charset="0"/>
                <a:cs typeface="Consolas" panose="020B0609020204030204" pitchFamily="49" charset="0"/>
              </a:rPr>
              <a:t>(array([1.78134581]), array([[0.93366893, 0.56456263]]))</a:t>
            </a:r>
            <a:endParaRPr lang="en-GB" sz="2000" dirty="0">
              <a:solidFill>
                <a:srgbClr val="000000"/>
              </a:solidFill>
              <a:effectLst/>
              <a:latin typeface="Consolas" panose="020B0609020204030204" pitchFamily="49" charset="0"/>
              <a:cs typeface="Consolas" panose="020B0609020204030204" pitchFamily="49" charset="0"/>
            </a:endParaRPr>
          </a:p>
        </p:txBody>
      </p:sp>
      <p:pic>
        <p:nvPicPr>
          <p:cNvPr id="9" name="Picture 8">
            <a:extLst>
              <a:ext uri="{FF2B5EF4-FFF2-40B4-BE49-F238E27FC236}">
                <a16:creationId xmlns:a16="http://schemas.microsoft.com/office/drawing/2014/main" id="{E193DF06-2312-784A-BBE6-751A419AC3BA}"/>
              </a:ext>
            </a:extLst>
          </p:cNvPr>
          <p:cNvPicPr>
            <a:picLocks noChangeAspect="1"/>
          </p:cNvPicPr>
          <p:nvPr/>
        </p:nvPicPr>
        <p:blipFill>
          <a:blip r:embed="rId3"/>
          <a:stretch>
            <a:fillRect/>
          </a:stretch>
        </p:blipFill>
        <p:spPr>
          <a:xfrm>
            <a:off x="962593" y="2335149"/>
            <a:ext cx="6948577" cy="4446634"/>
          </a:xfrm>
          <a:prstGeom prst="rect">
            <a:avLst/>
          </a:prstGeom>
        </p:spPr>
      </p:pic>
      <p:pic>
        <p:nvPicPr>
          <p:cNvPr id="10" name="Picture 9">
            <a:extLst>
              <a:ext uri="{FF2B5EF4-FFF2-40B4-BE49-F238E27FC236}">
                <a16:creationId xmlns:a16="http://schemas.microsoft.com/office/drawing/2014/main" id="{23CD4A27-74E4-9948-B155-CF9ECAE67CAB}"/>
              </a:ext>
            </a:extLst>
          </p:cNvPr>
          <p:cNvPicPr>
            <a:picLocks noChangeAspect="1"/>
          </p:cNvPicPr>
          <p:nvPr/>
        </p:nvPicPr>
        <p:blipFill>
          <a:blip r:embed="rId4"/>
          <a:stretch>
            <a:fillRect/>
          </a:stretch>
        </p:blipFill>
        <p:spPr>
          <a:xfrm>
            <a:off x="7911170" y="5203605"/>
            <a:ext cx="3854501" cy="618971"/>
          </a:xfrm>
          <a:prstGeom prst="rect">
            <a:avLst/>
          </a:prstGeom>
        </p:spPr>
      </p:pic>
    </p:spTree>
    <p:extLst>
      <p:ext uri="{BB962C8B-B14F-4D97-AF65-F5344CB8AC3E}">
        <p14:creationId xmlns:p14="http://schemas.microsoft.com/office/powerpoint/2010/main" val="1904758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386618" y="1042955"/>
            <a:ext cx="6238322" cy="1368325"/>
          </a:xfrm>
        </p:spPr>
        <p:txBody>
          <a:bodyPr>
            <a:normAutofit/>
          </a:bodyPr>
          <a:lstStyle/>
          <a:p>
            <a:pPr>
              <a:lnSpc>
                <a:spcPct val="100000"/>
              </a:lnSpc>
            </a:pPr>
            <a:r>
              <a:rPr lang="en-GB" sz="2400" dirty="0"/>
              <a:t>If you perform high-degree Polynomial Regression, you will likely fit the training data much better than with plain Linear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8" name="Picture 7">
            <a:extLst>
              <a:ext uri="{FF2B5EF4-FFF2-40B4-BE49-F238E27FC236}">
                <a16:creationId xmlns:a16="http://schemas.microsoft.com/office/drawing/2014/main" id="{D4203813-6C33-0F48-8E74-BC5185CB00D6}"/>
              </a:ext>
            </a:extLst>
          </p:cNvPr>
          <p:cNvPicPr>
            <a:picLocks noChangeAspect="1"/>
          </p:cNvPicPr>
          <p:nvPr/>
        </p:nvPicPr>
        <p:blipFill>
          <a:blip r:embed="rId3"/>
          <a:stretch>
            <a:fillRect/>
          </a:stretch>
        </p:blipFill>
        <p:spPr>
          <a:xfrm>
            <a:off x="1006938" y="2602976"/>
            <a:ext cx="4932831" cy="3156689"/>
          </a:xfrm>
          <a:prstGeom prst="rect">
            <a:avLst/>
          </a:prstGeom>
        </p:spPr>
      </p:pic>
      <p:pic>
        <p:nvPicPr>
          <p:cNvPr id="3" name="Picture 2">
            <a:extLst>
              <a:ext uri="{FF2B5EF4-FFF2-40B4-BE49-F238E27FC236}">
                <a16:creationId xmlns:a16="http://schemas.microsoft.com/office/drawing/2014/main" id="{62727123-9EDE-A04D-A688-9C091AC4C09B}"/>
              </a:ext>
            </a:extLst>
          </p:cNvPr>
          <p:cNvPicPr>
            <a:picLocks noChangeAspect="1"/>
          </p:cNvPicPr>
          <p:nvPr/>
        </p:nvPicPr>
        <p:blipFill>
          <a:blip r:embed="rId4"/>
          <a:stretch>
            <a:fillRect/>
          </a:stretch>
        </p:blipFill>
        <p:spPr>
          <a:xfrm>
            <a:off x="7076521" y="388412"/>
            <a:ext cx="4728861" cy="3048282"/>
          </a:xfrm>
          <a:prstGeom prst="rect">
            <a:avLst/>
          </a:prstGeom>
        </p:spPr>
      </p:pic>
      <p:pic>
        <p:nvPicPr>
          <p:cNvPr id="4" name="Picture 3">
            <a:extLst>
              <a:ext uri="{FF2B5EF4-FFF2-40B4-BE49-F238E27FC236}">
                <a16:creationId xmlns:a16="http://schemas.microsoft.com/office/drawing/2014/main" id="{1539068B-07BB-6C43-A172-871CA3F6631E}"/>
              </a:ext>
            </a:extLst>
          </p:cNvPr>
          <p:cNvPicPr>
            <a:picLocks noChangeAspect="1"/>
          </p:cNvPicPr>
          <p:nvPr/>
        </p:nvPicPr>
        <p:blipFill>
          <a:blip r:embed="rId5"/>
          <a:stretch>
            <a:fillRect/>
          </a:stretch>
        </p:blipFill>
        <p:spPr>
          <a:xfrm>
            <a:off x="7076521" y="3703180"/>
            <a:ext cx="4760699" cy="3048282"/>
          </a:xfrm>
          <a:prstGeom prst="rect">
            <a:avLst/>
          </a:prstGeom>
        </p:spPr>
      </p:pic>
    </p:spTree>
    <p:extLst>
      <p:ext uri="{BB962C8B-B14F-4D97-AF65-F5344CB8AC3E}">
        <p14:creationId xmlns:p14="http://schemas.microsoft.com/office/powerpoint/2010/main" val="3547663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26C7-BD76-1E4D-B535-C36C14191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F92882-4DAB-5E42-A7AD-9E618957ACA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DB3DC7-3086-2B4E-BDAA-712EB703BEE2}"/>
              </a:ext>
            </a:extLst>
          </p:cNvPr>
          <p:cNvPicPr>
            <a:picLocks noChangeAspect="1"/>
          </p:cNvPicPr>
          <p:nvPr/>
        </p:nvPicPr>
        <p:blipFill>
          <a:blip r:embed="rId2"/>
          <a:stretch>
            <a:fillRect/>
          </a:stretch>
        </p:blipFill>
        <p:spPr>
          <a:xfrm>
            <a:off x="1229658" y="327029"/>
            <a:ext cx="9944847" cy="6375684"/>
          </a:xfrm>
          <a:prstGeom prst="rect">
            <a:avLst/>
          </a:prstGeom>
        </p:spPr>
      </p:pic>
    </p:spTree>
    <p:extLst>
      <p:ext uri="{BB962C8B-B14F-4D97-AF65-F5344CB8AC3E}">
        <p14:creationId xmlns:p14="http://schemas.microsoft.com/office/powerpoint/2010/main" val="3954557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096-484C-9CCE-A633-EA9572FFA995}"/>
              </a:ext>
            </a:extLst>
          </p:cNvPr>
          <p:cNvSpPr>
            <a:spLocks noGrp="1"/>
          </p:cNvSpPr>
          <p:nvPr>
            <p:ph type="title"/>
          </p:nvPr>
        </p:nvSpPr>
        <p:spPr/>
        <p:txBody>
          <a:bodyPr/>
          <a:lstStyle/>
          <a:p>
            <a:r>
              <a:rPr lang="en-GB" dirty="0"/>
              <a:t>Weekly Practical</a:t>
            </a:r>
          </a:p>
        </p:txBody>
      </p:sp>
      <p:sp>
        <p:nvSpPr>
          <p:cNvPr id="3" name="Content Placeholder 2">
            <a:extLst>
              <a:ext uri="{FF2B5EF4-FFF2-40B4-BE49-F238E27FC236}">
                <a16:creationId xmlns:a16="http://schemas.microsoft.com/office/drawing/2014/main" id="{58A87558-82C4-E938-C236-EDF658D1B83D}"/>
              </a:ext>
            </a:extLst>
          </p:cNvPr>
          <p:cNvSpPr>
            <a:spLocks noGrp="1"/>
          </p:cNvSpPr>
          <p:nvPr>
            <p:ph idx="1"/>
          </p:nvPr>
        </p:nvSpPr>
        <p:spPr>
          <a:xfrm>
            <a:off x="469726" y="1825625"/>
            <a:ext cx="10884074" cy="4351338"/>
          </a:xfrm>
        </p:spPr>
        <p:txBody>
          <a:bodyPr/>
          <a:lstStyle/>
          <a:p>
            <a:r>
              <a:rPr lang="en-GB" dirty="0"/>
              <a:t>Download dataset file “</a:t>
            </a:r>
            <a:r>
              <a:rPr lang="en-GB" b="0" dirty="0">
                <a:solidFill>
                  <a:srgbClr val="A31515"/>
                </a:solidFill>
                <a:effectLst/>
                <a:latin typeface="Courier New" panose="02070309020205020404" pitchFamily="49" charset="0"/>
              </a:rPr>
              <a:t>Real estate dataset.csv</a:t>
            </a:r>
            <a:r>
              <a:rPr lang="en-GB" dirty="0"/>
              <a:t>” from Nile</a:t>
            </a:r>
          </a:p>
          <a:p>
            <a:r>
              <a:rPr lang="en-GB" dirty="0"/>
              <a:t>Model the data to find the price based on the input features.</a:t>
            </a:r>
          </a:p>
          <a:p>
            <a:endParaRPr lang="en-GB" dirty="0"/>
          </a:p>
          <a:p>
            <a:endParaRPr lang="en-GB" dirty="0"/>
          </a:p>
        </p:txBody>
      </p:sp>
    </p:spTree>
    <p:extLst>
      <p:ext uri="{BB962C8B-B14F-4D97-AF65-F5344CB8AC3E}">
        <p14:creationId xmlns:p14="http://schemas.microsoft.com/office/powerpoint/2010/main" val="2442946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24752" y="42482"/>
            <a:ext cx="9429207" cy="1242423"/>
          </a:xfrm>
        </p:spPr>
        <p:txBody>
          <a:bodyPr>
            <a:normAutofit/>
          </a:bodyPr>
          <a:lstStyle/>
          <a:p>
            <a:r>
              <a:rPr lang="en-GB" b="1" dirty="0"/>
              <a:t>Further reading - Regularization </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8389" y="1131694"/>
            <a:ext cx="11366111" cy="2386045"/>
          </a:xfrm>
        </p:spPr>
        <p:txBody>
          <a:bodyPr>
            <a:normAutofit/>
          </a:bodyPr>
          <a:lstStyle/>
          <a:p>
            <a:pPr>
              <a:lnSpc>
                <a:spcPct val="100000"/>
              </a:lnSpc>
            </a:pPr>
            <a:r>
              <a:rPr lang="en-GB" sz="2400" dirty="0"/>
              <a:t>a good way to reduce overfitting is to regularize the model (i.e., to constrain it): the fewer degrees of freedom it has, the harder it will be for it to overfit the data. </a:t>
            </a:r>
          </a:p>
          <a:p>
            <a:pPr>
              <a:lnSpc>
                <a:spcPct val="100000"/>
              </a:lnSpc>
            </a:pPr>
            <a:r>
              <a:rPr lang="en-GB" sz="2400" dirty="0"/>
              <a:t>A regularization term is added to the cost function. This forces the learning algorithm to not only fit the data but also keep the model weights as small as possible</a:t>
            </a:r>
          </a:p>
          <a:p>
            <a:pPr>
              <a:lnSpc>
                <a:spcPct val="100000"/>
              </a:lnSpc>
            </a:pPr>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C502F244-FA93-3E4A-945B-2180305151FF}"/>
              </a:ext>
            </a:extLst>
          </p:cNvPr>
          <p:cNvPicPr>
            <a:picLocks noChangeAspect="1"/>
          </p:cNvPicPr>
          <p:nvPr/>
        </p:nvPicPr>
        <p:blipFill>
          <a:blip r:embed="rId3"/>
          <a:stretch>
            <a:fillRect/>
          </a:stretch>
        </p:blipFill>
        <p:spPr>
          <a:xfrm>
            <a:off x="2871894" y="3120340"/>
            <a:ext cx="6908594" cy="1540649"/>
          </a:xfrm>
          <a:prstGeom prst="rect">
            <a:avLst/>
          </a:prstGeom>
        </p:spPr>
      </p:pic>
      <p:pic>
        <p:nvPicPr>
          <p:cNvPr id="9" name="Picture 8">
            <a:extLst>
              <a:ext uri="{FF2B5EF4-FFF2-40B4-BE49-F238E27FC236}">
                <a16:creationId xmlns:a16="http://schemas.microsoft.com/office/drawing/2014/main" id="{5BF576E9-C6E5-694E-8184-213F926D68F8}"/>
              </a:ext>
            </a:extLst>
          </p:cNvPr>
          <p:cNvPicPr>
            <a:picLocks noChangeAspect="1"/>
          </p:cNvPicPr>
          <p:nvPr/>
        </p:nvPicPr>
        <p:blipFill>
          <a:blip r:embed="rId4"/>
          <a:stretch>
            <a:fillRect/>
          </a:stretch>
        </p:blipFill>
        <p:spPr>
          <a:xfrm>
            <a:off x="2947148" y="5099012"/>
            <a:ext cx="7038334" cy="1394693"/>
          </a:xfrm>
          <a:prstGeom prst="rect">
            <a:avLst/>
          </a:prstGeom>
        </p:spPr>
      </p:pic>
    </p:spTree>
    <p:extLst>
      <p:ext uri="{BB962C8B-B14F-4D97-AF65-F5344CB8AC3E}">
        <p14:creationId xmlns:p14="http://schemas.microsoft.com/office/powerpoint/2010/main" val="423330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04048" y="1947886"/>
            <a:ext cx="5396752" cy="4544989"/>
          </a:xfrm>
        </p:spPr>
        <p:txBody>
          <a:bodyPr>
            <a:normAutofit/>
          </a:bodyPr>
          <a:lstStyle/>
          <a:p>
            <a:r>
              <a:rPr lang="en-GB" sz="4000" dirty="0"/>
              <a:t>Linear Regression</a:t>
            </a:r>
          </a:p>
          <a:p>
            <a:r>
              <a:rPr lang="en-GB" sz="4000" dirty="0"/>
              <a:t>Polynomial Regression</a:t>
            </a:r>
          </a:p>
          <a:p>
            <a:r>
              <a:rPr lang="en-GB" sz="4000" dirty="0"/>
              <a:t>Logistic Regression</a:t>
            </a:r>
          </a:p>
          <a:p>
            <a:r>
              <a:rPr lang="en-GB" sz="4000" dirty="0" err="1"/>
              <a:t>Softmax</a:t>
            </a:r>
            <a:r>
              <a:rPr lang="en-GB" sz="4000" dirty="0"/>
              <a:t> Regression</a:t>
            </a:r>
            <a:endParaRPr lang="en-GB" sz="3600" dirty="0"/>
          </a:p>
        </p:txBody>
      </p:sp>
    </p:spTree>
    <p:extLst>
      <p:ext uri="{BB962C8B-B14F-4D97-AF65-F5344CB8AC3E}">
        <p14:creationId xmlns:p14="http://schemas.microsoft.com/office/powerpoint/2010/main" val="93368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Linear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370472" y="1979303"/>
            <a:ext cx="9202270" cy="4544989"/>
          </a:xfrm>
        </p:spPr>
        <p:txBody>
          <a:bodyPr>
            <a:normAutofit/>
          </a:bodyPr>
          <a:lstStyle/>
          <a:p>
            <a:r>
              <a:rPr lang="en-GB" dirty="0"/>
              <a:t>a linear model makes a prediction by simply computing a weighted sum of the input features, plus a constant called the bias term (also called the intercept term)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9" name="Picture 8">
            <a:extLst>
              <a:ext uri="{FF2B5EF4-FFF2-40B4-BE49-F238E27FC236}">
                <a16:creationId xmlns:a16="http://schemas.microsoft.com/office/drawing/2014/main" id="{8C746511-3AA1-0147-B846-F00C0CAA8E3C}"/>
              </a:ext>
            </a:extLst>
          </p:cNvPr>
          <p:cNvPicPr>
            <a:picLocks noChangeAspect="1"/>
          </p:cNvPicPr>
          <p:nvPr/>
        </p:nvPicPr>
        <p:blipFill>
          <a:blip r:embed="rId3"/>
          <a:stretch>
            <a:fillRect/>
          </a:stretch>
        </p:blipFill>
        <p:spPr>
          <a:xfrm>
            <a:off x="1397365" y="3908609"/>
            <a:ext cx="8490311" cy="1758095"/>
          </a:xfrm>
          <a:prstGeom prst="rect">
            <a:avLst/>
          </a:prstGeom>
        </p:spPr>
      </p:pic>
    </p:spTree>
    <p:extLst>
      <p:ext uri="{BB962C8B-B14F-4D97-AF65-F5344CB8AC3E}">
        <p14:creationId xmlns:p14="http://schemas.microsoft.com/office/powerpoint/2010/main" val="161452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10" name="Picture 9">
            <a:extLst>
              <a:ext uri="{FF2B5EF4-FFF2-40B4-BE49-F238E27FC236}">
                <a16:creationId xmlns:a16="http://schemas.microsoft.com/office/drawing/2014/main" id="{DC7AAF5E-C7C3-1D43-83B7-5572FC4BBC51}"/>
              </a:ext>
            </a:extLst>
          </p:cNvPr>
          <p:cNvPicPr>
            <a:picLocks noChangeAspect="1"/>
          </p:cNvPicPr>
          <p:nvPr/>
        </p:nvPicPr>
        <p:blipFill>
          <a:blip r:embed="rId3"/>
          <a:stretch>
            <a:fillRect/>
          </a:stretch>
        </p:blipFill>
        <p:spPr>
          <a:xfrm>
            <a:off x="1979812" y="101169"/>
            <a:ext cx="7983589" cy="1615356"/>
          </a:xfrm>
          <a:prstGeom prst="rect">
            <a:avLst/>
          </a:prstGeom>
        </p:spPr>
      </p:pic>
      <p:pic>
        <p:nvPicPr>
          <p:cNvPr id="11" name="Picture 2">
            <a:extLst>
              <a:ext uri="{FF2B5EF4-FFF2-40B4-BE49-F238E27FC236}">
                <a16:creationId xmlns:a16="http://schemas.microsoft.com/office/drawing/2014/main" id="{93ED5787-D9A4-E740-A3BB-5F603B568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460" y="1596980"/>
            <a:ext cx="7813489" cy="515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6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07B2-129F-DDEF-94A2-F854E611538C}"/>
              </a:ext>
            </a:extLst>
          </p:cNvPr>
          <p:cNvSpPr>
            <a:spLocks noGrp="1"/>
          </p:cNvSpPr>
          <p:nvPr>
            <p:ph type="title"/>
          </p:nvPr>
        </p:nvSpPr>
        <p:spPr>
          <a:xfrm>
            <a:off x="3800341" y="2766218"/>
            <a:ext cx="10515600" cy="1325563"/>
          </a:xfrm>
        </p:spPr>
        <p:txBody>
          <a:bodyPr/>
          <a:lstStyle/>
          <a:p>
            <a:r>
              <a:rPr lang="en-GB" b="1" dirty="0"/>
              <a:t>Normal Equation</a:t>
            </a:r>
            <a:endParaRPr lang="en-US" dirty="0"/>
          </a:p>
        </p:txBody>
      </p:sp>
    </p:spTree>
    <p:extLst>
      <p:ext uri="{BB962C8B-B14F-4D97-AF65-F5344CB8AC3E}">
        <p14:creationId xmlns:p14="http://schemas.microsoft.com/office/powerpoint/2010/main" val="413128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Normal Equation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983196" y="1690688"/>
            <a:ext cx="10515599" cy="4544989"/>
          </a:xfrm>
        </p:spPr>
        <p:txBody>
          <a:bodyPr>
            <a:normAutofit/>
          </a:bodyPr>
          <a:lstStyle/>
          <a:p>
            <a:r>
              <a:rPr lang="en-GB" dirty="0"/>
              <a:t>To find the value of </a:t>
            </a:r>
            <a:r>
              <a:rPr lang="el-GR" dirty="0"/>
              <a:t>θ </a:t>
            </a:r>
            <a:r>
              <a:rPr lang="en-GB" dirty="0"/>
              <a:t>that minimizes the cost function, there is a closed-form solution —in other words, a mathematical equation that gives the result directly. This is called the Normal Equation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F22DF38F-68EB-824B-A769-019620B9E4B4}"/>
              </a:ext>
            </a:extLst>
          </p:cNvPr>
          <p:cNvPicPr>
            <a:picLocks noChangeAspect="1"/>
          </p:cNvPicPr>
          <p:nvPr/>
        </p:nvPicPr>
        <p:blipFill rotWithShape="1">
          <a:blip r:embed="rId3"/>
          <a:srcRect t="38525" r="45452"/>
          <a:stretch/>
        </p:blipFill>
        <p:spPr>
          <a:xfrm>
            <a:off x="6309343" y="299058"/>
            <a:ext cx="5189452" cy="1183342"/>
          </a:xfrm>
          <a:prstGeom prst="rect">
            <a:avLst/>
          </a:prstGeom>
        </p:spPr>
      </p:pic>
      <p:pic>
        <p:nvPicPr>
          <p:cNvPr id="3" name="Picture 2">
            <a:extLst>
              <a:ext uri="{FF2B5EF4-FFF2-40B4-BE49-F238E27FC236}">
                <a16:creationId xmlns:a16="http://schemas.microsoft.com/office/drawing/2014/main" id="{7D95A0F9-474F-1C4E-8897-F42060F50DF8}"/>
              </a:ext>
            </a:extLst>
          </p:cNvPr>
          <p:cNvPicPr>
            <a:picLocks noChangeAspect="1"/>
          </p:cNvPicPr>
          <p:nvPr/>
        </p:nvPicPr>
        <p:blipFill>
          <a:blip r:embed="rId4"/>
          <a:stretch>
            <a:fillRect/>
          </a:stretch>
        </p:blipFill>
        <p:spPr>
          <a:xfrm>
            <a:off x="3165661" y="3244334"/>
            <a:ext cx="5131173" cy="1484845"/>
          </a:xfrm>
          <a:prstGeom prst="rect">
            <a:avLst/>
          </a:prstGeom>
        </p:spPr>
      </p:pic>
      <p:sp>
        <p:nvSpPr>
          <p:cNvPr id="4" name="Rectangle 3">
            <a:extLst>
              <a:ext uri="{FF2B5EF4-FFF2-40B4-BE49-F238E27FC236}">
                <a16:creationId xmlns:a16="http://schemas.microsoft.com/office/drawing/2014/main" id="{923B89FF-C073-9647-8A66-FC93FF6D9890}"/>
              </a:ext>
            </a:extLst>
          </p:cNvPr>
          <p:cNvSpPr/>
          <p:nvPr/>
        </p:nvSpPr>
        <p:spPr>
          <a:xfrm>
            <a:off x="1150282" y="4937467"/>
            <a:ext cx="9161929" cy="1477328"/>
          </a:xfrm>
          <a:prstGeom prst="rect">
            <a:avLst/>
          </a:prstGeom>
        </p:spPr>
        <p:txBody>
          <a:bodyPr wrap="square">
            <a:spAutoFit/>
          </a:bodyPr>
          <a:lstStyle/>
          <a:p>
            <a:r>
              <a:rPr lang="en-GB" dirty="0" err="1">
                <a:solidFill>
                  <a:srgbClr val="000075"/>
                </a:solidFill>
                <a:latin typeface="Monaco" pitchFamily="2" charset="77"/>
              </a:rPr>
              <a:t>theta_best</a:t>
            </a:r>
            <a:r>
              <a:rPr lang="en-GB" dirty="0">
                <a:solidFill>
                  <a:srgbClr val="000075"/>
                </a:solidFill>
                <a:latin typeface="Monaco" pitchFamily="2" charset="77"/>
              </a:rPr>
              <a:t> </a:t>
            </a:r>
            <a:r>
              <a:rPr lang="en-GB" dirty="0">
                <a:solidFill>
                  <a:srgbClr val="434343"/>
                </a:solidFill>
                <a:latin typeface="Monaco" pitchFamily="2" charset="77"/>
              </a:rPr>
              <a:t>= </a:t>
            </a:r>
            <a:r>
              <a:rPr lang="en-GB" dirty="0" err="1">
                <a:solidFill>
                  <a:srgbClr val="000075"/>
                </a:solidFill>
                <a:latin typeface="Monaco" pitchFamily="2" charset="77"/>
              </a:rPr>
              <a:t>np</a:t>
            </a:r>
            <a:r>
              <a:rPr lang="en-GB" dirty="0" err="1">
                <a:solidFill>
                  <a:srgbClr val="434343"/>
                </a:solidFill>
                <a:latin typeface="Monaco" pitchFamily="2" charset="77"/>
              </a:rPr>
              <a:t>.</a:t>
            </a:r>
            <a:r>
              <a:rPr lang="en-GB" dirty="0" err="1">
                <a:solidFill>
                  <a:srgbClr val="000075"/>
                </a:solidFill>
                <a:latin typeface="Monaco" pitchFamily="2" charset="77"/>
              </a:rPr>
              <a:t>linalg</a:t>
            </a:r>
            <a:r>
              <a:rPr lang="en-GB" dirty="0" err="1">
                <a:solidFill>
                  <a:srgbClr val="434343"/>
                </a:solidFill>
                <a:latin typeface="Monaco" pitchFamily="2" charset="77"/>
              </a:rPr>
              <a:t>.</a:t>
            </a:r>
            <a:r>
              <a:rPr lang="en-GB" dirty="0" err="1">
                <a:solidFill>
                  <a:srgbClr val="000075"/>
                </a:solidFill>
                <a:latin typeface="Monaco" pitchFamily="2" charset="77"/>
              </a:rPr>
              <a:t>inv</a:t>
            </a:r>
            <a:r>
              <a:rPr lang="en-GB" dirty="0">
                <a:solidFill>
                  <a:srgbClr val="000000"/>
                </a:solidFill>
                <a:latin typeface="Monaco" pitchFamily="2" charset="77"/>
              </a:rPr>
              <a:t>(</a:t>
            </a:r>
            <a:r>
              <a:rPr lang="en-GB" dirty="0" err="1">
                <a:solidFill>
                  <a:srgbClr val="000075"/>
                </a:solidFill>
                <a:latin typeface="Monaco" pitchFamily="2" charset="77"/>
              </a:rPr>
              <a:t>X_b</a:t>
            </a:r>
            <a:r>
              <a:rPr lang="en-GB" dirty="0" err="1">
                <a:solidFill>
                  <a:srgbClr val="434343"/>
                </a:solidFill>
                <a:latin typeface="Monaco" pitchFamily="2" charset="77"/>
              </a:rPr>
              <a:t>.</a:t>
            </a:r>
            <a:r>
              <a:rPr lang="en-GB" dirty="0" err="1">
                <a:solidFill>
                  <a:srgbClr val="000075"/>
                </a:solidFill>
                <a:latin typeface="Monaco" pitchFamily="2" charset="77"/>
              </a:rPr>
              <a:t>T</a:t>
            </a:r>
            <a:r>
              <a:rPr lang="en-GB" dirty="0" err="1">
                <a:solidFill>
                  <a:srgbClr val="434343"/>
                </a:solidFill>
                <a:latin typeface="Monaco" pitchFamily="2" charset="77"/>
              </a:rPr>
              <a:t>.</a:t>
            </a:r>
            <a:r>
              <a:rPr lang="en-GB" dirty="0" err="1">
                <a:solidFill>
                  <a:srgbClr val="000075"/>
                </a:solidFill>
                <a:latin typeface="Monaco" pitchFamily="2" charset="77"/>
              </a:rPr>
              <a:t>dot</a:t>
            </a:r>
            <a:r>
              <a:rPr lang="en-GB" dirty="0">
                <a:solidFill>
                  <a:srgbClr val="000000"/>
                </a:solidFill>
                <a:latin typeface="Monaco" pitchFamily="2" charset="77"/>
              </a:rPr>
              <a:t>(</a:t>
            </a:r>
            <a:r>
              <a:rPr lang="en-GB" dirty="0" err="1">
                <a:solidFill>
                  <a:srgbClr val="000075"/>
                </a:solidFill>
                <a:latin typeface="Monaco" pitchFamily="2" charset="77"/>
              </a:rPr>
              <a:t>X_b</a:t>
            </a:r>
            <a:r>
              <a:rPr lang="en-GB" dirty="0">
                <a:solidFill>
                  <a:srgbClr val="000000"/>
                </a:solidFill>
                <a:latin typeface="Monaco" pitchFamily="2" charset="77"/>
              </a:rPr>
              <a:t>))</a:t>
            </a:r>
            <a:r>
              <a:rPr lang="en-GB" dirty="0">
                <a:solidFill>
                  <a:srgbClr val="434343"/>
                </a:solidFill>
                <a:latin typeface="Monaco" pitchFamily="2" charset="77"/>
              </a:rPr>
              <a:t>.</a:t>
            </a:r>
            <a:r>
              <a:rPr lang="en-GB" dirty="0">
                <a:solidFill>
                  <a:srgbClr val="000075"/>
                </a:solidFill>
                <a:latin typeface="Monaco" pitchFamily="2" charset="77"/>
              </a:rPr>
              <a:t>dot</a:t>
            </a:r>
            <a:r>
              <a:rPr lang="en-GB" dirty="0">
                <a:solidFill>
                  <a:srgbClr val="000000"/>
                </a:solidFill>
                <a:latin typeface="Monaco" pitchFamily="2" charset="77"/>
              </a:rPr>
              <a:t>(</a:t>
            </a:r>
            <a:r>
              <a:rPr lang="en-GB" dirty="0" err="1">
                <a:solidFill>
                  <a:srgbClr val="000075"/>
                </a:solidFill>
                <a:latin typeface="Monaco" pitchFamily="2" charset="77"/>
              </a:rPr>
              <a:t>X_b</a:t>
            </a:r>
            <a:r>
              <a:rPr lang="en-GB" dirty="0" err="1">
                <a:solidFill>
                  <a:srgbClr val="434343"/>
                </a:solidFill>
                <a:latin typeface="Monaco" pitchFamily="2" charset="77"/>
              </a:rPr>
              <a:t>.</a:t>
            </a:r>
            <a:r>
              <a:rPr lang="en-GB" dirty="0" err="1">
                <a:solidFill>
                  <a:srgbClr val="000075"/>
                </a:solidFill>
                <a:latin typeface="Monaco" pitchFamily="2" charset="77"/>
              </a:rPr>
              <a:t>T</a:t>
            </a:r>
            <a:r>
              <a:rPr lang="en-GB" dirty="0">
                <a:solidFill>
                  <a:srgbClr val="000000"/>
                </a:solidFill>
                <a:latin typeface="Monaco" pitchFamily="2" charset="77"/>
              </a:rPr>
              <a:t>)</a:t>
            </a:r>
            <a:r>
              <a:rPr lang="en-GB" dirty="0">
                <a:solidFill>
                  <a:srgbClr val="434343"/>
                </a:solidFill>
                <a:latin typeface="Monaco" pitchFamily="2" charset="77"/>
              </a:rPr>
              <a:t>.</a:t>
            </a:r>
            <a:r>
              <a:rPr lang="en-GB" dirty="0">
                <a:solidFill>
                  <a:srgbClr val="000075"/>
                </a:solidFill>
                <a:latin typeface="Monaco" pitchFamily="2" charset="77"/>
              </a:rPr>
              <a:t>dot</a:t>
            </a:r>
            <a:r>
              <a:rPr lang="en-GB" dirty="0">
                <a:solidFill>
                  <a:srgbClr val="000000"/>
                </a:solidFill>
                <a:latin typeface="Monaco" pitchFamily="2" charset="77"/>
              </a:rPr>
              <a:t>(</a:t>
            </a:r>
            <a:r>
              <a:rPr lang="en-GB" dirty="0">
                <a:solidFill>
                  <a:srgbClr val="000075"/>
                </a:solidFill>
                <a:latin typeface="Monaco" pitchFamily="2" charset="77"/>
              </a:rPr>
              <a:t>y</a:t>
            </a:r>
            <a:r>
              <a:rPr lang="en-GB" dirty="0">
                <a:solidFill>
                  <a:srgbClr val="000000"/>
                </a:solidFill>
                <a:latin typeface="Monaco" pitchFamily="2" charset="77"/>
              </a:rPr>
              <a:t>)</a:t>
            </a:r>
          </a:p>
          <a:p>
            <a:br>
              <a:rPr lang="en-GB" dirty="0"/>
            </a:br>
            <a:endParaRPr lang="en-GB" dirty="0"/>
          </a:p>
          <a:p>
            <a:r>
              <a:rPr lang="en-GB" dirty="0"/>
              <a:t>[4.21509616],[2.77011339]</a:t>
            </a:r>
          </a:p>
          <a:p>
            <a:endParaRPr lang="en-GB" dirty="0">
              <a:solidFill>
                <a:srgbClr val="000075"/>
              </a:solidFill>
              <a:effectLst/>
              <a:latin typeface="Monaco" pitchFamily="2" charset="77"/>
            </a:endParaRPr>
          </a:p>
        </p:txBody>
      </p:sp>
    </p:spTree>
    <p:extLst>
      <p:ext uri="{BB962C8B-B14F-4D97-AF65-F5344CB8AC3E}">
        <p14:creationId xmlns:p14="http://schemas.microsoft.com/office/powerpoint/2010/main" val="204661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5156-6606-F440-ACA7-D208B4FF04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76ED90-0EEF-A244-B098-DE43A88EBC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E96C83-BAE1-6C4F-AFDD-C893D180CB04}"/>
              </a:ext>
            </a:extLst>
          </p:cNvPr>
          <p:cNvPicPr>
            <a:picLocks noChangeAspect="1"/>
          </p:cNvPicPr>
          <p:nvPr/>
        </p:nvPicPr>
        <p:blipFill>
          <a:blip r:embed="rId2"/>
          <a:stretch>
            <a:fillRect/>
          </a:stretch>
        </p:blipFill>
        <p:spPr>
          <a:xfrm>
            <a:off x="1280085" y="681037"/>
            <a:ext cx="9631829" cy="6054863"/>
          </a:xfrm>
          <a:prstGeom prst="rect">
            <a:avLst/>
          </a:prstGeom>
        </p:spPr>
      </p:pic>
    </p:spTree>
    <p:extLst>
      <p:ext uri="{BB962C8B-B14F-4D97-AF65-F5344CB8AC3E}">
        <p14:creationId xmlns:p14="http://schemas.microsoft.com/office/powerpoint/2010/main" val="246041468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28116</TotalTime>
  <Words>1916</Words>
  <Application>Microsoft Macintosh PowerPoint</Application>
  <PresentationFormat>Widescreen</PresentationFormat>
  <Paragraphs>184</Paragraphs>
  <Slides>38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Consolas</vt:lpstr>
      <vt:lpstr>Courier New</vt:lpstr>
      <vt:lpstr>Helvetica</vt:lpstr>
      <vt:lpstr>Monaco</vt:lpstr>
      <vt:lpstr>Office Theme</vt:lpstr>
      <vt:lpstr>CSY2082 Introduction to Artificial Intelligence</vt:lpstr>
      <vt:lpstr>Regression</vt:lpstr>
      <vt:lpstr>Regression</vt:lpstr>
      <vt:lpstr>Regression</vt:lpstr>
      <vt:lpstr>Linear Regression</vt:lpstr>
      <vt:lpstr>PowerPoint Presentation</vt:lpstr>
      <vt:lpstr>Normal Equation</vt:lpstr>
      <vt:lpstr>Normal Equation</vt:lpstr>
      <vt:lpstr>PowerPoint Presentation</vt:lpstr>
      <vt:lpstr>PowerPoint Presentation</vt:lpstr>
      <vt:lpstr>Linear Regression</vt:lpstr>
      <vt:lpstr>Gradient Descent</vt:lpstr>
      <vt:lpstr>PowerPoint Presentation</vt:lpstr>
      <vt:lpstr>Gradient Descent</vt:lpstr>
      <vt:lpstr>Gradient Descent</vt:lpstr>
      <vt:lpstr>Gradient Descent</vt:lpstr>
      <vt:lpstr>Gradient Descent</vt:lpstr>
      <vt:lpstr>Feature scaling</vt:lpstr>
      <vt:lpstr>Batch Gradient Descent</vt:lpstr>
      <vt:lpstr>Batch Gradient Descent</vt:lpstr>
      <vt:lpstr>Batch Gradient Descent</vt:lpstr>
      <vt:lpstr>PowerPoint Presentation</vt:lpstr>
      <vt:lpstr>Weekly Practical 1</vt:lpstr>
      <vt:lpstr>Stochastic Gradient Descent</vt:lpstr>
      <vt:lpstr>Stochastic Gradient Descent</vt:lpstr>
      <vt:lpstr>Stochastic Gradient Descent</vt:lpstr>
      <vt:lpstr>Stochastic Gradient Descent</vt:lpstr>
      <vt:lpstr>Stochastic Gradient Descent</vt:lpstr>
      <vt:lpstr>Mini-batch Gradient Descent</vt:lpstr>
      <vt:lpstr>Mini-batch Gradient Descent</vt:lpstr>
      <vt:lpstr>Polynomial Regression</vt:lpstr>
      <vt:lpstr>Polynomial Regression</vt:lpstr>
      <vt:lpstr>Polynomial Regression</vt:lpstr>
      <vt:lpstr>Polynomial Regression</vt:lpstr>
      <vt:lpstr>Polynomial Regression</vt:lpstr>
      <vt:lpstr>PowerPoint Presentation</vt:lpstr>
      <vt:lpstr>Weekly Practical</vt:lpstr>
      <vt:lpstr>Further reading - Regularization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CSY3025 Artificial Intelligence Techniques</dc:title>
  <dc:creator>Mu Mu</dc:creator>
  <cp:lastModifiedBy>Mu Mu</cp:lastModifiedBy>
  <cp:revision>470</cp:revision>
  <dcterms:created xsi:type="dcterms:W3CDTF">2020-01-10T10:39:22Z</dcterms:created>
  <dcterms:modified xsi:type="dcterms:W3CDTF">2023-09-26T15:10:10Z</dcterms:modified>
</cp:coreProperties>
</file>