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9" r:id="rId4"/>
    <p:sldId id="258" r:id="rId5"/>
    <p:sldId id="260" r:id="rId6"/>
    <p:sldId id="264" r:id="rId7"/>
    <p:sldId id="261" r:id="rId8"/>
    <p:sldId id="263" r:id="rId9"/>
    <p:sldId id="265" r:id="rId10"/>
    <p:sldId id="267"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s-CL"/>
        </a:p>
      </c:txPr>
    </c:title>
    <c:autoTitleDeleted val="0"/>
    <c:plotArea>
      <c:layout/>
      <c:pieChart>
        <c:varyColors val="1"/>
        <c:ser>
          <c:idx val="0"/>
          <c:order val="0"/>
          <c:tx>
            <c:strRef>
              <c:f>Hoja1!$B$1</c:f>
              <c:strCache>
                <c:ptCount val="1"/>
                <c:pt idx="0">
                  <c:v>Razones</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D203-452B-9355-7D928EA05E6E}"/>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D203-452B-9355-7D928EA05E6E}"/>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D203-452B-9355-7D928EA05E6E}"/>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D203-452B-9355-7D928EA05E6E}"/>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D203-452B-9355-7D928EA05E6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CL"/>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Hoja1!$A$2:$A$6</c:f>
              <c:strCache>
                <c:ptCount val="5"/>
                <c:pt idx="0">
                  <c:v>Falta de organización</c:v>
                </c:pt>
                <c:pt idx="1">
                  <c:v>Distracciones tecnológicas</c:v>
                </c:pt>
                <c:pt idx="2">
                  <c:v>Sobrecarga de tareas</c:v>
                </c:pt>
                <c:pt idx="3">
                  <c:v>Estrés y ansiedad</c:v>
                </c:pt>
                <c:pt idx="4">
                  <c:v>Otros</c:v>
                </c:pt>
              </c:strCache>
            </c:strRef>
          </c:cat>
          <c:val>
            <c:numRef>
              <c:f>Hoja1!$B$2:$B$6</c:f>
              <c:numCache>
                <c:formatCode>0%</c:formatCode>
                <c:ptCount val="5"/>
                <c:pt idx="0">
                  <c:v>0.35</c:v>
                </c:pt>
                <c:pt idx="1">
                  <c:v>0.25</c:v>
                </c:pt>
                <c:pt idx="2">
                  <c:v>0.2</c:v>
                </c:pt>
                <c:pt idx="3">
                  <c:v>0.1</c:v>
                </c:pt>
                <c:pt idx="4">
                  <c:v>0.1</c:v>
                </c:pt>
              </c:numCache>
            </c:numRef>
          </c:val>
          <c:extLst>
            <c:ext xmlns:c16="http://schemas.microsoft.com/office/drawing/2014/chart" uri="{C3380CC4-5D6E-409C-BE32-E72D297353CC}">
              <c16:uniqueId val="{00000000-6AC3-46C5-A8DF-6693FBA8802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C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27B74D-6514-49D4-934E-2135D423401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2429FF-43B4-42E7-B9E4-F9CD07318730}">
      <dgm:prSet/>
      <dgm:spPr/>
      <dgm:t>
        <a:bodyPr/>
        <a:lstStyle/>
        <a:p>
          <a:pPr>
            <a:defRPr b="1"/>
          </a:pPr>
          <a:r>
            <a:rPr lang="es-CL" b="1" i="0" dirty="0"/>
            <a:t>Propuesta solución: </a:t>
          </a:r>
        </a:p>
        <a:p>
          <a:pPr>
            <a:defRPr b="1"/>
          </a:pPr>
          <a:r>
            <a:rPr lang="es-CL" b="0" i="0" dirty="0"/>
            <a:t>App Móvil</a:t>
          </a:r>
          <a:endParaRPr lang="en-US" dirty="0"/>
        </a:p>
      </dgm:t>
    </dgm:pt>
    <dgm:pt modelId="{D1238720-949A-40D5-80D5-778354D22CA0}" type="parTrans" cxnId="{3E884AEF-716C-4EF6-9AEE-FB81C9FF8C5C}">
      <dgm:prSet/>
      <dgm:spPr/>
      <dgm:t>
        <a:bodyPr/>
        <a:lstStyle/>
        <a:p>
          <a:endParaRPr lang="en-US"/>
        </a:p>
      </dgm:t>
    </dgm:pt>
    <dgm:pt modelId="{590D67A7-3F78-43DB-8490-401C3726DC61}" type="sibTrans" cxnId="{3E884AEF-716C-4EF6-9AEE-FB81C9FF8C5C}">
      <dgm:prSet/>
      <dgm:spPr/>
      <dgm:t>
        <a:bodyPr/>
        <a:lstStyle/>
        <a:p>
          <a:endParaRPr lang="en-US"/>
        </a:p>
      </dgm:t>
    </dgm:pt>
    <dgm:pt modelId="{58F9A4BC-C22B-42AC-A9CE-68555D841B51}">
      <dgm:prSet/>
      <dgm:spPr/>
      <dgm:t>
        <a:bodyPr/>
        <a:lstStyle/>
        <a:p>
          <a:pPr>
            <a:defRPr b="1"/>
          </a:pPr>
          <a:r>
            <a:rPr lang="es-CL" b="1" i="0" dirty="0"/>
            <a:t>Funciones claves:</a:t>
          </a:r>
        </a:p>
        <a:p>
          <a:pPr>
            <a:defRPr b="1"/>
          </a:pPr>
          <a:r>
            <a:rPr lang="es-CL" b="0" i="0" dirty="0"/>
            <a:t>Calendario interactivo, toma de notas, recordatorios automáticos, asignaturas y tareas</a:t>
          </a:r>
          <a:endParaRPr lang="en-US" dirty="0"/>
        </a:p>
      </dgm:t>
    </dgm:pt>
    <dgm:pt modelId="{B257CDED-09BB-4332-BE27-A8F11152D6BC}" type="parTrans" cxnId="{5FD72585-07C0-44ED-9381-4C116B03FAE6}">
      <dgm:prSet/>
      <dgm:spPr/>
      <dgm:t>
        <a:bodyPr/>
        <a:lstStyle/>
        <a:p>
          <a:endParaRPr lang="en-US"/>
        </a:p>
      </dgm:t>
    </dgm:pt>
    <dgm:pt modelId="{C521AE4C-CF22-4C6C-ABF5-4F9C865994FF}" type="sibTrans" cxnId="{5FD72585-07C0-44ED-9381-4C116B03FAE6}">
      <dgm:prSet/>
      <dgm:spPr/>
      <dgm:t>
        <a:bodyPr/>
        <a:lstStyle/>
        <a:p>
          <a:endParaRPr lang="en-US"/>
        </a:p>
      </dgm:t>
    </dgm:pt>
    <dgm:pt modelId="{96D67BF0-7AF7-4D1F-9D8E-14F231EFE3C5}">
      <dgm:prSet/>
      <dgm:spPr/>
      <dgm:t>
        <a:bodyPr/>
        <a:lstStyle/>
        <a:p>
          <a:pPr>
            <a:defRPr b="1"/>
          </a:pPr>
          <a:r>
            <a:rPr lang="es-CL" b="1" i="0" dirty="0"/>
            <a:t>Relevancia proyecto: </a:t>
          </a:r>
        </a:p>
        <a:p>
          <a:pPr>
            <a:defRPr b="1"/>
          </a:pPr>
          <a:r>
            <a:rPr lang="es-MX" b="0" i="0" dirty="0"/>
            <a:t>La aplicación propone una solución simple y efectiva para combatir la procrastinación, lo que contribuirá a mejorar la calidad de vida de los estudiantes</a:t>
          </a:r>
          <a:endParaRPr lang="en-US" dirty="0"/>
        </a:p>
      </dgm:t>
    </dgm:pt>
    <dgm:pt modelId="{00E70685-FDD8-4AEE-A380-18EC4CB80994}" type="parTrans" cxnId="{CF6B6A68-96E1-47AD-AEC8-0EAB62580740}">
      <dgm:prSet/>
      <dgm:spPr/>
      <dgm:t>
        <a:bodyPr/>
        <a:lstStyle/>
        <a:p>
          <a:endParaRPr lang="en-US"/>
        </a:p>
      </dgm:t>
    </dgm:pt>
    <dgm:pt modelId="{69023F3D-2B63-4756-82E5-09BB3080D598}" type="sibTrans" cxnId="{CF6B6A68-96E1-47AD-AEC8-0EAB62580740}">
      <dgm:prSet/>
      <dgm:spPr/>
      <dgm:t>
        <a:bodyPr/>
        <a:lstStyle/>
        <a:p>
          <a:endParaRPr lang="en-US"/>
        </a:p>
      </dgm:t>
    </dgm:pt>
    <dgm:pt modelId="{C617C4FE-DE6F-40D8-AC04-C2E172622F46}">
      <dgm:prSet/>
      <dgm:spPr/>
      <dgm:t>
        <a:bodyPr/>
        <a:lstStyle/>
        <a:p>
          <a:pPr>
            <a:defRPr b="1"/>
          </a:pPr>
          <a:r>
            <a:rPr lang="es-CL" b="1" i="0" dirty="0"/>
            <a:t>Factibilidad del Proyecto</a:t>
          </a:r>
          <a:r>
            <a:rPr lang="es-MX" b="1" i="0" dirty="0"/>
            <a:t>: </a:t>
          </a:r>
          <a:endParaRPr lang="en-US" b="1" dirty="0"/>
        </a:p>
      </dgm:t>
    </dgm:pt>
    <dgm:pt modelId="{EF65059F-4C22-494A-B7D5-81FA8D4CA09E}" type="parTrans" cxnId="{5B27CF86-8038-42F7-98ED-D38223231429}">
      <dgm:prSet/>
      <dgm:spPr/>
      <dgm:t>
        <a:bodyPr/>
        <a:lstStyle/>
        <a:p>
          <a:endParaRPr lang="en-US"/>
        </a:p>
      </dgm:t>
    </dgm:pt>
    <dgm:pt modelId="{9BA0B77C-0393-4D27-A2FD-79F0E4AE21F0}" type="sibTrans" cxnId="{5B27CF86-8038-42F7-98ED-D38223231429}">
      <dgm:prSet/>
      <dgm:spPr/>
      <dgm:t>
        <a:bodyPr/>
        <a:lstStyle/>
        <a:p>
          <a:endParaRPr lang="en-US"/>
        </a:p>
      </dgm:t>
    </dgm:pt>
    <dgm:pt modelId="{2703877D-D50E-422F-A5CE-863663C69B50}">
      <dgm:prSet custT="1"/>
      <dgm:spPr/>
      <dgm:t>
        <a:bodyPr/>
        <a:lstStyle/>
        <a:p>
          <a:r>
            <a:rPr lang="es-MX" sz="1400" b="0" i="0" dirty="0"/>
            <a:t>Tiempo asignado</a:t>
          </a:r>
          <a:endParaRPr lang="en-US" sz="1400" dirty="0"/>
        </a:p>
      </dgm:t>
    </dgm:pt>
    <dgm:pt modelId="{FFDB9D01-4C42-4B84-B41B-AF590AEAED6A}" type="parTrans" cxnId="{057E6ECF-5EA1-4498-85FD-460858E2F2E8}">
      <dgm:prSet/>
      <dgm:spPr/>
      <dgm:t>
        <a:bodyPr/>
        <a:lstStyle/>
        <a:p>
          <a:endParaRPr lang="en-US"/>
        </a:p>
      </dgm:t>
    </dgm:pt>
    <dgm:pt modelId="{DFF799D6-8829-4BDD-A64E-AB799CACF2BC}" type="sibTrans" cxnId="{057E6ECF-5EA1-4498-85FD-460858E2F2E8}">
      <dgm:prSet/>
      <dgm:spPr/>
      <dgm:t>
        <a:bodyPr/>
        <a:lstStyle/>
        <a:p>
          <a:endParaRPr lang="en-US"/>
        </a:p>
      </dgm:t>
    </dgm:pt>
    <dgm:pt modelId="{F1EDCFC2-2FD5-45F7-B395-C9D97DD5FEB4}">
      <dgm:prSet custT="1"/>
      <dgm:spPr/>
      <dgm:t>
        <a:bodyPr/>
        <a:lstStyle/>
        <a:p>
          <a:r>
            <a:rPr lang="es-MX" sz="1400" b="0" i="0" dirty="0"/>
            <a:t>Recursos </a:t>
          </a:r>
          <a:endParaRPr lang="en-US" sz="1400" dirty="0"/>
        </a:p>
      </dgm:t>
    </dgm:pt>
    <dgm:pt modelId="{FC7DC15B-EC70-41D3-94D3-568910BDDCA8}" type="parTrans" cxnId="{07914205-3D37-4467-A122-7C03CCF1B277}">
      <dgm:prSet/>
      <dgm:spPr/>
      <dgm:t>
        <a:bodyPr/>
        <a:lstStyle/>
        <a:p>
          <a:endParaRPr lang="en-US"/>
        </a:p>
      </dgm:t>
    </dgm:pt>
    <dgm:pt modelId="{6F0B1687-A676-4AF0-AE65-B70CD2CDEC81}" type="sibTrans" cxnId="{07914205-3D37-4467-A122-7C03CCF1B277}">
      <dgm:prSet/>
      <dgm:spPr/>
      <dgm:t>
        <a:bodyPr/>
        <a:lstStyle/>
        <a:p>
          <a:endParaRPr lang="en-US"/>
        </a:p>
      </dgm:t>
    </dgm:pt>
    <dgm:pt modelId="{5AD56FB4-AEF5-4505-BEFE-7A226B3ED92F}">
      <dgm:prSet custT="1"/>
      <dgm:spPr/>
      <dgm:t>
        <a:bodyPr/>
        <a:lstStyle/>
        <a:p>
          <a:r>
            <a:rPr lang="es-MX" sz="1400" b="0" i="0" dirty="0"/>
            <a:t>Trabajo en equipo</a:t>
          </a:r>
          <a:endParaRPr lang="en-US" sz="1400" dirty="0"/>
        </a:p>
      </dgm:t>
    </dgm:pt>
    <dgm:pt modelId="{DF886F17-76CB-4014-8FCA-11AA547E9DF2}" type="parTrans" cxnId="{371A92E3-45D7-49E7-8624-41BCA534366C}">
      <dgm:prSet/>
      <dgm:spPr/>
      <dgm:t>
        <a:bodyPr/>
        <a:lstStyle/>
        <a:p>
          <a:endParaRPr lang="en-US"/>
        </a:p>
      </dgm:t>
    </dgm:pt>
    <dgm:pt modelId="{AB03CDAC-23E8-44F2-84B7-7B0AFA43E279}" type="sibTrans" cxnId="{371A92E3-45D7-49E7-8624-41BCA534366C}">
      <dgm:prSet/>
      <dgm:spPr/>
      <dgm:t>
        <a:bodyPr/>
        <a:lstStyle/>
        <a:p>
          <a:endParaRPr lang="en-US"/>
        </a:p>
      </dgm:t>
    </dgm:pt>
    <dgm:pt modelId="{D103074D-4B64-40DD-BEF0-54AF390D7C23}" type="pres">
      <dgm:prSet presAssocID="{3E27B74D-6514-49D4-934E-2135D4234012}" presName="root" presStyleCnt="0">
        <dgm:presLayoutVars>
          <dgm:dir/>
          <dgm:resizeHandles val="exact"/>
        </dgm:presLayoutVars>
      </dgm:prSet>
      <dgm:spPr/>
    </dgm:pt>
    <dgm:pt modelId="{D13EAABF-7D0A-4F36-B7AE-C914C9FC95A4}" type="pres">
      <dgm:prSet presAssocID="{8B2429FF-43B4-42E7-B9E4-F9CD07318730}" presName="compNode" presStyleCnt="0"/>
      <dgm:spPr/>
    </dgm:pt>
    <dgm:pt modelId="{F045AA71-3307-4014-B2BE-78631D68BF69}" type="pres">
      <dgm:prSet presAssocID="{8B2429FF-43B4-42E7-B9E4-F9CD073187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68131F65-0118-45DF-B79D-79984C0B4793}" type="pres">
      <dgm:prSet presAssocID="{8B2429FF-43B4-42E7-B9E4-F9CD07318730}" presName="iconSpace" presStyleCnt="0"/>
      <dgm:spPr/>
    </dgm:pt>
    <dgm:pt modelId="{33F83F06-A60E-40FC-8ABD-FD60BB115AD1}" type="pres">
      <dgm:prSet presAssocID="{8B2429FF-43B4-42E7-B9E4-F9CD07318730}" presName="parTx" presStyleLbl="revTx" presStyleIdx="0" presStyleCnt="8">
        <dgm:presLayoutVars>
          <dgm:chMax val="0"/>
          <dgm:chPref val="0"/>
        </dgm:presLayoutVars>
      </dgm:prSet>
      <dgm:spPr/>
    </dgm:pt>
    <dgm:pt modelId="{E0F1E646-2C7E-47B2-A460-0C85B3892AC9}" type="pres">
      <dgm:prSet presAssocID="{8B2429FF-43B4-42E7-B9E4-F9CD07318730}" presName="txSpace" presStyleCnt="0"/>
      <dgm:spPr/>
    </dgm:pt>
    <dgm:pt modelId="{DED5293E-FE4B-492A-93A1-BCD9A129B1C1}" type="pres">
      <dgm:prSet presAssocID="{8B2429FF-43B4-42E7-B9E4-F9CD07318730}" presName="desTx" presStyleLbl="revTx" presStyleIdx="1" presStyleCnt="8">
        <dgm:presLayoutVars/>
      </dgm:prSet>
      <dgm:spPr/>
    </dgm:pt>
    <dgm:pt modelId="{315F2F8B-5EE2-4FA0-8AFA-66706F1099D3}" type="pres">
      <dgm:prSet presAssocID="{590D67A7-3F78-43DB-8490-401C3726DC61}" presName="sibTrans" presStyleCnt="0"/>
      <dgm:spPr/>
    </dgm:pt>
    <dgm:pt modelId="{0E083AFB-3348-4CF5-8FB0-45F15E34F971}" type="pres">
      <dgm:prSet presAssocID="{58F9A4BC-C22B-42AC-A9CE-68555D841B51}" presName="compNode" presStyleCnt="0"/>
      <dgm:spPr/>
    </dgm:pt>
    <dgm:pt modelId="{AE8EA560-92AE-4A06-8501-9E71CEAC8B5F}" type="pres">
      <dgm:prSet presAssocID="{58F9A4BC-C22B-42AC-A9CE-68555D841B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mpana"/>
        </a:ext>
      </dgm:extLst>
    </dgm:pt>
    <dgm:pt modelId="{DE0BE58C-D3AB-473B-9C3A-C8175194C954}" type="pres">
      <dgm:prSet presAssocID="{58F9A4BC-C22B-42AC-A9CE-68555D841B51}" presName="iconSpace" presStyleCnt="0"/>
      <dgm:spPr/>
    </dgm:pt>
    <dgm:pt modelId="{95F51FFB-8A08-4BC2-A8E0-E1C51ECFE539}" type="pres">
      <dgm:prSet presAssocID="{58F9A4BC-C22B-42AC-A9CE-68555D841B51}" presName="parTx" presStyleLbl="revTx" presStyleIdx="2" presStyleCnt="8">
        <dgm:presLayoutVars>
          <dgm:chMax val="0"/>
          <dgm:chPref val="0"/>
        </dgm:presLayoutVars>
      </dgm:prSet>
      <dgm:spPr/>
    </dgm:pt>
    <dgm:pt modelId="{205CAE50-4164-43FB-9C21-600D08195550}" type="pres">
      <dgm:prSet presAssocID="{58F9A4BC-C22B-42AC-A9CE-68555D841B51}" presName="txSpace" presStyleCnt="0"/>
      <dgm:spPr/>
    </dgm:pt>
    <dgm:pt modelId="{8B8AD978-D560-4B34-9EBF-06CFA3BB393B}" type="pres">
      <dgm:prSet presAssocID="{58F9A4BC-C22B-42AC-A9CE-68555D841B51}" presName="desTx" presStyleLbl="revTx" presStyleIdx="3" presStyleCnt="8">
        <dgm:presLayoutVars/>
      </dgm:prSet>
      <dgm:spPr/>
    </dgm:pt>
    <dgm:pt modelId="{35F21AF5-C533-436D-B7D3-96126A834AD3}" type="pres">
      <dgm:prSet presAssocID="{C521AE4C-CF22-4C6C-ABF5-4F9C865994FF}" presName="sibTrans" presStyleCnt="0"/>
      <dgm:spPr/>
    </dgm:pt>
    <dgm:pt modelId="{FF744941-5806-4B42-927E-578D2F43DF0C}" type="pres">
      <dgm:prSet presAssocID="{96D67BF0-7AF7-4D1F-9D8E-14F231EFE3C5}" presName="compNode" presStyleCnt="0"/>
      <dgm:spPr/>
    </dgm:pt>
    <dgm:pt modelId="{D92F96EB-621E-44CA-BFA8-8618848B734D}" type="pres">
      <dgm:prSet presAssocID="{96D67BF0-7AF7-4D1F-9D8E-14F231EFE3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ought bubble"/>
        </a:ext>
      </dgm:extLst>
    </dgm:pt>
    <dgm:pt modelId="{2F9171BE-D5F0-4374-A4C0-C825B8EBAFB5}" type="pres">
      <dgm:prSet presAssocID="{96D67BF0-7AF7-4D1F-9D8E-14F231EFE3C5}" presName="iconSpace" presStyleCnt="0"/>
      <dgm:spPr/>
    </dgm:pt>
    <dgm:pt modelId="{ACD943DC-BAE7-4DF7-842D-A8D386AA423F}" type="pres">
      <dgm:prSet presAssocID="{96D67BF0-7AF7-4D1F-9D8E-14F231EFE3C5}" presName="parTx" presStyleLbl="revTx" presStyleIdx="4" presStyleCnt="8">
        <dgm:presLayoutVars>
          <dgm:chMax val="0"/>
          <dgm:chPref val="0"/>
        </dgm:presLayoutVars>
      </dgm:prSet>
      <dgm:spPr/>
    </dgm:pt>
    <dgm:pt modelId="{AD74A239-A1C5-46BB-B5DD-4A6D76C5B2EF}" type="pres">
      <dgm:prSet presAssocID="{96D67BF0-7AF7-4D1F-9D8E-14F231EFE3C5}" presName="txSpace" presStyleCnt="0"/>
      <dgm:spPr/>
    </dgm:pt>
    <dgm:pt modelId="{93E118A2-AEF5-4343-AACE-3C31CE2F4BDD}" type="pres">
      <dgm:prSet presAssocID="{96D67BF0-7AF7-4D1F-9D8E-14F231EFE3C5}" presName="desTx" presStyleLbl="revTx" presStyleIdx="5" presStyleCnt="8">
        <dgm:presLayoutVars/>
      </dgm:prSet>
      <dgm:spPr/>
    </dgm:pt>
    <dgm:pt modelId="{15735BCA-60D7-4E53-9C05-546F35DAE10D}" type="pres">
      <dgm:prSet presAssocID="{69023F3D-2B63-4756-82E5-09BB3080D598}" presName="sibTrans" presStyleCnt="0"/>
      <dgm:spPr/>
    </dgm:pt>
    <dgm:pt modelId="{76DFB025-4FE1-4495-A2A4-C56B5EFB9A44}" type="pres">
      <dgm:prSet presAssocID="{C617C4FE-DE6F-40D8-AC04-C2E172622F46}" presName="compNode" presStyleCnt="0"/>
      <dgm:spPr/>
    </dgm:pt>
    <dgm:pt modelId="{850CC1BA-B129-4543-91C4-DD7A6A64B56A}" type="pres">
      <dgm:prSet presAssocID="{C617C4FE-DE6F-40D8-AC04-C2E172622F4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uarios"/>
        </a:ext>
      </dgm:extLst>
    </dgm:pt>
    <dgm:pt modelId="{1B2B3F3C-C38E-4D3B-A0C4-E10A6FDD79F5}" type="pres">
      <dgm:prSet presAssocID="{C617C4FE-DE6F-40D8-AC04-C2E172622F46}" presName="iconSpace" presStyleCnt="0"/>
      <dgm:spPr/>
    </dgm:pt>
    <dgm:pt modelId="{EE5597D9-D25C-4C76-94DA-D8188B9C23B1}" type="pres">
      <dgm:prSet presAssocID="{C617C4FE-DE6F-40D8-AC04-C2E172622F46}" presName="parTx" presStyleLbl="revTx" presStyleIdx="6" presStyleCnt="8">
        <dgm:presLayoutVars>
          <dgm:chMax val="0"/>
          <dgm:chPref val="0"/>
        </dgm:presLayoutVars>
      </dgm:prSet>
      <dgm:spPr/>
    </dgm:pt>
    <dgm:pt modelId="{3BAF8C70-ED17-4189-BB6C-44ACAB36C841}" type="pres">
      <dgm:prSet presAssocID="{C617C4FE-DE6F-40D8-AC04-C2E172622F46}" presName="txSpace" presStyleCnt="0"/>
      <dgm:spPr/>
    </dgm:pt>
    <dgm:pt modelId="{89ED5BF0-6C8A-45B6-8D43-AF2E70BF648F}" type="pres">
      <dgm:prSet presAssocID="{C617C4FE-DE6F-40D8-AC04-C2E172622F46}" presName="desTx" presStyleLbl="revTx" presStyleIdx="7" presStyleCnt="8" custScaleY="244239" custLinFactY="-100000" custLinFactNeighborX="754" custLinFactNeighborY="-183636">
        <dgm:presLayoutVars/>
      </dgm:prSet>
      <dgm:spPr/>
    </dgm:pt>
  </dgm:ptLst>
  <dgm:cxnLst>
    <dgm:cxn modelId="{07914205-3D37-4467-A122-7C03CCF1B277}" srcId="{C617C4FE-DE6F-40D8-AC04-C2E172622F46}" destId="{F1EDCFC2-2FD5-45F7-B395-C9D97DD5FEB4}" srcOrd="1" destOrd="0" parTransId="{FC7DC15B-EC70-41D3-94D3-568910BDDCA8}" sibTransId="{6F0B1687-A676-4AF0-AE65-B70CD2CDEC81}"/>
    <dgm:cxn modelId="{C2791E0D-5CA2-40D7-9E87-74EF69CA89E5}" type="presOf" srcId="{F1EDCFC2-2FD5-45F7-B395-C9D97DD5FEB4}" destId="{89ED5BF0-6C8A-45B6-8D43-AF2E70BF648F}" srcOrd="0" destOrd="1" presId="urn:microsoft.com/office/officeart/2018/2/layout/IconLabelDescriptionList"/>
    <dgm:cxn modelId="{A86C202A-0EC0-4D56-A4BC-D40BF952FBE2}" type="presOf" srcId="{C617C4FE-DE6F-40D8-AC04-C2E172622F46}" destId="{EE5597D9-D25C-4C76-94DA-D8188B9C23B1}" srcOrd="0" destOrd="0" presId="urn:microsoft.com/office/officeart/2018/2/layout/IconLabelDescriptionList"/>
    <dgm:cxn modelId="{30DDF13A-6E06-440A-AFE8-D230A24C1BF7}" type="presOf" srcId="{3E27B74D-6514-49D4-934E-2135D4234012}" destId="{D103074D-4B64-40DD-BEF0-54AF390D7C23}" srcOrd="0" destOrd="0" presId="urn:microsoft.com/office/officeart/2018/2/layout/IconLabelDescriptionList"/>
    <dgm:cxn modelId="{CF6B6A68-96E1-47AD-AEC8-0EAB62580740}" srcId="{3E27B74D-6514-49D4-934E-2135D4234012}" destId="{96D67BF0-7AF7-4D1F-9D8E-14F231EFE3C5}" srcOrd="2" destOrd="0" parTransId="{00E70685-FDD8-4AEE-A380-18EC4CB80994}" sibTransId="{69023F3D-2B63-4756-82E5-09BB3080D598}"/>
    <dgm:cxn modelId="{66835848-B810-4092-8903-689D40B1B274}" type="presOf" srcId="{8B2429FF-43B4-42E7-B9E4-F9CD07318730}" destId="{33F83F06-A60E-40FC-8ABD-FD60BB115AD1}" srcOrd="0" destOrd="0" presId="urn:microsoft.com/office/officeart/2018/2/layout/IconLabelDescriptionList"/>
    <dgm:cxn modelId="{5FD72585-07C0-44ED-9381-4C116B03FAE6}" srcId="{3E27B74D-6514-49D4-934E-2135D4234012}" destId="{58F9A4BC-C22B-42AC-A9CE-68555D841B51}" srcOrd="1" destOrd="0" parTransId="{B257CDED-09BB-4332-BE27-A8F11152D6BC}" sibTransId="{C521AE4C-CF22-4C6C-ABF5-4F9C865994FF}"/>
    <dgm:cxn modelId="{5B27CF86-8038-42F7-98ED-D38223231429}" srcId="{3E27B74D-6514-49D4-934E-2135D4234012}" destId="{C617C4FE-DE6F-40D8-AC04-C2E172622F46}" srcOrd="3" destOrd="0" parTransId="{EF65059F-4C22-494A-B7D5-81FA8D4CA09E}" sibTransId="{9BA0B77C-0393-4D27-A2FD-79F0E4AE21F0}"/>
    <dgm:cxn modelId="{FA4BBFAF-6974-497F-B228-A0B2B654EB73}" type="presOf" srcId="{58F9A4BC-C22B-42AC-A9CE-68555D841B51}" destId="{95F51FFB-8A08-4BC2-A8E0-E1C51ECFE539}" srcOrd="0" destOrd="0" presId="urn:microsoft.com/office/officeart/2018/2/layout/IconLabelDescriptionList"/>
    <dgm:cxn modelId="{15CB70BE-B574-4DE5-AEB8-5499CAD137F4}" type="presOf" srcId="{5AD56FB4-AEF5-4505-BEFE-7A226B3ED92F}" destId="{89ED5BF0-6C8A-45B6-8D43-AF2E70BF648F}" srcOrd="0" destOrd="2" presId="urn:microsoft.com/office/officeart/2018/2/layout/IconLabelDescriptionList"/>
    <dgm:cxn modelId="{057E6ECF-5EA1-4498-85FD-460858E2F2E8}" srcId="{C617C4FE-DE6F-40D8-AC04-C2E172622F46}" destId="{2703877D-D50E-422F-A5CE-863663C69B50}" srcOrd="0" destOrd="0" parTransId="{FFDB9D01-4C42-4B84-B41B-AF590AEAED6A}" sibTransId="{DFF799D6-8829-4BDD-A64E-AB799CACF2BC}"/>
    <dgm:cxn modelId="{5C506CD3-7478-409E-A9BB-97B8684F1DA7}" type="presOf" srcId="{96D67BF0-7AF7-4D1F-9D8E-14F231EFE3C5}" destId="{ACD943DC-BAE7-4DF7-842D-A8D386AA423F}" srcOrd="0" destOrd="0" presId="urn:microsoft.com/office/officeart/2018/2/layout/IconLabelDescriptionList"/>
    <dgm:cxn modelId="{D2964BD7-9BC9-4710-BDD1-A1E20053A33B}" type="presOf" srcId="{2703877D-D50E-422F-A5CE-863663C69B50}" destId="{89ED5BF0-6C8A-45B6-8D43-AF2E70BF648F}" srcOrd="0" destOrd="0" presId="urn:microsoft.com/office/officeart/2018/2/layout/IconLabelDescriptionList"/>
    <dgm:cxn modelId="{371A92E3-45D7-49E7-8624-41BCA534366C}" srcId="{C617C4FE-DE6F-40D8-AC04-C2E172622F46}" destId="{5AD56FB4-AEF5-4505-BEFE-7A226B3ED92F}" srcOrd="2" destOrd="0" parTransId="{DF886F17-76CB-4014-8FCA-11AA547E9DF2}" sibTransId="{AB03CDAC-23E8-44F2-84B7-7B0AFA43E279}"/>
    <dgm:cxn modelId="{3E884AEF-716C-4EF6-9AEE-FB81C9FF8C5C}" srcId="{3E27B74D-6514-49D4-934E-2135D4234012}" destId="{8B2429FF-43B4-42E7-B9E4-F9CD07318730}" srcOrd="0" destOrd="0" parTransId="{D1238720-949A-40D5-80D5-778354D22CA0}" sibTransId="{590D67A7-3F78-43DB-8490-401C3726DC61}"/>
    <dgm:cxn modelId="{328888B0-DD91-4DB7-A355-35E8DE850E76}" type="presParOf" srcId="{D103074D-4B64-40DD-BEF0-54AF390D7C23}" destId="{D13EAABF-7D0A-4F36-B7AE-C914C9FC95A4}" srcOrd="0" destOrd="0" presId="urn:microsoft.com/office/officeart/2018/2/layout/IconLabelDescriptionList"/>
    <dgm:cxn modelId="{686E7B6E-A07E-49A5-89BB-92251C3FF2BA}" type="presParOf" srcId="{D13EAABF-7D0A-4F36-B7AE-C914C9FC95A4}" destId="{F045AA71-3307-4014-B2BE-78631D68BF69}" srcOrd="0" destOrd="0" presId="urn:microsoft.com/office/officeart/2018/2/layout/IconLabelDescriptionList"/>
    <dgm:cxn modelId="{D5EF8A36-7A6F-4E9E-8A3B-C51C26BF5FA9}" type="presParOf" srcId="{D13EAABF-7D0A-4F36-B7AE-C914C9FC95A4}" destId="{68131F65-0118-45DF-B79D-79984C0B4793}" srcOrd="1" destOrd="0" presId="urn:microsoft.com/office/officeart/2018/2/layout/IconLabelDescriptionList"/>
    <dgm:cxn modelId="{AF6B259B-7CE2-4781-85C6-5520AA790824}" type="presParOf" srcId="{D13EAABF-7D0A-4F36-B7AE-C914C9FC95A4}" destId="{33F83F06-A60E-40FC-8ABD-FD60BB115AD1}" srcOrd="2" destOrd="0" presId="urn:microsoft.com/office/officeart/2018/2/layout/IconLabelDescriptionList"/>
    <dgm:cxn modelId="{E633A1DC-0637-4EF6-BFDD-8A95FBD8AC31}" type="presParOf" srcId="{D13EAABF-7D0A-4F36-B7AE-C914C9FC95A4}" destId="{E0F1E646-2C7E-47B2-A460-0C85B3892AC9}" srcOrd="3" destOrd="0" presId="urn:microsoft.com/office/officeart/2018/2/layout/IconLabelDescriptionList"/>
    <dgm:cxn modelId="{A6960F75-0868-43D4-88FB-DE7E20824D84}" type="presParOf" srcId="{D13EAABF-7D0A-4F36-B7AE-C914C9FC95A4}" destId="{DED5293E-FE4B-492A-93A1-BCD9A129B1C1}" srcOrd="4" destOrd="0" presId="urn:microsoft.com/office/officeart/2018/2/layout/IconLabelDescriptionList"/>
    <dgm:cxn modelId="{DF82F8A1-D768-44DE-AD9D-5698765D7AEE}" type="presParOf" srcId="{D103074D-4B64-40DD-BEF0-54AF390D7C23}" destId="{315F2F8B-5EE2-4FA0-8AFA-66706F1099D3}" srcOrd="1" destOrd="0" presId="urn:microsoft.com/office/officeart/2018/2/layout/IconLabelDescriptionList"/>
    <dgm:cxn modelId="{A9014EDA-FE22-4996-9E60-107D29DC5C6F}" type="presParOf" srcId="{D103074D-4B64-40DD-BEF0-54AF390D7C23}" destId="{0E083AFB-3348-4CF5-8FB0-45F15E34F971}" srcOrd="2" destOrd="0" presId="urn:microsoft.com/office/officeart/2018/2/layout/IconLabelDescriptionList"/>
    <dgm:cxn modelId="{AD18611F-41A7-4ABC-A13B-946A722BDE63}" type="presParOf" srcId="{0E083AFB-3348-4CF5-8FB0-45F15E34F971}" destId="{AE8EA560-92AE-4A06-8501-9E71CEAC8B5F}" srcOrd="0" destOrd="0" presId="urn:microsoft.com/office/officeart/2018/2/layout/IconLabelDescriptionList"/>
    <dgm:cxn modelId="{F2C01AB6-651F-499F-8AF6-1AD4BB3DB0BF}" type="presParOf" srcId="{0E083AFB-3348-4CF5-8FB0-45F15E34F971}" destId="{DE0BE58C-D3AB-473B-9C3A-C8175194C954}" srcOrd="1" destOrd="0" presId="urn:microsoft.com/office/officeart/2018/2/layout/IconLabelDescriptionList"/>
    <dgm:cxn modelId="{3BE9C523-BB4D-428A-AC99-6DE67BF1F87E}" type="presParOf" srcId="{0E083AFB-3348-4CF5-8FB0-45F15E34F971}" destId="{95F51FFB-8A08-4BC2-A8E0-E1C51ECFE539}" srcOrd="2" destOrd="0" presId="urn:microsoft.com/office/officeart/2018/2/layout/IconLabelDescriptionList"/>
    <dgm:cxn modelId="{723DA2DE-BA34-4502-B18C-B59F6D001AD9}" type="presParOf" srcId="{0E083AFB-3348-4CF5-8FB0-45F15E34F971}" destId="{205CAE50-4164-43FB-9C21-600D08195550}" srcOrd="3" destOrd="0" presId="urn:microsoft.com/office/officeart/2018/2/layout/IconLabelDescriptionList"/>
    <dgm:cxn modelId="{B052A924-1D98-44E4-92B7-E190F6AC917C}" type="presParOf" srcId="{0E083AFB-3348-4CF5-8FB0-45F15E34F971}" destId="{8B8AD978-D560-4B34-9EBF-06CFA3BB393B}" srcOrd="4" destOrd="0" presId="urn:microsoft.com/office/officeart/2018/2/layout/IconLabelDescriptionList"/>
    <dgm:cxn modelId="{73F36EEC-C761-42A4-899A-05315D1CDE0E}" type="presParOf" srcId="{D103074D-4B64-40DD-BEF0-54AF390D7C23}" destId="{35F21AF5-C533-436D-B7D3-96126A834AD3}" srcOrd="3" destOrd="0" presId="urn:microsoft.com/office/officeart/2018/2/layout/IconLabelDescriptionList"/>
    <dgm:cxn modelId="{8369470D-05CD-4772-AFF8-3DC64FA26DA5}" type="presParOf" srcId="{D103074D-4B64-40DD-BEF0-54AF390D7C23}" destId="{FF744941-5806-4B42-927E-578D2F43DF0C}" srcOrd="4" destOrd="0" presId="urn:microsoft.com/office/officeart/2018/2/layout/IconLabelDescriptionList"/>
    <dgm:cxn modelId="{AA1F4A5E-455A-4AFB-9FED-F04377CE61C2}" type="presParOf" srcId="{FF744941-5806-4B42-927E-578D2F43DF0C}" destId="{D92F96EB-621E-44CA-BFA8-8618848B734D}" srcOrd="0" destOrd="0" presId="urn:microsoft.com/office/officeart/2018/2/layout/IconLabelDescriptionList"/>
    <dgm:cxn modelId="{4A900CCC-1621-49FB-807F-51931DA75C33}" type="presParOf" srcId="{FF744941-5806-4B42-927E-578D2F43DF0C}" destId="{2F9171BE-D5F0-4374-A4C0-C825B8EBAFB5}" srcOrd="1" destOrd="0" presId="urn:microsoft.com/office/officeart/2018/2/layout/IconLabelDescriptionList"/>
    <dgm:cxn modelId="{92A2563D-96C0-4A93-BD35-F66C9ED2D4DD}" type="presParOf" srcId="{FF744941-5806-4B42-927E-578D2F43DF0C}" destId="{ACD943DC-BAE7-4DF7-842D-A8D386AA423F}" srcOrd="2" destOrd="0" presId="urn:microsoft.com/office/officeart/2018/2/layout/IconLabelDescriptionList"/>
    <dgm:cxn modelId="{83D298CC-537A-4C49-AA7B-A543DBE6D5D7}" type="presParOf" srcId="{FF744941-5806-4B42-927E-578D2F43DF0C}" destId="{AD74A239-A1C5-46BB-B5DD-4A6D76C5B2EF}" srcOrd="3" destOrd="0" presId="urn:microsoft.com/office/officeart/2018/2/layout/IconLabelDescriptionList"/>
    <dgm:cxn modelId="{208DA110-35E6-47AE-B8FA-03AB48D3396B}" type="presParOf" srcId="{FF744941-5806-4B42-927E-578D2F43DF0C}" destId="{93E118A2-AEF5-4343-AACE-3C31CE2F4BDD}" srcOrd="4" destOrd="0" presId="urn:microsoft.com/office/officeart/2018/2/layout/IconLabelDescriptionList"/>
    <dgm:cxn modelId="{7ECA112D-97CF-4095-9251-1BA72165FD5F}" type="presParOf" srcId="{D103074D-4B64-40DD-BEF0-54AF390D7C23}" destId="{15735BCA-60D7-4E53-9C05-546F35DAE10D}" srcOrd="5" destOrd="0" presId="urn:microsoft.com/office/officeart/2018/2/layout/IconLabelDescriptionList"/>
    <dgm:cxn modelId="{652CD197-26D5-4E2D-BB45-8BAC368D722C}" type="presParOf" srcId="{D103074D-4B64-40DD-BEF0-54AF390D7C23}" destId="{76DFB025-4FE1-4495-A2A4-C56B5EFB9A44}" srcOrd="6" destOrd="0" presId="urn:microsoft.com/office/officeart/2018/2/layout/IconLabelDescriptionList"/>
    <dgm:cxn modelId="{AA73C3C6-81E9-425E-BCCC-5D2DC834BB2E}" type="presParOf" srcId="{76DFB025-4FE1-4495-A2A4-C56B5EFB9A44}" destId="{850CC1BA-B129-4543-91C4-DD7A6A64B56A}" srcOrd="0" destOrd="0" presId="urn:microsoft.com/office/officeart/2018/2/layout/IconLabelDescriptionList"/>
    <dgm:cxn modelId="{B865B825-8BB3-4E5D-810E-3B3C7BF7F061}" type="presParOf" srcId="{76DFB025-4FE1-4495-A2A4-C56B5EFB9A44}" destId="{1B2B3F3C-C38E-4D3B-A0C4-E10A6FDD79F5}" srcOrd="1" destOrd="0" presId="urn:microsoft.com/office/officeart/2018/2/layout/IconLabelDescriptionList"/>
    <dgm:cxn modelId="{7EE674C4-6A66-43FE-BB50-DC01CCF47E76}" type="presParOf" srcId="{76DFB025-4FE1-4495-A2A4-C56B5EFB9A44}" destId="{EE5597D9-D25C-4C76-94DA-D8188B9C23B1}" srcOrd="2" destOrd="0" presId="urn:microsoft.com/office/officeart/2018/2/layout/IconLabelDescriptionList"/>
    <dgm:cxn modelId="{87486C5E-A6AF-48FE-9CF8-290962E47FC0}" type="presParOf" srcId="{76DFB025-4FE1-4495-A2A4-C56B5EFB9A44}" destId="{3BAF8C70-ED17-4189-BB6C-44ACAB36C841}" srcOrd="3" destOrd="0" presId="urn:microsoft.com/office/officeart/2018/2/layout/IconLabelDescriptionList"/>
    <dgm:cxn modelId="{41B08EE9-8C79-48D6-AB72-CD23357449CC}" type="presParOf" srcId="{76DFB025-4FE1-4495-A2A4-C56B5EFB9A44}" destId="{89ED5BF0-6C8A-45B6-8D43-AF2E70BF648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5AA71-3307-4014-B2BE-78631D68BF69}">
      <dsp:nvSpPr>
        <dsp:cNvPr id="0" name=""/>
        <dsp:cNvSpPr/>
      </dsp:nvSpPr>
      <dsp:spPr>
        <a:xfrm>
          <a:off x="17700" y="163144"/>
          <a:ext cx="839997" cy="8399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F83F06-A60E-40FC-8ABD-FD60BB115AD1}">
      <dsp:nvSpPr>
        <dsp:cNvPr id="0" name=""/>
        <dsp:cNvSpPr/>
      </dsp:nvSpPr>
      <dsp:spPr>
        <a:xfrm>
          <a:off x="17700" y="1135530"/>
          <a:ext cx="2399993" cy="166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s-CL" sz="1400" b="1" i="0" kern="1200" dirty="0"/>
            <a:t>Propuesta solución: </a:t>
          </a:r>
        </a:p>
        <a:p>
          <a:pPr marL="0" lvl="0" indent="0" algn="l" defTabSz="622300">
            <a:lnSpc>
              <a:spcPct val="90000"/>
            </a:lnSpc>
            <a:spcBef>
              <a:spcPct val="0"/>
            </a:spcBef>
            <a:spcAft>
              <a:spcPct val="35000"/>
            </a:spcAft>
            <a:buNone/>
            <a:defRPr b="1"/>
          </a:pPr>
          <a:r>
            <a:rPr lang="es-CL" sz="1400" b="0" i="0" kern="1200" dirty="0"/>
            <a:t>App Móvil</a:t>
          </a:r>
          <a:endParaRPr lang="en-US" sz="1400" kern="1200" dirty="0"/>
        </a:p>
      </dsp:txBody>
      <dsp:txXfrm>
        <a:off x="17700" y="1135530"/>
        <a:ext cx="2399993" cy="1664099"/>
      </dsp:txXfrm>
    </dsp:sp>
    <dsp:sp modelId="{DED5293E-FE4B-492A-93A1-BCD9A129B1C1}">
      <dsp:nvSpPr>
        <dsp:cNvPr id="0" name=""/>
        <dsp:cNvSpPr/>
      </dsp:nvSpPr>
      <dsp:spPr>
        <a:xfrm>
          <a:off x="17700" y="2861206"/>
          <a:ext cx="2399993" cy="379926"/>
        </a:xfrm>
        <a:prstGeom prst="rect">
          <a:avLst/>
        </a:prstGeom>
        <a:noFill/>
        <a:ln>
          <a:noFill/>
        </a:ln>
        <a:effectLst/>
      </dsp:spPr>
      <dsp:style>
        <a:lnRef idx="0">
          <a:scrgbClr r="0" g="0" b="0"/>
        </a:lnRef>
        <a:fillRef idx="0">
          <a:scrgbClr r="0" g="0" b="0"/>
        </a:fillRef>
        <a:effectRef idx="0">
          <a:scrgbClr r="0" g="0" b="0"/>
        </a:effectRef>
        <a:fontRef idx="minor"/>
      </dsp:style>
    </dsp:sp>
    <dsp:sp modelId="{AE8EA560-92AE-4A06-8501-9E71CEAC8B5F}">
      <dsp:nvSpPr>
        <dsp:cNvPr id="0" name=""/>
        <dsp:cNvSpPr/>
      </dsp:nvSpPr>
      <dsp:spPr>
        <a:xfrm>
          <a:off x="2837692" y="163144"/>
          <a:ext cx="839997" cy="8399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F51FFB-8A08-4BC2-A8E0-E1C51ECFE539}">
      <dsp:nvSpPr>
        <dsp:cNvPr id="0" name=""/>
        <dsp:cNvSpPr/>
      </dsp:nvSpPr>
      <dsp:spPr>
        <a:xfrm>
          <a:off x="2837692" y="1135530"/>
          <a:ext cx="2399993" cy="166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s-CL" sz="1400" b="1" i="0" kern="1200" dirty="0"/>
            <a:t>Funciones claves:</a:t>
          </a:r>
        </a:p>
        <a:p>
          <a:pPr marL="0" lvl="0" indent="0" algn="l" defTabSz="622300">
            <a:lnSpc>
              <a:spcPct val="90000"/>
            </a:lnSpc>
            <a:spcBef>
              <a:spcPct val="0"/>
            </a:spcBef>
            <a:spcAft>
              <a:spcPct val="35000"/>
            </a:spcAft>
            <a:buNone/>
            <a:defRPr b="1"/>
          </a:pPr>
          <a:r>
            <a:rPr lang="es-CL" sz="1400" b="0" i="0" kern="1200" dirty="0"/>
            <a:t>Calendario interactivo, toma de notas, recordatorios automáticos, asignaturas y tareas</a:t>
          </a:r>
          <a:endParaRPr lang="en-US" sz="1400" kern="1200" dirty="0"/>
        </a:p>
      </dsp:txBody>
      <dsp:txXfrm>
        <a:off x="2837692" y="1135530"/>
        <a:ext cx="2399993" cy="1664099"/>
      </dsp:txXfrm>
    </dsp:sp>
    <dsp:sp modelId="{8B8AD978-D560-4B34-9EBF-06CFA3BB393B}">
      <dsp:nvSpPr>
        <dsp:cNvPr id="0" name=""/>
        <dsp:cNvSpPr/>
      </dsp:nvSpPr>
      <dsp:spPr>
        <a:xfrm>
          <a:off x="2837692" y="2861206"/>
          <a:ext cx="2399993" cy="379926"/>
        </a:xfrm>
        <a:prstGeom prst="rect">
          <a:avLst/>
        </a:prstGeom>
        <a:noFill/>
        <a:ln>
          <a:noFill/>
        </a:ln>
        <a:effectLst/>
      </dsp:spPr>
      <dsp:style>
        <a:lnRef idx="0">
          <a:scrgbClr r="0" g="0" b="0"/>
        </a:lnRef>
        <a:fillRef idx="0">
          <a:scrgbClr r="0" g="0" b="0"/>
        </a:fillRef>
        <a:effectRef idx="0">
          <a:scrgbClr r="0" g="0" b="0"/>
        </a:effectRef>
        <a:fontRef idx="minor"/>
      </dsp:style>
    </dsp:sp>
    <dsp:sp modelId="{D92F96EB-621E-44CA-BFA8-8618848B734D}">
      <dsp:nvSpPr>
        <dsp:cNvPr id="0" name=""/>
        <dsp:cNvSpPr/>
      </dsp:nvSpPr>
      <dsp:spPr>
        <a:xfrm>
          <a:off x="5657684" y="163144"/>
          <a:ext cx="839997" cy="8399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D943DC-BAE7-4DF7-842D-A8D386AA423F}">
      <dsp:nvSpPr>
        <dsp:cNvPr id="0" name=""/>
        <dsp:cNvSpPr/>
      </dsp:nvSpPr>
      <dsp:spPr>
        <a:xfrm>
          <a:off x="5657684" y="1135530"/>
          <a:ext cx="2399993" cy="166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s-CL" sz="1400" b="1" i="0" kern="1200" dirty="0"/>
            <a:t>Relevancia proyecto: </a:t>
          </a:r>
        </a:p>
        <a:p>
          <a:pPr marL="0" lvl="0" indent="0" algn="l" defTabSz="622300">
            <a:lnSpc>
              <a:spcPct val="90000"/>
            </a:lnSpc>
            <a:spcBef>
              <a:spcPct val="0"/>
            </a:spcBef>
            <a:spcAft>
              <a:spcPct val="35000"/>
            </a:spcAft>
            <a:buNone/>
            <a:defRPr b="1"/>
          </a:pPr>
          <a:r>
            <a:rPr lang="es-MX" sz="1400" b="0" i="0" kern="1200" dirty="0"/>
            <a:t>La aplicación propone una solución simple y efectiva para combatir la procrastinación, lo que contribuirá a mejorar la calidad de vida de los estudiantes</a:t>
          </a:r>
          <a:endParaRPr lang="en-US" sz="1400" kern="1200" dirty="0"/>
        </a:p>
      </dsp:txBody>
      <dsp:txXfrm>
        <a:off x="5657684" y="1135530"/>
        <a:ext cx="2399993" cy="1664099"/>
      </dsp:txXfrm>
    </dsp:sp>
    <dsp:sp modelId="{93E118A2-AEF5-4343-AACE-3C31CE2F4BDD}">
      <dsp:nvSpPr>
        <dsp:cNvPr id="0" name=""/>
        <dsp:cNvSpPr/>
      </dsp:nvSpPr>
      <dsp:spPr>
        <a:xfrm>
          <a:off x="5657684" y="2861206"/>
          <a:ext cx="2399993" cy="379926"/>
        </a:xfrm>
        <a:prstGeom prst="rect">
          <a:avLst/>
        </a:prstGeom>
        <a:noFill/>
        <a:ln>
          <a:noFill/>
        </a:ln>
        <a:effectLst/>
      </dsp:spPr>
      <dsp:style>
        <a:lnRef idx="0">
          <a:scrgbClr r="0" g="0" b="0"/>
        </a:lnRef>
        <a:fillRef idx="0">
          <a:scrgbClr r="0" g="0" b="0"/>
        </a:fillRef>
        <a:effectRef idx="0">
          <a:scrgbClr r="0" g="0" b="0"/>
        </a:effectRef>
        <a:fontRef idx="minor"/>
      </dsp:style>
    </dsp:sp>
    <dsp:sp modelId="{850CC1BA-B129-4543-91C4-DD7A6A64B56A}">
      <dsp:nvSpPr>
        <dsp:cNvPr id="0" name=""/>
        <dsp:cNvSpPr/>
      </dsp:nvSpPr>
      <dsp:spPr>
        <a:xfrm>
          <a:off x="8477676" y="26143"/>
          <a:ext cx="839997" cy="8399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5597D9-D25C-4C76-94DA-D8188B9C23B1}">
      <dsp:nvSpPr>
        <dsp:cNvPr id="0" name=""/>
        <dsp:cNvSpPr/>
      </dsp:nvSpPr>
      <dsp:spPr>
        <a:xfrm>
          <a:off x="8477676" y="998530"/>
          <a:ext cx="2399993" cy="166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s-CL" sz="1400" b="1" i="0" kern="1200" dirty="0"/>
            <a:t>Factibilidad del Proyecto</a:t>
          </a:r>
          <a:r>
            <a:rPr lang="es-MX" sz="1400" b="1" i="0" kern="1200" dirty="0"/>
            <a:t>: </a:t>
          </a:r>
          <a:endParaRPr lang="en-US" sz="1400" b="1" kern="1200" dirty="0"/>
        </a:p>
      </dsp:txBody>
      <dsp:txXfrm>
        <a:off x="8477676" y="998530"/>
        <a:ext cx="2399993" cy="1664099"/>
      </dsp:txXfrm>
    </dsp:sp>
    <dsp:sp modelId="{89ED5BF0-6C8A-45B6-8D43-AF2E70BF648F}">
      <dsp:nvSpPr>
        <dsp:cNvPr id="0" name=""/>
        <dsp:cNvSpPr/>
      </dsp:nvSpPr>
      <dsp:spPr>
        <a:xfrm>
          <a:off x="8495376" y="1372595"/>
          <a:ext cx="2399993" cy="927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s-MX" sz="1400" b="0" i="0" kern="1200" dirty="0"/>
            <a:t>Tiempo asignado</a:t>
          </a:r>
          <a:endParaRPr lang="en-US" sz="1400" kern="1200" dirty="0"/>
        </a:p>
        <a:p>
          <a:pPr marL="0" lvl="0" indent="0" algn="l" defTabSz="622300">
            <a:lnSpc>
              <a:spcPct val="90000"/>
            </a:lnSpc>
            <a:spcBef>
              <a:spcPct val="0"/>
            </a:spcBef>
            <a:spcAft>
              <a:spcPct val="35000"/>
            </a:spcAft>
            <a:buNone/>
          </a:pPr>
          <a:r>
            <a:rPr lang="es-MX" sz="1400" b="0" i="0" kern="1200" dirty="0"/>
            <a:t>Recursos </a:t>
          </a:r>
          <a:endParaRPr lang="en-US" sz="1400" kern="1200" dirty="0"/>
        </a:p>
        <a:p>
          <a:pPr marL="0" lvl="0" indent="0" algn="l" defTabSz="622300">
            <a:lnSpc>
              <a:spcPct val="90000"/>
            </a:lnSpc>
            <a:spcBef>
              <a:spcPct val="0"/>
            </a:spcBef>
            <a:spcAft>
              <a:spcPct val="35000"/>
            </a:spcAft>
            <a:buNone/>
          </a:pPr>
          <a:r>
            <a:rPr lang="es-MX" sz="1400" b="0" i="0" kern="1200" dirty="0"/>
            <a:t>Trabajo en equipo</a:t>
          </a:r>
          <a:endParaRPr lang="en-US" sz="1400" kern="1200" dirty="0"/>
        </a:p>
      </dsp:txBody>
      <dsp:txXfrm>
        <a:off x="8495376" y="1372595"/>
        <a:ext cx="2399993" cy="92792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7CC0203-72DC-4BFE-88E7-83C1BF992143}" type="datetimeFigureOut">
              <a:rPr lang="es-CL" smtClean="0"/>
              <a:t>06-12-2024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2136368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7CC0203-72DC-4BFE-88E7-83C1BF992143}" type="datetimeFigureOut">
              <a:rPr lang="es-CL" smtClean="0"/>
              <a:t>06-12-2024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107671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CC0203-72DC-4BFE-88E7-83C1BF992143}" type="datetimeFigureOut">
              <a:rPr lang="es-CL" smtClean="0"/>
              <a:t>06-12-2024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1361031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CC0203-72DC-4BFE-88E7-83C1BF992143}" type="datetimeFigureOut">
              <a:rPr lang="es-CL" smtClean="0"/>
              <a:t>06-12-2024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0619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CC0203-72DC-4BFE-88E7-83C1BF992143}" type="datetimeFigureOut">
              <a:rPr lang="es-CL" smtClean="0"/>
              <a:t>06-12-2024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3403834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CC0203-72DC-4BFE-88E7-83C1BF992143}" type="datetimeFigureOut">
              <a:rPr lang="es-CL" smtClean="0"/>
              <a:t>06-12-2024</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4151946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CC0203-72DC-4BFE-88E7-83C1BF992143}" type="datetimeFigureOut">
              <a:rPr lang="es-CL" smtClean="0"/>
              <a:t>06-12-2024</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3926683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CC0203-72DC-4BFE-88E7-83C1BF992143}" type="datetimeFigureOut">
              <a:rPr lang="es-CL" smtClean="0"/>
              <a:t>06-12-2024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2659724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CC0203-72DC-4BFE-88E7-83C1BF992143}" type="datetimeFigureOut">
              <a:rPr lang="es-CL" smtClean="0"/>
              <a:t>06-12-2024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309502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27CC0203-72DC-4BFE-88E7-83C1BF992143}" type="datetimeFigureOut">
              <a:rPr lang="es-CL" smtClean="0"/>
              <a:t>06-12-2024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318728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CC0203-72DC-4BFE-88E7-83C1BF992143}" type="datetimeFigureOut">
              <a:rPr lang="es-CL" smtClean="0"/>
              <a:t>06-12-2024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418606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7CC0203-72DC-4BFE-88E7-83C1BF992143}" type="datetimeFigureOut">
              <a:rPr lang="es-CL" smtClean="0"/>
              <a:t>06-12-2024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29478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7CC0203-72DC-4BFE-88E7-83C1BF992143}" type="datetimeFigureOut">
              <a:rPr lang="es-CL" smtClean="0"/>
              <a:t>06-12-2024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3157661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27CC0203-72DC-4BFE-88E7-83C1BF992143}" type="datetimeFigureOut">
              <a:rPr lang="es-CL" smtClean="0"/>
              <a:t>06-12-2024</a:t>
            </a:fld>
            <a:endParaRPr lang="es-CL"/>
          </a:p>
        </p:txBody>
      </p:sp>
      <p:sp>
        <p:nvSpPr>
          <p:cNvPr id="5" name="Footer Placeholder 3"/>
          <p:cNvSpPr>
            <a:spLocks noGrp="1"/>
          </p:cNvSpPr>
          <p:nvPr>
            <p:ph type="ftr" sz="quarter" idx="11"/>
          </p:nvPr>
        </p:nvSpPr>
        <p:spPr/>
        <p:txBody>
          <a:bodyPr/>
          <a:lstStyle/>
          <a:p>
            <a:endParaRPr lang="es-CL"/>
          </a:p>
        </p:txBody>
      </p:sp>
      <p:sp>
        <p:nvSpPr>
          <p:cNvPr id="6" name="Slide Number Placeholder 4"/>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201758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7CC0203-72DC-4BFE-88E7-83C1BF992143}" type="datetimeFigureOut">
              <a:rPr lang="es-CL" smtClean="0"/>
              <a:t>06-12-2024</a:t>
            </a:fld>
            <a:endParaRPr lang="es-CL"/>
          </a:p>
        </p:txBody>
      </p:sp>
      <p:sp>
        <p:nvSpPr>
          <p:cNvPr id="5" name="Footer Placeholder 2"/>
          <p:cNvSpPr>
            <a:spLocks noGrp="1"/>
          </p:cNvSpPr>
          <p:nvPr>
            <p:ph type="ftr" sz="quarter" idx="11"/>
          </p:nvPr>
        </p:nvSpPr>
        <p:spPr/>
        <p:txBody>
          <a:bodyPr/>
          <a:lstStyle/>
          <a:p>
            <a:endParaRPr lang="es-CL"/>
          </a:p>
        </p:txBody>
      </p:sp>
      <p:sp>
        <p:nvSpPr>
          <p:cNvPr id="6" name="Slide Number Placeholder 3"/>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199814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27CC0203-72DC-4BFE-88E7-83C1BF992143}" type="datetimeFigureOut">
              <a:rPr lang="es-CL" smtClean="0"/>
              <a:t>06-12-2024</a:t>
            </a:fld>
            <a:endParaRPr lang="es-CL"/>
          </a:p>
        </p:txBody>
      </p:sp>
      <p:sp>
        <p:nvSpPr>
          <p:cNvPr id="5" name="Footer Placeholder 5"/>
          <p:cNvSpPr>
            <a:spLocks noGrp="1"/>
          </p:cNvSpPr>
          <p:nvPr>
            <p:ph type="ftr" sz="quarter" idx="11"/>
          </p:nvPr>
        </p:nvSpPr>
        <p:spPr/>
        <p:txBody>
          <a:bodyPr/>
          <a:lstStyle/>
          <a:p>
            <a:endParaRPr lang="es-CL"/>
          </a:p>
        </p:txBody>
      </p:sp>
      <p:sp>
        <p:nvSpPr>
          <p:cNvPr id="6" name="Slide Number Placeholder 6"/>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331544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7CC0203-72DC-4BFE-88E7-83C1BF992143}" type="datetimeFigureOut">
              <a:rPr lang="es-CL" smtClean="0"/>
              <a:t>06-12-2024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99594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7CC0203-72DC-4BFE-88E7-83C1BF992143}" type="datetimeFigureOut">
              <a:rPr lang="es-CL" smtClean="0"/>
              <a:t>06-12-2024</a:t>
            </a:fld>
            <a:endParaRPr lang="es-C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1DCCF9-1062-46E2-821C-FBDB35A859F5}" type="slidenum">
              <a:rPr lang="es-CL" smtClean="0"/>
              <a:t>‹Nº›</a:t>
            </a:fld>
            <a:endParaRPr lang="es-CL"/>
          </a:p>
        </p:txBody>
      </p:sp>
    </p:spTree>
    <p:extLst>
      <p:ext uri="{BB962C8B-B14F-4D97-AF65-F5344CB8AC3E}">
        <p14:creationId xmlns:p14="http://schemas.microsoft.com/office/powerpoint/2010/main" val="9077494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3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 name="Oval 4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43" name="Picture 4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5" name="Picture 4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7" name="Rectangle 4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49" name="Rectangle 4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4B3152-1527-E2D2-8111-97AA9C0EAD30}"/>
              </a:ext>
            </a:extLst>
          </p:cNvPr>
          <p:cNvSpPr>
            <a:spLocks noGrp="1"/>
          </p:cNvSpPr>
          <p:nvPr>
            <p:ph type="ctrTitle"/>
          </p:nvPr>
        </p:nvSpPr>
        <p:spPr>
          <a:xfrm>
            <a:off x="648930" y="629266"/>
            <a:ext cx="6188190" cy="2263079"/>
          </a:xfrm>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a:bodyPr>
          <a:lstStyle/>
          <a:p>
            <a:pPr algn="ctr"/>
            <a:r>
              <a:rPr lang="en-US" sz="4200" b="1" dirty="0">
                <a:solidFill>
                  <a:srgbClr val="EBEBEB"/>
                </a:solidFill>
                <a:latin typeface="+mj-lt"/>
                <a:ea typeface="Adobe Myungjo Std M" panose="02020600000000000000" pitchFamily="18" charset="-128"/>
                <a:cs typeface="+mj-cs"/>
              </a:rPr>
              <a:t>Proyecto APT</a:t>
            </a:r>
            <a:br>
              <a:rPr lang="en-US" sz="4200" b="1" dirty="0">
                <a:solidFill>
                  <a:srgbClr val="EBEBEB"/>
                </a:solidFill>
                <a:latin typeface="+mj-lt"/>
                <a:ea typeface="Adobe Myungjo Std M" panose="02020600000000000000" pitchFamily="18" charset="-128"/>
                <a:cs typeface="+mj-cs"/>
              </a:rPr>
            </a:br>
            <a:br>
              <a:rPr lang="en-US" sz="4200" b="1" dirty="0">
                <a:solidFill>
                  <a:srgbClr val="EBEBEB"/>
                </a:solidFill>
                <a:latin typeface="+mj-lt"/>
                <a:ea typeface="Adobe Myungjo Std M" panose="02020600000000000000" pitchFamily="18" charset="-128"/>
                <a:cs typeface="+mj-cs"/>
              </a:rPr>
            </a:br>
            <a:r>
              <a:rPr lang="en-US" sz="4200" b="1" dirty="0">
                <a:solidFill>
                  <a:srgbClr val="EBEBEB"/>
                </a:solidFill>
                <a:latin typeface="+mj-lt"/>
                <a:ea typeface="Adobe Myungjo Std M" panose="02020600000000000000" pitchFamily="18" charset="-128"/>
                <a:cs typeface="+mj-cs"/>
              </a:rPr>
              <a:t>“Do it</a:t>
            </a:r>
            <a:r>
              <a:rPr lang="en-US" sz="4200" dirty="0">
                <a:solidFill>
                  <a:srgbClr val="EBEBEB"/>
                </a:solidFill>
                <a:latin typeface="+mj-lt"/>
                <a:ea typeface="Adobe Myungjo Std M" panose="02020600000000000000" pitchFamily="18" charset="-128"/>
                <a:cs typeface="+mj-cs"/>
              </a:rPr>
              <a:t>”</a:t>
            </a:r>
          </a:p>
        </p:txBody>
      </p:sp>
      <p:sp>
        <p:nvSpPr>
          <p:cNvPr id="3" name="Subtítulo 2">
            <a:extLst>
              <a:ext uri="{FF2B5EF4-FFF2-40B4-BE49-F238E27FC236}">
                <a16:creationId xmlns:a16="http://schemas.microsoft.com/office/drawing/2014/main" id="{1CBC73F4-3FBE-BACD-3DE4-686ADF8EB1B8}"/>
              </a:ext>
            </a:extLst>
          </p:cNvPr>
          <p:cNvSpPr>
            <a:spLocks noGrp="1"/>
          </p:cNvSpPr>
          <p:nvPr>
            <p:ph type="subTitle" idx="1"/>
          </p:nvPr>
        </p:nvSpPr>
        <p:spPr>
          <a:xfrm>
            <a:off x="648930" y="3858366"/>
            <a:ext cx="6188189" cy="2365453"/>
          </a:xfrm>
        </p:spPr>
        <p:txBody>
          <a:bodyPr vert="horz" lIns="91440" tIns="45720" rIns="91440" bIns="45720" rtlCol="0">
            <a:normAutofit/>
          </a:bodyPr>
          <a:lstStyle/>
          <a:p>
            <a:pPr>
              <a:buFont typeface="Wingdings 3" charset="2"/>
              <a:buChar char=""/>
            </a:pPr>
            <a:r>
              <a:rPr lang="en-US" dirty="0" err="1">
                <a:solidFill>
                  <a:srgbClr val="FFFFFF"/>
                </a:solidFill>
                <a:latin typeface="+mn-lt"/>
                <a:ea typeface="Adobe Myungjo Std M" panose="02020600000000000000" pitchFamily="18" charset="-128"/>
              </a:rPr>
              <a:t>Integrantes</a:t>
            </a:r>
            <a:r>
              <a:rPr lang="en-US" dirty="0">
                <a:solidFill>
                  <a:srgbClr val="FFFFFF"/>
                </a:solidFill>
                <a:latin typeface="+mn-lt"/>
                <a:ea typeface="Adobe Myungjo Std M" panose="02020600000000000000" pitchFamily="18" charset="-128"/>
              </a:rPr>
              <a:t>: 		</a:t>
            </a:r>
            <a:r>
              <a:rPr lang="en-US" sz="1800" dirty="0">
                <a:solidFill>
                  <a:srgbClr val="FFFFFF"/>
                </a:solidFill>
                <a:latin typeface="+mn-lt"/>
                <a:ea typeface="Adobe Myungjo Std M" panose="02020600000000000000" pitchFamily="18" charset="-128"/>
              </a:rPr>
              <a:t>Martín </a:t>
            </a:r>
            <a:r>
              <a:rPr lang="en-US" sz="1800" dirty="0" err="1">
                <a:solidFill>
                  <a:srgbClr val="FFFFFF"/>
                </a:solidFill>
                <a:latin typeface="+mn-lt"/>
                <a:ea typeface="Adobe Myungjo Std M" panose="02020600000000000000" pitchFamily="18" charset="-128"/>
              </a:rPr>
              <a:t>Norambuena</a:t>
            </a:r>
            <a:endParaRPr lang="en-US" sz="1800" dirty="0">
              <a:solidFill>
                <a:srgbClr val="FFFFFF"/>
              </a:solidFill>
              <a:latin typeface="+mn-lt"/>
              <a:ea typeface="Adobe Myungjo Std M" panose="02020600000000000000" pitchFamily="18" charset="-128"/>
            </a:endParaRPr>
          </a:p>
          <a:p>
            <a:r>
              <a:rPr lang="en-US" sz="1800" dirty="0">
                <a:solidFill>
                  <a:srgbClr val="FFFFFF"/>
                </a:solidFill>
                <a:latin typeface="+mn-lt"/>
                <a:ea typeface="Adobe Myungjo Std M" panose="02020600000000000000" pitchFamily="18" charset="-128"/>
              </a:rPr>
              <a:t>						Víctor Guerra</a:t>
            </a:r>
          </a:p>
          <a:p>
            <a:r>
              <a:rPr lang="en-US" sz="1800" dirty="0">
                <a:solidFill>
                  <a:srgbClr val="FFFFFF"/>
                </a:solidFill>
                <a:latin typeface="+mn-lt"/>
                <a:ea typeface="Adobe Myungjo Std M" panose="02020600000000000000" pitchFamily="18" charset="-128"/>
              </a:rPr>
              <a:t>						Sebastián Guerra</a:t>
            </a:r>
          </a:p>
          <a:p>
            <a:pPr>
              <a:buFont typeface="Wingdings 3" charset="2"/>
              <a:buChar char=""/>
            </a:pPr>
            <a:r>
              <a:rPr lang="en-US" dirty="0" err="1">
                <a:solidFill>
                  <a:srgbClr val="FFFFFF"/>
                </a:solidFill>
                <a:latin typeface="+mn-lt"/>
                <a:ea typeface="Adobe Myungjo Std M" panose="02020600000000000000" pitchFamily="18" charset="-128"/>
              </a:rPr>
              <a:t>Sección</a:t>
            </a:r>
            <a:r>
              <a:rPr lang="en-US" dirty="0">
                <a:solidFill>
                  <a:srgbClr val="FFFFFF"/>
                </a:solidFill>
                <a:latin typeface="+mn-lt"/>
                <a:ea typeface="Adobe Myungjo Std M" panose="02020600000000000000" pitchFamily="18" charset="-128"/>
              </a:rPr>
              <a:t>:			</a:t>
            </a:r>
            <a:r>
              <a:rPr lang="en-US" sz="1800" dirty="0">
                <a:solidFill>
                  <a:srgbClr val="FFFFFF"/>
                </a:solidFill>
                <a:latin typeface="+mn-lt"/>
                <a:ea typeface="Adobe Myungjo Std M" panose="02020600000000000000" pitchFamily="18" charset="-128"/>
              </a:rPr>
              <a:t>004D</a:t>
            </a:r>
          </a:p>
          <a:p>
            <a:pPr>
              <a:buFont typeface="Wingdings 3" charset="2"/>
              <a:buChar char=""/>
            </a:pPr>
            <a:r>
              <a:rPr lang="en-US" dirty="0" err="1">
                <a:solidFill>
                  <a:srgbClr val="FFFFFF"/>
                </a:solidFill>
                <a:latin typeface="+mn-lt"/>
                <a:ea typeface="Adobe Myungjo Std M" panose="02020600000000000000" pitchFamily="18" charset="-128"/>
              </a:rPr>
              <a:t>Docente</a:t>
            </a:r>
            <a:r>
              <a:rPr lang="en-US" dirty="0">
                <a:solidFill>
                  <a:srgbClr val="FFFFFF"/>
                </a:solidFill>
                <a:latin typeface="+mn-lt"/>
                <a:ea typeface="Adobe Myungjo Std M" panose="02020600000000000000" pitchFamily="18" charset="-128"/>
              </a:rPr>
              <a:t>:			</a:t>
            </a:r>
            <a:r>
              <a:rPr lang="en-US" sz="1800" dirty="0">
                <a:solidFill>
                  <a:srgbClr val="FFFFFF"/>
                </a:solidFill>
                <a:latin typeface="+mn-lt"/>
                <a:ea typeface="Adobe Myungjo Std M" panose="02020600000000000000" pitchFamily="18" charset="-128"/>
              </a:rPr>
              <a:t>Helton Bustos</a:t>
            </a:r>
          </a:p>
          <a:p>
            <a:pPr>
              <a:buFont typeface="Wingdings 3" charset="2"/>
              <a:buChar char=""/>
            </a:pPr>
            <a:endParaRPr lang="en-US" dirty="0">
              <a:solidFill>
                <a:srgbClr val="FFFFFF"/>
              </a:solidFill>
              <a:latin typeface="Adobe Gothic Std B" panose="020B0800000000000000" pitchFamily="34" charset="-128"/>
              <a:ea typeface="Adobe Gothic Std B" panose="020B0800000000000000" pitchFamily="34" charset="-128"/>
            </a:endParaRPr>
          </a:p>
        </p:txBody>
      </p:sp>
      <p:sp>
        <p:nvSpPr>
          <p:cNvPr id="5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arabatos en un bloc de notas">
            <a:extLst>
              <a:ext uri="{FF2B5EF4-FFF2-40B4-BE49-F238E27FC236}">
                <a16:creationId xmlns:a16="http://schemas.microsoft.com/office/drawing/2014/main" id="{AF0ED8E3-A7C5-887F-A47E-0DAF2A172406}"/>
              </a:ext>
            </a:extLst>
          </p:cNvPr>
          <p:cNvPicPr>
            <a:picLocks noChangeAspect="1"/>
          </p:cNvPicPr>
          <p:nvPr/>
        </p:nvPicPr>
        <p:blipFill>
          <a:blip r:embed="rId7"/>
          <a:srcRect l="20900" r="29525"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9514524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2000C-7E2D-41D0-BAD4-55D51A488F87}"/>
              </a:ext>
            </a:extLst>
          </p:cNvPr>
          <p:cNvSpPr>
            <a:spLocks noGrp="1"/>
          </p:cNvSpPr>
          <p:nvPr>
            <p:ph type="title"/>
          </p:nvPr>
        </p:nvSpPr>
        <p:spPr>
          <a:xfrm>
            <a:off x="1393638" y="461596"/>
            <a:ext cx="9404723" cy="1400530"/>
          </a:xfrm>
        </p:spPr>
        <p:txBody>
          <a:bodyPr/>
          <a:lstStyle/>
          <a:p>
            <a:pPr algn="ctr"/>
            <a:r>
              <a:rPr lang="es-MX" dirty="0"/>
              <a:t>Demo</a:t>
            </a:r>
            <a:endParaRPr lang="es-CL" dirty="0"/>
          </a:p>
        </p:txBody>
      </p:sp>
      <p:pic>
        <p:nvPicPr>
          <p:cNvPr id="2050" name="Picture 2">
            <a:extLst>
              <a:ext uri="{FF2B5EF4-FFF2-40B4-BE49-F238E27FC236}">
                <a16:creationId xmlns:a16="http://schemas.microsoft.com/office/drawing/2014/main" id="{C56A812E-E94E-43BD-8DFA-6C3A04C8DA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6924" y="975429"/>
            <a:ext cx="5978151" cy="597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87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F45A8-7780-D1C4-F95B-BCE88F49A7BF}"/>
              </a:ext>
            </a:extLst>
          </p:cNvPr>
          <p:cNvSpPr>
            <a:spLocks noGrp="1"/>
          </p:cNvSpPr>
          <p:nvPr>
            <p:ph type="title"/>
          </p:nvPr>
        </p:nvSpPr>
        <p:spPr>
          <a:xfrm>
            <a:off x="650669" y="629266"/>
            <a:ext cx="3330328" cy="1641986"/>
          </a:xfrm>
        </p:spPr>
        <p:txBody>
          <a:bodyPr vert="horz" lIns="91440" tIns="45720" rIns="91440" bIns="45720" rtlCol="0" anchor="t">
            <a:normAutofit/>
          </a:bodyPr>
          <a:lstStyle/>
          <a:p>
            <a:r>
              <a:rPr lang="en-US"/>
              <a:t>Conclusión</a:t>
            </a:r>
          </a:p>
        </p:txBody>
      </p:sp>
      <p:pic>
        <p:nvPicPr>
          <p:cNvPr id="4098" name="Picture 2" descr="Cuánto cuesta desarrollar mi app? Calcula tu precio aquí">
            <a:extLst>
              <a:ext uri="{FF2B5EF4-FFF2-40B4-BE49-F238E27FC236}">
                <a16:creationId xmlns:a16="http://schemas.microsoft.com/office/drawing/2014/main" id="{CA914FFF-10C4-C1C4-AB18-D84D91CA910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8452" r="11361" b="-4"/>
          <a:stretch/>
        </p:blipFill>
        <p:spPr bwMode="auto">
          <a:xfrm>
            <a:off x="4634680" y="10"/>
            <a:ext cx="7560130"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3" name="Rectangle 4102">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4" name="CuadroTexto 3">
            <a:extLst>
              <a:ext uri="{FF2B5EF4-FFF2-40B4-BE49-F238E27FC236}">
                <a16:creationId xmlns:a16="http://schemas.microsoft.com/office/drawing/2014/main" id="{C5D083B3-E996-EEEC-F747-098CE4CE7D65}"/>
              </a:ext>
            </a:extLst>
          </p:cNvPr>
          <p:cNvSpPr txBox="1"/>
          <p:nvPr/>
        </p:nvSpPr>
        <p:spPr>
          <a:xfrm>
            <a:off x="650668" y="2438400"/>
            <a:ext cx="3613513" cy="4007667"/>
          </a:xfrm>
          <a:prstGeom prst="rect">
            <a:avLst/>
          </a:prstGeom>
        </p:spPr>
        <p:txBody>
          <a:bodyPr vert="horz" lIns="91440" tIns="45720" rIns="91440" bIns="45720" rtlCol="0">
            <a:normAutofit/>
          </a:bodyPr>
          <a:lstStyle/>
          <a:p>
            <a:pPr algn="just" fontAlgn="base"/>
            <a:r>
              <a:rPr lang="es-MX" sz="1600" b="0" i="0" dirty="0">
                <a:effectLst/>
              </a:rPr>
              <a:t>"Do </a:t>
            </a:r>
            <a:r>
              <a:rPr lang="es-MX" sz="1600" b="0" i="0" dirty="0" err="1">
                <a:effectLst/>
              </a:rPr>
              <a:t>it</a:t>
            </a:r>
            <a:r>
              <a:rPr lang="es-MX" sz="1600" b="0" i="0" dirty="0">
                <a:effectLst/>
              </a:rPr>
              <a:t>" es una aplicación móvil diseñada para ayudar a los estudiantes a organizarse mejor y reducir la procrastinación. Aplicamos nuestras competencias en desarrollo de software y gestión de proyectos para crear una solución práctica y efectiva que mejorará la productividad y reducirá el estrés de los usuarios.</a:t>
            </a:r>
          </a:p>
        </p:txBody>
      </p:sp>
    </p:spTree>
    <p:extLst>
      <p:ext uri="{BB962C8B-B14F-4D97-AF65-F5344CB8AC3E}">
        <p14:creationId xmlns:p14="http://schemas.microsoft.com/office/powerpoint/2010/main" val="499791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B6686-1206-49C7-BCFB-2FE1776FC4E1}"/>
              </a:ext>
            </a:extLst>
          </p:cNvPr>
          <p:cNvSpPr>
            <a:spLocks noGrp="1"/>
          </p:cNvSpPr>
          <p:nvPr>
            <p:ph type="title"/>
          </p:nvPr>
        </p:nvSpPr>
        <p:spPr>
          <a:xfrm>
            <a:off x="1004784" y="443840"/>
            <a:ext cx="9404723" cy="1400530"/>
          </a:xfrm>
        </p:spPr>
        <p:txBody>
          <a:bodyPr/>
          <a:lstStyle/>
          <a:p>
            <a:pPr algn="ctr"/>
            <a:r>
              <a:rPr lang="es-MX" dirty="0"/>
              <a:t>Roles y responsabilidades</a:t>
            </a:r>
            <a:endParaRPr lang="es-CL" dirty="0"/>
          </a:p>
        </p:txBody>
      </p:sp>
      <p:sp>
        <p:nvSpPr>
          <p:cNvPr id="3" name="Marcador de contenido 2">
            <a:extLst>
              <a:ext uri="{FF2B5EF4-FFF2-40B4-BE49-F238E27FC236}">
                <a16:creationId xmlns:a16="http://schemas.microsoft.com/office/drawing/2014/main" id="{CD981E69-309A-4FA9-A24B-9DBD95297BE0}"/>
              </a:ext>
            </a:extLst>
          </p:cNvPr>
          <p:cNvSpPr>
            <a:spLocks noGrp="1"/>
          </p:cNvSpPr>
          <p:nvPr>
            <p:ph idx="1"/>
          </p:nvPr>
        </p:nvSpPr>
        <p:spPr>
          <a:xfrm>
            <a:off x="4268441" y="2211943"/>
            <a:ext cx="3655119" cy="983245"/>
          </a:xfrm>
        </p:spPr>
        <p:txBody>
          <a:bodyPr>
            <a:normAutofit/>
          </a:bodyPr>
          <a:lstStyle/>
          <a:p>
            <a:r>
              <a:rPr lang="es-MX" dirty="0"/>
              <a:t>Martin Norambuena</a:t>
            </a:r>
          </a:p>
          <a:p>
            <a:pPr marL="0" indent="0">
              <a:buNone/>
            </a:pPr>
            <a:r>
              <a:rPr lang="es-MX" dirty="0"/>
              <a:t>Desarrollador</a:t>
            </a:r>
            <a:endParaRPr lang="es-CL" dirty="0"/>
          </a:p>
        </p:txBody>
      </p:sp>
      <p:sp>
        <p:nvSpPr>
          <p:cNvPr id="4" name="Marcador de contenido 2">
            <a:extLst>
              <a:ext uri="{FF2B5EF4-FFF2-40B4-BE49-F238E27FC236}">
                <a16:creationId xmlns:a16="http://schemas.microsoft.com/office/drawing/2014/main" id="{6F3CD539-15D1-46E6-B3E5-F84216AFD993}"/>
              </a:ext>
            </a:extLst>
          </p:cNvPr>
          <p:cNvSpPr txBox="1">
            <a:spLocks/>
          </p:cNvSpPr>
          <p:nvPr/>
        </p:nvSpPr>
        <p:spPr>
          <a:xfrm>
            <a:off x="7923560" y="2211943"/>
            <a:ext cx="3655119" cy="98324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MX" dirty="0"/>
              <a:t>Víctor Guerra</a:t>
            </a:r>
          </a:p>
          <a:p>
            <a:pPr marL="0" indent="0">
              <a:buNone/>
            </a:pPr>
            <a:r>
              <a:rPr lang="es-MX" dirty="0"/>
              <a:t>Desarrollador </a:t>
            </a:r>
          </a:p>
          <a:p>
            <a:pPr marL="0" indent="0">
              <a:buNone/>
            </a:pPr>
            <a:r>
              <a:rPr lang="es-MX" dirty="0"/>
              <a:t>Diseñador UX/UI </a:t>
            </a:r>
            <a:endParaRPr lang="es-CL" dirty="0"/>
          </a:p>
          <a:p>
            <a:pPr marL="0" indent="0">
              <a:buNone/>
            </a:pPr>
            <a:endParaRPr lang="es-CL" dirty="0"/>
          </a:p>
          <a:p>
            <a:endParaRPr lang="es-MX" dirty="0"/>
          </a:p>
          <a:p>
            <a:endParaRPr lang="es-CL" dirty="0"/>
          </a:p>
        </p:txBody>
      </p:sp>
      <p:sp>
        <p:nvSpPr>
          <p:cNvPr id="5" name="Marcador de contenido 2">
            <a:extLst>
              <a:ext uri="{FF2B5EF4-FFF2-40B4-BE49-F238E27FC236}">
                <a16:creationId xmlns:a16="http://schemas.microsoft.com/office/drawing/2014/main" id="{54DD6084-52DA-46D3-B1ED-EE671882599A}"/>
              </a:ext>
            </a:extLst>
          </p:cNvPr>
          <p:cNvSpPr txBox="1">
            <a:spLocks/>
          </p:cNvSpPr>
          <p:nvPr/>
        </p:nvSpPr>
        <p:spPr>
          <a:xfrm>
            <a:off x="1002175" y="2211943"/>
            <a:ext cx="3655119" cy="98324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MX" dirty="0"/>
              <a:t>Sebastián Guerra</a:t>
            </a:r>
          </a:p>
          <a:p>
            <a:pPr marL="0" indent="0">
              <a:buNone/>
            </a:pPr>
            <a:r>
              <a:rPr lang="es-MX" dirty="0"/>
              <a:t>Líder de proyecto</a:t>
            </a:r>
          </a:p>
          <a:p>
            <a:pPr marL="0" indent="0">
              <a:buNone/>
            </a:pPr>
            <a:r>
              <a:rPr lang="es-MX" dirty="0"/>
              <a:t>Arquitecto de Software</a:t>
            </a:r>
            <a:endParaRPr lang="es-CL" dirty="0"/>
          </a:p>
          <a:p>
            <a:pPr marL="0" indent="0">
              <a:buNone/>
            </a:pPr>
            <a:endParaRPr lang="es-CL" dirty="0"/>
          </a:p>
        </p:txBody>
      </p:sp>
      <p:pic>
        <p:nvPicPr>
          <p:cNvPr id="1026" name="Picture 2" descr="Equipo ágil trabajando juntos | Vector Premium">
            <a:extLst>
              <a:ext uri="{FF2B5EF4-FFF2-40B4-BE49-F238E27FC236}">
                <a16:creationId xmlns:a16="http://schemas.microsoft.com/office/drawing/2014/main" id="{15F81A02-3C43-4F0C-8CF4-7C6F62099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7327" y="3448975"/>
            <a:ext cx="5337345" cy="328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63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7FB20-D0C7-8469-9B33-A9AAB9E347D5}"/>
              </a:ext>
            </a:extLst>
          </p:cNvPr>
          <p:cNvSpPr>
            <a:spLocks noGrp="1"/>
          </p:cNvSpPr>
          <p:nvPr>
            <p:ph type="title"/>
          </p:nvPr>
        </p:nvSpPr>
        <p:spPr>
          <a:xfrm>
            <a:off x="648930" y="629266"/>
            <a:ext cx="4795482" cy="1641987"/>
          </a:xfrm>
        </p:spPr>
        <p:txBody>
          <a:bodyPr>
            <a:normAutofit/>
          </a:bodyPr>
          <a:lstStyle/>
          <a:p>
            <a:r>
              <a:rPr lang="es-CL" b="1" dirty="0">
                <a:ea typeface="Adobe Myungjo Std M" panose="02020600000000000000" pitchFamily="18" charset="-128"/>
              </a:rPr>
              <a:t>Problemática</a:t>
            </a:r>
          </a:p>
        </p:txBody>
      </p:sp>
      <p:pic>
        <p:nvPicPr>
          <p:cNvPr id="2050" name="Picture 2" descr="Cómo dejar de procrastinar? Te damos 5 tips para lograrlo - Terapify">
            <a:extLst>
              <a:ext uri="{FF2B5EF4-FFF2-40B4-BE49-F238E27FC236}">
                <a16:creationId xmlns:a16="http://schemas.microsoft.com/office/drawing/2014/main" id="{3F9CCC89-DC2C-721B-93B2-D9EF1BBF8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164" r="27337"/>
          <a:stretch/>
        </p:blipFill>
        <p:spPr bwMode="auto">
          <a:xfrm>
            <a:off x="6094410" y="609601"/>
            <a:ext cx="5449889" cy="563879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2064" name="Rectangle 2063">
            <a:extLst>
              <a:ext uri="{FF2B5EF4-FFF2-40B4-BE49-F238E27FC236}">
                <a16:creationId xmlns:a16="http://schemas.microsoft.com/office/drawing/2014/main" id="{AA047838-7F9E-43CF-A116-26E7AAA8F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054" name="Content Placeholder 2053">
            <a:extLst>
              <a:ext uri="{FF2B5EF4-FFF2-40B4-BE49-F238E27FC236}">
                <a16:creationId xmlns:a16="http://schemas.microsoft.com/office/drawing/2014/main" id="{E725A84E-E8E2-C263-8B3C-7DF914770EB5}"/>
              </a:ext>
            </a:extLst>
          </p:cNvPr>
          <p:cNvSpPr>
            <a:spLocks noGrp="1"/>
          </p:cNvSpPr>
          <p:nvPr>
            <p:ph idx="1"/>
          </p:nvPr>
        </p:nvSpPr>
        <p:spPr>
          <a:xfrm>
            <a:off x="647701" y="2438401"/>
            <a:ext cx="4797256" cy="3809998"/>
          </a:xfrm>
        </p:spPr>
        <p:txBody>
          <a:bodyPr>
            <a:normAutofit/>
          </a:bodyPr>
          <a:lstStyle/>
          <a:p>
            <a:r>
              <a:rPr lang="es-MX" sz="1800" b="0" i="0" dirty="0">
                <a:effectLst/>
                <a:latin typeface="+mn-lt"/>
                <a:ea typeface="Adobe Myungjo Std M" panose="02020600000000000000" pitchFamily="18" charset="-128"/>
              </a:rPr>
              <a:t>"Falta de organización, poca productividad y mucha procrastinación en Estudiantes“</a:t>
            </a:r>
          </a:p>
          <a:p>
            <a:pPr marL="0" indent="0">
              <a:buNone/>
            </a:pPr>
            <a:endParaRPr lang="es-MX" sz="1800" b="0" i="0" dirty="0">
              <a:effectLst/>
              <a:latin typeface="+mn-lt"/>
              <a:ea typeface="Adobe Myungjo Std M" panose="02020600000000000000" pitchFamily="18" charset="-128"/>
            </a:endParaRPr>
          </a:p>
          <a:p>
            <a:r>
              <a:rPr lang="es-MX" sz="1800" b="0" i="0" dirty="0">
                <a:effectLst/>
                <a:latin typeface="+mn-lt"/>
                <a:ea typeface="Adobe Myungjo Std M" panose="02020600000000000000" pitchFamily="18" charset="-128"/>
              </a:rPr>
              <a:t> Muchos estudiantes enfrentan dificultades para organizar sus tareas y gestionar su tiempo de manera efectiva. Esto lleva a la procrastinación, afectando negativamente su rendimiento académico, calidad de vida y bienestar mental.</a:t>
            </a:r>
            <a:endParaRPr lang="en-US" sz="1800" dirty="0">
              <a:latin typeface="+mn-lt"/>
              <a:ea typeface="Adobe Myungjo Std M" panose="02020600000000000000" pitchFamily="18" charset="-128"/>
            </a:endParaRPr>
          </a:p>
        </p:txBody>
      </p:sp>
    </p:spTree>
    <p:extLst>
      <p:ext uri="{BB962C8B-B14F-4D97-AF65-F5344CB8AC3E}">
        <p14:creationId xmlns:p14="http://schemas.microsoft.com/office/powerpoint/2010/main" val="323362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63E562-08DF-5D6C-02D3-FBFE9E5810C3}"/>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gn="ctr"/>
            <a:r>
              <a:rPr lang="en-US" b="0" i="0" kern="1200" dirty="0">
                <a:solidFill>
                  <a:schemeClr val="tx2"/>
                </a:solidFill>
                <a:ea typeface="Adobe Myungjo Std M" panose="02020600000000000000" pitchFamily="18" charset="-128"/>
              </a:rPr>
              <a:t>Estudios</a:t>
            </a:r>
          </a:p>
        </p:txBody>
      </p:sp>
      <p:sp>
        <p:nvSpPr>
          <p:cNvPr id="10" name="Marcador de contenido 9">
            <a:extLst>
              <a:ext uri="{FF2B5EF4-FFF2-40B4-BE49-F238E27FC236}">
                <a16:creationId xmlns:a16="http://schemas.microsoft.com/office/drawing/2014/main" id="{42A51E64-E319-7220-D416-E6D2DF8910F6}"/>
              </a:ext>
            </a:extLst>
          </p:cNvPr>
          <p:cNvSpPr>
            <a:spLocks noGrp="1"/>
          </p:cNvSpPr>
          <p:nvPr>
            <p:ph idx="1"/>
          </p:nvPr>
        </p:nvSpPr>
        <p:spPr>
          <a:xfrm>
            <a:off x="1103313" y="2052918"/>
            <a:ext cx="4890082" cy="4195481"/>
          </a:xfrm>
        </p:spPr>
        <p:txBody>
          <a:bodyPr>
            <a:normAutofit/>
          </a:bodyPr>
          <a:lstStyle/>
          <a:p>
            <a:r>
              <a:rPr lang="es-MX" dirty="0">
                <a:latin typeface="+mn-lt"/>
                <a:ea typeface="Adobe Myungjo Std M" panose="02020600000000000000" pitchFamily="18" charset="-128"/>
              </a:rPr>
              <a:t>E</a:t>
            </a:r>
            <a:r>
              <a:rPr lang="es-MX" b="0" i="0" dirty="0">
                <a:effectLst/>
                <a:latin typeface="+mn-lt"/>
                <a:ea typeface="Adobe Myungjo Std M" panose="02020600000000000000" pitchFamily="18" charset="-128"/>
              </a:rPr>
              <a:t>ntre el 80% y el 95% de los estudiantes universitarios admiten postergar sus tareas de manera regular.</a:t>
            </a:r>
            <a:r>
              <a:rPr lang="en-US" sz="2000" b="0" i="1" dirty="0">
                <a:effectLst/>
                <a:latin typeface="+mn-lt"/>
                <a:ea typeface="Adobe Myungjo Std M" panose="02020600000000000000" pitchFamily="18" charset="-128"/>
              </a:rPr>
              <a:t> </a:t>
            </a:r>
            <a:r>
              <a:rPr lang="en-US" sz="1200" b="0" i="1" dirty="0">
                <a:solidFill>
                  <a:srgbClr val="00B0F0"/>
                </a:solidFill>
                <a:effectLst/>
                <a:latin typeface="+mn-lt"/>
                <a:ea typeface="Adobe Myungjo Std M" panose="02020600000000000000" pitchFamily="18" charset="-128"/>
              </a:rPr>
              <a:t>Fuente: Steel, P. (2007). The Nature of Procrastination: A Meta-Analytic and Theoretical Review of Quintessential Self-Regulatory Failure.</a:t>
            </a:r>
          </a:p>
          <a:p>
            <a:endParaRPr lang="en-US" sz="1200" i="1" dirty="0">
              <a:latin typeface="+mn-lt"/>
              <a:ea typeface="Adobe Myungjo Std M" panose="02020600000000000000" pitchFamily="18" charset="-128"/>
            </a:endParaRPr>
          </a:p>
          <a:p>
            <a:r>
              <a:rPr lang="es-MX" sz="1800" dirty="0">
                <a:latin typeface="+mn-lt"/>
                <a:ea typeface="Adobe Myungjo Std M" panose="02020600000000000000" pitchFamily="18" charset="-128"/>
              </a:rPr>
              <a:t>E</a:t>
            </a:r>
            <a:r>
              <a:rPr lang="es-MX" sz="1800" b="0" i="0" dirty="0">
                <a:effectLst/>
                <a:latin typeface="+mn-lt"/>
                <a:ea typeface="Adobe Myungjo Std M" panose="02020600000000000000" pitchFamily="18" charset="-128"/>
              </a:rPr>
              <a:t>studiantes que mejoraron su organización mediante el uso de herramientas digitales incrementaron su productividad en un 25% y redujeron el estrés en un 20%. </a:t>
            </a:r>
            <a:r>
              <a:rPr lang="en-US" sz="1200" b="0" i="1" dirty="0">
                <a:solidFill>
                  <a:srgbClr val="00B0F0"/>
                </a:solidFill>
                <a:effectLst/>
                <a:latin typeface="+mn-lt"/>
                <a:ea typeface="Adobe Myungjo Std M" panose="02020600000000000000" pitchFamily="18" charset="-128"/>
              </a:rPr>
              <a:t>Fuente: Broadbent, J., &amp; Poon, W. L. (2015). Self-regulated learning strategies &amp; academic achievement in online higher education environments: A systematic review.</a:t>
            </a:r>
            <a:endParaRPr lang="es-MX" sz="1800" b="0" i="1" dirty="0">
              <a:solidFill>
                <a:srgbClr val="00B0F0"/>
              </a:solidFill>
              <a:effectLst/>
              <a:latin typeface="+mn-lt"/>
              <a:ea typeface="Adobe Myungjo Std M" panose="02020600000000000000" pitchFamily="18" charset="-128"/>
            </a:endParaRPr>
          </a:p>
        </p:txBody>
      </p:sp>
      <p:graphicFrame>
        <p:nvGraphicFramePr>
          <p:cNvPr id="14" name="Gráfico 13">
            <a:extLst>
              <a:ext uri="{FF2B5EF4-FFF2-40B4-BE49-F238E27FC236}">
                <a16:creationId xmlns:a16="http://schemas.microsoft.com/office/drawing/2014/main" id="{0F78D4C4-8745-FBB9-CD62-4ECF070DFEC1}"/>
              </a:ext>
            </a:extLst>
          </p:cNvPr>
          <p:cNvGraphicFramePr/>
          <p:nvPr>
            <p:extLst>
              <p:ext uri="{D42A27DB-BD31-4B8C-83A1-F6EECF244321}">
                <p14:modId xmlns:p14="http://schemas.microsoft.com/office/powerpoint/2010/main" val="2382292442"/>
              </p:ext>
            </p:extLst>
          </p:nvPr>
        </p:nvGraphicFramePr>
        <p:xfrm>
          <a:off x="6685847" y="1853249"/>
          <a:ext cx="5120238" cy="3863308"/>
        </p:xfrm>
        <a:graphic>
          <a:graphicData uri="http://schemas.openxmlformats.org/drawingml/2006/chart">
            <c:chart xmlns:c="http://schemas.openxmlformats.org/drawingml/2006/chart" xmlns:r="http://schemas.openxmlformats.org/officeDocument/2006/relationships" r:id="rId3"/>
          </a:graphicData>
        </a:graphic>
      </p:graphicFrame>
      <p:sp>
        <p:nvSpPr>
          <p:cNvPr id="16" name="CuadroTexto 15">
            <a:extLst>
              <a:ext uri="{FF2B5EF4-FFF2-40B4-BE49-F238E27FC236}">
                <a16:creationId xmlns:a16="http://schemas.microsoft.com/office/drawing/2014/main" id="{B9945DC2-D06E-658B-970F-DA68CB3277D1}"/>
              </a:ext>
            </a:extLst>
          </p:cNvPr>
          <p:cNvSpPr txBox="1"/>
          <p:nvPr/>
        </p:nvSpPr>
        <p:spPr>
          <a:xfrm>
            <a:off x="6996911" y="5786734"/>
            <a:ext cx="4498109" cy="646331"/>
          </a:xfrm>
          <a:prstGeom prst="rect">
            <a:avLst/>
          </a:prstGeom>
          <a:noFill/>
        </p:spPr>
        <p:txBody>
          <a:bodyPr wrap="square">
            <a:spAutoFit/>
          </a:bodyPr>
          <a:lstStyle/>
          <a:p>
            <a:pPr algn="ctr"/>
            <a:r>
              <a:rPr lang="en-US" sz="1200" b="0" i="0" dirty="0">
                <a:solidFill>
                  <a:srgbClr val="00B0F0"/>
                </a:solidFill>
                <a:effectLst/>
                <a:ea typeface="Adobe Myungjo Std M" panose="02020600000000000000" pitchFamily="18" charset="-128"/>
              </a:rPr>
              <a:t>Fuente: Steel, P. (2010). Arousal procrastination: The relationship between procrastination, self-esteem and self-efficacy.</a:t>
            </a:r>
            <a:endParaRPr lang="es-CL" sz="1200" dirty="0">
              <a:solidFill>
                <a:srgbClr val="00B0F0"/>
              </a:solidFill>
              <a:ea typeface="Adobe Myungjo Std M" panose="02020600000000000000" pitchFamily="18" charset="-128"/>
            </a:endParaRPr>
          </a:p>
        </p:txBody>
      </p:sp>
    </p:spTree>
    <p:extLst>
      <p:ext uri="{BB962C8B-B14F-4D97-AF65-F5344CB8AC3E}">
        <p14:creationId xmlns:p14="http://schemas.microsoft.com/office/powerpoint/2010/main" val="3984912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1BD7A858-41C3-9D69-9648-6C2933303B52}"/>
              </a:ext>
            </a:extLst>
          </p:cNvPr>
          <p:cNvSpPr>
            <a:spLocks noGrp="1"/>
          </p:cNvSpPr>
          <p:nvPr>
            <p:ph type="title"/>
          </p:nvPr>
        </p:nvSpPr>
        <p:spPr>
          <a:xfrm>
            <a:off x="1469922" y="483366"/>
            <a:ext cx="9252154" cy="1016654"/>
          </a:xfrm>
        </p:spPr>
        <p:txBody>
          <a:bodyPr>
            <a:normAutofit/>
          </a:bodyPr>
          <a:lstStyle/>
          <a:p>
            <a:pPr algn="ctr"/>
            <a:r>
              <a:rPr lang="es-CL" dirty="0">
                <a:solidFill>
                  <a:srgbClr val="EBEBEB"/>
                </a:solidFill>
              </a:rPr>
              <a:t>Propuesto de solución</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s-CL"/>
          </a:p>
        </p:txBody>
      </p:sp>
      <p:graphicFrame>
        <p:nvGraphicFramePr>
          <p:cNvPr id="17" name="Marcador de contenido 2">
            <a:extLst>
              <a:ext uri="{FF2B5EF4-FFF2-40B4-BE49-F238E27FC236}">
                <a16:creationId xmlns:a16="http://schemas.microsoft.com/office/drawing/2014/main" id="{FC8CB0BE-0DAB-4765-3A4A-6BD479466F83}"/>
              </a:ext>
            </a:extLst>
          </p:cNvPr>
          <p:cNvGraphicFramePr>
            <a:graphicFrameLocks noGrp="1"/>
          </p:cNvGraphicFramePr>
          <p:nvPr>
            <p:ph idx="1"/>
            <p:extLst>
              <p:ext uri="{D42A27DB-BD31-4B8C-83A1-F6EECF244321}">
                <p14:modId xmlns:p14="http://schemas.microsoft.com/office/powerpoint/2010/main" val="41894868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188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ED0E02E-C120-7BE3-0765-D89A2C81D7BB}"/>
              </a:ext>
            </a:extLst>
          </p:cNvPr>
          <p:cNvSpPr>
            <a:spLocks noGrp="1"/>
          </p:cNvSpPr>
          <p:nvPr>
            <p:ph type="title"/>
          </p:nvPr>
        </p:nvSpPr>
        <p:spPr>
          <a:xfrm>
            <a:off x="5411931" y="452718"/>
            <a:ext cx="4638903" cy="1400530"/>
          </a:xfrm>
        </p:spPr>
        <p:txBody>
          <a:bodyPr>
            <a:normAutofit/>
          </a:bodyPr>
          <a:lstStyle/>
          <a:p>
            <a:r>
              <a:rPr lang="es-CL" dirty="0"/>
              <a:t>Plan de trabajo</a:t>
            </a:r>
            <a:endParaRPr lang="es-CL"/>
          </a:p>
        </p:txBody>
      </p:sp>
      <p:sp>
        <p:nvSpPr>
          <p:cNvPr id="16"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Lupa resalta un rendimiento económico decreciente">
            <a:extLst>
              <a:ext uri="{FF2B5EF4-FFF2-40B4-BE49-F238E27FC236}">
                <a16:creationId xmlns:a16="http://schemas.microsoft.com/office/drawing/2014/main" id="{F6D148CF-2D25-A5A6-7372-0FEA3E775750}"/>
              </a:ext>
            </a:extLst>
          </p:cNvPr>
          <p:cNvPicPr>
            <a:picLocks noChangeAspect="1"/>
          </p:cNvPicPr>
          <p:nvPr/>
        </p:nvPicPr>
        <p:blipFill>
          <a:blip r:embed="rId3"/>
          <a:srcRect l="9329" r="42266"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8" name="Rectangle 17">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3" name="Marcador de contenido 2">
            <a:extLst>
              <a:ext uri="{FF2B5EF4-FFF2-40B4-BE49-F238E27FC236}">
                <a16:creationId xmlns:a16="http://schemas.microsoft.com/office/drawing/2014/main" id="{37A12B53-E7B6-82C0-6632-A4A904AA9261}"/>
              </a:ext>
            </a:extLst>
          </p:cNvPr>
          <p:cNvSpPr>
            <a:spLocks noGrp="1"/>
          </p:cNvSpPr>
          <p:nvPr>
            <p:ph idx="1"/>
          </p:nvPr>
        </p:nvSpPr>
        <p:spPr>
          <a:xfrm>
            <a:off x="5410950" y="2052918"/>
            <a:ext cx="4638903" cy="4195481"/>
          </a:xfrm>
        </p:spPr>
        <p:txBody>
          <a:bodyPr>
            <a:normAutofit/>
          </a:bodyPr>
          <a:lstStyle/>
          <a:p>
            <a:r>
              <a:rPr lang="es-MX" b="0" i="0" dirty="0">
                <a:effectLst/>
                <a:latin typeface="+mn-lt"/>
              </a:rPr>
              <a:t>El plan de trabajo fue distribuido en 18 semanas, cubriendo las siguientes actividades principales: identificación del problema, diseño de la interfaz, desarrollo del </a:t>
            </a:r>
            <a:r>
              <a:rPr lang="es-MX" b="0" i="0" dirty="0" err="1">
                <a:effectLst/>
                <a:latin typeface="+mn-lt"/>
              </a:rPr>
              <a:t>frontend</a:t>
            </a:r>
            <a:r>
              <a:rPr lang="es-MX" b="0" i="0" dirty="0">
                <a:effectLst/>
                <a:latin typeface="+mn-lt"/>
              </a:rPr>
              <a:t> y </a:t>
            </a:r>
            <a:r>
              <a:rPr lang="es-MX" b="0" i="0" dirty="0" err="1">
                <a:effectLst/>
                <a:latin typeface="+mn-lt"/>
              </a:rPr>
              <a:t>backend</a:t>
            </a:r>
            <a:r>
              <a:rPr lang="es-MX" b="0" i="0" dirty="0">
                <a:effectLst/>
                <a:latin typeface="+mn-lt"/>
              </a:rPr>
              <a:t>, pruebas de usabilidad y, seguido del despliegue en las diferentes plataformas.</a:t>
            </a:r>
          </a:p>
          <a:p>
            <a:endParaRPr lang="es-MX" dirty="0">
              <a:latin typeface="+mn-lt"/>
            </a:endParaRPr>
          </a:p>
        </p:txBody>
      </p:sp>
    </p:spTree>
    <p:extLst>
      <p:ext uri="{BB962C8B-B14F-4D97-AF65-F5344CB8AC3E}">
        <p14:creationId xmlns:p14="http://schemas.microsoft.com/office/powerpoint/2010/main" val="611465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30E567-9FD7-BD01-C57B-07901BE03BB7}"/>
              </a:ext>
            </a:extLst>
          </p:cNvPr>
          <p:cNvSpPr>
            <a:spLocks noGrp="1"/>
          </p:cNvSpPr>
          <p:nvPr>
            <p:ph type="title"/>
          </p:nvPr>
        </p:nvSpPr>
        <p:spPr>
          <a:xfrm>
            <a:off x="648930" y="629266"/>
            <a:ext cx="6188190" cy="1622321"/>
          </a:xfrm>
        </p:spPr>
        <p:txBody>
          <a:bodyPr>
            <a:normAutofit/>
          </a:bodyPr>
          <a:lstStyle/>
          <a:p>
            <a:r>
              <a:rPr lang="es-CL" dirty="0">
                <a:solidFill>
                  <a:srgbClr val="EBEBEB"/>
                </a:solidFill>
              </a:rPr>
              <a:t>Objetivos</a:t>
            </a:r>
          </a:p>
        </p:txBody>
      </p:sp>
      <p:sp>
        <p:nvSpPr>
          <p:cNvPr id="3" name="Marcador de contenido 2">
            <a:extLst>
              <a:ext uri="{FF2B5EF4-FFF2-40B4-BE49-F238E27FC236}">
                <a16:creationId xmlns:a16="http://schemas.microsoft.com/office/drawing/2014/main" id="{82AD7AB8-4FFF-6C39-7CEC-0C0E05569662}"/>
              </a:ext>
            </a:extLst>
          </p:cNvPr>
          <p:cNvSpPr>
            <a:spLocks noGrp="1"/>
          </p:cNvSpPr>
          <p:nvPr>
            <p:ph idx="1"/>
          </p:nvPr>
        </p:nvSpPr>
        <p:spPr>
          <a:xfrm>
            <a:off x="648930" y="1991762"/>
            <a:ext cx="6188189" cy="4526733"/>
          </a:xfrm>
        </p:spPr>
        <p:txBody>
          <a:bodyPr>
            <a:normAutofit/>
          </a:bodyPr>
          <a:lstStyle/>
          <a:p>
            <a:pPr>
              <a:lnSpc>
                <a:spcPct val="90000"/>
              </a:lnSpc>
            </a:pPr>
            <a:endParaRPr lang="es-CL" sz="1500" dirty="0">
              <a:solidFill>
                <a:srgbClr val="FFFFFF"/>
              </a:solidFill>
              <a:latin typeface="Adobe Myungjo Std M" panose="02020600000000000000" pitchFamily="18" charset="-128"/>
              <a:ea typeface="Adobe Myungjo Std M" panose="02020600000000000000" pitchFamily="18" charset="-128"/>
            </a:endParaRPr>
          </a:p>
          <a:p>
            <a:pPr>
              <a:lnSpc>
                <a:spcPct val="90000"/>
              </a:lnSpc>
            </a:pPr>
            <a:r>
              <a:rPr lang="es-CL" sz="1500" b="1" dirty="0">
                <a:solidFill>
                  <a:srgbClr val="FFFFFF"/>
                </a:solidFill>
                <a:latin typeface="+mn-lt"/>
                <a:ea typeface="Adobe Myungjo Std M" panose="02020600000000000000" pitchFamily="18" charset="-128"/>
              </a:rPr>
              <a:t>Objetivo general: 	</a:t>
            </a:r>
          </a:p>
          <a:p>
            <a:pPr>
              <a:lnSpc>
                <a:spcPct val="90000"/>
              </a:lnSpc>
            </a:pPr>
            <a:endParaRPr lang="es-CL" sz="1500" b="1" dirty="0">
              <a:solidFill>
                <a:srgbClr val="FFFFFF"/>
              </a:solidFill>
              <a:latin typeface="+mn-lt"/>
              <a:ea typeface="Adobe Myungjo Std M" panose="02020600000000000000" pitchFamily="18" charset="-128"/>
            </a:endParaRPr>
          </a:p>
          <a:p>
            <a:pPr marL="0" indent="0">
              <a:lnSpc>
                <a:spcPct val="90000"/>
              </a:lnSpc>
              <a:buNone/>
            </a:pPr>
            <a:r>
              <a:rPr lang="es-CL" sz="1500" dirty="0">
                <a:solidFill>
                  <a:srgbClr val="FFFFFF"/>
                </a:solidFill>
                <a:effectLst/>
                <a:latin typeface="+mn-lt"/>
                <a:ea typeface="Adobe Myungjo Std M" panose="02020600000000000000" pitchFamily="18" charset="-128"/>
                <a:cs typeface="Arial" panose="020B0604020202020204" pitchFamily="34" charset="0"/>
              </a:rPr>
              <a:t>- Desarrollar una aplicación móvil multiplataforma que ayude a los estudiantes a reducir la procrastinación .</a:t>
            </a:r>
          </a:p>
          <a:p>
            <a:pPr marL="0" indent="0">
              <a:lnSpc>
                <a:spcPct val="90000"/>
              </a:lnSpc>
              <a:buNone/>
            </a:pPr>
            <a:endParaRPr lang="es-CL" sz="1500" dirty="0">
              <a:solidFill>
                <a:srgbClr val="FFFFFF"/>
              </a:solidFill>
              <a:latin typeface="+mn-lt"/>
              <a:ea typeface="Adobe Myungjo Std M" panose="02020600000000000000" pitchFamily="18" charset="-128"/>
            </a:endParaRPr>
          </a:p>
          <a:p>
            <a:pPr>
              <a:lnSpc>
                <a:spcPct val="90000"/>
              </a:lnSpc>
            </a:pPr>
            <a:r>
              <a:rPr lang="es-CL" sz="1500" b="1" dirty="0">
                <a:solidFill>
                  <a:srgbClr val="FFFFFF"/>
                </a:solidFill>
                <a:latin typeface="+mn-lt"/>
                <a:ea typeface="Adobe Myungjo Std M" panose="02020600000000000000" pitchFamily="18" charset="-128"/>
              </a:rPr>
              <a:t>Objetivos Específicos: 	</a:t>
            </a:r>
          </a:p>
          <a:p>
            <a:pPr>
              <a:lnSpc>
                <a:spcPct val="90000"/>
              </a:lnSpc>
            </a:pPr>
            <a:endParaRPr lang="es-CL" sz="1500" b="1" dirty="0">
              <a:solidFill>
                <a:srgbClr val="FFFFFF"/>
              </a:solidFill>
              <a:latin typeface="+mn-lt"/>
              <a:ea typeface="Adobe Myungjo Std M" panose="02020600000000000000" pitchFamily="18" charset="-128"/>
            </a:endParaRPr>
          </a:p>
          <a:p>
            <a:pPr>
              <a:lnSpc>
                <a:spcPct val="90000"/>
              </a:lnSpc>
              <a:buFontTx/>
              <a:buChar char="-"/>
            </a:pPr>
            <a:r>
              <a:rPr lang="es-CL" sz="1500" dirty="0">
                <a:solidFill>
                  <a:srgbClr val="FFFFFF"/>
                </a:solidFill>
                <a:latin typeface="+mn-lt"/>
                <a:ea typeface="Adobe Myungjo Std M" panose="02020600000000000000" pitchFamily="18" charset="-128"/>
              </a:rPr>
              <a:t>Alcanzar 50 descargas en el primer mes de lanzamiento en tiendas de aplicaciones(App Store y Google Play Store).</a:t>
            </a:r>
          </a:p>
          <a:p>
            <a:pPr>
              <a:lnSpc>
                <a:spcPct val="90000"/>
              </a:lnSpc>
              <a:buFontTx/>
              <a:buChar char="-"/>
            </a:pPr>
            <a:r>
              <a:rPr lang="es-CL" sz="1500" dirty="0">
                <a:solidFill>
                  <a:srgbClr val="FFFFFF"/>
                </a:solidFill>
                <a:latin typeface="+mn-lt"/>
                <a:ea typeface="Adobe Myungjo Std M" panose="02020600000000000000" pitchFamily="18" charset="-128"/>
              </a:rPr>
              <a:t>Alcanzar una valoración mínima de 4 estrellas durante el primer año desde su lanzamiento(App Store y Google Play Store).</a:t>
            </a:r>
          </a:p>
          <a:p>
            <a:pPr>
              <a:lnSpc>
                <a:spcPct val="90000"/>
              </a:lnSpc>
              <a:buFontTx/>
              <a:buChar char="-"/>
            </a:pPr>
            <a:r>
              <a:rPr lang="es-CL" sz="1500" dirty="0">
                <a:solidFill>
                  <a:srgbClr val="FFFFFF"/>
                </a:solidFill>
                <a:latin typeface="+mn-lt"/>
                <a:ea typeface="Adobe Myungjo Std M" panose="02020600000000000000" pitchFamily="18" charset="-128"/>
              </a:rPr>
              <a:t>Obtener porcentaje de retroalimentación positiva por sobre el 80% de comentarios totales.</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Persona viendo un teléfono vacío">
            <a:extLst>
              <a:ext uri="{FF2B5EF4-FFF2-40B4-BE49-F238E27FC236}">
                <a16:creationId xmlns:a16="http://schemas.microsoft.com/office/drawing/2014/main" id="{10A7DAE1-AE06-99D7-33E7-CCB10314BC60}"/>
              </a:ext>
            </a:extLst>
          </p:cNvPr>
          <p:cNvPicPr>
            <a:picLocks noChangeAspect="1"/>
          </p:cNvPicPr>
          <p:nvPr/>
        </p:nvPicPr>
        <p:blipFill>
          <a:blip r:embed="rId3"/>
          <a:srcRect l="41425" r="10266"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798754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525709-B5A2-9A68-F767-6C90A6D75CED}"/>
              </a:ext>
            </a:extLst>
          </p:cNvPr>
          <p:cNvSpPr>
            <a:spLocks noGrp="1"/>
          </p:cNvSpPr>
          <p:nvPr>
            <p:ph type="title"/>
          </p:nvPr>
        </p:nvSpPr>
        <p:spPr>
          <a:xfrm>
            <a:off x="648930" y="629266"/>
            <a:ext cx="6188190" cy="1622321"/>
          </a:xfrm>
        </p:spPr>
        <p:txBody>
          <a:bodyPr>
            <a:normAutofit/>
          </a:bodyPr>
          <a:lstStyle/>
          <a:p>
            <a:r>
              <a:rPr lang="es-CL" dirty="0">
                <a:solidFill>
                  <a:srgbClr val="EBEBEB"/>
                </a:solidFill>
                <a:latin typeface="+mn-lt"/>
                <a:ea typeface="Adobe Myungjo Std M" panose="02020600000000000000" pitchFamily="18" charset="-128"/>
              </a:rPr>
              <a:t>Metodología</a:t>
            </a:r>
            <a:br>
              <a:rPr lang="es-CL" dirty="0">
                <a:solidFill>
                  <a:srgbClr val="EBEBEB"/>
                </a:solidFill>
                <a:latin typeface="+mn-lt"/>
                <a:ea typeface="Adobe Myungjo Std M" panose="02020600000000000000" pitchFamily="18" charset="-128"/>
              </a:rPr>
            </a:br>
            <a:endParaRPr lang="es-CL" dirty="0">
              <a:solidFill>
                <a:srgbClr val="EBEBEB"/>
              </a:solidFill>
            </a:endParaRPr>
          </a:p>
        </p:txBody>
      </p:sp>
      <p:sp>
        <p:nvSpPr>
          <p:cNvPr id="2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9" name="Freeform: Shape 28">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s-CL"/>
          </a:p>
        </p:txBody>
      </p:sp>
      <p:pic>
        <p:nvPicPr>
          <p:cNvPr id="9" name="Graphic 6" descr="Trabajo pendiente">
            <a:extLst>
              <a:ext uri="{FF2B5EF4-FFF2-40B4-BE49-F238E27FC236}">
                <a16:creationId xmlns:a16="http://schemas.microsoft.com/office/drawing/2014/main" id="{BAB7C0A5-6F7B-88E8-1A77-D9C9B731DB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871" y="1721993"/>
            <a:ext cx="3414010" cy="3414010"/>
          </a:xfrm>
          <a:prstGeom prst="rect">
            <a:avLst/>
          </a:prstGeom>
          <a:effectLst/>
        </p:spPr>
      </p:pic>
      <p:sp>
        <p:nvSpPr>
          <p:cNvPr id="31" name="Rectangle 30">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3" name="Marcador de contenido 2">
            <a:extLst>
              <a:ext uri="{FF2B5EF4-FFF2-40B4-BE49-F238E27FC236}">
                <a16:creationId xmlns:a16="http://schemas.microsoft.com/office/drawing/2014/main" id="{7D02BACB-F95E-F804-CE4C-56B2A4BFC2F2}"/>
              </a:ext>
            </a:extLst>
          </p:cNvPr>
          <p:cNvSpPr>
            <a:spLocks noGrp="1"/>
          </p:cNvSpPr>
          <p:nvPr>
            <p:ph idx="1"/>
          </p:nvPr>
        </p:nvSpPr>
        <p:spPr>
          <a:xfrm>
            <a:off x="648930" y="2438400"/>
            <a:ext cx="6188189" cy="3785419"/>
          </a:xfrm>
        </p:spPr>
        <p:txBody>
          <a:bodyPr>
            <a:normAutofit/>
          </a:bodyPr>
          <a:lstStyle/>
          <a:p>
            <a:pPr marL="0" indent="0" algn="just" fontAlgn="base">
              <a:buNone/>
            </a:pPr>
            <a:r>
              <a:rPr lang="es-MX" b="0" i="0" dirty="0">
                <a:solidFill>
                  <a:srgbClr val="FFFFFF"/>
                </a:solidFill>
                <a:effectLst/>
                <a:latin typeface="+mn-lt"/>
              </a:rPr>
              <a:t>Para el desarrollo del proyecto APT, se utilizó la metodología ágil Scrum, que es ampliamente reconocida en el campo del desarrollo de software por su enfoque colaborativo. Esta metodología nos permitió una adaptación rápida a los cambios y la entrega continua de valor al usuario final, asegurando una aplicación de alta calidad y alineada con las necesidades de los estudiantes o personas que la necesiten.</a:t>
            </a:r>
          </a:p>
        </p:txBody>
      </p:sp>
    </p:spTree>
    <p:extLst>
      <p:ext uri="{BB962C8B-B14F-4D97-AF65-F5344CB8AC3E}">
        <p14:creationId xmlns:p14="http://schemas.microsoft.com/office/powerpoint/2010/main" val="1627178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9C39CC-4855-4FAB-9F0B-51FCE097AFA3}"/>
              </a:ext>
            </a:extLst>
          </p:cNvPr>
          <p:cNvSpPr>
            <a:spLocks noGrp="1"/>
          </p:cNvSpPr>
          <p:nvPr>
            <p:ph type="title"/>
          </p:nvPr>
        </p:nvSpPr>
        <p:spPr/>
        <p:txBody>
          <a:bodyPr/>
          <a:lstStyle/>
          <a:p>
            <a:pPr algn="ctr"/>
            <a:r>
              <a:rPr lang="es-MX" dirty="0"/>
              <a:t>A</a:t>
            </a:r>
            <a:r>
              <a:rPr lang="es-CL" dirty="0"/>
              <a:t>rquitectura y desarrollo</a:t>
            </a:r>
          </a:p>
        </p:txBody>
      </p:sp>
      <p:pic>
        <p:nvPicPr>
          <p:cNvPr id="4" name="Picture 4">
            <a:extLst>
              <a:ext uri="{FF2B5EF4-FFF2-40B4-BE49-F238E27FC236}">
                <a16:creationId xmlns:a16="http://schemas.microsoft.com/office/drawing/2014/main" id="{01618EFF-C5A0-4136-B939-136BA33B2F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0825" y="2184185"/>
            <a:ext cx="2084356" cy="20843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1AA583FE-57E5-492D-AA25-5F27BA6AA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739" y="2355518"/>
            <a:ext cx="3526590" cy="12122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4FAA797A-603C-4E52-8320-2E24B60B9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782" y="4871746"/>
            <a:ext cx="2933866" cy="991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as Adel Mehraban (Yashints) | Making multi language Angular applications  using ngx-translate">
            <a:extLst>
              <a:ext uri="{FF2B5EF4-FFF2-40B4-BE49-F238E27FC236}">
                <a16:creationId xmlns:a16="http://schemas.microsoft.com/office/drawing/2014/main" id="{F1F578DD-D595-4AA2-A81C-A6E9789EA8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778" y="3893681"/>
            <a:ext cx="3360513" cy="749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4B11CBF-089D-4CF3-BAF6-B0EC28550A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4778" y="5224694"/>
            <a:ext cx="3360513" cy="63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111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438</TotalTime>
  <Words>560</Words>
  <Application>Microsoft Office PowerPoint</Application>
  <PresentationFormat>Panorámica</PresentationFormat>
  <Paragraphs>56</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Adobe Gothic Std B</vt:lpstr>
      <vt:lpstr>Adobe Myungjo Std M</vt:lpstr>
      <vt:lpstr>Arial</vt:lpstr>
      <vt:lpstr>Century Gothic</vt:lpstr>
      <vt:lpstr>Wingdings 3</vt:lpstr>
      <vt:lpstr>Ion</vt:lpstr>
      <vt:lpstr>Proyecto APT  “Do it”</vt:lpstr>
      <vt:lpstr>Roles y responsabilidades</vt:lpstr>
      <vt:lpstr>Problemática</vt:lpstr>
      <vt:lpstr>Estudios</vt:lpstr>
      <vt:lpstr>Propuesto de solución</vt:lpstr>
      <vt:lpstr>Plan de trabajo</vt:lpstr>
      <vt:lpstr>Objetivos</vt:lpstr>
      <vt:lpstr>Metodología </vt:lpstr>
      <vt:lpstr>Arquitectura y desarrollo</vt:lpstr>
      <vt:lpstr>Demo</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APT  “Do it”</dc:title>
  <dc:creator>SEBASTIAN NICOLAS GUERRA VEGA</dc:creator>
  <cp:lastModifiedBy>Sebastian</cp:lastModifiedBy>
  <cp:revision>22</cp:revision>
  <dcterms:created xsi:type="dcterms:W3CDTF">2024-09-06T19:32:52Z</dcterms:created>
  <dcterms:modified xsi:type="dcterms:W3CDTF">2024-12-06T06:21:10Z</dcterms:modified>
</cp:coreProperties>
</file>