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70" r:id="rId13"/>
    <p:sldId id="269" r:id="rId14"/>
    <p:sldId id="267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1"/>
    <a:srgbClr val="029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5" autoAdjust="0"/>
    <p:restoredTop sz="94813" autoAdjust="0"/>
  </p:normalViewPr>
  <p:slideViewPr>
    <p:cSldViewPr>
      <p:cViewPr varScale="1">
        <p:scale>
          <a:sx n="87" d="100"/>
          <a:sy n="87" d="100"/>
        </p:scale>
        <p:origin x="-15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5188B-7B20-49E6-9CCF-88B585F59EEA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FBDBF-E231-4BD7-B07E-6EA7213C2D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33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FBDBF-E231-4BD7-B07E-6EA7213C2DC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FBDBF-E231-4BD7-B07E-6EA7213C2DC8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1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 b="1">
                <a:solidFill>
                  <a:srgbClr val="006C31"/>
                </a:solidFill>
                <a:latin typeface="Source Code Pro" pitchFamily="49" charset="0"/>
              </a:defRPr>
            </a:lvl1pPr>
          </a:lstStyle>
          <a:p>
            <a:r>
              <a:rPr lang="es-ES" dirty="0" err="1" smtClean="0"/>
              <a:t>asdasdasd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15816" y="3717032"/>
            <a:ext cx="3200400" cy="98296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Ing. Patricio Pérez Pinto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9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29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34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05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174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77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13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6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5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38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94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404"/>
            <a:ext cx="7020272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6613" y="332655"/>
            <a:ext cx="6347048" cy="1021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C3D2-67C1-486A-930B-A4C4F0B24989}" type="datetimeFigureOut">
              <a:rPr lang="es-ES" smtClean="0"/>
              <a:t>25/05/2015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Ing. Patricio Pérez Pinto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C63D-84F5-4117-BA61-79692A7C78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97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Source Code Pro Semibold" pitchFamily="49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ource Code Pro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Estimación de tiempo,</a:t>
            </a:r>
            <a:br>
              <a:rPr lang="es-ES" dirty="0" smtClean="0"/>
            </a:br>
            <a:r>
              <a:rPr lang="es-ES" dirty="0" smtClean="0"/>
              <a:t>esfuerzo y costo en proyectos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realizar la medición?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Componentes funcionales básicos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Interacción </a:t>
            </a:r>
            <a:r>
              <a:rPr lang="es-ES" b="1" dirty="0">
                <a:solidFill>
                  <a:srgbClr val="FF0000"/>
                </a:solidFill>
              </a:rPr>
              <a:t>F</a:t>
            </a:r>
            <a:r>
              <a:rPr lang="es-ES" b="1" dirty="0" smtClean="0">
                <a:solidFill>
                  <a:srgbClr val="FF0000"/>
                </a:solidFill>
              </a:rPr>
              <a:t>unción de transacción</a:t>
            </a:r>
          </a:p>
          <a:p>
            <a:pPr lvl="2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Entrada externa </a:t>
            </a:r>
            <a:r>
              <a:rPr lang="es-ES" dirty="0" smtClean="0"/>
              <a:t>(</a:t>
            </a:r>
            <a:r>
              <a:rPr lang="es-ES" b="1" dirty="0" smtClean="0"/>
              <a:t>EI -&gt; </a:t>
            </a:r>
            <a:r>
              <a:rPr lang="es-ES" b="1" dirty="0" err="1" smtClean="0"/>
              <a:t>External</a:t>
            </a:r>
            <a:r>
              <a:rPr lang="es-ES" b="1" dirty="0" smtClean="0"/>
              <a:t> input</a:t>
            </a:r>
            <a:r>
              <a:rPr lang="es-ES" dirty="0" smtClean="0"/>
              <a:t>) </a:t>
            </a:r>
          </a:p>
          <a:p>
            <a:pPr lvl="3"/>
            <a:r>
              <a:rPr lang="es-ES" dirty="0" smtClean="0"/>
              <a:t>(Pantallas donde el usuario ingresa datos)</a:t>
            </a:r>
          </a:p>
          <a:p>
            <a:pPr lvl="2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Salida externa </a:t>
            </a:r>
            <a:r>
              <a:rPr lang="es-ES" dirty="0" smtClean="0"/>
              <a:t>(</a:t>
            </a:r>
            <a:r>
              <a:rPr lang="es-ES" b="1" dirty="0" smtClean="0"/>
              <a:t>EO -&gt; </a:t>
            </a:r>
            <a:r>
              <a:rPr lang="es-ES" b="1" dirty="0" err="1" smtClean="0"/>
              <a:t>External</a:t>
            </a:r>
            <a:r>
              <a:rPr lang="es-ES" b="1" dirty="0" smtClean="0"/>
              <a:t> output</a:t>
            </a:r>
            <a:r>
              <a:rPr lang="es-ES" dirty="0" smtClean="0"/>
              <a:t>) </a:t>
            </a:r>
          </a:p>
          <a:p>
            <a:pPr lvl="3"/>
            <a:r>
              <a:rPr lang="es-ES" dirty="0" smtClean="0"/>
              <a:t>(Informes, gráficos, </a:t>
            </a:r>
            <a:r>
              <a:rPr lang="es-ES" b="1" dirty="0" smtClean="0"/>
              <a:t>Listados</a:t>
            </a:r>
            <a:r>
              <a:rPr lang="es-ES" dirty="0" smtClean="0"/>
              <a:t> de datos)</a:t>
            </a:r>
          </a:p>
          <a:p>
            <a:pPr lvl="2"/>
            <a:r>
              <a:rPr lang="es-E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Consulta externa </a:t>
            </a:r>
            <a:r>
              <a:rPr lang="es-ES" dirty="0" smtClean="0"/>
              <a:t>(</a:t>
            </a:r>
            <a:r>
              <a:rPr lang="es-ES" b="1" dirty="0" smtClean="0"/>
              <a:t>EQ -&gt; </a:t>
            </a:r>
            <a:r>
              <a:rPr lang="es-ES" b="1" dirty="0" err="1" smtClean="0"/>
              <a:t>External</a:t>
            </a:r>
            <a:r>
              <a:rPr lang="es-ES" b="1" dirty="0" smtClean="0"/>
              <a:t> </a:t>
            </a:r>
            <a:r>
              <a:rPr lang="es-ES" b="1" dirty="0" err="1" smtClean="0"/>
              <a:t>query</a:t>
            </a:r>
            <a:r>
              <a:rPr lang="es-ES" dirty="0" smtClean="0"/>
              <a:t>) </a:t>
            </a:r>
          </a:p>
          <a:p>
            <a:pPr lvl="3"/>
            <a:r>
              <a:rPr lang="es-ES" dirty="0" smtClean="0"/>
              <a:t>(Recuperar y mostrar datos al </a:t>
            </a:r>
            <a:r>
              <a:rPr lang="es-ES" dirty="0" smtClean="0"/>
              <a:t>usuario (</a:t>
            </a:r>
            <a:r>
              <a:rPr lang="es-ES" b="1" dirty="0" smtClean="0"/>
              <a:t>Buscar</a:t>
            </a:r>
            <a:r>
              <a:rPr lang="es-ES" dirty="0" smtClean="0"/>
              <a:t>))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879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realizar la medición?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b="1" dirty="0">
                <a:solidFill>
                  <a:srgbClr val="00B050"/>
                </a:solidFill>
              </a:rPr>
              <a:t>Almacenamiento Función de datos</a:t>
            </a:r>
          </a:p>
          <a:p>
            <a:pPr lvl="2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Archivo lógico interno </a:t>
            </a:r>
            <a:r>
              <a:rPr lang="es-ES" dirty="0" smtClean="0"/>
              <a:t>(</a:t>
            </a:r>
            <a:r>
              <a:rPr lang="es-ES" b="1" dirty="0" smtClean="0"/>
              <a:t>ILF -&gt; </a:t>
            </a:r>
            <a:r>
              <a:rPr lang="es-ES" b="1" dirty="0" err="1" smtClean="0"/>
              <a:t>Internal</a:t>
            </a:r>
            <a:r>
              <a:rPr lang="es-ES" b="1" dirty="0" smtClean="0"/>
              <a:t> </a:t>
            </a:r>
            <a:r>
              <a:rPr lang="es-ES" b="1" dirty="0" err="1" smtClean="0"/>
              <a:t>Logical</a:t>
            </a:r>
            <a:r>
              <a:rPr lang="es-ES" b="1" dirty="0" smtClean="0"/>
              <a:t> File</a:t>
            </a:r>
            <a:r>
              <a:rPr lang="es-ES" dirty="0" smtClean="0"/>
              <a:t>) </a:t>
            </a:r>
            <a:endParaRPr lang="es-ES" dirty="0"/>
          </a:p>
          <a:p>
            <a:pPr lvl="3"/>
            <a:r>
              <a:rPr lang="es-ES" dirty="0"/>
              <a:t>Archivo del punto de vista lógico, no como en un sistema operativo</a:t>
            </a:r>
          </a:p>
          <a:p>
            <a:pPr lvl="3"/>
            <a:r>
              <a:rPr lang="es-ES" dirty="0"/>
              <a:t>Pueden ser </a:t>
            </a:r>
            <a:r>
              <a:rPr lang="es-ES" b="1" dirty="0">
                <a:solidFill>
                  <a:srgbClr val="FF0000"/>
                </a:solidFill>
              </a:rPr>
              <a:t>tablas en la base de datos</a:t>
            </a:r>
          </a:p>
          <a:p>
            <a:pPr lvl="2"/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Archivo de interfaz externo </a:t>
            </a:r>
            <a:r>
              <a:rPr lang="es-ES" dirty="0" smtClean="0"/>
              <a:t>(</a:t>
            </a:r>
            <a:r>
              <a:rPr lang="es-ES" b="1" dirty="0" smtClean="0"/>
              <a:t>EIF -&gt; </a:t>
            </a:r>
            <a:r>
              <a:rPr lang="es-ES" b="1" dirty="0" err="1" smtClean="0"/>
              <a:t>External</a:t>
            </a:r>
            <a:r>
              <a:rPr lang="es-ES" b="1" dirty="0" smtClean="0"/>
              <a:t> Interface File</a:t>
            </a:r>
            <a:r>
              <a:rPr lang="es-ES" dirty="0" smtClean="0"/>
              <a:t>)</a:t>
            </a:r>
            <a:endParaRPr lang="es-ES" dirty="0"/>
          </a:p>
          <a:p>
            <a:pPr lvl="3"/>
            <a:r>
              <a:rPr lang="es-ES" dirty="0"/>
              <a:t>Datos referenciados a otros sistemas</a:t>
            </a:r>
          </a:p>
          <a:p>
            <a:pPr lvl="3"/>
            <a:r>
              <a:rPr lang="es-ES" dirty="0"/>
              <a:t>Datos mantenidos por otros sistemas, pero usados por el sistema actual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46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Buscar (EQ)</a:t>
            </a:r>
          </a:p>
          <a:p>
            <a:r>
              <a:rPr lang="es-ES" dirty="0" smtClean="0"/>
              <a:t>Actualizar (</a:t>
            </a:r>
            <a:r>
              <a:rPr lang="es-ES" b="1" dirty="0" smtClean="0"/>
              <a:t>EI</a:t>
            </a:r>
            <a:r>
              <a:rPr lang="es-ES" dirty="0" smtClean="0"/>
              <a:t>)</a:t>
            </a:r>
          </a:p>
          <a:p>
            <a:r>
              <a:rPr lang="es-ES" dirty="0" smtClean="0"/>
              <a:t>Insertar (</a:t>
            </a:r>
            <a:r>
              <a:rPr lang="es-ES" b="1" dirty="0" smtClean="0"/>
              <a:t>EI</a:t>
            </a:r>
            <a:r>
              <a:rPr lang="es-ES" dirty="0" smtClean="0"/>
              <a:t>)</a:t>
            </a:r>
          </a:p>
          <a:p>
            <a:r>
              <a:rPr lang="es-ES" dirty="0" smtClean="0"/>
              <a:t>Listar (</a:t>
            </a:r>
            <a:r>
              <a:rPr lang="es-ES" b="1" dirty="0" smtClean="0">
                <a:solidFill>
                  <a:srgbClr val="00B050"/>
                </a:solidFill>
              </a:rPr>
              <a:t>EO</a:t>
            </a:r>
            <a:r>
              <a:rPr lang="es-ES" dirty="0" smtClean="0"/>
              <a:t>)</a:t>
            </a:r>
          </a:p>
          <a:p>
            <a:r>
              <a:rPr lang="es-ES" dirty="0" smtClean="0"/>
              <a:t>Eliminar (</a:t>
            </a:r>
            <a:r>
              <a:rPr lang="es-ES" b="1" dirty="0" smtClean="0"/>
              <a:t>EI</a:t>
            </a:r>
            <a:r>
              <a:rPr lang="es-ES" dirty="0" smtClean="0"/>
              <a:t>)</a:t>
            </a:r>
          </a:p>
          <a:p>
            <a:r>
              <a:rPr lang="es-ES" dirty="0" smtClean="0"/>
              <a:t>Informes o reportes (</a:t>
            </a:r>
            <a:r>
              <a:rPr lang="es-ES" b="1" dirty="0" smtClean="0">
                <a:solidFill>
                  <a:srgbClr val="00B050"/>
                </a:solidFill>
              </a:rPr>
              <a:t>EO</a:t>
            </a:r>
            <a:r>
              <a:rPr lang="es-ES" dirty="0" smtClean="0"/>
              <a:t>)</a:t>
            </a:r>
          </a:p>
          <a:p>
            <a:r>
              <a:rPr lang="es-ES" dirty="0" smtClean="0"/>
              <a:t>Tablas de BD (</a:t>
            </a:r>
            <a:r>
              <a:rPr lang="es-ES" b="1" dirty="0" smtClean="0">
                <a:solidFill>
                  <a:srgbClr val="FF0000"/>
                </a:solidFill>
              </a:rPr>
              <a:t>ILF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89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7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(Se definen funciones según su tipo y su complejidad)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787933"/>
              </p:ext>
            </p:extLst>
          </p:nvPr>
        </p:nvGraphicFramePr>
        <p:xfrm>
          <a:off x="467544" y="198884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 / Complejidad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Baja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Alta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(EI) </a:t>
                      </a:r>
                      <a:r>
                        <a:rPr lang="es-ES" dirty="0" smtClean="0"/>
                        <a:t>Entrada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 PF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(EO) </a:t>
                      </a:r>
                      <a:r>
                        <a:rPr lang="es-ES" dirty="0" smtClean="0"/>
                        <a:t>Salida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4 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(EQ) </a:t>
                      </a:r>
                      <a:r>
                        <a:rPr lang="es-ES" dirty="0" smtClean="0"/>
                        <a:t>Consulta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3 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 PF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(ILF) </a:t>
                      </a:r>
                      <a:r>
                        <a:rPr lang="es-ES" dirty="0" smtClean="0"/>
                        <a:t>Archivo lógico interno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 PF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(EIF) </a:t>
                      </a:r>
                      <a:r>
                        <a:rPr lang="es-ES" dirty="0" smtClean="0"/>
                        <a:t>Archivo de interfaz externo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 PF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83568" y="5589240"/>
            <a:ext cx="7920880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Valores estándar (IFPUG) </a:t>
            </a:r>
            <a:r>
              <a:rPr lang="en-US" sz="2800" dirty="0"/>
              <a:t>International Function Point</a:t>
            </a:r>
          </a:p>
          <a:p>
            <a:pPr algn="ctr"/>
            <a:r>
              <a:rPr lang="en-US" sz="2800" dirty="0"/>
              <a:t>Users Group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1078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Autofit/>
          </a:bodyPr>
          <a:lstStyle/>
          <a:p>
            <a:r>
              <a:rPr lang="es-ES" sz="1800" dirty="0" smtClean="0"/>
              <a:t>Para el siguiente ejemplo, se considerará que todas las funciones identificadas serán de </a:t>
            </a:r>
            <a:r>
              <a:rPr lang="es-ES" sz="1800" b="1" dirty="0" smtClean="0">
                <a:solidFill>
                  <a:srgbClr val="FF0000"/>
                </a:solidFill>
              </a:rPr>
              <a:t>complejidad media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El sistema requerido es:</a:t>
            </a:r>
          </a:p>
          <a:p>
            <a:pPr lvl="1"/>
            <a:r>
              <a:rPr lang="es-ES" sz="1600" dirty="0" smtClean="0"/>
              <a:t>Registro de Equipos de futbol </a:t>
            </a:r>
          </a:p>
          <a:p>
            <a:pPr lvl="1"/>
            <a:r>
              <a:rPr lang="es-ES" sz="1600" dirty="0" smtClean="0"/>
              <a:t>Registros de partidos </a:t>
            </a:r>
          </a:p>
          <a:p>
            <a:pPr lvl="1"/>
            <a:r>
              <a:rPr lang="es-ES" sz="1600" dirty="0" smtClean="0"/>
              <a:t>Buscar partido por fecha</a:t>
            </a:r>
          </a:p>
          <a:p>
            <a:pPr lvl="1"/>
            <a:r>
              <a:rPr lang="es-ES" sz="1600" dirty="0" smtClean="0"/>
              <a:t>Actualización de datos del equipo </a:t>
            </a:r>
          </a:p>
          <a:p>
            <a:pPr lvl="1"/>
            <a:r>
              <a:rPr lang="es-ES" sz="1600" dirty="0" smtClean="0"/>
              <a:t>Eliminar equipos </a:t>
            </a:r>
          </a:p>
          <a:p>
            <a:pPr lvl="1"/>
            <a:r>
              <a:rPr lang="es-ES" sz="1600" dirty="0" smtClean="0"/>
              <a:t>Listado de equipos </a:t>
            </a:r>
          </a:p>
          <a:p>
            <a:pPr lvl="1"/>
            <a:r>
              <a:rPr lang="es-ES" sz="1600" dirty="0" smtClean="0"/>
              <a:t>1 reporte de los equipos registrados por rango de fechas</a:t>
            </a:r>
          </a:p>
          <a:p>
            <a:pPr lvl="1"/>
            <a:r>
              <a:rPr lang="es-ES" sz="1600" dirty="0" smtClean="0"/>
              <a:t>1 reporte de partidos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89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s-ES" dirty="0"/>
              <a:t>Registro de Equipos de futbol </a:t>
            </a:r>
            <a:r>
              <a:rPr lang="es-ES" b="1" dirty="0" smtClean="0"/>
              <a:t>(EI </a:t>
            </a:r>
            <a:r>
              <a:rPr lang="es-ES" b="1" dirty="0" smtClean="0">
                <a:solidFill>
                  <a:srgbClr val="FF0000"/>
                </a:solidFill>
              </a:rPr>
              <a:t>4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Registros de partidos </a:t>
            </a:r>
            <a:r>
              <a:rPr lang="es-ES" b="1" dirty="0" smtClean="0"/>
              <a:t>(EI </a:t>
            </a:r>
            <a:r>
              <a:rPr lang="es-ES" b="1" dirty="0" smtClean="0">
                <a:solidFill>
                  <a:srgbClr val="FF0000"/>
                </a:solidFill>
              </a:rPr>
              <a:t>4 PF</a:t>
            </a:r>
            <a:r>
              <a:rPr lang="es-ES" b="1" dirty="0" smtClean="0"/>
              <a:t>)</a:t>
            </a:r>
          </a:p>
          <a:p>
            <a:pPr lvl="1"/>
            <a:r>
              <a:rPr lang="es-ES" dirty="0"/>
              <a:t>Buscar partido por </a:t>
            </a:r>
            <a:r>
              <a:rPr lang="es-ES" dirty="0" smtClean="0"/>
              <a:t>fecha </a:t>
            </a:r>
            <a:r>
              <a:rPr lang="es-ES" b="1" dirty="0"/>
              <a:t>(</a:t>
            </a:r>
            <a:r>
              <a:rPr lang="es-ES" b="1" dirty="0" smtClean="0"/>
              <a:t>EQ </a:t>
            </a:r>
            <a:r>
              <a:rPr lang="es-ES" b="1" dirty="0" smtClean="0">
                <a:solidFill>
                  <a:srgbClr val="FF0000"/>
                </a:solidFill>
              </a:rPr>
              <a:t>4</a:t>
            </a:r>
            <a:r>
              <a:rPr lang="es-ES" b="1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Actualización de datos del equipo </a:t>
            </a:r>
            <a:r>
              <a:rPr lang="es-ES" b="1" dirty="0" smtClean="0"/>
              <a:t>(EI </a:t>
            </a:r>
            <a:r>
              <a:rPr lang="es-ES" b="1" dirty="0" smtClean="0">
                <a:solidFill>
                  <a:srgbClr val="FF0000"/>
                </a:solidFill>
              </a:rPr>
              <a:t>4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Eliminar equipos </a:t>
            </a:r>
            <a:r>
              <a:rPr lang="es-ES" b="1" dirty="0" smtClean="0"/>
              <a:t>(EI </a:t>
            </a:r>
            <a:r>
              <a:rPr lang="es-ES" b="1" dirty="0" smtClean="0">
                <a:solidFill>
                  <a:srgbClr val="FF0000"/>
                </a:solidFill>
              </a:rPr>
              <a:t>4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Listado de equipos </a:t>
            </a:r>
            <a:r>
              <a:rPr lang="es-ES" b="1" dirty="0" smtClean="0"/>
              <a:t>(EO </a:t>
            </a:r>
            <a:r>
              <a:rPr lang="es-ES" b="1" dirty="0" smtClean="0">
                <a:solidFill>
                  <a:srgbClr val="FF0000"/>
                </a:solidFill>
              </a:rPr>
              <a:t>5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1 reporte de los equipos registrados por rango de </a:t>
            </a:r>
            <a:r>
              <a:rPr lang="es-ES" dirty="0" smtClean="0"/>
              <a:t>fechas</a:t>
            </a:r>
            <a:r>
              <a:rPr lang="es-ES" dirty="0"/>
              <a:t> </a:t>
            </a:r>
            <a:r>
              <a:rPr lang="es-ES" b="1" dirty="0" smtClean="0"/>
              <a:t>(EO </a:t>
            </a:r>
            <a:r>
              <a:rPr lang="es-ES" b="1" dirty="0" smtClean="0">
                <a:solidFill>
                  <a:srgbClr val="FF0000"/>
                </a:solidFill>
              </a:rPr>
              <a:t>5 PF</a:t>
            </a:r>
            <a:r>
              <a:rPr lang="es-ES" b="1" dirty="0" smtClean="0"/>
              <a:t>)</a:t>
            </a:r>
            <a:endParaRPr lang="es-ES" b="1" dirty="0"/>
          </a:p>
          <a:p>
            <a:pPr lvl="1"/>
            <a:r>
              <a:rPr lang="es-ES" dirty="0"/>
              <a:t>1 reporte de </a:t>
            </a:r>
            <a:r>
              <a:rPr lang="es-ES" dirty="0" smtClean="0"/>
              <a:t>partidos</a:t>
            </a:r>
            <a:r>
              <a:rPr lang="es-ES" dirty="0"/>
              <a:t> </a:t>
            </a:r>
            <a:r>
              <a:rPr lang="es-ES" b="1" dirty="0" smtClean="0"/>
              <a:t>(EO </a:t>
            </a:r>
            <a:r>
              <a:rPr lang="es-ES" b="1" dirty="0" smtClean="0">
                <a:solidFill>
                  <a:srgbClr val="FF0000"/>
                </a:solidFill>
              </a:rPr>
              <a:t>5 PF</a:t>
            </a:r>
            <a:r>
              <a:rPr lang="es-ES" b="1" dirty="0" smtClean="0"/>
              <a:t>)</a:t>
            </a:r>
          </a:p>
          <a:p>
            <a:pPr lvl="1"/>
            <a:r>
              <a:rPr lang="es-ES" b="1" dirty="0" smtClean="0"/>
              <a:t>4 Tablas en BD (ILF </a:t>
            </a:r>
            <a:r>
              <a:rPr lang="es-ES" b="1" dirty="0" smtClean="0">
                <a:solidFill>
                  <a:srgbClr val="FF0000"/>
                </a:solidFill>
              </a:rPr>
              <a:t>40 PF</a:t>
            </a:r>
            <a:r>
              <a:rPr lang="es-ES" b="1" dirty="0" smtClean="0"/>
              <a:t>)</a:t>
            </a:r>
            <a:endParaRPr lang="es-ES" b="1" dirty="0"/>
          </a:p>
          <a:p>
            <a:r>
              <a:rPr lang="es-ES" b="1" dirty="0" smtClean="0"/>
              <a:t>Puntos de función sin ajustar (PFSA): 75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229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695160"/>
              </p:ext>
            </p:extLst>
          </p:nvPr>
        </p:nvGraphicFramePr>
        <p:xfrm>
          <a:off x="467544" y="198884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Tipo / Complejidad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Baja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Media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Alta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TOTAL</a:t>
                      </a:r>
                      <a:endParaRPr lang="es-E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(EI) </a:t>
                      </a:r>
                      <a:r>
                        <a:rPr lang="es-ES" dirty="0" smtClean="0"/>
                        <a:t>Entrada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dirty="0" smtClean="0"/>
                        <a:t> x 4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(EO) </a:t>
                      </a:r>
                      <a:r>
                        <a:rPr lang="es-ES" dirty="0" smtClean="0"/>
                        <a:t>Salida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4 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s-ES" dirty="0" smtClean="0"/>
                        <a:t> x 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(EQ) </a:t>
                      </a:r>
                      <a:r>
                        <a:rPr lang="es-ES" dirty="0" smtClean="0"/>
                        <a:t>Consulta externa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3 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" dirty="0" smtClean="0"/>
                        <a:t> x 4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(ILF) </a:t>
                      </a:r>
                      <a:r>
                        <a:rPr lang="es-ES" dirty="0" smtClean="0"/>
                        <a:t>Archivo lógico interno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s-ES" dirty="0" smtClean="0"/>
                        <a:t> x 10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(EIF) </a:t>
                      </a:r>
                      <a:r>
                        <a:rPr lang="es-ES" dirty="0" smtClean="0"/>
                        <a:t>Archivo de interfaz externo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dirty="0" smtClean="0"/>
                        <a:t> x 7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 PF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PFSA</a:t>
                      </a:r>
                      <a:endParaRPr lang="es-E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Cálculo de puntos de función</a:t>
            </a:r>
            <a:br>
              <a:rPr lang="es-ES" dirty="0" smtClean="0"/>
            </a:br>
            <a:r>
              <a:rPr lang="es-ES" dirty="0" smtClean="0"/>
              <a:t>ajustado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7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Factor de ajuste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56792"/>
            <a:ext cx="446449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7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Estimar el esfuerzo en un proyecto informático (HH)</a:t>
            </a:r>
          </a:p>
          <a:p>
            <a:r>
              <a:rPr lang="es-ES" dirty="0" smtClean="0"/>
              <a:t>Estimar la duración de un proyecto de software (en meses)</a:t>
            </a:r>
          </a:p>
          <a:p>
            <a:r>
              <a:rPr lang="es-ES" dirty="0" smtClean="0"/>
              <a:t>Estimar el costo del proyecto informático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8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PFA - Puntos de función ajustado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000" b="1" dirty="0" smtClean="0">
                <a:solidFill>
                  <a:srgbClr val="002060"/>
                </a:solidFill>
              </a:rPr>
              <a:t>PFA</a:t>
            </a:r>
            <a:r>
              <a:rPr lang="es-ES" sz="2000" dirty="0" smtClean="0"/>
              <a:t> = </a:t>
            </a:r>
            <a:r>
              <a:rPr lang="es-ES" sz="2000" b="1" dirty="0" smtClean="0">
                <a:solidFill>
                  <a:srgbClr val="FF0000"/>
                </a:solidFill>
              </a:rPr>
              <a:t>PFSA</a:t>
            </a:r>
            <a:r>
              <a:rPr lang="es-ES" sz="2000" dirty="0" smtClean="0"/>
              <a:t>*[</a:t>
            </a:r>
            <a:r>
              <a:rPr lang="es-ES" sz="2000" dirty="0"/>
              <a:t>0.65</a:t>
            </a:r>
            <a:r>
              <a:rPr lang="es-ES" sz="2000" dirty="0" smtClean="0"/>
              <a:t>+(0.01*</a:t>
            </a:r>
            <a:r>
              <a:rPr lang="es-ES" sz="2000" b="1" dirty="0" smtClean="0">
                <a:solidFill>
                  <a:srgbClr val="FF0000"/>
                </a:solidFill>
              </a:rPr>
              <a:t>factor de ajuste</a:t>
            </a:r>
            <a:r>
              <a:rPr lang="es-ES" sz="2000" dirty="0" smtClean="0"/>
              <a:t>)]</a:t>
            </a:r>
          </a:p>
          <a:p>
            <a:pPr algn="l"/>
            <a:endParaRPr lang="es-ES" sz="2000" dirty="0"/>
          </a:p>
          <a:p>
            <a:pPr algn="l"/>
            <a:r>
              <a:rPr lang="es-ES" sz="2000" dirty="0" smtClean="0"/>
              <a:t>Donde:</a:t>
            </a:r>
          </a:p>
          <a:p>
            <a:pPr lvl="1" algn="l"/>
            <a:r>
              <a:rPr lang="es-ES" sz="1600" b="1" dirty="0" smtClean="0">
                <a:solidFill>
                  <a:srgbClr val="FF0000"/>
                </a:solidFill>
              </a:rPr>
              <a:t>PFSA</a:t>
            </a:r>
            <a:r>
              <a:rPr lang="es-ES" sz="1600" dirty="0" smtClean="0"/>
              <a:t>: Puntos de función sin ajustar</a:t>
            </a:r>
          </a:p>
          <a:p>
            <a:pPr lvl="1" algn="l"/>
            <a:r>
              <a:rPr lang="es-ES" sz="1600" b="1" dirty="0" smtClean="0">
                <a:solidFill>
                  <a:srgbClr val="002060"/>
                </a:solidFill>
              </a:rPr>
              <a:t>PFA</a:t>
            </a:r>
            <a:r>
              <a:rPr lang="es-ES" sz="1600" dirty="0" smtClean="0"/>
              <a:t> : Puntos de función ajustado</a:t>
            </a:r>
            <a:endParaRPr lang="es-ES" sz="1600" dirty="0"/>
          </a:p>
          <a:p>
            <a:pPr lvl="1" algn="l"/>
            <a:endParaRPr lang="es-ES" sz="1600" dirty="0" smtClean="0"/>
          </a:p>
          <a:p>
            <a:pPr marL="457200" lvl="1" indent="0" algn="l">
              <a:buNone/>
            </a:pPr>
            <a:r>
              <a:rPr lang="es-ES" sz="1600" dirty="0" smtClean="0"/>
              <a:t>PFA = 75 * [0.65 + (0.01 * 32)]</a:t>
            </a:r>
          </a:p>
          <a:p>
            <a:pPr marL="457200" lvl="1" indent="0" algn="l">
              <a:buNone/>
            </a:pPr>
            <a:r>
              <a:rPr lang="es-ES" sz="1600" dirty="0" smtClean="0"/>
              <a:t>PFA = 75 * [0.65 + 0.32]</a:t>
            </a:r>
          </a:p>
          <a:p>
            <a:pPr marL="457200" lvl="1" indent="0" algn="l">
              <a:buNone/>
            </a:pPr>
            <a:r>
              <a:rPr lang="es-ES" sz="1600" dirty="0" smtClean="0"/>
              <a:t>PFA = 75 * 0.97</a:t>
            </a:r>
          </a:p>
          <a:p>
            <a:pPr marL="457200" lvl="1" indent="0" algn="l">
              <a:buNone/>
            </a:pPr>
            <a:r>
              <a:rPr lang="es-ES" sz="1600" b="1" dirty="0" smtClean="0">
                <a:solidFill>
                  <a:srgbClr val="FF0000"/>
                </a:solidFill>
              </a:rPr>
              <a:t>PFA = 73.8 </a:t>
            </a:r>
            <a:r>
              <a:rPr lang="es-ES" sz="1600" b="1" dirty="0" smtClean="0">
                <a:solidFill>
                  <a:srgbClr val="FF0000"/>
                </a:solidFill>
                <a:sym typeface="Wingdings" pitchFamily="2" charset="2"/>
              </a:rPr>
              <a:t> 74</a:t>
            </a:r>
            <a:endParaRPr lang="es-E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Estimación del esfuerzo requerido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7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 de esfuerzo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PFA = 74</a:t>
            </a:r>
          </a:p>
          <a:p>
            <a:r>
              <a:rPr lang="es-ES_tradnl" i="1" dirty="0"/>
              <a:t>El objetivo ahora es estimar la cantidad de esfuerzo necesario para desarrollar la aplicación. Este esfuerzo se mide en horas/hombre, meses/hombre o años/hombre. Los puntos de función en cierto modo son una medida subjetiva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059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esfuerzo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i="1" dirty="0"/>
              <a:t>La cantidad de horas/hombre por punto de función es algo difícil e impreciso de valorar, de forma global. Esto es normal, lo contrario sería suponer que la productividad de todas las empresas de desarrollo de software es igual. </a:t>
            </a:r>
            <a:endParaRPr lang="es-ES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4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esfuerzo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505727"/>
              </p:ext>
            </p:extLst>
          </p:nvPr>
        </p:nvGraphicFramePr>
        <p:xfrm>
          <a:off x="467544" y="19888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Lenguaje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Horas PF promedio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Lineas</a:t>
                      </a:r>
                      <a:r>
                        <a:rPr lang="es-ES" baseline="0" dirty="0" smtClean="0"/>
                        <a:t> de código por PF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Ensamblador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COBOL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Lenguajes 4ta</a:t>
                      </a:r>
                      <a:r>
                        <a:rPr lang="es-ES" b="1" baseline="0" dirty="0" smtClean="0">
                          <a:solidFill>
                            <a:srgbClr val="FF0000"/>
                          </a:solidFill>
                        </a:rPr>
                        <a:t> Generación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45975" y="357301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H/H = PFA * Horas PF promedio</a:t>
            </a:r>
          </a:p>
          <a:p>
            <a:r>
              <a:rPr lang="es-ES" dirty="0" smtClean="0"/>
              <a:t>H/H = 74 * 8</a:t>
            </a:r>
          </a:p>
          <a:p>
            <a:r>
              <a:rPr lang="es-ES" dirty="0" smtClean="0"/>
              <a:t>H/H = </a:t>
            </a:r>
            <a:r>
              <a:rPr lang="es-ES" b="1" dirty="0" smtClean="0">
                <a:solidFill>
                  <a:srgbClr val="FF0000"/>
                </a:solidFill>
              </a:rPr>
              <a:t>592 Horas hombre</a:t>
            </a:r>
          </a:p>
          <a:p>
            <a:endParaRPr lang="es-ES" dirty="0" smtClean="0"/>
          </a:p>
          <a:p>
            <a:r>
              <a:rPr lang="es-ES" dirty="0" smtClean="0"/>
              <a:t>Ejemplo:</a:t>
            </a:r>
            <a:endParaRPr lang="es-ES" dirty="0"/>
          </a:p>
          <a:p>
            <a:r>
              <a:rPr lang="es-ES" dirty="0" smtClean="0"/>
              <a:t>5 horas diarias de trabajo</a:t>
            </a:r>
          </a:p>
          <a:p>
            <a:r>
              <a:rPr lang="es-ES" dirty="0" smtClean="0"/>
              <a:t>1 mes = 20 días</a:t>
            </a:r>
          </a:p>
          <a:p>
            <a:endParaRPr lang="es-ES" dirty="0" smtClean="0"/>
          </a:p>
          <a:p>
            <a:r>
              <a:rPr lang="es-ES" dirty="0" smtClean="0"/>
              <a:t>592/ </a:t>
            </a:r>
            <a:r>
              <a:rPr lang="es-ES" dirty="0"/>
              <a:t>5 = </a:t>
            </a:r>
            <a:r>
              <a:rPr lang="es-ES" dirty="0" smtClean="0"/>
              <a:t>118,4 </a:t>
            </a:r>
            <a:r>
              <a:rPr lang="es-ES" dirty="0"/>
              <a:t>días de </a:t>
            </a:r>
            <a:r>
              <a:rPr lang="es-ES" dirty="0" smtClean="0"/>
              <a:t>trabajo</a:t>
            </a:r>
          </a:p>
          <a:p>
            <a:r>
              <a:rPr lang="es-ES" dirty="0" smtClean="0"/>
              <a:t>118,4 / 20 = </a:t>
            </a:r>
            <a:r>
              <a:rPr lang="es-ES" b="1" dirty="0" smtClean="0"/>
              <a:t>5,92 meses para desarrollar el software  de lunes a viernes 5 horas diarias con 1 trabajador (ESTIMACIÓN de duración del proyecto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25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 de duración del proyecto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772816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H/H = </a:t>
            </a:r>
            <a:r>
              <a:rPr lang="es-ES" b="1" dirty="0" smtClean="0">
                <a:solidFill>
                  <a:srgbClr val="FF0000"/>
                </a:solidFill>
              </a:rPr>
              <a:t>592 Horas hombre</a:t>
            </a:r>
          </a:p>
          <a:p>
            <a:endParaRPr lang="es-ES" dirty="0" smtClean="0"/>
          </a:p>
          <a:p>
            <a:r>
              <a:rPr lang="es-ES" dirty="0" smtClean="0"/>
              <a:t>Desarrolladores = 3</a:t>
            </a:r>
          </a:p>
          <a:p>
            <a:endParaRPr lang="es-ES" dirty="0" smtClean="0"/>
          </a:p>
          <a:p>
            <a:r>
              <a:rPr lang="es-ES" dirty="0" smtClean="0"/>
              <a:t>Horas = 592 / 3 = 197,3 horas (Duración del proyecto en horas)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197,3 / </a:t>
            </a:r>
            <a:r>
              <a:rPr lang="es-ES" dirty="0"/>
              <a:t>5 = </a:t>
            </a:r>
            <a:r>
              <a:rPr lang="es-ES" dirty="0" smtClean="0"/>
              <a:t>39,46 </a:t>
            </a:r>
            <a:r>
              <a:rPr lang="es-ES" dirty="0"/>
              <a:t>días de </a:t>
            </a:r>
            <a:r>
              <a:rPr lang="es-ES" dirty="0" smtClean="0"/>
              <a:t>trabajo</a:t>
            </a:r>
          </a:p>
          <a:p>
            <a:r>
              <a:rPr lang="es-ES" dirty="0" smtClean="0"/>
              <a:t>39,46 / 20 = </a:t>
            </a:r>
            <a:r>
              <a:rPr lang="es-ES" b="1" dirty="0" smtClean="0">
                <a:solidFill>
                  <a:srgbClr val="FF0000"/>
                </a:solidFill>
              </a:rPr>
              <a:t>1,97</a:t>
            </a:r>
            <a:r>
              <a:rPr lang="es-ES" b="1" dirty="0" smtClean="0"/>
              <a:t> meses para desarrollar el software  de lunes a viernes </a:t>
            </a:r>
            <a:r>
              <a:rPr lang="es-ES" b="1" dirty="0" smtClean="0">
                <a:solidFill>
                  <a:srgbClr val="FF0000"/>
                </a:solidFill>
              </a:rPr>
              <a:t>5</a:t>
            </a:r>
            <a:r>
              <a:rPr lang="es-ES" b="1" dirty="0" smtClean="0"/>
              <a:t> horas diarias con </a:t>
            </a:r>
            <a:r>
              <a:rPr lang="es-ES" b="1" dirty="0" smtClean="0">
                <a:solidFill>
                  <a:srgbClr val="FF0000"/>
                </a:solidFill>
              </a:rPr>
              <a:t>3</a:t>
            </a:r>
            <a:r>
              <a:rPr lang="es-ES" b="1" dirty="0" smtClean="0"/>
              <a:t> desarrolladores (ESTIMACIÓN de </a:t>
            </a:r>
            <a:r>
              <a:rPr lang="es-ES" b="1" dirty="0"/>
              <a:t>duración del proyecto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62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Cálculo de presupuesto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Sueldo mensual desarrolladores: $400.000</a:t>
            </a:r>
          </a:p>
          <a:p>
            <a:r>
              <a:rPr lang="es-ES" dirty="0" smtClean="0"/>
              <a:t>Otros costos del proyecto: $1.000.000</a:t>
            </a:r>
          </a:p>
          <a:p>
            <a:r>
              <a:rPr lang="es-ES" dirty="0" smtClean="0"/>
              <a:t>Costo = (Desarrolladores * Duración meses * sueldos) + Otros costos</a:t>
            </a:r>
          </a:p>
          <a:p>
            <a:r>
              <a:rPr lang="es-ES" dirty="0"/>
              <a:t>Costo = (</a:t>
            </a:r>
            <a:r>
              <a:rPr lang="es-ES" dirty="0" smtClean="0"/>
              <a:t>3 * 1,97 * 400000</a:t>
            </a:r>
            <a:r>
              <a:rPr lang="es-ES" dirty="0"/>
              <a:t>)+1000000 = </a:t>
            </a:r>
            <a:r>
              <a:rPr lang="es-ES" b="1" smtClean="0">
                <a:solidFill>
                  <a:srgbClr val="FF0000"/>
                </a:solidFill>
              </a:rPr>
              <a:t>$3.364.000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Estimar </a:t>
            </a:r>
            <a:r>
              <a:rPr lang="es-ES" dirty="0"/>
              <a:t>el esfuerzo </a:t>
            </a:r>
            <a:r>
              <a:rPr lang="es-ES" dirty="0" smtClean="0"/>
              <a:t>de su proyecto </a:t>
            </a:r>
            <a:r>
              <a:rPr lang="es-ES" dirty="0"/>
              <a:t>informático (HH)</a:t>
            </a:r>
          </a:p>
          <a:p>
            <a:r>
              <a:rPr lang="es-ES" dirty="0"/>
              <a:t>Estimar la duración de </a:t>
            </a:r>
            <a:r>
              <a:rPr lang="es-ES" dirty="0" smtClean="0"/>
              <a:t>su proyecto (</a:t>
            </a:r>
            <a:r>
              <a:rPr lang="es-ES" dirty="0"/>
              <a:t>en meses)</a:t>
            </a:r>
          </a:p>
          <a:p>
            <a:r>
              <a:rPr lang="es-ES" dirty="0"/>
              <a:t>Estimar el costo </a:t>
            </a:r>
            <a:r>
              <a:rPr lang="es-ES" dirty="0" smtClean="0"/>
              <a:t>de su proyecto informático </a:t>
            </a:r>
          </a:p>
          <a:p>
            <a:r>
              <a:rPr lang="es-ES" dirty="0" smtClean="0"/>
              <a:t>Todo esto a través del método de estimación de puntos de función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7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de puntos </a:t>
            </a:r>
            <a:br>
              <a:rPr lang="es-ES" dirty="0" smtClean="0"/>
            </a:br>
            <a:r>
              <a:rPr lang="es-ES" dirty="0" smtClean="0"/>
              <a:t>de función (FPA)</a:t>
            </a:r>
            <a:br>
              <a:rPr lang="es-ES" dirty="0" smtClean="0"/>
            </a:br>
            <a:r>
              <a:rPr lang="es-ES" dirty="0" smtClean="0"/>
              <a:t>(Ingeniería de software)</a:t>
            </a:r>
            <a:br>
              <a:rPr lang="es-ES" dirty="0" smtClean="0"/>
            </a:br>
            <a:r>
              <a:rPr lang="es-ES" dirty="0" smtClean="0"/>
              <a:t>Tamaño Funcional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15816" y="4077072"/>
            <a:ext cx="3200400" cy="982960"/>
          </a:xfrm>
        </p:spPr>
        <p:txBody>
          <a:bodyPr/>
          <a:lstStyle/>
          <a:p>
            <a:r>
              <a:rPr lang="es-ES" dirty="0" err="1" smtClean="0"/>
              <a:t>Function</a:t>
            </a:r>
            <a:r>
              <a:rPr lang="es-ES" dirty="0" smtClean="0"/>
              <a:t> Point </a:t>
            </a:r>
            <a:r>
              <a:rPr lang="es-ES" dirty="0" err="1" smtClean="0"/>
              <a:t>Analysis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Puntos de función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Técnica de </a:t>
            </a:r>
            <a:r>
              <a:rPr lang="es-ES" b="1" dirty="0" smtClean="0">
                <a:solidFill>
                  <a:srgbClr val="FF0000"/>
                </a:solidFill>
              </a:rPr>
              <a:t>medición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del </a:t>
            </a:r>
            <a:r>
              <a:rPr lang="es-ES" b="1" dirty="0" smtClean="0">
                <a:solidFill>
                  <a:srgbClr val="FF0000"/>
                </a:solidFill>
              </a:rPr>
              <a:t>tamaño funcional </a:t>
            </a:r>
            <a:r>
              <a:rPr lang="es-ES" dirty="0" smtClean="0"/>
              <a:t>del </a:t>
            </a:r>
            <a:r>
              <a:rPr lang="es-ES" b="1" dirty="0" smtClean="0">
                <a:solidFill>
                  <a:srgbClr val="FF0000"/>
                </a:solidFill>
              </a:rPr>
              <a:t>software</a:t>
            </a:r>
            <a:r>
              <a:rPr lang="es-ES" dirty="0" smtClean="0"/>
              <a:t>, desde el punto de vista del </a:t>
            </a:r>
            <a:r>
              <a:rPr lang="es-ES" b="1" dirty="0" smtClean="0">
                <a:solidFill>
                  <a:srgbClr val="FF0000"/>
                </a:solidFill>
              </a:rPr>
              <a:t>cliente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análisis no considera ningún aspecto de implementación de la solución</a:t>
            </a:r>
          </a:p>
          <a:p>
            <a:r>
              <a:rPr lang="es-ES" dirty="0" smtClean="0"/>
              <a:t>Método estándar ISO/IEC 20926 de medición de software que cuantifica los requisitos funcionales del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5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función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Antes de existir </a:t>
            </a:r>
            <a:r>
              <a:rPr lang="es-ES" dirty="0"/>
              <a:t>FPA</a:t>
            </a:r>
            <a:r>
              <a:rPr lang="es-ES" dirty="0" smtClean="0"/>
              <a:t>, la métrica de comparación entre proyectos de software, eran las líneas de código.</a:t>
            </a:r>
          </a:p>
          <a:p>
            <a:r>
              <a:rPr lang="es-ES" dirty="0" smtClean="0"/>
              <a:t>Métrica demasiada técnica. El usuario no puede entender que esta sucediendo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5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función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Antes de existir </a:t>
            </a:r>
            <a:r>
              <a:rPr lang="es-ES" dirty="0"/>
              <a:t>FPA</a:t>
            </a:r>
            <a:r>
              <a:rPr lang="es-ES" dirty="0" smtClean="0"/>
              <a:t>, otra métrica de comparación entre proyectos de software, eran la cantidad de pantallas, informes o archivos que entregaba dicho software.</a:t>
            </a:r>
          </a:p>
          <a:p>
            <a:r>
              <a:rPr lang="es-ES" dirty="0" smtClean="0"/>
              <a:t>PPF Toma esto y mide la </a:t>
            </a:r>
            <a:r>
              <a:rPr lang="es-ES" b="1" dirty="0" smtClean="0">
                <a:solidFill>
                  <a:srgbClr val="FF0000"/>
                </a:solidFill>
              </a:rPr>
              <a:t>función</a:t>
            </a:r>
            <a:r>
              <a:rPr lang="es-ES" dirty="0" smtClean="0"/>
              <a:t>, </a:t>
            </a:r>
            <a:r>
              <a:rPr lang="es-ES" b="1" dirty="0" smtClean="0">
                <a:solidFill>
                  <a:srgbClr val="FF0000"/>
                </a:solidFill>
              </a:rPr>
              <a:t>no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la </a:t>
            </a:r>
            <a:r>
              <a:rPr lang="es-ES" b="1" dirty="0" smtClean="0">
                <a:solidFill>
                  <a:srgbClr val="FF0000"/>
                </a:solidFill>
              </a:rPr>
              <a:t>cantidad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de pantallas </a:t>
            </a:r>
            <a:r>
              <a:rPr lang="es-ES" b="1" dirty="0" smtClean="0">
                <a:solidFill>
                  <a:srgbClr val="FF0000"/>
                </a:solidFill>
              </a:rPr>
              <a:t>por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/>
              <a:t>esa </a:t>
            </a:r>
            <a:r>
              <a:rPr lang="es-ES" b="1" dirty="0" smtClean="0">
                <a:solidFill>
                  <a:srgbClr val="FF0000"/>
                </a:solidFill>
              </a:rPr>
              <a:t>función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proceso de medición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Ser una medida </a:t>
            </a:r>
            <a:r>
              <a:rPr lang="es-ES" b="1" dirty="0" smtClean="0">
                <a:solidFill>
                  <a:srgbClr val="FF0000"/>
                </a:solidFill>
              </a:rPr>
              <a:t>consistente</a:t>
            </a:r>
          </a:p>
          <a:p>
            <a:r>
              <a:rPr lang="es-ES" dirty="0" smtClean="0"/>
              <a:t>Consistente: Dos profesionales analizando un mismo proyecto llegan al </a:t>
            </a:r>
            <a:r>
              <a:rPr lang="es-ES" b="1" dirty="0" smtClean="0"/>
              <a:t>mismo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resultado</a:t>
            </a:r>
          </a:p>
          <a:p>
            <a:r>
              <a:rPr lang="es-ES" dirty="0" smtClean="0"/>
              <a:t>Simple para minimizar el esfuerzo de la medición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55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¿Cómo realizar la medición?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4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realizar la medición?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análisis divide la especificación funcional 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Interacción</a:t>
            </a:r>
          </a:p>
          <a:p>
            <a:pPr lvl="1"/>
            <a:r>
              <a:rPr lang="es-ES" b="1" dirty="0" smtClean="0">
                <a:solidFill>
                  <a:srgbClr val="00B050"/>
                </a:solidFill>
              </a:rPr>
              <a:t>Almacenamiento</a:t>
            </a:r>
          </a:p>
          <a:p>
            <a:r>
              <a:rPr lang="es-ES" dirty="0" smtClean="0"/>
              <a:t>Componentes funcionales básicos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Interacción </a:t>
            </a:r>
            <a:r>
              <a:rPr lang="es-ES" b="1" dirty="0">
                <a:solidFill>
                  <a:srgbClr val="FF0000"/>
                </a:solidFill>
              </a:rPr>
              <a:t>F</a:t>
            </a:r>
            <a:r>
              <a:rPr lang="es-ES" b="1" dirty="0" smtClean="0">
                <a:solidFill>
                  <a:srgbClr val="FF0000"/>
                </a:solidFill>
              </a:rPr>
              <a:t>unción de transacción (Interacción con el usuario)</a:t>
            </a:r>
          </a:p>
          <a:p>
            <a:pPr lvl="1"/>
            <a:r>
              <a:rPr lang="es-ES" b="1" dirty="0">
                <a:solidFill>
                  <a:srgbClr val="00B050"/>
                </a:solidFill>
              </a:rPr>
              <a:t>Almacenamiento Función de </a:t>
            </a:r>
            <a:r>
              <a:rPr lang="es-ES" b="1" dirty="0" smtClean="0">
                <a:solidFill>
                  <a:srgbClr val="00B050"/>
                </a:solidFill>
              </a:rPr>
              <a:t>datos</a:t>
            </a:r>
            <a:endParaRPr lang="es-ES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82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1122</Words>
  <Application>Microsoft Office PowerPoint</Application>
  <PresentationFormat>Presentación en pantalla (4:3)</PresentationFormat>
  <Paragraphs>199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Estimación de tiempo, esfuerzo y costo en proyectos de software</vt:lpstr>
      <vt:lpstr>Resumen </vt:lpstr>
      <vt:lpstr>Análisis de puntos  de función (FPA) (Ingeniería de software) Tamaño Funcional</vt:lpstr>
      <vt:lpstr>Puntos de función</vt:lpstr>
      <vt:lpstr>Puntos de función</vt:lpstr>
      <vt:lpstr>Puntos de función</vt:lpstr>
      <vt:lpstr>Objetivos del proceso de medición</vt:lpstr>
      <vt:lpstr>¿Cómo realizar la medición?</vt:lpstr>
      <vt:lpstr>¿Cómo realizar la medición?</vt:lpstr>
      <vt:lpstr>¿Cómo realizar la medición?</vt:lpstr>
      <vt:lpstr>¿Cómo realizar la medición?</vt:lpstr>
      <vt:lpstr>Resumen</vt:lpstr>
      <vt:lpstr>Ejemplo</vt:lpstr>
      <vt:lpstr>Ejemplo (Se definen funciones según su tipo y su complejidad)</vt:lpstr>
      <vt:lpstr>Ejemplo</vt:lpstr>
      <vt:lpstr>Ejemplo</vt:lpstr>
      <vt:lpstr>Presentación de PowerPoint</vt:lpstr>
      <vt:lpstr>Cálculo de puntos de función ajustado</vt:lpstr>
      <vt:lpstr>Factor de ajuste</vt:lpstr>
      <vt:lpstr>PFA - Puntos de función ajustado</vt:lpstr>
      <vt:lpstr>Estimación del esfuerzo requerido</vt:lpstr>
      <vt:lpstr>Estimación de esfuerzo</vt:lpstr>
      <vt:lpstr>Estimación de esfuerzo</vt:lpstr>
      <vt:lpstr>Estimación de esfuerzo</vt:lpstr>
      <vt:lpstr>Estimación de duración del proyecto</vt:lpstr>
      <vt:lpstr>Cálculo de presupuesto del proyecto</vt:lpstr>
      <vt:lpstr>Ejercicio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asdasdasa</dc:title>
  <dc:creator>Patricio Pérez Pinto</dc:creator>
  <cp:lastModifiedBy>Patricio Pérez Pinto</cp:lastModifiedBy>
  <cp:revision>140</cp:revision>
  <dcterms:created xsi:type="dcterms:W3CDTF">2015-03-09T02:28:01Z</dcterms:created>
  <dcterms:modified xsi:type="dcterms:W3CDTF">2015-05-25T20:37:45Z</dcterms:modified>
</cp:coreProperties>
</file>