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handoutMasterIdLst>
    <p:handoutMasterId r:id="rId63"/>
  </p:handoutMasterIdLst>
  <p:sldIdLst>
    <p:sldId id="256" r:id="rId2"/>
    <p:sldId id="258" r:id="rId3"/>
    <p:sldId id="259" r:id="rId4"/>
    <p:sldId id="260" r:id="rId5"/>
    <p:sldId id="317" r:id="rId6"/>
    <p:sldId id="318" r:id="rId7"/>
    <p:sldId id="319" r:id="rId8"/>
    <p:sldId id="320" r:id="rId9"/>
    <p:sldId id="321" r:id="rId10"/>
    <p:sldId id="322" r:id="rId11"/>
    <p:sldId id="257" r:id="rId12"/>
    <p:sldId id="323" r:id="rId13"/>
    <p:sldId id="324" r:id="rId14"/>
    <p:sldId id="325" r:id="rId15"/>
    <p:sldId id="327" r:id="rId16"/>
    <p:sldId id="326" r:id="rId17"/>
    <p:sldId id="328" r:id="rId18"/>
    <p:sldId id="331" r:id="rId19"/>
    <p:sldId id="332" r:id="rId20"/>
    <p:sldId id="374" r:id="rId21"/>
    <p:sldId id="375" r:id="rId22"/>
    <p:sldId id="376" r:id="rId23"/>
    <p:sldId id="335" r:id="rId24"/>
    <p:sldId id="336" r:id="rId25"/>
    <p:sldId id="348" r:id="rId26"/>
    <p:sldId id="329" r:id="rId27"/>
    <p:sldId id="349" r:id="rId28"/>
    <p:sldId id="330" r:id="rId29"/>
    <p:sldId id="340" r:id="rId30"/>
    <p:sldId id="351" r:id="rId31"/>
    <p:sldId id="350" r:id="rId32"/>
    <p:sldId id="341" r:id="rId33"/>
    <p:sldId id="343" r:id="rId34"/>
    <p:sldId id="344" r:id="rId35"/>
    <p:sldId id="352" r:id="rId36"/>
    <p:sldId id="345" r:id="rId37"/>
    <p:sldId id="353" r:id="rId38"/>
    <p:sldId id="346" r:id="rId39"/>
    <p:sldId id="347" r:id="rId40"/>
    <p:sldId id="342" r:id="rId41"/>
    <p:sldId id="355" r:id="rId42"/>
    <p:sldId id="356" r:id="rId43"/>
    <p:sldId id="357" r:id="rId44"/>
    <p:sldId id="362" r:id="rId45"/>
    <p:sldId id="358" r:id="rId46"/>
    <p:sldId id="359" r:id="rId47"/>
    <p:sldId id="360" r:id="rId48"/>
    <p:sldId id="361" r:id="rId49"/>
    <p:sldId id="363" r:id="rId50"/>
    <p:sldId id="364" r:id="rId51"/>
    <p:sldId id="365" r:id="rId52"/>
    <p:sldId id="366" r:id="rId53"/>
    <p:sldId id="367" r:id="rId54"/>
    <p:sldId id="368" r:id="rId55"/>
    <p:sldId id="369" r:id="rId56"/>
    <p:sldId id="370" r:id="rId57"/>
    <p:sldId id="371" r:id="rId58"/>
    <p:sldId id="372" r:id="rId59"/>
    <p:sldId id="373" r:id="rId60"/>
    <p:sldId id="377"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009BC3"/>
    <a:srgbClr val="C5F3FF"/>
    <a:srgbClr val="F4AC5A"/>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9" autoAdjust="0"/>
    <p:restoredTop sz="87391" autoAdjust="0"/>
  </p:normalViewPr>
  <p:slideViewPr>
    <p:cSldViewPr>
      <p:cViewPr>
        <p:scale>
          <a:sx n="100" d="100"/>
          <a:sy n="100" d="100"/>
        </p:scale>
        <p:origin x="-1338" y="-300"/>
      </p:cViewPr>
      <p:guideLst>
        <p:guide orient="horz" pos="2160"/>
        <p:guide pos="2880"/>
      </p:guideLst>
    </p:cSldViewPr>
  </p:slideViewPr>
  <p:outlineViewPr>
    <p:cViewPr>
      <p:scale>
        <a:sx n="33" d="100"/>
        <a:sy n="33" d="100"/>
      </p:scale>
      <p:origin x="0" y="8574"/>
    </p:cViewPr>
  </p:outlineViewPr>
  <p:notesTextViewPr>
    <p:cViewPr>
      <p:scale>
        <a:sx n="1" d="1"/>
        <a:sy n="1" d="1"/>
      </p:scale>
      <p:origin x="0" y="0"/>
    </p:cViewPr>
  </p:notesTextViewPr>
  <p:sorterViewPr>
    <p:cViewPr>
      <p:scale>
        <a:sx n="100" d="100"/>
        <a:sy n="100" d="100"/>
      </p:scale>
      <p:origin x="0" y="2408"/>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3/16/2018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3/16/2018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1) </a:t>
            </a:r>
            <a:r>
              <a:rPr lang="en-IN" dirty="0" err="1" smtClean="0"/>
              <a:t>MathType</a:t>
            </a:r>
            <a:r>
              <a:rPr lang="en-IN" dirty="0" smtClean="0"/>
              <a:t> </a:t>
            </a:r>
            <a:r>
              <a:rPr lang="en-IN" dirty="0" err="1" smtClean="0"/>
              <a:t>Plugin</a:t>
            </a:r>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smtClean="0"/>
              <a:t>3) NVDA Reader (free versions available)</a:t>
            </a: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4209722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50</a:t>
            </a:fld>
            <a:endParaRPr lang="en-US" dirty="0"/>
          </a:p>
        </p:txBody>
      </p:sp>
    </p:spTree>
    <p:extLst>
      <p:ext uri="{BB962C8B-B14F-4D97-AF65-F5344CB8AC3E}">
        <p14:creationId xmlns:p14="http://schemas.microsoft.com/office/powerpoint/2010/main" val="753109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pPr/>
              <a:t>60</a:t>
            </a:fld>
            <a:endParaRPr lang="en-US" dirty="0"/>
          </a:p>
        </p:txBody>
      </p:sp>
    </p:spTree>
    <p:extLst>
      <p:ext uri="{BB962C8B-B14F-4D97-AF65-F5344CB8AC3E}">
        <p14:creationId xmlns:p14="http://schemas.microsoft.com/office/powerpoint/2010/main" val="17538905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3/16/2018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25685"/>
            <a:ext cx="918000" cy="279915"/>
          </a:xfrm>
          <a:prstGeom prst="rect">
            <a:avLst/>
          </a:prstGeom>
        </p:spPr>
      </p:pic>
      <p:sp>
        <p:nvSpPr>
          <p:cNvPr id="11" name="TextBox 10"/>
          <p:cNvSpPr txBox="1"/>
          <p:nvPr userDrawn="1"/>
        </p:nvSpPr>
        <p:spPr>
          <a:xfrm>
            <a:off x="1905000" y="6425685"/>
            <a:ext cx="687705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pitchFamily="34" charset="0"/>
                <a:ea typeface="Verdana" pitchFamily="34" charset="0"/>
                <a:cs typeface="Verdana" pitchFamily="34" charset="0"/>
              </a:rPr>
              <a:t>Copyright © 2019, 2010, 2007 by Pearson Education, Inc. All Rights Reserved.</a:t>
            </a:r>
            <a:endParaRPr lang="en-US" altLang="en-US" sz="1200" b="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88798069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3/16/2018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0" name="Picture 9"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25685"/>
            <a:ext cx="918000" cy="279915"/>
          </a:xfrm>
          <a:prstGeom prst="rect">
            <a:avLst/>
          </a:prstGeom>
        </p:spPr>
      </p:pic>
      <p:sp>
        <p:nvSpPr>
          <p:cNvPr id="9" name="TextBox 8"/>
          <p:cNvSpPr txBox="1"/>
          <p:nvPr userDrawn="1"/>
        </p:nvSpPr>
        <p:spPr>
          <a:xfrm>
            <a:off x="1600200" y="6425685"/>
            <a:ext cx="718185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pitchFamily="34" charset="0"/>
                <a:ea typeface="Verdana" pitchFamily="34" charset="0"/>
                <a:cs typeface="Verdana" pitchFamily="34" charset="0"/>
              </a:rPr>
              <a:t>Copyright © 2019, 2010, 2007 by Pearson Education, Inc. All Rights Reserved.</a:t>
            </a:r>
            <a:endParaRPr lang="en-US" altLang="en-US" sz="1200" b="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71113668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smtClean="0"/>
              <a:t>Click to edit Master title style</a:t>
            </a:r>
            <a:endParaRPr lang="en-US" dirty="0"/>
          </a:p>
        </p:txBody>
      </p:sp>
      <p:sp>
        <p:nvSpPr>
          <p:cNvPr id="16" name="Text Placeholder 15"/>
          <p:cNvSpPr>
            <a:spLocks noGrp="1"/>
          </p:cNvSpPr>
          <p:nvPr>
            <p:ph type="body" sz="quarter" idx="18"/>
          </p:nvPr>
        </p:nvSpPr>
        <p:spPr>
          <a:xfrm>
            <a:off x="457200" y="1457450"/>
            <a:ext cx="8229600" cy="914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ext Placeholder 2"/>
          <p:cNvSpPr>
            <a:spLocks noGrp="1"/>
          </p:cNvSpPr>
          <p:nvPr>
            <p:ph type="body" idx="1" hasCustomPrompt="1"/>
          </p:nvPr>
        </p:nvSpPr>
        <p:spPr>
          <a:xfrm>
            <a:off x="45720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a:t>
            </a:r>
          </a:p>
        </p:txBody>
      </p:sp>
      <p:sp>
        <p:nvSpPr>
          <p:cNvPr id="4" name="Content Placeholder 3"/>
          <p:cNvSpPr>
            <a:spLocks noGrp="1"/>
          </p:cNvSpPr>
          <p:nvPr>
            <p:ph sz="half" idx="2" hasCustomPrompt="1"/>
          </p:nvPr>
        </p:nvSpPr>
        <p:spPr>
          <a:xfrm>
            <a:off x="3291114" y="160194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smtClean="0"/>
              <a:t>Text</a:t>
            </a:r>
          </a:p>
        </p:txBody>
      </p:sp>
      <p:sp>
        <p:nvSpPr>
          <p:cNvPr id="5" name="Text Placeholder 4"/>
          <p:cNvSpPr>
            <a:spLocks noGrp="1"/>
          </p:cNvSpPr>
          <p:nvPr>
            <p:ph type="body" sz="quarter" idx="3" hasCustomPrompt="1"/>
          </p:nvPr>
        </p:nvSpPr>
        <p:spPr>
          <a:xfrm>
            <a:off x="612648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a:t>
            </a:r>
          </a:p>
        </p:txBody>
      </p:sp>
      <p:sp>
        <p:nvSpPr>
          <p:cNvPr id="6" name="Content Placeholder 5"/>
          <p:cNvSpPr>
            <a:spLocks noGrp="1"/>
          </p:cNvSpPr>
          <p:nvPr>
            <p:ph sz="quarter" idx="4" hasCustomPrompt="1"/>
          </p:nvPr>
        </p:nvSpPr>
        <p:spPr>
          <a:xfrm>
            <a:off x="457200"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smtClean="0"/>
              <a:t>Text</a:t>
            </a:r>
          </a:p>
        </p:txBody>
      </p:sp>
      <p:sp>
        <p:nvSpPr>
          <p:cNvPr id="10" name="Content Placeholder 3"/>
          <p:cNvSpPr>
            <a:spLocks noGrp="1"/>
          </p:cNvSpPr>
          <p:nvPr>
            <p:ph sz="half" idx="13" hasCustomPrompt="1"/>
          </p:nvPr>
        </p:nvSpPr>
        <p:spPr>
          <a:xfrm>
            <a:off x="3300984"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smtClean="0"/>
              <a:t>Text</a:t>
            </a:r>
          </a:p>
        </p:txBody>
      </p:sp>
      <p:sp>
        <p:nvSpPr>
          <p:cNvPr id="11" name="Content Placeholder 5"/>
          <p:cNvSpPr>
            <a:spLocks noGrp="1"/>
          </p:cNvSpPr>
          <p:nvPr>
            <p:ph sz="quarter" idx="14" hasCustomPrompt="1"/>
          </p:nvPr>
        </p:nvSpPr>
        <p:spPr>
          <a:xfrm>
            <a:off x="6128658" y="3171876"/>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smtClean="0"/>
              <a:t>Text</a:t>
            </a:r>
          </a:p>
        </p:txBody>
      </p:sp>
      <p:sp>
        <p:nvSpPr>
          <p:cNvPr id="12" name="Content Placeholder 5"/>
          <p:cNvSpPr>
            <a:spLocks noGrp="1"/>
          </p:cNvSpPr>
          <p:nvPr>
            <p:ph sz="quarter" idx="15" hasCustomPrompt="1"/>
          </p:nvPr>
        </p:nvSpPr>
        <p:spPr>
          <a:xfrm>
            <a:off x="457200"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smtClean="0"/>
              <a:t>Text</a:t>
            </a:r>
          </a:p>
        </p:txBody>
      </p:sp>
      <p:sp>
        <p:nvSpPr>
          <p:cNvPr id="13" name="Content Placeholder 5"/>
          <p:cNvSpPr>
            <a:spLocks noGrp="1"/>
          </p:cNvSpPr>
          <p:nvPr>
            <p:ph sz="quarter" idx="16" hasCustomPrompt="1"/>
          </p:nvPr>
        </p:nvSpPr>
        <p:spPr>
          <a:xfrm>
            <a:off x="3299388"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smtClean="0"/>
              <a:t>Text</a:t>
            </a:r>
          </a:p>
        </p:txBody>
      </p:sp>
      <p:sp>
        <p:nvSpPr>
          <p:cNvPr id="14" name="Content Placeholder 5"/>
          <p:cNvSpPr>
            <a:spLocks noGrp="1"/>
          </p:cNvSpPr>
          <p:nvPr>
            <p:ph sz="quarter" idx="17" hasCustomPrompt="1"/>
          </p:nvPr>
        </p:nvSpPr>
        <p:spPr>
          <a:xfrm>
            <a:off x="6128658" y="4764312"/>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smtClean="0"/>
              <a:t>Text</a:t>
            </a:r>
          </a:p>
        </p:txBody>
      </p:sp>
      <p:sp>
        <p:nvSpPr>
          <p:cNvPr id="8" name="Footer Placeholder 7"/>
          <p:cNvSpPr>
            <a:spLocks noGrp="1"/>
          </p:cNvSpPr>
          <p:nvPr>
            <p:ph type="ftr" sz="quarter" idx="11"/>
          </p:nvPr>
        </p:nvSpPr>
        <p:spPr/>
        <p:txBody>
          <a:bodyPr/>
          <a:lstStyle>
            <a:lvl1pPr>
              <a:buFont typeface="Arial" pitchFamily="34" charset="0"/>
              <a:buNone/>
              <a:defRPr/>
            </a:lvl1pPr>
          </a:lstStyle>
          <a:p>
            <a:endParaRPr lang="en-US"/>
          </a:p>
        </p:txBody>
      </p:sp>
      <p:sp>
        <p:nvSpPr>
          <p:cNvPr id="7" name="Date Placeholder 6"/>
          <p:cNvSpPr>
            <a:spLocks noGrp="1"/>
          </p:cNvSpPr>
          <p:nvPr>
            <p:ph type="dt" sz="half" idx="10"/>
          </p:nvPr>
        </p:nvSpPr>
        <p:spPr/>
        <p:txBody>
          <a:bodyPr/>
          <a:lstStyle/>
          <a:p>
            <a:fld id="{E0DBC1D4-5704-45BB-BA8B-9B7E98161C8B}" type="datetimeFigureOut">
              <a:rPr lang="en-US" smtClean="0"/>
              <a:pPr/>
              <a:t>3/16/2018</a:t>
            </a:fld>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2127716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400"/>
            </a:lvl1pPr>
            <a:lvl2pPr>
              <a:buClr>
                <a:srgbClr val="007FA3"/>
              </a:buClr>
              <a:defRPr sz="2400"/>
            </a:lvl2pPr>
            <a:lvl3pPr>
              <a:buClr>
                <a:srgbClr val="007FA3"/>
              </a:buClr>
              <a:defRPr sz="2400"/>
            </a:lvl3pPr>
            <a:lvl4pPr>
              <a:buClr>
                <a:srgbClr val="007FA3"/>
              </a:buClr>
              <a:defRPr sz="2400"/>
            </a:lvl4pPr>
            <a:lvl5pPr>
              <a:buClr>
                <a:srgbClr val="007FA3"/>
              </a:buClr>
              <a:defRPr sz="2400"/>
            </a:lvl5pPr>
            <a:lvl6pPr>
              <a:buClr>
                <a:srgbClr val="007FA3"/>
              </a:buClr>
              <a:defRPr sz="2400"/>
            </a:lvl6pPr>
            <a:lvl7pPr>
              <a:buClr>
                <a:srgbClr val="007FA3"/>
              </a:buClr>
              <a:defRPr sz="2400"/>
            </a:lvl7pPr>
            <a:lvl8pPr>
              <a:buClr>
                <a:srgbClr val="007FA3"/>
              </a:buClr>
              <a:defRPr sz="2400"/>
            </a:lvl8pPr>
            <a:lvl9pPr>
              <a:buClr>
                <a:srgbClr val="007FA3"/>
              </a:buCl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3/16/2018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 Placeholder 2"/>
          <p:cNvSpPr>
            <a:spLocks noGrp="1"/>
          </p:cNvSpPr>
          <p:nvPr>
            <p:ph type="body" idx="13"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a:t>
            </a:r>
          </a:p>
        </p:txBody>
      </p:sp>
      <p:sp>
        <p:nvSpPr>
          <p:cNvPr id="12"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smtClean="0"/>
              <a:t>Text</a:t>
            </a:r>
          </a:p>
        </p:txBody>
      </p:sp>
      <p:sp>
        <p:nvSpPr>
          <p:cNvPr id="13"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a:t>
            </a:r>
          </a:p>
        </p:txBody>
      </p:sp>
    </p:spTree>
    <p:extLst>
      <p:ext uri="{BB962C8B-B14F-4D97-AF65-F5344CB8AC3E}">
        <p14:creationId xmlns:p14="http://schemas.microsoft.com/office/powerpoint/2010/main" val="121090934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400"/>
            </a:lvl1pPr>
            <a:lvl2pPr>
              <a:defRPr sz="2400"/>
            </a:lvl2pPr>
            <a:lvl3pPr>
              <a:defRPr sz="2400"/>
            </a:lvl3pPr>
            <a:lvl4pPr>
              <a:defRPr sz="2400"/>
            </a:lvl4pPr>
            <a:lvl5pPr>
              <a:defRPr sz="2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400"/>
            </a:lvl1pPr>
            <a:lvl2pPr>
              <a:defRPr sz="2400"/>
            </a:lvl2pPr>
            <a:lvl3pPr>
              <a:defRPr sz="2400"/>
            </a:lvl3pPr>
            <a:lvl4pPr>
              <a:defRPr sz="2400"/>
            </a:lvl4pPr>
            <a:lvl5pPr>
              <a:defRPr sz="2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3/16/2018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6"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a:t>
            </a:r>
          </a:p>
        </p:txBody>
      </p:sp>
      <p:sp>
        <p:nvSpPr>
          <p:cNvPr id="17"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smtClean="0"/>
              <a:t>Text</a:t>
            </a:r>
          </a:p>
        </p:txBody>
      </p:sp>
      <p:sp>
        <p:nvSpPr>
          <p:cNvPr id="18"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a:t>
            </a:r>
          </a:p>
        </p:txBody>
      </p:sp>
    </p:spTree>
    <p:extLst>
      <p:ext uri="{BB962C8B-B14F-4D97-AF65-F5344CB8AC3E}">
        <p14:creationId xmlns:p14="http://schemas.microsoft.com/office/powerpoint/2010/main" val="315479995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3/16/2018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4" name="Picture 13"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25685"/>
            <a:ext cx="918000" cy="279915"/>
          </a:xfrm>
          <a:prstGeom prst="rect">
            <a:avLst/>
          </a:prstGeom>
        </p:spPr>
      </p:pic>
      <p:sp>
        <p:nvSpPr>
          <p:cNvPr id="12"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a:t>
            </a:r>
          </a:p>
        </p:txBody>
      </p:sp>
      <p:sp>
        <p:nvSpPr>
          <p:cNvPr id="13"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smtClean="0"/>
              <a:t>Text</a:t>
            </a:r>
          </a:p>
        </p:txBody>
      </p:sp>
      <p:sp>
        <p:nvSpPr>
          <p:cNvPr id="17"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a:t>
            </a:r>
          </a:p>
        </p:txBody>
      </p:sp>
      <p:sp>
        <p:nvSpPr>
          <p:cNvPr id="18" name="TextBox 17"/>
          <p:cNvSpPr txBox="1"/>
          <p:nvPr userDrawn="1"/>
        </p:nvSpPr>
        <p:spPr>
          <a:xfrm>
            <a:off x="1828800" y="6425685"/>
            <a:ext cx="695325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pitchFamily="34" charset="0"/>
                <a:ea typeface="Verdana" pitchFamily="34" charset="0"/>
                <a:cs typeface="Verdana" pitchFamily="34" charset="0"/>
              </a:rPr>
              <a:t>Copyright © 2019, 2010, 2007 by Pearson Education, Inc. All Rights Reserved.</a:t>
            </a:r>
            <a:endParaRPr lang="en-US" altLang="en-US" sz="1200" b="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20379609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447800"/>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3/16/2018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18" name="Text Placeholder 13"/>
          <p:cNvSpPr>
            <a:spLocks noGrp="1"/>
          </p:cNvSpPr>
          <p:nvPr>
            <p:ph type="body" sz="quarter" idx="16" hasCustomPrompt="1"/>
          </p:nvPr>
        </p:nvSpPr>
        <p:spPr>
          <a:xfrm>
            <a:off x="2212848" y="6428232"/>
            <a:ext cx="6574536" cy="274320"/>
          </a:xfrm>
        </p:spPr>
        <p:txBody>
          <a:bodyPr lIns="91440" tIns="45720" rIns="91440" bIns="45720" anchor="t" anchorCtr="0"/>
          <a:lstStyle>
            <a:lvl1pPr marL="0" marR="0" indent="0" algn="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pitchFamily="34" charset="0"/>
                <a:ea typeface="Verdana" panose="020B0604030504040204" pitchFamily="34" charset="0"/>
                <a:cs typeface="Verdana" panose="020B0604030504040204" pitchFamily="34" charset="0"/>
              </a:rPr>
              <a:t>Copyright © 2019, 2010, 2007 by Pearson Education, Inc. All Rights Reserved.</a:t>
            </a:r>
            <a:endParaRPr lang="en-US" altLang="en-US" sz="1200" b="0" dirty="0">
              <a:latin typeface="Verdana" pitchFamily="34" charset="0"/>
              <a:ea typeface="Verdana" panose="020B0604030504040204" pitchFamily="34" charset="0"/>
              <a:cs typeface="Verdana" panose="020B0604030504040204" pitchFamily="34" charset="0"/>
            </a:endParaRP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25685"/>
            <a:ext cx="918000" cy="279915"/>
          </a:xfrm>
          <a:prstGeom prst="rect">
            <a:avLst/>
          </a:prstGeom>
        </p:spPr>
      </p:pic>
    </p:spTree>
    <p:extLst>
      <p:ext uri="{BB962C8B-B14F-4D97-AF65-F5344CB8AC3E}">
        <p14:creationId xmlns:p14="http://schemas.microsoft.com/office/powerpoint/2010/main" val="298106283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1pPr>
              <a:defRPr sz="2400"/>
            </a:lvl1pPr>
            <a:lvl2pPr>
              <a:defRPr sz="2400"/>
            </a:lvl2pPr>
            <a:lvl3pPr>
              <a:defRPr sz="2400"/>
            </a:lvl3pPr>
            <a:lvl4pPr>
              <a:defRPr sz="2400"/>
            </a:lvl4pPr>
            <a:lvl5pPr>
              <a:defRPr sz="2400"/>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3/16/2018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400"/>
            </a:lvl1pPr>
            <a:lvl2pPr>
              <a:buClr>
                <a:srgbClr val="007FA3"/>
              </a:buClr>
              <a:defRPr sz="2400"/>
            </a:lvl2pPr>
            <a:lvl3pPr>
              <a:buClr>
                <a:srgbClr val="007FA3"/>
              </a:buClr>
              <a:defRPr sz="2400"/>
            </a:lvl3pPr>
            <a:lvl4pPr>
              <a:buClr>
                <a:srgbClr val="007FA3"/>
              </a:buClr>
              <a:defRPr sz="2400"/>
            </a:lvl4pPr>
            <a:lvl5pPr>
              <a:buClr>
                <a:srgbClr val="007FA3"/>
              </a:buClr>
              <a:defRPr sz="2400"/>
            </a:lvl5pPr>
            <a:lvl6pPr>
              <a:buClr>
                <a:srgbClr val="007FA3"/>
              </a:buClr>
              <a:defRPr sz="2400"/>
            </a:lvl6pPr>
            <a:lvl7pPr>
              <a:buClr>
                <a:srgbClr val="007FA3"/>
              </a:buClr>
              <a:defRPr sz="2400"/>
            </a:lvl7pPr>
            <a:lvl8pPr>
              <a:buClr>
                <a:srgbClr val="007FA3"/>
              </a:buClr>
              <a:defRPr sz="2400"/>
            </a:lvl8pPr>
            <a:lvl9pPr>
              <a:buClr>
                <a:srgbClr val="007FA3"/>
              </a:buCl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3/16/2018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lang="en-US" sz="2400" kern="1200" dirty="0">
                <a:solidFill>
                  <a:schemeClr val="tx1"/>
                </a:solidFill>
                <a:latin typeface="+mn-lt"/>
                <a:ea typeface="+mn-ea"/>
                <a:cs typeface="+mn-cs"/>
              </a:defRPr>
            </a:lvl1pPr>
            <a:lvl2pPr marL="569913" indent="-285750">
              <a:buClr>
                <a:srgbClr val="007FA3"/>
              </a:buClr>
              <a:defRPr lang="en-US" sz="2400" kern="1200" dirty="0">
                <a:solidFill>
                  <a:schemeClr val="tx1"/>
                </a:solidFill>
                <a:latin typeface="+mn-lt"/>
                <a:ea typeface="+mn-ea"/>
                <a:cs typeface="+mn-cs"/>
              </a:defRPr>
            </a:lvl2pPr>
            <a:lvl3pPr>
              <a:buClr>
                <a:srgbClr val="007FA3"/>
              </a:buClr>
              <a:defRPr sz="2400"/>
            </a:lvl3pPr>
            <a:lvl4pPr>
              <a:buClr>
                <a:srgbClr val="007FA3"/>
              </a:buClr>
              <a:defRPr sz="2400"/>
            </a:lvl4pPr>
            <a:lvl5pPr>
              <a:buClr>
                <a:srgbClr val="007FA3"/>
              </a:buClr>
              <a:defRPr sz="2400"/>
            </a:lvl5pPr>
            <a:lvl6pPr>
              <a:buClr>
                <a:srgbClr val="007FA3"/>
              </a:buClr>
              <a:defRPr sz="2400"/>
            </a:lvl6pPr>
            <a:lvl7pPr>
              <a:buClr>
                <a:srgbClr val="007FA3"/>
              </a:buClr>
              <a:defRPr sz="2400"/>
            </a:lvl7pPr>
            <a:lvl8pPr>
              <a:buClr>
                <a:srgbClr val="007FA3"/>
              </a:buClr>
              <a:defRPr sz="2400"/>
            </a:lvl8pPr>
            <a:lvl9pPr>
              <a:buClr>
                <a:srgbClr val="007FA3"/>
              </a:buClr>
              <a:defRPr sz="2400"/>
            </a:lvl9pPr>
          </a:lstStyle>
          <a:p>
            <a:pPr marL="256032" lvl="0" indent="-256032" algn="l" defTabSz="914400" rtl="0" eaLnBrk="1" latinLnBrk="0" hangingPunct="1">
              <a:spcBef>
                <a:spcPts val="1500"/>
              </a:spcBef>
              <a:buClr>
                <a:srgbClr val="007FA3"/>
              </a:buClr>
              <a:buSzPct val="100000"/>
              <a:buFont typeface="Arial" panose="020B0604020202020204" pitchFamily="34" charset="0"/>
              <a:buChar char="•"/>
            </a:pPr>
            <a:r>
              <a:rPr lang="en-US" dirty="0"/>
              <a:t>Click to edit Master text styles</a:t>
            </a:r>
          </a:p>
          <a:p>
            <a:pPr marL="742950" lvl="1" indent="-285750" algn="l" defTabSz="914400" rtl="0" eaLnBrk="1" latinLnBrk="0" hangingPunct="1">
              <a:spcBef>
                <a:spcPts val="600"/>
              </a:spcBef>
              <a:buClr>
                <a:srgbClr val="007FA3"/>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3/16/2018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3/16/2018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4" name="Picture 13"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25685"/>
            <a:ext cx="918000" cy="279915"/>
          </a:xfrm>
          <a:prstGeom prst="rect">
            <a:avLst/>
          </a:prstGeom>
        </p:spPr>
      </p:pic>
      <p:sp>
        <p:nvSpPr>
          <p:cNvPr id="12" name="TextBox 11"/>
          <p:cNvSpPr txBox="1"/>
          <p:nvPr userDrawn="1"/>
        </p:nvSpPr>
        <p:spPr>
          <a:xfrm>
            <a:off x="1676400" y="6425685"/>
            <a:ext cx="710565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pitchFamily="34" charset="0"/>
                <a:ea typeface="Verdana" pitchFamily="34" charset="0"/>
                <a:cs typeface="Verdana" pitchFamily="34" charset="0"/>
              </a:rPr>
              <a:t>Copyright © 2019, 2010, 2007 by Pearson Education, Inc. All Rights Reserved.</a:t>
            </a:r>
            <a:endParaRPr lang="en-US" altLang="en-US" sz="1200" b="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20379609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400"/>
            </a:lvl1pPr>
            <a:lvl2pPr>
              <a:defRPr sz="2400"/>
            </a:lvl2pPr>
            <a:lvl3pPr>
              <a:defRPr sz="2400"/>
            </a:lvl3pPr>
            <a:lvl4pPr>
              <a:defRPr sz="2400"/>
            </a:lvl4pPr>
            <a:lvl5pPr>
              <a:defRPr sz="2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400"/>
            </a:lvl1pPr>
            <a:lvl2pPr>
              <a:defRPr sz="2400"/>
            </a:lvl2pPr>
            <a:lvl3pPr>
              <a:defRPr sz="2400"/>
            </a:lvl3pPr>
            <a:lvl4pPr>
              <a:defRPr sz="2400"/>
            </a:lvl4pPr>
            <a:lvl5pPr>
              <a:defRPr sz="2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3/16/2018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24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3/16/2018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5470418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3/16/2018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3/16/2018</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457200" y="6425685"/>
            <a:ext cx="918000" cy="279915"/>
          </a:xfrm>
          <a:prstGeom prst="rect">
            <a:avLst/>
          </a:prstGeom>
        </p:spPr>
      </p:pic>
      <p:sp>
        <p:nvSpPr>
          <p:cNvPr id="10" name="TextBox 9"/>
          <p:cNvSpPr txBox="1"/>
          <p:nvPr userDrawn="1"/>
        </p:nvSpPr>
        <p:spPr>
          <a:xfrm>
            <a:off x="1676400" y="6425685"/>
            <a:ext cx="710565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pitchFamily="34" charset="0"/>
                <a:ea typeface="Verdana" pitchFamily="34" charset="0"/>
                <a:cs typeface="Verdana" pitchFamily="34" charset="0"/>
              </a:rPr>
              <a:t>Copyright © 2019, 2010, 2007 by Pearson Education, Inc. All Rights Reserved.</a:t>
            </a:r>
            <a:endParaRPr lang="en-US" altLang="en-US" sz="1200" b="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2" r:id="rId11"/>
    <p:sldLayoutId id="2147483663" r:id="rId12"/>
    <p:sldLayoutId id="2147483664" r:id="rId13"/>
    <p:sldLayoutId id="2147483665" r:id="rId14"/>
  </p:sldLayoutIdLs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1.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13.wmf"/><Relationship Id="rId5" Type="http://schemas.openxmlformats.org/officeDocument/2006/relationships/oleObject" Target="../embeddings/oleObject7.bin"/><Relationship Id="rId4" Type="http://schemas.openxmlformats.org/officeDocument/2006/relationships/image" Target="../media/image12.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5.vml"/><Relationship Id="rId4" Type="http://schemas.openxmlformats.org/officeDocument/2006/relationships/image" Target="../media/image14.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5.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16.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7.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21.wmf"/><Relationship Id="rId5" Type="http://schemas.openxmlformats.org/officeDocument/2006/relationships/oleObject" Target="../embeddings/oleObject13.bin"/><Relationship Id="rId4" Type="http://schemas.openxmlformats.org/officeDocument/2006/relationships/image" Target="../media/image20.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22.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1.vml"/><Relationship Id="rId5" Type="http://schemas.openxmlformats.org/officeDocument/2006/relationships/image" Target="../media/image24.wmf"/><Relationship Id="rId4" Type="http://schemas.openxmlformats.org/officeDocument/2006/relationships/oleObject" Target="../embeddings/oleObject15.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Marketing Research: </a:t>
            </a:r>
            <a:r>
              <a:rPr lang="en-US" sz="2800" dirty="0" smtClean="0"/>
              <a:t>An Applied Orientation</a:t>
            </a:r>
            <a:endParaRPr lang="en-US" dirty="0"/>
          </a:p>
        </p:txBody>
      </p:sp>
      <p:sp>
        <p:nvSpPr>
          <p:cNvPr id="3" name="Text Placeholder 2"/>
          <p:cNvSpPr>
            <a:spLocks noGrp="1"/>
          </p:cNvSpPr>
          <p:nvPr>
            <p:ph type="body" sz="quarter" idx="13"/>
          </p:nvPr>
        </p:nvSpPr>
        <p:spPr/>
        <p:txBody>
          <a:bodyPr/>
          <a:lstStyle/>
          <a:p>
            <a:r>
              <a:rPr lang="en-US" dirty="0" smtClean="0"/>
              <a:t>Seventh Edition</a:t>
            </a:r>
            <a:endParaRPr lang="en-US" dirty="0"/>
          </a:p>
        </p:txBody>
      </p:sp>
      <p:sp>
        <p:nvSpPr>
          <p:cNvPr id="4" name="Text Placeholder 3"/>
          <p:cNvSpPr>
            <a:spLocks noGrp="1"/>
          </p:cNvSpPr>
          <p:nvPr>
            <p:ph type="body" sz="quarter" idx="14"/>
          </p:nvPr>
        </p:nvSpPr>
        <p:spPr/>
        <p:txBody>
          <a:bodyPr/>
          <a:lstStyle/>
          <a:p>
            <a:r>
              <a:rPr lang="en-US" dirty="0" smtClean="0"/>
              <a:t>Chapter 16</a:t>
            </a:r>
            <a:endParaRPr lang="en-US" dirty="0"/>
          </a:p>
        </p:txBody>
      </p:sp>
      <p:sp>
        <p:nvSpPr>
          <p:cNvPr id="5" name="Text Placeholder 4"/>
          <p:cNvSpPr>
            <a:spLocks noGrp="1"/>
          </p:cNvSpPr>
          <p:nvPr>
            <p:ph type="body" sz="quarter" idx="15"/>
          </p:nvPr>
        </p:nvSpPr>
        <p:spPr/>
        <p:txBody>
          <a:bodyPr/>
          <a:lstStyle/>
          <a:p>
            <a:pPr>
              <a:defRPr/>
            </a:pPr>
            <a:r>
              <a:rPr lang="en-US" dirty="0"/>
              <a:t>Analysis of </a:t>
            </a:r>
            <a:r>
              <a:rPr lang="en-US" dirty="0" smtClean="0"/>
              <a:t>Variance and </a:t>
            </a:r>
            <a:r>
              <a:rPr lang="en-US" dirty="0"/>
              <a:t>Covariance</a:t>
            </a:r>
          </a:p>
        </p:txBody>
      </p:sp>
      <p:pic>
        <p:nvPicPr>
          <p:cNvPr id="8" name="Picture 7" descr="Front cover: Marketing Research: An Applied Orientation Seventh Edition by Malhotra"/>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6725" y="1354637"/>
            <a:ext cx="3849856" cy="4927617"/>
          </a:xfrm>
          <a:prstGeom prst="rect">
            <a:avLst/>
          </a:prstGeom>
        </p:spPr>
      </p:pic>
      <p:sp>
        <p:nvSpPr>
          <p:cNvPr id="7" name="Text Placeholder 6"/>
          <p:cNvSpPr>
            <a:spLocks noGrp="1"/>
          </p:cNvSpPr>
          <p:nvPr>
            <p:ph type="body" sz="quarter" idx="16"/>
          </p:nvPr>
        </p:nvSpPr>
        <p:spPr/>
        <p:txBody>
          <a:bodyPr/>
          <a:lstStyle/>
          <a:p>
            <a:pPr>
              <a:defRPr/>
            </a:pPr>
            <a:r>
              <a:rPr lang="en-US" altLang="en-US" dirty="0" smtClean="0">
                <a:latin typeface="Verdana" pitchFamily="34" charset="0"/>
              </a:rPr>
              <a:t>Copyright © 2019, 2010, 2007 by Pearson Education, Inc. All Rights Reserved.</a:t>
            </a:r>
            <a:endParaRPr lang="en-US" altLang="en-US" dirty="0">
              <a:latin typeface="Verdan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Statistics Associated with One-Way </a:t>
            </a:r>
            <a:br>
              <a:rPr lang="en-US" dirty="0"/>
            </a:br>
            <a:r>
              <a:rPr lang="en-US" dirty="0"/>
              <a:t>Analysis of </a:t>
            </a:r>
            <a:r>
              <a:rPr lang="en-US" dirty="0" smtClean="0"/>
              <a:t>Variance </a:t>
            </a:r>
            <a:r>
              <a:rPr lang="en-US" sz="2000" b="0" dirty="0" smtClean="0"/>
              <a:t>(2 </a:t>
            </a:r>
            <a:r>
              <a:rPr lang="en-US" sz="2000" b="0" dirty="0"/>
              <a:t>of 2)</a:t>
            </a:r>
            <a:endParaRPr lang="en-US" dirty="0"/>
          </a:p>
        </p:txBody>
      </p:sp>
      <p:sp>
        <p:nvSpPr>
          <p:cNvPr id="3" name="Content Placeholder 2"/>
          <p:cNvSpPr>
            <a:spLocks noGrp="1"/>
          </p:cNvSpPr>
          <p:nvPr>
            <p:ph idx="1"/>
          </p:nvPr>
        </p:nvSpPr>
        <p:spPr/>
        <p:txBody>
          <a:bodyPr/>
          <a:lstStyle/>
          <a:p>
            <a:pPr>
              <a:defRPr/>
            </a:pPr>
            <a:r>
              <a:rPr lang="en-US" b="1" i="1" dirty="0" err="1">
                <a:solidFill>
                  <a:srgbClr val="007FA3"/>
                </a:solidFill>
                <a:cs typeface="Times New Roman" pitchFamily="18" charset="0"/>
              </a:rPr>
              <a:t>SS</a:t>
            </a:r>
            <a:r>
              <a:rPr lang="en-US" b="1" i="1" baseline="-25000" dirty="0" err="1">
                <a:solidFill>
                  <a:srgbClr val="007FA3"/>
                </a:solidFill>
                <a:cs typeface="Times New Roman" pitchFamily="18" charset="0"/>
              </a:rPr>
              <a:t>between</a:t>
            </a:r>
            <a:r>
              <a:rPr lang="en-US" dirty="0" smtClean="0">
                <a:cs typeface="Times New Roman" pitchFamily="18" charset="0"/>
              </a:rPr>
              <a:t>.</a:t>
            </a:r>
            <a:r>
              <a:rPr lang="en-US" dirty="0" smtClean="0">
                <a:solidFill>
                  <a:srgbClr val="CC0000"/>
                </a:solidFill>
                <a:cs typeface="Times New Roman" pitchFamily="18" charset="0"/>
              </a:rPr>
              <a:t> </a:t>
            </a:r>
            <a:r>
              <a:rPr lang="en-US" dirty="0" smtClean="0">
                <a:cs typeface="Times New Roman" pitchFamily="18" charset="0"/>
              </a:rPr>
              <a:t>Also </a:t>
            </a:r>
            <a:r>
              <a:rPr lang="en-US" dirty="0">
                <a:cs typeface="Times New Roman" pitchFamily="18" charset="0"/>
              </a:rPr>
              <a:t>denoted as</a:t>
            </a:r>
            <a:r>
              <a:rPr lang="en-US" dirty="0">
                <a:solidFill>
                  <a:srgbClr val="CC0000"/>
                </a:solidFill>
                <a:cs typeface="Times New Roman" pitchFamily="18" charset="0"/>
              </a:rPr>
              <a:t> </a:t>
            </a:r>
            <a:r>
              <a:rPr lang="en-US" b="1" i="1" dirty="0" err="1">
                <a:solidFill>
                  <a:srgbClr val="007FA3"/>
                </a:solidFill>
                <a:cs typeface="Times New Roman" pitchFamily="18" charset="0"/>
              </a:rPr>
              <a:t>SS</a:t>
            </a:r>
            <a:r>
              <a:rPr lang="en-US" b="1" i="1" baseline="-25000" dirty="0" err="1">
                <a:solidFill>
                  <a:srgbClr val="007FA3"/>
                </a:solidFill>
                <a:cs typeface="Times New Roman" pitchFamily="18" charset="0"/>
              </a:rPr>
              <a:t>x</a:t>
            </a:r>
            <a:r>
              <a:rPr lang="en-US" dirty="0">
                <a:cs typeface="Times New Roman" pitchFamily="18" charset="0"/>
              </a:rPr>
              <a:t>, this is the variation in </a:t>
            </a:r>
            <a:r>
              <a:rPr lang="en-US" i="1" dirty="0">
                <a:cs typeface="Times New Roman" pitchFamily="18" charset="0"/>
              </a:rPr>
              <a:t>Y</a:t>
            </a:r>
            <a:r>
              <a:rPr lang="en-US" dirty="0">
                <a:cs typeface="Times New Roman" pitchFamily="18" charset="0"/>
              </a:rPr>
              <a:t> related to the variation in the means of the categories of </a:t>
            </a:r>
            <a:r>
              <a:rPr lang="en-US" i="1" dirty="0">
                <a:cs typeface="Times New Roman" pitchFamily="18" charset="0"/>
              </a:rPr>
              <a:t>X</a:t>
            </a:r>
            <a:r>
              <a:rPr lang="en-US" dirty="0" smtClean="0">
                <a:cs typeface="Times New Roman" pitchFamily="18" charset="0"/>
              </a:rPr>
              <a:t>. This </a:t>
            </a:r>
            <a:r>
              <a:rPr lang="en-US" dirty="0">
                <a:cs typeface="Times New Roman" pitchFamily="18" charset="0"/>
              </a:rPr>
              <a:t>represents variation between the categories of </a:t>
            </a:r>
            <a:r>
              <a:rPr lang="en-US" i="1" dirty="0">
                <a:cs typeface="Times New Roman" pitchFamily="18" charset="0"/>
              </a:rPr>
              <a:t>X</a:t>
            </a:r>
            <a:r>
              <a:rPr lang="en-US" dirty="0">
                <a:cs typeface="Times New Roman" pitchFamily="18" charset="0"/>
              </a:rPr>
              <a:t>, or the portion of the sum of squares in </a:t>
            </a:r>
            <a:r>
              <a:rPr lang="en-US" i="1" dirty="0">
                <a:cs typeface="Times New Roman" pitchFamily="18" charset="0"/>
              </a:rPr>
              <a:t>Y</a:t>
            </a:r>
            <a:r>
              <a:rPr lang="en-US" dirty="0">
                <a:cs typeface="Times New Roman" pitchFamily="18" charset="0"/>
              </a:rPr>
              <a:t> related to </a:t>
            </a:r>
            <a:r>
              <a:rPr lang="en-US" i="1" dirty="0">
                <a:cs typeface="Times New Roman" pitchFamily="18" charset="0"/>
              </a:rPr>
              <a:t>X</a:t>
            </a:r>
            <a:r>
              <a:rPr lang="en-US" dirty="0" smtClean="0">
                <a:cs typeface="Times New Roman" pitchFamily="18" charset="0"/>
              </a:rPr>
              <a:t>.</a:t>
            </a:r>
            <a:endParaRPr lang="en-US" dirty="0">
              <a:solidFill>
                <a:srgbClr val="CC0000"/>
              </a:solidFill>
            </a:endParaRPr>
          </a:p>
          <a:p>
            <a:pPr>
              <a:defRPr/>
            </a:pPr>
            <a:r>
              <a:rPr lang="en-US" b="1" i="1" dirty="0" err="1">
                <a:solidFill>
                  <a:srgbClr val="007FA3"/>
                </a:solidFill>
                <a:cs typeface="Times New Roman" pitchFamily="18" charset="0"/>
              </a:rPr>
              <a:t>SS</a:t>
            </a:r>
            <a:r>
              <a:rPr lang="en-US" b="1" i="1" baseline="-25000" dirty="0" err="1">
                <a:solidFill>
                  <a:srgbClr val="007FA3"/>
                </a:solidFill>
                <a:cs typeface="Times New Roman" pitchFamily="18" charset="0"/>
              </a:rPr>
              <a:t>within</a:t>
            </a:r>
            <a:r>
              <a:rPr lang="en-US" dirty="0" smtClean="0">
                <a:cs typeface="Times New Roman" pitchFamily="18" charset="0"/>
              </a:rPr>
              <a:t>.</a:t>
            </a:r>
            <a:r>
              <a:rPr lang="en-US" dirty="0" smtClean="0">
                <a:solidFill>
                  <a:srgbClr val="CC0000"/>
                </a:solidFill>
                <a:cs typeface="Times New Roman" pitchFamily="18" charset="0"/>
              </a:rPr>
              <a:t> </a:t>
            </a:r>
            <a:r>
              <a:rPr lang="en-US" dirty="0" smtClean="0">
                <a:cs typeface="Times New Roman" pitchFamily="18" charset="0"/>
              </a:rPr>
              <a:t>Also </a:t>
            </a:r>
            <a:r>
              <a:rPr lang="en-US" dirty="0">
                <a:cs typeface="Times New Roman" pitchFamily="18" charset="0"/>
              </a:rPr>
              <a:t>referred to as </a:t>
            </a:r>
            <a:r>
              <a:rPr lang="en-US" b="1" i="1" dirty="0" err="1">
                <a:solidFill>
                  <a:srgbClr val="007FA3"/>
                </a:solidFill>
                <a:cs typeface="Times New Roman" pitchFamily="18" charset="0"/>
              </a:rPr>
              <a:t>SS</a:t>
            </a:r>
            <a:r>
              <a:rPr lang="en-US" b="1" i="1" baseline="-25000" dirty="0" err="1">
                <a:solidFill>
                  <a:srgbClr val="007FA3"/>
                </a:solidFill>
                <a:cs typeface="Times New Roman" pitchFamily="18" charset="0"/>
              </a:rPr>
              <a:t>error</a:t>
            </a:r>
            <a:r>
              <a:rPr lang="en-US" dirty="0">
                <a:cs typeface="Times New Roman" pitchFamily="18" charset="0"/>
              </a:rPr>
              <a:t>, this is the variation in </a:t>
            </a:r>
            <a:r>
              <a:rPr lang="en-US" i="1" dirty="0">
                <a:cs typeface="Times New Roman" pitchFamily="18" charset="0"/>
              </a:rPr>
              <a:t>Y</a:t>
            </a:r>
            <a:r>
              <a:rPr lang="en-US" dirty="0">
                <a:cs typeface="Times New Roman" pitchFamily="18" charset="0"/>
              </a:rPr>
              <a:t> due to the variation within each of the categories of </a:t>
            </a:r>
            <a:r>
              <a:rPr lang="en-US" i="1" dirty="0">
                <a:cs typeface="Times New Roman" pitchFamily="18" charset="0"/>
              </a:rPr>
              <a:t>X</a:t>
            </a:r>
            <a:r>
              <a:rPr lang="en-US" dirty="0" smtClean="0">
                <a:cs typeface="Times New Roman" pitchFamily="18" charset="0"/>
              </a:rPr>
              <a:t>. This </a:t>
            </a:r>
            <a:r>
              <a:rPr lang="en-US" dirty="0">
                <a:cs typeface="Times New Roman" pitchFamily="18" charset="0"/>
              </a:rPr>
              <a:t>variation is not accounted for by </a:t>
            </a:r>
            <a:r>
              <a:rPr lang="en-US" i="1" dirty="0">
                <a:cs typeface="Times New Roman" pitchFamily="18" charset="0"/>
              </a:rPr>
              <a:t>X</a:t>
            </a:r>
            <a:r>
              <a:rPr lang="en-US" dirty="0" smtClean="0">
                <a:cs typeface="Times New Roman" pitchFamily="18" charset="0"/>
              </a:rPr>
              <a:t>.</a:t>
            </a:r>
            <a:endParaRPr lang="en-US" dirty="0">
              <a:solidFill>
                <a:srgbClr val="CC0000"/>
              </a:solidFill>
              <a:cs typeface="Times New Roman" pitchFamily="18" charset="0"/>
            </a:endParaRPr>
          </a:p>
          <a:p>
            <a:pPr>
              <a:defRPr/>
            </a:pPr>
            <a:r>
              <a:rPr lang="en-US" b="1" i="1" dirty="0" err="1">
                <a:solidFill>
                  <a:srgbClr val="007FA3"/>
                </a:solidFill>
                <a:cs typeface="Times New Roman" pitchFamily="18" charset="0"/>
              </a:rPr>
              <a:t>SS</a:t>
            </a:r>
            <a:r>
              <a:rPr lang="en-US" b="1" i="1" baseline="-25000" dirty="0" err="1">
                <a:solidFill>
                  <a:srgbClr val="007FA3"/>
                </a:solidFill>
                <a:cs typeface="Times New Roman" pitchFamily="18" charset="0"/>
              </a:rPr>
              <a:t>y</a:t>
            </a:r>
            <a:r>
              <a:rPr lang="en-US" dirty="0" smtClean="0">
                <a:cs typeface="Times New Roman" pitchFamily="18" charset="0"/>
              </a:rPr>
              <a:t>.</a:t>
            </a:r>
            <a:r>
              <a:rPr lang="en-US" dirty="0" smtClean="0">
                <a:solidFill>
                  <a:srgbClr val="CC0000"/>
                </a:solidFill>
                <a:cs typeface="Times New Roman" pitchFamily="18" charset="0"/>
              </a:rPr>
              <a:t> </a:t>
            </a:r>
            <a:r>
              <a:rPr lang="en-US" dirty="0" smtClean="0">
                <a:cs typeface="Times New Roman" pitchFamily="18" charset="0"/>
              </a:rPr>
              <a:t>This </a:t>
            </a:r>
            <a:r>
              <a:rPr lang="en-US" dirty="0">
                <a:cs typeface="Times New Roman" pitchFamily="18" charset="0"/>
              </a:rPr>
              <a:t>is the total variation in </a:t>
            </a:r>
            <a:r>
              <a:rPr lang="en-US" i="1" dirty="0">
                <a:cs typeface="Times New Roman" pitchFamily="18" charset="0"/>
              </a:rPr>
              <a:t>Y</a:t>
            </a:r>
            <a:r>
              <a:rPr lang="en-US" dirty="0">
                <a:cs typeface="Times New Roman" pitchFamily="18" charset="0"/>
              </a:rPr>
              <a:t>.</a:t>
            </a:r>
            <a:endParaRPr lang="en-US" dirty="0"/>
          </a:p>
        </p:txBody>
      </p:sp>
    </p:spTree>
    <p:extLst>
      <p:ext uri="{BB962C8B-B14F-4D97-AF65-F5344CB8AC3E}">
        <p14:creationId xmlns:p14="http://schemas.microsoft.com/office/powerpoint/2010/main" val="1701414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Conducting One-Way ANOVA</a:t>
            </a:r>
          </a:p>
        </p:txBody>
      </p:sp>
      <p:sp>
        <p:nvSpPr>
          <p:cNvPr id="3" name="Content Placeholder 2"/>
          <p:cNvSpPr>
            <a:spLocks noGrp="1"/>
          </p:cNvSpPr>
          <p:nvPr>
            <p:ph idx="1"/>
          </p:nvPr>
        </p:nvSpPr>
        <p:spPr>
          <a:xfrm>
            <a:off x="457200" y="1600201"/>
            <a:ext cx="8229600" cy="457199"/>
          </a:xfrm>
        </p:spPr>
        <p:txBody>
          <a:bodyPr/>
          <a:lstStyle/>
          <a:p>
            <a:pPr marL="0" indent="0">
              <a:buNone/>
            </a:pPr>
            <a:r>
              <a:rPr lang="en-US" b="1" dirty="0" smtClean="0"/>
              <a:t>Figure 16.2</a:t>
            </a:r>
            <a:r>
              <a:rPr lang="en-US" dirty="0" smtClean="0"/>
              <a:t> </a:t>
            </a:r>
            <a:r>
              <a:rPr lang="en-US" dirty="0"/>
              <a:t>Conducting </a:t>
            </a:r>
            <a:r>
              <a:rPr lang="en-US" dirty="0" smtClean="0"/>
              <a:t>One-Way ANOVA</a:t>
            </a:r>
            <a:endParaRPr lang="en-US" dirty="0"/>
          </a:p>
        </p:txBody>
      </p:sp>
      <p:pic>
        <p:nvPicPr>
          <p:cNvPr id="5" name="Picture 4" descr="The figure shows the steps in the following order:&#10;• Identify the dependent and independent variables.&#10;• Decompose the total variation.&#10;• Measure the effects.&#10;• Test the significance.&#10;• Interpret the result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95302" y="2214678"/>
            <a:ext cx="5353396" cy="4033722"/>
          </a:xfrm>
          <a:prstGeom prst="rect">
            <a:avLst/>
          </a:prstGeom>
        </p:spPr>
      </p:pic>
    </p:spTree>
    <p:extLst>
      <p:ext uri="{BB962C8B-B14F-4D97-AF65-F5344CB8AC3E}">
        <p14:creationId xmlns:p14="http://schemas.microsoft.com/office/powerpoint/2010/main" val="30541914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Conducting One-Way Analysis of Variance</a:t>
            </a:r>
            <a:br>
              <a:rPr lang="en-US" dirty="0"/>
            </a:br>
            <a:r>
              <a:rPr lang="en-US" dirty="0"/>
              <a:t>Decompose the Total </a:t>
            </a:r>
            <a:r>
              <a:rPr lang="en-US" dirty="0" smtClean="0"/>
              <a:t>Variation </a:t>
            </a:r>
            <a:r>
              <a:rPr lang="en-US" sz="2000" b="0" dirty="0" smtClean="0"/>
              <a:t>(1 of 2)</a:t>
            </a:r>
            <a:endParaRPr lang="en-US" b="0" dirty="0"/>
          </a:p>
        </p:txBody>
      </p:sp>
      <p:sp>
        <p:nvSpPr>
          <p:cNvPr id="3" name="Content Placeholder 2"/>
          <p:cNvSpPr>
            <a:spLocks noGrp="1"/>
          </p:cNvSpPr>
          <p:nvPr>
            <p:ph idx="1"/>
          </p:nvPr>
        </p:nvSpPr>
        <p:spPr/>
        <p:txBody>
          <a:bodyPr/>
          <a:lstStyle/>
          <a:p>
            <a:pPr marL="0" indent="0">
              <a:spcAft>
                <a:spcPts val="1500"/>
              </a:spcAft>
              <a:buNone/>
              <a:defRPr/>
            </a:pPr>
            <a:r>
              <a:rPr lang="en-US" dirty="0">
                <a:cs typeface="Times New Roman" pitchFamily="18" charset="0"/>
              </a:rPr>
              <a:t>The total variation in </a:t>
            </a:r>
            <a:r>
              <a:rPr lang="en-US" i="1" dirty="0">
                <a:cs typeface="Times New Roman" pitchFamily="18" charset="0"/>
              </a:rPr>
              <a:t>Y</a:t>
            </a:r>
            <a:r>
              <a:rPr lang="en-US" dirty="0">
                <a:cs typeface="Times New Roman" pitchFamily="18" charset="0"/>
              </a:rPr>
              <a:t>, denoted by</a:t>
            </a:r>
            <a:r>
              <a:rPr lang="en-US" dirty="0">
                <a:solidFill>
                  <a:srgbClr val="800080"/>
                </a:solidFill>
                <a:cs typeface="Times New Roman" pitchFamily="18" charset="0"/>
              </a:rPr>
              <a:t> </a:t>
            </a:r>
            <a:r>
              <a:rPr lang="en-US" b="1" i="1" dirty="0" err="1">
                <a:solidFill>
                  <a:srgbClr val="007FA3"/>
                </a:solidFill>
                <a:cs typeface="Times New Roman" pitchFamily="18" charset="0"/>
              </a:rPr>
              <a:t>SS</a:t>
            </a:r>
            <a:r>
              <a:rPr lang="en-US" b="1" i="1" baseline="-25000" dirty="0" err="1">
                <a:solidFill>
                  <a:srgbClr val="007FA3"/>
                </a:solidFill>
                <a:cs typeface="Times New Roman" pitchFamily="18" charset="0"/>
              </a:rPr>
              <a:t>y</a:t>
            </a:r>
            <a:r>
              <a:rPr lang="en-US" dirty="0">
                <a:cs typeface="Times New Roman" pitchFamily="18" charset="0"/>
              </a:rPr>
              <a:t>, can be decomposed into two components:</a:t>
            </a:r>
          </a:p>
          <a:p>
            <a:pPr marL="0" indent="0">
              <a:spcAft>
                <a:spcPts val="1500"/>
              </a:spcAft>
              <a:buNone/>
              <a:defRPr/>
            </a:pPr>
            <a:r>
              <a:rPr lang="en-US" b="1" i="1" dirty="0" err="1">
                <a:solidFill>
                  <a:srgbClr val="007FA3"/>
                </a:solidFill>
                <a:cs typeface="Times New Roman" pitchFamily="18" charset="0"/>
              </a:rPr>
              <a:t>SS</a:t>
            </a:r>
            <a:r>
              <a:rPr lang="en-US" b="1" i="1" baseline="-25000" dirty="0" err="1">
                <a:solidFill>
                  <a:srgbClr val="007FA3"/>
                </a:solidFill>
                <a:cs typeface="Times New Roman" pitchFamily="18" charset="0"/>
              </a:rPr>
              <a:t>y</a:t>
            </a:r>
            <a:r>
              <a:rPr lang="en-US" b="1" dirty="0">
                <a:solidFill>
                  <a:srgbClr val="007FA3"/>
                </a:solidFill>
                <a:cs typeface="Times New Roman" pitchFamily="18" charset="0"/>
              </a:rPr>
              <a:t> = </a:t>
            </a:r>
            <a:r>
              <a:rPr lang="en-US" b="1" i="1" dirty="0" err="1">
                <a:solidFill>
                  <a:srgbClr val="007FA3"/>
                </a:solidFill>
                <a:cs typeface="Times New Roman" pitchFamily="18" charset="0"/>
              </a:rPr>
              <a:t>SS</a:t>
            </a:r>
            <a:r>
              <a:rPr lang="en-US" b="1" i="1" baseline="-25000" dirty="0" err="1">
                <a:solidFill>
                  <a:srgbClr val="007FA3"/>
                </a:solidFill>
                <a:cs typeface="Times New Roman" pitchFamily="18" charset="0"/>
              </a:rPr>
              <a:t>between</a:t>
            </a:r>
            <a:r>
              <a:rPr lang="en-US" b="1" dirty="0">
                <a:solidFill>
                  <a:srgbClr val="007FA3"/>
                </a:solidFill>
                <a:cs typeface="Times New Roman" pitchFamily="18" charset="0"/>
              </a:rPr>
              <a:t> + </a:t>
            </a:r>
            <a:r>
              <a:rPr lang="en-US" b="1" i="1" dirty="0" err="1">
                <a:solidFill>
                  <a:srgbClr val="007FA3"/>
                </a:solidFill>
                <a:cs typeface="Times New Roman" pitchFamily="18" charset="0"/>
              </a:rPr>
              <a:t>SS</a:t>
            </a:r>
            <a:r>
              <a:rPr lang="en-US" b="1" i="1" baseline="-25000" dirty="0" err="1">
                <a:solidFill>
                  <a:srgbClr val="007FA3"/>
                </a:solidFill>
                <a:cs typeface="Times New Roman" pitchFamily="18" charset="0"/>
              </a:rPr>
              <a:t>within</a:t>
            </a:r>
            <a:endParaRPr lang="en-US" b="1" baseline="-25000" dirty="0">
              <a:solidFill>
                <a:srgbClr val="007FA3"/>
              </a:solidFill>
              <a:cs typeface="Times New Roman" pitchFamily="18" charset="0"/>
            </a:endParaRPr>
          </a:p>
          <a:p>
            <a:pPr marL="0" indent="0">
              <a:spcAft>
                <a:spcPts val="1500"/>
              </a:spcAft>
              <a:buNone/>
              <a:defRPr/>
            </a:pPr>
            <a:r>
              <a:rPr lang="en-US" dirty="0">
                <a:cs typeface="Times New Roman" pitchFamily="18" charset="0"/>
              </a:rPr>
              <a:t>where the subscripts </a:t>
            </a:r>
            <a:r>
              <a:rPr lang="en-US" i="1" dirty="0">
                <a:cs typeface="Times New Roman" pitchFamily="18" charset="0"/>
              </a:rPr>
              <a:t>between</a:t>
            </a:r>
            <a:r>
              <a:rPr lang="en-US" dirty="0">
                <a:cs typeface="Times New Roman" pitchFamily="18" charset="0"/>
              </a:rPr>
              <a:t> and </a:t>
            </a:r>
            <a:r>
              <a:rPr lang="en-US" i="1" dirty="0">
                <a:cs typeface="Times New Roman" pitchFamily="18" charset="0"/>
              </a:rPr>
              <a:t>within</a:t>
            </a:r>
            <a:r>
              <a:rPr lang="en-US" dirty="0">
                <a:cs typeface="Times New Roman" pitchFamily="18" charset="0"/>
              </a:rPr>
              <a:t> refer to the categories of </a:t>
            </a:r>
            <a:r>
              <a:rPr lang="en-US" i="1" dirty="0">
                <a:cs typeface="Times New Roman" pitchFamily="18" charset="0"/>
              </a:rPr>
              <a:t>X</a:t>
            </a:r>
            <a:r>
              <a:rPr lang="en-US" dirty="0" smtClean="0">
                <a:cs typeface="Times New Roman" pitchFamily="18" charset="0"/>
              </a:rPr>
              <a:t>.</a:t>
            </a:r>
            <a:r>
              <a:rPr lang="en-US" dirty="0" smtClean="0">
                <a:solidFill>
                  <a:srgbClr val="CC0000"/>
                </a:solidFill>
                <a:cs typeface="Times New Roman" pitchFamily="18" charset="0"/>
              </a:rPr>
              <a:t> </a:t>
            </a:r>
            <a:r>
              <a:rPr lang="en-US" b="1" i="1" dirty="0" err="1" smtClean="0">
                <a:solidFill>
                  <a:srgbClr val="007FA3"/>
                </a:solidFill>
                <a:cs typeface="Times New Roman" pitchFamily="18" charset="0"/>
              </a:rPr>
              <a:t>SS</a:t>
            </a:r>
            <a:r>
              <a:rPr lang="en-US" b="1" i="1" baseline="-25000" dirty="0" err="1" smtClean="0">
                <a:solidFill>
                  <a:srgbClr val="007FA3"/>
                </a:solidFill>
                <a:cs typeface="Times New Roman" pitchFamily="18" charset="0"/>
              </a:rPr>
              <a:t>between</a:t>
            </a:r>
            <a:r>
              <a:rPr lang="en-US" dirty="0" smtClean="0">
                <a:solidFill>
                  <a:srgbClr val="CC0000"/>
                </a:solidFill>
                <a:cs typeface="Times New Roman" pitchFamily="18" charset="0"/>
              </a:rPr>
              <a:t> </a:t>
            </a:r>
            <a:r>
              <a:rPr lang="en-US" dirty="0">
                <a:cs typeface="Times New Roman" pitchFamily="18" charset="0"/>
              </a:rPr>
              <a:t>is the variation in </a:t>
            </a:r>
            <a:r>
              <a:rPr lang="en-US" i="1" dirty="0">
                <a:cs typeface="Times New Roman" pitchFamily="18" charset="0"/>
              </a:rPr>
              <a:t>Y</a:t>
            </a:r>
            <a:r>
              <a:rPr lang="en-US" dirty="0">
                <a:cs typeface="Times New Roman" pitchFamily="18" charset="0"/>
              </a:rPr>
              <a:t> related to the variation in the means of the categories of </a:t>
            </a:r>
            <a:r>
              <a:rPr lang="en-US" i="1" dirty="0">
                <a:cs typeface="Times New Roman" pitchFamily="18" charset="0"/>
              </a:rPr>
              <a:t>X</a:t>
            </a:r>
            <a:r>
              <a:rPr lang="en-US" dirty="0" smtClean="0">
                <a:cs typeface="Times New Roman" pitchFamily="18" charset="0"/>
              </a:rPr>
              <a:t>. For </a:t>
            </a:r>
            <a:r>
              <a:rPr lang="en-US" dirty="0">
                <a:cs typeface="Times New Roman" pitchFamily="18" charset="0"/>
              </a:rPr>
              <a:t>this reason, </a:t>
            </a:r>
            <a:r>
              <a:rPr lang="en-US" b="1" i="1" dirty="0" err="1">
                <a:solidFill>
                  <a:srgbClr val="007FA3"/>
                </a:solidFill>
                <a:cs typeface="Times New Roman" pitchFamily="18" charset="0"/>
              </a:rPr>
              <a:t>SS</a:t>
            </a:r>
            <a:r>
              <a:rPr lang="en-US" b="1" i="1" baseline="-25000" dirty="0" err="1">
                <a:solidFill>
                  <a:srgbClr val="007FA3"/>
                </a:solidFill>
                <a:cs typeface="Times New Roman" pitchFamily="18" charset="0"/>
              </a:rPr>
              <a:t>between</a:t>
            </a:r>
            <a:r>
              <a:rPr lang="en-US" baseline="-25000" dirty="0">
                <a:solidFill>
                  <a:srgbClr val="CC0000"/>
                </a:solidFill>
                <a:cs typeface="Times New Roman" pitchFamily="18" charset="0"/>
              </a:rPr>
              <a:t> </a:t>
            </a:r>
            <a:r>
              <a:rPr lang="en-US" dirty="0">
                <a:cs typeface="Times New Roman" pitchFamily="18" charset="0"/>
              </a:rPr>
              <a:t>is also denoted as </a:t>
            </a:r>
            <a:r>
              <a:rPr lang="en-US" b="1" i="1" dirty="0" err="1">
                <a:solidFill>
                  <a:srgbClr val="007FA3"/>
                </a:solidFill>
                <a:cs typeface="Times New Roman" pitchFamily="18" charset="0"/>
              </a:rPr>
              <a:t>SS</a:t>
            </a:r>
            <a:r>
              <a:rPr lang="en-US" b="1" i="1" baseline="-25000" dirty="0" err="1">
                <a:solidFill>
                  <a:srgbClr val="007FA3"/>
                </a:solidFill>
                <a:cs typeface="Times New Roman" pitchFamily="18" charset="0"/>
              </a:rPr>
              <a:t>x</a:t>
            </a:r>
            <a:r>
              <a:rPr lang="en-US" dirty="0" smtClean="0">
                <a:cs typeface="Times New Roman" pitchFamily="18" charset="0"/>
              </a:rPr>
              <a:t>.</a:t>
            </a:r>
            <a:r>
              <a:rPr lang="en-US" dirty="0" smtClean="0">
                <a:solidFill>
                  <a:srgbClr val="800080"/>
                </a:solidFill>
                <a:cs typeface="Times New Roman" pitchFamily="18" charset="0"/>
              </a:rPr>
              <a:t> </a:t>
            </a:r>
            <a:r>
              <a:rPr lang="en-US" b="1" i="1" dirty="0" err="1" smtClean="0">
                <a:solidFill>
                  <a:srgbClr val="007FA3"/>
                </a:solidFill>
                <a:cs typeface="Times New Roman" pitchFamily="18" charset="0"/>
              </a:rPr>
              <a:t>SS</a:t>
            </a:r>
            <a:r>
              <a:rPr lang="en-US" b="1" i="1" baseline="-25000" dirty="0" err="1" smtClean="0">
                <a:solidFill>
                  <a:srgbClr val="007FA3"/>
                </a:solidFill>
                <a:cs typeface="Times New Roman" pitchFamily="18" charset="0"/>
              </a:rPr>
              <a:t>within</a:t>
            </a:r>
            <a:r>
              <a:rPr lang="en-US" dirty="0" smtClean="0">
                <a:solidFill>
                  <a:srgbClr val="CC0000"/>
                </a:solidFill>
                <a:cs typeface="Times New Roman" pitchFamily="18" charset="0"/>
              </a:rPr>
              <a:t> </a:t>
            </a:r>
            <a:r>
              <a:rPr lang="en-US" dirty="0">
                <a:cs typeface="Times New Roman" pitchFamily="18" charset="0"/>
              </a:rPr>
              <a:t>is the variation in </a:t>
            </a:r>
            <a:r>
              <a:rPr lang="en-US" i="1" dirty="0">
                <a:cs typeface="Times New Roman" pitchFamily="18" charset="0"/>
              </a:rPr>
              <a:t>Y</a:t>
            </a:r>
            <a:r>
              <a:rPr lang="en-US" dirty="0">
                <a:cs typeface="Times New Roman" pitchFamily="18" charset="0"/>
              </a:rPr>
              <a:t> related to the variation within each category of </a:t>
            </a:r>
            <a:r>
              <a:rPr lang="en-US" i="1" dirty="0">
                <a:cs typeface="Times New Roman" pitchFamily="18" charset="0"/>
              </a:rPr>
              <a:t>X</a:t>
            </a:r>
            <a:r>
              <a:rPr lang="en-US" dirty="0" smtClean="0">
                <a:cs typeface="Times New Roman" pitchFamily="18" charset="0"/>
              </a:rPr>
              <a:t>. </a:t>
            </a:r>
            <a:r>
              <a:rPr lang="en-US" b="1" i="1" dirty="0" err="1" smtClean="0">
                <a:solidFill>
                  <a:srgbClr val="007FA3"/>
                </a:solidFill>
                <a:cs typeface="Times New Roman" pitchFamily="18" charset="0"/>
              </a:rPr>
              <a:t>SS</a:t>
            </a:r>
            <a:r>
              <a:rPr lang="en-US" b="1" i="1" baseline="-25000" dirty="0" err="1" smtClean="0">
                <a:solidFill>
                  <a:srgbClr val="007FA3"/>
                </a:solidFill>
                <a:cs typeface="Times New Roman" pitchFamily="18" charset="0"/>
              </a:rPr>
              <a:t>within</a:t>
            </a:r>
            <a:r>
              <a:rPr lang="en-US" dirty="0" smtClean="0">
                <a:solidFill>
                  <a:srgbClr val="CC0000"/>
                </a:solidFill>
                <a:cs typeface="Times New Roman" pitchFamily="18" charset="0"/>
              </a:rPr>
              <a:t> </a:t>
            </a:r>
            <a:r>
              <a:rPr lang="en-US" dirty="0">
                <a:cs typeface="Times New Roman" pitchFamily="18" charset="0"/>
              </a:rPr>
              <a:t>is not accounted for by </a:t>
            </a:r>
            <a:r>
              <a:rPr lang="en-US" i="1" dirty="0">
                <a:cs typeface="Times New Roman" pitchFamily="18" charset="0"/>
              </a:rPr>
              <a:t>X</a:t>
            </a:r>
            <a:r>
              <a:rPr lang="en-US" dirty="0" smtClean="0">
                <a:cs typeface="Times New Roman" pitchFamily="18" charset="0"/>
              </a:rPr>
              <a:t>. Therefore </a:t>
            </a:r>
            <a:r>
              <a:rPr lang="en-US" dirty="0">
                <a:cs typeface="Times New Roman" pitchFamily="18" charset="0"/>
              </a:rPr>
              <a:t>it is referred to as </a:t>
            </a:r>
            <a:r>
              <a:rPr lang="en-US" b="1" i="1" dirty="0" err="1">
                <a:solidFill>
                  <a:srgbClr val="007FA3"/>
                </a:solidFill>
                <a:cs typeface="Times New Roman" pitchFamily="18" charset="0"/>
              </a:rPr>
              <a:t>SS</a:t>
            </a:r>
            <a:r>
              <a:rPr lang="en-US" b="1" i="1" baseline="-25000" dirty="0" err="1">
                <a:solidFill>
                  <a:srgbClr val="007FA3"/>
                </a:solidFill>
                <a:cs typeface="Times New Roman" pitchFamily="18" charset="0"/>
              </a:rPr>
              <a:t>error</a:t>
            </a:r>
            <a:r>
              <a:rPr lang="en-US" dirty="0">
                <a:cs typeface="Times New Roman" pitchFamily="18" charset="0"/>
              </a:rPr>
              <a:t>.</a:t>
            </a:r>
            <a:endParaRPr lang="en-US" dirty="0"/>
          </a:p>
        </p:txBody>
      </p:sp>
    </p:spTree>
    <p:extLst>
      <p:ext uri="{BB962C8B-B14F-4D97-AF65-F5344CB8AC3E}">
        <p14:creationId xmlns:p14="http://schemas.microsoft.com/office/powerpoint/2010/main" val="1211933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Conducting One-Way Analysis of Variance Decompose the Total </a:t>
            </a:r>
            <a:r>
              <a:rPr lang="en-US" dirty="0" smtClean="0"/>
              <a:t>Variation </a:t>
            </a:r>
            <a:r>
              <a:rPr lang="en-US" sz="2000" b="0" dirty="0" smtClean="0"/>
              <a:t>(2 </a:t>
            </a:r>
            <a:r>
              <a:rPr lang="en-US" sz="2000" b="0" dirty="0"/>
              <a:t>of 2)</a:t>
            </a:r>
            <a:endParaRPr lang="en-US" dirty="0"/>
          </a:p>
        </p:txBody>
      </p:sp>
      <p:sp>
        <p:nvSpPr>
          <p:cNvPr id="3" name="Content Placeholder 2"/>
          <p:cNvSpPr>
            <a:spLocks noGrp="1"/>
          </p:cNvSpPr>
          <p:nvPr>
            <p:ph idx="1"/>
          </p:nvPr>
        </p:nvSpPr>
        <p:spPr/>
        <p:txBody>
          <a:bodyPr/>
          <a:lstStyle/>
          <a:p>
            <a:pPr>
              <a:buNone/>
              <a:defRPr/>
            </a:pPr>
            <a:r>
              <a:rPr lang="en-US" sz="2200" dirty="0">
                <a:cs typeface="Times New Roman" pitchFamily="18" charset="0"/>
              </a:rPr>
              <a:t>The total variation in </a:t>
            </a:r>
            <a:r>
              <a:rPr lang="en-US" sz="2200" i="1" dirty="0">
                <a:cs typeface="Times New Roman" pitchFamily="18" charset="0"/>
              </a:rPr>
              <a:t>Y</a:t>
            </a:r>
            <a:r>
              <a:rPr lang="en-US" sz="2200" dirty="0">
                <a:cs typeface="Times New Roman" pitchFamily="18" charset="0"/>
              </a:rPr>
              <a:t> may be decomposed as:</a:t>
            </a:r>
          </a:p>
          <a:p>
            <a:pPr>
              <a:spcAft>
                <a:spcPts val="1200"/>
              </a:spcAft>
              <a:buNone/>
              <a:defRPr/>
            </a:pPr>
            <a:r>
              <a:rPr lang="en-US" sz="2200" b="1" i="1" dirty="0" err="1" smtClean="0">
                <a:solidFill>
                  <a:srgbClr val="007FA3"/>
                </a:solidFill>
                <a:cs typeface="Times New Roman" pitchFamily="18" charset="0"/>
              </a:rPr>
              <a:t>SS</a:t>
            </a:r>
            <a:r>
              <a:rPr lang="en-US" sz="2200" b="1" i="1" baseline="-25000" dirty="0" err="1" smtClean="0">
                <a:solidFill>
                  <a:srgbClr val="007FA3"/>
                </a:solidFill>
                <a:cs typeface="Times New Roman" pitchFamily="18" charset="0"/>
              </a:rPr>
              <a:t>y</a:t>
            </a:r>
            <a:r>
              <a:rPr lang="en-US" sz="2200" b="1" dirty="0" smtClean="0">
                <a:solidFill>
                  <a:srgbClr val="007FA3"/>
                </a:solidFill>
                <a:cs typeface="Times New Roman" pitchFamily="18" charset="0"/>
              </a:rPr>
              <a:t> </a:t>
            </a:r>
            <a:r>
              <a:rPr lang="en-US" sz="2200" b="1" dirty="0">
                <a:solidFill>
                  <a:srgbClr val="007FA3"/>
                </a:solidFill>
                <a:cs typeface="Times New Roman" pitchFamily="18" charset="0"/>
              </a:rPr>
              <a:t>= </a:t>
            </a:r>
            <a:r>
              <a:rPr lang="en-US" sz="2200" b="1" i="1" dirty="0" err="1">
                <a:solidFill>
                  <a:srgbClr val="007FA3"/>
                </a:solidFill>
                <a:cs typeface="Times New Roman" pitchFamily="18" charset="0"/>
              </a:rPr>
              <a:t>SS</a:t>
            </a:r>
            <a:r>
              <a:rPr lang="en-US" sz="2200" b="1" i="1" baseline="-25000" dirty="0" err="1">
                <a:solidFill>
                  <a:srgbClr val="007FA3"/>
                </a:solidFill>
                <a:cs typeface="Times New Roman" pitchFamily="18" charset="0"/>
              </a:rPr>
              <a:t>x</a:t>
            </a:r>
            <a:r>
              <a:rPr lang="en-US" sz="2200" b="1" dirty="0">
                <a:solidFill>
                  <a:srgbClr val="007FA3"/>
                </a:solidFill>
                <a:cs typeface="Times New Roman" pitchFamily="18" charset="0"/>
              </a:rPr>
              <a:t> + </a:t>
            </a:r>
            <a:r>
              <a:rPr lang="en-US" sz="2200" b="1" i="1" dirty="0" err="1">
                <a:solidFill>
                  <a:srgbClr val="007FA3"/>
                </a:solidFill>
                <a:cs typeface="Times New Roman" pitchFamily="18" charset="0"/>
              </a:rPr>
              <a:t>SS</a:t>
            </a:r>
            <a:r>
              <a:rPr lang="en-US" sz="2200" b="1" i="1" baseline="-25000" dirty="0" err="1">
                <a:solidFill>
                  <a:srgbClr val="007FA3"/>
                </a:solidFill>
                <a:cs typeface="Times New Roman" pitchFamily="18" charset="0"/>
              </a:rPr>
              <a:t>error</a:t>
            </a:r>
            <a:endParaRPr lang="en-US" sz="2200" b="1" baseline="-25000" dirty="0">
              <a:solidFill>
                <a:srgbClr val="007FA3"/>
              </a:solidFill>
              <a:cs typeface="Times New Roman" pitchFamily="18" charset="0"/>
            </a:endParaRPr>
          </a:p>
          <a:p>
            <a:pPr>
              <a:buNone/>
              <a:defRPr/>
            </a:pPr>
            <a:r>
              <a:rPr lang="en-US" sz="2200" dirty="0" smtClean="0">
                <a:cs typeface="Times New Roman" pitchFamily="18" charset="0"/>
              </a:rPr>
              <a:t>Where</a:t>
            </a:r>
          </a:p>
        </p:txBody>
      </p:sp>
      <p:graphicFrame>
        <p:nvGraphicFramePr>
          <p:cNvPr id="5" name="Object 4" descr="S_S_sub_y is equal to summation of y_sub_i minus y_bar squared. &#10;S_S_sub_x  is equal to n times, y_sub_i minus y_bar squared. &#10;S_S_sub_error  is equal to double summation of y_sub_i_j minus y_bar_sub_j whole squared."/>
          <p:cNvGraphicFramePr>
            <a:graphicFrameLocks noChangeAspect="1"/>
          </p:cNvGraphicFramePr>
          <p:nvPr>
            <p:extLst>
              <p:ext uri="{D42A27DB-BD31-4B8C-83A1-F6EECF244321}">
                <p14:modId xmlns:p14="http://schemas.microsoft.com/office/powerpoint/2010/main" val="4042218127"/>
              </p:ext>
            </p:extLst>
          </p:nvPr>
        </p:nvGraphicFramePr>
        <p:xfrm>
          <a:off x="1413932" y="2572905"/>
          <a:ext cx="2084091" cy="1905961"/>
        </p:xfrm>
        <a:graphic>
          <a:graphicData uri="http://schemas.openxmlformats.org/presentationml/2006/ole">
            <mc:AlternateContent xmlns:mc="http://schemas.openxmlformats.org/markup-compatibility/2006">
              <mc:Choice xmlns:v="urn:schemas-microsoft-com:vml" Requires="v">
                <p:oleObj spid="_x0000_s17335" name="Equation" r:id="rId3" imgW="1485900" imgH="1358900" progId="Equation.DSMT4">
                  <p:embed/>
                </p:oleObj>
              </mc:Choice>
              <mc:Fallback>
                <p:oleObj name="Equation" r:id="rId3" imgW="1485900" imgH="1358900" progId="Equation.DSMT4">
                  <p:embed/>
                  <p:pic>
                    <p:nvPicPr>
                      <p:cNvPr id="0" name="Picture 1948" descr="S_S_sub_y is equal to summation of y_sub_i minus y_bar squared. &#10;S_S_sub_x  is equal to n times, y_sub_i minus y_bar squared. &#10;S_S_sub_error  is equal to double summation of y_sub_i_j minus y_bar_sub_j whole squar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3932" y="2572905"/>
                        <a:ext cx="2084091" cy="19059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Content Placeholder 5"/>
          <p:cNvSpPr>
            <a:spLocks noGrp="1"/>
          </p:cNvSpPr>
          <p:nvPr>
            <p:ph sz="half" idx="2"/>
          </p:nvPr>
        </p:nvSpPr>
        <p:spPr>
          <a:xfrm>
            <a:off x="983764" y="4536050"/>
            <a:ext cx="3283436" cy="352613"/>
          </a:xfrm>
          <a:noFill/>
          <a:ln>
            <a:noFill/>
          </a:ln>
        </p:spPr>
        <p:txBody>
          <a:bodyPr lIns="9144" tIns="9144" rIns="9144" bIns="9144"/>
          <a:lstStyle/>
          <a:p>
            <a:pPr algn="l">
              <a:lnSpc>
                <a:spcPct val="80000"/>
              </a:lnSpc>
              <a:buNone/>
              <a:defRPr/>
            </a:pPr>
            <a:r>
              <a:rPr lang="en-US" sz="2200" i="1" dirty="0">
                <a:cs typeface="Times New Roman" pitchFamily="18" charset="0"/>
              </a:rPr>
              <a:t>Y</a:t>
            </a:r>
            <a:r>
              <a:rPr lang="en-US" sz="2200" i="1" baseline="-25000" dirty="0">
                <a:cs typeface="Times New Roman" pitchFamily="18" charset="0"/>
              </a:rPr>
              <a:t>i</a:t>
            </a:r>
            <a:r>
              <a:rPr lang="en-US" sz="2200" dirty="0">
                <a:cs typeface="Times New Roman" pitchFamily="18" charset="0"/>
              </a:rPr>
              <a:t> = individual </a:t>
            </a:r>
            <a:r>
              <a:rPr lang="en-US" sz="2200" dirty="0" smtClean="0">
                <a:cs typeface="Times New Roman" pitchFamily="18" charset="0"/>
              </a:rPr>
              <a:t>observation</a:t>
            </a:r>
            <a:endParaRPr lang="en-US" sz="2200" dirty="0">
              <a:cs typeface="Times New Roman" pitchFamily="18" charset="0"/>
            </a:endParaRPr>
          </a:p>
        </p:txBody>
      </p:sp>
      <p:graphicFrame>
        <p:nvGraphicFramePr>
          <p:cNvPr id="4" name="Object 3" descr="Y_bar_sub_j"/>
          <p:cNvGraphicFramePr>
            <a:graphicFrameLocks noChangeAspect="1"/>
          </p:cNvGraphicFramePr>
          <p:nvPr>
            <p:extLst>
              <p:ext uri="{D42A27DB-BD31-4B8C-83A1-F6EECF244321}">
                <p14:modId xmlns:p14="http://schemas.microsoft.com/office/powerpoint/2010/main" val="371489797"/>
              </p:ext>
            </p:extLst>
          </p:nvPr>
        </p:nvGraphicFramePr>
        <p:xfrm>
          <a:off x="968375" y="4888441"/>
          <a:ext cx="327025" cy="504825"/>
        </p:xfrm>
        <a:graphic>
          <a:graphicData uri="http://schemas.openxmlformats.org/presentationml/2006/ole">
            <mc:AlternateContent xmlns:mc="http://schemas.openxmlformats.org/markup-compatibility/2006">
              <mc:Choice xmlns:v="urn:schemas-microsoft-com:vml" Requires="v">
                <p:oleObj spid="_x0000_s17336" name="Equation" r:id="rId5" imgW="164957" imgH="253780" progId="Equation.DSMT4">
                  <p:embed/>
                </p:oleObj>
              </mc:Choice>
              <mc:Fallback>
                <p:oleObj name="Equation" r:id="rId5" imgW="164957" imgH="253780" progId="Equation.DSMT4">
                  <p:embed/>
                  <p:pic>
                    <p:nvPicPr>
                      <p:cNvPr id="0" name="Picture 1949" descr="Y_bar_sub_j"/>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8375" y="4888441"/>
                        <a:ext cx="327025"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6"/>
          <p:cNvSpPr>
            <a:spLocks noGrp="1"/>
          </p:cNvSpPr>
          <p:nvPr>
            <p:ph type="body" sz="quarter" idx="3"/>
          </p:nvPr>
        </p:nvSpPr>
        <p:spPr>
          <a:xfrm>
            <a:off x="1274399" y="4952153"/>
            <a:ext cx="2828186" cy="378048"/>
          </a:xfrm>
          <a:noFill/>
          <a:ln>
            <a:noFill/>
          </a:ln>
        </p:spPr>
        <p:txBody>
          <a:bodyPr lIns="9144" tIns="9144" rIns="9144" bIns="9144"/>
          <a:lstStyle/>
          <a:p>
            <a:pPr algn="l">
              <a:lnSpc>
                <a:spcPct val="80000"/>
              </a:lnSpc>
              <a:defRPr/>
            </a:pPr>
            <a:r>
              <a:rPr lang="en-US" dirty="0" smtClean="0">
                <a:cs typeface="Times New Roman" pitchFamily="18" charset="0"/>
              </a:rPr>
              <a:t>= </a:t>
            </a:r>
            <a:r>
              <a:rPr lang="en-US" dirty="0">
                <a:cs typeface="Times New Roman" pitchFamily="18" charset="0"/>
              </a:rPr>
              <a:t>mean for category </a:t>
            </a:r>
            <a:r>
              <a:rPr lang="en-US" i="1" dirty="0" smtClean="0">
                <a:cs typeface="Times New Roman" pitchFamily="18" charset="0"/>
              </a:rPr>
              <a:t>j</a:t>
            </a:r>
            <a:endParaRPr lang="en-US" dirty="0">
              <a:cs typeface="Times New Roman" pitchFamily="18" charset="0"/>
            </a:endParaRPr>
          </a:p>
        </p:txBody>
      </p:sp>
      <p:graphicFrame>
        <p:nvGraphicFramePr>
          <p:cNvPr id="10" name="Object 9" descr="y_bar"/>
          <p:cNvGraphicFramePr>
            <a:graphicFrameLocks noChangeAspect="1"/>
          </p:cNvGraphicFramePr>
          <p:nvPr>
            <p:extLst>
              <p:ext uri="{D42A27DB-BD31-4B8C-83A1-F6EECF244321}">
                <p14:modId xmlns:p14="http://schemas.microsoft.com/office/powerpoint/2010/main" val="3234580747"/>
              </p:ext>
            </p:extLst>
          </p:nvPr>
        </p:nvGraphicFramePr>
        <p:xfrm>
          <a:off x="958319" y="5327120"/>
          <a:ext cx="303213" cy="379413"/>
        </p:xfrm>
        <a:graphic>
          <a:graphicData uri="http://schemas.openxmlformats.org/presentationml/2006/ole">
            <mc:AlternateContent xmlns:mc="http://schemas.openxmlformats.org/markup-compatibility/2006">
              <mc:Choice xmlns:v="urn:schemas-microsoft-com:vml" Requires="v">
                <p:oleObj spid="_x0000_s17337" name="Equation" r:id="rId7" imgW="152334" imgH="190417" progId="Equation.DSMT4">
                  <p:embed/>
                </p:oleObj>
              </mc:Choice>
              <mc:Fallback>
                <p:oleObj name="Equation" r:id="rId7" imgW="152334" imgH="190417" progId="Equation.DSMT4">
                  <p:embed/>
                  <p:pic>
                    <p:nvPicPr>
                      <p:cNvPr id="0" name="Picture 1950" descr="y_ba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8319" y="5327120"/>
                        <a:ext cx="303213" cy="379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Placeholder 7"/>
          <p:cNvSpPr>
            <a:spLocks noGrp="1"/>
          </p:cNvSpPr>
          <p:nvPr>
            <p:ph type="body" idx="14"/>
          </p:nvPr>
        </p:nvSpPr>
        <p:spPr>
          <a:xfrm>
            <a:off x="1278199" y="5370926"/>
            <a:ext cx="5833802" cy="349486"/>
          </a:xfrm>
          <a:noFill/>
          <a:ln>
            <a:noFill/>
          </a:ln>
        </p:spPr>
        <p:txBody>
          <a:bodyPr lIns="9144" tIns="9144" rIns="9144" bIns="9144"/>
          <a:lstStyle/>
          <a:p>
            <a:pPr algn="l">
              <a:spcBef>
                <a:spcPts val="600"/>
              </a:spcBef>
            </a:pPr>
            <a:r>
              <a:rPr lang="en-US" dirty="0"/>
              <a:t>= mean over the whole sample, or grand </a:t>
            </a:r>
            <a:r>
              <a:rPr lang="en-US" dirty="0" smtClean="0"/>
              <a:t>mean</a:t>
            </a:r>
            <a:endParaRPr lang="en-US" i="1" dirty="0" smtClean="0">
              <a:cs typeface="Times New Roman" pitchFamily="18" charset="0"/>
            </a:endParaRPr>
          </a:p>
        </p:txBody>
      </p:sp>
      <p:sp>
        <p:nvSpPr>
          <p:cNvPr id="11" name="Content Placeholder 10"/>
          <p:cNvSpPr>
            <a:spLocks noGrp="1"/>
          </p:cNvSpPr>
          <p:nvPr>
            <p:ph idx="13"/>
          </p:nvPr>
        </p:nvSpPr>
        <p:spPr>
          <a:xfrm>
            <a:off x="942963" y="5742379"/>
            <a:ext cx="4761052" cy="376270"/>
          </a:xfrm>
        </p:spPr>
        <p:txBody>
          <a:bodyPr/>
          <a:lstStyle/>
          <a:p>
            <a:pPr marL="0" indent="0">
              <a:buNone/>
            </a:pPr>
            <a:r>
              <a:rPr lang="en-US" sz="2200" i="1" dirty="0" err="1">
                <a:cs typeface="Times New Roman" pitchFamily="18" charset="0"/>
              </a:rPr>
              <a:t>Y</a:t>
            </a:r>
            <a:r>
              <a:rPr lang="en-US" sz="2200" i="1" baseline="-25000" dirty="0" err="1">
                <a:cs typeface="Times New Roman" pitchFamily="18" charset="0"/>
              </a:rPr>
              <a:t>ij</a:t>
            </a:r>
            <a:r>
              <a:rPr lang="en-US" sz="2200" dirty="0">
                <a:cs typeface="Times New Roman" pitchFamily="18" charset="0"/>
              </a:rPr>
              <a:t> = </a:t>
            </a:r>
            <a:r>
              <a:rPr lang="en-US" sz="2200" i="1" dirty="0" err="1">
                <a:cs typeface="Times New Roman" pitchFamily="18" charset="0"/>
              </a:rPr>
              <a:t>i</a:t>
            </a:r>
            <a:r>
              <a:rPr lang="en-US" sz="2200" dirty="0" err="1">
                <a:cs typeface="Times New Roman" pitchFamily="18" charset="0"/>
              </a:rPr>
              <a:t>th</a:t>
            </a:r>
            <a:r>
              <a:rPr lang="en-US" sz="2200" dirty="0">
                <a:cs typeface="Times New Roman" pitchFamily="18" charset="0"/>
              </a:rPr>
              <a:t> observation in the</a:t>
            </a:r>
            <a:r>
              <a:rPr lang="en-US" sz="2200" i="1" dirty="0">
                <a:cs typeface="Times New Roman" pitchFamily="18" charset="0"/>
              </a:rPr>
              <a:t> </a:t>
            </a:r>
            <a:r>
              <a:rPr lang="en-US" sz="2200" i="1" dirty="0" err="1">
                <a:cs typeface="Times New Roman" pitchFamily="18" charset="0"/>
              </a:rPr>
              <a:t>j</a:t>
            </a:r>
            <a:r>
              <a:rPr lang="en-US" sz="2200" dirty="0" err="1">
                <a:cs typeface="Times New Roman" pitchFamily="18" charset="0"/>
              </a:rPr>
              <a:t>th</a:t>
            </a:r>
            <a:r>
              <a:rPr lang="en-US" sz="2200" dirty="0">
                <a:cs typeface="Times New Roman" pitchFamily="18" charset="0"/>
              </a:rPr>
              <a:t> category</a:t>
            </a:r>
            <a:endParaRPr lang="en-US" sz="2200" dirty="0"/>
          </a:p>
          <a:p>
            <a:endParaRPr lang="en-US" sz="2200" dirty="0"/>
          </a:p>
        </p:txBody>
      </p:sp>
    </p:spTree>
    <p:extLst>
      <p:ext uri="{BB962C8B-B14F-4D97-AF65-F5344CB8AC3E}">
        <p14:creationId xmlns:p14="http://schemas.microsoft.com/office/powerpoint/2010/main" val="33536543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Decomposition of the Total Variation:</a:t>
            </a:r>
            <a:br>
              <a:rPr lang="en-US" dirty="0"/>
            </a:br>
            <a:r>
              <a:rPr lang="en-US" dirty="0"/>
              <a:t>One-Way ANOVA</a:t>
            </a:r>
          </a:p>
        </p:txBody>
      </p:sp>
      <p:sp>
        <p:nvSpPr>
          <p:cNvPr id="3" name="Content Placeholder 2"/>
          <p:cNvSpPr>
            <a:spLocks noGrp="1"/>
          </p:cNvSpPr>
          <p:nvPr>
            <p:ph idx="1"/>
          </p:nvPr>
        </p:nvSpPr>
        <p:spPr>
          <a:xfrm>
            <a:off x="457200" y="1600201"/>
            <a:ext cx="8229600" cy="762000"/>
          </a:xfrm>
        </p:spPr>
        <p:txBody>
          <a:bodyPr/>
          <a:lstStyle/>
          <a:p>
            <a:pPr marL="0" indent="0">
              <a:buNone/>
            </a:pPr>
            <a:r>
              <a:rPr lang="en-US" b="1" dirty="0" smtClean="0"/>
              <a:t>Table 16.1</a:t>
            </a:r>
            <a:r>
              <a:rPr lang="en-US" dirty="0" smtClean="0"/>
              <a:t> </a:t>
            </a:r>
            <a:r>
              <a:rPr lang="en-US" dirty="0"/>
              <a:t>Decomposition of the Total Variation: One-Way ANOVA</a:t>
            </a:r>
          </a:p>
        </p:txBody>
      </p:sp>
      <p:pic>
        <p:nvPicPr>
          <p:cNvPr id="4" name="Picture 3" descr="A table depicts the one-way ANOVA.&#10;The table shows the following information: &#10;&#10;Independent&#10;Variable           Categories   X         Total sample&#10;X1       X2          X3  .  .  .  .   Xc&#10;Y1        Y1         Y1                Y1          Y1&#10;Y2        Y2         Y2                Y2          Y2&#10;.&#10;.&#10;.&#10;Yn         Yn          Yn              Yn          YN&#10;Y1 bar   Y2 bar   Y3 bar    Yc bar    Y bar&#10;&#10;Within-Category Variation = SS within&#10;Category Mean Y1bar   Y2 bar   Y3bar &#10;Between-Category Variation = SS between&#10;Total Variation = SSy"/>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0666" y="2563960"/>
            <a:ext cx="7342669" cy="3648415"/>
          </a:xfrm>
          <a:prstGeom prst="rect">
            <a:avLst/>
          </a:prstGeom>
        </p:spPr>
      </p:pic>
    </p:spTree>
    <p:extLst>
      <p:ext uri="{BB962C8B-B14F-4D97-AF65-F5344CB8AC3E}">
        <p14:creationId xmlns:p14="http://schemas.microsoft.com/office/powerpoint/2010/main" val="24254541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Conducting One-Way Analysis of Variance</a:t>
            </a:r>
          </a:p>
        </p:txBody>
      </p:sp>
      <p:sp>
        <p:nvSpPr>
          <p:cNvPr id="3" name="Content Placeholder 2"/>
          <p:cNvSpPr>
            <a:spLocks noGrp="1"/>
          </p:cNvSpPr>
          <p:nvPr>
            <p:ph idx="1"/>
          </p:nvPr>
        </p:nvSpPr>
        <p:spPr>
          <a:xfrm>
            <a:off x="457200" y="1600200"/>
            <a:ext cx="8229600" cy="4572000"/>
          </a:xfrm>
        </p:spPr>
        <p:txBody>
          <a:bodyPr/>
          <a:lstStyle/>
          <a:p>
            <a:pPr marL="0" indent="0">
              <a:spcAft>
                <a:spcPts val="1500"/>
              </a:spcAft>
              <a:buNone/>
              <a:defRPr/>
            </a:pPr>
            <a:r>
              <a:rPr lang="en-US" dirty="0" smtClean="0">
                <a:cs typeface="Times New Roman" pitchFamily="18" charset="0"/>
              </a:rPr>
              <a:t>In </a:t>
            </a:r>
            <a:r>
              <a:rPr lang="en-US" dirty="0">
                <a:cs typeface="Times New Roman" pitchFamily="18" charset="0"/>
              </a:rPr>
              <a:t>analysis of variance, we estimate two measures of variation: within groups (</a:t>
            </a:r>
            <a:r>
              <a:rPr lang="en-US" b="1" i="1" dirty="0" err="1">
                <a:solidFill>
                  <a:srgbClr val="007FA3"/>
                </a:solidFill>
                <a:cs typeface="Times New Roman" pitchFamily="18" charset="0"/>
              </a:rPr>
              <a:t>SS</a:t>
            </a:r>
            <a:r>
              <a:rPr lang="en-US" b="1" i="1" baseline="-25000" dirty="0" err="1">
                <a:solidFill>
                  <a:srgbClr val="007FA3"/>
                </a:solidFill>
                <a:cs typeface="Times New Roman" pitchFamily="18" charset="0"/>
              </a:rPr>
              <a:t>within</a:t>
            </a:r>
            <a:r>
              <a:rPr lang="en-US" dirty="0">
                <a:cs typeface="Times New Roman" pitchFamily="18" charset="0"/>
              </a:rPr>
              <a:t>) and between groups (</a:t>
            </a:r>
            <a:r>
              <a:rPr lang="en-US" b="1" i="1" dirty="0" err="1">
                <a:solidFill>
                  <a:srgbClr val="007FA3"/>
                </a:solidFill>
                <a:cs typeface="Times New Roman" pitchFamily="18" charset="0"/>
              </a:rPr>
              <a:t>SS</a:t>
            </a:r>
            <a:r>
              <a:rPr lang="en-US" b="1" i="1" baseline="-25000" dirty="0" err="1">
                <a:solidFill>
                  <a:srgbClr val="007FA3"/>
                </a:solidFill>
                <a:cs typeface="Times New Roman" pitchFamily="18" charset="0"/>
              </a:rPr>
              <a:t>between</a:t>
            </a:r>
            <a:r>
              <a:rPr lang="en-US" dirty="0" smtClean="0">
                <a:cs typeface="Times New Roman" pitchFamily="18" charset="0"/>
              </a:rPr>
              <a:t>). Thus</a:t>
            </a:r>
            <a:r>
              <a:rPr lang="en-US" dirty="0">
                <a:cs typeface="Times New Roman" pitchFamily="18" charset="0"/>
              </a:rPr>
              <a:t>, by comparing the </a:t>
            </a:r>
            <a:r>
              <a:rPr lang="en-US" i="1" dirty="0">
                <a:cs typeface="Times New Roman" pitchFamily="18" charset="0"/>
              </a:rPr>
              <a:t>Y</a:t>
            </a:r>
            <a:r>
              <a:rPr lang="en-US" dirty="0">
                <a:cs typeface="Times New Roman" pitchFamily="18" charset="0"/>
              </a:rPr>
              <a:t> variance estimates based on between-group and within-group variation, we can test the null hypothesis.</a:t>
            </a:r>
          </a:p>
          <a:p>
            <a:pPr marL="0" indent="0">
              <a:spcAft>
                <a:spcPts val="600"/>
              </a:spcAft>
              <a:buNone/>
              <a:defRPr/>
            </a:pPr>
            <a:r>
              <a:rPr lang="en-US" b="1" dirty="0" smtClean="0">
                <a:solidFill>
                  <a:srgbClr val="007FA3"/>
                </a:solidFill>
                <a:cs typeface="Times New Roman" pitchFamily="18" charset="0"/>
              </a:rPr>
              <a:t>Measure </a:t>
            </a:r>
            <a:r>
              <a:rPr lang="en-US" b="1" dirty="0">
                <a:solidFill>
                  <a:srgbClr val="007FA3"/>
                </a:solidFill>
                <a:cs typeface="Times New Roman" pitchFamily="18" charset="0"/>
              </a:rPr>
              <a:t>the Effects</a:t>
            </a:r>
          </a:p>
          <a:p>
            <a:pPr marL="0" indent="0">
              <a:lnSpc>
                <a:spcPct val="90000"/>
              </a:lnSpc>
              <a:spcBef>
                <a:spcPts val="0"/>
              </a:spcBef>
              <a:buNone/>
              <a:defRPr/>
            </a:pPr>
            <a:r>
              <a:rPr lang="en-US" dirty="0" smtClean="0">
                <a:cs typeface="Times New Roman" pitchFamily="18" charset="0"/>
              </a:rPr>
              <a:t>The </a:t>
            </a:r>
            <a:r>
              <a:rPr lang="en-US" dirty="0">
                <a:cs typeface="Times New Roman" pitchFamily="18" charset="0"/>
              </a:rPr>
              <a:t>strength of the effects of </a:t>
            </a:r>
            <a:r>
              <a:rPr lang="en-US" i="1" dirty="0">
                <a:cs typeface="Times New Roman" pitchFamily="18" charset="0"/>
              </a:rPr>
              <a:t>X</a:t>
            </a:r>
            <a:r>
              <a:rPr lang="en-US" dirty="0">
                <a:cs typeface="Times New Roman" pitchFamily="18" charset="0"/>
              </a:rPr>
              <a:t> on </a:t>
            </a:r>
            <a:r>
              <a:rPr lang="en-US" i="1" dirty="0">
                <a:cs typeface="Times New Roman" pitchFamily="18" charset="0"/>
              </a:rPr>
              <a:t>Y</a:t>
            </a:r>
            <a:r>
              <a:rPr lang="en-US" dirty="0">
                <a:cs typeface="Times New Roman" pitchFamily="18" charset="0"/>
              </a:rPr>
              <a:t> are measured as follows:</a:t>
            </a:r>
          </a:p>
          <a:p>
            <a:pPr marL="0" indent="0">
              <a:lnSpc>
                <a:spcPct val="90000"/>
              </a:lnSpc>
              <a:spcAft>
                <a:spcPts val="1500"/>
              </a:spcAft>
              <a:buNone/>
              <a:defRPr/>
            </a:pPr>
            <a:r>
              <a:rPr lang="en-US" b="1" i="1" dirty="0" smtClean="0">
                <a:solidFill>
                  <a:srgbClr val="007FA3"/>
                </a:solidFill>
                <a:cs typeface="Times New Roman" pitchFamily="18" charset="0"/>
                <a:sym typeface="Symbol"/>
              </a:rPr>
              <a:t></a:t>
            </a:r>
            <a:r>
              <a:rPr lang="en-US" b="1" dirty="0" smtClean="0">
                <a:solidFill>
                  <a:srgbClr val="007FA3"/>
                </a:solidFill>
                <a:cs typeface="Times New Roman" pitchFamily="18" charset="0"/>
              </a:rPr>
              <a:t> </a:t>
            </a:r>
            <a:r>
              <a:rPr lang="en-US" b="1" baseline="30000" dirty="0" smtClean="0">
                <a:solidFill>
                  <a:srgbClr val="007FA3"/>
                </a:solidFill>
                <a:cs typeface="Times New Roman" pitchFamily="18" charset="0"/>
              </a:rPr>
              <a:t>2</a:t>
            </a:r>
            <a:r>
              <a:rPr lang="en-US" b="1" dirty="0" smtClean="0">
                <a:solidFill>
                  <a:srgbClr val="800080"/>
                </a:solidFill>
                <a:cs typeface="Times New Roman" pitchFamily="18" charset="0"/>
              </a:rPr>
              <a:t> </a:t>
            </a:r>
            <a:r>
              <a:rPr lang="en-US" dirty="0">
                <a:cs typeface="Times New Roman" pitchFamily="18" charset="0"/>
              </a:rPr>
              <a:t>= </a:t>
            </a:r>
            <a:r>
              <a:rPr lang="en-US" i="1" dirty="0" err="1">
                <a:cs typeface="Times New Roman" pitchFamily="18" charset="0"/>
              </a:rPr>
              <a:t>SS</a:t>
            </a:r>
            <a:r>
              <a:rPr lang="en-US" i="1" baseline="-25000" dirty="0" err="1">
                <a:cs typeface="Times New Roman" pitchFamily="18" charset="0"/>
              </a:rPr>
              <a:t>x</a:t>
            </a:r>
            <a:r>
              <a:rPr lang="en-US" dirty="0">
                <a:cs typeface="Times New Roman" pitchFamily="18" charset="0"/>
              </a:rPr>
              <a:t>/</a:t>
            </a:r>
            <a:r>
              <a:rPr lang="en-US" i="1" dirty="0" err="1">
                <a:cs typeface="Times New Roman" pitchFamily="18" charset="0"/>
              </a:rPr>
              <a:t>SS</a:t>
            </a:r>
            <a:r>
              <a:rPr lang="en-US" i="1" baseline="-25000" dirty="0" err="1">
                <a:cs typeface="Times New Roman" pitchFamily="18" charset="0"/>
              </a:rPr>
              <a:t>y</a:t>
            </a:r>
            <a:r>
              <a:rPr lang="en-US" dirty="0">
                <a:cs typeface="Times New Roman" pitchFamily="18" charset="0"/>
              </a:rPr>
              <a:t> = (</a:t>
            </a:r>
            <a:r>
              <a:rPr lang="en-US" i="1" dirty="0" err="1">
                <a:cs typeface="Times New Roman" pitchFamily="18" charset="0"/>
              </a:rPr>
              <a:t>SS</a:t>
            </a:r>
            <a:r>
              <a:rPr lang="en-US" i="1" baseline="-25000" dirty="0" err="1">
                <a:cs typeface="Times New Roman" pitchFamily="18" charset="0"/>
              </a:rPr>
              <a:t>y</a:t>
            </a:r>
            <a:r>
              <a:rPr lang="en-US" dirty="0">
                <a:cs typeface="Times New Roman" pitchFamily="18" charset="0"/>
              </a:rPr>
              <a:t> </a:t>
            </a:r>
            <a:r>
              <a:rPr lang="en-US" dirty="0" smtClean="0">
                <a:latin typeface="Arial"/>
                <a:cs typeface="Arial"/>
              </a:rPr>
              <a:t>−</a:t>
            </a:r>
            <a:r>
              <a:rPr lang="en-US" dirty="0" smtClean="0">
                <a:cs typeface="Times New Roman" pitchFamily="18" charset="0"/>
              </a:rPr>
              <a:t> </a:t>
            </a:r>
            <a:r>
              <a:rPr lang="en-US" i="1" dirty="0" err="1">
                <a:cs typeface="Times New Roman" pitchFamily="18" charset="0"/>
              </a:rPr>
              <a:t>SS</a:t>
            </a:r>
            <a:r>
              <a:rPr lang="en-US" i="1" baseline="-25000" dirty="0" err="1">
                <a:cs typeface="Times New Roman" pitchFamily="18" charset="0"/>
              </a:rPr>
              <a:t>error</a:t>
            </a:r>
            <a:r>
              <a:rPr lang="en-US" dirty="0">
                <a:cs typeface="Times New Roman" pitchFamily="18" charset="0"/>
              </a:rPr>
              <a:t>)/</a:t>
            </a:r>
            <a:r>
              <a:rPr lang="en-US" i="1" dirty="0" err="1">
                <a:cs typeface="Times New Roman" pitchFamily="18" charset="0"/>
              </a:rPr>
              <a:t>SS</a:t>
            </a:r>
            <a:r>
              <a:rPr lang="en-US" i="1" baseline="-25000" dirty="0" err="1">
                <a:cs typeface="Times New Roman" pitchFamily="18" charset="0"/>
              </a:rPr>
              <a:t>y</a:t>
            </a:r>
            <a:endParaRPr lang="en-US" baseline="-25000" dirty="0">
              <a:cs typeface="Times New Roman" pitchFamily="18" charset="0"/>
            </a:endParaRPr>
          </a:p>
          <a:p>
            <a:pPr marL="0" indent="0">
              <a:lnSpc>
                <a:spcPct val="90000"/>
              </a:lnSpc>
              <a:buNone/>
              <a:defRPr/>
            </a:pPr>
            <a:r>
              <a:rPr lang="en-US" dirty="0" smtClean="0">
                <a:cs typeface="Times New Roman" pitchFamily="18" charset="0"/>
              </a:rPr>
              <a:t>The </a:t>
            </a:r>
            <a:r>
              <a:rPr lang="en-US" dirty="0">
                <a:cs typeface="Times New Roman" pitchFamily="18" charset="0"/>
              </a:rPr>
              <a:t>value of </a:t>
            </a:r>
            <a:r>
              <a:rPr lang="en-US" i="1" dirty="0">
                <a:sym typeface="Symbol"/>
              </a:rPr>
              <a:t></a:t>
            </a:r>
            <a:r>
              <a:rPr lang="en-US" dirty="0" smtClean="0">
                <a:cs typeface="Times New Roman" pitchFamily="18" charset="0"/>
              </a:rPr>
              <a:t> </a:t>
            </a:r>
            <a:r>
              <a:rPr lang="en-US" baseline="30000" dirty="0">
                <a:cs typeface="Times New Roman" pitchFamily="18" charset="0"/>
              </a:rPr>
              <a:t>2</a:t>
            </a:r>
            <a:r>
              <a:rPr lang="en-US" dirty="0">
                <a:cs typeface="Times New Roman" pitchFamily="18" charset="0"/>
              </a:rPr>
              <a:t> varies between 0 and 1.</a:t>
            </a:r>
            <a:endParaRPr lang="en-US" dirty="0"/>
          </a:p>
        </p:txBody>
      </p:sp>
    </p:spTree>
    <p:extLst>
      <p:ext uri="{BB962C8B-B14F-4D97-AF65-F5344CB8AC3E}">
        <p14:creationId xmlns:p14="http://schemas.microsoft.com/office/powerpoint/2010/main" val="1331287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Conducting One-Way Analysis of Variance</a:t>
            </a:r>
            <a:br>
              <a:rPr lang="en-US" dirty="0"/>
            </a:br>
            <a:r>
              <a:rPr lang="en-US" dirty="0"/>
              <a:t>Test </a:t>
            </a:r>
            <a:r>
              <a:rPr lang="en-US" dirty="0" smtClean="0"/>
              <a:t>Significance </a:t>
            </a:r>
            <a:r>
              <a:rPr lang="en-US" sz="2000" b="0" dirty="0" smtClean="0"/>
              <a:t>(1 of 2)</a:t>
            </a:r>
            <a:endParaRPr lang="en-US" b="0" dirty="0"/>
          </a:p>
        </p:txBody>
      </p:sp>
      <p:sp>
        <p:nvSpPr>
          <p:cNvPr id="3" name="Content Placeholder 2"/>
          <p:cNvSpPr>
            <a:spLocks noGrp="1"/>
          </p:cNvSpPr>
          <p:nvPr>
            <p:ph idx="1"/>
          </p:nvPr>
        </p:nvSpPr>
        <p:spPr>
          <a:xfrm>
            <a:off x="457200" y="1600200"/>
            <a:ext cx="8229600" cy="2057400"/>
          </a:xfrm>
        </p:spPr>
        <p:txBody>
          <a:bodyPr/>
          <a:lstStyle/>
          <a:p>
            <a:pPr marL="0" indent="0">
              <a:spcBef>
                <a:spcPts val="0"/>
              </a:spcBef>
              <a:buNone/>
              <a:defRPr/>
            </a:pPr>
            <a:r>
              <a:rPr lang="en-US" sz="2200" dirty="0" smtClean="0">
                <a:cs typeface="Times New Roman" pitchFamily="18" charset="0"/>
              </a:rPr>
              <a:t>In one-way analysis of variance, the interest lies in testing the null hypothesis that the category means are equal in the population.</a:t>
            </a:r>
          </a:p>
          <a:p>
            <a:pPr marL="0" indent="0">
              <a:spcBef>
                <a:spcPts val="0"/>
              </a:spcBef>
              <a:buNone/>
              <a:defRPr/>
            </a:pPr>
            <a:r>
              <a:rPr lang="en-US" sz="2200" b="1" dirty="0" smtClean="0">
                <a:solidFill>
                  <a:srgbClr val="007FA3"/>
                </a:solidFill>
                <a:cs typeface="Times New Roman" pitchFamily="18" charset="0"/>
              </a:rPr>
              <a:t>H</a:t>
            </a:r>
            <a:r>
              <a:rPr lang="en-US" sz="2200" b="1" baseline="-25000" dirty="0" smtClean="0">
                <a:solidFill>
                  <a:srgbClr val="007FA3"/>
                </a:solidFill>
                <a:cs typeface="Times New Roman" pitchFamily="18" charset="0"/>
              </a:rPr>
              <a:t>0</a:t>
            </a:r>
            <a:r>
              <a:rPr lang="en-US" sz="2200" b="1" dirty="0" smtClean="0">
                <a:solidFill>
                  <a:srgbClr val="007FA3"/>
                </a:solidFill>
                <a:cs typeface="Times New Roman" pitchFamily="18" charset="0"/>
              </a:rPr>
              <a:t>: µ</a:t>
            </a:r>
            <a:r>
              <a:rPr lang="en-US" sz="2200" b="1" baseline="-25000" dirty="0" smtClean="0">
                <a:solidFill>
                  <a:srgbClr val="007FA3"/>
                </a:solidFill>
                <a:cs typeface="Times New Roman" pitchFamily="18" charset="0"/>
              </a:rPr>
              <a:t>1</a:t>
            </a:r>
            <a:r>
              <a:rPr lang="en-US" sz="2200" b="1" dirty="0" smtClean="0">
                <a:solidFill>
                  <a:srgbClr val="007FA3"/>
                </a:solidFill>
                <a:cs typeface="Times New Roman" pitchFamily="18" charset="0"/>
              </a:rPr>
              <a:t> = µ</a:t>
            </a:r>
            <a:r>
              <a:rPr lang="en-US" sz="2200" b="1" baseline="-25000" dirty="0" smtClean="0">
                <a:solidFill>
                  <a:srgbClr val="007FA3"/>
                </a:solidFill>
                <a:cs typeface="Times New Roman" pitchFamily="18" charset="0"/>
              </a:rPr>
              <a:t>2</a:t>
            </a:r>
            <a:r>
              <a:rPr lang="en-US" sz="2200" b="1" dirty="0" smtClean="0">
                <a:solidFill>
                  <a:srgbClr val="007FA3"/>
                </a:solidFill>
                <a:cs typeface="Times New Roman" pitchFamily="18" charset="0"/>
              </a:rPr>
              <a:t> = µ</a:t>
            </a:r>
            <a:r>
              <a:rPr lang="en-US" sz="2200" b="1" baseline="-25000" dirty="0" smtClean="0">
                <a:solidFill>
                  <a:srgbClr val="007FA3"/>
                </a:solidFill>
                <a:cs typeface="Times New Roman" pitchFamily="18" charset="0"/>
              </a:rPr>
              <a:t>3</a:t>
            </a:r>
            <a:r>
              <a:rPr lang="en-US" sz="2200" b="1" dirty="0" smtClean="0">
                <a:solidFill>
                  <a:srgbClr val="007FA3"/>
                </a:solidFill>
                <a:cs typeface="Times New Roman" pitchFamily="18" charset="0"/>
              </a:rPr>
              <a:t> = ........... = µ</a:t>
            </a:r>
            <a:r>
              <a:rPr lang="en-US" sz="2200" b="1" i="1" baseline="-25000" dirty="0" smtClean="0">
                <a:solidFill>
                  <a:srgbClr val="007FA3"/>
                </a:solidFill>
                <a:cs typeface="Times New Roman" pitchFamily="18" charset="0"/>
              </a:rPr>
              <a:t>c</a:t>
            </a:r>
            <a:endParaRPr lang="en-US" sz="2200" b="1" baseline="-25000" dirty="0" smtClean="0">
              <a:solidFill>
                <a:srgbClr val="007FA3"/>
              </a:solidFill>
              <a:cs typeface="Times New Roman" pitchFamily="18" charset="0"/>
            </a:endParaRPr>
          </a:p>
          <a:p>
            <a:pPr marL="0" indent="0">
              <a:spcBef>
                <a:spcPts val="0"/>
              </a:spcBef>
              <a:buNone/>
              <a:defRPr/>
            </a:pPr>
            <a:r>
              <a:rPr lang="en-US" sz="2200" dirty="0" smtClean="0">
                <a:cs typeface="Times New Roman" pitchFamily="18" charset="0"/>
              </a:rPr>
              <a:t>Under the null hypothesis, </a:t>
            </a:r>
            <a:r>
              <a:rPr lang="en-US" sz="2200" i="1" dirty="0" err="1" smtClean="0">
                <a:cs typeface="Times New Roman" pitchFamily="18" charset="0"/>
              </a:rPr>
              <a:t>SS</a:t>
            </a:r>
            <a:r>
              <a:rPr lang="en-US" sz="2200" i="1" baseline="-25000" dirty="0" err="1" smtClean="0">
                <a:cs typeface="Times New Roman" pitchFamily="18" charset="0"/>
              </a:rPr>
              <a:t>x</a:t>
            </a:r>
            <a:r>
              <a:rPr lang="en-US" sz="2200" dirty="0" smtClean="0">
                <a:cs typeface="Times New Roman" pitchFamily="18" charset="0"/>
              </a:rPr>
              <a:t> and </a:t>
            </a:r>
            <a:r>
              <a:rPr lang="en-US" sz="2200" i="1" dirty="0" err="1" smtClean="0">
                <a:cs typeface="Times New Roman" pitchFamily="18" charset="0"/>
              </a:rPr>
              <a:t>SS</a:t>
            </a:r>
            <a:r>
              <a:rPr lang="en-US" sz="2200" i="1" baseline="-25000" dirty="0" err="1" smtClean="0">
                <a:cs typeface="Times New Roman" pitchFamily="18" charset="0"/>
              </a:rPr>
              <a:t>error</a:t>
            </a:r>
            <a:r>
              <a:rPr lang="en-US" sz="2200" dirty="0" smtClean="0">
                <a:cs typeface="Times New Roman" pitchFamily="18" charset="0"/>
              </a:rPr>
              <a:t> come from the same source of variation. In other words, the estimate of the population variance of </a:t>
            </a:r>
            <a:r>
              <a:rPr lang="en-US" sz="2200" i="1" dirty="0" smtClean="0">
                <a:cs typeface="Times New Roman" pitchFamily="18" charset="0"/>
              </a:rPr>
              <a:t>Y,</a:t>
            </a:r>
            <a:endParaRPr lang="en-US" sz="2200" dirty="0" smtClean="0">
              <a:cs typeface="Times New Roman" pitchFamily="18" charset="0"/>
            </a:endParaRPr>
          </a:p>
        </p:txBody>
      </p:sp>
      <p:graphicFrame>
        <p:nvGraphicFramePr>
          <p:cNvPr id="4" name="Object 3" descr="s_sub_y squared is equal to S_S_sub_x, over, c minus 1.  &#10;is equal to Mean square due to x. &#10;Is equal to M_S_sub_x. &#10;Or&#10;s_sub_y squared is equal to S_S_sub_error, over, N minus c.  &#10;is equal to Mean square due to error. &#10;Is equal to M_S_sub_error."/>
          <p:cNvGraphicFramePr>
            <a:graphicFrameLocks noChangeAspect="1"/>
          </p:cNvGraphicFramePr>
          <p:nvPr>
            <p:extLst>
              <p:ext uri="{D42A27DB-BD31-4B8C-83A1-F6EECF244321}">
                <p14:modId xmlns:p14="http://schemas.microsoft.com/office/powerpoint/2010/main" val="4168860780"/>
              </p:ext>
            </p:extLst>
          </p:nvPr>
        </p:nvGraphicFramePr>
        <p:xfrm>
          <a:off x="2936364" y="3434985"/>
          <a:ext cx="3271273" cy="2893425"/>
        </p:xfrm>
        <a:graphic>
          <a:graphicData uri="http://schemas.openxmlformats.org/presentationml/2006/ole">
            <mc:AlternateContent xmlns:mc="http://schemas.openxmlformats.org/markup-compatibility/2006">
              <mc:Choice xmlns:v="urn:schemas-microsoft-com:vml" Requires="v">
                <p:oleObj spid="_x0000_s15781" name="Equation" r:id="rId3" imgW="1892300" imgH="1676400" progId="Equation.DSMT4">
                  <p:embed/>
                </p:oleObj>
              </mc:Choice>
              <mc:Fallback>
                <p:oleObj name="Equation" r:id="rId3" imgW="1892300" imgH="1676400" progId="Equation.DSMT4">
                  <p:embed/>
                  <p:pic>
                    <p:nvPicPr>
                      <p:cNvPr id="0" name="Picture 412" descr="s_sub_y squared is equal to S_S_sub_x, over, c minus 1.  &#10;is equal to Mean square due to x. &#10;Is equal to M_S_sub_x. &#10;Or&#10;s_sub_y squared is equal to S_S_sub_error, over, N minus c.  &#10;is equal to Mean square due to error. &#10;Is equal to M_S_sub_err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6364" y="3434985"/>
                        <a:ext cx="3271273" cy="2893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410749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Conducting One-Way Analysis of Variance</a:t>
            </a:r>
            <a:br>
              <a:rPr lang="en-US" dirty="0"/>
            </a:br>
            <a:r>
              <a:rPr lang="en-US" dirty="0"/>
              <a:t>Test </a:t>
            </a:r>
            <a:r>
              <a:rPr lang="en-US" dirty="0" smtClean="0"/>
              <a:t>Significance </a:t>
            </a:r>
            <a:r>
              <a:rPr lang="en-US" sz="2000" b="0" dirty="0" smtClean="0"/>
              <a:t>(2 </a:t>
            </a:r>
            <a:r>
              <a:rPr lang="en-US" sz="2000" b="0" dirty="0"/>
              <a:t>of 2)</a:t>
            </a:r>
            <a:endParaRPr lang="en-US" dirty="0"/>
          </a:p>
        </p:txBody>
      </p:sp>
      <p:sp>
        <p:nvSpPr>
          <p:cNvPr id="3" name="Content Placeholder 2"/>
          <p:cNvSpPr>
            <a:spLocks noGrp="1"/>
          </p:cNvSpPr>
          <p:nvPr>
            <p:ph idx="1"/>
          </p:nvPr>
        </p:nvSpPr>
        <p:spPr>
          <a:xfrm>
            <a:off x="457200" y="1600201"/>
            <a:ext cx="8229600" cy="762000"/>
          </a:xfrm>
        </p:spPr>
        <p:txBody>
          <a:bodyPr/>
          <a:lstStyle/>
          <a:p>
            <a:pPr marL="0" indent="0">
              <a:buNone/>
              <a:defRPr/>
            </a:pPr>
            <a:r>
              <a:rPr lang="en-US" dirty="0">
                <a:cs typeface="Times New Roman" pitchFamily="18" charset="0"/>
              </a:rPr>
              <a:t>The null hypothesis may be tested by the </a:t>
            </a:r>
            <a:r>
              <a:rPr lang="en-US" b="1" i="1" dirty="0">
                <a:solidFill>
                  <a:srgbClr val="007FA3"/>
                </a:solidFill>
                <a:cs typeface="Times New Roman" pitchFamily="18" charset="0"/>
              </a:rPr>
              <a:t>F</a:t>
            </a:r>
            <a:r>
              <a:rPr lang="en-US" b="1" dirty="0">
                <a:solidFill>
                  <a:srgbClr val="007FA3"/>
                </a:solidFill>
                <a:cs typeface="Times New Roman" pitchFamily="18" charset="0"/>
              </a:rPr>
              <a:t> </a:t>
            </a:r>
            <a:r>
              <a:rPr lang="en-US" b="1" dirty="0" smtClean="0">
                <a:solidFill>
                  <a:srgbClr val="007FA3"/>
                </a:solidFill>
                <a:cs typeface="Times New Roman" pitchFamily="18" charset="0"/>
              </a:rPr>
              <a:t>statistic</a:t>
            </a:r>
            <a:r>
              <a:rPr lang="en-US" b="1" dirty="0" smtClean="0">
                <a:solidFill>
                  <a:srgbClr val="800080"/>
                </a:solidFill>
                <a:cs typeface="Times New Roman" pitchFamily="18" charset="0"/>
              </a:rPr>
              <a:t> </a:t>
            </a:r>
            <a:r>
              <a:rPr lang="en-US" dirty="0" smtClean="0">
                <a:cs typeface="Times New Roman" pitchFamily="18" charset="0"/>
              </a:rPr>
              <a:t>based </a:t>
            </a:r>
            <a:r>
              <a:rPr lang="en-US" dirty="0">
                <a:cs typeface="Times New Roman" pitchFamily="18" charset="0"/>
              </a:rPr>
              <a:t>on the ratio between these two </a:t>
            </a:r>
            <a:r>
              <a:rPr lang="en-US" dirty="0" smtClean="0">
                <a:cs typeface="Times New Roman" pitchFamily="18" charset="0"/>
              </a:rPr>
              <a:t>estimates:</a:t>
            </a:r>
            <a:endParaRPr lang="en-US" i="1" dirty="0" smtClean="0">
              <a:cs typeface="Times New Roman" pitchFamily="18" charset="0"/>
            </a:endParaRPr>
          </a:p>
        </p:txBody>
      </p:sp>
      <p:graphicFrame>
        <p:nvGraphicFramePr>
          <p:cNvPr id="5" name="Object 4" descr="F is equal to, S_S_sub_x over, c minus 1, whole over, S_S_sub_error over N minus c, is equal to M_S_sub_x over, M_S_sub_error."/>
          <p:cNvGraphicFramePr>
            <a:graphicFrameLocks noChangeAspect="1"/>
          </p:cNvGraphicFramePr>
          <p:nvPr>
            <p:extLst>
              <p:ext uri="{D42A27DB-BD31-4B8C-83A1-F6EECF244321}">
                <p14:modId xmlns:p14="http://schemas.microsoft.com/office/powerpoint/2010/main" val="3052296899"/>
              </p:ext>
            </p:extLst>
          </p:nvPr>
        </p:nvGraphicFramePr>
        <p:xfrm>
          <a:off x="2704529" y="2715491"/>
          <a:ext cx="3457275" cy="816302"/>
        </p:xfrm>
        <a:graphic>
          <a:graphicData uri="http://schemas.openxmlformats.org/presentationml/2006/ole">
            <mc:AlternateContent xmlns:mc="http://schemas.openxmlformats.org/markup-compatibility/2006">
              <mc:Choice xmlns:v="urn:schemas-microsoft-com:vml" Requires="v">
                <p:oleObj spid="_x0000_s7036" name="Equation" r:id="rId3" imgW="1828800" imgH="431800" progId="Equation.DSMT4">
                  <p:embed/>
                </p:oleObj>
              </mc:Choice>
              <mc:Fallback>
                <p:oleObj name="Equation" r:id="rId3" imgW="1828800" imgH="431800" progId="Equation.DSMT4">
                  <p:embed/>
                  <p:pic>
                    <p:nvPicPr>
                      <p:cNvPr id="0" name="Picture 883" descr="F is equal to, S_S_sub_x over, c minus 1, whole over, S_S_sub_error over N minus c, is equal to M_S_sub_x over, M_S_sub_err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4529" y="2715491"/>
                        <a:ext cx="3457275" cy="8163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Content Placeholder 3"/>
          <p:cNvSpPr>
            <a:spLocks noGrp="1"/>
          </p:cNvSpPr>
          <p:nvPr>
            <p:ph idx="13"/>
          </p:nvPr>
        </p:nvSpPr>
        <p:spPr>
          <a:xfrm>
            <a:off x="457200" y="3895726"/>
            <a:ext cx="7772400" cy="838200"/>
          </a:xfrm>
        </p:spPr>
        <p:txBody>
          <a:bodyPr/>
          <a:lstStyle/>
          <a:p>
            <a:pPr marL="0" indent="0">
              <a:buNone/>
            </a:pPr>
            <a:r>
              <a:rPr lang="en-US" dirty="0">
                <a:cs typeface="Times New Roman" pitchFamily="18" charset="0"/>
              </a:rPr>
              <a:t>This statistic follows the </a:t>
            </a:r>
            <a:r>
              <a:rPr lang="en-US" b="1" i="1" dirty="0">
                <a:solidFill>
                  <a:srgbClr val="007FA3"/>
                </a:solidFill>
                <a:cs typeface="Times New Roman" pitchFamily="18" charset="0"/>
              </a:rPr>
              <a:t>F</a:t>
            </a:r>
            <a:r>
              <a:rPr lang="en-US" b="1" dirty="0">
                <a:solidFill>
                  <a:srgbClr val="007FA3"/>
                </a:solidFill>
                <a:cs typeface="Times New Roman" pitchFamily="18" charset="0"/>
              </a:rPr>
              <a:t> distribution</a:t>
            </a:r>
            <a:r>
              <a:rPr lang="en-US" dirty="0">
                <a:cs typeface="Times New Roman" pitchFamily="18" charset="0"/>
              </a:rPr>
              <a:t>, with (</a:t>
            </a:r>
            <a:r>
              <a:rPr lang="en-US" i="1" dirty="0">
                <a:cs typeface="Times New Roman" pitchFamily="18" charset="0"/>
              </a:rPr>
              <a:t>c </a:t>
            </a:r>
            <a:r>
              <a:rPr lang="en-US" dirty="0" smtClean="0">
                <a:latin typeface="Arial"/>
                <a:cs typeface="Arial"/>
              </a:rPr>
              <a:t>−</a:t>
            </a:r>
            <a:r>
              <a:rPr lang="en-US" dirty="0" smtClean="0">
                <a:cs typeface="Times New Roman" pitchFamily="18" charset="0"/>
              </a:rPr>
              <a:t> </a:t>
            </a:r>
            <a:r>
              <a:rPr lang="en-US" dirty="0">
                <a:cs typeface="Times New Roman" pitchFamily="18" charset="0"/>
              </a:rPr>
              <a:t>1) and (</a:t>
            </a:r>
            <a:r>
              <a:rPr lang="en-US" i="1" dirty="0">
                <a:cs typeface="Times New Roman" pitchFamily="18" charset="0"/>
              </a:rPr>
              <a:t>N</a:t>
            </a:r>
            <a:r>
              <a:rPr lang="en-US" dirty="0">
                <a:cs typeface="Times New Roman" pitchFamily="18" charset="0"/>
              </a:rPr>
              <a:t> </a:t>
            </a:r>
            <a:r>
              <a:rPr lang="en-US" dirty="0">
                <a:cs typeface="Arial"/>
              </a:rPr>
              <a:t>−</a:t>
            </a:r>
            <a:r>
              <a:rPr lang="en-US" dirty="0" smtClean="0">
                <a:cs typeface="Times New Roman" pitchFamily="18" charset="0"/>
              </a:rPr>
              <a:t> </a:t>
            </a:r>
            <a:r>
              <a:rPr lang="en-US" i="1" dirty="0">
                <a:cs typeface="Times New Roman" pitchFamily="18" charset="0"/>
              </a:rPr>
              <a:t>c</a:t>
            </a:r>
            <a:r>
              <a:rPr lang="en-US" dirty="0">
                <a:cs typeface="Times New Roman" pitchFamily="18" charset="0"/>
              </a:rPr>
              <a:t>) degrees of freedom (</a:t>
            </a:r>
            <a:r>
              <a:rPr lang="en-US" dirty="0" err="1">
                <a:cs typeface="Times New Roman" pitchFamily="18" charset="0"/>
              </a:rPr>
              <a:t>df</a:t>
            </a:r>
            <a:r>
              <a:rPr lang="en-US" dirty="0">
                <a:cs typeface="Times New Roman" pitchFamily="18" charset="0"/>
              </a:rPr>
              <a:t>).</a:t>
            </a:r>
            <a:endParaRPr lang="en-US" dirty="0"/>
          </a:p>
        </p:txBody>
      </p:sp>
    </p:spTree>
    <p:extLst>
      <p:ext uri="{BB962C8B-B14F-4D97-AF65-F5344CB8AC3E}">
        <p14:creationId xmlns:p14="http://schemas.microsoft.com/office/powerpoint/2010/main" val="24144973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Conducting One-Way Analysis of Variance</a:t>
            </a:r>
            <a:br>
              <a:rPr lang="en-US" dirty="0"/>
            </a:br>
            <a:r>
              <a:rPr lang="en-US" dirty="0"/>
              <a:t>Interpret the Results</a:t>
            </a:r>
          </a:p>
        </p:txBody>
      </p:sp>
      <p:sp>
        <p:nvSpPr>
          <p:cNvPr id="3" name="Content Placeholder 2"/>
          <p:cNvSpPr>
            <a:spLocks noGrp="1"/>
          </p:cNvSpPr>
          <p:nvPr>
            <p:ph idx="1"/>
          </p:nvPr>
        </p:nvSpPr>
        <p:spPr/>
        <p:txBody>
          <a:bodyPr/>
          <a:lstStyle/>
          <a:p>
            <a:pPr>
              <a:defRPr/>
            </a:pPr>
            <a:r>
              <a:rPr lang="en-US" dirty="0"/>
              <a:t>If the null hypothesis of equal category means is not rejected, then the independent variable does not have a significant effect on the dependent variable</a:t>
            </a:r>
            <a:r>
              <a:rPr lang="en-US" dirty="0" smtClean="0"/>
              <a:t>.</a:t>
            </a:r>
            <a:endParaRPr lang="en-US" dirty="0"/>
          </a:p>
          <a:p>
            <a:pPr>
              <a:defRPr/>
            </a:pPr>
            <a:r>
              <a:rPr lang="en-US" dirty="0"/>
              <a:t>On the other hand, if the null hypothesis is rejected, then the effect of the independent variable is significant</a:t>
            </a:r>
            <a:r>
              <a:rPr lang="en-US" dirty="0" smtClean="0"/>
              <a:t>.</a:t>
            </a:r>
            <a:endParaRPr lang="en-US" dirty="0"/>
          </a:p>
          <a:p>
            <a:pPr>
              <a:defRPr/>
            </a:pPr>
            <a:r>
              <a:rPr lang="en-US" dirty="0"/>
              <a:t>A comparison of the category mean values will indicate the nature of the effect of the independent variable.</a:t>
            </a:r>
          </a:p>
        </p:txBody>
      </p:sp>
    </p:spTree>
    <p:extLst>
      <p:ext uri="{BB962C8B-B14F-4D97-AF65-F5344CB8AC3E}">
        <p14:creationId xmlns:p14="http://schemas.microsoft.com/office/powerpoint/2010/main" val="975928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Illustrative Applications of One-Way</a:t>
            </a:r>
            <a:br>
              <a:rPr lang="en-US" dirty="0"/>
            </a:br>
            <a:r>
              <a:rPr lang="en-US" dirty="0"/>
              <a:t>Analysis of Variance</a:t>
            </a:r>
          </a:p>
        </p:txBody>
      </p:sp>
      <p:sp>
        <p:nvSpPr>
          <p:cNvPr id="3" name="Content Placeholder 2"/>
          <p:cNvSpPr>
            <a:spLocks noGrp="1"/>
          </p:cNvSpPr>
          <p:nvPr>
            <p:ph idx="1"/>
          </p:nvPr>
        </p:nvSpPr>
        <p:spPr/>
        <p:txBody>
          <a:bodyPr/>
          <a:lstStyle/>
          <a:p>
            <a:pPr marL="0" indent="0">
              <a:spcAft>
                <a:spcPts val="600"/>
              </a:spcAft>
              <a:buNone/>
              <a:defRPr/>
            </a:pPr>
            <a:r>
              <a:rPr lang="en-US" dirty="0" smtClean="0">
                <a:cs typeface="Times New Roman" pitchFamily="18" charset="0"/>
              </a:rPr>
              <a:t>We </a:t>
            </a:r>
            <a:r>
              <a:rPr lang="en-US" dirty="0">
                <a:cs typeface="Times New Roman" pitchFamily="18" charset="0"/>
              </a:rPr>
              <a:t>illustrate the concepts discussed in this chapter using the data presented in Table 16.2</a:t>
            </a:r>
            <a:r>
              <a:rPr lang="en-US" dirty="0" smtClean="0">
                <a:cs typeface="Times New Roman" pitchFamily="18" charset="0"/>
              </a:rPr>
              <a:t>.</a:t>
            </a:r>
            <a:endParaRPr lang="en-US" dirty="0">
              <a:cs typeface="Times New Roman" pitchFamily="18" charset="0"/>
            </a:endParaRPr>
          </a:p>
          <a:p>
            <a:pPr marL="0" indent="0">
              <a:spcAft>
                <a:spcPts val="600"/>
              </a:spcAft>
              <a:buNone/>
              <a:defRPr/>
            </a:pPr>
            <a:r>
              <a:rPr lang="en-US" dirty="0" smtClean="0">
                <a:cs typeface="Times New Roman" pitchFamily="18" charset="0"/>
              </a:rPr>
              <a:t>The </a:t>
            </a:r>
            <a:r>
              <a:rPr lang="en-US" dirty="0">
                <a:cs typeface="Times New Roman" pitchFamily="18" charset="0"/>
              </a:rPr>
              <a:t>department store is attempting to determine the effect of in-store promotion (X) on sales (Y). For the purpose of illustrating hand calculations, the data of Table 16.2 are transformed in Table 16.3 to show the store sales (</a:t>
            </a:r>
            <a:r>
              <a:rPr lang="en-US" i="1" dirty="0" err="1">
                <a:cs typeface="Times New Roman" pitchFamily="18" charset="0"/>
              </a:rPr>
              <a:t>Y</a:t>
            </a:r>
            <a:r>
              <a:rPr lang="en-US" i="1" baseline="-25000" dirty="0" err="1">
                <a:cs typeface="Times New Roman" pitchFamily="18" charset="0"/>
              </a:rPr>
              <a:t>ij</a:t>
            </a:r>
            <a:r>
              <a:rPr lang="en-US" dirty="0">
                <a:cs typeface="Times New Roman" pitchFamily="18" charset="0"/>
              </a:rPr>
              <a:t>) for each level of promotion</a:t>
            </a:r>
            <a:r>
              <a:rPr lang="en-US" dirty="0" smtClean="0">
                <a:cs typeface="Times New Roman" pitchFamily="18" charset="0"/>
              </a:rPr>
              <a:t>.</a:t>
            </a:r>
          </a:p>
          <a:p>
            <a:pPr marL="0" indent="0">
              <a:buNone/>
              <a:defRPr/>
            </a:pPr>
            <a:r>
              <a:rPr lang="en-US" dirty="0" smtClean="0">
                <a:cs typeface="Times New Roman" pitchFamily="18" charset="0"/>
              </a:rPr>
              <a:t>The null hypothesis is that the category means are equal:</a:t>
            </a:r>
          </a:p>
          <a:p>
            <a:pPr marL="0" indent="0">
              <a:spcBef>
                <a:spcPts val="600"/>
              </a:spcBef>
              <a:buNone/>
              <a:defRPr/>
            </a:pPr>
            <a:r>
              <a:rPr lang="en-US" b="1" dirty="0" smtClean="0">
                <a:solidFill>
                  <a:srgbClr val="007FA3"/>
                </a:solidFill>
                <a:cs typeface="Times New Roman" pitchFamily="18" charset="0"/>
              </a:rPr>
              <a:t>H</a:t>
            </a:r>
            <a:r>
              <a:rPr lang="en-US" b="1" baseline="-25000" dirty="0" smtClean="0">
                <a:solidFill>
                  <a:srgbClr val="007FA3"/>
                </a:solidFill>
                <a:cs typeface="Times New Roman" pitchFamily="18" charset="0"/>
              </a:rPr>
              <a:t>0</a:t>
            </a:r>
            <a:r>
              <a:rPr lang="en-US" b="1" dirty="0">
                <a:solidFill>
                  <a:srgbClr val="007FA3"/>
                </a:solidFill>
                <a:cs typeface="Times New Roman" pitchFamily="18" charset="0"/>
              </a:rPr>
              <a:t>: µ</a:t>
            </a:r>
            <a:r>
              <a:rPr lang="en-US" b="1" baseline="-25000" dirty="0">
                <a:solidFill>
                  <a:srgbClr val="007FA3"/>
                </a:solidFill>
                <a:cs typeface="Times New Roman" pitchFamily="18" charset="0"/>
              </a:rPr>
              <a:t>1</a:t>
            </a:r>
            <a:r>
              <a:rPr lang="en-US" b="1" dirty="0">
                <a:solidFill>
                  <a:srgbClr val="007FA3"/>
                </a:solidFill>
                <a:cs typeface="Times New Roman" pitchFamily="18" charset="0"/>
              </a:rPr>
              <a:t> = µ</a:t>
            </a:r>
            <a:r>
              <a:rPr lang="en-US" b="1" baseline="-25000" dirty="0">
                <a:solidFill>
                  <a:srgbClr val="007FA3"/>
                </a:solidFill>
                <a:cs typeface="Times New Roman" pitchFamily="18" charset="0"/>
              </a:rPr>
              <a:t>2</a:t>
            </a:r>
            <a:r>
              <a:rPr lang="en-US" b="1" dirty="0">
                <a:solidFill>
                  <a:srgbClr val="007FA3"/>
                </a:solidFill>
                <a:cs typeface="Times New Roman" pitchFamily="18" charset="0"/>
              </a:rPr>
              <a:t> = µ</a:t>
            </a:r>
            <a:r>
              <a:rPr lang="en-US" b="1" baseline="-25000" dirty="0">
                <a:solidFill>
                  <a:srgbClr val="007FA3"/>
                </a:solidFill>
                <a:cs typeface="Times New Roman" pitchFamily="18" charset="0"/>
              </a:rPr>
              <a:t>3</a:t>
            </a:r>
            <a:endParaRPr lang="en-US" dirty="0">
              <a:solidFill>
                <a:srgbClr val="007FA3"/>
              </a:solidFill>
            </a:endParaRPr>
          </a:p>
        </p:txBody>
      </p:sp>
    </p:spTree>
    <p:extLst>
      <p:ext uri="{BB962C8B-B14F-4D97-AF65-F5344CB8AC3E}">
        <p14:creationId xmlns:p14="http://schemas.microsoft.com/office/powerpoint/2010/main" val="22195694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lstStyle/>
          <a:p>
            <a:r>
              <a:rPr lang="en-US" dirty="0" smtClean="0"/>
              <a:t>Chapter Outline </a:t>
            </a:r>
            <a:r>
              <a:rPr lang="en-US" sz="2000" b="0" dirty="0" smtClean="0"/>
              <a:t>(1 of 3)</a:t>
            </a:r>
            <a:endParaRPr lang="en-US" b="0" dirty="0"/>
          </a:p>
        </p:txBody>
      </p:sp>
      <p:sp>
        <p:nvSpPr>
          <p:cNvPr id="10" name="Content Placeholder 9"/>
          <p:cNvSpPr>
            <a:spLocks noGrp="1"/>
          </p:cNvSpPr>
          <p:nvPr>
            <p:ph idx="1"/>
          </p:nvPr>
        </p:nvSpPr>
        <p:spPr/>
        <p:txBody>
          <a:bodyPr/>
          <a:lstStyle/>
          <a:p>
            <a:pPr marL="457200" indent="-457200">
              <a:spcBef>
                <a:spcPts val="600"/>
              </a:spcBef>
              <a:buSzPct val="100000"/>
              <a:buFont typeface="+mj-lt"/>
              <a:buAutoNum type="arabicParenR"/>
              <a:defRPr/>
            </a:pPr>
            <a:r>
              <a:rPr lang="en-US" dirty="0" smtClean="0"/>
              <a:t>Overview</a:t>
            </a:r>
          </a:p>
          <a:p>
            <a:pPr marL="457200" indent="-457200">
              <a:spcBef>
                <a:spcPts val="600"/>
              </a:spcBef>
              <a:buSzPct val="100000"/>
              <a:buFont typeface="+mj-lt"/>
              <a:buAutoNum type="arabicParenR"/>
              <a:defRPr/>
            </a:pPr>
            <a:r>
              <a:rPr lang="en-US" dirty="0"/>
              <a:t>Relationship Among Techniques</a:t>
            </a:r>
          </a:p>
          <a:p>
            <a:pPr marL="457200" indent="-457200">
              <a:spcBef>
                <a:spcPts val="600"/>
              </a:spcBef>
              <a:buSzPct val="100000"/>
              <a:buFont typeface="+mj-lt"/>
              <a:buAutoNum type="arabicParenR"/>
              <a:defRPr/>
            </a:pPr>
            <a:r>
              <a:rPr lang="en-US" dirty="0"/>
              <a:t>One-Way Analysis of </a:t>
            </a:r>
            <a:r>
              <a:rPr lang="en-US" dirty="0" smtClean="0"/>
              <a:t>Variance</a:t>
            </a:r>
          </a:p>
          <a:p>
            <a:pPr marL="457200" indent="-457200">
              <a:spcBef>
                <a:spcPts val="600"/>
              </a:spcBef>
              <a:buSzPct val="100000"/>
              <a:buFont typeface="+mj-lt"/>
              <a:buAutoNum type="arabicParenR"/>
              <a:defRPr/>
            </a:pPr>
            <a:r>
              <a:rPr lang="en-US" dirty="0"/>
              <a:t>Statistics Associated with One-Way Analysis of </a:t>
            </a:r>
            <a:r>
              <a:rPr lang="en-US" dirty="0" smtClean="0"/>
              <a:t>Variance</a:t>
            </a:r>
          </a:p>
          <a:p>
            <a:pPr marL="457200" indent="-457200">
              <a:spcBef>
                <a:spcPts val="600"/>
              </a:spcBef>
              <a:buSzPct val="100000"/>
              <a:buFont typeface="+mj-lt"/>
              <a:buAutoNum type="arabicParenR"/>
              <a:defRPr/>
            </a:pPr>
            <a:r>
              <a:rPr lang="en-US" dirty="0"/>
              <a:t>Conducting One-Way Analysis of Variance</a:t>
            </a:r>
          </a:p>
          <a:p>
            <a:pPr marL="914400" lvl="1" indent="-457200">
              <a:buFontTx/>
              <a:buAutoNum type="romanLcPeriod"/>
              <a:defRPr/>
            </a:pPr>
            <a:r>
              <a:rPr lang="en-US" dirty="0"/>
              <a:t>Identification of Dependent &amp; </a:t>
            </a:r>
            <a:r>
              <a:rPr lang="en-US" dirty="0" smtClean="0"/>
              <a:t>Independent Variables</a:t>
            </a:r>
            <a:endParaRPr lang="en-US" dirty="0"/>
          </a:p>
          <a:p>
            <a:pPr marL="914400" lvl="1" indent="-457200">
              <a:buFontTx/>
              <a:buAutoNum type="romanLcPeriod"/>
              <a:defRPr/>
            </a:pPr>
            <a:r>
              <a:rPr lang="en-US" dirty="0"/>
              <a:t>Decomposition of the Total Variation</a:t>
            </a:r>
          </a:p>
          <a:p>
            <a:pPr marL="914400" lvl="1" indent="-457200">
              <a:buFontTx/>
              <a:buAutoNum type="romanLcPeriod"/>
              <a:defRPr/>
            </a:pPr>
            <a:r>
              <a:rPr lang="en-US" dirty="0"/>
              <a:t>Measurement of Effects</a:t>
            </a:r>
          </a:p>
          <a:p>
            <a:pPr marL="914400" lvl="1" indent="-457200">
              <a:buFontTx/>
              <a:buAutoNum type="romanLcPeriod"/>
              <a:defRPr/>
            </a:pPr>
            <a:r>
              <a:rPr lang="en-US" dirty="0"/>
              <a:t>Significance Testing</a:t>
            </a:r>
          </a:p>
          <a:p>
            <a:pPr marL="914400" lvl="1" indent="-457200">
              <a:buFontTx/>
              <a:buAutoNum type="romanLcPeriod"/>
              <a:defRPr/>
            </a:pPr>
            <a:r>
              <a:rPr lang="en-US" dirty="0"/>
              <a:t>Interpretation of Results</a:t>
            </a:r>
          </a:p>
        </p:txBody>
      </p:sp>
    </p:spTree>
    <p:extLst>
      <p:ext uri="{BB962C8B-B14F-4D97-AF65-F5344CB8AC3E}">
        <p14:creationId xmlns:p14="http://schemas.microsoft.com/office/powerpoint/2010/main" val="32082409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Effect of Promotion and Clientele on </a:t>
            </a:r>
            <a:r>
              <a:rPr lang="en-US" sz="3200" dirty="0" smtClean="0"/>
              <a:t>Sales</a:t>
            </a:r>
            <a:r>
              <a:rPr lang="en-US" dirty="0" smtClean="0"/>
              <a:t> </a:t>
            </a:r>
            <a:r>
              <a:rPr lang="en-US" sz="2000" b="0" dirty="0" smtClean="0"/>
              <a:t>(1 of 2)</a:t>
            </a:r>
            <a:endParaRPr lang="en-US" b="0" dirty="0"/>
          </a:p>
        </p:txBody>
      </p:sp>
      <p:sp>
        <p:nvSpPr>
          <p:cNvPr id="3" name="Content Placeholder 2"/>
          <p:cNvSpPr>
            <a:spLocks noGrp="1"/>
          </p:cNvSpPr>
          <p:nvPr>
            <p:ph idx="1"/>
          </p:nvPr>
        </p:nvSpPr>
        <p:spPr>
          <a:xfrm>
            <a:off x="457200" y="1447800"/>
            <a:ext cx="8229600" cy="762000"/>
          </a:xfrm>
        </p:spPr>
        <p:txBody>
          <a:bodyPr/>
          <a:lstStyle/>
          <a:p>
            <a:pPr marL="0" indent="0">
              <a:buNone/>
            </a:pPr>
            <a:r>
              <a:rPr lang="en-US" b="1" dirty="0" smtClean="0"/>
              <a:t>Table 16.2</a:t>
            </a:r>
            <a:r>
              <a:rPr lang="en-US" dirty="0" smtClean="0"/>
              <a:t> </a:t>
            </a:r>
            <a:r>
              <a:rPr lang="en-US" dirty="0"/>
              <a:t>Coupon Level, In-Store Promotion, Sales, and Clientele Rating</a:t>
            </a:r>
          </a:p>
        </p:txBody>
      </p:sp>
      <p:graphicFrame>
        <p:nvGraphicFramePr>
          <p:cNvPr id="4" name="Table 3"/>
          <p:cNvGraphicFramePr>
            <a:graphicFrameLocks noGrp="1"/>
          </p:cNvGraphicFramePr>
          <p:nvPr>
            <p:extLst>
              <p:ext uri="{D42A27DB-BD31-4B8C-83A1-F6EECF244321}">
                <p14:modId xmlns:p14="http://schemas.microsoft.com/office/powerpoint/2010/main" val="1898181959"/>
              </p:ext>
            </p:extLst>
          </p:nvPr>
        </p:nvGraphicFramePr>
        <p:xfrm>
          <a:off x="481858" y="2305645"/>
          <a:ext cx="8026083" cy="3925824"/>
        </p:xfrm>
        <a:graphic>
          <a:graphicData uri="http://schemas.openxmlformats.org/drawingml/2006/table">
            <a:tbl>
              <a:tblPr firstRow="1" bandRow="1">
                <a:tableStyleId>{5940675A-B579-460E-94D1-54222C63F5DA}</a:tableStyleId>
              </a:tblPr>
              <a:tblGrid>
                <a:gridCol w="1661160"/>
                <a:gridCol w="1411923"/>
                <a:gridCol w="1905000"/>
                <a:gridCol w="1295400"/>
                <a:gridCol w="1752600"/>
              </a:tblGrid>
              <a:tr h="228600">
                <a:tc>
                  <a:txBody>
                    <a:bodyPr/>
                    <a:lstStyle/>
                    <a:p>
                      <a:pPr algn="ctr">
                        <a:lnSpc>
                          <a:spcPct val="115000"/>
                        </a:lnSpc>
                        <a:spcAft>
                          <a:spcPts val="0"/>
                        </a:spcAft>
                      </a:pPr>
                      <a:r>
                        <a:rPr lang="en-US" sz="1400" b="1" dirty="0" smtClean="0">
                          <a:solidFill>
                            <a:schemeClr val="tx1"/>
                          </a:solidFill>
                          <a:effectLst/>
                          <a:latin typeface="+mn-lt"/>
                          <a:ea typeface="PMingLiU"/>
                          <a:cs typeface="Times New Roman"/>
                        </a:rPr>
                        <a:t>Store Number</a:t>
                      </a:r>
                      <a:endParaRPr lang="en-US" sz="1400" b="1" dirty="0">
                        <a:solidFill>
                          <a:schemeClr val="tx1"/>
                        </a:solidFill>
                        <a:effectLst/>
                        <a:latin typeface="+mn-lt"/>
                        <a:ea typeface="PMingLiU"/>
                        <a:cs typeface="Times New Roman"/>
                      </a:endParaRPr>
                    </a:p>
                  </a:txBody>
                  <a:tcPr marL="9144" marR="9144" marT="0" marB="0"/>
                </a:tc>
                <a:tc>
                  <a:txBody>
                    <a:bodyPr/>
                    <a:lstStyle/>
                    <a:p>
                      <a:pPr algn="ctr">
                        <a:lnSpc>
                          <a:spcPct val="115000"/>
                        </a:lnSpc>
                        <a:spcAft>
                          <a:spcPts val="0"/>
                        </a:spcAft>
                      </a:pPr>
                      <a:r>
                        <a:rPr lang="en-US" sz="1400" b="1" dirty="0">
                          <a:solidFill>
                            <a:schemeClr val="tx1"/>
                          </a:solidFill>
                          <a:effectLst/>
                          <a:latin typeface="+mn-lt"/>
                          <a:ea typeface="PMingLiU"/>
                          <a:cs typeface="Times New Roman"/>
                        </a:rPr>
                        <a:t>Coupon Level</a:t>
                      </a:r>
                    </a:p>
                  </a:txBody>
                  <a:tcPr marL="9144" marR="9144" marT="0" marB="0"/>
                </a:tc>
                <a:tc>
                  <a:txBody>
                    <a:bodyPr/>
                    <a:lstStyle/>
                    <a:p>
                      <a:pPr algn="ctr">
                        <a:lnSpc>
                          <a:spcPct val="115000"/>
                        </a:lnSpc>
                        <a:spcAft>
                          <a:spcPts val="0"/>
                        </a:spcAft>
                      </a:pPr>
                      <a:r>
                        <a:rPr lang="en-US" sz="1400" b="1" dirty="0">
                          <a:solidFill>
                            <a:schemeClr val="tx1"/>
                          </a:solidFill>
                          <a:effectLst/>
                          <a:latin typeface="+mn-lt"/>
                          <a:ea typeface="PMingLiU"/>
                          <a:cs typeface="Times New Roman"/>
                        </a:rPr>
                        <a:t>In-Store Promotion</a:t>
                      </a:r>
                    </a:p>
                  </a:txBody>
                  <a:tcPr marL="9144" marR="9144" marT="0" marB="0"/>
                </a:tc>
                <a:tc>
                  <a:txBody>
                    <a:bodyPr/>
                    <a:lstStyle/>
                    <a:p>
                      <a:pPr algn="ctr">
                        <a:lnSpc>
                          <a:spcPct val="115000"/>
                        </a:lnSpc>
                        <a:spcAft>
                          <a:spcPts val="0"/>
                        </a:spcAft>
                      </a:pPr>
                      <a:r>
                        <a:rPr lang="en-US" sz="1400" b="1" dirty="0">
                          <a:solidFill>
                            <a:schemeClr val="tx1"/>
                          </a:solidFill>
                          <a:effectLst/>
                          <a:latin typeface="+mn-lt"/>
                          <a:ea typeface="PMingLiU"/>
                          <a:cs typeface="Times New Roman"/>
                        </a:rPr>
                        <a:t>Sales</a:t>
                      </a:r>
                    </a:p>
                  </a:txBody>
                  <a:tcPr marL="9144" marR="9144" marT="0" marB="0"/>
                </a:tc>
                <a:tc>
                  <a:txBody>
                    <a:bodyPr/>
                    <a:lstStyle/>
                    <a:p>
                      <a:pPr algn="ctr">
                        <a:lnSpc>
                          <a:spcPct val="115000"/>
                        </a:lnSpc>
                        <a:spcAft>
                          <a:spcPts val="0"/>
                        </a:spcAft>
                      </a:pPr>
                      <a:r>
                        <a:rPr lang="en-US" sz="1400" b="1" dirty="0">
                          <a:solidFill>
                            <a:schemeClr val="tx1"/>
                          </a:solidFill>
                          <a:effectLst/>
                          <a:latin typeface="+mn-lt"/>
                          <a:ea typeface="PMingLiU"/>
                          <a:cs typeface="Times New Roman"/>
                        </a:rPr>
                        <a:t>Clientele Rating</a:t>
                      </a:r>
                    </a:p>
                  </a:txBody>
                  <a:tcPr marL="9144" marR="9144" marT="0" marB="0"/>
                </a:tc>
              </a:tr>
              <a:tr h="213874">
                <a:tc>
                  <a:txBody>
                    <a:bodyPr/>
                    <a:lstStyle/>
                    <a:p>
                      <a:pPr algn="ctr">
                        <a:lnSpc>
                          <a:spcPct val="115000"/>
                        </a:lnSpc>
                        <a:spcAft>
                          <a:spcPts val="0"/>
                        </a:spcAft>
                      </a:pPr>
                      <a:r>
                        <a:rPr lang="en-US" sz="1400" dirty="0">
                          <a:solidFill>
                            <a:srgbClr val="000000"/>
                          </a:solidFill>
                          <a:effectLst/>
                          <a:latin typeface="+mn-lt"/>
                          <a:ea typeface="PMingLiU"/>
                          <a:cs typeface="Times New Roman"/>
                        </a:rPr>
                        <a:t>1</a:t>
                      </a:r>
                      <a:endParaRPr lang="en-US" sz="1400" dirty="0">
                        <a:effectLst/>
                        <a:latin typeface="+mn-lt"/>
                        <a:ea typeface="PMingLiU"/>
                        <a:cs typeface="Times New Roman"/>
                      </a:endParaRPr>
                    </a:p>
                  </a:txBody>
                  <a:tcPr marL="9144" marR="9144" marT="0" marB="0"/>
                </a:tc>
                <a:tc>
                  <a:txBody>
                    <a:bodyPr/>
                    <a:lstStyle/>
                    <a:p>
                      <a:pPr algn="ctr">
                        <a:lnSpc>
                          <a:spcPct val="115000"/>
                        </a:lnSpc>
                        <a:spcAft>
                          <a:spcPts val="0"/>
                        </a:spcAft>
                      </a:pPr>
                      <a:r>
                        <a:rPr lang="en-US" sz="1400" dirty="0">
                          <a:solidFill>
                            <a:srgbClr val="000000"/>
                          </a:solidFill>
                          <a:effectLst/>
                          <a:latin typeface="+mn-lt"/>
                          <a:ea typeface="PMingLiU"/>
                          <a:cs typeface="Times New Roman"/>
                        </a:rPr>
                        <a:t>1</a:t>
                      </a:r>
                      <a:endParaRPr lang="en-US" sz="1400" dirty="0">
                        <a:effectLst/>
                        <a:latin typeface="+mn-lt"/>
                        <a:ea typeface="PMingLiU"/>
                        <a:cs typeface="Times New Roman"/>
                      </a:endParaRPr>
                    </a:p>
                  </a:txBody>
                  <a:tcPr marL="9144" marR="9144" marT="0" marB="0"/>
                </a:tc>
                <a:tc>
                  <a:txBody>
                    <a:bodyPr/>
                    <a:lstStyle/>
                    <a:p>
                      <a:pPr algn="ctr">
                        <a:lnSpc>
                          <a:spcPct val="115000"/>
                        </a:lnSpc>
                        <a:spcAft>
                          <a:spcPts val="0"/>
                        </a:spcAft>
                      </a:pPr>
                      <a:r>
                        <a:rPr lang="en-US" sz="1400">
                          <a:solidFill>
                            <a:srgbClr val="000000"/>
                          </a:solidFill>
                          <a:effectLst/>
                          <a:latin typeface="+mn-lt"/>
                          <a:ea typeface="PMingLiU"/>
                          <a:cs typeface="Times New Roman"/>
                        </a:rPr>
                        <a:t>1</a:t>
                      </a:r>
                      <a:endParaRPr lang="en-US" sz="1400">
                        <a:effectLst/>
                        <a:latin typeface="+mn-lt"/>
                        <a:ea typeface="PMingLiU"/>
                        <a:cs typeface="Times New Roman"/>
                      </a:endParaRPr>
                    </a:p>
                  </a:txBody>
                  <a:tcPr marL="9144" marR="9144" marT="0" marB="0"/>
                </a:tc>
                <a:tc>
                  <a:txBody>
                    <a:bodyPr/>
                    <a:lstStyle/>
                    <a:p>
                      <a:pPr algn="ctr">
                        <a:lnSpc>
                          <a:spcPct val="115000"/>
                        </a:lnSpc>
                        <a:spcAft>
                          <a:spcPts val="0"/>
                        </a:spcAft>
                      </a:pPr>
                      <a:r>
                        <a:rPr lang="en-US" sz="1400">
                          <a:solidFill>
                            <a:srgbClr val="000000"/>
                          </a:solidFill>
                          <a:effectLst/>
                          <a:latin typeface="+mn-lt"/>
                          <a:ea typeface="PMingLiU"/>
                          <a:cs typeface="Times New Roman"/>
                        </a:rPr>
                        <a:t>10</a:t>
                      </a:r>
                      <a:endParaRPr lang="en-US" sz="1400">
                        <a:effectLst/>
                        <a:latin typeface="+mn-lt"/>
                        <a:ea typeface="PMingLiU"/>
                        <a:cs typeface="Times New Roman"/>
                      </a:endParaRPr>
                    </a:p>
                  </a:txBody>
                  <a:tcPr marL="9144" marR="9144" marT="0" marB="0"/>
                </a:tc>
                <a:tc>
                  <a:txBody>
                    <a:bodyPr/>
                    <a:lstStyle/>
                    <a:p>
                      <a:pPr algn="ctr">
                        <a:lnSpc>
                          <a:spcPct val="115000"/>
                        </a:lnSpc>
                        <a:spcAft>
                          <a:spcPts val="0"/>
                        </a:spcAft>
                      </a:pPr>
                      <a:r>
                        <a:rPr lang="en-US" sz="1400">
                          <a:solidFill>
                            <a:srgbClr val="000000"/>
                          </a:solidFill>
                          <a:effectLst/>
                          <a:latin typeface="+mn-lt"/>
                          <a:ea typeface="PMingLiU"/>
                          <a:cs typeface="Times New Roman"/>
                        </a:rPr>
                        <a:t>9</a:t>
                      </a:r>
                      <a:endParaRPr lang="en-US" sz="1400">
                        <a:effectLst/>
                        <a:latin typeface="+mn-lt"/>
                        <a:ea typeface="PMingLiU"/>
                        <a:cs typeface="Times New Roman"/>
                      </a:endParaRPr>
                    </a:p>
                  </a:txBody>
                  <a:tcPr marL="9144" marR="9144" marT="0" marB="0"/>
                </a:tc>
              </a:tr>
              <a:tr h="213874">
                <a:tc>
                  <a:txBody>
                    <a:bodyPr/>
                    <a:lstStyle/>
                    <a:p>
                      <a:pPr algn="ctr">
                        <a:lnSpc>
                          <a:spcPct val="115000"/>
                        </a:lnSpc>
                        <a:spcAft>
                          <a:spcPts val="0"/>
                        </a:spcAft>
                      </a:pPr>
                      <a:r>
                        <a:rPr lang="en-US" sz="1400" dirty="0">
                          <a:solidFill>
                            <a:srgbClr val="000000"/>
                          </a:solidFill>
                          <a:effectLst/>
                          <a:latin typeface="+mn-lt"/>
                          <a:ea typeface="PMingLiU"/>
                          <a:cs typeface="Times New Roman"/>
                        </a:rPr>
                        <a:t>2</a:t>
                      </a:r>
                      <a:endParaRPr lang="en-US" sz="1400" dirty="0">
                        <a:effectLst/>
                        <a:latin typeface="+mn-lt"/>
                        <a:ea typeface="PMingLiU"/>
                        <a:cs typeface="Times New Roman"/>
                      </a:endParaRPr>
                    </a:p>
                  </a:txBody>
                  <a:tcPr marL="9144" marR="9144" marT="0" marB="0"/>
                </a:tc>
                <a:tc>
                  <a:txBody>
                    <a:bodyPr/>
                    <a:lstStyle/>
                    <a:p>
                      <a:pPr algn="ctr">
                        <a:lnSpc>
                          <a:spcPct val="115000"/>
                        </a:lnSpc>
                        <a:spcAft>
                          <a:spcPts val="0"/>
                        </a:spcAft>
                      </a:pPr>
                      <a:r>
                        <a:rPr lang="en-US" sz="1400" dirty="0">
                          <a:solidFill>
                            <a:srgbClr val="000000"/>
                          </a:solidFill>
                          <a:effectLst/>
                          <a:latin typeface="+mn-lt"/>
                          <a:ea typeface="PMingLiU"/>
                          <a:cs typeface="Times New Roman"/>
                        </a:rPr>
                        <a:t>1</a:t>
                      </a:r>
                      <a:endParaRPr lang="en-US" sz="1400" dirty="0">
                        <a:effectLst/>
                        <a:latin typeface="+mn-lt"/>
                        <a:ea typeface="PMingLiU"/>
                        <a:cs typeface="Times New Roman"/>
                      </a:endParaRPr>
                    </a:p>
                  </a:txBody>
                  <a:tcPr marL="9144" marR="9144" marT="0" marB="0"/>
                </a:tc>
                <a:tc>
                  <a:txBody>
                    <a:bodyPr/>
                    <a:lstStyle/>
                    <a:p>
                      <a:pPr algn="ctr">
                        <a:lnSpc>
                          <a:spcPct val="115000"/>
                        </a:lnSpc>
                        <a:spcAft>
                          <a:spcPts val="0"/>
                        </a:spcAft>
                      </a:pPr>
                      <a:r>
                        <a:rPr lang="en-US" sz="1400">
                          <a:solidFill>
                            <a:srgbClr val="000000"/>
                          </a:solidFill>
                          <a:effectLst/>
                          <a:latin typeface="+mn-lt"/>
                          <a:ea typeface="PMingLiU"/>
                          <a:cs typeface="Times New Roman"/>
                        </a:rPr>
                        <a:t>1</a:t>
                      </a:r>
                      <a:endParaRPr lang="en-US" sz="1400">
                        <a:effectLst/>
                        <a:latin typeface="+mn-lt"/>
                        <a:ea typeface="PMingLiU"/>
                        <a:cs typeface="Times New Roman"/>
                      </a:endParaRPr>
                    </a:p>
                  </a:txBody>
                  <a:tcPr marL="9144" marR="9144" marT="0" marB="0"/>
                </a:tc>
                <a:tc>
                  <a:txBody>
                    <a:bodyPr/>
                    <a:lstStyle/>
                    <a:p>
                      <a:pPr algn="ctr">
                        <a:lnSpc>
                          <a:spcPct val="115000"/>
                        </a:lnSpc>
                        <a:spcAft>
                          <a:spcPts val="0"/>
                        </a:spcAft>
                      </a:pPr>
                      <a:r>
                        <a:rPr lang="en-US" sz="1400">
                          <a:solidFill>
                            <a:srgbClr val="000000"/>
                          </a:solidFill>
                          <a:effectLst/>
                          <a:latin typeface="+mn-lt"/>
                          <a:ea typeface="PMingLiU"/>
                          <a:cs typeface="Times New Roman"/>
                        </a:rPr>
                        <a:t>9</a:t>
                      </a:r>
                      <a:endParaRPr lang="en-US" sz="1400">
                        <a:effectLst/>
                        <a:latin typeface="+mn-lt"/>
                        <a:ea typeface="PMingLiU"/>
                        <a:cs typeface="Times New Roman"/>
                      </a:endParaRPr>
                    </a:p>
                  </a:txBody>
                  <a:tcPr marL="9144" marR="9144" marT="0" marB="0"/>
                </a:tc>
                <a:tc>
                  <a:txBody>
                    <a:bodyPr/>
                    <a:lstStyle/>
                    <a:p>
                      <a:pPr algn="ctr">
                        <a:lnSpc>
                          <a:spcPct val="115000"/>
                        </a:lnSpc>
                        <a:spcAft>
                          <a:spcPts val="0"/>
                        </a:spcAft>
                      </a:pPr>
                      <a:r>
                        <a:rPr lang="en-US" sz="1400">
                          <a:solidFill>
                            <a:srgbClr val="000000"/>
                          </a:solidFill>
                          <a:effectLst/>
                          <a:latin typeface="+mn-lt"/>
                          <a:ea typeface="PMingLiU"/>
                          <a:cs typeface="Times New Roman"/>
                        </a:rPr>
                        <a:t>10</a:t>
                      </a:r>
                      <a:endParaRPr lang="en-US" sz="1400">
                        <a:effectLst/>
                        <a:latin typeface="+mn-lt"/>
                        <a:ea typeface="PMingLiU"/>
                        <a:cs typeface="Times New Roman"/>
                      </a:endParaRPr>
                    </a:p>
                  </a:txBody>
                  <a:tcPr marL="9144" marR="9144" marT="0" marB="0"/>
                </a:tc>
              </a:tr>
              <a:tr h="213874">
                <a:tc>
                  <a:txBody>
                    <a:bodyPr/>
                    <a:lstStyle/>
                    <a:p>
                      <a:pPr algn="ctr">
                        <a:lnSpc>
                          <a:spcPct val="115000"/>
                        </a:lnSpc>
                        <a:spcAft>
                          <a:spcPts val="0"/>
                        </a:spcAft>
                      </a:pPr>
                      <a:r>
                        <a:rPr lang="en-US" sz="1400" dirty="0">
                          <a:solidFill>
                            <a:srgbClr val="000000"/>
                          </a:solidFill>
                          <a:effectLst/>
                          <a:latin typeface="+mn-lt"/>
                          <a:ea typeface="PMingLiU"/>
                          <a:cs typeface="Times New Roman"/>
                        </a:rPr>
                        <a:t>3</a:t>
                      </a:r>
                      <a:endParaRPr lang="en-US" sz="1400" dirty="0">
                        <a:effectLst/>
                        <a:latin typeface="+mn-lt"/>
                        <a:ea typeface="PMingLiU"/>
                        <a:cs typeface="Times New Roman"/>
                      </a:endParaRPr>
                    </a:p>
                  </a:txBody>
                  <a:tcPr marL="9144" marR="9144" marT="0" marB="0"/>
                </a:tc>
                <a:tc>
                  <a:txBody>
                    <a:bodyPr/>
                    <a:lstStyle/>
                    <a:p>
                      <a:pPr algn="ctr">
                        <a:lnSpc>
                          <a:spcPct val="115000"/>
                        </a:lnSpc>
                        <a:spcAft>
                          <a:spcPts val="0"/>
                        </a:spcAft>
                      </a:pPr>
                      <a:r>
                        <a:rPr lang="en-US" sz="1400" dirty="0">
                          <a:solidFill>
                            <a:srgbClr val="000000"/>
                          </a:solidFill>
                          <a:effectLst/>
                          <a:latin typeface="+mn-lt"/>
                          <a:ea typeface="PMingLiU"/>
                          <a:cs typeface="Times New Roman"/>
                        </a:rPr>
                        <a:t>1</a:t>
                      </a:r>
                      <a:endParaRPr lang="en-US" sz="1400" dirty="0">
                        <a:effectLst/>
                        <a:latin typeface="+mn-lt"/>
                        <a:ea typeface="PMingLiU"/>
                        <a:cs typeface="Times New Roman"/>
                      </a:endParaRPr>
                    </a:p>
                  </a:txBody>
                  <a:tcPr marL="9144" marR="9144" marT="0" marB="0"/>
                </a:tc>
                <a:tc>
                  <a:txBody>
                    <a:bodyPr/>
                    <a:lstStyle/>
                    <a:p>
                      <a:pPr algn="ctr">
                        <a:lnSpc>
                          <a:spcPct val="115000"/>
                        </a:lnSpc>
                        <a:spcAft>
                          <a:spcPts val="0"/>
                        </a:spcAft>
                      </a:pPr>
                      <a:r>
                        <a:rPr lang="en-US" sz="1400">
                          <a:solidFill>
                            <a:srgbClr val="000000"/>
                          </a:solidFill>
                          <a:effectLst/>
                          <a:latin typeface="+mn-lt"/>
                          <a:ea typeface="PMingLiU"/>
                          <a:cs typeface="Times New Roman"/>
                        </a:rPr>
                        <a:t>1</a:t>
                      </a:r>
                      <a:endParaRPr lang="en-US" sz="1400">
                        <a:effectLst/>
                        <a:latin typeface="+mn-lt"/>
                        <a:ea typeface="PMingLiU"/>
                        <a:cs typeface="Times New Roman"/>
                      </a:endParaRPr>
                    </a:p>
                  </a:txBody>
                  <a:tcPr marL="9144" marR="9144" marT="0" marB="0"/>
                </a:tc>
                <a:tc>
                  <a:txBody>
                    <a:bodyPr/>
                    <a:lstStyle/>
                    <a:p>
                      <a:pPr algn="ctr">
                        <a:lnSpc>
                          <a:spcPct val="115000"/>
                        </a:lnSpc>
                        <a:spcAft>
                          <a:spcPts val="0"/>
                        </a:spcAft>
                      </a:pPr>
                      <a:r>
                        <a:rPr lang="en-US" sz="1400">
                          <a:solidFill>
                            <a:srgbClr val="000000"/>
                          </a:solidFill>
                          <a:effectLst/>
                          <a:latin typeface="+mn-lt"/>
                          <a:ea typeface="PMingLiU"/>
                          <a:cs typeface="Times New Roman"/>
                        </a:rPr>
                        <a:t>10</a:t>
                      </a:r>
                      <a:endParaRPr lang="en-US" sz="1400">
                        <a:effectLst/>
                        <a:latin typeface="+mn-lt"/>
                        <a:ea typeface="PMingLiU"/>
                        <a:cs typeface="Times New Roman"/>
                      </a:endParaRPr>
                    </a:p>
                  </a:txBody>
                  <a:tcPr marL="9144" marR="9144" marT="0" marB="0"/>
                </a:tc>
                <a:tc>
                  <a:txBody>
                    <a:bodyPr/>
                    <a:lstStyle/>
                    <a:p>
                      <a:pPr algn="ctr">
                        <a:lnSpc>
                          <a:spcPct val="115000"/>
                        </a:lnSpc>
                        <a:spcAft>
                          <a:spcPts val="0"/>
                        </a:spcAft>
                      </a:pPr>
                      <a:r>
                        <a:rPr lang="en-US" sz="1400">
                          <a:solidFill>
                            <a:srgbClr val="000000"/>
                          </a:solidFill>
                          <a:effectLst/>
                          <a:latin typeface="+mn-lt"/>
                          <a:ea typeface="PMingLiU"/>
                          <a:cs typeface="Times New Roman"/>
                        </a:rPr>
                        <a:t>8</a:t>
                      </a:r>
                      <a:endParaRPr lang="en-US" sz="1400">
                        <a:effectLst/>
                        <a:latin typeface="+mn-lt"/>
                        <a:ea typeface="PMingLiU"/>
                        <a:cs typeface="Times New Roman"/>
                      </a:endParaRPr>
                    </a:p>
                  </a:txBody>
                  <a:tcPr marL="9144" marR="9144" marT="0" marB="0"/>
                </a:tc>
              </a:tr>
              <a:tr h="213874">
                <a:tc>
                  <a:txBody>
                    <a:bodyPr/>
                    <a:lstStyle/>
                    <a:p>
                      <a:pPr algn="ctr">
                        <a:lnSpc>
                          <a:spcPct val="115000"/>
                        </a:lnSpc>
                        <a:spcAft>
                          <a:spcPts val="0"/>
                        </a:spcAft>
                      </a:pPr>
                      <a:r>
                        <a:rPr lang="en-US" sz="1400" dirty="0">
                          <a:solidFill>
                            <a:srgbClr val="000000"/>
                          </a:solidFill>
                          <a:effectLst/>
                          <a:latin typeface="+mn-lt"/>
                          <a:ea typeface="PMingLiU"/>
                          <a:cs typeface="Times New Roman"/>
                        </a:rPr>
                        <a:t>4</a:t>
                      </a:r>
                      <a:endParaRPr lang="en-US" sz="1400" dirty="0">
                        <a:effectLst/>
                        <a:latin typeface="+mn-lt"/>
                        <a:ea typeface="PMingLiU"/>
                        <a:cs typeface="Times New Roman"/>
                      </a:endParaRPr>
                    </a:p>
                  </a:txBody>
                  <a:tcPr marL="9144" marR="9144" marT="0" marB="0"/>
                </a:tc>
                <a:tc>
                  <a:txBody>
                    <a:bodyPr/>
                    <a:lstStyle/>
                    <a:p>
                      <a:pPr algn="ctr">
                        <a:lnSpc>
                          <a:spcPct val="115000"/>
                        </a:lnSpc>
                        <a:spcAft>
                          <a:spcPts val="0"/>
                        </a:spcAft>
                      </a:pPr>
                      <a:r>
                        <a:rPr lang="en-US" sz="1400" dirty="0">
                          <a:solidFill>
                            <a:srgbClr val="000000"/>
                          </a:solidFill>
                          <a:effectLst/>
                          <a:latin typeface="+mn-lt"/>
                          <a:ea typeface="PMingLiU"/>
                          <a:cs typeface="Times New Roman"/>
                        </a:rPr>
                        <a:t>1</a:t>
                      </a:r>
                      <a:endParaRPr lang="en-US" sz="1400" dirty="0">
                        <a:effectLst/>
                        <a:latin typeface="+mn-lt"/>
                        <a:ea typeface="PMingLiU"/>
                        <a:cs typeface="Times New Roman"/>
                      </a:endParaRPr>
                    </a:p>
                  </a:txBody>
                  <a:tcPr marL="9144" marR="9144" marT="0" marB="0"/>
                </a:tc>
                <a:tc>
                  <a:txBody>
                    <a:bodyPr/>
                    <a:lstStyle/>
                    <a:p>
                      <a:pPr algn="ctr">
                        <a:lnSpc>
                          <a:spcPct val="115000"/>
                        </a:lnSpc>
                        <a:spcAft>
                          <a:spcPts val="0"/>
                        </a:spcAft>
                      </a:pPr>
                      <a:r>
                        <a:rPr lang="en-US" sz="1400">
                          <a:solidFill>
                            <a:srgbClr val="000000"/>
                          </a:solidFill>
                          <a:effectLst/>
                          <a:latin typeface="+mn-lt"/>
                          <a:ea typeface="PMingLiU"/>
                          <a:cs typeface="Times New Roman"/>
                        </a:rPr>
                        <a:t>1</a:t>
                      </a:r>
                      <a:endParaRPr lang="en-US" sz="1400">
                        <a:effectLst/>
                        <a:latin typeface="+mn-lt"/>
                        <a:ea typeface="PMingLiU"/>
                        <a:cs typeface="Times New Roman"/>
                      </a:endParaRPr>
                    </a:p>
                  </a:txBody>
                  <a:tcPr marL="9144" marR="9144" marT="0" marB="0"/>
                </a:tc>
                <a:tc>
                  <a:txBody>
                    <a:bodyPr/>
                    <a:lstStyle/>
                    <a:p>
                      <a:pPr algn="ctr">
                        <a:lnSpc>
                          <a:spcPct val="115000"/>
                        </a:lnSpc>
                        <a:spcAft>
                          <a:spcPts val="0"/>
                        </a:spcAft>
                      </a:pPr>
                      <a:r>
                        <a:rPr lang="en-US" sz="1400">
                          <a:solidFill>
                            <a:srgbClr val="000000"/>
                          </a:solidFill>
                          <a:effectLst/>
                          <a:latin typeface="+mn-lt"/>
                          <a:ea typeface="PMingLiU"/>
                          <a:cs typeface="Times New Roman"/>
                        </a:rPr>
                        <a:t>8</a:t>
                      </a:r>
                      <a:endParaRPr lang="en-US" sz="1400">
                        <a:effectLst/>
                        <a:latin typeface="+mn-lt"/>
                        <a:ea typeface="PMingLiU"/>
                        <a:cs typeface="Times New Roman"/>
                      </a:endParaRPr>
                    </a:p>
                  </a:txBody>
                  <a:tcPr marL="9144" marR="9144" marT="0" marB="0"/>
                </a:tc>
                <a:tc>
                  <a:txBody>
                    <a:bodyPr/>
                    <a:lstStyle/>
                    <a:p>
                      <a:pPr algn="ctr">
                        <a:lnSpc>
                          <a:spcPct val="115000"/>
                        </a:lnSpc>
                        <a:spcAft>
                          <a:spcPts val="0"/>
                        </a:spcAft>
                      </a:pPr>
                      <a:r>
                        <a:rPr lang="en-US" sz="1400">
                          <a:solidFill>
                            <a:srgbClr val="000000"/>
                          </a:solidFill>
                          <a:effectLst/>
                          <a:latin typeface="+mn-lt"/>
                          <a:ea typeface="PMingLiU"/>
                          <a:cs typeface="Times New Roman"/>
                        </a:rPr>
                        <a:t>4</a:t>
                      </a:r>
                      <a:endParaRPr lang="en-US" sz="1400">
                        <a:effectLst/>
                        <a:latin typeface="+mn-lt"/>
                        <a:ea typeface="PMingLiU"/>
                        <a:cs typeface="Times New Roman"/>
                      </a:endParaRPr>
                    </a:p>
                  </a:txBody>
                  <a:tcPr marL="9144" marR="9144" marT="0" marB="0"/>
                </a:tc>
              </a:tr>
              <a:tr h="213874">
                <a:tc>
                  <a:txBody>
                    <a:bodyPr/>
                    <a:lstStyle/>
                    <a:p>
                      <a:pPr algn="ctr">
                        <a:lnSpc>
                          <a:spcPct val="115000"/>
                        </a:lnSpc>
                        <a:spcAft>
                          <a:spcPts val="0"/>
                        </a:spcAft>
                      </a:pPr>
                      <a:r>
                        <a:rPr lang="en-US" sz="1400" dirty="0">
                          <a:solidFill>
                            <a:srgbClr val="000000"/>
                          </a:solidFill>
                          <a:effectLst/>
                          <a:latin typeface="+mn-lt"/>
                          <a:ea typeface="PMingLiU"/>
                          <a:cs typeface="Times New Roman"/>
                        </a:rPr>
                        <a:t>5</a:t>
                      </a:r>
                      <a:endParaRPr lang="en-US" sz="1400" dirty="0">
                        <a:effectLst/>
                        <a:latin typeface="+mn-lt"/>
                        <a:ea typeface="PMingLiU"/>
                        <a:cs typeface="Times New Roman"/>
                      </a:endParaRPr>
                    </a:p>
                  </a:txBody>
                  <a:tcPr marL="9144" marR="9144" marT="0" marB="0"/>
                </a:tc>
                <a:tc>
                  <a:txBody>
                    <a:bodyPr/>
                    <a:lstStyle/>
                    <a:p>
                      <a:pPr algn="ctr">
                        <a:lnSpc>
                          <a:spcPct val="115000"/>
                        </a:lnSpc>
                        <a:spcAft>
                          <a:spcPts val="0"/>
                        </a:spcAft>
                      </a:pPr>
                      <a:r>
                        <a:rPr lang="en-US" sz="1400" dirty="0">
                          <a:solidFill>
                            <a:srgbClr val="000000"/>
                          </a:solidFill>
                          <a:effectLst/>
                          <a:latin typeface="+mn-lt"/>
                          <a:ea typeface="PMingLiU"/>
                          <a:cs typeface="Times New Roman"/>
                        </a:rPr>
                        <a:t>1</a:t>
                      </a:r>
                      <a:endParaRPr lang="en-US" sz="1400" dirty="0">
                        <a:effectLst/>
                        <a:latin typeface="+mn-lt"/>
                        <a:ea typeface="PMingLiU"/>
                        <a:cs typeface="Times New Roman"/>
                      </a:endParaRPr>
                    </a:p>
                  </a:txBody>
                  <a:tcPr marL="9144" marR="9144" marT="0" marB="0"/>
                </a:tc>
                <a:tc>
                  <a:txBody>
                    <a:bodyPr/>
                    <a:lstStyle/>
                    <a:p>
                      <a:pPr algn="ctr">
                        <a:lnSpc>
                          <a:spcPct val="115000"/>
                        </a:lnSpc>
                        <a:spcAft>
                          <a:spcPts val="0"/>
                        </a:spcAft>
                      </a:pPr>
                      <a:r>
                        <a:rPr lang="en-US" sz="1400" dirty="0">
                          <a:solidFill>
                            <a:srgbClr val="000000"/>
                          </a:solidFill>
                          <a:effectLst/>
                          <a:latin typeface="+mn-lt"/>
                          <a:ea typeface="PMingLiU"/>
                          <a:cs typeface="Times New Roman"/>
                        </a:rPr>
                        <a:t>1</a:t>
                      </a:r>
                      <a:endParaRPr lang="en-US" sz="1400" dirty="0">
                        <a:effectLst/>
                        <a:latin typeface="+mn-lt"/>
                        <a:ea typeface="PMingLiU"/>
                        <a:cs typeface="Times New Roman"/>
                      </a:endParaRPr>
                    </a:p>
                  </a:txBody>
                  <a:tcPr marL="9144" marR="9144" marT="0" marB="0"/>
                </a:tc>
                <a:tc>
                  <a:txBody>
                    <a:bodyPr/>
                    <a:lstStyle/>
                    <a:p>
                      <a:pPr algn="ctr">
                        <a:lnSpc>
                          <a:spcPct val="115000"/>
                        </a:lnSpc>
                        <a:spcAft>
                          <a:spcPts val="0"/>
                        </a:spcAft>
                      </a:pPr>
                      <a:r>
                        <a:rPr lang="en-US" sz="1400">
                          <a:solidFill>
                            <a:srgbClr val="000000"/>
                          </a:solidFill>
                          <a:effectLst/>
                          <a:latin typeface="+mn-lt"/>
                          <a:ea typeface="PMingLiU"/>
                          <a:cs typeface="Times New Roman"/>
                        </a:rPr>
                        <a:t>9</a:t>
                      </a:r>
                      <a:endParaRPr lang="en-US" sz="1400">
                        <a:effectLst/>
                        <a:latin typeface="+mn-lt"/>
                        <a:ea typeface="PMingLiU"/>
                        <a:cs typeface="Times New Roman"/>
                      </a:endParaRPr>
                    </a:p>
                  </a:txBody>
                  <a:tcPr marL="9144" marR="9144" marT="0" marB="0"/>
                </a:tc>
                <a:tc>
                  <a:txBody>
                    <a:bodyPr/>
                    <a:lstStyle/>
                    <a:p>
                      <a:pPr algn="ctr">
                        <a:lnSpc>
                          <a:spcPct val="115000"/>
                        </a:lnSpc>
                        <a:spcAft>
                          <a:spcPts val="0"/>
                        </a:spcAft>
                      </a:pPr>
                      <a:r>
                        <a:rPr lang="en-US" sz="1400">
                          <a:solidFill>
                            <a:srgbClr val="000000"/>
                          </a:solidFill>
                          <a:effectLst/>
                          <a:latin typeface="+mn-lt"/>
                          <a:ea typeface="PMingLiU"/>
                          <a:cs typeface="Times New Roman"/>
                        </a:rPr>
                        <a:t>6</a:t>
                      </a:r>
                      <a:endParaRPr lang="en-US" sz="1400">
                        <a:effectLst/>
                        <a:latin typeface="+mn-lt"/>
                        <a:ea typeface="PMingLiU"/>
                        <a:cs typeface="Times New Roman"/>
                      </a:endParaRPr>
                    </a:p>
                  </a:txBody>
                  <a:tcPr marL="9144" marR="9144" marT="0" marB="0"/>
                </a:tc>
              </a:tr>
              <a:tr h="213874">
                <a:tc>
                  <a:txBody>
                    <a:bodyPr/>
                    <a:lstStyle/>
                    <a:p>
                      <a:pPr algn="ctr">
                        <a:lnSpc>
                          <a:spcPct val="115000"/>
                        </a:lnSpc>
                        <a:spcAft>
                          <a:spcPts val="0"/>
                        </a:spcAft>
                      </a:pPr>
                      <a:r>
                        <a:rPr lang="en-US" sz="1400" dirty="0">
                          <a:solidFill>
                            <a:srgbClr val="000000"/>
                          </a:solidFill>
                          <a:effectLst/>
                          <a:latin typeface="+mn-lt"/>
                          <a:ea typeface="PMingLiU"/>
                          <a:cs typeface="Times New Roman"/>
                        </a:rPr>
                        <a:t>6</a:t>
                      </a:r>
                      <a:endParaRPr lang="en-US" sz="1400" dirty="0">
                        <a:effectLst/>
                        <a:latin typeface="+mn-lt"/>
                        <a:ea typeface="PMingLiU"/>
                        <a:cs typeface="Times New Roman"/>
                      </a:endParaRPr>
                    </a:p>
                  </a:txBody>
                  <a:tcPr marL="9144" marR="9144" marT="0" marB="0"/>
                </a:tc>
                <a:tc>
                  <a:txBody>
                    <a:bodyPr/>
                    <a:lstStyle/>
                    <a:p>
                      <a:pPr algn="ctr">
                        <a:lnSpc>
                          <a:spcPct val="115000"/>
                        </a:lnSpc>
                        <a:spcAft>
                          <a:spcPts val="0"/>
                        </a:spcAft>
                      </a:pPr>
                      <a:r>
                        <a:rPr lang="en-US" sz="1400" dirty="0">
                          <a:solidFill>
                            <a:srgbClr val="000000"/>
                          </a:solidFill>
                          <a:effectLst/>
                          <a:latin typeface="+mn-lt"/>
                          <a:ea typeface="PMingLiU"/>
                          <a:cs typeface="Times New Roman"/>
                        </a:rPr>
                        <a:t>1</a:t>
                      </a:r>
                      <a:endParaRPr lang="en-US" sz="1400" dirty="0">
                        <a:effectLst/>
                        <a:latin typeface="+mn-lt"/>
                        <a:ea typeface="PMingLiU"/>
                        <a:cs typeface="Times New Roman"/>
                      </a:endParaRPr>
                    </a:p>
                  </a:txBody>
                  <a:tcPr marL="9144" marR="9144" marT="0" marB="0"/>
                </a:tc>
                <a:tc>
                  <a:txBody>
                    <a:bodyPr/>
                    <a:lstStyle/>
                    <a:p>
                      <a:pPr algn="ctr">
                        <a:lnSpc>
                          <a:spcPct val="115000"/>
                        </a:lnSpc>
                        <a:spcAft>
                          <a:spcPts val="0"/>
                        </a:spcAft>
                      </a:pPr>
                      <a:r>
                        <a:rPr lang="en-US" sz="1400" dirty="0">
                          <a:solidFill>
                            <a:srgbClr val="000000"/>
                          </a:solidFill>
                          <a:effectLst/>
                          <a:latin typeface="+mn-lt"/>
                          <a:ea typeface="PMingLiU"/>
                          <a:cs typeface="Times New Roman"/>
                        </a:rPr>
                        <a:t>2</a:t>
                      </a:r>
                      <a:endParaRPr lang="en-US" sz="1400" dirty="0">
                        <a:effectLst/>
                        <a:latin typeface="+mn-lt"/>
                        <a:ea typeface="PMingLiU"/>
                        <a:cs typeface="Times New Roman"/>
                      </a:endParaRPr>
                    </a:p>
                  </a:txBody>
                  <a:tcPr marL="9144" marR="9144" marT="0" marB="0"/>
                </a:tc>
                <a:tc>
                  <a:txBody>
                    <a:bodyPr/>
                    <a:lstStyle/>
                    <a:p>
                      <a:pPr algn="ctr">
                        <a:lnSpc>
                          <a:spcPct val="115000"/>
                        </a:lnSpc>
                        <a:spcAft>
                          <a:spcPts val="0"/>
                        </a:spcAft>
                      </a:pPr>
                      <a:r>
                        <a:rPr lang="en-US" sz="1400">
                          <a:solidFill>
                            <a:srgbClr val="000000"/>
                          </a:solidFill>
                          <a:effectLst/>
                          <a:latin typeface="+mn-lt"/>
                          <a:ea typeface="PMingLiU"/>
                          <a:cs typeface="Times New Roman"/>
                        </a:rPr>
                        <a:t>8</a:t>
                      </a:r>
                      <a:endParaRPr lang="en-US" sz="1400">
                        <a:effectLst/>
                        <a:latin typeface="+mn-lt"/>
                        <a:ea typeface="PMingLiU"/>
                        <a:cs typeface="Times New Roman"/>
                      </a:endParaRPr>
                    </a:p>
                  </a:txBody>
                  <a:tcPr marL="9144" marR="9144" marT="0" marB="0"/>
                </a:tc>
                <a:tc>
                  <a:txBody>
                    <a:bodyPr/>
                    <a:lstStyle/>
                    <a:p>
                      <a:pPr algn="ctr">
                        <a:lnSpc>
                          <a:spcPct val="115000"/>
                        </a:lnSpc>
                        <a:spcAft>
                          <a:spcPts val="0"/>
                        </a:spcAft>
                      </a:pPr>
                      <a:r>
                        <a:rPr lang="en-US" sz="1400">
                          <a:solidFill>
                            <a:srgbClr val="000000"/>
                          </a:solidFill>
                          <a:effectLst/>
                          <a:latin typeface="+mn-lt"/>
                          <a:ea typeface="PMingLiU"/>
                          <a:cs typeface="Times New Roman"/>
                        </a:rPr>
                        <a:t>8</a:t>
                      </a:r>
                      <a:endParaRPr lang="en-US" sz="1400">
                        <a:effectLst/>
                        <a:latin typeface="+mn-lt"/>
                        <a:ea typeface="PMingLiU"/>
                        <a:cs typeface="Times New Roman"/>
                      </a:endParaRPr>
                    </a:p>
                  </a:txBody>
                  <a:tcPr marL="9144" marR="9144" marT="0" marB="0"/>
                </a:tc>
              </a:tr>
              <a:tr h="213874">
                <a:tc>
                  <a:txBody>
                    <a:bodyPr/>
                    <a:lstStyle/>
                    <a:p>
                      <a:pPr algn="ctr">
                        <a:lnSpc>
                          <a:spcPct val="115000"/>
                        </a:lnSpc>
                        <a:spcAft>
                          <a:spcPts val="0"/>
                        </a:spcAft>
                      </a:pPr>
                      <a:r>
                        <a:rPr lang="en-US" sz="1400" dirty="0">
                          <a:solidFill>
                            <a:srgbClr val="000000"/>
                          </a:solidFill>
                          <a:effectLst/>
                          <a:latin typeface="+mn-lt"/>
                          <a:ea typeface="PMingLiU"/>
                          <a:cs typeface="Times New Roman"/>
                        </a:rPr>
                        <a:t>7</a:t>
                      </a:r>
                      <a:endParaRPr lang="en-US" sz="1400" dirty="0">
                        <a:effectLst/>
                        <a:latin typeface="+mn-lt"/>
                        <a:ea typeface="PMingLiU"/>
                        <a:cs typeface="Times New Roman"/>
                      </a:endParaRPr>
                    </a:p>
                  </a:txBody>
                  <a:tcPr marL="9144" marR="9144" marT="0" marB="0"/>
                </a:tc>
                <a:tc>
                  <a:txBody>
                    <a:bodyPr/>
                    <a:lstStyle/>
                    <a:p>
                      <a:pPr algn="ctr">
                        <a:lnSpc>
                          <a:spcPct val="115000"/>
                        </a:lnSpc>
                        <a:spcAft>
                          <a:spcPts val="0"/>
                        </a:spcAft>
                      </a:pPr>
                      <a:r>
                        <a:rPr lang="en-US" sz="1400" dirty="0">
                          <a:solidFill>
                            <a:srgbClr val="000000"/>
                          </a:solidFill>
                          <a:effectLst/>
                          <a:latin typeface="+mn-lt"/>
                          <a:ea typeface="PMingLiU"/>
                          <a:cs typeface="Times New Roman"/>
                        </a:rPr>
                        <a:t>1</a:t>
                      </a:r>
                      <a:endParaRPr lang="en-US" sz="1400" dirty="0">
                        <a:effectLst/>
                        <a:latin typeface="+mn-lt"/>
                        <a:ea typeface="PMingLiU"/>
                        <a:cs typeface="Times New Roman"/>
                      </a:endParaRPr>
                    </a:p>
                  </a:txBody>
                  <a:tcPr marL="9144" marR="9144" marT="0" marB="0"/>
                </a:tc>
                <a:tc>
                  <a:txBody>
                    <a:bodyPr/>
                    <a:lstStyle/>
                    <a:p>
                      <a:pPr algn="ctr">
                        <a:lnSpc>
                          <a:spcPct val="115000"/>
                        </a:lnSpc>
                        <a:spcAft>
                          <a:spcPts val="0"/>
                        </a:spcAft>
                      </a:pPr>
                      <a:r>
                        <a:rPr lang="en-US" sz="1400" dirty="0">
                          <a:solidFill>
                            <a:srgbClr val="000000"/>
                          </a:solidFill>
                          <a:effectLst/>
                          <a:latin typeface="+mn-lt"/>
                          <a:ea typeface="PMingLiU"/>
                          <a:cs typeface="Times New Roman"/>
                        </a:rPr>
                        <a:t>2</a:t>
                      </a:r>
                      <a:endParaRPr lang="en-US" sz="1400" dirty="0">
                        <a:effectLst/>
                        <a:latin typeface="+mn-lt"/>
                        <a:ea typeface="PMingLiU"/>
                        <a:cs typeface="Times New Roman"/>
                      </a:endParaRPr>
                    </a:p>
                  </a:txBody>
                  <a:tcPr marL="9144" marR="9144" marT="0" marB="0"/>
                </a:tc>
                <a:tc>
                  <a:txBody>
                    <a:bodyPr/>
                    <a:lstStyle/>
                    <a:p>
                      <a:pPr algn="ctr">
                        <a:lnSpc>
                          <a:spcPct val="115000"/>
                        </a:lnSpc>
                        <a:spcAft>
                          <a:spcPts val="0"/>
                        </a:spcAft>
                      </a:pPr>
                      <a:r>
                        <a:rPr lang="en-US" sz="1400" dirty="0">
                          <a:solidFill>
                            <a:srgbClr val="000000"/>
                          </a:solidFill>
                          <a:effectLst/>
                          <a:latin typeface="+mn-lt"/>
                          <a:ea typeface="PMingLiU"/>
                          <a:cs typeface="Times New Roman"/>
                        </a:rPr>
                        <a:t>8</a:t>
                      </a:r>
                      <a:endParaRPr lang="en-US" sz="1400" dirty="0">
                        <a:effectLst/>
                        <a:latin typeface="+mn-lt"/>
                        <a:ea typeface="PMingLiU"/>
                        <a:cs typeface="Times New Roman"/>
                      </a:endParaRPr>
                    </a:p>
                  </a:txBody>
                  <a:tcPr marL="9144" marR="9144" marT="0" marB="0"/>
                </a:tc>
                <a:tc>
                  <a:txBody>
                    <a:bodyPr/>
                    <a:lstStyle/>
                    <a:p>
                      <a:pPr algn="ctr">
                        <a:lnSpc>
                          <a:spcPct val="115000"/>
                        </a:lnSpc>
                        <a:spcAft>
                          <a:spcPts val="0"/>
                        </a:spcAft>
                      </a:pPr>
                      <a:r>
                        <a:rPr lang="en-US" sz="1400">
                          <a:solidFill>
                            <a:srgbClr val="000000"/>
                          </a:solidFill>
                          <a:effectLst/>
                          <a:latin typeface="+mn-lt"/>
                          <a:ea typeface="PMingLiU"/>
                          <a:cs typeface="Times New Roman"/>
                        </a:rPr>
                        <a:t>4</a:t>
                      </a:r>
                      <a:endParaRPr lang="en-US" sz="1400">
                        <a:effectLst/>
                        <a:latin typeface="+mn-lt"/>
                        <a:ea typeface="PMingLiU"/>
                        <a:cs typeface="Times New Roman"/>
                      </a:endParaRPr>
                    </a:p>
                  </a:txBody>
                  <a:tcPr marL="9144" marR="9144" marT="0" marB="0"/>
                </a:tc>
              </a:tr>
              <a:tr h="213874">
                <a:tc>
                  <a:txBody>
                    <a:bodyPr/>
                    <a:lstStyle/>
                    <a:p>
                      <a:pPr algn="ctr">
                        <a:lnSpc>
                          <a:spcPct val="115000"/>
                        </a:lnSpc>
                        <a:spcAft>
                          <a:spcPts val="0"/>
                        </a:spcAft>
                      </a:pPr>
                      <a:r>
                        <a:rPr lang="en-US" sz="1400" dirty="0">
                          <a:solidFill>
                            <a:srgbClr val="000000"/>
                          </a:solidFill>
                          <a:effectLst/>
                          <a:latin typeface="+mn-lt"/>
                          <a:ea typeface="PMingLiU"/>
                          <a:cs typeface="Times New Roman"/>
                        </a:rPr>
                        <a:t>8</a:t>
                      </a:r>
                      <a:endParaRPr lang="en-US" sz="1400" dirty="0">
                        <a:effectLst/>
                        <a:latin typeface="+mn-lt"/>
                        <a:ea typeface="PMingLiU"/>
                        <a:cs typeface="Times New Roman"/>
                      </a:endParaRPr>
                    </a:p>
                  </a:txBody>
                  <a:tcPr marL="9144" marR="9144" marT="0" marB="0"/>
                </a:tc>
                <a:tc>
                  <a:txBody>
                    <a:bodyPr/>
                    <a:lstStyle/>
                    <a:p>
                      <a:pPr algn="ctr">
                        <a:lnSpc>
                          <a:spcPct val="115000"/>
                        </a:lnSpc>
                        <a:spcAft>
                          <a:spcPts val="0"/>
                        </a:spcAft>
                      </a:pPr>
                      <a:r>
                        <a:rPr lang="en-US" sz="1400" dirty="0">
                          <a:solidFill>
                            <a:srgbClr val="000000"/>
                          </a:solidFill>
                          <a:effectLst/>
                          <a:latin typeface="+mn-lt"/>
                          <a:ea typeface="PMingLiU"/>
                          <a:cs typeface="Times New Roman"/>
                        </a:rPr>
                        <a:t>1</a:t>
                      </a:r>
                      <a:endParaRPr lang="en-US" sz="1400" dirty="0">
                        <a:effectLst/>
                        <a:latin typeface="+mn-lt"/>
                        <a:ea typeface="PMingLiU"/>
                        <a:cs typeface="Times New Roman"/>
                      </a:endParaRPr>
                    </a:p>
                  </a:txBody>
                  <a:tcPr marL="9144" marR="9144" marT="0" marB="0"/>
                </a:tc>
                <a:tc>
                  <a:txBody>
                    <a:bodyPr/>
                    <a:lstStyle/>
                    <a:p>
                      <a:pPr algn="ctr">
                        <a:lnSpc>
                          <a:spcPct val="115000"/>
                        </a:lnSpc>
                        <a:spcAft>
                          <a:spcPts val="0"/>
                        </a:spcAft>
                      </a:pPr>
                      <a:r>
                        <a:rPr lang="en-US" sz="1400" dirty="0">
                          <a:solidFill>
                            <a:srgbClr val="000000"/>
                          </a:solidFill>
                          <a:effectLst/>
                          <a:latin typeface="+mn-lt"/>
                          <a:ea typeface="PMingLiU"/>
                          <a:cs typeface="Times New Roman"/>
                        </a:rPr>
                        <a:t>2</a:t>
                      </a:r>
                      <a:endParaRPr lang="en-US" sz="1400" dirty="0">
                        <a:effectLst/>
                        <a:latin typeface="+mn-lt"/>
                        <a:ea typeface="PMingLiU"/>
                        <a:cs typeface="Times New Roman"/>
                      </a:endParaRPr>
                    </a:p>
                  </a:txBody>
                  <a:tcPr marL="9144" marR="9144" marT="0" marB="0"/>
                </a:tc>
                <a:tc>
                  <a:txBody>
                    <a:bodyPr/>
                    <a:lstStyle/>
                    <a:p>
                      <a:pPr algn="ctr">
                        <a:lnSpc>
                          <a:spcPct val="115000"/>
                        </a:lnSpc>
                        <a:spcAft>
                          <a:spcPts val="0"/>
                        </a:spcAft>
                      </a:pPr>
                      <a:r>
                        <a:rPr lang="en-US" sz="1400" dirty="0">
                          <a:solidFill>
                            <a:srgbClr val="000000"/>
                          </a:solidFill>
                          <a:effectLst/>
                          <a:latin typeface="+mn-lt"/>
                          <a:ea typeface="PMingLiU"/>
                          <a:cs typeface="Times New Roman"/>
                        </a:rPr>
                        <a:t>7</a:t>
                      </a:r>
                      <a:endParaRPr lang="en-US" sz="1400" dirty="0">
                        <a:effectLst/>
                        <a:latin typeface="+mn-lt"/>
                        <a:ea typeface="PMingLiU"/>
                        <a:cs typeface="Times New Roman"/>
                      </a:endParaRPr>
                    </a:p>
                  </a:txBody>
                  <a:tcPr marL="9144" marR="9144" marT="0" marB="0"/>
                </a:tc>
                <a:tc>
                  <a:txBody>
                    <a:bodyPr/>
                    <a:lstStyle/>
                    <a:p>
                      <a:pPr algn="ctr">
                        <a:lnSpc>
                          <a:spcPct val="115000"/>
                        </a:lnSpc>
                        <a:spcAft>
                          <a:spcPts val="0"/>
                        </a:spcAft>
                      </a:pPr>
                      <a:r>
                        <a:rPr lang="en-US" sz="1400">
                          <a:solidFill>
                            <a:srgbClr val="000000"/>
                          </a:solidFill>
                          <a:effectLst/>
                          <a:latin typeface="+mn-lt"/>
                          <a:ea typeface="PMingLiU"/>
                          <a:cs typeface="Times New Roman"/>
                        </a:rPr>
                        <a:t>10</a:t>
                      </a:r>
                      <a:endParaRPr lang="en-US" sz="1400">
                        <a:effectLst/>
                        <a:latin typeface="+mn-lt"/>
                        <a:ea typeface="PMingLiU"/>
                        <a:cs typeface="Times New Roman"/>
                      </a:endParaRPr>
                    </a:p>
                  </a:txBody>
                  <a:tcPr marL="9144" marR="9144" marT="0" marB="0"/>
                </a:tc>
              </a:tr>
              <a:tr h="213874">
                <a:tc>
                  <a:txBody>
                    <a:bodyPr/>
                    <a:lstStyle/>
                    <a:p>
                      <a:pPr algn="ctr">
                        <a:lnSpc>
                          <a:spcPct val="115000"/>
                        </a:lnSpc>
                        <a:spcAft>
                          <a:spcPts val="0"/>
                        </a:spcAft>
                      </a:pPr>
                      <a:r>
                        <a:rPr lang="en-US" sz="1400" dirty="0">
                          <a:solidFill>
                            <a:srgbClr val="000000"/>
                          </a:solidFill>
                          <a:effectLst/>
                          <a:latin typeface="+mn-lt"/>
                          <a:ea typeface="PMingLiU"/>
                          <a:cs typeface="Times New Roman"/>
                        </a:rPr>
                        <a:t>9</a:t>
                      </a:r>
                      <a:endParaRPr lang="en-US" sz="1400" dirty="0">
                        <a:effectLst/>
                        <a:latin typeface="+mn-lt"/>
                        <a:ea typeface="PMingLiU"/>
                        <a:cs typeface="Times New Roman"/>
                      </a:endParaRPr>
                    </a:p>
                  </a:txBody>
                  <a:tcPr marL="9144" marR="9144" marT="0" marB="0"/>
                </a:tc>
                <a:tc>
                  <a:txBody>
                    <a:bodyPr/>
                    <a:lstStyle/>
                    <a:p>
                      <a:pPr algn="ctr">
                        <a:lnSpc>
                          <a:spcPct val="115000"/>
                        </a:lnSpc>
                        <a:spcAft>
                          <a:spcPts val="0"/>
                        </a:spcAft>
                      </a:pPr>
                      <a:r>
                        <a:rPr lang="en-US" sz="1400" dirty="0">
                          <a:solidFill>
                            <a:srgbClr val="000000"/>
                          </a:solidFill>
                          <a:effectLst/>
                          <a:latin typeface="+mn-lt"/>
                          <a:ea typeface="PMingLiU"/>
                          <a:cs typeface="Times New Roman"/>
                        </a:rPr>
                        <a:t>1</a:t>
                      </a:r>
                      <a:endParaRPr lang="en-US" sz="1400" dirty="0">
                        <a:effectLst/>
                        <a:latin typeface="+mn-lt"/>
                        <a:ea typeface="PMingLiU"/>
                        <a:cs typeface="Times New Roman"/>
                      </a:endParaRPr>
                    </a:p>
                  </a:txBody>
                  <a:tcPr marL="9144" marR="9144" marT="0" marB="0"/>
                </a:tc>
                <a:tc>
                  <a:txBody>
                    <a:bodyPr/>
                    <a:lstStyle/>
                    <a:p>
                      <a:pPr algn="ctr">
                        <a:lnSpc>
                          <a:spcPct val="115000"/>
                        </a:lnSpc>
                        <a:spcAft>
                          <a:spcPts val="0"/>
                        </a:spcAft>
                      </a:pPr>
                      <a:r>
                        <a:rPr lang="en-US" sz="1400" dirty="0">
                          <a:solidFill>
                            <a:srgbClr val="000000"/>
                          </a:solidFill>
                          <a:effectLst/>
                          <a:latin typeface="+mn-lt"/>
                          <a:ea typeface="PMingLiU"/>
                          <a:cs typeface="Times New Roman"/>
                        </a:rPr>
                        <a:t>2</a:t>
                      </a:r>
                      <a:endParaRPr lang="en-US" sz="1400" dirty="0">
                        <a:effectLst/>
                        <a:latin typeface="+mn-lt"/>
                        <a:ea typeface="PMingLiU"/>
                        <a:cs typeface="Times New Roman"/>
                      </a:endParaRPr>
                    </a:p>
                  </a:txBody>
                  <a:tcPr marL="9144" marR="9144" marT="0" marB="0"/>
                </a:tc>
                <a:tc>
                  <a:txBody>
                    <a:bodyPr/>
                    <a:lstStyle/>
                    <a:p>
                      <a:pPr algn="ctr">
                        <a:lnSpc>
                          <a:spcPct val="115000"/>
                        </a:lnSpc>
                        <a:spcAft>
                          <a:spcPts val="0"/>
                        </a:spcAft>
                      </a:pPr>
                      <a:r>
                        <a:rPr lang="en-US" sz="1400" dirty="0">
                          <a:solidFill>
                            <a:srgbClr val="000000"/>
                          </a:solidFill>
                          <a:effectLst/>
                          <a:latin typeface="+mn-lt"/>
                          <a:ea typeface="PMingLiU"/>
                          <a:cs typeface="Times New Roman"/>
                        </a:rPr>
                        <a:t>9</a:t>
                      </a:r>
                      <a:endParaRPr lang="en-US" sz="1400" dirty="0">
                        <a:effectLst/>
                        <a:latin typeface="+mn-lt"/>
                        <a:ea typeface="PMingLiU"/>
                        <a:cs typeface="Times New Roman"/>
                      </a:endParaRPr>
                    </a:p>
                  </a:txBody>
                  <a:tcPr marL="9144" marR="9144" marT="0" marB="0"/>
                </a:tc>
                <a:tc>
                  <a:txBody>
                    <a:bodyPr/>
                    <a:lstStyle/>
                    <a:p>
                      <a:pPr algn="ctr">
                        <a:lnSpc>
                          <a:spcPct val="115000"/>
                        </a:lnSpc>
                        <a:spcAft>
                          <a:spcPts val="0"/>
                        </a:spcAft>
                      </a:pPr>
                      <a:r>
                        <a:rPr lang="en-US" sz="1400" dirty="0">
                          <a:solidFill>
                            <a:srgbClr val="000000"/>
                          </a:solidFill>
                          <a:effectLst/>
                          <a:latin typeface="+mn-lt"/>
                          <a:ea typeface="PMingLiU"/>
                          <a:cs typeface="Times New Roman"/>
                        </a:rPr>
                        <a:t>6</a:t>
                      </a:r>
                      <a:endParaRPr lang="en-US" sz="1400" dirty="0">
                        <a:effectLst/>
                        <a:latin typeface="+mn-lt"/>
                        <a:ea typeface="PMingLiU"/>
                        <a:cs typeface="Times New Roman"/>
                      </a:endParaRPr>
                    </a:p>
                  </a:txBody>
                  <a:tcPr marL="9144" marR="9144" marT="0" marB="0"/>
                </a:tc>
              </a:tr>
              <a:tr h="213874">
                <a:tc>
                  <a:txBody>
                    <a:bodyPr/>
                    <a:lstStyle/>
                    <a:p>
                      <a:pPr algn="ctr">
                        <a:lnSpc>
                          <a:spcPct val="115000"/>
                        </a:lnSpc>
                        <a:spcAft>
                          <a:spcPts val="0"/>
                        </a:spcAft>
                      </a:pPr>
                      <a:r>
                        <a:rPr lang="en-US" sz="1400" dirty="0">
                          <a:solidFill>
                            <a:srgbClr val="000000"/>
                          </a:solidFill>
                          <a:effectLst/>
                          <a:latin typeface="+mn-lt"/>
                          <a:ea typeface="PMingLiU"/>
                          <a:cs typeface="Times New Roman"/>
                        </a:rPr>
                        <a:t>10</a:t>
                      </a:r>
                      <a:endParaRPr lang="en-US" sz="1400" dirty="0">
                        <a:effectLst/>
                        <a:latin typeface="+mn-lt"/>
                        <a:ea typeface="PMingLiU"/>
                        <a:cs typeface="Times New Roman"/>
                      </a:endParaRPr>
                    </a:p>
                  </a:txBody>
                  <a:tcPr marL="9144" marR="9144" marT="0" marB="0"/>
                </a:tc>
                <a:tc>
                  <a:txBody>
                    <a:bodyPr/>
                    <a:lstStyle/>
                    <a:p>
                      <a:pPr algn="ctr">
                        <a:lnSpc>
                          <a:spcPct val="115000"/>
                        </a:lnSpc>
                        <a:spcAft>
                          <a:spcPts val="0"/>
                        </a:spcAft>
                      </a:pPr>
                      <a:r>
                        <a:rPr lang="en-US" sz="1400" dirty="0">
                          <a:solidFill>
                            <a:srgbClr val="000000"/>
                          </a:solidFill>
                          <a:effectLst/>
                          <a:latin typeface="+mn-lt"/>
                          <a:ea typeface="PMingLiU"/>
                          <a:cs typeface="Times New Roman"/>
                        </a:rPr>
                        <a:t>1</a:t>
                      </a:r>
                      <a:endParaRPr lang="en-US" sz="1400" dirty="0">
                        <a:effectLst/>
                        <a:latin typeface="+mn-lt"/>
                        <a:ea typeface="PMingLiU"/>
                        <a:cs typeface="Times New Roman"/>
                      </a:endParaRPr>
                    </a:p>
                  </a:txBody>
                  <a:tcPr marL="9144" marR="9144" marT="0" marB="0"/>
                </a:tc>
                <a:tc>
                  <a:txBody>
                    <a:bodyPr/>
                    <a:lstStyle/>
                    <a:p>
                      <a:pPr algn="ctr">
                        <a:lnSpc>
                          <a:spcPct val="115000"/>
                        </a:lnSpc>
                        <a:spcAft>
                          <a:spcPts val="0"/>
                        </a:spcAft>
                      </a:pPr>
                      <a:r>
                        <a:rPr lang="en-US" sz="1400" dirty="0">
                          <a:solidFill>
                            <a:srgbClr val="000000"/>
                          </a:solidFill>
                          <a:effectLst/>
                          <a:latin typeface="+mn-lt"/>
                          <a:ea typeface="PMingLiU"/>
                          <a:cs typeface="Times New Roman"/>
                        </a:rPr>
                        <a:t>2</a:t>
                      </a:r>
                      <a:endParaRPr lang="en-US" sz="1400" dirty="0">
                        <a:effectLst/>
                        <a:latin typeface="+mn-lt"/>
                        <a:ea typeface="PMingLiU"/>
                        <a:cs typeface="Times New Roman"/>
                      </a:endParaRPr>
                    </a:p>
                  </a:txBody>
                  <a:tcPr marL="9144" marR="9144" marT="0" marB="0"/>
                </a:tc>
                <a:tc>
                  <a:txBody>
                    <a:bodyPr/>
                    <a:lstStyle/>
                    <a:p>
                      <a:pPr algn="ctr">
                        <a:lnSpc>
                          <a:spcPct val="115000"/>
                        </a:lnSpc>
                        <a:spcAft>
                          <a:spcPts val="0"/>
                        </a:spcAft>
                      </a:pPr>
                      <a:r>
                        <a:rPr lang="en-US" sz="1400" dirty="0">
                          <a:solidFill>
                            <a:srgbClr val="000000"/>
                          </a:solidFill>
                          <a:effectLst/>
                          <a:latin typeface="+mn-lt"/>
                          <a:ea typeface="PMingLiU"/>
                          <a:cs typeface="Times New Roman"/>
                        </a:rPr>
                        <a:t>6</a:t>
                      </a:r>
                      <a:endParaRPr lang="en-US" sz="1400" dirty="0">
                        <a:effectLst/>
                        <a:latin typeface="+mn-lt"/>
                        <a:ea typeface="PMingLiU"/>
                        <a:cs typeface="Times New Roman"/>
                      </a:endParaRPr>
                    </a:p>
                  </a:txBody>
                  <a:tcPr marL="9144" marR="9144" marT="0" marB="0"/>
                </a:tc>
                <a:tc>
                  <a:txBody>
                    <a:bodyPr/>
                    <a:lstStyle/>
                    <a:p>
                      <a:pPr algn="ctr">
                        <a:lnSpc>
                          <a:spcPct val="115000"/>
                        </a:lnSpc>
                        <a:spcAft>
                          <a:spcPts val="0"/>
                        </a:spcAft>
                      </a:pPr>
                      <a:r>
                        <a:rPr lang="en-US" sz="1400" dirty="0">
                          <a:solidFill>
                            <a:srgbClr val="000000"/>
                          </a:solidFill>
                          <a:effectLst/>
                          <a:latin typeface="+mn-lt"/>
                          <a:ea typeface="PMingLiU"/>
                          <a:cs typeface="Times New Roman"/>
                        </a:rPr>
                        <a:t>9</a:t>
                      </a:r>
                      <a:endParaRPr lang="en-US" sz="1400" dirty="0">
                        <a:effectLst/>
                        <a:latin typeface="+mn-lt"/>
                        <a:ea typeface="PMingLiU"/>
                        <a:cs typeface="Times New Roman"/>
                      </a:endParaRPr>
                    </a:p>
                  </a:txBody>
                  <a:tcPr marL="9144" marR="9144" marT="0" marB="0"/>
                </a:tc>
              </a:tr>
              <a:tr h="213874">
                <a:tc>
                  <a:txBody>
                    <a:bodyPr/>
                    <a:lstStyle/>
                    <a:p>
                      <a:pPr algn="ctr">
                        <a:lnSpc>
                          <a:spcPct val="115000"/>
                        </a:lnSpc>
                        <a:spcAft>
                          <a:spcPts val="0"/>
                        </a:spcAft>
                      </a:pPr>
                      <a:r>
                        <a:rPr lang="en-US" sz="1400" dirty="0">
                          <a:solidFill>
                            <a:srgbClr val="000000"/>
                          </a:solidFill>
                          <a:effectLst/>
                          <a:latin typeface="+mn-lt"/>
                          <a:ea typeface="PMingLiU"/>
                          <a:cs typeface="Times New Roman"/>
                        </a:rPr>
                        <a:t>11</a:t>
                      </a:r>
                      <a:endParaRPr lang="en-US" sz="1400" dirty="0">
                        <a:effectLst/>
                        <a:latin typeface="+mn-lt"/>
                        <a:ea typeface="PMingLiU"/>
                        <a:cs typeface="Times New Roman"/>
                      </a:endParaRPr>
                    </a:p>
                  </a:txBody>
                  <a:tcPr marL="9144" marR="9144" marT="0" marB="0"/>
                </a:tc>
                <a:tc>
                  <a:txBody>
                    <a:bodyPr/>
                    <a:lstStyle/>
                    <a:p>
                      <a:pPr algn="ctr">
                        <a:lnSpc>
                          <a:spcPct val="115000"/>
                        </a:lnSpc>
                        <a:spcAft>
                          <a:spcPts val="0"/>
                        </a:spcAft>
                      </a:pPr>
                      <a:r>
                        <a:rPr lang="en-US" sz="1400" dirty="0">
                          <a:solidFill>
                            <a:srgbClr val="000000"/>
                          </a:solidFill>
                          <a:effectLst/>
                          <a:latin typeface="+mn-lt"/>
                          <a:ea typeface="PMingLiU"/>
                          <a:cs typeface="Times New Roman"/>
                        </a:rPr>
                        <a:t>1</a:t>
                      </a:r>
                      <a:endParaRPr lang="en-US" sz="1400" dirty="0">
                        <a:effectLst/>
                        <a:latin typeface="+mn-lt"/>
                        <a:ea typeface="PMingLiU"/>
                        <a:cs typeface="Times New Roman"/>
                      </a:endParaRPr>
                    </a:p>
                  </a:txBody>
                  <a:tcPr marL="9144" marR="9144" marT="0" marB="0"/>
                </a:tc>
                <a:tc>
                  <a:txBody>
                    <a:bodyPr/>
                    <a:lstStyle/>
                    <a:p>
                      <a:pPr algn="ctr">
                        <a:lnSpc>
                          <a:spcPct val="115000"/>
                        </a:lnSpc>
                        <a:spcAft>
                          <a:spcPts val="0"/>
                        </a:spcAft>
                      </a:pPr>
                      <a:r>
                        <a:rPr lang="en-US" sz="1400" dirty="0">
                          <a:solidFill>
                            <a:srgbClr val="000000"/>
                          </a:solidFill>
                          <a:effectLst/>
                          <a:latin typeface="+mn-lt"/>
                          <a:ea typeface="PMingLiU"/>
                          <a:cs typeface="Times New Roman"/>
                        </a:rPr>
                        <a:t>3</a:t>
                      </a:r>
                      <a:endParaRPr lang="en-US" sz="1400" dirty="0">
                        <a:effectLst/>
                        <a:latin typeface="+mn-lt"/>
                        <a:ea typeface="PMingLiU"/>
                        <a:cs typeface="Times New Roman"/>
                      </a:endParaRPr>
                    </a:p>
                  </a:txBody>
                  <a:tcPr marL="9144" marR="9144" marT="0" marB="0"/>
                </a:tc>
                <a:tc>
                  <a:txBody>
                    <a:bodyPr/>
                    <a:lstStyle/>
                    <a:p>
                      <a:pPr algn="ctr">
                        <a:lnSpc>
                          <a:spcPct val="115000"/>
                        </a:lnSpc>
                        <a:spcAft>
                          <a:spcPts val="0"/>
                        </a:spcAft>
                      </a:pPr>
                      <a:r>
                        <a:rPr lang="en-US" sz="1400" dirty="0">
                          <a:solidFill>
                            <a:srgbClr val="000000"/>
                          </a:solidFill>
                          <a:effectLst/>
                          <a:latin typeface="+mn-lt"/>
                          <a:ea typeface="PMingLiU"/>
                          <a:cs typeface="Times New Roman"/>
                        </a:rPr>
                        <a:t>5</a:t>
                      </a:r>
                      <a:endParaRPr lang="en-US" sz="1400" dirty="0">
                        <a:effectLst/>
                        <a:latin typeface="+mn-lt"/>
                        <a:ea typeface="PMingLiU"/>
                        <a:cs typeface="Times New Roman"/>
                      </a:endParaRPr>
                    </a:p>
                  </a:txBody>
                  <a:tcPr marL="9144" marR="9144" marT="0" marB="0"/>
                </a:tc>
                <a:tc>
                  <a:txBody>
                    <a:bodyPr/>
                    <a:lstStyle/>
                    <a:p>
                      <a:pPr algn="ctr">
                        <a:lnSpc>
                          <a:spcPct val="115000"/>
                        </a:lnSpc>
                        <a:spcAft>
                          <a:spcPts val="0"/>
                        </a:spcAft>
                      </a:pPr>
                      <a:r>
                        <a:rPr lang="en-US" sz="1400">
                          <a:solidFill>
                            <a:srgbClr val="000000"/>
                          </a:solidFill>
                          <a:effectLst/>
                          <a:latin typeface="+mn-lt"/>
                          <a:ea typeface="PMingLiU"/>
                          <a:cs typeface="Times New Roman"/>
                        </a:rPr>
                        <a:t>8</a:t>
                      </a:r>
                      <a:endParaRPr lang="en-US" sz="1400">
                        <a:effectLst/>
                        <a:latin typeface="+mn-lt"/>
                        <a:ea typeface="PMingLiU"/>
                        <a:cs typeface="Times New Roman"/>
                      </a:endParaRPr>
                    </a:p>
                  </a:txBody>
                  <a:tcPr marL="9144" marR="9144" marT="0" marB="0"/>
                </a:tc>
              </a:tr>
              <a:tr h="213874">
                <a:tc>
                  <a:txBody>
                    <a:bodyPr/>
                    <a:lstStyle/>
                    <a:p>
                      <a:pPr algn="ctr">
                        <a:lnSpc>
                          <a:spcPct val="115000"/>
                        </a:lnSpc>
                        <a:spcAft>
                          <a:spcPts val="0"/>
                        </a:spcAft>
                      </a:pPr>
                      <a:r>
                        <a:rPr lang="en-US" sz="1400" dirty="0">
                          <a:solidFill>
                            <a:srgbClr val="000000"/>
                          </a:solidFill>
                          <a:effectLst/>
                          <a:latin typeface="+mn-lt"/>
                          <a:ea typeface="PMingLiU"/>
                          <a:cs typeface="Times New Roman"/>
                        </a:rPr>
                        <a:t>12</a:t>
                      </a:r>
                      <a:endParaRPr lang="en-US" sz="1400" dirty="0">
                        <a:effectLst/>
                        <a:latin typeface="+mn-lt"/>
                        <a:ea typeface="PMingLiU"/>
                        <a:cs typeface="Times New Roman"/>
                      </a:endParaRPr>
                    </a:p>
                  </a:txBody>
                  <a:tcPr marL="9144" marR="9144" marT="0" marB="0"/>
                </a:tc>
                <a:tc>
                  <a:txBody>
                    <a:bodyPr/>
                    <a:lstStyle/>
                    <a:p>
                      <a:pPr algn="ctr">
                        <a:lnSpc>
                          <a:spcPct val="115000"/>
                        </a:lnSpc>
                        <a:spcAft>
                          <a:spcPts val="0"/>
                        </a:spcAft>
                      </a:pPr>
                      <a:r>
                        <a:rPr lang="en-US" sz="1400" dirty="0">
                          <a:solidFill>
                            <a:srgbClr val="000000"/>
                          </a:solidFill>
                          <a:effectLst/>
                          <a:latin typeface="+mn-lt"/>
                          <a:ea typeface="PMingLiU"/>
                          <a:cs typeface="Times New Roman"/>
                        </a:rPr>
                        <a:t>1</a:t>
                      </a:r>
                      <a:endParaRPr lang="en-US" sz="1400" dirty="0">
                        <a:effectLst/>
                        <a:latin typeface="+mn-lt"/>
                        <a:ea typeface="PMingLiU"/>
                        <a:cs typeface="Times New Roman"/>
                      </a:endParaRPr>
                    </a:p>
                  </a:txBody>
                  <a:tcPr marL="9144" marR="9144" marT="0" marB="0"/>
                </a:tc>
                <a:tc>
                  <a:txBody>
                    <a:bodyPr/>
                    <a:lstStyle/>
                    <a:p>
                      <a:pPr algn="ctr">
                        <a:lnSpc>
                          <a:spcPct val="115000"/>
                        </a:lnSpc>
                        <a:spcAft>
                          <a:spcPts val="0"/>
                        </a:spcAft>
                      </a:pPr>
                      <a:r>
                        <a:rPr lang="en-US" sz="1400" dirty="0">
                          <a:solidFill>
                            <a:srgbClr val="000000"/>
                          </a:solidFill>
                          <a:effectLst/>
                          <a:latin typeface="+mn-lt"/>
                          <a:ea typeface="PMingLiU"/>
                          <a:cs typeface="Times New Roman"/>
                        </a:rPr>
                        <a:t>3</a:t>
                      </a:r>
                      <a:endParaRPr lang="en-US" sz="1400" dirty="0">
                        <a:effectLst/>
                        <a:latin typeface="+mn-lt"/>
                        <a:ea typeface="PMingLiU"/>
                        <a:cs typeface="Times New Roman"/>
                      </a:endParaRPr>
                    </a:p>
                  </a:txBody>
                  <a:tcPr marL="9144" marR="9144" marT="0" marB="0"/>
                </a:tc>
                <a:tc>
                  <a:txBody>
                    <a:bodyPr/>
                    <a:lstStyle/>
                    <a:p>
                      <a:pPr algn="ctr">
                        <a:lnSpc>
                          <a:spcPct val="115000"/>
                        </a:lnSpc>
                        <a:spcAft>
                          <a:spcPts val="0"/>
                        </a:spcAft>
                      </a:pPr>
                      <a:r>
                        <a:rPr lang="en-US" sz="1400" dirty="0">
                          <a:solidFill>
                            <a:srgbClr val="000000"/>
                          </a:solidFill>
                          <a:effectLst/>
                          <a:latin typeface="+mn-lt"/>
                          <a:ea typeface="PMingLiU"/>
                          <a:cs typeface="Times New Roman"/>
                        </a:rPr>
                        <a:t>7</a:t>
                      </a:r>
                      <a:endParaRPr lang="en-US" sz="1400" dirty="0">
                        <a:effectLst/>
                        <a:latin typeface="+mn-lt"/>
                        <a:ea typeface="PMingLiU"/>
                        <a:cs typeface="Times New Roman"/>
                      </a:endParaRPr>
                    </a:p>
                  </a:txBody>
                  <a:tcPr marL="9144" marR="9144" marT="0" marB="0"/>
                </a:tc>
                <a:tc>
                  <a:txBody>
                    <a:bodyPr/>
                    <a:lstStyle/>
                    <a:p>
                      <a:pPr algn="ctr">
                        <a:lnSpc>
                          <a:spcPct val="115000"/>
                        </a:lnSpc>
                        <a:spcAft>
                          <a:spcPts val="0"/>
                        </a:spcAft>
                      </a:pPr>
                      <a:r>
                        <a:rPr lang="en-US" sz="1400" dirty="0">
                          <a:solidFill>
                            <a:srgbClr val="000000"/>
                          </a:solidFill>
                          <a:effectLst/>
                          <a:latin typeface="+mn-lt"/>
                          <a:ea typeface="PMingLiU"/>
                          <a:cs typeface="Times New Roman"/>
                        </a:rPr>
                        <a:t>9</a:t>
                      </a:r>
                      <a:endParaRPr lang="en-US" sz="1400" dirty="0">
                        <a:effectLst/>
                        <a:latin typeface="+mn-lt"/>
                        <a:ea typeface="PMingLiU"/>
                        <a:cs typeface="Times New Roman"/>
                      </a:endParaRPr>
                    </a:p>
                  </a:txBody>
                  <a:tcPr marL="9144" marR="9144" marT="0" marB="0"/>
                </a:tc>
              </a:tr>
              <a:tr h="213874">
                <a:tc>
                  <a:txBody>
                    <a:bodyPr/>
                    <a:lstStyle/>
                    <a:p>
                      <a:pPr algn="ctr">
                        <a:lnSpc>
                          <a:spcPct val="115000"/>
                        </a:lnSpc>
                        <a:spcAft>
                          <a:spcPts val="0"/>
                        </a:spcAft>
                      </a:pPr>
                      <a:r>
                        <a:rPr lang="en-US" sz="1400" dirty="0">
                          <a:solidFill>
                            <a:srgbClr val="000000"/>
                          </a:solidFill>
                          <a:effectLst/>
                          <a:latin typeface="+mn-lt"/>
                          <a:ea typeface="PMingLiU"/>
                          <a:cs typeface="Times New Roman"/>
                        </a:rPr>
                        <a:t>13</a:t>
                      </a:r>
                      <a:endParaRPr lang="en-US" sz="1400" dirty="0">
                        <a:effectLst/>
                        <a:latin typeface="+mn-lt"/>
                        <a:ea typeface="PMingLiU"/>
                        <a:cs typeface="Times New Roman"/>
                      </a:endParaRPr>
                    </a:p>
                  </a:txBody>
                  <a:tcPr marL="9144" marR="9144" marT="0" marB="0"/>
                </a:tc>
                <a:tc>
                  <a:txBody>
                    <a:bodyPr/>
                    <a:lstStyle/>
                    <a:p>
                      <a:pPr algn="ctr">
                        <a:lnSpc>
                          <a:spcPct val="115000"/>
                        </a:lnSpc>
                        <a:spcAft>
                          <a:spcPts val="0"/>
                        </a:spcAft>
                      </a:pPr>
                      <a:r>
                        <a:rPr lang="en-US" sz="1400" dirty="0">
                          <a:solidFill>
                            <a:srgbClr val="000000"/>
                          </a:solidFill>
                          <a:effectLst/>
                          <a:latin typeface="+mn-lt"/>
                          <a:ea typeface="PMingLiU"/>
                          <a:cs typeface="Times New Roman"/>
                        </a:rPr>
                        <a:t>1</a:t>
                      </a:r>
                      <a:endParaRPr lang="en-US" sz="1400" dirty="0">
                        <a:effectLst/>
                        <a:latin typeface="+mn-lt"/>
                        <a:ea typeface="PMingLiU"/>
                        <a:cs typeface="Times New Roman"/>
                      </a:endParaRPr>
                    </a:p>
                  </a:txBody>
                  <a:tcPr marL="9144" marR="9144" marT="0" marB="0"/>
                </a:tc>
                <a:tc>
                  <a:txBody>
                    <a:bodyPr/>
                    <a:lstStyle/>
                    <a:p>
                      <a:pPr algn="ctr">
                        <a:lnSpc>
                          <a:spcPct val="115000"/>
                        </a:lnSpc>
                        <a:spcAft>
                          <a:spcPts val="0"/>
                        </a:spcAft>
                      </a:pPr>
                      <a:r>
                        <a:rPr lang="en-US" sz="1400" dirty="0">
                          <a:solidFill>
                            <a:srgbClr val="000000"/>
                          </a:solidFill>
                          <a:effectLst/>
                          <a:latin typeface="+mn-lt"/>
                          <a:ea typeface="PMingLiU"/>
                          <a:cs typeface="Times New Roman"/>
                        </a:rPr>
                        <a:t>3</a:t>
                      </a:r>
                      <a:endParaRPr lang="en-US" sz="1400" dirty="0">
                        <a:effectLst/>
                        <a:latin typeface="+mn-lt"/>
                        <a:ea typeface="PMingLiU"/>
                        <a:cs typeface="Times New Roman"/>
                      </a:endParaRPr>
                    </a:p>
                  </a:txBody>
                  <a:tcPr marL="9144" marR="9144" marT="0" marB="0"/>
                </a:tc>
                <a:tc>
                  <a:txBody>
                    <a:bodyPr/>
                    <a:lstStyle/>
                    <a:p>
                      <a:pPr algn="ctr">
                        <a:lnSpc>
                          <a:spcPct val="115000"/>
                        </a:lnSpc>
                        <a:spcAft>
                          <a:spcPts val="0"/>
                        </a:spcAft>
                      </a:pPr>
                      <a:r>
                        <a:rPr lang="en-US" sz="1400">
                          <a:solidFill>
                            <a:srgbClr val="000000"/>
                          </a:solidFill>
                          <a:effectLst/>
                          <a:latin typeface="+mn-lt"/>
                          <a:ea typeface="PMingLiU"/>
                          <a:cs typeface="Times New Roman"/>
                        </a:rPr>
                        <a:t>6</a:t>
                      </a:r>
                      <a:endParaRPr lang="en-US" sz="1400">
                        <a:effectLst/>
                        <a:latin typeface="+mn-lt"/>
                        <a:ea typeface="PMingLiU"/>
                        <a:cs typeface="Times New Roman"/>
                      </a:endParaRPr>
                    </a:p>
                  </a:txBody>
                  <a:tcPr marL="9144" marR="9144" marT="0" marB="0"/>
                </a:tc>
                <a:tc>
                  <a:txBody>
                    <a:bodyPr/>
                    <a:lstStyle/>
                    <a:p>
                      <a:pPr algn="ctr">
                        <a:lnSpc>
                          <a:spcPct val="115000"/>
                        </a:lnSpc>
                        <a:spcAft>
                          <a:spcPts val="0"/>
                        </a:spcAft>
                      </a:pPr>
                      <a:r>
                        <a:rPr lang="en-US" sz="1400" dirty="0">
                          <a:solidFill>
                            <a:srgbClr val="000000"/>
                          </a:solidFill>
                          <a:effectLst/>
                          <a:latin typeface="+mn-lt"/>
                          <a:ea typeface="PMingLiU"/>
                          <a:cs typeface="Times New Roman"/>
                        </a:rPr>
                        <a:t>6</a:t>
                      </a:r>
                      <a:endParaRPr lang="en-US" sz="1400" dirty="0">
                        <a:effectLst/>
                        <a:latin typeface="+mn-lt"/>
                        <a:ea typeface="PMingLiU"/>
                        <a:cs typeface="Times New Roman"/>
                      </a:endParaRPr>
                    </a:p>
                  </a:txBody>
                  <a:tcPr marL="9144" marR="9144" marT="0" marB="0"/>
                </a:tc>
              </a:tr>
              <a:tr h="213874">
                <a:tc>
                  <a:txBody>
                    <a:bodyPr/>
                    <a:lstStyle/>
                    <a:p>
                      <a:pPr algn="ctr">
                        <a:lnSpc>
                          <a:spcPct val="115000"/>
                        </a:lnSpc>
                        <a:spcAft>
                          <a:spcPts val="0"/>
                        </a:spcAft>
                      </a:pPr>
                      <a:r>
                        <a:rPr lang="en-US" sz="1400" dirty="0">
                          <a:solidFill>
                            <a:srgbClr val="000000"/>
                          </a:solidFill>
                          <a:effectLst/>
                          <a:latin typeface="+mn-lt"/>
                          <a:ea typeface="PMingLiU"/>
                          <a:cs typeface="Times New Roman"/>
                        </a:rPr>
                        <a:t>14</a:t>
                      </a:r>
                      <a:endParaRPr lang="en-US" sz="1400" dirty="0">
                        <a:effectLst/>
                        <a:latin typeface="+mn-lt"/>
                        <a:ea typeface="PMingLiU"/>
                        <a:cs typeface="Times New Roman"/>
                      </a:endParaRPr>
                    </a:p>
                  </a:txBody>
                  <a:tcPr marL="9144" marR="9144" marT="0" marB="0"/>
                </a:tc>
                <a:tc>
                  <a:txBody>
                    <a:bodyPr/>
                    <a:lstStyle/>
                    <a:p>
                      <a:pPr algn="ctr">
                        <a:lnSpc>
                          <a:spcPct val="115000"/>
                        </a:lnSpc>
                        <a:spcAft>
                          <a:spcPts val="0"/>
                        </a:spcAft>
                      </a:pPr>
                      <a:r>
                        <a:rPr lang="en-US" sz="1400" dirty="0">
                          <a:solidFill>
                            <a:srgbClr val="000000"/>
                          </a:solidFill>
                          <a:effectLst/>
                          <a:latin typeface="+mn-lt"/>
                          <a:ea typeface="PMingLiU"/>
                          <a:cs typeface="Times New Roman"/>
                        </a:rPr>
                        <a:t>1</a:t>
                      </a:r>
                      <a:endParaRPr lang="en-US" sz="1400" dirty="0">
                        <a:effectLst/>
                        <a:latin typeface="+mn-lt"/>
                        <a:ea typeface="PMingLiU"/>
                        <a:cs typeface="Times New Roman"/>
                      </a:endParaRPr>
                    </a:p>
                  </a:txBody>
                  <a:tcPr marL="9144" marR="9144" marT="0" marB="0"/>
                </a:tc>
                <a:tc>
                  <a:txBody>
                    <a:bodyPr/>
                    <a:lstStyle/>
                    <a:p>
                      <a:pPr algn="ctr">
                        <a:lnSpc>
                          <a:spcPct val="115000"/>
                        </a:lnSpc>
                        <a:spcAft>
                          <a:spcPts val="0"/>
                        </a:spcAft>
                      </a:pPr>
                      <a:r>
                        <a:rPr lang="en-US" sz="1400" dirty="0">
                          <a:solidFill>
                            <a:srgbClr val="000000"/>
                          </a:solidFill>
                          <a:effectLst/>
                          <a:latin typeface="+mn-lt"/>
                          <a:ea typeface="PMingLiU"/>
                          <a:cs typeface="Times New Roman"/>
                        </a:rPr>
                        <a:t>3</a:t>
                      </a:r>
                      <a:endParaRPr lang="en-US" sz="1400" dirty="0">
                        <a:effectLst/>
                        <a:latin typeface="+mn-lt"/>
                        <a:ea typeface="PMingLiU"/>
                        <a:cs typeface="Times New Roman"/>
                      </a:endParaRPr>
                    </a:p>
                  </a:txBody>
                  <a:tcPr marL="9144" marR="9144" marT="0" marB="0"/>
                </a:tc>
                <a:tc>
                  <a:txBody>
                    <a:bodyPr/>
                    <a:lstStyle/>
                    <a:p>
                      <a:pPr algn="ctr">
                        <a:lnSpc>
                          <a:spcPct val="115000"/>
                        </a:lnSpc>
                        <a:spcAft>
                          <a:spcPts val="0"/>
                        </a:spcAft>
                      </a:pPr>
                      <a:r>
                        <a:rPr lang="en-US" sz="1400" dirty="0">
                          <a:solidFill>
                            <a:srgbClr val="000000"/>
                          </a:solidFill>
                          <a:effectLst/>
                          <a:latin typeface="+mn-lt"/>
                          <a:ea typeface="PMingLiU"/>
                          <a:cs typeface="Times New Roman"/>
                        </a:rPr>
                        <a:t>4</a:t>
                      </a:r>
                      <a:endParaRPr lang="en-US" sz="1400" dirty="0">
                        <a:effectLst/>
                        <a:latin typeface="+mn-lt"/>
                        <a:ea typeface="PMingLiU"/>
                        <a:cs typeface="Times New Roman"/>
                      </a:endParaRPr>
                    </a:p>
                  </a:txBody>
                  <a:tcPr marL="9144" marR="9144" marT="0" marB="0"/>
                </a:tc>
                <a:tc>
                  <a:txBody>
                    <a:bodyPr/>
                    <a:lstStyle/>
                    <a:p>
                      <a:pPr algn="ctr">
                        <a:lnSpc>
                          <a:spcPct val="115000"/>
                        </a:lnSpc>
                        <a:spcAft>
                          <a:spcPts val="0"/>
                        </a:spcAft>
                      </a:pPr>
                      <a:r>
                        <a:rPr lang="en-US" sz="1400" dirty="0">
                          <a:solidFill>
                            <a:srgbClr val="000000"/>
                          </a:solidFill>
                          <a:effectLst/>
                          <a:latin typeface="+mn-lt"/>
                          <a:ea typeface="PMingLiU"/>
                          <a:cs typeface="Times New Roman"/>
                        </a:rPr>
                        <a:t>10</a:t>
                      </a:r>
                      <a:endParaRPr lang="en-US" sz="1400" dirty="0">
                        <a:effectLst/>
                        <a:latin typeface="+mn-lt"/>
                        <a:ea typeface="PMingLiU"/>
                        <a:cs typeface="Times New Roman"/>
                      </a:endParaRPr>
                    </a:p>
                  </a:txBody>
                  <a:tcPr marL="9144" marR="9144" marT="0" marB="0"/>
                </a:tc>
              </a:tr>
              <a:tr h="213874">
                <a:tc>
                  <a:txBody>
                    <a:bodyPr/>
                    <a:lstStyle/>
                    <a:p>
                      <a:pPr algn="ctr">
                        <a:lnSpc>
                          <a:spcPct val="115000"/>
                        </a:lnSpc>
                        <a:spcAft>
                          <a:spcPts val="0"/>
                        </a:spcAft>
                      </a:pPr>
                      <a:r>
                        <a:rPr lang="en-US" sz="1400" dirty="0">
                          <a:solidFill>
                            <a:srgbClr val="000000"/>
                          </a:solidFill>
                          <a:effectLst/>
                          <a:latin typeface="+mn-lt"/>
                          <a:ea typeface="PMingLiU"/>
                          <a:cs typeface="Times New Roman"/>
                        </a:rPr>
                        <a:t>15</a:t>
                      </a:r>
                      <a:endParaRPr lang="en-US" sz="1400" dirty="0">
                        <a:effectLst/>
                        <a:latin typeface="+mn-lt"/>
                        <a:ea typeface="PMingLiU"/>
                        <a:cs typeface="Times New Roman"/>
                      </a:endParaRPr>
                    </a:p>
                  </a:txBody>
                  <a:tcPr marL="9144" marR="9144" marT="0" marB="0"/>
                </a:tc>
                <a:tc>
                  <a:txBody>
                    <a:bodyPr/>
                    <a:lstStyle/>
                    <a:p>
                      <a:pPr algn="ctr">
                        <a:lnSpc>
                          <a:spcPct val="115000"/>
                        </a:lnSpc>
                        <a:spcAft>
                          <a:spcPts val="0"/>
                        </a:spcAft>
                      </a:pPr>
                      <a:r>
                        <a:rPr lang="en-US" sz="1400" dirty="0">
                          <a:solidFill>
                            <a:srgbClr val="000000"/>
                          </a:solidFill>
                          <a:effectLst/>
                          <a:latin typeface="+mn-lt"/>
                          <a:ea typeface="PMingLiU"/>
                          <a:cs typeface="Times New Roman"/>
                        </a:rPr>
                        <a:t>1</a:t>
                      </a:r>
                      <a:endParaRPr lang="en-US" sz="1400" dirty="0">
                        <a:effectLst/>
                        <a:latin typeface="+mn-lt"/>
                        <a:ea typeface="PMingLiU"/>
                        <a:cs typeface="Times New Roman"/>
                      </a:endParaRPr>
                    </a:p>
                  </a:txBody>
                  <a:tcPr marL="9144" marR="9144" marT="0" marB="0"/>
                </a:tc>
                <a:tc>
                  <a:txBody>
                    <a:bodyPr/>
                    <a:lstStyle/>
                    <a:p>
                      <a:pPr algn="ctr">
                        <a:lnSpc>
                          <a:spcPct val="115000"/>
                        </a:lnSpc>
                        <a:spcAft>
                          <a:spcPts val="0"/>
                        </a:spcAft>
                      </a:pPr>
                      <a:r>
                        <a:rPr lang="en-US" sz="1400" dirty="0">
                          <a:solidFill>
                            <a:srgbClr val="000000"/>
                          </a:solidFill>
                          <a:effectLst/>
                          <a:latin typeface="+mn-lt"/>
                          <a:ea typeface="PMingLiU"/>
                          <a:cs typeface="Times New Roman"/>
                        </a:rPr>
                        <a:t>3</a:t>
                      </a:r>
                      <a:endParaRPr lang="en-US" sz="1400" dirty="0">
                        <a:effectLst/>
                        <a:latin typeface="+mn-lt"/>
                        <a:ea typeface="PMingLiU"/>
                        <a:cs typeface="Times New Roman"/>
                      </a:endParaRPr>
                    </a:p>
                  </a:txBody>
                  <a:tcPr marL="9144" marR="9144" marT="0" marB="0"/>
                </a:tc>
                <a:tc>
                  <a:txBody>
                    <a:bodyPr/>
                    <a:lstStyle/>
                    <a:p>
                      <a:pPr algn="ctr">
                        <a:lnSpc>
                          <a:spcPct val="115000"/>
                        </a:lnSpc>
                        <a:spcAft>
                          <a:spcPts val="0"/>
                        </a:spcAft>
                      </a:pPr>
                      <a:r>
                        <a:rPr lang="en-US" sz="1400" dirty="0">
                          <a:solidFill>
                            <a:srgbClr val="000000"/>
                          </a:solidFill>
                          <a:effectLst/>
                          <a:latin typeface="+mn-lt"/>
                          <a:ea typeface="PMingLiU"/>
                          <a:cs typeface="Times New Roman"/>
                        </a:rPr>
                        <a:t>5</a:t>
                      </a:r>
                      <a:endParaRPr lang="en-US" sz="1400" dirty="0">
                        <a:effectLst/>
                        <a:latin typeface="+mn-lt"/>
                        <a:ea typeface="PMingLiU"/>
                        <a:cs typeface="Times New Roman"/>
                      </a:endParaRPr>
                    </a:p>
                  </a:txBody>
                  <a:tcPr marL="9144" marR="9144" marT="0" marB="0"/>
                </a:tc>
                <a:tc>
                  <a:txBody>
                    <a:bodyPr/>
                    <a:lstStyle/>
                    <a:p>
                      <a:pPr algn="ctr">
                        <a:lnSpc>
                          <a:spcPct val="115000"/>
                        </a:lnSpc>
                        <a:spcAft>
                          <a:spcPts val="0"/>
                        </a:spcAft>
                      </a:pPr>
                      <a:r>
                        <a:rPr lang="en-US" sz="1400" dirty="0">
                          <a:solidFill>
                            <a:srgbClr val="000000"/>
                          </a:solidFill>
                          <a:effectLst/>
                          <a:latin typeface="+mn-lt"/>
                          <a:ea typeface="PMingLiU"/>
                          <a:cs typeface="Times New Roman"/>
                        </a:rPr>
                        <a:t>4</a:t>
                      </a:r>
                      <a:endParaRPr lang="en-US" sz="1400" dirty="0">
                        <a:effectLst/>
                        <a:latin typeface="+mn-lt"/>
                        <a:ea typeface="PMingLiU"/>
                        <a:cs typeface="Times New Roman"/>
                      </a:endParaRPr>
                    </a:p>
                  </a:txBody>
                  <a:tcPr marL="9144" marR="9144" marT="0" marB="0"/>
                </a:tc>
              </a:tr>
            </a:tbl>
          </a:graphicData>
        </a:graphic>
      </p:graphicFrame>
    </p:spTree>
    <p:extLst>
      <p:ext uri="{BB962C8B-B14F-4D97-AF65-F5344CB8AC3E}">
        <p14:creationId xmlns:p14="http://schemas.microsoft.com/office/powerpoint/2010/main" val="11329105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Effect of Promotion and Clientele on </a:t>
            </a:r>
            <a:r>
              <a:rPr lang="en-US" sz="3200" dirty="0" smtClean="0"/>
              <a:t>Sales</a:t>
            </a:r>
            <a:r>
              <a:rPr lang="en-US" dirty="0" smtClean="0"/>
              <a:t> </a:t>
            </a:r>
            <a:r>
              <a:rPr lang="en-US" sz="2000" b="0" dirty="0" smtClean="0"/>
              <a:t>(2 of 2)</a:t>
            </a:r>
            <a:endParaRPr lang="en-US" b="0" dirty="0"/>
          </a:p>
        </p:txBody>
      </p:sp>
      <p:sp>
        <p:nvSpPr>
          <p:cNvPr id="3" name="Content Placeholder 2"/>
          <p:cNvSpPr>
            <a:spLocks noGrp="1"/>
          </p:cNvSpPr>
          <p:nvPr>
            <p:ph idx="1"/>
          </p:nvPr>
        </p:nvSpPr>
        <p:spPr>
          <a:xfrm>
            <a:off x="457200" y="1447800"/>
            <a:ext cx="8229600" cy="381000"/>
          </a:xfrm>
        </p:spPr>
        <p:txBody>
          <a:bodyPr/>
          <a:lstStyle/>
          <a:p>
            <a:pPr marL="0" indent="0">
              <a:buNone/>
            </a:pPr>
            <a:r>
              <a:rPr lang="en-US" dirty="0" smtClean="0"/>
              <a:t>[</a:t>
            </a:r>
            <a:r>
              <a:rPr lang="en-US" b="1" dirty="0" smtClean="0"/>
              <a:t>Table 16.2</a:t>
            </a:r>
            <a:r>
              <a:rPr lang="en-US" dirty="0" smtClean="0"/>
              <a:t> Continued]</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00337195"/>
              </p:ext>
            </p:extLst>
          </p:nvPr>
        </p:nvGraphicFramePr>
        <p:xfrm>
          <a:off x="474134" y="1981200"/>
          <a:ext cx="7967132" cy="4108704"/>
        </p:xfrm>
        <a:graphic>
          <a:graphicData uri="http://schemas.openxmlformats.org/drawingml/2006/table">
            <a:tbl>
              <a:tblPr firstRow="1" bandRow="1">
                <a:tableStyleId>{5940675A-B579-460E-94D1-54222C63F5DA}</a:tableStyleId>
              </a:tblPr>
              <a:tblGrid>
                <a:gridCol w="1490132"/>
                <a:gridCol w="1600200"/>
                <a:gridCol w="1905000"/>
                <a:gridCol w="1371600"/>
                <a:gridCol w="1600200"/>
              </a:tblGrid>
              <a:tr h="228600">
                <a:tc>
                  <a:txBody>
                    <a:bodyPr/>
                    <a:lstStyle/>
                    <a:p>
                      <a:pPr algn="ctr">
                        <a:lnSpc>
                          <a:spcPct val="115000"/>
                        </a:lnSpc>
                        <a:spcAft>
                          <a:spcPts val="0"/>
                        </a:spcAft>
                      </a:pPr>
                      <a:r>
                        <a:rPr lang="en-US" sz="1400" b="1" dirty="0" smtClean="0">
                          <a:solidFill>
                            <a:schemeClr val="tx1"/>
                          </a:solidFill>
                          <a:effectLst/>
                          <a:latin typeface="+mn-lt"/>
                          <a:ea typeface="PMingLiU"/>
                          <a:cs typeface="Times New Roman"/>
                        </a:rPr>
                        <a:t>Store Number</a:t>
                      </a:r>
                      <a:endParaRPr lang="en-US" sz="1400" b="1" dirty="0">
                        <a:solidFill>
                          <a:schemeClr val="tx1"/>
                        </a:solidFill>
                        <a:effectLst/>
                        <a:latin typeface="+mn-lt"/>
                        <a:ea typeface="PMingLiU"/>
                        <a:cs typeface="Times New Roman"/>
                      </a:endParaRPr>
                    </a:p>
                  </a:txBody>
                  <a:tcPr marT="91440" marB="91440"/>
                </a:tc>
                <a:tc>
                  <a:txBody>
                    <a:bodyPr/>
                    <a:lstStyle/>
                    <a:p>
                      <a:pPr algn="ctr">
                        <a:lnSpc>
                          <a:spcPct val="115000"/>
                        </a:lnSpc>
                        <a:spcAft>
                          <a:spcPts val="0"/>
                        </a:spcAft>
                      </a:pPr>
                      <a:r>
                        <a:rPr lang="en-US" sz="1400" b="1" dirty="0" smtClean="0">
                          <a:solidFill>
                            <a:schemeClr val="tx1"/>
                          </a:solidFill>
                          <a:effectLst/>
                          <a:latin typeface="+mn-lt"/>
                          <a:ea typeface="PMingLiU"/>
                          <a:cs typeface="Times New Roman"/>
                        </a:rPr>
                        <a:t>Coupon Level</a:t>
                      </a:r>
                      <a:endParaRPr lang="en-US" sz="1400" b="1" dirty="0">
                        <a:solidFill>
                          <a:schemeClr val="tx1"/>
                        </a:solidFill>
                        <a:effectLst/>
                        <a:latin typeface="+mn-lt"/>
                        <a:ea typeface="PMingLiU"/>
                        <a:cs typeface="Times New Roman"/>
                      </a:endParaRPr>
                    </a:p>
                  </a:txBody>
                  <a:tcPr marT="91440" marB="91440"/>
                </a:tc>
                <a:tc>
                  <a:txBody>
                    <a:bodyPr/>
                    <a:lstStyle/>
                    <a:p>
                      <a:pPr algn="ctr">
                        <a:lnSpc>
                          <a:spcPct val="115000"/>
                        </a:lnSpc>
                        <a:spcAft>
                          <a:spcPts val="0"/>
                        </a:spcAft>
                      </a:pPr>
                      <a:r>
                        <a:rPr lang="en-US" sz="1400" b="1" dirty="0">
                          <a:solidFill>
                            <a:schemeClr val="tx1"/>
                          </a:solidFill>
                          <a:effectLst/>
                          <a:latin typeface="+mn-lt"/>
                          <a:ea typeface="PMingLiU"/>
                          <a:cs typeface="Times New Roman"/>
                        </a:rPr>
                        <a:t>In-Store Promotion</a:t>
                      </a:r>
                    </a:p>
                  </a:txBody>
                  <a:tcPr marT="91440" marB="91440"/>
                </a:tc>
                <a:tc>
                  <a:txBody>
                    <a:bodyPr/>
                    <a:lstStyle/>
                    <a:p>
                      <a:pPr algn="ctr">
                        <a:lnSpc>
                          <a:spcPct val="115000"/>
                        </a:lnSpc>
                        <a:spcAft>
                          <a:spcPts val="0"/>
                        </a:spcAft>
                      </a:pPr>
                      <a:r>
                        <a:rPr lang="en-US" sz="1400" b="1" dirty="0">
                          <a:solidFill>
                            <a:schemeClr val="tx1"/>
                          </a:solidFill>
                          <a:effectLst/>
                          <a:latin typeface="+mn-lt"/>
                          <a:ea typeface="PMingLiU"/>
                          <a:cs typeface="Times New Roman"/>
                        </a:rPr>
                        <a:t>Sales</a:t>
                      </a:r>
                    </a:p>
                  </a:txBody>
                  <a:tcPr marT="91440" marB="91440"/>
                </a:tc>
                <a:tc>
                  <a:txBody>
                    <a:bodyPr/>
                    <a:lstStyle/>
                    <a:p>
                      <a:pPr algn="ctr">
                        <a:lnSpc>
                          <a:spcPct val="115000"/>
                        </a:lnSpc>
                        <a:spcAft>
                          <a:spcPts val="0"/>
                        </a:spcAft>
                      </a:pPr>
                      <a:r>
                        <a:rPr lang="en-US" sz="1400" b="1" dirty="0">
                          <a:solidFill>
                            <a:schemeClr val="tx1"/>
                          </a:solidFill>
                          <a:effectLst/>
                          <a:latin typeface="+mn-lt"/>
                          <a:ea typeface="PMingLiU"/>
                          <a:cs typeface="Times New Roman"/>
                        </a:rPr>
                        <a:t>Clientele Rating</a:t>
                      </a:r>
                    </a:p>
                  </a:txBody>
                  <a:tcPr marT="91440" marB="91440"/>
                </a:tc>
              </a:tr>
              <a:tr h="211914">
                <a:tc>
                  <a:txBody>
                    <a:bodyPr/>
                    <a:lstStyle/>
                    <a:p>
                      <a:pPr algn="ctr">
                        <a:lnSpc>
                          <a:spcPct val="115000"/>
                        </a:lnSpc>
                        <a:spcAft>
                          <a:spcPts val="0"/>
                        </a:spcAft>
                      </a:pPr>
                      <a:r>
                        <a:rPr lang="en-US" sz="1400" dirty="0">
                          <a:solidFill>
                            <a:srgbClr val="000000"/>
                          </a:solidFill>
                          <a:effectLst/>
                          <a:latin typeface="+mn-lt"/>
                          <a:ea typeface="PMingLiU"/>
                          <a:cs typeface="Times New Roman"/>
                        </a:rPr>
                        <a:t>16</a:t>
                      </a:r>
                      <a:endParaRPr lang="en-US" sz="1400" dirty="0">
                        <a:effectLst/>
                        <a:latin typeface="+mn-lt"/>
                        <a:ea typeface="PMingLiU"/>
                        <a:cs typeface="Times New Roman"/>
                      </a:endParaRPr>
                    </a:p>
                  </a:txBody>
                  <a:tcPr marR="0" marT="0" marB="0"/>
                </a:tc>
                <a:tc>
                  <a:txBody>
                    <a:bodyPr/>
                    <a:lstStyle/>
                    <a:p>
                      <a:pPr algn="ctr">
                        <a:lnSpc>
                          <a:spcPct val="115000"/>
                        </a:lnSpc>
                        <a:spcAft>
                          <a:spcPts val="0"/>
                        </a:spcAft>
                      </a:pPr>
                      <a:r>
                        <a:rPr lang="en-US" sz="1400">
                          <a:solidFill>
                            <a:srgbClr val="000000"/>
                          </a:solidFill>
                          <a:effectLst/>
                          <a:latin typeface="+mn-lt"/>
                          <a:ea typeface="PMingLiU"/>
                          <a:cs typeface="Times New Roman"/>
                        </a:rPr>
                        <a:t>2</a:t>
                      </a:r>
                      <a:endParaRPr lang="en-US" sz="1400">
                        <a:effectLst/>
                        <a:latin typeface="+mn-lt"/>
                        <a:ea typeface="PMingLiU"/>
                        <a:cs typeface="Times New Roman"/>
                      </a:endParaRPr>
                    </a:p>
                  </a:txBody>
                  <a:tcPr marR="0" marT="0" marB="0"/>
                </a:tc>
                <a:tc>
                  <a:txBody>
                    <a:bodyPr/>
                    <a:lstStyle/>
                    <a:p>
                      <a:pPr algn="ctr">
                        <a:lnSpc>
                          <a:spcPct val="115000"/>
                        </a:lnSpc>
                        <a:spcAft>
                          <a:spcPts val="0"/>
                        </a:spcAft>
                      </a:pPr>
                      <a:r>
                        <a:rPr lang="en-US" sz="1400" dirty="0">
                          <a:solidFill>
                            <a:srgbClr val="000000"/>
                          </a:solidFill>
                          <a:effectLst/>
                          <a:latin typeface="+mn-lt"/>
                          <a:ea typeface="PMingLiU"/>
                          <a:cs typeface="Times New Roman"/>
                        </a:rPr>
                        <a:t>1</a:t>
                      </a:r>
                      <a:endParaRPr lang="en-US" sz="1400" dirty="0">
                        <a:effectLst/>
                        <a:latin typeface="+mn-lt"/>
                        <a:ea typeface="PMingLiU"/>
                        <a:cs typeface="Times New Roman"/>
                      </a:endParaRPr>
                    </a:p>
                  </a:txBody>
                  <a:tcPr marR="0" marT="0" marB="0"/>
                </a:tc>
                <a:tc>
                  <a:txBody>
                    <a:bodyPr/>
                    <a:lstStyle/>
                    <a:p>
                      <a:pPr algn="ctr">
                        <a:lnSpc>
                          <a:spcPct val="115000"/>
                        </a:lnSpc>
                        <a:spcAft>
                          <a:spcPts val="0"/>
                        </a:spcAft>
                      </a:pPr>
                      <a:r>
                        <a:rPr lang="en-US" sz="1400" dirty="0">
                          <a:solidFill>
                            <a:srgbClr val="000000"/>
                          </a:solidFill>
                          <a:effectLst/>
                          <a:latin typeface="+mn-lt"/>
                          <a:ea typeface="PMingLiU"/>
                          <a:cs typeface="Times New Roman"/>
                        </a:rPr>
                        <a:t>8</a:t>
                      </a:r>
                      <a:endParaRPr lang="en-US" sz="1400" dirty="0">
                        <a:effectLst/>
                        <a:latin typeface="+mn-lt"/>
                        <a:ea typeface="PMingLiU"/>
                        <a:cs typeface="Times New Roman"/>
                      </a:endParaRPr>
                    </a:p>
                  </a:txBody>
                  <a:tcPr marR="0" marT="0" marB="0"/>
                </a:tc>
                <a:tc>
                  <a:txBody>
                    <a:bodyPr/>
                    <a:lstStyle/>
                    <a:p>
                      <a:pPr algn="ctr">
                        <a:lnSpc>
                          <a:spcPct val="115000"/>
                        </a:lnSpc>
                        <a:spcAft>
                          <a:spcPts val="0"/>
                        </a:spcAft>
                      </a:pPr>
                      <a:r>
                        <a:rPr lang="en-US" sz="1400">
                          <a:solidFill>
                            <a:srgbClr val="000000"/>
                          </a:solidFill>
                          <a:effectLst/>
                          <a:latin typeface="+mn-lt"/>
                          <a:ea typeface="PMingLiU"/>
                          <a:cs typeface="Times New Roman"/>
                        </a:rPr>
                        <a:t>10</a:t>
                      </a:r>
                      <a:endParaRPr lang="en-US" sz="1400">
                        <a:effectLst/>
                        <a:latin typeface="+mn-lt"/>
                        <a:ea typeface="PMingLiU"/>
                        <a:cs typeface="Times New Roman"/>
                      </a:endParaRPr>
                    </a:p>
                  </a:txBody>
                  <a:tcPr marR="0" marT="0" marB="0"/>
                </a:tc>
              </a:tr>
              <a:tr h="211914">
                <a:tc>
                  <a:txBody>
                    <a:bodyPr/>
                    <a:lstStyle/>
                    <a:p>
                      <a:pPr algn="ctr">
                        <a:lnSpc>
                          <a:spcPct val="115000"/>
                        </a:lnSpc>
                        <a:spcAft>
                          <a:spcPts val="0"/>
                        </a:spcAft>
                      </a:pPr>
                      <a:r>
                        <a:rPr lang="en-US" sz="1400" dirty="0">
                          <a:solidFill>
                            <a:srgbClr val="000000"/>
                          </a:solidFill>
                          <a:effectLst/>
                          <a:latin typeface="+mn-lt"/>
                          <a:ea typeface="PMingLiU"/>
                          <a:cs typeface="Times New Roman"/>
                        </a:rPr>
                        <a:t>17</a:t>
                      </a:r>
                      <a:endParaRPr lang="en-US" sz="1400" dirty="0">
                        <a:effectLst/>
                        <a:latin typeface="+mn-lt"/>
                        <a:ea typeface="PMingLiU"/>
                        <a:cs typeface="Times New Roman"/>
                      </a:endParaRPr>
                    </a:p>
                  </a:txBody>
                  <a:tcPr marR="0" marT="0" marB="0"/>
                </a:tc>
                <a:tc>
                  <a:txBody>
                    <a:bodyPr/>
                    <a:lstStyle/>
                    <a:p>
                      <a:pPr algn="ctr">
                        <a:lnSpc>
                          <a:spcPct val="115000"/>
                        </a:lnSpc>
                        <a:spcAft>
                          <a:spcPts val="0"/>
                        </a:spcAft>
                      </a:pPr>
                      <a:r>
                        <a:rPr lang="en-US" sz="1400">
                          <a:solidFill>
                            <a:srgbClr val="000000"/>
                          </a:solidFill>
                          <a:effectLst/>
                          <a:latin typeface="+mn-lt"/>
                          <a:ea typeface="PMingLiU"/>
                          <a:cs typeface="Times New Roman"/>
                        </a:rPr>
                        <a:t>2</a:t>
                      </a:r>
                      <a:endParaRPr lang="en-US" sz="1400">
                        <a:effectLst/>
                        <a:latin typeface="+mn-lt"/>
                        <a:ea typeface="PMingLiU"/>
                        <a:cs typeface="Times New Roman"/>
                      </a:endParaRPr>
                    </a:p>
                  </a:txBody>
                  <a:tcPr marR="0" marT="0" marB="0"/>
                </a:tc>
                <a:tc>
                  <a:txBody>
                    <a:bodyPr/>
                    <a:lstStyle/>
                    <a:p>
                      <a:pPr algn="ctr">
                        <a:lnSpc>
                          <a:spcPct val="115000"/>
                        </a:lnSpc>
                        <a:spcAft>
                          <a:spcPts val="0"/>
                        </a:spcAft>
                      </a:pPr>
                      <a:r>
                        <a:rPr lang="en-US" sz="1400">
                          <a:solidFill>
                            <a:srgbClr val="000000"/>
                          </a:solidFill>
                          <a:effectLst/>
                          <a:latin typeface="+mn-lt"/>
                          <a:ea typeface="PMingLiU"/>
                          <a:cs typeface="Times New Roman"/>
                        </a:rPr>
                        <a:t>1</a:t>
                      </a:r>
                      <a:endParaRPr lang="en-US" sz="1400">
                        <a:effectLst/>
                        <a:latin typeface="+mn-lt"/>
                        <a:ea typeface="PMingLiU"/>
                        <a:cs typeface="Times New Roman"/>
                      </a:endParaRPr>
                    </a:p>
                  </a:txBody>
                  <a:tcPr marR="0" marT="0" marB="0"/>
                </a:tc>
                <a:tc>
                  <a:txBody>
                    <a:bodyPr/>
                    <a:lstStyle/>
                    <a:p>
                      <a:pPr algn="ctr">
                        <a:lnSpc>
                          <a:spcPct val="115000"/>
                        </a:lnSpc>
                        <a:spcAft>
                          <a:spcPts val="0"/>
                        </a:spcAft>
                      </a:pPr>
                      <a:r>
                        <a:rPr lang="en-US" sz="1400" dirty="0">
                          <a:solidFill>
                            <a:srgbClr val="000000"/>
                          </a:solidFill>
                          <a:effectLst/>
                          <a:latin typeface="+mn-lt"/>
                          <a:ea typeface="PMingLiU"/>
                          <a:cs typeface="Times New Roman"/>
                        </a:rPr>
                        <a:t>9</a:t>
                      </a:r>
                      <a:endParaRPr lang="en-US" sz="1400" dirty="0">
                        <a:effectLst/>
                        <a:latin typeface="+mn-lt"/>
                        <a:ea typeface="PMingLiU"/>
                        <a:cs typeface="Times New Roman"/>
                      </a:endParaRPr>
                    </a:p>
                  </a:txBody>
                  <a:tcPr marR="0" marT="0" marB="0"/>
                </a:tc>
                <a:tc>
                  <a:txBody>
                    <a:bodyPr/>
                    <a:lstStyle/>
                    <a:p>
                      <a:pPr algn="ctr">
                        <a:lnSpc>
                          <a:spcPct val="115000"/>
                        </a:lnSpc>
                        <a:spcAft>
                          <a:spcPts val="0"/>
                        </a:spcAft>
                      </a:pPr>
                      <a:r>
                        <a:rPr lang="en-US" sz="1400">
                          <a:solidFill>
                            <a:srgbClr val="000000"/>
                          </a:solidFill>
                          <a:effectLst/>
                          <a:latin typeface="+mn-lt"/>
                          <a:ea typeface="PMingLiU"/>
                          <a:cs typeface="Times New Roman"/>
                        </a:rPr>
                        <a:t>6</a:t>
                      </a:r>
                      <a:endParaRPr lang="en-US" sz="1400">
                        <a:effectLst/>
                        <a:latin typeface="+mn-lt"/>
                        <a:ea typeface="PMingLiU"/>
                        <a:cs typeface="Times New Roman"/>
                      </a:endParaRPr>
                    </a:p>
                  </a:txBody>
                  <a:tcPr marR="0" marT="0" marB="0"/>
                </a:tc>
              </a:tr>
              <a:tr h="211914">
                <a:tc>
                  <a:txBody>
                    <a:bodyPr/>
                    <a:lstStyle/>
                    <a:p>
                      <a:pPr algn="ctr">
                        <a:lnSpc>
                          <a:spcPct val="115000"/>
                        </a:lnSpc>
                        <a:spcAft>
                          <a:spcPts val="0"/>
                        </a:spcAft>
                      </a:pPr>
                      <a:r>
                        <a:rPr lang="en-US" sz="1400" dirty="0">
                          <a:solidFill>
                            <a:srgbClr val="000000"/>
                          </a:solidFill>
                          <a:effectLst/>
                          <a:latin typeface="+mn-lt"/>
                          <a:ea typeface="PMingLiU"/>
                          <a:cs typeface="Times New Roman"/>
                        </a:rPr>
                        <a:t>18</a:t>
                      </a:r>
                      <a:endParaRPr lang="en-US" sz="1400" dirty="0">
                        <a:effectLst/>
                        <a:latin typeface="+mn-lt"/>
                        <a:ea typeface="PMingLiU"/>
                        <a:cs typeface="Times New Roman"/>
                      </a:endParaRPr>
                    </a:p>
                  </a:txBody>
                  <a:tcPr marR="0" marT="0" marB="0"/>
                </a:tc>
                <a:tc>
                  <a:txBody>
                    <a:bodyPr/>
                    <a:lstStyle/>
                    <a:p>
                      <a:pPr algn="ctr">
                        <a:lnSpc>
                          <a:spcPct val="115000"/>
                        </a:lnSpc>
                        <a:spcAft>
                          <a:spcPts val="0"/>
                        </a:spcAft>
                      </a:pPr>
                      <a:r>
                        <a:rPr lang="en-US" sz="1400" dirty="0">
                          <a:solidFill>
                            <a:srgbClr val="000000"/>
                          </a:solidFill>
                          <a:effectLst/>
                          <a:latin typeface="+mn-lt"/>
                          <a:ea typeface="PMingLiU"/>
                          <a:cs typeface="Times New Roman"/>
                        </a:rPr>
                        <a:t>2</a:t>
                      </a:r>
                      <a:endParaRPr lang="en-US" sz="1400" dirty="0">
                        <a:effectLst/>
                        <a:latin typeface="+mn-lt"/>
                        <a:ea typeface="PMingLiU"/>
                        <a:cs typeface="Times New Roman"/>
                      </a:endParaRPr>
                    </a:p>
                  </a:txBody>
                  <a:tcPr marR="0" marT="0" marB="0"/>
                </a:tc>
                <a:tc>
                  <a:txBody>
                    <a:bodyPr/>
                    <a:lstStyle/>
                    <a:p>
                      <a:pPr algn="ctr">
                        <a:lnSpc>
                          <a:spcPct val="115000"/>
                        </a:lnSpc>
                        <a:spcAft>
                          <a:spcPts val="0"/>
                        </a:spcAft>
                      </a:pPr>
                      <a:r>
                        <a:rPr lang="en-US" sz="1400">
                          <a:solidFill>
                            <a:srgbClr val="000000"/>
                          </a:solidFill>
                          <a:effectLst/>
                          <a:latin typeface="+mn-lt"/>
                          <a:ea typeface="PMingLiU"/>
                          <a:cs typeface="Times New Roman"/>
                        </a:rPr>
                        <a:t>1</a:t>
                      </a:r>
                      <a:endParaRPr lang="en-US" sz="1400">
                        <a:effectLst/>
                        <a:latin typeface="+mn-lt"/>
                        <a:ea typeface="PMingLiU"/>
                        <a:cs typeface="Times New Roman"/>
                      </a:endParaRPr>
                    </a:p>
                  </a:txBody>
                  <a:tcPr marR="0" marT="0" marB="0"/>
                </a:tc>
                <a:tc>
                  <a:txBody>
                    <a:bodyPr/>
                    <a:lstStyle/>
                    <a:p>
                      <a:pPr algn="ctr">
                        <a:lnSpc>
                          <a:spcPct val="115000"/>
                        </a:lnSpc>
                        <a:spcAft>
                          <a:spcPts val="0"/>
                        </a:spcAft>
                      </a:pPr>
                      <a:r>
                        <a:rPr lang="en-US" sz="1400" dirty="0">
                          <a:solidFill>
                            <a:srgbClr val="000000"/>
                          </a:solidFill>
                          <a:effectLst/>
                          <a:latin typeface="+mn-lt"/>
                          <a:ea typeface="PMingLiU"/>
                          <a:cs typeface="Times New Roman"/>
                        </a:rPr>
                        <a:t>7</a:t>
                      </a:r>
                      <a:endParaRPr lang="en-US" sz="1400" dirty="0">
                        <a:effectLst/>
                        <a:latin typeface="+mn-lt"/>
                        <a:ea typeface="PMingLiU"/>
                        <a:cs typeface="Times New Roman"/>
                      </a:endParaRPr>
                    </a:p>
                  </a:txBody>
                  <a:tcPr marR="0" marT="0" marB="0"/>
                </a:tc>
                <a:tc>
                  <a:txBody>
                    <a:bodyPr/>
                    <a:lstStyle/>
                    <a:p>
                      <a:pPr algn="ctr">
                        <a:lnSpc>
                          <a:spcPct val="115000"/>
                        </a:lnSpc>
                        <a:spcAft>
                          <a:spcPts val="0"/>
                        </a:spcAft>
                      </a:pPr>
                      <a:r>
                        <a:rPr lang="en-US" sz="1400" dirty="0">
                          <a:solidFill>
                            <a:srgbClr val="000000"/>
                          </a:solidFill>
                          <a:effectLst/>
                          <a:latin typeface="+mn-lt"/>
                          <a:ea typeface="PMingLiU"/>
                          <a:cs typeface="Times New Roman"/>
                        </a:rPr>
                        <a:t>8</a:t>
                      </a:r>
                      <a:endParaRPr lang="en-US" sz="1400" dirty="0">
                        <a:effectLst/>
                        <a:latin typeface="+mn-lt"/>
                        <a:ea typeface="PMingLiU"/>
                        <a:cs typeface="Times New Roman"/>
                      </a:endParaRPr>
                    </a:p>
                  </a:txBody>
                  <a:tcPr marR="0" marT="0" marB="0"/>
                </a:tc>
              </a:tr>
              <a:tr h="211914">
                <a:tc>
                  <a:txBody>
                    <a:bodyPr/>
                    <a:lstStyle/>
                    <a:p>
                      <a:pPr algn="ctr">
                        <a:lnSpc>
                          <a:spcPct val="115000"/>
                        </a:lnSpc>
                        <a:spcAft>
                          <a:spcPts val="0"/>
                        </a:spcAft>
                      </a:pPr>
                      <a:r>
                        <a:rPr lang="en-US" sz="1400">
                          <a:solidFill>
                            <a:srgbClr val="000000"/>
                          </a:solidFill>
                          <a:effectLst/>
                          <a:latin typeface="+mn-lt"/>
                          <a:ea typeface="PMingLiU"/>
                          <a:cs typeface="Times New Roman"/>
                        </a:rPr>
                        <a:t>19</a:t>
                      </a:r>
                      <a:endParaRPr lang="en-US" sz="1400">
                        <a:effectLst/>
                        <a:latin typeface="+mn-lt"/>
                        <a:ea typeface="PMingLiU"/>
                        <a:cs typeface="Times New Roman"/>
                      </a:endParaRPr>
                    </a:p>
                  </a:txBody>
                  <a:tcPr marR="0" marT="0" marB="0"/>
                </a:tc>
                <a:tc>
                  <a:txBody>
                    <a:bodyPr/>
                    <a:lstStyle/>
                    <a:p>
                      <a:pPr algn="ctr">
                        <a:lnSpc>
                          <a:spcPct val="115000"/>
                        </a:lnSpc>
                        <a:spcAft>
                          <a:spcPts val="0"/>
                        </a:spcAft>
                      </a:pPr>
                      <a:r>
                        <a:rPr lang="en-US" sz="1400" dirty="0">
                          <a:solidFill>
                            <a:srgbClr val="000000"/>
                          </a:solidFill>
                          <a:effectLst/>
                          <a:latin typeface="+mn-lt"/>
                          <a:ea typeface="PMingLiU"/>
                          <a:cs typeface="Times New Roman"/>
                        </a:rPr>
                        <a:t>2</a:t>
                      </a:r>
                      <a:endParaRPr lang="en-US" sz="1400" dirty="0">
                        <a:effectLst/>
                        <a:latin typeface="+mn-lt"/>
                        <a:ea typeface="PMingLiU"/>
                        <a:cs typeface="Times New Roman"/>
                      </a:endParaRPr>
                    </a:p>
                  </a:txBody>
                  <a:tcPr marR="0" marT="0" marB="0"/>
                </a:tc>
                <a:tc>
                  <a:txBody>
                    <a:bodyPr/>
                    <a:lstStyle/>
                    <a:p>
                      <a:pPr algn="ctr">
                        <a:lnSpc>
                          <a:spcPct val="115000"/>
                        </a:lnSpc>
                        <a:spcAft>
                          <a:spcPts val="0"/>
                        </a:spcAft>
                      </a:pPr>
                      <a:r>
                        <a:rPr lang="en-US" sz="1400">
                          <a:solidFill>
                            <a:srgbClr val="000000"/>
                          </a:solidFill>
                          <a:effectLst/>
                          <a:latin typeface="+mn-lt"/>
                          <a:ea typeface="PMingLiU"/>
                          <a:cs typeface="Times New Roman"/>
                        </a:rPr>
                        <a:t>1</a:t>
                      </a:r>
                      <a:endParaRPr lang="en-US" sz="1400">
                        <a:effectLst/>
                        <a:latin typeface="+mn-lt"/>
                        <a:ea typeface="PMingLiU"/>
                        <a:cs typeface="Times New Roman"/>
                      </a:endParaRPr>
                    </a:p>
                  </a:txBody>
                  <a:tcPr marR="0" marT="0" marB="0"/>
                </a:tc>
                <a:tc>
                  <a:txBody>
                    <a:bodyPr/>
                    <a:lstStyle/>
                    <a:p>
                      <a:pPr algn="ctr">
                        <a:lnSpc>
                          <a:spcPct val="115000"/>
                        </a:lnSpc>
                        <a:spcAft>
                          <a:spcPts val="0"/>
                        </a:spcAft>
                      </a:pPr>
                      <a:r>
                        <a:rPr lang="en-US" sz="1400">
                          <a:solidFill>
                            <a:srgbClr val="000000"/>
                          </a:solidFill>
                          <a:effectLst/>
                          <a:latin typeface="+mn-lt"/>
                          <a:ea typeface="PMingLiU"/>
                          <a:cs typeface="Times New Roman"/>
                        </a:rPr>
                        <a:t>7</a:t>
                      </a:r>
                      <a:endParaRPr lang="en-US" sz="1400">
                        <a:effectLst/>
                        <a:latin typeface="+mn-lt"/>
                        <a:ea typeface="PMingLiU"/>
                        <a:cs typeface="Times New Roman"/>
                      </a:endParaRPr>
                    </a:p>
                  </a:txBody>
                  <a:tcPr marR="0" marT="0" marB="0"/>
                </a:tc>
                <a:tc>
                  <a:txBody>
                    <a:bodyPr/>
                    <a:lstStyle/>
                    <a:p>
                      <a:pPr algn="ctr">
                        <a:lnSpc>
                          <a:spcPct val="115000"/>
                        </a:lnSpc>
                        <a:spcAft>
                          <a:spcPts val="0"/>
                        </a:spcAft>
                      </a:pPr>
                      <a:r>
                        <a:rPr lang="en-US" sz="1400" dirty="0">
                          <a:solidFill>
                            <a:srgbClr val="000000"/>
                          </a:solidFill>
                          <a:effectLst/>
                          <a:latin typeface="+mn-lt"/>
                          <a:ea typeface="PMingLiU"/>
                          <a:cs typeface="Times New Roman"/>
                        </a:rPr>
                        <a:t>4</a:t>
                      </a:r>
                      <a:endParaRPr lang="en-US" sz="1400" dirty="0">
                        <a:effectLst/>
                        <a:latin typeface="+mn-lt"/>
                        <a:ea typeface="PMingLiU"/>
                        <a:cs typeface="Times New Roman"/>
                      </a:endParaRPr>
                    </a:p>
                  </a:txBody>
                  <a:tcPr marR="0" marT="0" marB="0"/>
                </a:tc>
              </a:tr>
              <a:tr h="211914">
                <a:tc>
                  <a:txBody>
                    <a:bodyPr/>
                    <a:lstStyle/>
                    <a:p>
                      <a:pPr algn="ctr">
                        <a:lnSpc>
                          <a:spcPct val="115000"/>
                        </a:lnSpc>
                        <a:spcAft>
                          <a:spcPts val="0"/>
                        </a:spcAft>
                      </a:pPr>
                      <a:r>
                        <a:rPr lang="en-US" sz="1400">
                          <a:solidFill>
                            <a:srgbClr val="000000"/>
                          </a:solidFill>
                          <a:effectLst/>
                          <a:latin typeface="+mn-lt"/>
                          <a:ea typeface="PMingLiU"/>
                          <a:cs typeface="Times New Roman"/>
                        </a:rPr>
                        <a:t>20</a:t>
                      </a:r>
                      <a:endParaRPr lang="en-US" sz="1400">
                        <a:effectLst/>
                        <a:latin typeface="+mn-lt"/>
                        <a:ea typeface="PMingLiU"/>
                        <a:cs typeface="Times New Roman"/>
                      </a:endParaRPr>
                    </a:p>
                  </a:txBody>
                  <a:tcPr marR="0" marT="0" marB="0"/>
                </a:tc>
                <a:tc>
                  <a:txBody>
                    <a:bodyPr/>
                    <a:lstStyle/>
                    <a:p>
                      <a:pPr algn="ctr">
                        <a:lnSpc>
                          <a:spcPct val="115000"/>
                        </a:lnSpc>
                        <a:spcAft>
                          <a:spcPts val="0"/>
                        </a:spcAft>
                      </a:pPr>
                      <a:r>
                        <a:rPr lang="en-US" sz="1400" dirty="0">
                          <a:solidFill>
                            <a:srgbClr val="000000"/>
                          </a:solidFill>
                          <a:effectLst/>
                          <a:latin typeface="+mn-lt"/>
                          <a:ea typeface="PMingLiU"/>
                          <a:cs typeface="Times New Roman"/>
                        </a:rPr>
                        <a:t>2</a:t>
                      </a:r>
                      <a:endParaRPr lang="en-US" sz="1400" dirty="0">
                        <a:effectLst/>
                        <a:latin typeface="+mn-lt"/>
                        <a:ea typeface="PMingLiU"/>
                        <a:cs typeface="Times New Roman"/>
                      </a:endParaRPr>
                    </a:p>
                  </a:txBody>
                  <a:tcPr marR="0" marT="0" marB="0"/>
                </a:tc>
                <a:tc>
                  <a:txBody>
                    <a:bodyPr/>
                    <a:lstStyle/>
                    <a:p>
                      <a:pPr algn="ctr">
                        <a:lnSpc>
                          <a:spcPct val="115000"/>
                        </a:lnSpc>
                        <a:spcAft>
                          <a:spcPts val="0"/>
                        </a:spcAft>
                      </a:pPr>
                      <a:r>
                        <a:rPr lang="en-US" sz="1400" dirty="0">
                          <a:solidFill>
                            <a:srgbClr val="000000"/>
                          </a:solidFill>
                          <a:effectLst/>
                          <a:latin typeface="+mn-lt"/>
                          <a:ea typeface="PMingLiU"/>
                          <a:cs typeface="Times New Roman"/>
                        </a:rPr>
                        <a:t>1</a:t>
                      </a:r>
                      <a:endParaRPr lang="en-US" sz="1400" dirty="0">
                        <a:effectLst/>
                        <a:latin typeface="+mn-lt"/>
                        <a:ea typeface="PMingLiU"/>
                        <a:cs typeface="Times New Roman"/>
                      </a:endParaRPr>
                    </a:p>
                  </a:txBody>
                  <a:tcPr marR="0" marT="0" marB="0"/>
                </a:tc>
                <a:tc>
                  <a:txBody>
                    <a:bodyPr/>
                    <a:lstStyle/>
                    <a:p>
                      <a:pPr algn="ctr">
                        <a:lnSpc>
                          <a:spcPct val="115000"/>
                        </a:lnSpc>
                        <a:spcAft>
                          <a:spcPts val="0"/>
                        </a:spcAft>
                      </a:pPr>
                      <a:r>
                        <a:rPr lang="en-US" sz="1400" dirty="0">
                          <a:solidFill>
                            <a:srgbClr val="000000"/>
                          </a:solidFill>
                          <a:effectLst/>
                          <a:latin typeface="+mn-lt"/>
                          <a:ea typeface="PMingLiU"/>
                          <a:cs typeface="Times New Roman"/>
                        </a:rPr>
                        <a:t>6</a:t>
                      </a:r>
                      <a:endParaRPr lang="en-US" sz="1400" dirty="0">
                        <a:effectLst/>
                        <a:latin typeface="+mn-lt"/>
                        <a:ea typeface="PMingLiU"/>
                        <a:cs typeface="Times New Roman"/>
                      </a:endParaRPr>
                    </a:p>
                  </a:txBody>
                  <a:tcPr marR="0" marT="0" marB="0"/>
                </a:tc>
                <a:tc>
                  <a:txBody>
                    <a:bodyPr/>
                    <a:lstStyle/>
                    <a:p>
                      <a:pPr algn="ctr">
                        <a:lnSpc>
                          <a:spcPct val="115000"/>
                        </a:lnSpc>
                        <a:spcAft>
                          <a:spcPts val="0"/>
                        </a:spcAft>
                      </a:pPr>
                      <a:r>
                        <a:rPr lang="en-US" sz="1400" dirty="0">
                          <a:solidFill>
                            <a:srgbClr val="000000"/>
                          </a:solidFill>
                          <a:effectLst/>
                          <a:latin typeface="+mn-lt"/>
                          <a:ea typeface="PMingLiU"/>
                          <a:cs typeface="Times New Roman"/>
                        </a:rPr>
                        <a:t>9</a:t>
                      </a:r>
                      <a:endParaRPr lang="en-US" sz="1400" dirty="0">
                        <a:effectLst/>
                        <a:latin typeface="+mn-lt"/>
                        <a:ea typeface="PMingLiU"/>
                        <a:cs typeface="Times New Roman"/>
                      </a:endParaRPr>
                    </a:p>
                  </a:txBody>
                  <a:tcPr marR="0" marT="0" marB="0"/>
                </a:tc>
              </a:tr>
              <a:tr h="211914">
                <a:tc>
                  <a:txBody>
                    <a:bodyPr/>
                    <a:lstStyle/>
                    <a:p>
                      <a:pPr algn="ctr">
                        <a:lnSpc>
                          <a:spcPct val="115000"/>
                        </a:lnSpc>
                        <a:spcAft>
                          <a:spcPts val="0"/>
                        </a:spcAft>
                      </a:pPr>
                      <a:r>
                        <a:rPr lang="en-US" sz="1400" dirty="0">
                          <a:solidFill>
                            <a:srgbClr val="000000"/>
                          </a:solidFill>
                          <a:effectLst/>
                          <a:latin typeface="+mn-lt"/>
                          <a:ea typeface="PMingLiU"/>
                          <a:cs typeface="Times New Roman"/>
                        </a:rPr>
                        <a:t>21</a:t>
                      </a:r>
                      <a:endParaRPr lang="en-US" sz="1400" dirty="0">
                        <a:effectLst/>
                        <a:latin typeface="+mn-lt"/>
                        <a:ea typeface="PMingLiU"/>
                        <a:cs typeface="Times New Roman"/>
                      </a:endParaRPr>
                    </a:p>
                  </a:txBody>
                  <a:tcPr marR="0" marT="0" marB="0"/>
                </a:tc>
                <a:tc>
                  <a:txBody>
                    <a:bodyPr/>
                    <a:lstStyle/>
                    <a:p>
                      <a:pPr algn="ctr">
                        <a:lnSpc>
                          <a:spcPct val="115000"/>
                        </a:lnSpc>
                        <a:spcAft>
                          <a:spcPts val="0"/>
                        </a:spcAft>
                      </a:pPr>
                      <a:r>
                        <a:rPr lang="en-US" sz="1400">
                          <a:solidFill>
                            <a:srgbClr val="000000"/>
                          </a:solidFill>
                          <a:effectLst/>
                          <a:latin typeface="+mn-lt"/>
                          <a:ea typeface="PMingLiU"/>
                          <a:cs typeface="Times New Roman"/>
                        </a:rPr>
                        <a:t>2</a:t>
                      </a:r>
                      <a:endParaRPr lang="en-US" sz="1400">
                        <a:effectLst/>
                        <a:latin typeface="+mn-lt"/>
                        <a:ea typeface="PMingLiU"/>
                        <a:cs typeface="Times New Roman"/>
                      </a:endParaRPr>
                    </a:p>
                  </a:txBody>
                  <a:tcPr marR="0" marT="0" marB="0"/>
                </a:tc>
                <a:tc>
                  <a:txBody>
                    <a:bodyPr/>
                    <a:lstStyle/>
                    <a:p>
                      <a:pPr algn="ctr">
                        <a:lnSpc>
                          <a:spcPct val="115000"/>
                        </a:lnSpc>
                        <a:spcAft>
                          <a:spcPts val="0"/>
                        </a:spcAft>
                      </a:pPr>
                      <a:r>
                        <a:rPr lang="en-US" sz="1400">
                          <a:solidFill>
                            <a:srgbClr val="000000"/>
                          </a:solidFill>
                          <a:effectLst/>
                          <a:latin typeface="+mn-lt"/>
                          <a:ea typeface="PMingLiU"/>
                          <a:cs typeface="Times New Roman"/>
                        </a:rPr>
                        <a:t>2</a:t>
                      </a:r>
                      <a:endParaRPr lang="en-US" sz="1400">
                        <a:effectLst/>
                        <a:latin typeface="+mn-lt"/>
                        <a:ea typeface="PMingLiU"/>
                        <a:cs typeface="Times New Roman"/>
                      </a:endParaRPr>
                    </a:p>
                  </a:txBody>
                  <a:tcPr marR="0" marT="0" marB="0"/>
                </a:tc>
                <a:tc>
                  <a:txBody>
                    <a:bodyPr/>
                    <a:lstStyle/>
                    <a:p>
                      <a:pPr algn="ctr">
                        <a:lnSpc>
                          <a:spcPct val="115000"/>
                        </a:lnSpc>
                        <a:spcAft>
                          <a:spcPts val="0"/>
                        </a:spcAft>
                      </a:pPr>
                      <a:r>
                        <a:rPr lang="en-US" sz="1400">
                          <a:solidFill>
                            <a:srgbClr val="000000"/>
                          </a:solidFill>
                          <a:effectLst/>
                          <a:latin typeface="+mn-lt"/>
                          <a:ea typeface="PMingLiU"/>
                          <a:cs typeface="Times New Roman"/>
                        </a:rPr>
                        <a:t>4</a:t>
                      </a:r>
                      <a:endParaRPr lang="en-US" sz="1400">
                        <a:effectLst/>
                        <a:latin typeface="+mn-lt"/>
                        <a:ea typeface="PMingLiU"/>
                        <a:cs typeface="Times New Roman"/>
                      </a:endParaRPr>
                    </a:p>
                  </a:txBody>
                  <a:tcPr marR="0" marT="0" marB="0"/>
                </a:tc>
                <a:tc>
                  <a:txBody>
                    <a:bodyPr/>
                    <a:lstStyle/>
                    <a:p>
                      <a:pPr algn="ctr">
                        <a:lnSpc>
                          <a:spcPct val="115000"/>
                        </a:lnSpc>
                        <a:spcAft>
                          <a:spcPts val="0"/>
                        </a:spcAft>
                      </a:pPr>
                      <a:r>
                        <a:rPr lang="en-US" sz="1400">
                          <a:solidFill>
                            <a:srgbClr val="000000"/>
                          </a:solidFill>
                          <a:effectLst/>
                          <a:latin typeface="+mn-lt"/>
                          <a:ea typeface="PMingLiU"/>
                          <a:cs typeface="Times New Roman"/>
                        </a:rPr>
                        <a:t>6</a:t>
                      </a:r>
                      <a:endParaRPr lang="en-US" sz="1400">
                        <a:effectLst/>
                        <a:latin typeface="+mn-lt"/>
                        <a:ea typeface="PMingLiU"/>
                        <a:cs typeface="Times New Roman"/>
                      </a:endParaRPr>
                    </a:p>
                  </a:txBody>
                  <a:tcPr marR="0" marT="0" marB="0"/>
                </a:tc>
              </a:tr>
              <a:tr h="211914">
                <a:tc>
                  <a:txBody>
                    <a:bodyPr/>
                    <a:lstStyle/>
                    <a:p>
                      <a:pPr algn="ctr">
                        <a:lnSpc>
                          <a:spcPct val="115000"/>
                        </a:lnSpc>
                        <a:spcAft>
                          <a:spcPts val="0"/>
                        </a:spcAft>
                      </a:pPr>
                      <a:r>
                        <a:rPr lang="en-US" sz="1400" dirty="0">
                          <a:solidFill>
                            <a:srgbClr val="000000"/>
                          </a:solidFill>
                          <a:effectLst/>
                          <a:latin typeface="+mn-lt"/>
                          <a:ea typeface="PMingLiU"/>
                          <a:cs typeface="Times New Roman"/>
                        </a:rPr>
                        <a:t>22</a:t>
                      </a:r>
                      <a:endParaRPr lang="en-US" sz="1400" dirty="0">
                        <a:effectLst/>
                        <a:latin typeface="+mn-lt"/>
                        <a:ea typeface="PMingLiU"/>
                        <a:cs typeface="Times New Roman"/>
                      </a:endParaRPr>
                    </a:p>
                  </a:txBody>
                  <a:tcPr marR="0" marT="0" marB="0"/>
                </a:tc>
                <a:tc>
                  <a:txBody>
                    <a:bodyPr/>
                    <a:lstStyle/>
                    <a:p>
                      <a:pPr algn="ctr">
                        <a:lnSpc>
                          <a:spcPct val="115000"/>
                        </a:lnSpc>
                        <a:spcAft>
                          <a:spcPts val="0"/>
                        </a:spcAft>
                      </a:pPr>
                      <a:r>
                        <a:rPr lang="en-US" sz="1400" dirty="0">
                          <a:solidFill>
                            <a:srgbClr val="000000"/>
                          </a:solidFill>
                          <a:effectLst/>
                          <a:latin typeface="+mn-lt"/>
                          <a:ea typeface="PMingLiU"/>
                          <a:cs typeface="Times New Roman"/>
                        </a:rPr>
                        <a:t>2</a:t>
                      </a:r>
                      <a:endParaRPr lang="en-US" sz="1400" dirty="0">
                        <a:effectLst/>
                        <a:latin typeface="+mn-lt"/>
                        <a:ea typeface="PMingLiU"/>
                        <a:cs typeface="Times New Roman"/>
                      </a:endParaRPr>
                    </a:p>
                  </a:txBody>
                  <a:tcPr marR="0" marT="0" marB="0"/>
                </a:tc>
                <a:tc>
                  <a:txBody>
                    <a:bodyPr/>
                    <a:lstStyle/>
                    <a:p>
                      <a:pPr algn="ctr">
                        <a:lnSpc>
                          <a:spcPct val="115000"/>
                        </a:lnSpc>
                        <a:spcAft>
                          <a:spcPts val="0"/>
                        </a:spcAft>
                      </a:pPr>
                      <a:r>
                        <a:rPr lang="en-US" sz="1400">
                          <a:solidFill>
                            <a:srgbClr val="000000"/>
                          </a:solidFill>
                          <a:effectLst/>
                          <a:latin typeface="+mn-lt"/>
                          <a:ea typeface="PMingLiU"/>
                          <a:cs typeface="Times New Roman"/>
                        </a:rPr>
                        <a:t>2</a:t>
                      </a:r>
                      <a:endParaRPr lang="en-US" sz="1400">
                        <a:effectLst/>
                        <a:latin typeface="+mn-lt"/>
                        <a:ea typeface="PMingLiU"/>
                        <a:cs typeface="Times New Roman"/>
                      </a:endParaRPr>
                    </a:p>
                  </a:txBody>
                  <a:tcPr marR="0" marT="0" marB="0"/>
                </a:tc>
                <a:tc>
                  <a:txBody>
                    <a:bodyPr/>
                    <a:lstStyle/>
                    <a:p>
                      <a:pPr algn="ctr">
                        <a:lnSpc>
                          <a:spcPct val="115000"/>
                        </a:lnSpc>
                        <a:spcAft>
                          <a:spcPts val="0"/>
                        </a:spcAft>
                      </a:pPr>
                      <a:r>
                        <a:rPr lang="en-US" sz="1400">
                          <a:solidFill>
                            <a:srgbClr val="000000"/>
                          </a:solidFill>
                          <a:effectLst/>
                          <a:latin typeface="+mn-lt"/>
                          <a:ea typeface="PMingLiU"/>
                          <a:cs typeface="Times New Roman"/>
                        </a:rPr>
                        <a:t>5</a:t>
                      </a:r>
                      <a:endParaRPr lang="en-US" sz="1400">
                        <a:effectLst/>
                        <a:latin typeface="+mn-lt"/>
                        <a:ea typeface="PMingLiU"/>
                        <a:cs typeface="Times New Roman"/>
                      </a:endParaRPr>
                    </a:p>
                  </a:txBody>
                  <a:tcPr marR="0" marT="0" marB="0"/>
                </a:tc>
                <a:tc>
                  <a:txBody>
                    <a:bodyPr/>
                    <a:lstStyle/>
                    <a:p>
                      <a:pPr algn="ctr">
                        <a:lnSpc>
                          <a:spcPct val="115000"/>
                        </a:lnSpc>
                        <a:spcAft>
                          <a:spcPts val="0"/>
                        </a:spcAft>
                      </a:pPr>
                      <a:r>
                        <a:rPr lang="en-US" sz="1400">
                          <a:solidFill>
                            <a:srgbClr val="000000"/>
                          </a:solidFill>
                          <a:effectLst/>
                          <a:latin typeface="+mn-lt"/>
                          <a:ea typeface="PMingLiU"/>
                          <a:cs typeface="Times New Roman"/>
                        </a:rPr>
                        <a:t>8</a:t>
                      </a:r>
                      <a:endParaRPr lang="en-US" sz="1400">
                        <a:effectLst/>
                        <a:latin typeface="+mn-lt"/>
                        <a:ea typeface="PMingLiU"/>
                        <a:cs typeface="Times New Roman"/>
                      </a:endParaRPr>
                    </a:p>
                  </a:txBody>
                  <a:tcPr marR="0" marT="0" marB="0"/>
                </a:tc>
              </a:tr>
              <a:tr h="211914">
                <a:tc>
                  <a:txBody>
                    <a:bodyPr/>
                    <a:lstStyle/>
                    <a:p>
                      <a:pPr algn="ctr">
                        <a:lnSpc>
                          <a:spcPct val="115000"/>
                        </a:lnSpc>
                        <a:spcAft>
                          <a:spcPts val="0"/>
                        </a:spcAft>
                      </a:pPr>
                      <a:r>
                        <a:rPr lang="en-US" sz="1400" dirty="0">
                          <a:solidFill>
                            <a:srgbClr val="000000"/>
                          </a:solidFill>
                          <a:effectLst/>
                          <a:latin typeface="+mn-lt"/>
                          <a:ea typeface="PMingLiU"/>
                          <a:cs typeface="Times New Roman"/>
                        </a:rPr>
                        <a:t>23</a:t>
                      </a:r>
                      <a:endParaRPr lang="en-US" sz="1400" dirty="0">
                        <a:effectLst/>
                        <a:latin typeface="+mn-lt"/>
                        <a:ea typeface="PMingLiU"/>
                        <a:cs typeface="Times New Roman"/>
                      </a:endParaRPr>
                    </a:p>
                  </a:txBody>
                  <a:tcPr marR="0" marT="0" marB="0"/>
                </a:tc>
                <a:tc>
                  <a:txBody>
                    <a:bodyPr/>
                    <a:lstStyle/>
                    <a:p>
                      <a:pPr algn="ctr">
                        <a:lnSpc>
                          <a:spcPct val="115000"/>
                        </a:lnSpc>
                        <a:spcAft>
                          <a:spcPts val="0"/>
                        </a:spcAft>
                      </a:pPr>
                      <a:r>
                        <a:rPr lang="en-US" sz="1400" dirty="0">
                          <a:solidFill>
                            <a:srgbClr val="000000"/>
                          </a:solidFill>
                          <a:effectLst/>
                          <a:latin typeface="+mn-lt"/>
                          <a:ea typeface="PMingLiU"/>
                          <a:cs typeface="Times New Roman"/>
                        </a:rPr>
                        <a:t>2</a:t>
                      </a:r>
                      <a:endParaRPr lang="en-US" sz="1400" dirty="0">
                        <a:effectLst/>
                        <a:latin typeface="+mn-lt"/>
                        <a:ea typeface="PMingLiU"/>
                        <a:cs typeface="Times New Roman"/>
                      </a:endParaRPr>
                    </a:p>
                  </a:txBody>
                  <a:tcPr marR="0" marT="0" marB="0"/>
                </a:tc>
                <a:tc>
                  <a:txBody>
                    <a:bodyPr/>
                    <a:lstStyle/>
                    <a:p>
                      <a:pPr algn="ctr">
                        <a:lnSpc>
                          <a:spcPct val="115000"/>
                        </a:lnSpc>
                        <a:spcAft>
                          <a:spcPts val="0"/>
                        </a:spcAft>
                      </a:pPr>
                      <a:r>
                        <a:rPr lang="en-US" sz="1400">
                          <a:solidFill>
                            <a:srgbClr val="000000"/>
                          </a:solidFill>
                          <a:effectLst/>
                          <a:latin typeface="+mn-lt"/>
                          <a:ea typeface="PMingLiU"/>
                          <a:cs typeface="Times New Roman"/>
                        </a:rPr>
                        <a:t>2</a:t>
                      </a:r>
                      <a:endParaRPr lang="en-US" sz="1400">
                        <a:effectLst/>
                        <a:latin typeface="+mn-lt"/>
                        <a:ea typeface="PMingLiU"/>
                        <a:cs typeface="Times New Roman"/>
                      </a:endParaRPr>
                    </a:p>
                  </a:txBody>
                  <a:tcPr marR="0" marT="0" marB="0"/>
                </a:tc>
                <a:tc>
                  <a:txBody>
                    <a:bodyPr/>
                    <a:lstStyle/>
                    <a:p>
                      <a:pPr algn="ctr">
                        <a:lnSpc>
                          <a:spcPct val="115000"/>
                        </a:lnSpc>
                        <a:spcAft>
                          <a:spcPts val="0"/>
                        </a:spcAft>
                      </a:pPr>
                      <a:r>
                        <a:rPr lang="en-US" sz="1400">
                          <a:solidFill>
                            <a:srgbClr val="000000"/>
                          </a:solidFill>
                          <a:effectLst/>
                          <a:latin typeface="+mn-lt"/>
                          <a:ea typeface="PMingLiU"/>
                          <a:cs typeface="Times New Roman"/>
                        </a:rPr>
                        <a:t>5</a:t>
                      </a:r>
                      <a:endParaRPr lang="en-US" sz="1400">
                        <a:effectLst/>
                        <a:latin typeface="+mn-lt"/>
                        <a:ea typeface="PMingLiU"/>
                        <a:cs typeface="Times New Roman"/>
                      </a:endParaRPr>
                    </a:p>
                  </a:txBody>
                  <a:tcPr marR="0" marT="0" marB="0"/>
                </a:tc>
                <a:tc>
                  <a:txBody>
                    <a:bodyPr/>
                    <a:lstStyle/>
                    <a:p>
                      <a:pPr algn="ctr">
                        <a:lnSpc>
                          <a:spcPct val="115000"/>
                        </a:lnSpc>
                        <a:spcAft>
                          <a:spcPts val="0"/>
                        </a:spcAft>
                      </a:pPr>
                      <a:r>
                        <a:rPr lang="en-US" sz="1400">
                          <a:solidFill>
                            <a:srgbClr val="000000"/>
                          </a:solidFill>
                          <a:effectLst/>
                          <a:latin typeface="+mn-lt"/>
                          <a:ea typeface="PMingLiU"/>
                          <a:cs typeface="Times New Roman"/>
                        </a:rPr>
                        <a:t>10</a:t>
                      </a:r>
                      <a:endParaRPr lang="en-US" sz="1400">
                        <a:effectLst/>
                        <a:latin typeface="+mn-lt"/>
                        <a:ea typeface="PMingLiU"/>
                        <a:cs typeface="Times New Roman"/>
                      </a:endParaRPr>
                    </a:p>
                  </a:txBody>
                  <a:tcPr marR="0" marT="0" marB="0"/>
                </a:tc>
              </a:tr>
              <a:tr h="211914">
                <a:tc>
                  <a:txBody>
                    <a:bodyPr/>
                    <a:lstStyle/>
                    <a:p>
                      <a:pPr algn="ctr">
                        <a:lnSpc>
                          <a:spcPct val="115000"/>
                        </a:lnSpc>
                        <a:spcAft>
                          <a:spcPts val="0"/>
                        </a:spcAft>
                      </a:pPr>
                      <a:r>
                        <a:rPr lang="en-US" sz="1400" dirty="0">
                          <a:solidFill>
                            <a:srgbClr val="000000"/>
                          </a:solidFill>
                          <a:effectLst/>
                          <a:latin typeface="+mn-lt"/>
                          <a:ea typeface="PMingLiU"/>
                          <a:cs typeface="Times New Roman"/>
                        </a:rPr>
                        <a:t>24</a:t>
                      </a:r>
                      <a:endParaRPr lang="en-US" sz="1400" dirty="0">
                        <a:effectLst/>
                        <a:latin typeface="+mn-lt"/>
                        <a:ea typeface="PMingLiU"/>
                        <a:cs typeface="Times New Roman"/>
                      </a:endParaRPr>
                    </a:p>
                  </a:txBody>
                  <a:tcPr marR="0" marT="0" marB="0"/>
                </a:tc>
                <a:tc>
                  <a:txBody>
                    <a:bodyPr/>
                    <a:lstStyle/>
                    <a:p>
                      <a:pPr algn="ctr">
                        <a:lnSpc>
                          <a:spcPct val="115000"/>
                        </a:lnSpc>
                        <a:spcAft>
                          <a:spcPts val="0"/>
                        </a:spcAft>
                      </a:pPr>
                      <a:r>
                        <a:rPr lang="en-US" sz="1400" dirty="0">
                          <a:solidFill>
                            <a:srgbClr val="000000"/>
                          </a:solidFill>
                          <a:effectLst/>
                          <a:latin typeface="+mn-lt"/>
                          <a:ea typeface="PMingLiU"/>
                          <a:cs typeface="Times New Roman"/>
                        </a:rPr>
                        <a:t>2</a:t>
                      </a:r>
                      <a:endParaRPr lang="en-US" sz="1400" dirty="0">
                        <a:effectLst/>
                        <a:latin typeface="+mn-lt"/>
                        <a:ea typeface="PMingLiU"/>
                        <a:cs typeface="Times New Roman"/>
                      </a:endParaRPr>
                    </a:p>
                  </a:txBody>
                  <a:tcPr marR="0" marT="0" marB="0"/>
                </a:tc>
                <a:tc>
                  <a:txBody>
                    <a:bodyPr/>
                    <a:lstStyle/>
                    <a:p>
                      <a:pPr algn="ctr">
                        <a:lnSpc>
                          <a:spcPct val="115000"/>
                        </a:lnSpc>
                        <a:spcAft>
                          <a:spcPts val="0"/>
                        </a:spcAft>
                      </a:pPr>
                      <a:r>
                        <a:rPr lang="en-US" sz="1400">
                          <a:solidFill>
                            <a:srgbClr val="000000"/>
                          </a:solidFill>
                          <a:effectLst/>
                          <a:latin typeface="+mn-lt"/>
                          <a:ea typeface="PMingLiU"/>
                          <a:cs typeface="Times New Roman"/>
                        </a:rPr>
                        <a:t>2</a:t>
                      </a:r>
                      <a:endParaRPr lang="en-US" sz="1400">
                        <a:effectLst/>
                        <a:latin typeface="+mn-lt"/>
                        <a:ea typeface="PMingLiU"/>
                        <a:cs typeface="Times New Roman"/>
                      </a:endParaRPr>
                    </a:p>
                  </a:txBody>
                  <a:tcPr marR="0" marT="0" marB="0"/>
                </a:tc>
                <a:tc>
                  <a:txBody>
                    <a:bodyPr/>
                    <a:lstStyle/>
                    <a:p>
                      <a:pPr algn="ctr">
                        <a:lnSpc>
                          <a:spcPct val="115000"/>
                        </a:lnSpc>
                        <a:spcAft>
                          <a:spcPts val="0"/>
                        </a:spcAft>
                      </a:pPr>
                      <a:r>
                        <a:rPr lang="en-US" sz="1400">
                          <a:solidFill>
                            <a:srgbClr val="000000"/>
                          </a:solidFill>
                          <a:effectLst/>
                          <a:latin typeface="+mn-lt"/>
                          <a:ea typeface="PMingLiU"/>
                          <a:cs typeface="Times New Roman"/>
                        </a:rPr>
                        <a:t>6</a:t>
                      </a:r>
                      <a:endParaRPr lang="en-US" sz="1400">
                        <a:effectLst/>
                        <a:latin typeface="+mn-lt"/>
                        <a:ea typeface="PMingLiU"/>
                        <a:cs typeface="Times New Roman"/>
                      </a:endParaRPr>
                    </a:p>
                  </a:txBody>
                  <a:tcPr marR="0" marT="0" marB="0"/>
                </a:tc>
                <a:tc>
                  <a:txBody>
                    <a:bodyPr/>
                    <a:lstStyle/>
                    <a:p>
                      <a:pPr algn="ctr">
                        <a:lnSpc>
                          <a:spcPct val="115000"/>
                        </a:lnSpc>
                        <a:spcAft>
                          <a:spcPts val="0"/>
                        </a:spcAft>
                      </a:pPr>
                      <a:r>
                        <a:rPr lang="en-US" sz="1400">
                          <a:solidFill>
                            <a:srgbClr val="000000"/>
                          </a:solidFill>
                          <a:effectLst/>
                          <a:latin typeface="+mn-lt"/>
                          <a:ea typeface="PMingLiU"/>
                          <a:cs typeface="Times New Roman"/>
                        </a:rPr>
                        <a:t>4</a:t>
                      </a:r>
                      <a:endParaRPr lang="en-US" sz="1400">
                        <a:effectLst/>
                        <a:latin typeface="+mn-lt"/>
                        <a:ea typeface="PMingLiU"/>
                        <a:cs typeface="Times New Roman"/>
                      </a:endParaRPr>
                    </a:p>
                  </a:txBody>
                  <a:tcPr marR="0" marT="0" marB="0"/>
                </a:tc>
              </a:tr>
              <a:tr h="211914">
                <a:tc>
                  <a:txBody>
                    <a:bodyPr/>
                    <a:lstStyle/>
                    <a:p>
                      <a:pPr algn="ctr">
                        <a:lnSpc>
                          <a:spcPct val="115000"/>
                        </a:lnSpc>
                        <a:spcAft>
                          <a:spcPts val="0"/>
                        </a:spcAft>
                      </a:pPr>
                      <a:r>
                        <a:rPr lang="en-US" sz="1400" dirty="0">
                          <a:solidFill>
                            <a:srgbClr val="000000"/>
                          </a:solidFill>
                          <a:effectLst/>
                          <a:latin typeface="+mn-lt"/>
                          <a:ea typeface="PMingLiU"/>
                          <a:cs typeface="Times New Roman"/>
                        </a:rPr>
                        <a:t>25</a:t>
                      </a:r>
                      <a:endParaRPr lang="en-US" sz="1400" dirty="0">
                        <a:effectLst/>
                        <a:latin typeface="+mn-lt"/>
                        <a:ea typeface="PMingLiU"/>
                        <a:cs typeface="Times New Roman"/>
                      </a:endParaRPr>
                    </a:p>
                  </a:txBody>
                  <a:tcPr marR="0" marT="0" marB="0"/>
                </a:tc>
                <a:tc>
                  <a:txBody>
                    <a:bodyPr/>
                    <a:lstStyle/>
                    <a:p>
                      <a:pPr algn="ctr">
                        <a:lnSpc>
                          <a:spcPct val="115000"/>
                        </a:lnSpc>
                        <a:spcAft>
                          <a:spcPts val="0"/>
                        </a:spcAft>
                      </a:pPr>
                      <a:r>
                        <a:rPr lang="en-US" sz="1400" dirty="0">
                          <a:solidFill>
                            <a:srgbClr val="000000"/>
                          </a:solidFill>
                          <a:effectLst/>
                          <a:latin typeface="+mn-lt"/>
                          <a:ea typeface="PMingLiU"/>
                          <a:cs typeface="Times New Roman"/>
                        </a:rPr>
                        <a:t>2</a:t>
                      </a:r>
                      <a:endParaRPr lang="en-US" sz="1400" dirty="0">
                        <a:effectLst/>
                        <a:latin typeface="+mn-lt"/>
                        <a:ea typeface="PMingLiU"/>
                        <a:cs typeface="Times New Roman"/>
                      </a:endParaRPr>
                    </a:p>
                  </a:txBody>
                  <a:tcPr marR="0" marT="0" marB="0"/>
                </a:tc>
                <a:tc>
                  <a:txBody>
                    <a:bodyPr/>
                    <a:lstStyle/>
                    <a:p>
                      <a:pPr algn="ctr">
                        <a:lnSpc>
                          <a:spcPct val="115000"/>
                        </a:lnSpc>
                        <a:spcAft>
                          <a:spcPts val="0"/>
                        </a:spcAft>
                      </a:pPr>
                      <a:r>
                        <a:rPr lang="en-US" sz="1400" dirty="0">
                          <a:solidFill>
                            <a:srgbClr val="000000"/>
                          </a:solidFill>
                          <a:effectLst/>
                          <a:latin typeface="+mn-lt"/>
                          <a:ea typeface="PMingLiU"/>
                          <a:cs typeface="Times New Roman"/>
                        </a:rPr>
                        <a:t>2</a:t>
                      </a:r>
                      <a:endParaRPr lang="en-US" sz="1400" dirty="0">
                        <a:effectLst/>
                        <a:latin typeface="+mn-lt"/>
                        <a:ea typeface="PMingLiU"/>
                        <a:cs typeface="Times New Roman"/>
                      </a:endParaRPr>
                    </a:p>
                  </a:txBody>
                  <a:tcPr marR="0" marT="0" marB="0"/>
                </a:tc>
                <a:tc>
                  <a:txBody>
                    <a:bodyPr/>
                    <a:lstStyle/>
                    <a:p>
                      <a:pPr algn="ctr">
                        <a:lnSpc>
                          <a:spcPct val="115000"/>
                        </a:lnSpc>
                        <a:spcAft>
                          <a:spcPts val="0"/>
                        </a:spcAft>
                      </a:pPr>
                      <a:r>
                        <a:rPr lang="en-US" sz="1400">
                          <a:solidFill>
                            <a:srgbClr val="000000"/>
                          </a:solidFill>
                          <a:effectLst/>
                          <a:latin typeface="+mn-lt"/>
                          <a:ea typeface="PMingLiU"/>
                          <a:cs typeface="Times New Roman"/>
                        </a:rPr>
                        <a:t>4</a:t>
                      </a:r>
                      <a:endParaRPr lang="en-US" sz="1400">
                        <a:effectLst/>
                        <a:latin typeface="+mn-lt"/>
                        <a:ea typeface="PMingLiU"/>
                        <a:cs typeface="Times New Roman"/>
                      </a:endParaRPr>
                    </a:p>
                  </a:txBody>
                  <a:tcPr marR="0" marT="0" marB="0"/>
                </a:tc>
                <a:tc>
                  <a:txBody>
                    <a:bodyPr/>
                    <a:lstStyle/>
                    <a:p>
                      <a:pPr algn="ctr">
                        <a:lnSpc>
                          <a:spcPct val="115000"/>
                        </a:lnSpc>
                        <a:spcAft>
                          <a:spcPts val="0"/>
                        </a:spcAft>
                      </a:pPr>
                      <a:r>
                        <a:rPr lang="en-US" sz="1400">
                          <a:solidFill>
                            <a:srgbClr val="000000"/>
                          </a:solidFill>
                          <a:effectLst/>
                          <a:latin typeface="+mn-lt"/>
                          <a:ea typeface="PMingLiU"/>
                          <a:cs typeface="Times New Roman"/>
                        </a:rPr>
                        <a:t>9</a:t>
                      </a:r>
                      <a:endParaRPr lang="en-US" sz="1400">
                        <a:effectLst/>
                        <a:latin typeface="+mn-lt"/>
                        <a:ea typeface="PMingLiU"/>
                        <a:cs typeface="Times New Roman"/>
                      </a:endParaRPr>
                    </a:p>
                  </a:txBody>
                  <a:tcPr marR="0" marT="0" marB="0"/>
                </a:tc>
              </a:tr>
              <a:tr h="211914">
                <a:tc>
                  <a:txBody>
                    <a:bodyPr/>
                    <a:lstStyle/>
                    <a:p>
                      <a:pPr algn="ctr">
                        <a:lnSpc>
                          <a:spcPct val="115000"/>
                        </a:lnSpc>
                        <a:spcAft>
                          <a:spcPts val="0"/>
                        </a:spcAft>
                      </a:pPr>
                      <a:r>
                        <a:rPr lang="en-US" sz="1400">
                          <a:solidFill>
                            <a:srgbClr val="000000"/>
                          </a:solidFill>
                          <a:effectLst/>
                          <a:latin typeface="+mn-lt"/>
                          <a:ea typeface="PMingLiU"/>
                          <a:cs typeface="Times New Roman"/>
                        </a:rPr>
                        <a:t>26</a:t>
                      </a:r>
                      <a:endParaRPr lang="en-US" sz="1400">
                        <a:effectLst/>
                        <a:latin typeface="+mn-lt"/>
                        <a:ea typeface="PMingLiU"/>
                        <a:cs typeface="Times New Roman"/>
                      </a:endParaRPr>
                    </a:p>
                  </a:txBody>
                  <a:tcPr marR="0" marT="0" marB="0"/>
                </a:tc>
                <a:tc>
                  <a:txBody>
                    <a:bodyPr/>
                    <a:lstStyle/>
                    <a:p>
                      <a:pPr algn="ctr">
                        <a:lnSpc>
                          <a:spcPct val="115000"/>
                        </a:lnSpc>
                        <a:spcAft>
                          <a:spcPts val="0"/>
                        </a:spcAft>
                      </a:pPr>
                      <a:r>
                        <a:rPr lang="en-US" sz="1400" dirty="0">
                          <a:solidFill>
                            <a:srgbClr val="000000"/>
                          </a:solidFill>
                          <a:effectLst/>
                          <a:latin typeface="+mn-lt"/>
                          <a:ea typeface="PMingLiU"/>
                          <a:cs typeface="Times New Roman"/>
                        </a:rPr>
                        <a:t>2</a:t>
                      </a:r>
                      <a:endParaRPr lang="en-US" sz="1400" dirty="0">
                        <a:effectLst/>
                        <a:latin typeface="+mn-lt"/>
                        <a:ea typeface="PMingLiU"/>
                        <a:cs typeface="Times New Roman"/>
                      </a:endParaRPr>
                    </a:p>
                  </a:txBody>
                  <a:tcPr marR="0" marT="0" marB="0"/>
                </a:tc>
                <a:tc>
                  <a:txBody>
                    <a:bodyPr/>
                    <a:lstStyle/>
                    <a:p>
                      <a:pPr algn="ctr">
                        <a:lnSpc>
                          <a:spcPct val="115000"/>
                        </a:lnSpc>
                        <a:spcAft>
                          <a:spcPts val="0"/>
                        </a:spcAft>
                      </a:pPr>
                      <a:r>
                        <a:rPr lang="en-US" sz="1400" dirty="0">
                          <a:solidFill>
                            <a:srgbClr val="000000"/>
                          </a:solidFill>
                          <a:effectLst/>
                          <a:latin typeface="+mn-lt"/>
                          <a:ea typeface="PMingLiU"/>
                          <a:cs typeface="Times New Roman"/>
                        </a:rPr>
                        <a:t>3</a:t>
                      </a:r>
                      <a:endParaRPr lang="en-US" sz="1400" dirty="0">
                        <a:effectLst/>
                        <a:latin typeface="+mn-lt"/>
                        <a:ea typeface="PMingLiU"/>
                        <a:cs typeface="Times New Roman"/>
                      </a:endParaRPr>
                    </a:p>
                  </a:txBody>
                  <a:tcPr marR="0" marT="0" marB="0"/>
                </a:tc>
                <a:tc>
                  <a:txBody>
                    <a:bodyPr/>
                    <a:lstStyle/>
                    <a:p>
                      <a:pPr algn="ctr">
                        <a:lnSpc>
                          <a:spcPct val="115000"/>
                        </a:lnSpc>
                        <a:spcAft>
                          <a:spcPts val="0"/>
                        </a:spcAft>
                      </a:pPr>
                      <a:r>
                        <a:rPr lang="en-US" sz="1400">
                          <a:solidFill>
                            <a:srgbClr val="000000"/>
                          </a:solidFill>
                          <a:effectLst/>
                          <a:latin typeface="+mn-lt"/>
                          <a:ea typeface="PMingLiU"/>
                          <a:cs typeface="Times New Roman"/>
                        </a:rPr>
                        <a:t>2</a:t>
                      </a:r>
                      <a:endParaRPr lang="en-US" sz="1400">
                        <a:effectLst/>
                        <a:latin typeface="+mn-lt"/>
                        <a:ea typeface="PMingLiU"/>
                        <a:cs typeface="Times New Roman"/>
                      </a:endParaRPr>
                    </a:p>
                  </a:txBody>
                  <a:tcPr marR="0" marT="0" marB="0"/>
                </a:tc>
                <a:tc>
                  <a:txBody>
                    <a:bodyPr/>
                    <a:lstStyle/>
                    <a:p>
                      <a:pPr algn="ctr">
                        <a:lnSpc>
                          <a:spcPct val="115000"/>
                        </a:lnSpc>
                        <a:spcAft>
                          <a:spcPts val="0"/>
                        </a:spcAft>
                      </a:pPr>
                      <a:r>
                        <a:rPr lang="en-US" sz="1400">
                          <a:solidFill>
                            <a:srgbClr val="000000"/>
                          </a:solidFill>
                          <a:effectLst/>
                          <a:latin typeface="+mn-lt"/>
                          <a:ea typeface="PMingLiU"/>
                          <a:cs typeface="Times New Roman"/>
                        </a:rPr>
                        <a:t>4</a:t>
                      </a:r>
                      <a:endParaRPr lang="en-US" sz="1400">
                        <a:effectLst/>
                        <a:latin typeface="+mn-lt"/>
                        <a:ea typeface="PMingLiU"/>
                        <a:cs typeface="Times New Roman"/>
                      </a:endParaRPr>
                    </a:p>
                  </a:txBody>
                  <a:tcPr marR="0" marT="0" marB="0"/>
                </a:tc>
              </a:tr>
              <a:tr h="211914">
                <a:tc>
                  <a:txBody>
                    <a:bodyPr/>
                    <a:lstStyle/>
                    <a:p>
                      <a:pPr algn="ctr">
                        <a:lnSpc>
                          <a:spcPct val="115000"/>
                        </a:lnSpc>
                        <a:spcAft>
                          <a:spcPts val="0"/>
                        </a:spcAft>
                      </a:pPr>
                      <a:r>
                        <a:rPr lang="en-US" sz="1400">
                          <a:solidFill>
                            <a:srgbClr val="000000"/>
                          </a:solidFill>
                          <a:effectLst/>
                          <a:latin typeface="+mn-lt"/>
                          <a:ea typeface="PMingLiU"/>
                          <a:cs typeface="Times New Roman"/>
                        </a:rPr>
                        <a:t>27</a:t>
                      </a:r>
                      <a:endParaRPr lang="en-US" sz="1400">
                        <a:effectLst/>
                        <a:latin typeface="+mn-lt"/>
                        <a:ea typeface="PMingLiU"/>
                        <a:cs typeface="Times New Roman"/>
                      </a:endParaRPr>
                    </a:p>
                  </a:txBody>
                  <a:tcPr marR="0" marT="0" marB="0"/>
                </a:tc>
                <a:tc>
                  <a:txBody>
                    <a:bodyPr/>
                    <a:lstStyle/>
                    <a:p>
                      <a:pPr algn="ctr">
                        <a:lnSpc>
                          <a:spcPct val="115000"/>
                        </a:lnSpc>
                        <a:spcAft>
                          <a:spcPts val="0"/>
                        </a:spcAft>
                      </a:pPr>
                      <a:r>
                        <a:rPr lang="en-US" sz="1400" dirty="0">
                          <a:solidFill>
                            <a:srgbClr val="000000"/>
                          </a:solidFill>
                          <a:effectLst/>
                          <a:latin typeface="+mn-lt"/>
                          <a:ea typeface="PMingLiU"/>
                          <a:cs typeface="Times New Roman"/>
                        </a:rPr>
                        <a:t>2</a:t>
                      </a:r>
                      <a:endParaRPr lang="en-US" sz="1400" dirty="0">
                        <a:effectLst/>
                        <a:latin typeface="+mn-lt"/>
                        <a:ea typeface="PMingLiU"/>
                        <a:cs typeface="Times New Roman"/>
                      </a:endParaRPr>
                    </a:p>
                  </a:txBody>
                  <a:tcPr marR="0" marT="0" marB="0"/>
                </a:tc>
                <a:tc>
                  <a:txBody>
                    <a:bodyPr/>
                    <a:lstStyle/>
                    <a:p>
                      <a:pPr algn="ctr">
                        <a:lnSpc>
                          <a:spcPct val="115000"/>
                        </a:lnSpc>
                        <a:spcAft>
                          <a:spcPts val="0"/>
                        </a:spcAft>
                      </a:pPr>
                      <a:r>
                        <a:rPr lang="en-US" sz="1400" dirty="0">
                          <a:solidFill>
                            <a:srgbClr val="000000"/>
                          </a:solidFill>
                          <a:effectLst/>
                          <a:latin typeface="+mn-lt"/>
                          <a:ea typeface="PMingLiU"/>
                          <a:cs typeface="Times New Roman"/>
                        </a:rPr>
                        <a:t>3</a:t>
                      </a:r>
                      <a:endParaRPr lang="en-US" sz="1400" dirty="0">
                        <a:effectLst/>
                        <a:latin typeface="+mn-lt"/>
                        <a:ea typeface="PMingLiU"/>
                        <a:cs typeface="Times New Roman"/>
                      </a:endParaRPr>
                    </a:p>
                  </a:txBody>
                  <a:tcPr marR="0" marT="0" marB="0"/>
                </a:tc>
                <a:tc>
                  <a:txBody>
                    <a:bodyPr/>
                    <a:lstStyle/>
                    <a:p>
                      <a:pPr algn="ctr">
                        <a:lnSpc>
                          <a:spcPct val="115000"/>
                        </a:lnSpc>
                        <a:spcAft>
                          <a:spcPts val="0"/>
                        </a:spcAft>
                      </a:pPr>
                      <a:r>
                        <a:rPr lang="en-US" sz="1400">
                          <a:solidFill>
                            <a:srgbClr val="000000"/>
                          </a:solidFill>
                          <a:effectLst/>
                          <a:latin typeface="+mn-lt"/>
                          <a:ea typeface="PMingLiU"/>
                          <a:cs typeface="Times New Roman"/>
                        </a:rPr>
                        <a:t>3</a:t>
                      </a:r>
                      <a:endParaRPr lang="en-US" sz="1400">
                        <a:effectLst/>
                        <a:latin typeface="+mn-lt"/>
                        <a:ea typeface="PMingLiU"/>
                        <a:cs typeface="Times New Roman"/>
                      </a:endParaRPr>
                    </a:p>
                  </a:txBody>
                  <a:tcPr marR="0" marT="0" marB="0"/>
                </a:tc>
                <a:tc>
                  <a:txBody>
                    <a:bodyPr/>
                    <a:lstStyle/>
                    <a:p>
                      <a:pPr algn="ctr">
                        <a:lnSpc>
                          <a:spcPct val="115000"/>
                        </a:lnSpc>
                        <a:spcAft>
                          <a:spcPts val="0"/>
                        </a:spcAft>
                      </a:pPr>
                      <a:r>
                        <a:rPr lang="en-US" sz="1400">
                          <a:solidFill>
                            <a:srgbClr val="000000"/>
                          </a:solidFill>
                          <a:effectLst/>
                          <a:latin typeface="+mn-lt"/>
                          <a:ea typeface="PMingLiU"/>
                          <a:cs typeface="Times New Roman"/>
                        </a:rPr>
                        <a:t>6</a:t>
                      </a:r>
                      <a:endParaRPr lang="en-US" sz="1400">
                        <a:effectLst/>
                        <a:latin typeface="+mn-lt"/>
                        <a:ea typeface="PMingLiU"/>
                        <a:cs typeface="Times New Roman"/>
                      </a:endParaRPr>
                    </a:p>
                  </a:txBody>
                  <a:tcPr marR="0" marT="0" marB="0"/>
                </a:tc>
              </a:tr>
              <a:tr h="211914">
                <a:tc>
                  <a:txBody>
                    <a:bodyPr/>
                    <a:lstStyle/>
                    <a:p>
                      <a:pPr algn="ctr">
                        <a:lnSpc>
                          <a:spcPct val="115000"/>
                        </a:lnSpc>
                        <a:spcAft>
                          <a:spcPts val="0"/>
                        </a:spcAft>
                      </a:pPr>
                      <a:r>
                        <a:rPr lang="en-US" sz="1400">
                          <a:solidFill>
                            <a:srgbClr val="000000"/>
                          </a:solidFill>
                          <a:effectLst/>
                          <a:latin typeface="+mn-lt"/>
                          <a:ea typeface="PMingLiU"/>
                          <a:cs typeface="Times New Roman"/>
                        </a:rPr>
                        <a:t>28</a:t>
                      </a:r>
                      <a:endParaRPr lang="en-US" sz="1400">
                        <a:effectLst/>
                        <a:latin typeface="+mn-lt"/>
                        <a:ea typeface="PMingLiU"/>
                        <a:cs typeface="Times New Roman"/>
                      </a:endParaRPr>
                    </a:p>
                  </a:txBody>
                  <a:tcPr marR="0" marT="0" marB="0"/>
                </a:tc>
                <a:tc>
                  <a:txBody>
                    <a:bodyPr/>
                    <a:lstStyle/>
                    <a:p>
                      <a:pPr algn="ctr">
                        <a:lnSpc>
                          <a:spcPct val="115000"/>
                        </a:lnSpc>
                        <a:spcAft>
                          <a:spcPts val="0"/>
                        </a:spcAft>
                      </a:pPr>
                      <a:r>
                        <a:rPr lang="en-US" sz="1400" dirty="0">
                          <a:solidFill>
                            <a:srgbClr val="000000"/>
                          </a:solidFill>
                          <a:effectLst/>
                          <a:latin typeface="+mn-lt"/>
                          <a:ea typeface="PMingLiU"/>
                          <a:cs typeface="Times New Roman"/>
                        </a:rPr>
                        <a:t>2</a:t>
                      </a:r>
                      <a:endParaRPr lang="en-US" sz="1400" dirty="0">
                        <a:effectLst/>
                        <a:latin typeface="+mn-lt"/>
                        <a:ea typeface="PMingLiU"/>
                        <a:cs typeface="Times New Roman"/>
                      </a:endParaRPr>
                    </a:p>
                  </a:txBody>
                  <a:tcPr marR="0" marT="0" marB="0"/>
                </a:tc>
                <a:tc>
                  <a:txBody>
                    <a:bodyPr/>
                    <a:lstStyle/>
                    <a:p>
                      <a:pPr algn="ctr">
                        <a:lnSpc>
                          <a:spcPct val="115000"/>
                        </a:lnSpc>
                        <a:spcAft>
                          <a:spcPts val="0"/>
                        </a:spcAft>
                      </a:pPr>
                      <a:r>
                        <a:rPr lang="en-US" sz="1400">
                          <a:solidFill>
                            <a:srgbClr val="000000"/>
                          </a:solidFill>
                          <a:effectLst/>
                          <a:latin typeface="+mn-lt"/>
                          <a:ea typeface="PMingLiU"/>
                          <a:cs typeface="Times New Roman"/>
                        </a:rPr>
                        <a:t>3</a:t>
                      </a:r>
                      <a:endParaRPr lang="en-US" sz="1400">
                        <a:effectLst/>
                        <a:latin typeface="+mn-lt"/>
                        <a:ea typeface="PMingLiU"/>
                        <a:cs typeface="Times New Roman"/>
                      </a:endParaRPr>
                    </a:p>
                  </a:txBody>
                  <a:tcPr marR="0" marT="0" marB="0"/>
                </a:tc>
                <a:tc>
                  <a:txBody>
                    <a:bodyPr/>
                    <a:lstStyle/>
                    <a:p>
                      <a:pPr algn="ctr">
                        <a:lnSpc>
                          <a:spcPct val="115000"/>
                        </a:lnSpc>
                        <a:spcAft>
                          <a:spcPts val="0"/>
                        </a:spcAft>
                      </a:pPr>
                      <a:r>
                        <a:rPr lang="en-US" sz="1400" dirty="0">
                          <a:solidFill>
                            <a:srgbClr val="000000"/>
                          </a:solidFill>
                          <a:effectLst/>
                          <a:latin typeface="+mn-lt"/>
                          <a:ea typeface="PMingLiU"/>
                          <a:cs typeface="Times New Roman"/>
                        </a:rPr>
                        <a:t>2</a:t>
                      </a:r>
                      <a:endParaRPr lang="en-US" sz="1400" dirty="0">
                        <a:effectLst/>
                        <a:latin typeface="+mn-lt"/>
                        <a:ea typeface="PMingLiU"/>
                        <a:cs typeface="Times New Roman"/>
                      </a:endParaRPr>
                    </a:p>
                  </a:txBody>
                  <a:tcPr marR="0" marT="0" marB="0"/>
                </a:tc>
                <a:tc>
                  <a:txBody>
                    <a:bodyPr/>
                    <a:lstStyle/>
                    <a:p>
                      <a:pPr algn="ctr">
                        <a:lnSpc>
                          <a:spcPct val="115000"/>
                        </a:lnSpc>
                        <a:spcAft>
                          <a:spcPts val="0"/>
                        </a:spcAft>
                      </a:pPr>
                      <a:r>
                        <a:rPr lang="en-US" sz="1400">
                          <a:solidFill>
                            <a:srgbClr val="000000"/>
                          </a:solidFill>
                          <a:effectLst/>
                          <a:latin typeface="+mn-lt"/>
                          <a:ea typeface="PMingLiU"/>
                          <a:cs typeface="Times New Roman"/>
                        </a:rPr>
                        <a:t>10</a:t>
                      </a:r>
                      <a:endParaRPr lang="en-US" sz="1400">
                        <a:effectLst/>
                        <a:latin typeface="+mn-lt"/>
                        <a:ea typeface="PMingLiU"/>
                        <a:cs typeface="Times New Roman"/>
                      </a:endParaRPr>
                    </a:p>
                  </a:txBody>
                  <a:tcPr marR="0" marT="0" marB="0"/>
                </a:tc>
              </a:tr>
              <a:tr h="211914">
                <a:tc>
                  <a:txBody>
                    <a:bodyPr/>
                    <a:lstStyle/>
                    <a:p>
                      <a:pPr algn="ctr">
                        <a:lnSpc>
                          <a:spcPct val="115000"/>
                        </a:lnSpc>
                        <a:spcAft>
                          <a:spcPts val="0"/>
                        </a:spcAft>
                      </a:pPr>
                      <a:r>
                        <a:rPr lang="en-US" sz="1400">
                          <a:solidFill>
                            <a:srgbClr val="000000"/>
                          </a:solidFill>
                          <a:effectLst/>
                          <a:latin typeface="+mn-lt"/>
                          <a:ea typeface="PMingLiU"/>
                          <a:cs typeface="Times New Roman"/>
                        </a:rPr>
                        <a:t>29</a:t>
                      </a:r>
                      <a:endParaRPr lang="en-US" sz="1400">
                        <a:effectLst/>
                        <a:latin typeface="+mn-lt"/>
                        <a:ea typeface="PMingLiU"/>
                        <a:cs typeface="Times New Roman"/>
                      </a:endParaRPr>
                    </a:p>
                  </a:txBody>
                  <a:tcPr marR="0" marT="0" marB="0"/>
                </a:tc>
                <a:tc>
                  <a:txBody>
                    <a:bodyPr/>
                    <a:lstStyle/>
                    <a:p>
                      <a:pPr algn="ctr">
                        <a:lnSpc>
                          <a:spcPct val="115000"/>
                        </a:lnSpc>
                        <a:spcAft>
                          <a:spcPts val="0"/>
                        </a:spcAft>
                      </a:pPr>
                      <a:r>
                        <a:rPr lang="en-US" sz="1400" dirty="0">
                          <a:solidFill>
                            <a:srgbClr val="000000"/>
                          </a:solidFill>
                          <a:effectLst/>
                          <a:latin typeface="+mn-lt"/>
                          <a:ea typeface="PMingLiU"/>
                          <a:cs typeface="Times New Roman"/>
                        </a:rPr>
                        <a:t>2</a:t>
                      </a:r>
                      <a:endParaRPr lang="en-US" sz="1400" dirty="0">
                        <a:effectLst/>
                        <a:latin typeface="+mn-lt"/>
                        <a:ea typeface="PMingLiU"/>
                        <a:cs typeface="Times New Roman"/>
                      </a:endParaRPr>
                    </a:p>
                  </a:txBody>
                  <a:tcPr marR="0" marT="0" marB="0"/>
                </a:tc>
                <a:tc>
                  <a:txBody>
                    <a:bodyPr/>
                    <a:lstStyle/>
                    <a:p>
                      <a:pPr algn="ctr">
                        <a:lnSpc>
                          <a:spcPct val="115000"/>
                        </a:lnSpc>
                        <a:spcAft>
                          <a:spcPts val="0"/>
                        </a:spcAft>
                      </a:pPr>
                      <a:r>
                        <a:rPr lang="en-US" sz="1400" dirty="0">
                          <a:solidFill>
                            <a:srgbClr val="000000"/>
                          </a:solidFill>
                          <a:effectLst/>
                          <a:latin typeface="+mn-lt"/>
                          <a:ea typeface="PMingLiU"/>
                          <a:cs typeface="Times New Roman"/>
                        </a:rPr>
                        <a:t>3</a:t>
                      </a:r>
                      <a:endParaRPr lang="en-US" sz="1400" dirty="0">
                        <a:effectLst/>
                        <a:latin typeface="+mn-lt"/>
                        <a:ea typeface="PMingLiU"/>
                        <a:cs typeface="Times New Roman"/>
                      </a:endParaRPr>
                    </a:p>
                  </a:txBody>
                  <a:tcPr marR="0" marT="0" marB="0"/>
                </a:tc>
                <a:tc>
                  <a:txBody>
                    <a:bodyPr/>
                    <a:lstStyle/>
                    <a:p>
                      <a:pPr algn="ctr">
                        <a:lnSpc>
                          <a:spcPct val="115000"/>
                        </a:lnSpc>
                        <a:spcAft>
                          <a:spcPts val="0"/>
                        </a:spcAft>
                      </a:pPr>
                      <a:r>
                        <a:rPr lang="en-US" sz="1400" dirty="0">
                          <a:solidFill>
                            <a:srgbClr val="000000"/>
                          </a:solidFill>
                          <a:effectLst/>
                          <a:latin typeface="+mn-lt"/>
                          <a:ea typeface="PMingLiU"/>
                          <a:cs typeface="Times New Roman"/>
                        </a:rPr>
                        <a:t>1</a:t>
                      </a:r>
                      <a:endParaRPr lang="en-US" sz="1400" dirty="0">
                        <a:effectLst/>
                        <a:latin typeface="+mn-lt"/>
                        <a:ea typeface="PMingLiU"/>
                        <a:cs typeface="Times New Roman"/>
                      </a:endParaRPr>
                    </a:p>
                  </a:txBody>
                  <a:tcPr marR="0" marT="0" marB="0"/>
                </a:tc>
                <a:tc>
                  <a:txBody>
                    <a:bodyPr/>
                    <a:lstStyle/>
                    <a:p>
                      <a:pPr algn="ctr">
                        <a:lnSpc>
                          <a:spcPct val="115000"/>
                        </a:lnSpc>
                        <a:spcAft>
                          <a:spcPts val="0"/>
                        </a:spcAft>
                      </a:pPr>
                      <a:r>
                        <a:rPr lang="en-US" sz="1400">
                          <a:solidFill>
                            <a:srgbClr val="000000"/>
                          </a:solidFill>
                          <a:effectLst/>
                          <a:latin typeface="+mn-lt"/>
                          <a:ea typeface="PMingLiU"/>
                          <a:cs typeface="Times New Roman"/>
                        </a:rPr>
                        <a:t>9</a:t>
                      </a:r>
                      <a:endParaRPr lang="en-US" sz="1400">
                        <a:effectLst/>
                        <a:latin typeface="+mn-lt"/>
                        <a:ea typeface="PMingLiU"/>
                        <a:cs typeface="Times New Roman"/>
                      </a:endParaRPr>
                    </a:p>
                  </a:txBody>
                  <a:tcPr marR="0" marT="0" marB="0"/>
                </a:tc>
              </a:tr>
              <a:tr h="211914">
                <a:tc>
                  <a:txBody>
                    <a:bodyPr/>
                    <a:lstStyle/>
                    <a:p>
                      <a:pPr algn="ctr">
                        <a:lnSpc>
                          <a:spcPct val="115000"/>
                        </a:lnSpc>
                        <a:spcAft>
                          <a:spcPts val="0"/>
                        </a:spcAft>
                      </a:pPr>
                      <a:r>
                        <a:rPr lang="en-US" sz="1400" dirty="0">
                          <a:solidFill>
                            <a:srgbClr val="000000"/>
                          </a:solidFill>
                          <a:effectLst/>
                          <a:latin typeface="+mn-lt"/>
                          <a:ea typeface="PMingLiU"/>
                          <a:cs typeface="Times New Roman"/>
                        </a:rPr>
                        <a:t>30</a:t>
                      </a:r>
                      <a:endParaRPr lang="en-US" sz="1400" dirty="0">
                        <a:effectLst/>
                        <a:latin typeface="+mn-lt"/>
                        <a:ea typeface="PMingLiU"/>
                        <a:cs typeface="Times New Roman"/>
                      </a:endParaRPr>
                    </a:p>
                  </a:txBody>
                  <a:tcPr marR="0" marT="0" marB="0"/>
                </a:tc>
                <a:tc>
                  <a:txBody>
                    <a:bodyPr/>
                    <a:lstStyle/>
                    <a:p>
                      <a:pPr algn="ctr">
                        <a:lnSpc>
                          <a:spcPct val="115000"/>
                        </a:lnSpc>
                        <a:spcAft>
                          <a:spcPts val="0"/>
                        </a:spcAft>
                      </a:pPr>
                      <a:r>
                        <a:rPr lang="en-US" sz="1400">
                          <a:solidFill>
                            <a:srgbClr val="000000"/>
                          </a:solidFill>
                          <a:effectLst/>
                          <a:latin typeface="+mn-lt"/>
                          <a:ea typeface="PMingLiU"/>
                          <a:cs typeface="Times New Roman"/>
                        </a:rPr>
                        <a:t>2</a:t>
                      </a:r>
                      <a:endParaRPr lang="en-US" sz="1400">
                        <a:effectLst/>
                        <a:latin typeface="+mn-lt"/>
                        <a:ea typeface="PMingLiU"/>
                        <a:cs typeface="Times New Roman"/>
                      </a:endParaRPr>
                    </a:p>
                  </a:txBody>
                  <a:tcPr marR="0" marT="0" marB="0"/>
                </a:tc>
                <a:tc>
                  <a:txBody>
                    <a:bodyPr/>
                    <a:lstStyle/>
                    <a:p>
                      <a:pPr algn="ctr">
                        <a:lnSpc>
                          <a:spcPct val="115000"/>
                        </a:lnSpc>
                        <a:spcAft>
                          <a:spcPts val="0"/>
                        </a:spcAft>
                      </a:pPr>
                      <a:r>
                        <a:rPr lang="en-US" sz="1400" dirty="0">
                          <a:solidFill>
                            <a:srgbClr val="000000"/>
                          </a:solidFill>
                          <a:effectLst/>
                          <a:latin typeface="+mn-lt"/>
                          <a:ea typeface="PMingLiU"/>
                          <a:cs typeface="Times New Roman"/>
                        </a:rPr>
                        <a:t>3</a:t>
                      </a:r>
                      <a:endParaRPr lang="en-US" sz="1400" dirty="0">
                        <a:effectLst/>
                        <a:latin typeface="+mn-lt"/>
                        <a:ea typeface="PMingLiU"/>
                        <a:cs typeface="Times New Roman"/>
                      </a:endParaRPr>
                    </a:p>
                  </a:txBody>
                  <a:tcPr marR="0" marT="0" marB="0"/>
                </a:tc>
                <a:tc>
                  <a:txBody>
                    <a:bodyPr/>
                    <a:lstStyle/>
                    <a:p>
                      <a:pPr algn="ctr">
                        <a:lnSpc>
                          <a:spcPct val="115000"/>
                        </a:lnSpc>
                        <a:spcAft>
                          <a:spcPts val="0"/>
                        </a:spcAft>
                      </a:pPr>
                      <a:r>
                        <a:rPr lang="en-US" sz="1400" dirty="0">
                          <a:solidFill>
                            <a:srgbClr val="000000"/>
                          </a:solidFill>
                          <a:effectLst/>
                          <a:latin typeface="+mn-lt"/>
                          <a:ea typeface="PMingLiU"/>
                          <a:cs typeface="Times New Roman"/>
                        </a:rPr>
                        <a:t>2</a:t>
                      </a:r>
                      <a:endParaRPr lang="en-US" sz="1400" dirty="0">
                        <a:effectLst/>
                        <a:latin typeface="+mn-lt"/>
                        <a:ea typeface="PMingLiU"/>
                        <a:cs typeface="Times New Roman"/>
                      </a:endParaRPr>
                    </a:p>
                  </a:txBody>
                  <a:tcPr marR="0" marT="0" marB="0"/>
                </a:tc>
                <a:tc>
                  <a:txBody>
                    <a:bodyPr/>
                    <a:lstStyle/>
                    <a:p>
                      <a:pPr algn="ctr">
                        <a:lnSpc>
                          <a:spcPct val="115000"/>
                        </a:lnSpc>
                        <a:spcAft>
                          <a:spcPts val="0"/>
                        </a:spcAft>
                      </a:pPr>
                      <a:r>
                        <a:rPr lang="en-US" sz="1400" dirty="0">
                          <a:solidFill>
                            <a:srgbClr val="000000"/>
                          </a:solidFill>
                          <a:effectLst/>
                          <a:latin typeface="+mn-lt"/>
                          <a:ea typeface="PMingLiU"/>
                          <a:cs typeface="Times New Roman"/>
                        </a:rPr>
                        <a:t>8</a:t>
                      </a:r>
                      <a:endParaRPr lang="en-US" sz="1400" dirty="0">
                        <a:effectLst/>
                        <a:latin typeface="+mn-lt"/>
                        <a:ea typeface="PMingLiU"/>
                        <a:cs typeface="Times New Roman"/>
                      </a:endParaRPr>
                    </a:p>
                  </a:txBody>
                  <a:tcPr marR="0" marT="0" marB="0"/>
                </a:tc>
              </a:tr>
            </a:tbl>
          </a:graphicData>
        </a:graphic>
      </p:graphicFrame>
    </p:spTree>
    <p:extLst>
      <p:ext uri="{BB962C8B-B14F-4D97-AF65-F5344CB8AC3E}">
        <p14:creationId xmlns:p14="http://schemas.microsoft.com/office/powerpoint/2010/main" val="42210203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Illustrative Applications of One-Way</a:t>
            </a:r>
            <a:br>
              <a:rPr lang="en-US" dirty="0"/>
            </a:br>
            <a:r>
              <a:rPr lang="en-US" dirty="0"/>
              <a:t>Analysis of </a:t>
            </a:r>
            <a:r>
              <a:rPr lang="en-US" dirty="0" smtClean="0"/>
              <a:t>Variance </a:t>
            </a:r>
            <a:r>
              <a:rPr lang="en-US" sz="2000" b="0" dirty="0" smtClean="0"/>
              <a:t>(1 of 7)</a:t>
            </a:r>
            <a:endParaRPr lang="en-US" b="0" dirty="0"/>
          </a:p>
        </p:txBody>
      </p:sp>
      <p:sp>
        <p:nvSpPr>
          <p:cNvPr id="3" name="Content Placeholder 2"/>
          <p:cNvSpPr>
            <a:spLocks noGrp="1"/>
          </p:cNvSpPr>
          <p:nvPr>
            <p:ph idx="1"/>
          </p:nvPr>
        </p:nvSpPr>
        <p:spPr>
          <a:xfrm>
            <a:off x="457200" y="1376651"/>
            <a:ext cx="8229600" cy="351848"/>
          </a:xfrm>
        </p:spPr>
        <p:txBody>
          <a:bodyPr/>
          <a:lstStyle/>
          <a:p>
            <a:pPr marL="0" indent="0">
              <a:buNone/>
            </a:pPr>
            <a:r>
              <a:rPr lang="en-US" b="1" dirty="0" smtClean="0"/>
              <a:t>Table 16.3 </a:t>
            </a:r>
            <a:r>
              <a:rPr lang="en-US" dirty="0"/>
              <a:t>Effect of In-Store Promotion on Sales</a:t>
            </a:r>
          </a:p>
        </p:txBody>
      </p:sp>
      <p:graphicFrame>
        <p:nvGraphicFramePr>
          <p:cNvPr id="4" name="Table 3"/>
          <p:cNvGraphicFramePr>
            <a:graphicFrameLocks noGrp="1"/>
          </p:cNvGraphicFramePr>
          <p:nvPr>
            <p:extLst>
              <p:ext uri="{D42A27DB-BD31-4B8C-83A1-F6EECF244321}">
                <p14:modId xmlns:p14="http://schemas.microsoft.com/office/powerpoint/2010/main" val="3175291679"/>
              </p:ext>
            </p:extLst>
          </p:nvPr>
        </p:nvGraphicFramePr>
        <p:xfrm>
          <a:off x="499535" y="1862672"/>
          <a:ext cx="8362315" cy="4267193"/>
        </p:xfrm>
        <a:graphic>
          <a:graphicData uri="http://schemas.openxmlformats.org/drawingml/2006/table">
            <a:tbl>
              <a:tblPr firstRow="1" bandRow="1">
                <a:tableStyleId>{5940675A-B579-460E-94D1-54222C63F5DA}</a:tableStyleId>
              </a:tblPr>
              <a:tblGrid>
                <a:gridCol w="2181225"/>
                <a:gridCol w="1457325"/>
                <a:gridCol w="3286125"/>
                <a:gridCol w="1437640"/>
              </a:tblGrid>
              <a:tr h="282783">
                <a:tc>
                  <a:txBody>
                    <a:bodyPr/>
                    <a:lstStyle/>
                    <a:p>
                      <a:r>
                        <a:rPr lang="en-US" sz="1400" b="0" dirty="0" smtClean="0">
                          <a:solidFill>
                            <a:schemeClr val="bg1"/>
                          </a:solidFill>
                          <a:latin typeface="+mn-lt"/>
                        </a:rPr>
                        <a:t>Blank</a:t>
                      </a:r>
                      <a:endParaRPr lang="en-US" sz="1400" b="0" dirty="0">
                        <a:solidFill>
                          <a:schemeClr val="bg1"/>
                        </a:solidFill>
                        <a:latin typeface="+mn-lt"/>
                      </a:endParaRPr>
                    </a:p>
                  </a:txBody>
                  <a:tcPr marL="45720" marR="45720" marT="27432" marB="27432"/>
                </a:tc>
                <a:tc>
                  <a:txBody>
                    <a:bodyPr/>
                    <a:lstStyle/>
                    <a:p>
                      <a:pPr algn="ctr"/>
                      <a:r>
                        <a:rPr lang="en-US" sz="1400" b="0" dirty="0" smtClean="0">
                          <a:solidFill>
                            <a:schemeClr val="bg1"/>
                          </a:solidFill>
                          <a:latin typeface="+mn-lt"/>
                        </a:rPr>
                        <a:t>Blank</a:t>
                      </a:r>
                      <a:endParaRPr lang="en-US" sz="1400" b="1" dirty="0">
                        <a:latin typeface="+mn-lt"/>
                      </a:endParaRPr>
                    </a:p>
                  </a:txBody>
                  <a:tcPr marL="45720" marR="45720" marT="27432" marB="274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i="0" u="none" strike="noStrike" kern="1200" baseline="0" dirty="0" smtClean="0">
                          <a:solidFill>
                            <a:schemeClr val="tx1"/>
                          </a:solidFill>
                          <a:latin typeface="+mn-lt"/>
                          <a:ea typeface="+mn-ea"/>
                          <a:cs typeface="+mn-cs"/>
                        </a:rPr>
                        <a:t>Level of In-Store Promotion</a:t>
                      </a:r>
                      <a:endParaRPr lang="en-US" sz="1400" b="1" dirty="0" smtClean="0">
                        <a:latin typeface="+mn-lt"/>
                      </a:endParaRPr>
                    </a:p>
                  </a:txBody>
                  <a:tcPr marL="45720" marR="45720" marT="27432" marB="27432"/>
                </a:tc>
                <a:tc>
                  <a:txBody>
                    <a:bodyPr/>
                    <a:lstStyle/>
                    <a:p>
                      <a:pPr algn="ctr"/>
                      <a:r>
                        <a:rPr lang="en-US" sz="1400" b="0" dirty="0" smtClean="0">
                          <a:solidFill>
                            <a:schemeClr val="bg1"/>
                          </a:solidFill>
                          <a:latin typeface="+mn-lt"/>
                        </a:rPr>
                        <a:t>Blank</a:t>
                      </a:r>
                      <a:endParaRPr lang="en-US" sz="1400" b="1" dirty="0">
                        <a:latin typeface="+mn-lt"/>
                      </a:endParaRPr>
                    </a:p>
                  </a:txBody>
                  <a:tcPr marL="45720" marR="45720" marT="27432" marB="27432"/>
                </a:tc>
              </a:tr>
              <a:tr h="282783">
                <a:tc>
                  <a:txBody>
                    <a:bodyPr/>
                    <a:lstStyle/>
                    <a:p>
                      <a:r>
                        <a:rPr lang="en-US" sz="1400" b="1" i="0" u="none" strike="noStrike" kern="1200" baseline="0" dirty="0" smtClean="0">
                          <a:solidFill>
                            <a:schemeClr val="tx1"/>
                          </a:solidFill>
                          <a:latin typeface="+mn-lt"/>
                          <a:ea typeface="+mn-ea"/>
                          <a:cs typeface="+mn-cs"/>
                        </a:rPr>
                        <a:t>Store No.</a:t>
                      </a:r>
                      <a:endParaRPr lang="en-US" sz="1400" b="1" dirty="0">
                        <a:latin typeface="+mn-lt"/>
                      </a:endParaRPr>
                    </a:p>
                  </a:txBody>
                  <a:tcPr marL="45720" marR="45720" marT="27432" marB="27432"/>
                </a:tc>
                <a:tc>
                  <a:txBody>
                    <a:bodyPr/>
                    <a:lstStyle/>
                    <a:p>
                      <a:pPr algn="ctr"/>
                      <a:r>
                        <a:rPr lang="en-US" sz="1400" b="1" i="0" u="none" strike="noStrike" kern="1200" baseline="0" dirty="0" smtClean="0">
                          <a:solidFill>
                            <a:schemeClr val="tx1"/>
                          </a:solidFill>
                          <a:latin typeface="+mn-lt"/>
                          <a:ea typeface="+mn-ea"/>
                          <a:cs typeface="+mn-cs"/>
                        </a:rPr>
                        <a:t>High</a:t>
                      </a:r>
                      <a:endParaRPr lang="en-US" sz="1400" b="1" dirty="0">
                        <a:latin typeface="+mn-lt"/>
                      </a:endParaRPr>
                    </a:p>
                  </a:txBody>
                  <a:tcPr marL="45720" marR="45720" marT="27432" marB="27432"/>
                </a:tc>
                <a:tc>
                  <a:txBody>
                    <a:bodyPr/>
                    <a:lstStyle/>
                    <a:p>
                      <a:pPr algn="ctr"/>
                      <a:r>
                        <a:rPr lang="en-US" sz="1400" b="1" i="0" u="none" strike="noStrike" kern="1200" baseline="0" dirty="0" smtClean="0">
                          <a:solidFill>
                            <a:schemeClr val="tx1"/>
                          </a:solidFill>
                          <a:latin typeface="+mn-lt"/>
                          <a:ea typeface="+mn-ea"/>
                          <a:cs typeface="+mn-cs"/>
                        </a:rPr>
                        <a:t>Medium</a:t>
                      </a:r>
                      <a:endParaRPr lang="en-US" sz="1400" b="1" dirty="0">
                        <a:latin typeface="+mn-lt"/>
                      </a:endParaRPr>
                    </a:p>
                  </a:txBody>
                  <a:tcPr marL="45720" marR="45720" marT="27432" marB="27432"/>
                </a:tc>
                <a:tc>
                  <a:txBody>
                    <a:bodyPr/>
                    <a:lstStyle/>
                    <a:p>
                      <a:pPr algn="ctr"/>
                      <a:r>
                        <a:rPr lang="en-US" sz="1400" b="1" i="0" u="none" strike="noStrike" kern="1200" baseline="0" dirty="0" smtClean="0">
                          <a:solidFill>
                            <a:schemeClr val="tx1"/>
                          </a:solidFill>
                          <a:latin typeface="+mn-lt"/>
                          <a:ea typeface="+mn-ea"/>
                          <a:cs typeface="+mn-cs"/>
                        </a:rPr>
                        <a:t>Low</a:t>
                      </a:r>
                      <a:endParaRPr lang="en-US" sz="1400" b="1" dirty="0">
                        <a:latin typeface="+mn-lt"/>
                      </a:endParaRPr>
                    </a:p>
                  </a:txBody>
                  <a:tcPr marL="45720" marR="45720" marT="27432" marB="27432"/>
                </a:tc>
              </a:tr>
              <a:tr h="282783">
                <a:tc>
                  <a:txBody>
                    <a:bodyPr/>
                    <a:lstStyle/>
                    <a:p>
                      <a:r>
                        <a:rPr lang="en-US" sz="1400" b="0" dirty="0" smtClean="0">
                          <a:solidFill>
                            <a:schemeClr val="bg1"/>
                          </a:solidFill>
                          <a:latin typeface="+mn-lt"/>
                        </a:rPr>
                        <a:t>Blank</a:t>
                      </a:r>
                      <a:endParaRPr lang="en-US" sz="1400" b="1" dirty="0">
                        <a:latin typeface="+mn-lt"/>
                      </a:endParaRPr>
                    </a:p>
                  </a:txBody>
                  <a:tcPr marL="45720" marR="45720" marT="27432" marB="27432"/>
                </a:tc>
                <a:tc>
                  <a:txBody>
                    <a:bodyPr/>
                    <a:lstStyle/>
                    <a:p>
                      <a:pPr algn="ctr"/>
                      <a:r>
                        <a:rPr lang="en-US" sz="1400" b="0" dirty="0" smtClean="0">
                          <a:solidFill>
                            <a:schemeClr val="bg1"/>
                          </a:solidFill>
                          <a:latin typeface="+mn-lt"/>
                        </a:rPr>
                        <a:t>Blank</a:t>
                      </a:r>
                      <a:endParaRPr lang="en-US" sz="1400" b="1" dirty="0">
                        <a:latin typeface="+mn-lt"/>
                      </a:endParaRPr>
                    </a:p>
                  </a:txBody>
                  <a:tcPr marL="45720" marR="45720" marT="27432" marB="27432"/>
                </a:tc>
                <a:tc>
                  <a:txBody>
                    <a:bodyPr/>
                    <a:lstStyle/>
                    <a:p>
                      <a:pPr algn="ctr"/>
                      <a:r>
                        <a:rPr lang="en-US" sz="1400" b="1" i="0" u="none" strike="noStrike" kern="1200" baseline="0" dirty="0" smtClean="0">
                          <a:solidFill>
                            <a:schemeClr val="tx1"/>
                          </a:solidFill>
                          <a:latin typeface="+mn-lt"/>
                          <a:ea typeface="+mn-ea"/>
                          <a:cs typeface="+mn-cs"/>
                        </a:rPr>
                        <a:t>Normalized Sales</a:t>
                      </a:r>
                      <a:endParaRPr lang="en-US" sz="1400" b="1" dirty="0">
                        <a:latin typeface="+mn-lt"/>
                      </a:endParaRPr>
                    </a:p>
                  </a:txBody>
                  <a:tcPr marL="45720" marR="45720" marT="27432" marB="27432"/>
                </a:tc>
                <a:tc>
                  <a:txBody>
                    <a:bodyPr/>
                    <a:lstStyle/>
                    <a:p>
                      <a:pPr algn="ctr"/>
                      <a:r>
                        <a:rPr lang="en-US" sz="1400" b="0" dirty="0" smtClean="0">
                          <a:solidFill>
                            <a:schemeClr val="bg1"/>
                          </a:solidFill>
                          <a:latin typeface="+mn-lt"/>
                        </a:rPr>
                        <a:t>Blank</a:t>
                      </a:r>
                      <a:endParaRPr lang="en-US" sz="1400" b="1" dirty="0">
                        <a:latin typeface="+mn-lt"/>
                      </a:endParaRPr>
                    </a:p>
                  </a:txBody>
                  <a:tcPr marL="45720" marR="45720" marT="27432" marB="27432"/>
                </a:tc>
              </a:tr>
              <a:tr h="262988">
                <a:tc>
                  <a:txBody>
                    <a:bodyPr/>
                    <a:lstStyle/>
                    <a:p>
                      <a:pPr algn="l" fontAlgn="base">
                        <a:lnSpc>
                          <a:spcPct val="90000"/>
                        </a:lnSpc>
                        <a:spcBef>
                          <a:spcPts val="385"/>
                        </a:spcBef>
                        <a:spcAft>
                          <a:spcPts val="0"/>
                        </a:spcAft>
                      </a:pPr>
                      <a:r>
                        <a:rPr lang="en-US" sz="1400" dirty="0">
                          <a:effectLst/>
                          <a:latin typeface="+mn-lt"/>
                          <a:ea typeface="PMingLiU"/>
                        </a:rPr>
                        <a:t>1</a:t>
                      </a:r>
                      <a:endParaRPr lang="en-US" sz="1400" dirty="0">
                        <a:effectLst/>
                        <a:latin typeface="+mn-lt"/>
                        <a:ea typeface="Times New Roman"/>
                      </a:endParaRPr>
                    </a:p>
                  </a:txBody>
                  <a:tcPr marL="45720" marR="45720" marT="27432" marB="27432"/>
                </a:tc>
                <a:tc>
                  <a:txBody>
                    <a:bodyPr/>
                    <a:lstStyle/>
                    <a:p>
                      <a:pPr algn="ctr" fontAlgn="base">
                        <a:lnSpc>
                          <a:spcPct val="90000"/>
                        </a:lnSpc>
                        <a:spcBef>
                          <a:spcPts val="385"/>
                        </a:spcBef>
                        <a:spcAft>
                          <a:spcPts val="0"/>
                        </a:spcAft>
                      </a:pPr>
                      <a:r>
                        <a:rPr lang="en-US" sz="1400" dirty="0">
                          <a:effectLst/>
                          <a:latin typeface="+mn-lt"/>
                          <a:ea typeface="PMingLiU"/>
                        </a:rPr>
                        <a:t>10</a:t>
                      </a:r>
                      <a:endParaRPr lang="en-US" sz="1400" dirty="0">
                        <a:effectLst/>
                        <a:latin typeface="+mn-lt"/>
                        <a:ea typeface="Times New Roman"/>
                      </a:endParaRPr>
                    </a:p>
                  </a:txBody>
                  <a:tcPr marL="45720" marR="45720" marT="27432" marB="27432"/>
                </a:tc>
                <a:tc>
                  <a:txBody>
                    <a:bodyPr/>
                    <a:lstStyle/>
                    <a:p>
                      <a:pPr algn="ctr" fontAlgn="base">
                        <a:lnSpc>
                          <a:spcPct val="90000"/>
                        </a:lnSpc>
                        <a:spcBef>
                          <a:spcPts val="385"/>
                        </a:spcBef>
                        <a:spcAft>
                          <a:spcPts val="0"/>
                        </a:spcAft>
                      </a:pPr>
                      <a:r>
                        <a:rPr lang="en-US" sz="1400">
                          <a:effectLst/>
                          <a:latin typeface="+mn-lt"/>
                          <a:ea typeface="PMingLiU"/>
                        </a:rPr>
                        <a:t>8</a:t>
                      </a:r>
                      <a:endParaRPr lang="en-US" sz="1400">
                        <a:effectLst/>
                        <a:latin typeface="+mn-lt"/>
                        <a:ea typeface="Times New Roman"/>
                      </a:endParaRPr>
                    </a:p>
                  </a:txBody>
                  <a:tcPr marL="45720" marR="45720" marT="27432" marB="27432"/>
                </a:tc>
                <a:tc>
                  <a:txBody>
                    <a:bodyPr/>
                    <a:lstStyle/>
                    <a:p>
                      <a:pPr algn="ctr" fontAlgn="base">
                        <a:lnSpc>
                          <a:spcPct val="90000"/>
                        </a:lnSpc>
                        <a:spcBef>
                          <a:spcPts val="385"/>
                        </a:spcBef>
                        <a:spcAft>
                          <a:spcPts val="0"/>
                        </a:spcAft>
                      </a:pPr>
                      <a:r>
                        <a:rPr lang="en-US" sz="1400">
                          <a:effectLst/>
                          <a:latin typeface="+mn-lt"/>
                          <a:ea typeface="PMingLiU"/>
                        </a:rPr>
                        <a:t>5</a:t>
                      </a:r>
                      <a:endParaRPr lang="en-US" sz="1400">
                        <a:effectLst/>
                        <a:latin typeface="+mn-lt"/>
                        <a:ea typeface="Times New Roman"/>
                      </a:endParaRPr>
                    </a:p>
                  </a:txBody>
                  <a:tcPr marL="45720" marR="45720" marT="27432" marB="27432"/>
                </a:tc>
              </a:tr>
              <a:tr h="262988">
                <a:tc>
                  <a:txBody>
                    <a:bodyPr/>
                    <a:lstStyle/>
                    <a:p>
                      <a:pPr algn="l" fontAlgn="base">
                        <a:lnSpc>
                          <a:spcPct val="90000"/>
                        </a:lnSpc>
                        <a:spcBef>
                          <a:spcPts val="385"/>
                        </a:spcBef>
                        <a:spcAft>
                          <a:spcPts val="0"/>
                        </a:spcAft>
                      </a:pPr>
                      <a:r>
                        <a:rPr lang="en-US" sz="1400">
                          <a:effectLst/>
                          <a:latin typeface="+mn-lt"/>
                          <a:ea typeface="PMingLiU"/>
                        </a:rPr>
                        <a:t>2</a:t>
                      </a:r>
                      <a:endParaRPr lang="en-US" sz="1400">
                        <a:effectLst/>
                        <a:latin typeface="+mn-lt"/>
                        <a:ea typeface="Times New Roman"/>
                      </a:endParaRPr>
                    </a:p>
                  </a:txBody>
                  <a:tcPr marL="45720" marR="45720" marT="27432" marB="27432"/>
                </a:tc>
                <a:tc>
                  <a:txBody>
                    <a:bodyPr/>
                    <a:lstStyle/>
                    <a:p>
                      <a:pPr algn="ctr" fontAlgn="base">
                        <a:lnSpc>
                          <a:spcPct val="90000"/>
                        </a:lnSpc>
                        <a:spcBef>
                          <a:spcPts val="385"/>
                        </a:spcBef>
                        <a:spcAft>
                          <a:spcPts val="0"/>
                        </a:spcAft>
                      </a:pPr>
                      <a:r>
                        <a:rPr lang="en-US" sz="1400" dirty="0">
                          <a:effectLst/>
                          <a:latin typeface="+mn-lt"/>
                          <a:ea typeface="PMingLiU"/>
                        </a:rPr>
                        <a:t>9</a:t>
                      </a:r>
                      <a:endParaRPr lang="en-US" sz="1400" dirty="0">
                        <a:effectLst/>
                        <a:latin typeface="+mn-lt"/>
                        <a:ea typeface="Times New Roman"/>
                      </a:endParaRPr>
                    </a:p>
                  </a:txBody>
                  <a:tcPr marL="45720" marR="45720" marT="27432" marB="27432"/>
                </a:tc>
                <a:tc>
                  <a:txBody>
                    <a:bodyPr/>
                    <a:lstStyle/>
                    <a:p>
                      <a:pPr algn="ctr" fontAlgn="base">
                        <a:lnSpc>
                          <a:spcPct val="90000"/>
                        </a:lnSpc>
                        <a:spcBef>
                          <a:spcPts val="385"/>
                        </a:spcBef>
                        <a:spcAft>
                          <a:spcPts val="0"/>
                        </a:spcAft>
                      </a:pPr>
                      <a:r>
                        <a:rPr lang="en-US" sz="1400" dirty="0">
                          <a:effectLst/>
                          <a:latin typeface="+mn-lt"/>
                          <a:ea typeface="PMingLiU"/>
                        </a:rPr>
                        <a:t>8</a:t>
                      </a:r>
                      <a:endParaRPr lang="en-US" sz="1400" dirty="0">
                        <a:effectLst/>
                        <a:latin typeface="+mn-lt"/>
                        <a:ea typeface="Times New Roman"/>
                      </a:endParaRPr>
                    </a:p>
                  </a:txBody>
                  <a:tcPr marL="45720" marR="45720" marT="27432" marB="27432"/>
                </a:tc>
                <a:tc>
                  <a:txBody>
                    <a:bodyPr/>
                    <a:lstStyle/>
                    <a:p>
                      <a:pPr algn="ctr" fontAlgn="base">
                        <a:lnSpc>
                          <a:spcPct val="90000"/>
                        </a:lnSpc>
                        <a:spcBef>
                          <a:spcPts val="385"/>
                        </a:spcBef>
                        <a:spcAft>
                          <a:spcPts val="0"/>
                        </a:spcAft>
                      </a:pPr>
                      <a:r>
                        <a:rPr lang="en-US" sz="1400">
                          <a:effectLst/>
                          <a:latin typeface="+mn-lt"/>
                          <a:ea typeface="PMingLiU"/>
                        </a:rPr>
                        <a:t>7</a:t>
                      </a:r>
                      <a:endParaRPr lang="en-US" sz="1400">
                        <a:effectLst/>
                        <a:latin typeface="+mn-lt"/>
                        <a:ea typeface="Times New Roman"/>
                      </a:endParaRPr>
                    </a:p>
                  </a:txBody>
                  <a:tcPr marL="45720" marR="45720" marT="27432" marB="27432"/>
                </a:tc>
              </a:tr>
              <a:tr h="262988">
                <a:tc>
                  <a:txBody>
                    <a:bodyPr/>
                    <a:lstStyle/>
                    <a:p>
                      <a:pPr algn="l" fontAlgn="base">
                        <a:lnSpc>
                          <a:spcPct val="90000"/>
                        </a:lnSpc>
                        <a:spcBef>
                          <a:spcPts val="385"/>
                        </a:spcBef>
                        <a:spcAft>
                          <a:spcPts val="0"/>
                        </a:spcAft>
                      </a:pPr>
                      <a:r>
                        <a:rPr lang="en-US" sz="1400">
                          <a:effectLst/>
                          <a:latin typeface="+mn-lt"/>
                          <a:ea typeface="PMingLiU"/>
                        </a:rPr>
                        <a:t>3</a:t>
                      </a:r>
                      <a:endParaRPr lang="en-US" sz="1400">
                        <a:effectLst/>
                        <a:latin typeface="+mn-lt"/>
                        <a:ea typeface="Times New Roman"/>
                      </a:endParaRPr>
                    </a:p>
                  </a:txBody>
                  <a:tcPr marL="45720" marR="45720" marT="27432" marB="27432"/>
                </a:tc>
                <a:tc>
                  <a:txBody>
                    <a:bodyPr/>
                    <a:lstStyle/>
                    <a:p>
                      <a:pPr algn="ctr" fontAlgn="base">
                        <a:lnSpc>
                          <a:spcPct val="90000"/>
                        </a:lnSpc>
                        <a:spcBef>
                          <a:spcPts val="385"/>
                        </a:spcBef>
                        <a:spcAft>
                          <a:spcPts val="0"/>
                        </a:spcAft>
                      </a:pPr>
                      <a:r>
                        <a:rPr lang="en-US" sz="1400" dirty="0">
                          <a:effectLst/>
                          <a:latin typeface="+mn-lt"/>
                          <a:ea typeface="PMingLiU"/>
                        </a:rPr>
                        <a:t>10</a:t>
                      </a:r>
                      <a:endParaRPr lang="en-US" sz="1400" dirty="0">
                        <a:effectLst/>
                        <a:latin typeface="+mn-lt"/>
                        <a:ea typeface="Times New Roman"/>
                      </a:endParaRPr>
                    </a:p>
                  </a:txBody>
                  <a:tcPr marL="45720" marR="45720" marT="27432" marB="27432"/>
                </a:tc>
                <a:tc>
                  <a:txBody>
                    <a:bodyPr/>
                    <a:lstStyle/>
                    <a:p>
                      <a:pPr algn="ctr" fontAlgn="base">
                        <a:lnSpc>
                          <a:spcPct val="90000"/>
                        </a:lnSpc>
                        <a:spcBef>
                          <a:spcPts val="385"/>
                        </a:spcBef>
                        <a:spcAft>
                          <a:spcPts val="0"/>
                        </a:spcAft>
                      </a:pPr>
                      <a:r>
                        <a:rPr lang="en-US" sz="1400" dirty="0">
                          <a:effectLst/>
                          <a:latin typeface="+mn-lt"/>
                          <a:ea typeface="PMingLiU"/>
                        </a:rPr>
                        <a:t>7</a:t>
                      </a:r>
                      <a:endParaRPr lang="en-US" sz="1400" dirty="0">
                        <a:effectLst/>
                        <a:latin typeface="+mn-lt"/>
                        <a:ea typeface="Times New Roman"/>
                      </a:endParaRPr>
                    </a:p>
                  </a:txBody>
                  <a:tcPr marL="45720" marR="45720" marT="27432" marB="27432"/>
                </a:tc>
                <a:tc>
                  <a:txBody>
                    <a:bodyPr/>
                    <a:lstStyle/>
                    <a:p>
                      <a:pPr algn="ctr" fontAlgn="base">
                        <a:lnSpc>
                          <a:spcPct val="90000"/>
                        </a:lnSpc>
                        <a:spcBef>
                          <a:spcPts val="385"/>
                        </a:spcBef>
                        <a:spcAft>
                          <a:spcPts val="0"/>
                        </a:spcAft>
                      </a:pPr>
                      <a:r>
                        <a:rPr lang="en-US" sz="1400">
                          <a:effectLst/>
                          <a:latin typeface="+mn-lt"/>
                          <a:ea typeface="PMingLiU"/>
                        </a:rPr>
                        <a:t>6</a:t>
                      </a:r>
                      <a:endParaRPr lang="en-US" sz="1400">
                        <a:effectLst/>
                        <a:latin typeface="+mn-lt"/>
                        <a:ea typeface="Times New Roman"/>
                      </a:endParaRPr>
                    </a:p>
                  </a:txBody>
                  <a:tcPr marL="45720" marR="45720" marT="27432" marB="27432"/>
                </a:tc>
              </a:tr>
              <a:tr h="262988">
                <a:tc>
                  <a:txBody>
                    <a:bodyPr/>
                    <a:lstStyle/>
                    <a:p>
                      <a:pPr algn="l" fontAlgn="base">
                        <a:lnSpc>
                          <a:spcPct val="90000"/>
                        </a:lnSpc>
                        <a:spcBef>
                          <a:spcPts val="385"/>
                        </a:spcBef>
                        <a:spcAft>
                          <a:spcPts val="0"/>
                        </a:spcAft>
                      </a:pPr>
                      <a:r>
                        <a:rPr lang="en-US" sz="1400">
                          <a:effectLst/>
                          <a:latin typeface="+mn-lt"/>
                          <a:ea typeface="PMingLiU"/>
                        </a:rPr>
                        <a:t>4</a:t>
                      </a:r>
                      <a:endParaRPr lang="en-US" sz="1400">
                        <a:effectLst/>
                        <a:latin typeface="+mn-lt"/>
                        <a:ea typeface="Times New Roman"/>
                      </a:endParaRPr>
                    </a:p>
                  </a:txBody>
                  <a:tcPr marL="45720" marR="45720" marT="27432" marB="27432"/>
                </a:tc>
                <a:tc>
                  <a:txBody>
                    <a:bodyPr/>
                    <a:lstStyle/>
                    <a:p>
                      <a:pPr algn="ctr" fontAlgn="base">
                        <a:lnSpc>
                          <a:spcPct val="90000"/>
                        </a:lnSpc>
                        <a:spcBef>
                          <a:spcPts val="385"/>
                        </a:spcBef>
                        <a:spcAft>
                          <a:spcPts val="0"/>
                        </a:spcAft>
                      </a:pPr>
                      <a:r>
                        <a:rPr lang="en-US" sz="1400">
                          <a:effectLst/>
                          <a:latin typeface="+mn-lt"/>
                          <a:ea typeface="PMingLiU"/>
                        </a:rPr>
                        <a:t>8</a:t>
                      </a:r>
                      <a:endParaRPr lang="en-US" sz="1400">
                        <a:effectLst/>
                        <a:latin typeface="+mn-lt"/>
                        <a:ea typeface="Times New Roman"/>
                      </a:endParaRPr>
                    </a:p>
                  </a:txBody>
                  <a:tcPr marL="45720" marR="45720" marT="27432" marB="27432"/>
                </a:tc>
                <a:tc>
                  <a:txBody>
                    <a:bodyPr/>
                    <a:lstStyle/>
                    <a:p>
                      <a:pPr algn="ctr" fontAlgn="base">
                        <a:lnSpc>
                          <a:spcPct val="90000"/>
                        </a:lnSpc>
                        <a:spcBef>
                          <a:spcPts val="385"/>
                        </a:spcBef>
                        <a:spcAft>
                          <a:spcPts val="0"/>
                        </a:spcAft>
                      </a:pPr>
                      <a:r>
                        <a:rPr lang="en-US" sz="1400" dirty="0">
                          <a:effectLst/>
                          <a:latin typeface="+mn-lt"/>
                          <a:ea typeface="PMingLiU"/>
                        </a:rPr>
                        <a:t>9</a:t>
                      </a:r>
                      <a:endParaRPr lang="en-US" sz="1400" dirty="0">
                        <a:effectLst/>
                        <a:latin typeface="+mn-lt"/>
                        <a:ea typeface="Times New Roman"/>
                      </a:endParaRPr>
                    </a:p>
                  </a:txBody>
                  <a:tcPr marL="45720" marR="45720" marT="27432" marB="27432"/>
                </a:tc>
                <a:tc>
                  <a:txBody>
                    <a:bodyPr/>
                    <a:lstStyle/>
                    <a:p>
                      <a:pPr algn="ctr" fontAlgn="base">
                        <a:lnSpc>
                          <a:spcPct val="90000"/>
                        </a:lnSpc>
                        <a:spcBef>
                          <a:spcPts val="385"/>
                        </a:spcBef>
                        <a:spcAft>
                          <a:spcPts val="0"/>
                        </a:spcAft>
                      </a:pPr>
                      <a:r>
                        <a:rPr lang="en-US" sz="1400">
                          <a:effectLst/>
                          <a:latin typeface="+mn-lt"/>
                          <a:ea typeface="PMingLiU"/>
                        </a:rPr>
                        <a:t>4</a:t>
                      </a:r>
                      <a:endParaRPr lang="en-US" sz="1400">
                        <a:effectLst/>
                        <a:latin typeface="+mn-lt"/>
                        <a:ea typeface="Times New Roman"/>
                      </a:endParaRPr>
                    </a:p>
                  </a:txBody>
                  <a:tcPr marL="45720" marR="45720" marT="27432" marB="27432"/>
                </a:tc>
              </a:tr>
              <a:tr h="262988">
                <a:tc>
                  <a:txBody>
                    <a:bodyPr/>
                    <a:lstStyle/>
                    <a:p>
                      <a:pPr algn="l" fontAlgn="base">
                        <a:lnSpc>
                          <a:spcPct val="90000"/>
                        </a:lnSpc>
                        <a:spcBef>
                          <a:spcPts val="385"/>
                        </a:spcBef>
                        <a:spcAft>
                          <a:spcPts val="0"/>
                        </a:spcAft>
                      </a:pPr>
                      <a:r>
                        <a:rPr lang="en-US" sz="1400" dirty="0">
                          <a:effectLst/>
                          <a:latin typeface="+mn-lt"/>
                          <a:ea typeface="PMingLiU"/>
                        </a:rPr>
                        <a:t>5</a:t>
                      </a:r>
                      <a:endParaRPr lang="en-US" sz="1400" dirty="0">
                        <a:effectLst/>
                        <a:latin typeface="+mn-lt"/>
                        <a:ea typeface="Times New Roman"/>
                      </a:endParaRPr>
                    </a:p>
                  </a:txBody>
                  <a:tcPr marL="45720" marR="45720" marT="27432" marB="27432"/>
                </a:tc>
                <a:tc>
                  <a:txBody>
                    <a:bodyPr/>
                    <a:lstStyle/>
                    <a:p>
                      <a:pPr algn="ctr" fontAlgn="base">
                        <a:lnSpc>
                          <a:spcPct val="90000"/>
                        </a:lnSpc>
                        <a:spcBef>
                          <a:spcPts val="385"/>
                        </a:spcBef>
                        <a:spcAft>
                          <a:spcPts val="0"/>
                        </a:spcAft>
                      </a:pPr>
                      <a:r>
                        <a:rPr lang="en-US" sz="1400">
                          <a:effectLst/>
                          <a:latin typeface="+mn-lt"/>
                          <a:ea typeface="PMingLiU"/>
                        </a:rPr>
                        <a:t>9</a:t>
                      </a:r>
                      <a:endParaRPr lang="en-US" sz="1400">
                        <a:effectLst/>
                        <a:latin typeface="+mn-lt"/>
                        <a:ea typeface="Times New Roman"/>
                      </a:endParaRPr>
                    </a:p>
                  </a:txBody>
                  <a:tcPr marL="45720" marR="45720" marT="27432" marB="27432"/>
                </a:tc>
                <a:tc>
                  <a:txBody>
                    <a:bodyPr/>
                    <a:lstStyle/>
                    <a:p>
                      <a:pPr algn="ctr" fontAlgn="base">
                        <a:lnSpc>
                          <a:spcPct val="90000"/>
                        </a:lnSpc>
                        <a:spcBef>
                          <a:spcPts val="385"/>
                        </a:spcBef>
                        <a:spcAft>
                          <a:spcPts val="0"/>
                        </a:spcAft>
                      </a:pPr>
                      <a:r>
                        <a:rPr lang="en-US" sz="1400" dirty="0">
                          <a:effectLst/>
                          <a:latin typeface="+mn-lt"/>
                          <a:ea typeface="PMingLiU"/>
                        </a:rPr>
                        <a:t>6</a:t>
                      </a:r>
                      <a:endParaRPr lang="en-US" sz="1400" dirty="0">
                        <a:effectLst/>
                        <a:latin typeface="+mn-lt"/>
                        <a:ea typeface="Times New Roman"/>
                      </a:endParaRPr>
                    </a:p>
                  </a:txBody>
                  <a:tcPr marL="45720" marR="45720" marT="27432" marB="27432"/>
                </a:tc>
                <a:tc>
                  <a:txBody>
                    <a:bodyPr/>
                    <a:lstStyle/>
                    <a:p>
                      <a:pPr algn="ctr" fontAlgn="base">
                        <a:lnSpc>
                          <a:spcPct val="90000"/>
                        </a:lnSpc>
                        <a:spcBef>
                          <a:spcPts val="385"/>
                        </a:spcBef>
                        <a:spcAft>
                          <a:spcPts val="0"/>
                        </a:spcAft>
                      </a:pPr>
                      <a:r>
                        <a:rPr lang="en-US" sz="1400" dirty="0" smtClean="0">
                          <a:effectLst/>
                          <a:latin typeface="+mn-lt"/>
                          <a:ea typeface="PMingLiU"/>
                        </a:rPr>
                        <a:t>5</a:t>
                      </a:r>
                      <a:endParaRPr lang="en-US" sz="1400" dirty="0">
                        <a:effectLst/>
                        <a:latin typeface="+mn-lt"/>
                        <a:ea typeface="Times New Roman"/>
                      </a:endParaRPr>
                    </a:p>
                  </a:txBody>
                  <a:tcPr marL="45720" marR="45720" marT="27432" marB="27432"/>
                </a:tc>
              </a:tr>
              <a:tr h="262988">
                <a:tc>
                  <a:txBody>
                    <a:bodyPr/>
                    <a:lstStyle/>
                    <a:p>
                      <a:pPr fontAlgn="base">
                        <a:lnSpc>
                          <a:spcPct val="90000"/>
                        </a:lnSpc>
                        <a:spcBef>
                          <a:spcPts val="385"/>
                        </a:spcBef>
                        <a:spcAft>
                          <a:spcPts val="0"/>
                        </a:spcAft>
                      </a:pPr>
                      <a:r>
                        <a:rPr lang="en-US" sz="1400">
                          <a:effectLst/>
                          <a:latin typeface="+mn-lt"/>
                          <a:ea typeface="PMingLiU"/>
                        </a:rPr>
                        <a:t>6</a:t>
                      </a:r>
                      <a:endParaRPr lang="en-US" sz="1400">
                        <a:effectLst/>
                        <a:latin typeface="+mn-lt"/>
                        <a:ea typeface="Times New Roman"/>
                      </a:endParaRPr>
                    </a:p>
                  </a:txBody>
                  <a:tcPr marL="45720" marR="45720" marT="27432" marB="27432"/>
                </a:tc>
                <a:tc>
                  <a:txBody>
                    <a:bodyPr/>
                    <a:lstStyle/>
                    <a:p>
                      <a:pPr algn="ctr" fontAlgn="base">
                        <a:lnSpc>
                          <a:spcPct val="90000"/>
                        </a:lnSpc>
                        <a:spcBef>
                          <a:spcPts val="385"/>
                        </a:spcBef>
                        <a:spcAft>
                          <a:spcPts val="0"/>
                        </a:spcAft>
                      </a:pPr>
                      <a:r>
                        <a:rPr lang="en-US" sz="1400">
                          <a:effectLst/>
                          <a:latin typeface="+mn-lt"/>
                          <a:ea typeface="PMingLiU"/>
                        </a:rPr>
                        <a:t>8</a:t>
                      </a:r>
                      <a:endParaRPr lang="en-US" sz="1400">
                        <a:effectLst/>
                        <a:latin typeface="+mn-lt"/>
                        <a:ea typeface="Times New Roman"/>
                      </a:endParaRPr>
                    </a:p>
                  </a:txBody>
                  <a:tcPr marL="45720" marR="45720" marT="27432" marB="27432"/>
                </a:tc>
                <a:tc>
                  <a:txBody>
                    <a:bodyPr/>
                    <a:lstStyle/>
                    <a:p>
                      <a:pPr algn="ctr" fontAlgn="base">
                        <a:lnSpc>
                          <a:spcPct val="90000"/>
                        </a:lnSpc>
                        <a:spcBef>
                          <a:spcPts val="385"/>
                        </a:spcBef>
                        <a:spcAft>
                          <a:spcPts val="0"/>
                        </a:spcAft>
                      </a:pPr>
                      <a:r>
                        <a:rPr lang="en-US" sz="1400" dirty="0">
                          <a:effectLst/>
                          <a:latin typeface="+mn-lt"/>
                          <a:ea typeface="PMingLiU"/>
                        </a:rPr>
                        <a:t>4</a:t>
                      </a:r>
                      <a:endParaRPr lang="en-US" sz="1400" dirty="0">
                        <a:effectLst/>
                        <a:latin typeface="+mn-lt"/>
                        <a:ea typeface="Times New Roman"/>
                      </a:endParaRPr>
                    </a:p>
                  </a:txBody>
                  <a:tcPr marL="45720" marR="45720" marT="27432" marB="27432"/>
                </a:tc>
                <a:tc>
                  <a:txBody>
                    <a:bodyPr/>
                    <a:lstStyle/>
                    <a:p>
                      <a:pPr algn="ctr" fontAlgn="base">
                        <a:lnSpc>
                          <a:spcPct val="90000"/>
                        </a:lnSpc>
                        <a:spcBef>
                          <a:spcPts val="385"/>
                        </a:spcBef>
                        <a:spcAft>
                          <a:spcPts val="0"/>
                        </a:spcAft>
                      </a:pPr>
                      <a:r>
                        <a:rPr lang="en-US" sz="1400">
                          <a:effectLst/>
                          <a:latin typeface="+mn-lt"/>
                          <a:ea typeface="PMingLiU"/>
                        </a:rPr>
                        <a:t>2</a:t>
                      </a:r>
                      <a:endParaRPr lang="en-US" sz="1400">
                        <a:effectLst/>
                        <a:latin typeface="+mn-lt"/>
                        <a:ea typeface="Times New Roman"/>
                      </a:endParaRPr>
                    </a:p>
                  </a:txBody>
                  <a:tcPr marL="45720" marR="45720" marT="27432" marB="27432"/>
                </a:tc>
              </a:tr>
              <a:tr h="262988">
                <a:tc>
                  <a:txBody>
                    <a:bodyPr/>
                    <a:lstStyle/>
                    <a:p>
                      <a:pPr fontAlgn="base">
                        <a:lnSpc>
                          <a:spcPct val="90000"/>
                        </a:lnSpc>
                        <a:spcBef>
                          <a:spcPts val="385"/>
                        </a:spcBef>
                        <a:spcAft>
                          <a:spcPts val="0"/>
                        </a:spcAft>
                      </a:pPr>
                      <a:r>
                        <a:rPr lang="en-US" sz="1400" dirty="0">
                          <a:effectLst/>
                          <a:latin typeface="+mn-lt"/>
                          <a:ea typeface="PMingLiU"/>
                        </a:rPr>
                        <a:t>7</a:t>
                      </a:r>
                      <a:endParaRPr lang="en-US" sz="1400" dirty="0">
                        <a:effectLst/>
                        <a:latin typeface="+mn-lt"/>
                        <a:ea typeface="Times New Roman"/>
                      </a:endParaRPr>
                    </a:p>
                  </a:txBody>
                  <a:tcPr marL="45720" marR="45720" marT="27432" marB="27432"/>
                </a:tc>
                <a:tc>
                  <a:txBody>
                    <a:bodyPr/>
                    <a:lstStyle/>
                    <a:p>
                      <a:pPr algn="ctr" fontAlgn="base">
                        <a:lnSpc>
                          <a:spcPct val="90000"/>
                        </a:lnSpc>
                        <a:spcBef>
                          <a:spcPts val="385"/>
                        </a:spcBef>
                        <a:spcAft>
                          <a:spcPts val="0"/>
                        </a:spcAft>
                      </a:pPr>
                      <a:r>
                        <a:rPr lang="en-US" sz="1400" dirty="0">
                          <a:effectLst/>
                          <a:latin typeface="+mn-lt"/>
                          <a:ea typeface="PMingLiU"/>
                        </a:rPr>
                        <a:t>9</a:t>
                      </a:r>
                      <a:endParaRPr lang="en-US" sz="1400" dirty="0">
                        <a:effectLst/>
                        <a:latin typeface="+mn-lt"/>
                        <a:ea typeface="Times New Roman"/>
                      </a:endParaRPr>
                    </a:p>
                  </a:txBody>
                  <a:tcPr marL="45720" marR="45720" marT="27432" marB="27432"/>
                </a:tc>
                <a:tc>
                  <a:txBody>
                    <a:bodyPr/>
                    <a:lstStyle/>
                    <a:p>
                      <a:pPr algn="ctr" fontAlgn="base">
                        <a:lnSpc>
                          <a:spcPct val="90000"/>
                        </a:lnSpc>
                        <a:spcBef>
                          <a:spcPts val="385"/>
                        </a:spcBef>
                        <a:spcAft>
                          <a:spcPts val="0"/>
                        </a:spcAft>
                      </a:pPr>
                      <a:r>
                        <a:rPr lang="en-US" sz="1400" dirty="0">
                          <a:effectLst/>
                          <a:latin typeface="+mn-lt"/>
                          <a:ea typeface="PMingLiU"/>
                        </a:rPr>
                        <a:t>5</a:t>
                      </a:r>
                      <a:endParaRPr lang="en-US" sz="1400" dirty="0">
                        <a:effectLst/>
                        <a:latin typeface="+mn-lt"/>
                        <a:ea typeface="Times New Roman"/>
                      </a:endParaRPr>
                    </a:p>
                  </a:txBody>
                  <a:tcPr marL="45720" marR="45720" marT="27432" marB="27432"/>
                </a:tc>
                <a:tc>
                  <a:txBody>
                    <a:bodyPr/>
                    <a:lstStyle/>
                    <a:p>
                      <a:pPr algn="ctr" fontAlgn="base">
                        <a:lnSpc>
                          <a:spcPct val="90000"/>
                        </a:lnSpc>
                        <a:spcBef>
                          <a:spcPts val="385"/>
                        </a:spcBef>
                        <a:spcAft>
                          <a:spcPts val="0"/>
                        </a:spcAft>
                      </a:pPr>
                      <a:r>
                        <a:rPr lang="en-US" sz="1400" dirty="0">
                          <a:effectLst/>
                          <a:latin typeface="+mn-lt"/>
                          <a:ea typeface="PMingLiU"/>
                        </a:rPr>
                        <a:t>3</a:t>
                      </a:r>
                      <a:endParaRPr lang="en-US" sz="1400" dirty="0">
                        <a:effectLst/>
                        <a:latin typeface="+mn-lt"/>
                        <a:ea typeface="Times New Roman"/>
                      </a:endParaRPr>
                    </a:p>
                  </a:txBody>
                  <a:tcPr marL="45720" marR="45720" marT="27432" marB="27432"/>
                </a:tc>
              </a:tr>
              <a:tr h="262988">
                <a:tc>
                  <a:txBody>
                    <a:bodyPr/>
                    <a:lstStyle/>
                    <a:p>
                      <a:pPr fontAlgn="base">
                        <a:lnSpc>
                          <a:spcPct val="90000"/>
                        </a:lnSpc>
                        <a:spcBef>
                          <a:spcPts val="385"/>
                        </a:spcBef>
                        <a:spcAft>
                          <a:spcPts val="0"/>
                        </a:spcAft>
                      </a:pPr>
                      <a:r>
                        <a:rPr lang="en-US" sz="1400" dirty="0">
                          <a:effectLst/>
                          <a:latin typeface="+mn-lt"/>
                          <a:ea typeface="PMingLiU"/>
                        </a:rPr>
                        <a:t>8</a:t>
                      </a:r>
                      <a:endParaRPr lang="en-US" sz="1400" dirty="0">
                        <a:effectLst/>
                        <a:latin typeface="+mn-lt"/>
                        <a:ea typeface="Times New Roman"/>
                      </a:endParaRPr>
                    </a:p>
                  </a:txBody>
                  <a:tcPr marL="45720" marR="45720" marT="27432" marB="27432"/>
                </a:tc>
                <a:tc>
                  <a:txBody>
                    <a:bodyPr/>
                    <a:lstStyle/>
                    <a:p>
                      <a:pPr algn="ctr" fontAlgn="base">
                        <a:lnSpc>
                          <a:spcPct val="90000"/>
                        </a:lnSpc>
                        <a:spcBef>
                          <a:spcPts val="385"/>
                        </a:spcBef>
                        <a:spcAft>
                          <a:spcPts val="0"/>
                        </a:spcAft>
                      </a:pPr>
                      <a:r>
                        <a:rPr lang="en-US" sz="1400" dirty="0">
                          <a:effectLst/>
                          <a:latin typeface="+mn-lt"/>
                          <a:ea typeface="PMingLiU"/>
                        </a:rPr>
                        <a:t>7</a:t>
                      </a:r>
                      <a:endParaRPr lang="en-US" sz="1400" dirty="0">
                        <a:effectLst/>
                        <a:latin typeface="+mn-lt"/>
                        <a:ea typeface="Times New Roman"/>
                      </a:endParaRPr>
                    </a:p>
                  </a:txBody>
                  <a:tcPr marL="45720" marR="45720" marT="27432" marB="27432"/>
                </a:tc>
                <a:tc>
                  <a:txBody>
                    <a:bodyPr/>
                    <a:lstStyle/>
                    <a:p>
                      <a:pPr algn="ctr" fontAlgn="base">
                        <a:lnSpc>
                          <a:spcPct val="90000"/>
                        </a:lnSpc>
                        <a:spcBef>
                          <a:spcPts val="385"/>
                        </a:spcBef>
                        <a:spcAft>
                          <a:spcPts val="0"/>
                        </a:spcAft>
                      </a:pPr>
                      <a:r>
                        <a:rPr lang="en-US" sz="1400">
                          <a:effectLst/>
                          <a:latin typeface="+mn-lt"/>
                          <a:ea typeface="PMingLiU"/>
                        </a:rPr>
                        <a:t>5</a:t>
                      </a:r>
                      <a:endParaRPr lang="en-US" sz="1400">
                        <a:effectLst/>
                        <a:latin typeface="+mn-lt"/>
                        <a:ea typeface="Times New Roman"/>
                      </a:endParaRPr>
                    </a:p>
                  </a:txBody>
                  <a:tcPr marL="45720" marR="45720" marT="27432" marB="27432"/>
                </a:tc>
                <a:tc>
                  <a:txBody>
                    <a:bodyPr/>
                    <a:lstStyle/>
                    <a:p>
                      <a:pPr algn="ctr" fontAlgn="base">
                        <a:lnSpc>
                          <a:spcPct val="90000"/>
                        </a:lnSpc>
                        <a:spcBef>
                          <a:spcPts val="385"/>
                        </a:spcBef>
                        <a:spcAft>
                          <a:spcPts val="0"/>
                        </a:spcAft>
                      </a:pPr>
                      <a:r>
                        <a:rPr lang="en-US" sz="1400">
                          <a:effectLst/>
                          <a:latin typeface="+mn-lt"/>
                          <a:ea typeface="PMingLiU"/>
                        </a:rPr>
                        <a:t>2</a:t>
                      </a:r>
                      <a:endParaRPr lang="en-US" sz="1400">
                        <a:effectLst/>
                        <a:latin typeface="+mn-lt"/>
                        <a:ea typeface="Times New Roman"/>
                      </a:endParaRPr>
                    </a:p>
                  </a:txBody>
                  <a:tcPr marL="45720" marR="45720" marT="27432" marB="27432"/>
                </a:tc>
              </a:tr>
              <a:tr h="262988">
                <a:tc>
                  <a:txBody>
                    <a:bodyPr/>
                    <a:lstStyle/>
                    <a:p>
                      <a:pPr fontAlgn="base">
                        <a:lnSpc>
                          <a:spcPct val="90000"/>
                        </a:lnSpc>
                        <a:spcBef>
                          <a:spcPts val="385"/>
                        </a:spcBef>
                        <a:spcAft>
                          <a:spcPts val="0"/>
                        </a:spcAft>
                      </a:pPr>
                      <a:r>
                        <a:rPr lang="en-US" sz="1400" dirty="0">
                          <a:effectLst/>
                          <a:latin typeface="+mn-lt"/>
                          <a:ea typeface="PMingLiU"/>
                        </a:rPr>
                        <a:t>9</a:t>
                      </a:r>
                      <a:endParaRPr lang="en-US" sz="1400" dirty="0">
                        <a:effectLst/>
                        <a:latin typeface="+mn-lt"/>
                        <a:ea typeface="Times New Roman"/>
                      </a:endParaRPr>
                    </a:p>
                  </a:txBody>
                  <a:tcPr marL="45720" marR="45720" marT="27432" marB="27432"/>
                </a:tc>
                <a:tc>
                  <a:txBody>
                    <a:bodyPr/>
                    <a:lstStyle/>
                    <a:p>
                      <a:pPr algn="ctr" fontAlgn="base">
                        <a:lnSpc>
                          <a:spcPct val="90000"/>
                        </a:lnSpc>
                        <a:spcBef>
                          <a:spcPts val="385"/>
                        </a:spcBef>
                        <a:spcAft>
                          <a:spcPts val="0"/>
                        </a:spcAft>
                      </a:pPr>
                      <a:r>
                        <a:rPr lang="en-US" sz="1400" dirty="0">
                          <a:effectLst/>
                          <a:latin typeface="+mn-lt"/>
                          <a:ea typeface="PMingLiU"/>
                        </a:rPr>
                        <a:t>7</a:t>
                      </a:r>
                      <a:endParaRPr lang="en-US" sz="1400" dirty="0">
                        <a:effectLst/>
                        <a:latin typeface="+mn-lt"/>
                        <a:ea typeface="Times New Roman"/>
                      </a:endParaRPr>
                    </a:p>
                  </a:txBody>
                  <a:tcPr marL="45720" marR="45720" marT="27432" marB="27432"/>
                </a:tc>
                <a:tc>
                  <a:txBody>
                    <a:bodyPr/>
                    <a:lstStyle/>
                    <a:p>
                      <a:pPr algn="ctr" fontAlgn="base">
                        <a:lnSpc>
                          <a:spcPct val="90000"/>
                        </a:lnSpc>
                        <a:spcBef>
                          <a:spcPts val="385"/>
                        </a:spcBef>
                        <a:spcAft>
                          <a:spcPts val="0"/>
                        </a:spcAft>
                      </a:pPr>
                      <a:r>
                        <a:rPr lang="en-US" sz="1400" dirty="0">
                          <a:effectLst/>
                          <a:latin typeface="+mn-lt"/>
                          <a:ea typeface="PMingLiU"/>
                        </a:rPr>
                        <a:t>6</a:t>
                      </a:r>
                      <a:endParaRPr lang="en-US" sz="1400" dirty="0">
                        <a:effectLst/>
                        <a:latin typeface="+mn-lt"/>
                        <a:ea typeface="Times New Roman"/>
                      </a:endParaRPr>
                    </a:p>
                  </a:txBody>
                  <a:tcPr marL="45720" marR="45720" marT="27432" marB="27432"/>
                </a:tc>
                <a:tc>
                  <a:txBody>
                    <a:bodyPr/>
                    <a:lstStyle/>
                    <a:p>
                      <a:pPr algn="ctr" fontAlgn="base">
                        <a:lnSpc>
                          <a:spcPct val="90000"/>
                        </a:lnSpc>
                        <a:spcBef>
                          <a:spcPts val="385"/>
                        </a:spcBef>
                        <a:spcAft>
                          <a:spcPts val="0"/>
                        </a:spcAft>
                      </a:pPr>
                      <a:r>
                        <a:rPr lang="en-US" sz="1400">
                          <a:effectLst/>
                          <a:latin typeface="+mn-lt"/>
                          <a:ea typeface="PMingLiU"/>
                        </a:rPr>
                        <a:t>1</a:t>
                      </a:r>
                      <a:endParaRPr lang="en-US" sz="1400">
                        <a:effectLst/>
                        <a:latin typeface="+mn-lt"/>
                        <a:ea typeface="Times New Roman"/>
                      </a:endParaRPr>
                    </a:p>
                  </a:txBody>
                  <a:tcPr marL="45720" marR="45720" marT="27432" marB="27432"/>
                </a:tc>
              </a:tr>
              <a:tr h="262988">
                <a:tc>
                  <a:txBody>
                    <a:bodyPr/>
                    <a:lstStyle/>
                    <a:p>
                      <a:pPr fontAlgn="base">
                        <a:lnSpc>
                          <a:spcPct val="90000"/>
                        </a:lnSpc>
                        <a:spcBef>
                          <a:spcPts val="385"/>
                        </a:spcBef>
                        <a:spcAft>
                          <a:spcPts val="0"/>
                        </a:spcAft>
                      </a:pPr>
                      <a:r>
                        <a:rPr lang="en-US" sz="1400" dirty="0">
                          <a:effectLst/>
                          <a:latin typeface="+mn-lt"/>
                          <a:ea typeface="PMingLiU"/>
                        </a:rPr>
                        <a:t>10</a:t>
                      </a:r>
                      <a:endParaRPr lang="en-US" sz="1400" dirty="0">
                        <a:effectLst/>
                        <a:latin typeface="+mn-lt"/>
                        <a:ea typeface="Times New Roman"/>
                      </a:endParaRPr>
                    </a:p>
                  </a:txBody>
                  <a:tcPr marL="45720" marR="45720" marT="27432" marB="27432"/>
                </a:tc>
                <a:tc>
                  <a:txBody>
                    <a:bodyPr/>
                    <a:lstStyle/>
                    <a:p>
                      <a:pPr algn="ctr" fontAlgn="base">
                        <a:lnSpc>
                          <a:spcPct val="90000"/>
                        </a:lnSpc>
                        <a:spcBef>
                          <a:spcPts val="385"/>
                        </a:spcBef>
                        <a:spcAft>
                          <a:spcPts val="0"/>
                        </a:spcAft>
                      </a:pPr>
                      <a:r>
                        <a:rPr lang="en-US" sz="1400" dirty="0">
                          <a:effectLst/>
                          <a:latin typeface="+mn-lt"/>
                          <a:ea typeface="PMingLiU"/>
                        </a:rPr>
                        <a:t>6</a:t>
                      </a:r>
                      <a:endParaRPr lang="en-US" sz="1400" dirty="0">
                        <a:effectLst/>
                        <a:latin typeface="+mn-lt"/>
                        <a:ea typeface="Times New Roman"/>
                      </a:endParaRPr>
                    </a:p>
                  </a:txBody>
                  <a:tcPr marL="45720" marR="45720" marT="27432" marB="27432"/>
                </a:tc>
                <a:tc>
                  <a:txBody>
                    <a:bodyPr/>
                    <a:lstStyle/>
                    <a:p>
                      <a:pPr algn="ctr" fontAlgn="base">
                        <a:lnSpc>
                          <a:spcPct val="90000"/>
                        </a:lnSpc>
                        <a:spcBef>
                          <a:spcPts val="385"/>
                        </a:spcBef>
                        <a:spcAft>
                          <a:spcPts val="0"/>
                        </a:spcAft>
                      </a:pPr>
                      <a:r>
                        <a:rPr lang="en-US" sz="1400" dirty="0">
                          <a:effectLst/>
                          <a:latin typeface="+mn-lt"/>
                          <a:ea typeface="PMingLiU"/>
                        </a:rPr>
                        <a:t>4</a:t>
                      </a:r>
                      <a:endParaRPr lang="en-US" sz="1400" dirty="0">
                        <a:effectLst/>
                        <a:latin typeface="+mn-lt"/>
                        <a:ea typeface="Times New Roman"/>
                      </a:endParaRPr>
                    </a:p>
                  </a:txBody>
                  <a:tcPr marL="45720" marR="45720" marT="27432" marB="27432"/>
                </a:tc>
                <a:tc>
                  <a:txBody>
                    <a:bodyPr/>
                    <a:lstStyle/>
                    <a:p>
                      <a:pPr algn="ctr" fontAlgn="base">
                        <a:lnSpc>
                          <a:spcPct val="90000"/>
                        </a:lnSpc>
                        <a:spcBef>
                          <a:spcPts val="385"/>
                        </a:spcBef>
                        <a:spcAft>
                          <a:spcPts val="0"/>
                        </a:spcAft>
                      </a:pPr>
                      <a:r>
                        <a:rPr lang="en-US" sz="1400" dirty="0">
                          <a:effectLst/>
                          <a:latin typeface="+mn-lt"/>
                          <a:ea typeface="PMingLiU"/>
                        </a:rPr>
                        <a:t>2</a:t>
                      </a:r>
                      <a:endParaRPr lang="en-US" sz="1400" dirty="0">
                        <a:effectLst/>
                        <a:latin typeface="+mn-lt"/>
                        <a:ea typeface="Times New Roman"/>
                      </a:endParaRPr>
                    </a:p>
                  </a:txBody>
                  <a:tcPr marL="45720" marR="45720" marT="27432" marB="27432"/>
                </a:tc>
              </a:tr>
              <a:tr h="262988">
                <a:tc>
                  <a:txBody>
                    <a:bodyPr/>
                    <a:lstStyle/>
                    <a:p>
                      <a:pPr algn="l" fontAlgn="base">
                        <a:lnSpc>
                          <a:spcPct val="90000"/>
                        </a:lnSpc>
                        <a:spcBef>
                          <a:spcPts val="385"/>
                        </a:spcBef>
                        <a:spcAft>
                          <a:spcPts val="0"/>
                        </a:spcAft>
                      </a:pPr>
                      <a:r>
                        <a:rPr lang="en-US" sz="1400" b="0" i="0" u="none" strike="noStrike" kern="1200" baseline="0" dirty="0" smtClean="0">
                          <a:solidFill>
                            <a:schemeClr val="tx1"/>
                          </a:solidFill>
                          <a:latin typeface="+mn-lt"/>
                          <a:ea typeface="+mn-ea"/>
                          <a:cs typeface="+mn-cs"/>
                        </a:rPr>
                        <a:t>Column totals</a:t>
                      </a:r>
                      <a:endParaRPr lang="en-US" sz="1400" dirty="0">
                        <a:effectLst/>
                        <a:latin typeface="+mn-lt"/>
                        <a:ea typeface="Times New Roman"/>
                      </a:endParaRPr>
                    </a:p>
                  </a:txBody>
                  <a:tcPr marL="45720" marR="45720" marT="27432" marB="27432"/>
                </a:tc>
                <a:tc>
                  <a:txBody>
                    <a:bodyPr/>
                    <a:lstStyle/>
                    <a:p>
                      <a:pPr algn="ctr" fontAlgn="base">
                        <a:lnSpc>
                          <a:spcPct val="90000"/>
                        </a:lnSpc>
                        <a:spcBef>
                          <a:spcPts val="385"/>
                        </a:spcBef>
                        <a:spcAft>
                          <a:spcPts val="0"/>
                        </a:spcAft>
                      </a:pPr>
                      <a:r>
                        <a:rPr lang="en-US" sz="1400" b="0" i="0" u="none" strike="noStrike" kern="1200" baseline="0" dirty="0" smtClean="0">
                          <a:solidFill>
                            <a:schemeClr val="tx1"/>
                          </a:solidFill>
                          <a:latin typeface="+mn-lt"/>
                          <a:ea typeface="+mn-ea"/>
                          <a:cs typeface="+mn-cs"/>
                        </a:rPr>
                        <a:t>83</a:t>
                      </a:r>
                      <a:endParaRPr lang="en-US" sz="1400" dirty="0">
                        <a:effectLst/>
                        <a:latin typeface="+mn-lt"/>
                        <a:ea typeface="Times New Roman"/>
                      </a:endParaRPr>
                    </a:p>
                  </a:txBody>
                  <a:tcPr marL="45720" marR="45720" marT="27432" marB="27432"/>
                </a:tc>
                <a:tc>
                  <a:txBody>
                    <a:bodyPr/>
                    <a:lstStyle/>
                    <a:p>
                      <a:pPr algn="ctr" fontAlgn="base">
                        <a:lnSpc>
                          <a:spcPct val="90000"/>
                        </a:lnSpc>
                        <a:spcBef>
                          <a:spcPts val="385"/>
                        </a:spcBef>
                        <a:spcAft>
                          <a:spcPts val="0"/>
                        </a:spcAft>
                      </a:pPr>
                      <a:r>
                        <a:rPr lang="en-US" sz="1400" b="0" i="0" u="none" strike="noStrike" kern="1200" baseline="0" dirty="0" smtClean="0">
                          <a:solidFill>
                            <a:schemeClr val="tx1"/>
                          </a:solidFill>
                          <a:latin typeface="+mn-lt"/>
                          <a:ea typeface="+mn-ea"/>
                          <a:cs typeface="+mn-cs"/>
                        </a:rPr>
                        <a:t>62</a:t>
                      </a:r>
                      <a:endParaRPr lang="en-US" sz="1400" dirty="0">
                        <a:effectLst/>
                        <a:latin typeface="+mn-lt"/>
                        <a:ea typeface="Times New Roman"/>
                      </a:endParaRPr>
                    </a:p>
                  </a:txBody>
                  <a:tcPr marL="45720" marR="45720" marT="27432" marB="27432"/>
                </a:tc>
                <a:tc>
                  <a:txBody>
                    <a:bodyPr/>
                    <a:lstStyle/>
                    <a:p>
                      <a:pPr algn="ctr" fontAlgn="base">
                        <a:lnSpc>
                          <a:spcPct val="90000"/>
                        </a:lnSpc>
                        <a:spcBef>
                          <a:spcPts val="385"/>
                        </a:spcBef>
                        <a:spcAft>
                          <a:spcPts val="0"/>
                        </a:spcAft>
                      </a:pPr>
                      <a:r>
                        <a:rPr lang="en-US" sz="1400" b="0" i="0" u="none" strike="noStrike" kern="1200" baseline="0" dirty="0" smtClean="0">
                          <a:solidFill>
                            <a:schemeClr val="tx1"/>
                          </a:solidFill>
                          <a:latin typeface="+mn-lt"/>
                          <a:ea typeface="+mn-ea"/>
                          <a:cs typeface="+mn-cs"/>
                        </a:rPr>
                        <a:t>37</a:t>
                      </a:r>
                      <a:endParaRPr lang="en-US" sz="1400" dirty="0">
                        <a:effectLst/>
                        <a:latin typeface="+mn-lt"/>
                        <a:ea typeface="Times New Roman"/>
                      </a:endParaRPr>
                    </a:p>
                  </a:txBody>
                  <a:tcPr marL="45720" marR="45720" marT="27432" marB="27432"/>
                </a:tc>
              </a:tr>
              <a:tr h="262988">
                <a:tc>
                  <a:txBody>
                    <a:bodyPr/>
                    <a:lstStyle/>
                    <a:p>
                      <a:pPr algn="l" fontAlgn="base">
                        <a:lnSpc>
                          <a:spcPct val="90000"/>
                        </a:lnSpc>
                        <a:spcBef>
                          <a:spcPts val="385"/>
                        </a:spcBef>
                        <a:spcAft>
                          <a:spcPts val="0"/>
                        </a:spcAft>
                      </a:pPr>
                      <a:r>
                        <a:rPr lang="en-US" sz="1400" b="0" i="0" u="none" strike="noStrike" kern="1200" baseline="0" dirty="0" smtClean="0">
                          <a:solidFill>
                            <a:schemeClr val="tx1"/>
                          </a:solidFill>
                          <a:latin typeface="+mn-lt"/>
                          <a:ea typeface="+mn-ea"/>
                          <a:cs typeface="+mn-cs"/>
                        </a:rPr>
                        <a:t>Category means:</a:t>
                      </a:r>
                      <a:endParaRPr lang="en-US" sz="1400" dirty="0">
                        <a:effectLst/>
                        <a:latin typeface="+mn-lt"/>
                        <a:ea typeface="Times New Roman"/>
                      </a:endParaRPr>
                    </a:p>
                  </a:txBody>
                  <a:tcPr marL="45720" marR="45720" marT="27432" marB="27432">
                    <a:lnB w="12700" cap="flat" cmpd="sng" algn="ctr">
                      <a:noFill/>
                      <a:prstDash val="solid"/>
                      <a:round/>
                      <a:headEnd type="none" w="med" len="med"/>
                      <a:tailEnd type="none" w="med" len="med"/>
                    </a:lnB>
                  </a:tcPr>
                </a:tc>
                <a:tc>
                  <a:txBody>
                    <a:bodyPr/>
                    <a:lstStyle/>
                    <a:p>
                      <a:pPr algn="ctr" fontAlgn="base">
                        <a:lnSpc>
                          <a:spcPct val="90000"/>
                        </a:lnSpc>
                        <a:spcBef>
                          <a:spcPts val="385"/>
                        </a:spcBef>
                        <a:spcAft>
                          <a:spcPts val="0"/>
                        </a:spcAft>
                      </a:pPr>
                      <a:r>
                        <a:rPr lang="en-US" sz="1400" b="0" i="0" u="none" strike="noStrike" kern="1200" baseline="0" dirty="0" smtClean="0">
                          <a:solidFill>
                            <a:schemeClr val="tx1"/>
                          </a:solidFill>
                          <a:latin typeface="+mn-lt"/>
                          <a:ea typeface="+mn-ea"/>
                          <a:cs typeface="+mn-cs"/>
                        </a:rPr>
                        <a:t>83 / 10 = 8.3</a:t>
                      </a:r>
                      <a:endParaRPr lang="en-US" sz="1400" dirty="0">
                        <a:effectLst/>
                        <a:latin typeface="+mn-lt"/>
                        <a:ea typeface="Times New Roman"/>
                      </a:endParaRPr>
                    </a:p>
                  </a:txBody>
                  <a:tcPr marL="45720" marR="45720" marT="27432" marB="27432"/>
                </a:tc>
                <a:tc>
                  <a:txBody>
                    <a:bodyPr/>
                    <a:lstStyle/>
                    <a:p>
                      <a:pPr algn="ctr" fontAlgn="base">
                        <a:lnSpc>
                          <a:spcPct val="90000"/>
                        </a:lnSpc>
                        <a:spcBef>
                          <a:spcPts val="385"/>
                        </a:spcBef>
                        <a:spcAft>
                          <a:spcPts val="0"/>
                        </a:spcAft>
                      </a:pPr>
                      <a:r>
                        <a:rPr lang="en-US" sz="1400" b="0" i="0" u="none" strike="noStrike" kern="1200" baseline="0" dirty="0" smtClean="0">
                          <a:solidFill>
                            <a:schemeClr val="tx1"/>
                          </a:solidFill>
                          <a:latin typeface="+mn-lt"/>
                          <a:ea typeface="+mn-ea"/>
                          <a:cs typeface="+mn-cs"/>
                        </a:rPr>
                        <a:t>62 / 10 = 6.2</a:t>
                      </a:r>
                      <a:endParaRPr lang="en-US" sz="1400" dirty="0">
                        <a:effectLst/>
                        <a:latin typeface="+mn-lt"/>
                        <a:ea typeface="Times New Roman"/>
                      </a:endParaRPr>
                    </a:p>
                  </a:txBody>
                  <a:tcPr marL="45720" marR="45720" marT="27432" marB="27432"/>
                </a:tc>
                <a:tc>
                  <a:txBody>
                    <a:bodyPr/>
                    <a:lstStyle/>
                    <a:p>
                      <a:pPr algn="ctr" fontAlgn="base">
                        <a:lnSpc>
                          <a:spcPct val="90000"/>
                        </a:lnSpc>
                        <a:spcBef>
                          <a:spcPts val="385"/>
                        </a:spcBef>
                        <a:spcAft>
                          <a:spcPts val="0"/>
                        </a:spcAft>
                      </a:pPr>
                      <a:r>
                        <a:rPr lang="en-US" sz="1400" dirty="0" smtClean="0">
                          <a:effectLst/>
                          <a:latin typeface="+mn-lt"/>
                          <a:ea typeface="Times New Roman"/>
                        </a:rPr>
                        <a:t>37</a:t>
                      </a:r>
                      <a:r>
                        <a:rPr lang="en-US" sz="1400" baseline="0" dirty="0" smtClean="0">
                          <a:effectLst/>
                          <a:latin typeface="+mn-lt"/>
                          <a:ea typeface="Times New Roman"/>
                        </a:rPr>
                        <a:t> / 10 = 3.7</a:t>
                      </a:r>
                      <a:endParaRPr lang="en-US" sz="1400" dirty="0">
                        <a:effectLst/>
                        <a:latin typeface="+mn-lt"/>
                        <a:ea typeface="Times New Roman"/>
                      </a:endParaRPr>
                    </a:p>
                  </a:txBody>
                  <a:tcPr marL="45720" marR="45720" marT="27432" marB="27432"/>
                </a:tc>
              </a:tr>
              <a:tr h="262988">
                <a:tc>
                  <a:txBody>
                    <a:bodyPr/>
                    <a:lstStyle/>
                    <a:p>
                      <a:pPr fontAlgn="base">
                        <a:lnSpc>
                          <a:spcPct val="90000"/>
                        </a:lnSpc>
                        <a:spcBef>
                          <a:spcPts val="385"/>
                        </a:spcBef>
                        <a:spcAft>
                          <a:spcPts val="0"/>
                        </a:spcAft>
                      </a:pPr>
                      <a:r>
                        <a:rPr lang="en-US" sz="1400" b="0" i="0" u="none" strike="noStrike" kern="1200" baseline="0" dirty="0" smtClean="0">
                          <a:solidFill>
                            <a:schemeClr val="tx1"/>
                          </a:solidFill>
                          <a:latin typeface="+mn-lt"/>
                          <a:ea typeface="+mn-ea"/>
                          <a:cs typeface="+mn-cs"/>
                        </a:rPr>
                        <a:t>Grand mean, </a:t>
                      </a:r>
                      <a:endParaRPr lang="en-US" sz="1400" dirty="0">
                        <a:effectLst/>
                        <a:latin typeface="+mn-lt"/>
                        <a:ea typeface="Times New Roman"/>
                      </a:endParaRPr>
                    </a:p>
                  </a:txBody>
                  <a:tcPr marL="45720" marR="45720" marT="27432" marB="27432">
                    <a:lnT w="12700" cap="flat" cmpd="sng" algn="ctr">
                      <a:noFill/>
                      <a:prstDash val="solid"/>
                      <a:round/>
                      <a:headEnd type="none" w="med" len="med"/>
                      <a:tailEnd type="none" w="med" len="med"/>
                    </a:lnT>
                  </a:tcPr>
                </a:tc>
                <a:tc>
                  <a:txBody>
                    <a:bodyPr/>
                    <a:lstStyle/>
                    <a:p>
                      <a:pPr algn="ctr" fontAlgn="base">
                        <a:lnSpc>
                          <a:spcPct val="90000"/>
                        </a:lnSpc>
                        <a:spcBef>
                          <a:spcPts val="385"/>
                        </a:spcBef>
                        <a:spcAft>
                          <a:spcPts val="0"/>
                        </a:spcAft>
                      </a:pPr>
                      <a:r>
                        <a:rPr lang="en-US" sz="1400" b="0" dirty="0" smtClean="0">
                          <a:solidFill>
                            <a:schemeClr val="bg1"/>
                          </a:solidFill>
                          <a:latin typeface="+mn-lt"/>
                        </a:rPr>
                        <a:t>Blank</a:t>
                      </a:r>
                      <a:endParaRPr lang="en-US" sz="1400" dirty="0">
                        <a:effectLst/>
                        <a:latin typeface="+mn-lt"/>
                        <a:ea typeface="Times New Roman"/>
                      </a:endParaRPr>
                    </a:p>
                  </a:txBody>
                  <a:tcPr marL="45720" marR="45720" marT="27432" marB="27432"/>
                </a:tc>
                <a:tc>
                  <a:txBody>
                    <a:bodyPr/>
                    <a:lstStyle/>
                    <a:p>
                      <a:pPr algn="ctr" fontAlgn="base">
                        <a:lnSpc>
                          <a:spcPct val="90000"/>
                        </a:lnSpc>
                        <a:spcBef>
                          <a:spcPts val="385"/>
                        </a:spcBef>
                        <a:spcAft>
                          <a:spcPts val="0"/>
                        </a:spcAft>
                      </a:pPr>
                      <a:r>
                        <a:rPr lang="en-US" sz="1400" dirty="0" smtClean="0">
                          <a:effectLst/>
                          <a:latin typeface="+mn-lt"/>
                          <a:ea typeface="Times New Roman"/>
                        </a:rPr>
                        <a:t>= (83+62+37) / 30 = </a:t>
                      </a:r>
                      <a:r>
                        <a:rPr lang="en-US" sz="1400" kern="1200" dirty="0" smtClean="0">
                          <a:solidFill>
                            <a:schemeClr val="tx1"/>
                          </a:solidFill>
                          <a:effectLst/>
                          <a:latin typeface="+mn-lt"/>
                          <a:ea typeface="Times New Roman"/>
                          <a:cs typeface="+mn-cs"/>
                        </a:rPr>
                        <a:t>6.067</a:t>
                      </a:r>
                      <a:endParaRPr lang="en-US" sz="1400" kern="1200" dirty="0">
                        <a:solidFill>
                          <a:schemeClr val="tx1"/>
                        </a:solidFill>
                        <a:effectLst/>
                        <a:latin typeface="+mn-lt"/>
                        <a:ea typeface="Times New Roman"/>
                        <a:cs typeface="+mn-cs"/>
                      </a:endParaRPr>
                    </a:p>
                  </a:txBody>
                  <a:tcPr marL="45720" marR="45720" marT="27432" marB="27432"/>
                </a:tc>
                <a:tc>
                  <a:txBody>
                    <a:bodyPr/>
                    <a:lstStyle/>
                    <a:p>
                      <a:pPr algn="ctr" fontAlgn="base">
                        <a:lnSpc>
                          <a:spcPct val="90000"/>
                        </a:lnSpc>
                        <a:spcBef>
                          <a:spcPts val="385"/>
                        </a:spcBef>
                        <a:spcAft>
                          <a:spcPts val="0"/>
                        </a:spcAft>
                      </a:pPr>
                      <a:r>
                        <a:rPr lang="en-US" sz="1400" b="0" dirty="0" smtClean="0">
                          <a:solidFill>
                            <a:schemeClr val="bg1"/>
                          </a:solidFill>
                          <a:latin typeface="+mn-lt"/>
                        </a:rPr>
                        <a:t>Blank</a:t>
                      </a:r>
                      <a:endParaRPr lang="en-US" sz="1400" dirty="0">
                        <a:effectLst/>
                        <a:latin typeface="+mn-lt"/>
                        <a:ea typeface="Times New Roman"/>
                      </a:endParaRPr>
                    </a:p>
                  </a:txBody>
                  <a:tcPr marL="45720" marR="45720" marT="27432" marB="27432"/>
                </a:tc>
              </a:tr>
            </a:tbl>
          </a:graphicData>
        </a:graphic>
      </p:graphicFrame>
      <p:graphicFrame>
        <p:nvGraphicFramePr>
          <p:cNvPr id="5" name="Object 4" descr="Y_bar_sub_j"/>
          <p:cNvGraphicFramePr>
            <a:graphicFrameLocks noChangeAspect="1"/>
          </p:cNvGraphicFramePr>
          <p:nvPr>
            <p:extLst>
              <p:ext uri="{D42A27DB-BD31-4B8C-83A1-F6EECF244321}">
                <p14:modId xmlns:p14="http://schemas.microsoft.com/office/powerpoint/2010/main" val="2053301537"/>
              </p:ext>
            </p:extLst>
          </p:nvPr>
        </p:nvGraphicFramePr>
        <p:xfrm>
          <a:off x="1884127" y="5581754"/>
          <a:ext cx="207141" cy="319511"/>
        </p:xfrm>
        <a:graphic>
          <a:graphicData uri="http://schemas.openxmlformats.org/presentationml/2006/ole">
            <mc:AlternateContent xmlns:mc="http://schemas.openxmlformats.org/markup-compatibility/2006">
              <mc:Choice xmlns:v="urn:schemas-microsoft-com:vml" Requires="v">
                <p:oleObj spid="_x0000_s18172" name="Equation" r:id="rId3" imgW="164957" imgH="253780" progId="Equation.DSMT4">
                  <p:embed/>
                </p:oleObj>
              </mc:Choice>
              <mc:Fallback>
                <p:oleObj name="Equation" r:id="rId3" imgW="164957" imgH="253780" progId="Equation.DSMT4">
                  <p:embed/>
                  <p:pic>
                    <p:nvPicPr>
                      <p:cNvPr id="0" name="Picture 746" descr="Y_bar_sub_j"/>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4127" y="5581754"/>
                        <a:ext cx="207141" cy="3195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descr="y_bar"/>
          <p:cNvGraphicFramePr>
            <a:graphicFrameLocks noChangeAspect="1"/>
          </p:cNvGraphicFramePr>
          <p:nvPr>
            <p:extLst>
              <p:ext uri="{D42A27DB-BD31-4B8C-83A1-F6EECF244321}">
                <p14:modId xmlns:p14="http://schemas.microsoft.com/office/powerpoint/2010/main" val="867507537"/>
              </p:ext>
            </p:extLst>
          </p:nvPr>
        </p:nvGraphicFramePr>
        <p:xfrm>
          <a:off x="1574799" y="5856368"/>
          <a:ext cx="190894" cy="239632"/>
        </p:xfrm>
        <a:graphic>
          <a:graphicData uri="http://schemas.openxmlformats.org/presentationml/2006/ole">
            <mc:AlternateContent xmlns:mc="http://schemas.openxmlformats.org/markup-compatibility/2006">
              <mc:Choice xmlns:v="urn:schemas-microsoft-com:vml" Requires="v">
                <p:oleObj spid="_x0000_s18173" name="Equation" r:id="rId5" imgW="152334" imgH="190417" progId="Equation.DSMT4">
                  <p:embed/>
                </p:oleObj>
              </mc:Choice>
              <mc:Fallback>
                <p:oleObj name="Equation" r:id="rId5" imgW="152334" imgH="190417" progId="Equation.DSMT4">
                  <p:embed/>
                  <p:pic>
                    <p:nvPicPr>
                      <p:cNvPr id="0" name="Picture 747" descr="y_ba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74799" y="5856368"/>
                        <a:ext cx="190894" cy="2396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282975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Illustrative Applications of One-Way</a:t>
            </a:r>
            <a:br>
              <a:rPr lang="en-US" dirty="0"/>
            </a:br>
            <a:r>
              <a:rPr lang="en-US" dirty="0"/>
              <a:t>Analysis of </a:t>
            </a:r>
            <a:r>
              <a:rPr lang="en-US" dirty="0" smtClean="0"/>
              <a:t>Variance </a:t>
            </a:r>
            <a:r>
              <a:rPr lang="en-US" sz="2000" b="0" dirty="0" smtClean="0"/>
              <a:t>(2 </a:t>
            </a:r>
            <a:r>
              <a:rPr lang="en-US" sz="2000" b="0" dirty="0"/>
              <a:t>of 7)</a:t>
            </a:r>
            <a:endParaRPr lang="en-US" dirty="0"/>
          </a:p>
        </p:txBody>
      </p:sp>
      <p:sp>
        <p:nvSpPr>
          <p:cNvPr id="3" name="Content Placeholder 2"/>
          <p:cNvSpPr>
            <a:spLocks noGrp="1"/>
          </p:cNvSpPr>
          <p:nvPr>
            <p:ph idx="1"/>
          </p:nvPr>
        </p:nvSpPr>
        <p:spPr>
          <a:xfrm>
            <a:off x="457200" y="1600200"/>
            <a:ext cx="8229600" cy="4800600"/>
          </a:xfrm>
        </p:spPr>
        <p:txBody>
          <a:bodyPr/>
          <a:lstStyle/>
          <a:p>
            <a:pPr marL="0" indent="0">
              <a:spcBef>
                <a:spcPts val="0"/>
              </a:spcBef>
              <a:buNone/>
              <a:tabLst>
                <a:tab pos="977900" algn="l"/>
              </a:tabLst>
              <a:defRPr/>
            </a:pPr>
            <a:r>
              <a:rPr lang="en-US" sz="2000" b="1" dirty="0">
                <a:solidFill>
                  <a:srgbClr val="007FA3"/>
                </a:solidFill>
                <a:cs typeface="Times New Roman" pitchFamily="18" charset="0"/>
              </a:rPr>
              <a:t>To test the null hypothesis, the various sums of squares are computed as follows:</a:t>
            </a:r>
          </a:p>
          <a:p>
            <a:pPr marL="0" indent="0">
              <a:spcBef>
                <a:spcPts val="0"/>
              </a:spcBef>
              <a:buNone/>
              <a:tabLst>
                <a:tab pos="977900" algn="l"/>
              </a:tabLst>
              <a:defRPr/>
            </a:pPr>
            <a:r>
              <a:rPr lang="en-US" sz="2000" b="1" i="1" dirty="0" smtClean="0">
                <a:solidFill>
                  <a:srgbClr val="007FA3"/>
                </a:solidFill>
                <a:cs typeface="Times New Roman" pitchFamily="18" charset="0"/>
              </a:rPr>
              <a:t> </a:t>
            </a:r>
            <a:r>
              <a:rPr lang="en-US" sz="2000" b="1" i="1" dirty="0" err="1" smtClean="0">
                <a:solidFill>
                  <a:srgbClr val="007FA3"/>
                </a:solidFill>
                <a:cs typeface="Times New Roman" pitchFamily="18" charset="0"/>
              </a:rPr>
              <a:t>SS</a:t>
            </a:r>
            <a:r>
              <a:rPr lang="en-US" sz="2000" b="1" i="1" baseline="-25000" dirty="0" err="1" smtClean="0">
                <a:solidFill>
                  <a:srgbClr val="007FA3"/>
                </a:solidFill>
                <a:cs typeface="Times New Roman" pitchFamily="18" charset="0"/>
              </a:rPr>
              <a:t>y</a:t>
            </a:r>
            <a:r>
              <a:rPr lang="en-US" sz="2000" dirty="0" smtClean="0">
                <a:solidFill>
                  <a:srgbClr val="007FA3"/>
                </a:solidFill>
                <a:cs typeface="Times New Roman" pitchFamily="18" charset="0"/>
              </a:rPr>
              <a:t> </a:t>
            </a:r>
            <a:r>
              <a:rPr lang="en-US" sz="2000" dirty="0" smtClean="0">
                <a:cs typeface="Times New Roman" pitchFamily="18" charset="0"/>
              </a:rPr>
              <a:t>= </a:t>
            </a:r>
            <a:r>
              <a:rPr lang="en-US" sz="2000" dirty="0">
                <a:cs typeface="Times New Roman" pitchFamily="18" charset="0"/>
              </a:rPr>
              <a:t>(</a:t>
            </a:r>
            <a:r>
              <a:rPr lang="en-US" sz="2000" dirty="0" smtClean="0">
                <a:cs typeface="Times New Roman" pitchFamily="18" charset="0"/>
              </a:rPr>
              <a:t>10</a:t>
            </a:r>
            <a:r>
              <a:rPr lang="en-US" sz="2000" dirty="0" smtClean="0">
                <a:latin typeface="Arial"/>
                <a:cs typeface="Arial"/>
              </a:rPr>
              <a:t>−</a:t>
            </a:r>
            <a:r>
              <a:rPr lang="en-US" sz="2000" dirty="0" smtClean="0">
                <a:cs typeface="Times New Roman" pitchFamily="18" charset="0"/>
              </a:rPr>
              <a:t>6.067)</a:t>
            </a:r>
            <a:r>
              <a:rPr lang="en-US" sz="2000" baseline="30000" dirty="0" smtClean="0">
                <a:cs typeface="Times New Roman" pitchFamily="18" charset="0"/>
              </a:rPr>
              <a:t>2 </a:t>
            </a:r>
            <a:r>
              <a:rPr lang="en-US" sz="2000" dirty="0" smtClean="0">
                <a:cs typeface="Times New Roman" pitchFamily="18" charset="0"/>
              </a:rPr>
              <a:t>+ </a:t>
            </a:r>
            <a:r>
              <a:rPr lang="en-US" sz="2000" dirty="0">
                <a:cs typeface="Times New Roman" pitchFamily="18" charset="0"/>
              </a:rPr>
              <a:t>(</a:t>
            </a:r>
            <a:r>
              <a:rPr lang="en-US" sz="2000" dirty="0" smtClean="0">
                <a:cs typeface="Times New Roman" pitchFamily="18" charset="0"/>
              </a:rPr>
              <a:t>9</a:t>
            </a:r>
            <a:r>
              <a:rPr lang="en-US" sz="2000" dirty="0" smtClean="0">
                <a:cs typeface="Arial"/>
              </a:rPr>
              <a:t>−</a:t>
            </a:r>
            <a:r>
              <a:rPr lang="en-US" sz="2000" dirty="0" smtClean="0">
                <a:cs typeface="Times New Roman" pitchFamily="18" charset="0"/>
              </a:rPr>
              <a:t>6.067)</a:t>
            </a:r>
            <a:r>
              <a:rPr lang="en-US" sz="2000" baseline="30000" dirty="0" smtClean="0">
                <a:cs typeface="Times New Roman" pitchFamily="18" charset="0"/>
              </a:rPr>
              <a:t>2</a:t>
            </a:r>
            <a:r>
              <a:rPr lang="en-US" sz="2000" dirty="0" smtClean="0">
                <a:cs typeface="Times New Roman" pitchFamily="18" charset="0"/>
              </a:rPr>
              <a:t> </a:t>
            </a:r>
            <a:r>
              <a:rPr lang="en-US" sz="2000" dirty="0">
                <a:cs typeface="Times New Roman" pitchFamily="18" charset="0"/>
              </a:rPr>
              <a:t>+ (</a:t>
            </a:r>
            <a:r>
              <a:rPr lang="en-US" sz="2000" dirty="0" smtClean="0">
                <a:cs typeface="Times New Roman" pitchFamily="18" charset="0"/>
              </a:rPr>
              <a:t>10</a:t>
            </a:r>
            <a:r>
              <a:rPr lang="en-US" sz="2000" dirty="0" smtClean="0">
                <a:cs typeface="Arial"/>
              </a:rPr>
              <a:t>−</a:t>
            </a:r>
            <a:r>
              <a:rPr lang="en-US" sz="2000" dirty="0" smtClean="0">
                <a:cs typeface="Times New Roman" pitchFamily="18" charset="0"/>
              </a:rPr>
              <a:t>6.067)</a:t>
            </a:r>
            <a:r>
              <a:rPr lang="en-US" sz="2000" baseline="30000" dirty="0" smtClean="0">
                <a:cs typeface="Times New Roman" pitchFamily="18" charset="0"/>
              </a:rPr>
              <a:t>2</a:t>
            </a:r>
            <a:r>
              <a:rPr lang="en-US" sz="2000" dirty="0" smtClean="0">
                <a:cs typeface="Times New Roman" pitchFamily="18" charset="0"/>
              </a:rPr>
              <a:t> </a:t>
            </a:r>
            <a:r>
              <a:rPr lang="en-US" sz="2000" dirty="0">
                <a:cs typeface="Times New Roman" pitchFamily="18" charset="0"/>
              </a:rPr>
              <a:t>+ (</a:t>
            </a:r>
            <a:r>
              <a:rPr lang="en-US" sz="2000" dirty="0" smtClean="0">
                <a:cs typeface="Times New Roman" pitchFamily="18" charset="0"/>
              </a:rPr>
              <a:t>8</a:t>
            </a:r>
            <a:r>
              <a:rPr lang="en-US" sz="2000" dirty="0" smtClean="0">
                <a:cs typeface="Arial"/>
              </a:rPr>
              <a:t>−</a:t>
            </a:r>
            <a:r>
              <a:rPr lang="en-US" sz="2000" dirty="0" smtClean="0">
                <a:cs typeface="Times New Roman" pitchFamily="18" charset="0"/>
              </a:rPr>
              <a:t>6.067)</a:t>
            </a:r>
            <a:r>
              <a:rPr lang="en-US" sz="2000" baseline="30000" dirty="0" smtClean="0">
                <a:cs typeface="Times New Roman" pitchFamily="18" charset="0"/>
              </a:rPr>
              <a:t>2</a:t>
            </a:r>
            <a:r>
              <a:rPr lang="en-US" sz="2000" dirty="0" smtClean="0">
                <a:cs typeface="Times New Roman" pitchFamily="18" charset="0"/>
              </a:rPr>
              <a:t> </a:t>
            </a:r>
            <a:r>
              <a:rPr lang="en-US" sz="2000" dirty="0">
                <a:cs typeface="Times New Roman" pitchFamily="18" charset="0"/>
              </a:rPr>
              <a:t>+ (</a:t>
            </a:r>
            <a:r>
              <a:rPr lang="en-US" sz="2000" dirty="0" smtClean="0">
                <a:cs typeface="Times New Roman" pitchFamily="18" charset="0"/>
              </a:rPr>
              <a:t>9</a:t>
            </a:r>
            <a:r>
              <a:rPr lang="en-US" sz="2000" dirty="0" smtClean="0">
                <a:cs typeface="Arial"/>
              </a:rPr>
              <a:t>−</a:t>
            </a:r>
            <a:r>
              <a:rPr lang="en-US" sz="2000" dirty="0" smtClean="0">
                <a:cs typeface="Times New Roman" pitchFamily="18" charset="0"/>
              </a:rPr>
              <a:t>6.067)</a:t>
            </a:r>
            <a:r>
              <a:rPr lang="en-US" sz="2000" baseline="30000" dirty="0" smtClean="0">
                <a:cs typeface="Times New Roman" pitchFamily="18" charset="0"/>
              </a:rPr>
              <a:t>2</a:t>
            </a:r>
            <a:endParaRPr lang="en-US" sz="2000" baseline="30000" dirty="0">
              <a:cs typeface="Times New Roman" pitchFamily="18" charset="0"/>
            </a:endParaRPr>
          </a:p>
          <a:p>
            <a:pPr marL="557784" indent="257175">
              <a:spcBef>
                <a:spcPts val="0"/>
              </a:spcBef>
              <a:buNone/>
              <a:tabLst>
                <a:tab pos="977900" algn="l"/>
              </a:tabLst>
              <a:defRPr/>
            </a:pPr>
            <a:r>
              <a:rPr lang="en-US" sz="2000" dirty="0" smtClean="0">
                <a:cs typeface="Times New Roman" pitchFamily="18" charset="0"/>
              </a:rPr>
              <a:t>+ </a:t>
            </a:r>
            <a:r>
              <a:rPr lang="en-US" sz="2000" dirty="0">
                <a:cs typeface="Times New Roman" pitchFamily="18" charset="0"/>
              </a:rPr>
              <a:t>(</a:t>
            </a:r>
            <a:r>
              <a:rPr lang="en-US" sz="2000" dirty="0" smtClean="0">
                <a:cs typeface="Times New Roman" pitchFamily="18" charset="0"/>
              </a:rPr>
              <a:t>8−6.067)</a:t>
            </a:r>
            <a:r>
              <a:rPr lang="en-US" sz="2000" baseline="30000" dirty="0" smtClean="0">
                <a:cs typeface="Times New Roman" pitchFamily="18" charset="0"/>
              </a:rPr>
              <a:t>2</a:t>
            </a:r>
            <a:r>
              <a:rPr lang="en-US" sz="2000" dirty="0" smtClean="0">
                <a:cs typeface="Times New Roman" pitchFamily="18" charset="0"/>
              </a:rPr>
              <a:t> </a:t>
            </a:r>
            <a:r>
              <a:rPr lang="en-US" sz="2000" dirty="0">
                <a:cs typeface="Times New Roman" pitchFamily="18" charset="0"/>
              </a:rPr>
              <a:t>+ (</a:t>
            </a:r>
            <a:r>
              <a:rPr lang="en-US" sz="2000" dirty="0" smtClean="0">
                <a:cs typeface="Times New Roman" pitchFamily="18" charset="0"/>
              </a:rPr>
              <a:t>9−6.067)</a:t>
            </a:r>
            <a:r>
              <a:rPr lang="en-US" sz="2000" baseline="30000" dirty="0" smtClean="0">
                <a:cs typeface="Times New Roman" pitchFamily="18" charset="0"/>
              </a:rPr>
              <a:t>2</a:t>
            </a:r>
            <a:r>
              <a:rPr lang="en-US" sz="2000" dirty="0" smtClean="0">
                <a:cs typeface="Times New Roman" pitchFamily="18" charset="0"/>
              </a:rPr>
              <a:t> </a:t>
            </a:r>
            <a:r>
              <a:rPr lang="en-US" sz="2000" dirty="0">
                <a:cs typeface="Times New Roman" pitchFamily="18" charset="0"/>
              </a:rPr>
              <a:t>+ (</a:t>
            </a:r>
            <a:r>
              <a:rPr lang="en-US" sz="2000" dirty="0" smtClean="0">
                <a:cs typeface="Times New Roman" pitchFamily="18" charset="0"/>
              </a:rPr>
              <a:t>7−6.067)</a:t>
            </a:r>
            <a:r>
              <a:rPr lang="en-US" sz="2000" baseline="30000" dirty="0" smtClean="0">
                <a:cs typeface="Times New Roman" pitchFamily="18" charset="0"/>
              </a:rPr>
              <a:t>2</a:t>
            </a:r>
            <a:r>
              <a:rPr lang="en-US" sz="2000" dirty="0" smtClean="0">
                <a:cs typeface="Times New Roman" pitchFamily="18" charset="0"/>
              </a:rPr>
              <a:t> </a:t>
            </a:r>
            <a:r>
              <a:rPr lang="en-US" sz="2000" dirty="0">
                <a:cs typeface="Times New Roman" pitchFamily="18" charset="0"/>
              </a:rPr>
              <a:t>+ (</a:t>
            </a:r>
            <a:r>
              <a:rPr lang="en-US" sz="2000" dirty="0" smtClean="0">
                <a:cs typeface="Times New Roman" pitchFamily="18" charset="0"/>
              </a:rPr>
              <a:t>7−6.067)</a:t>
            </a:r>
            <a:r>
              <a:rPr lang="en-US" sz="2000" baseline="30000" dirty="0" smtClean="0">
                <a:cs typeface="Times New Roman" pitchFamily="18" charset="0"/>
              </a:rPr>
              <a:t>2</a:t>
            </a:r>
            <a:r>
              <a:rPr lang="en-US" sz="2000" dirty="0" smtClean="0">
                <a:cs typeface="Times New Roman" pitchFamily="18" charset="0"/>
              </a:rPr>
              <a:t> </a:t>
            </a:r>
            <a:r>
              <a:rPr lang="en-US" sz="2000" dirty="0">
                <a:cs typeface="Times New Roman" pitchFamily="18" charset="0"/>
              </a:rPr>
              <a:t>+ (</a:t>
            </a:r>
            <a:r>
              <a:rPr lang="en-US" sz="2000" dirty="0" smtClean="0">
                <a:cs typeface="Times New Roman" pitchFamily="18" charset="0"/>
              </a:rPr>
              <a:t>6−6.067)</a:t>
            </a:r>
            <a:r>
              <a:rPr lang="en-US" sz="2000" baseline="30000" dirty="0" smtClean="0">
                <a:cs typeface="Times New Roman" pitchFamily="18" charset="0"/>
              </a:rPr>
              <a:t>2</a:t>
            </a:r>
            <a:endParaRPr lang="en-US" sz="2000" baseline="30000" dirty="0">
              <a:cs typeface="Times New Roman" pitchFamily="18" charset="0"/>
            </a:endParaRPr>
          </a:p>
          <a:p>
            <a:pPr marL="557784" indent="257175">
              <a:spcBef>
                <a:spcPts val="0"/>
              </a:spcBef>
              <a:buNone/>
              <a:tabLst>
                <a:tab pos="977900" algn="l"/>
              </a:tabLst>
              <a:defRPr/>
            </a:pPr>
            <a:r>
              <a:rPr lang="en-US" sz="2000" dirty="0" smtClean="0">
                <a:cs typeface="Times New Roman" pitchFamily="18" charset="0"/>
              </a:rPr>
              <a:t>+ </a:t>
            </a:r>
            <a:r>
              <a:rPr lang="en-US" sz="2000" dirty="0">
                <a:cs typeface="Times New Roman" pitchFamily="18" charset="0"/>
              </a:rPr>
              <a:t>(</a:t>
            </a:r>
            <a:r>
              <a:rPr lang="en-US" sz="2000" dirty="0" smtClean="0">
                <a:cs typeface="Times New Roman" pitchFamily="18" charset="0"/>
              </a:rPr>
              <a:t>8−6.067)</a:t>
            </a:r>
            <a:r>
              <a:rPr lang="en-US" sz="2000" baseline="30000" dirty="0" smtClean="0">
                <a:cs typeface="Times New Roman" pitchFamily="18" charset="0"/>
              </a:rPr>
              <a:t>2</a:t>
            </a:r>
            <a:r>
              <a:rPr lang="en-US" sz="2000" dirty="0" smtClean="0">
                <a:cs typeface="Times New Roman" pitchFamily="18" charset="0"/>
              </a:rPr>
              <a:t> </a:t>
            </a:r>
            <a:r>
              <a:rPr lang="en-US" sz="2000" dirty="0">
                <a:cs typeface="Times New Roman" pitchFamily="18" charset="0"/>
              </a:rPr>
              <a:t>+ (</a:t>
            </a:r>
            <a:r>
              <a:rPr lang="en-US" sz="2000" dirty="0" smtClean="0">
                <a:cs typeface="Times New Roman" pitchFamily="18" charset="0"/>
              </a:rPr>
              <a:t>8−6.067)</a:t>
            </a:r>
            <a:r>
              <a:rPr lang="en-US" sz="2000" baseline="30000" dirty="0" smtClean="0">
                <a:cs typeface="Times New Roman" pitchFamily="18" charset="0"/>
              </a:rPr>
              <a:t>2</a:t>
            </a:r>
            <a:r>
              <a:rPr lang="en-US" sz="2000" dirty="0" smtClean="0">
                <a:cs typeface="Times New Roman" pitchFamily="18" charset="0"/>
              </a:rPr>
              <a:t> </a:t>
            </a:r>
            <a:r>
              <a:rPr lang="en-US" sz="2000" dirty="0">
                <a:cs typeface="Times New Roman" pitchFamily="18" charset="0"/>
              </a:rPr>
              <a:t>+ (</a:t>
            </a:r>
            <a:r>
              <a:rPr lang="en-US" sz="2000" dirty="0" smtClean="0">
                <a:cs typeface="Times New Roman" pitchFamily="18" charset="0"/>
              </a:rPr>
              <a:t>7−6.067)</a:t>
            </a:r>
            <a:r>
              <a:rPr lang="en-US" sz="2000" baseline="30000" dirty="0" smtClean="0">
                <a:cs typeface="Times New Roman" pitchFamily="18" charset="0"/>
              </a:rPr>
              <a:t>2</a:t>
            </a:r>
            <a:r>
              <a:rPr lang="en-US" sz="2000" dirty="0" smtClean="0">
                <a:cs typeface="Times New Roman" pitchFamily="18" charset="0"/>
              </a:rPr>
              <a:t> </a:t>
            </a:r>
            <a:r>
              <a:rPr lang="en-US" sz="2000" dirty="0">
                <a:cs typeface="Times New Roman" pitchFamily="18" charset="0"/>
              </a:rPr>
              <a:t>+ (</a:t>
            </a:r>
            <a:r>
              <a:rPr lang="en-US" sz="2000" dirty="0" smtClean="0">
                <a:cs typeface="Times New Roman" pitchFamily="18" charset="0"/>
              </a:rPr>
              <a:t>9−6.067)</a:t>
            </a:r>
            <a:r>
              <a:rPr lang="en-US" sz="2000" baseline="30000" dirty="0" smtClean="0">
                <a:cs typeface="Times New Roman" pitchFamily="18" charset="0"/>
              </a:rPr>
              <a:t>2</a:t>
            </a:r>
            <a:r>
              <a:rPr lang="en-US" sz="2000" dirty="0" smtClean="0">
                <a:cs typeface="Times New Roman" pitchFamily="18" charset="0"/>
              </a:rPr>
              <a:t> </a:t>
            </a:r>
            <a:r>
              <a:rPr lang="en-US" sz="2000" dirty="0">
                <a:cs typeface="Times New Roman" pitchFamily="18" charset="0"/>
              </a:rPr>
              <a:t>+ (</a:t>
            </a:r>
            <a:r>
              <a:rPr lang="en-US" sz="2000" dirty="0" smtClean="0">
                <a:cs typeface="Times New Roman" pitchFamily="18" charset="0"/>
              </a:rPr>
              <a:t>6−6.067)</a:t>
            </a:r>
            <a:r>
              <a:rPr lang="en-US" sz="2000" baseline="30000" dirty="0" smtClean="0">
                <a:cs typeface="Times New Roman" pitchFamily="18" charset="0"/>
              </a:rPr>
              <a:t>2</a:t>
            </a:r>
            <a:endParaRPr lang="en-US" sz="2000" baseline="30000" dirty="0">
              <a:cs typeface="Times New Roman" pitchFamily="18" charset="0"/>
            </a:endParaRPr>
          </a:p>
          <a:p>
            <a:pPr marL="585216" indent="257175">
              <a:spcBef>
                <a:spcPts val="0"/>
              </a:spcBef>
              <a:buNone/>
              <a:tabLst>
                <a:tab pos="977900" algn="l"/>
              </a:tabLst>
              <a:defRPr/>
            </a:pPr>
            <a:r>
              <a:rPr lang="en-US" sz="2000" dirty="0" smtClean="0">
                <a:cs typeface="Times New Roman" pitchFamily="18" charset="0"/>
              </a:rPr>
              <a:t>   (4−6.067)</a:t>
            </a:r>
            <a:r>
              <a:rPr lang="en-US" sz="2000" baseline="30000" dirty="0" smtClean="0">
                <a:cs typeface="Times New Roman" pitchFamily="18" charset="0"/>
              </a:rPr>
              <a:t>2 </a:t>
            </a:r>
            <a:r>
              <a:rPr lang="en-US" sz="2000" dirty="0">
                <a:cs typeface="Times New Roman" pitchFamily="18" charset="0"/>
              </a:rPr>
              <a:t>+ (</a:t>
            </a:r>
            <a:r>
              <a:rPr lang="en-US" sz="2000" dirty="0" smtClean="0">
                <a:cs typeface="Times New Roman" pitchFamily="18" charset="0"/>
              </a:rPr>
              <a:t>5−6.067)</a:t>
            </a:r>
            <a:r>
              <a:rPr lang="en-US" sz="2000" baseline="30000" dirty="0" smtClean="0">
                <a:cs typeface="Times New Roman" pitchFamily="18" charset="0"/>
              </a:rPr>
              <a:t>2</a:t>
            </a:r>
            <a:r>
              <a:rPr lang="en-US" sz="2000" dirty="0" smtClean="0">
                <a:cs typeface="Times New Roman" pitchFamily="18" charset="0"/>
              </a:rPr>
              <a:t> </a:t>
            </a:r>
            <a:r>
              <a:rPr lang="en-US" sz="2000" dirty="0">
                <a:cs typeface="Times New Roman" pitchFamily="18" charset="0"/>
              </a:rPr>
              <a:t>+ (</a:t>
            </a:r>
            <a:r>
              <a:rPr lang="en-US" sz="2000" dirty="0" smtClean="0">
                <a:cs typeface="Times New Roman" pitchFamily="18" charset="0"/>
              </a:rPr>
              <a:t>5−6.067)</a:t>
            </a:r>
            <a:r>
              <a:rPr lang="en-US" sz="2000" baseline="30000" dirty="0" smtClean="0">
                <a:cs typeface="Times New Roman" pitchFamily="18" charset="0"/>
              </a:rPr>
              <a:t>2</a:t>
            </a:r>
            <a:r>
              <a:rPr lang="en-US" sz="2000" dirty="0" smtClean="0">
                <a:cs typeface="Times New Roman" pitchFamily="18" charset="0"/>
              </a:rPr>
              <a:t> </a:t>
            </a:r>
            <a:r>
              <a:rPr lang="en-US" sz="2000" dirty="0">
                <a:cs typeface="Times New Roman" pitchFamily="18" charset="0"/>
              </a:rPr>
              <a:t>+ (</a:t>
            </a:r>
            <a:r>
              <a:rPr lang="en-US" sz="2000" dirty="0" smtClean="0">
                <a:cs typeface="Times New Roman" pitchFamily="18" charset="0"/>
              </a:rPr>
              <a:t>6−6.067)</a:t>
            </a:r>
            <a:r>
              <a:rPr lang="en-US" sz="2000" baseline="30000" dirty="0" smtClean="0">
                <a:cs typeface="Times New Roman" pitchFamily="18" charset="0"/>
              </a:rPr>
              <a:t>2</a:t>
            </a:r>
            <a:r>
              <a:rPr lang="en-US" sz="2000" dirty="0" smtClean="0">
                <a:cs typeface="Times New Roman" pitchFamily="18" charset="0"/>
              </a:rPr>
              <a:t> </a:t>
            </a:r>
            <a:r>
              <a:rPr lang="en-US" sz="2000" dirty="0">
                <a:cs typeface="Times New Roman" pitchFamily="18" charset="0"/>
              </a:rPr>
              <a:t>+ (</a:t>
            </a:r>
            <a:r>
              <a:rPr lang="en-US" sz="2000" dirty="0" smtClean="0">
                <a:cs typeface="Times New Roman" pitchFamily="18" charset="0"/>
              </a:rPr>
              <a:t>4−6.067)</a:t>
            </a:r>
            <a:r>
              <a:rPr lang="en-US" sz="2000" baseline="30000" dirty="0" smtClean="0">
                <a:cs typeface="Times New Roman" pitchFamily="18" charset="0"/>
              </a:rPr>
              <a:t>2</a:t>
            </a:r>
            <a:endParaRPr lang="en-US" sz="2000" baseline="30000" dirty="0">
              <a:cs typeface="Times New Roman" pitchFamily="18" charset="0"/>
            </a:endParaRPr>
          </a:p>
          <a:p>
            <a:pPr marL="557784" indent="257175">
              <a:spcBef>
                <a:spcPts val="0"/>
              </a:spcBef>
              <a:buNone/>
              <a:tabLst>
                <a:tab pos="977900" algn="l"/>
              </a:tabLst>
              <a:defRPr/>
            </a:pPr>
            <a:r>
              <a:rPr lang="en-US" sz="2000" dirty="0" smtClean="0">
                <a:cs typeface="Times New Roman" pitchFamily="18" charset="0"/>
              </a:rPr>
              <a:t>+ </a:t>
            </a:r>
            <a:r>
              <a:rPr lang="en-US" sz="2000" dirty="0">
                <a:cs typeface="Times New Roman" pitchFamily="18" charset="0"/>
              </a:rPr>
              <a:t>(</a:t>
            </a:r>
            <a:r>
              <a:rPr lang="en-US" sz="2000" dirty="0" smtClean="0">
                <a:cs typeface="Times New Roman" pitchFamily="18" charset="0"/>
              </a:rPr>
              <a:t>5−6.067)</a:t>
            </a:r>
            <a:r>
              <a:rPr lang="en-US" sz="2000" baseline="30000" dirty="0" smtClean="0">
                <a:cs typeface="Times New Roman" pitchFamily="18" charset="0"/>
              </a:rPr>
              <a:t>2</a:t>
            </a:r>
            <a:r>
              <a:rPr lang="en-US" sz="2000" dirty="0" smtClean="0">
                <a:cs typeface="Times New Roman" pitchFamily="18" charset="0"/>
              </a:rPr>
              <a:t> </a:t>
            </a:r>
            <a:r>
              <a:rPr lang="en-US" sz="2000" dirty="0">
                <a:cs typeface="Times New Roman" pitchFamily="18" charset="0"/>
              </a:rPr>
              <a:t>+ (</a:t>
            </a:r>
            <a:r>
              <a:rPr lang="en-US" sz="2000" dirty="0" smtClean="0">
                <a:cs typeface="Times New Roman" pitchFamily="18" charset="0"/>
              </a:rPr>
              <a:t>7−6.067)</a:t>
            </a:r>
            <a:r>
              <a:rPr lang="en-US" sz="2000" baseline="30000" dirty="0" smtClean="0">
                <a:cs typeface="Times New Roman" pitchFamily="18" charset="0"/>
              </a:rPr>
              <a:t>2</a:t>
            </a:r>
            <a:r>
              <a:rPr lang="en-US" sz="2000" dirty="0" smtClean="0">
                <a:cs typeface="Times New Roman" pitchFamily="18" charset="0"/>
              </a:rPr>
              <a:t> </a:t>
            </a:r>
            <a:r>
              <a:rPr lang="en-US" sz="2000" dirty="0">
                <a:cs typeface="Times New Roman" pitchFamily="18" charset="0"/>
              </a:rPr>
              <a:t>+ (</a:t>
            </a:r>
            <a:r>
              <a:rPr lang="en-US" sz="2000" dirty="0" smtClean="0">
                <a:cs typeface="Times New Roman" pitchFamily="18" charset="0"/>
              </a:rPr>
              <a:t>6−6.067)</a:t>
            </a:r>
            <a:r>
              <a:rPr lang="en-US" sz="2000" baseline="30000" dirty="0" smtClean="0">
                <a:cs typeface="Times New Roman" pitchFamily="18" charset="0"/>
              </a:rPr>
              <a:t>2</a:t>
            </a:r>
            <a:r>
              <a:rPr lang="en-US" sz="2000" dirty="0" smtClean="0">
                <a:cs typeface="Times New Roman" pitchFamily="18" charset="0"/>
              </a:rPr>
              <a:t> </a:t>
            </a:r>
            <a:r>
              <a:rPr lang="en-US" sz="2000" dirty="0">
                <a:cs typeface="Times New Roman" pitchFamily="18" charset="0"/>
              </a:rPr>
              <a:t>+ (</a:t>
            </a:r>
            <a:r>
              <a:rPr lang="en-US" sz="2000" dirty="0" smtClean="0">
                <a:cs typeface="Times New Roman" pitchFamily="18" charset="0"/>
              </a:rPr>
              <a:t>4−6.067)</a:t>
            </a:r>
            <a:r>
              <a:rPr lang="en-US" sz="2000" baseline="30000" dirty="0" smtClean="0">
                <a:cs typeface="Times New Roman" pitchFamily="18" charset="0"/>
              </a:rPr>
              <a:t>2</a:t>
            </a:r>
            <a:r>
              <a:rPr lang="en-US" sz="2000" dirty="0" smtClean="0">
                <a:cs typeface="Times New Roman" pitchFamily="18" charset="0"/>
              </a:rPr>
              <a:t> </a:t>
            </a:r>
            <a:r>
              <a:rPr lang="en-US" sz="2000" dirty="0">
                <a:cs typeface="Times New Roman" pitchFamily="18" charset="0"/>
              </a:rPr>
              <a:t>+ (</a:t>
            </a:r>
            <a:r>
              <a:rPr lang="en-US" sz="2000" dirty="0" smtClean="0">
                <a:cs typeface="Times New Roman" pitchFamily="18" charset="0"/>
              </a:rPr>
              <a:t>5−6.067)</a:t>
            </a:r>
            <a:r>
              <a:rPr lang="en-US" sz="2000" baseline="30000" dirty="0" smtClean="0">
                <a:cs typeface="Times New Roman" pitchFamily="18" charset="0"/>
              </a:rPr>
              <a:t>2</a:t>
            </a:r>
            <a:endParaRPr lang="en-US" sz="2000" baseline="30000" dirty="0">
              <a:cs typeface="Times New Roman" pitchFamily="18" charset="0"/>
            </a:endParaRPr>
          </a:p>
          <a:p>
            <a:pPr marL="557784" indent="257175">
              <a:spcBef>
                <a:spcPts val="0"/>
              </a:spcBef>
              <a:spcAft>
                <a:spcPts val="1200"/>
              </a:spcAft>
              <a:buNone/>
              <a:tabLst>
                <a:tab pos="977900" algn="l"/>
              </a:tabLst>
              <a:defRPr/>
            </a:pPr>
            <a:r>
              <a:rPr lang="en-US" sz="2000" dirty="0" smtClean="0">
                <a:cs typeface="Times New Roman" pitchFamily="18" charset="0"/>
              </a:rPr>
              <a:t>+ </a:t>
            </a:r>
            <a:r>
              <a:rPr lang="en-US" sz="2000" dirty="0">
                <a:cs typeface="Times New Roman" pitchFamily="18" charset="0"/>
              </a:rPr>
              <a:t>(</a:t>
            </a:r>
            <a:r>
              <a:rPr lang="en-US" sz="2000" dirty="0" smtClean="0">
                <a:cs typeface="Times New Roman" pitchFamily="18" charset="0"/>
              </a:rPr>
              <a:t>2−6.067)</a:t>
            </a:r>
            <a:r>
              <a:rPr lang="en-US" sz="2000" baseline="30000" dirty="0" smtClean="0">
                <a:cs typeface="Times New Roman" pitchFamily="18" charset="0"/>
              </a:rPr>
              <a:t>2</a:t>
            </a:r>
            <a:r>
              <a:rPr lang="en-US" sz="2000" dirty="0" smtClean="0">
                <a:cs typeface="Times New Roman" pitchFamily="18" charset="0"/>
              </a:rPr>
              <a:t> </a:t>
            </a:r>
            <a:r>
              <a:rPr lang="en-US" sz="2000" dirty="0">
                <a:cs typeface="Times New Roman" pitchFamily="18" charset="0"/>
              </a:rPr>
              <a:t>+ (</a:t>
            </a:r>
            <a:r>
              <a:rPr lang="en-US" sz="2000" dirty="0" smtClean="0">
                <a:cs typeface="Times New Roman" pitchFamily="18" charset="0"/>
              </a:rPr>
              <a:t>3−6.067)</a:t>
            </a:r>
            <a:r>
              <a:rPr lang="en-US" sz="2000" baseline="30000" dirty="0" smtClean="0">
                <a:cs typeface="Times New Roman" pitchFamily="18" charset="0"/>
              </a:rPr>
              <a:t>2</a:t>
            </a:r>
            <a:r>
              <a:rPr lang="en-US" sz="2000" dirty="0" smtClean="0">
                <a:cs typeface="Times New Roman" pitchFamily="18" charset="0"/>
              </a:rPr>
              <a:t> </a:t>
            </a:r>
            <a:r>
              <a:rPr lang="en-US" sz="2000" dirty="0">
                <a:cs typeface="Times New Roman" pitchFamily="18" charset="0"/>
              </a:rPr>
              <a:t>+ (</a:t>
            </a:r>
            <a:r>
              <a:rPr lang="en-US" sz="2000" dirty="0" smtClean="0">
                <a:cs typeface="Times New Roman" pitchFamily="18" charset="0"/>
              </a:rPr>
              <a:t>2−6.067)</a:t>
            </a:r>
            <a:r>
              <a:rPr lang="en-US" sz="2000" baseline="30000" dirty="0" smtClean="0">
                <a:cs typeface="Times New Roman" pitchFamily="18" charset="0"/>
              </a:rPr>
              <a:t>2</a:t>
            </a:r>
            <a:r>
              <a:rPr lang="en-US" sz="2000" dirty="0" smtClean="0">
                <a:cs typeface="Times New Roman" pitchFamily="18" charset="0"/>
              </a:rPr>
              <a:t> </a:t>
            </a:r>
            <a:r>
              <a:rPr lang="en-US" sz="2000" dirty="0">
                <a:cs typeface="Times New Roman" pitchFamily="18" charset="0"/>
              </a:rPr>
              <a:t>+ (</a:t>
            </a:r>
            <a:r>
              <a:rPr lang="en-US" sz="2000" dirty="0" smtClean="0">
                <a:cs typeface="Times New Roman" pitchFamily="18" charset="0"/>
              </a:rPr>
              <a:t>1−6.067)</a:t>
            </a:r>
            <a:r>
              <a:rPr lang="en-US" sz="2000" baseline="30000" dirty="0" smtClean="0">
                <a:cs typeface="Times New Roman" pitchFamily="18" charset="0"/>
              </a:rPr>
              <a:t>2</a:t>
            </a:r>
            <a:r>
              <a:rPr lang="en-US" sz="2000" dirty="0" smtClean="0">
                <a:cs typeface="Times New Roman" pitchFamily="18" charset="0"/>
              </a:rPr>
              <a:t> </a:t>
            </a:r>
            <a:r>
              <a:rPr lang="en-US" sz="2000" dirty="0">
                <a:cs typeface="Times New Roman" pitchFamily="18" charset="0"/>
              </a:rPr>
              <a:t>+ (</a:t>
            </a:r>
            <a:r>
              <a:rPr lang="en-US" sz="2000" dirty="0" smtClean="0">
                <a:cs typeface="Times New Roman" pitchFamily="18" charset="0"/>
              </a:rPr>
              <a:t>2−6.067)</a:t>
            </a:r>
            <a:r>
              <a:rPr lang="en-US" sz="2000" baseline="30000" dirty="0" smtClean="0">
                <a:cs typeface="Times New Roman" pitchFamily="18" charset="0"/>
              </a:rPr>
              <a:t>2</a:t>
            </a:r>
          </a:p>
          <a:p>
            <a:pPr marL="548640" indent="0">
              <a:spcBef>
                <a:spcPts val="0"/>
              </a:spcBef>
              <a:buNone/>
              <a:tabLst>
                <a:tab pos="977900" algn="l"/>
              </a:tabLst>
              <a:defRPr/>
            </a:pPr>
            <a:r>
              <a:rPr lang="en-US" sz="2000" dirty="0" smtClean="0">
                <a:cs typeface="Times New Roman" pitchFamily="18" charset="0"/>
              </a:rPr>
              <a:t>= (</a:t>
            </a:r>
            <a:r>
              <a:rPr lang="en-US" sz="2000" dirty="0">
                <a:cs typeface="Times New Roman" pitchFamily="18" charset="0"/>
              </a:rPr>
              <a:t>3.933)</a:t>
            </a:r>
            <a:r>
              <a:rPr lang="en-US" sz="2000" baseline="30000" dirty="0">
                <a:cs typeface="Times New Roman" pitchFamily="18" charset="0"/>
              </a:rPr>
              <a:t>2</a:t>
            </a:r>
            <a:r>
              <a:rPr lang="en-US" sz="2000" dirty="0">
                <a:cs typeface="Times New Roman" pitchFamily="18" charset="0"/>
              </a:rPr>
              <a:t> + (2.933)</a:t>
            </a:r>
            <a:r>
              <a:rPr lang="en-US" sz="2000" baseline="30000" dirty="0">
                <a:cs typeface="Times New Roman" pitchFamily="18" charset="0"/>
              </a:rPr>
              <a:t>2</a:t>
            </a:r>
            <a:r>
              <a:rPr lang="en-US" sz="2000" dirty="0">
                <a:cs typeface="Times New Roman" pitchFamily="18" charset="0"/>
              </a:rPr>
              <a:t> + (3.933)</a:t>
            </a:r>
            <a:r>
              <a:rPr lang="en-US" sz="2000" baseline="30000" dirty="0">
                <a:cs typeface="Times New Roman" pitchFamily="18" charset="0"/>
              </a:rPr>
              <a:t>2</a:t>
            </a:r>
            <a:r>
              <a:rPr lang="en-US" sz="2000" dirty="0">
                <a:cs typeface="Times New Roman" pitchFamily="18" charset="0"/>
              </a:rPr>
              <a:t> + (1.933)</a:t>
            </a:r>
            <a:r>
              <a:rPr lang="en-US" sz="2000" baseline="30000" dirty="0">
                <a:cs typeface="Times New Roman" pitchFamily="18" charset="0"/>
              </a:rPr>
              <a:t>2</a:t>
            </a:r>
            <a:r>
              <a:rPr lang="en-US" sz="2000" dirty="0">
                <a:cs typeface="Times New Roman" pitchFamily="18" charset="0"/>
              </a:rPr>
              <a:t> + (2.933)</a:t>
            </a:r>
            <a:r>
              <a:rPr lang="en-US" sz="2000" baseline="30000" dirty="0">
                <a:cs typeface="Times New Roman" pitchFamily="18" charset="0"/>
              </a:rPr>
              <a:t>2</a:t>
            </a:r>
          </a:p>
          <a:p>
            <a:pPr marL="557784" indent="256032">
              <a:spcBef>
                <a:spcPts val="0"/>
              </a:spcBef>
              <a:buNone/>
              <a:tabLst>
                <a:tab pos="977900" algn="l"/>
              </a:tabLst>
              <a:defRPr/>
            </a:pPr>
            <a:r>
              <a:rPr lang="en-US" sz="2000" dirty="0" smtClean="0">
                <a:cs typeface="Times New Roman" pitchFamily="18" charset="0"/>
              </a:rPr>
              <a:t>+ (1.933)</a:t>
            </a:r>
            <a:r>
              <a:rPr lang="en-US" sz="2000" baseline="30000" dirty="0" smtClean="0">
                <a:cs typeface="Times New Roman" pitchFamily="18" charset="0"/>
              </a:rPr>
              <a:t>2</a:t>
            </a:r>
            <a:r>
              <a:rPr lang="en-US" sz="2000" dirty="0" smtClean="0">
                <a:cs typeface="Times New Roman" pitchFamily="18" charset="0"/>
              </a:rPr>
              <a:t> + (2.933)</a:t>
            </a:r>
            <a:r>
              <a:rPr lang="en-US" sz="2000" baseline="30000" dirty="0" smtClean="0">
                <a:cs typeface="Times New Roman" pitchFamily="18" charset="0"/>
              </a:rPr>
              <a:t>2</a:t>
            </a:r>
            <a:r>
              <a:rPr lang="en-US" sz="2000" dirty="0" smtClean="0">
                <a:cs typeface="Times New Roman" pitchFamily="18" charset="0"/>
              </a:rPr>
              <a:t> + (0.933)</a:t>
            </a:r>
            <a:r>
              <a:rPr lang="en-US" sz="2000" baseline="30000" dirty="0" smtClean="0">
                <a:cs typeface="Times New Roman" pitchFamily="18" charset="0"/>
              </a:rPr>
              <a:t>2</a:t>
            </a:r>
            <a:r>
              <a:rPr lang="en-US" sz="2000" dirty="0" smtClean="0">
                <a:cs typeface="Times New Roman" pitchFamily="18" charset="0"/>
              </a:rPr>
              <a:t> + (0.933)</a:t>
            </a:r>
            <a:r>
              <a:rPr lang="en-US" sz="2000" baseline="30000" dirty="0" smtClean="0">
                <a:cs typeface="Times New Roman" pitchFamily="18" charset="0"/>
              </a:rPr>
              <a:t>2</a:t>
            </a:r>
            <a:r>
              <a:rPr lang="en-US" sz="2000" dirty="0" smtClean="0">
                <a:cs typeface="Times New Roman" pitchFamily="18" charset="0"/>
              </a:rPr>
              <a:t> + (−0.067)</a:t>
            </a:r>
            <a:r>
              <a:rPr lang="en-US" sz="2000" baseline="30000" dirty="0" smtClean="0">
                <a:cs typeface="Times New Roman" pitchFamily="18" charset="0"/>
              </a:rPr>
              <a:t>2</a:t>
            </a:r>
          </a:p>
          <a:p>
            <a:pPr marL="557784" indent="256032">
              <a:spcBef>
                <a:spcPts val="0"/>
              </a:spcBef>
              <a:buNone/>
              <a:tabLst>
                <a:tab pos="977900" algn="l"/>
              </a:tabLst>
              <a:defRPr/>
            </a:pPr>
            <a:r>
              <a:rPr lang="en-US" sz="2000" dirty="0" smtClean="0">
                <a:cs typeface="Times New Roman" pitchFamily="18" charset="0"/>
              </a:rPr>
              <a:t>+ </a:t>
            </a:r>
            <a:r>
              <a:rPr lang="en-US" sz="2000" dirty="0">
                <a:cs typeface="Times New Roman" pitchFamily="18" charset="0"/>
              </a:rPr>
              <a:t>(1.933)</a:t>
            </a:r>
            <a:r>
              <a:rPr lang="en-US" sz="2000" baseline="30000" dirty="0">
                <a:cs typeface="Times New Roman" pitchFamily="18" charset="0"/>
              </a:rPr>
              <a:t>2</a:t>
            </a:r>
            <a:r>
              <a:rPr lang="en-US" sz="2000" dirty="0">
                <a:cs typeface="Times New Roman" pitchFamily="18" charset="0"/>
              </a:rPr>
              <a:t> + (1.933)</a:t>
            </a:r>
            <a:r>
              <a:rPr lang="en-US" sz="2000" baseline="30000" dirty="0">
                <a:cs typeface="Times New Roman" pitchFamily="18" charset="0"/>
              </a:rPr>
              <a:t>2</a:t>
            </a:r>
            <a:r>
              <a:rPr lang="en-US" sz="2000" dirty="0">
                <a:cs typeface="Times New Roman" pitchFamily="18" charset="0"/>
              </a:rPr>
              <a:t> + (0.933)</a:t>
            </a:r>
            <a:r>
              <a:rPr lang="en-US" sz="2000" baseline="30000" dirty="0">
                <a:cs typeface="Times New Roman" pitchFamily="18" charset="0"/>
              </a:rPr>
              <a:t>2</a:t>
            </a:r>
            <a:r>
              <a:rPr lang="en-US" sz="2000" dirty="0">
                <a:cs typeface="Times New Roman" pitchFamily="18" charset="0"/>
              </a:rPr>
              <a:t> + (2.933)</a:t>
            </a:r>
            <a:r>
              <a:rPr lang="en-US" sz="2000" baseline="30000" dirty="0">
                <a:cs typeface="Times New Roman" pitchFamily="18" charset="0"/>
              </a:rPr>
              <a:t>2</a:t>
            </a:r>
            <a:r>
              <a:rPr lang="en-US" sz="2000" dirty="0">
                <a:cs typeface="Times New Roman" pitchFamily="18" charset="0"/>
              </a:rPr>
              <a:t> + </a:t>
            </a:r>
            <a:r>
              <a:rPr lang="en-US" sz="2000" dirty="0" smtClean="0">
                <a:cs typeface="Times New Roman" pitchFamily="18" charset="0"/>
              </a:rPr>
              <a:t>(−0.067)</a:t>
            </a:r>
            <a:r>
              <a:rPr lang="en-US" sz="2000" baseline="30000" dirty="0" smtClean="0">
                <a:cs typeface="Times New Roman" pitchFamily="18" charset="0"/>
              </a:rPr>
              <a:t>2</a:t>
            </a:r>
            <a:endParaRPr lang="en-US" sz="2000" baseline="30000" dirty="0">
              <a:cs typeface="Times New Roman" pitchFamily="18" charset="0"/>
            </a:endParaRPr>
          </a:p>
          <a:p>
            <a:pPr marL="557784" indent="256032">
              <a:spcBef>
                <a:spcPts val="0"/>
              </a:spcBef>
              <a:buNone/>
              <a:tabLst>
                <a:tab pos="977900" algn="l"/>
              </a:tabLst>
              <a:defRPr/>
            </a:pPr>
            <a:r>
              <a:rPr lang="en-US" sz="2000" dirty="0" smtClean="0">
                <a:cs typeface="Times New Roman" pitchFamily="18" charset="0"/>
              </a:rPr>
              <a:t>   (−2.067)</a:t>
            </a:r>
            <a:r>
              <a:rPr lang="en-US" sz="2000" baseline="30000" dirty="0" smtClean="0">
                <a:cs typeface="Times New Roman" pitchFamily="18" charset="0"/>
              </a:rPr>
              <a:t>2</a:t>
            </a:r>
            <a:r>
              <a:rPr lang="en-US" sz="2000" dirty="0" smtClean="0">
                <a:cs typeface="Times New Roman" pitchFamily="18" charset="0"/>
              </a:rPr>
              <a:t> </a:t>
            </a:r>
            <a:r>
              <a:rPr lang="en-US" sz="2000" dirty="0">
                <a:cs typeface="Times New Roman" pitchFamily="18" charset="0"/>
              </a:rPr>
              <a:t>+ </a:t>
            </a:r>
            <a:r>
              <a:rPr lang="en-US" sz="2000" dirty="0" smtClean="0">
                <a:cs typeface="Times New Roman" pitchFamily="18" charset="0"/>
              </a:rPr>
              <a:t>(−1.067)</a:t>
            </a:r>
            <a:r>
              <a:rPr lang="en-US" sz="2000" baseline="30000" dirty="0" smtClean="0">
                <a:cs typeface="Times New Roman" pitchFamily="18" charset="0"/>
              </a:rPr>
              <a:t>2</a:t>
            </a:r>
            <a:r>
              <a:rPr lang="en-US" sz="2000" dirty="0" smtClean="0">
                <a:cs typeface="Times New Roman" pitchFamily="18" charset="0"/>
              </a:rPr>
              <a:t> </a:t>
            </a:r>
            <a:r>
              <a:rPr lang="en-US" sz="2000" dirty="0">
                <a:cs typeface="Times New Roman" pitchFamily="18" charset="0"/>
              </a:rPr>
              <a:t>+ </a:t>
            </a:r>
            <a:r>
              <a:rPr lang="en-US" sz="2000" dirty="0" smtClean="0">
                <a:cs typeface="Times New Roman" pitchFamily="18" charset="0"/>
              </a:rPr>
              <a:t>(−1.067)</a:t>
            </a:r>
            <a:r>
              <a:rPr lang="en-US" sz="2000" baseline="30000" dirty="0" smtClean="0">
                <a:cs typeface="Times New Roman" pitchFamily="18" charset="0"/>
              </a:rPr>
              <a:t>2</a:t>
            </a:r>
            <a:r>
              <a:rPr lang="en-US" sz="2000" dirty="0" smtClean="0">
                <a:cs typeface="Times New Roman" pitchFamily="18" charset="0"/>
              </a:rPr>
              <a:t> </a:t>
            </a:r>
            <a:r>
              <a:rPr lang="en-US" sz="2000" dirty="0">
                <a:cs typeface="Times New Roman" pitchFamily="18" charset="0"/>
              </a:rPr>
              <a:t>+ </a:t>
            </a:r>
            <a:r>
              <a:rPr lang="en-US" sz="2000" dirty="0" smtClean="0">
                <a:cs typeface="Times New Roman" pitchFamily="18" charset="0"/>
              </a:rPr>
              <a:t>(−0.067)</a:t>
            </a:r>
            <a:r>
              <a:rPr lang="en-US" sz="2000" baseline="30000" dirty="0" smtClean="0">
                <a:cs typeface="Times New Roman" pitchFamily="18" charset="0"/>
              </a:rPr>
              <a:t>2</a:t>
            </a:r>
            <a:r>
              <a:rPr lang="en-US" sz="2000" dirty="0" smtClean="0">
                <a:cs typeface="Times New Roman" pitchFamily="18" charset="0"/>
              </a:rPr>
              <a:t> </a:t>
            </a:r>
            <a:r>
              <a:rPr lang="en-US" sz="2000" dirty="0">
                <a:cs typeface="Times New Roman" pitchFamily="18" charset="0"/>
              </a:rPr>
              <a:t>+ </a:t>
            </a:r>
            <a:r>
              <a:rPr lang="en-US" sz="2000" dirty="0" smtClean="0">
                <a:cs typeface="Times New Roman" pitchFamily="18" charset="0"/>
              </a:rPr>
              <a:t>(−2.067)</a:t>
            </a:r>
            <a:r>
              <a:rPr lang="en-US" sz="2000" baseline="30000" dirty="0" smtClean="0">
                <a:cs typeface="Times New Roman" pitchFamily="18" charset="0"/>
              </a:rPr>
              <a:t>2</a:t>
            </a:r>
            <a:endParaRPr lang="en-US" sz="2000" baseline="30000" dirty="0">
              <a:cs typeface="Times New Roman" pitchFamily="18" charset="0"/>
            </a:endParaRPr>
          </a:p>
          <a:p>
            <a:pPr marL="557784" indent="256032">
              <a:spcBef>
                <a:spcPts val="0"/>
              </a:spcBef>
              <a:buNone/>
              <a:tabLst>
                <a:tab pos="977900" algn="l"/>
              </a:tabLst>
              <a:defRPr/>
            </a:pPr>
            <a:r>
              <a:rPr lang="en-US" sz="2000" dirty="0" smtClean="0">
                <a:cs typeface="Times New Roman" pitchFamily="18" charset="0"/>
              </a:rPr>
              <a:t>+ (−1.067)</a:t>
            </a:r>
            <a:r>
              <a:rPr lang="en-US" sz="2000" baseline="30000" dirty="0" smtClean="0">
                <a:cs typeface="Times New Roman" pitchFamily="18" charset="0"/>
              </a:rPr>
              <a:t>2</a:t>
            </a:r>
            <a:r>
              <a:rPr lang="en-US" sz="2000" dirty="0" smtClean="0">
                <a:cs typeface="Times New Roman" pitchFamily="18" charset="0"/>
              </a:rPr>
              <a:t> </a:t>
            </a:r>
            <a:r>
              <a:rPr lang="en-US" sz="2000" dirty="0">
                <a:cs typeface="Times New Roman" pitchFamily="18" charset="0"/>
              </a:rPr>
              <a:t>+ (0.9333)</a:t>
            </a:r>
            <a:r>
              <a:rPr lang="en-US" sz="2000" baseline="30000" dirty="0">
                <a:cs typeface="Times New Roman" pitchFamily="18" charset="0"/>
              </a:rPr>
              <a:t>2</a:t>
            </a:r>
            <a:r>
              <a:rPr lang="en-US" sz="2000" dirty="0">
                <a:cs typeface="Times New Roman" pitchFamily="18" charset="0"/>
              </a:rPr>
              <a:t> + </a:t>
            </a:r>
            <a:r>
              <a:rPr lang="en-US" sz="2000" dirty="0" smtClean="0">
                <a:cs typeface="Times New Roman" pitchFamily="18" charset="0"/>
              </a:rPr>
              <a:t>(−0.067)</a:t>
            </a:r>
            <a:r>
              <a:rPr lang="en-US" sz="2000" baseline="30000" dirty="0" smtClean="0">
                <a:cs typeface="Times New Roman" pitchFamily="18" charset="0"/>
              </a:rPr>
              <a:t>2</a:t>
            </a:r>
            <a:r>
              <a:rPr lang="en-US" sz="2000" dirty="0" smtClean="0">
                <a:cs typeface="Times New Roman" pitchFamily="18" charset="0"/>
              </a:rPr>
              <a:t> </a:t>
            </a:r>
            <a:r>
              <a:rPr lang="en-US" sz="2000" dirty="0">
                <a:cs typeface="Times New Roman" pitchFamily="18" charset="0"/>
              </a:rPr>
              <a:t>+ </a:t>
            </a:r>
            <a:r>
              <a:rPr lang="en-US" sz="2000" dirty="0" smtClean="0">
                <a:cs typeface="Times New Roman" pitchFamily="18" charset="0"/>
              </a:rPr>
              <a:t>(−2.067)</a:t>
            </a:r>
            <a:r>
              <a:rPr lang="en-US" sz="2000" baseline="30000" dirty="0" smtClean="0">
                <a:cs typeface="Times New Roman" pitchFamily="18" charset="0"/>
              </a:rPr>
              <a:t>2</a:t>
            </a:r>
            <a:r>
              <a:rPr lang="en-US" sz="2000" dirty="0" smtClean="0">
                <a:cs typeface="Times New Roman" pitchFamily="18" charset="0"/>
              </a:rPr>
              <a:t> </a:t>
            </a:r>
            <a:r>
              <a:rPr lang="en-US" sz="2000" dirty="0">
                <a:cs typeface="Times New Roman" pitchFamily="18" charset="0"/>
              </a:rPr>
              <a:t>+ </a:t>
            </a:r>
            <a:r>
              <a:rPr lang="en-US" sz="2000" dirty="0" smtClean="0">
                <a:cs typeface="Times New Roman" pitchFamily="18" charset="0"/>
              </a:rPr>
              <a:t>(−1.067)</a:t>
            </a:r>
            <a:r>
              <a:rPr lang="en-US" sz="2000" baseline="30000" dirty="0" smtClean="0">
                <a:cs typeface="Times New Roman" pitchFamily="18" charset="0"/>
              </a:rPr>
              <a:t>2</a:t>
            </a:r>
            <a:endParaRPr lang="en-US" sz="2000" baseline="30000" dirty="0">
              <a:cs typeface="Times New Roman" pitchFamily="18" charset="0"/>
            </a:endParaRPr>
          </a:p>
          <a:p>
            <a:pPr marL="557784" indent="256032">
              <a:spcBef>
                <a:spcPts val="0"/>
              </a:spcBef>
              <a:buNone/>
              <a:tabLst>
                <a:tab pos="977900" algn="l"/>
              </a:tabLst>
              <a:defRPr/>
            </a:pPr>
            <a:r>
              <a:rPr lang="en-US" sz="2000" dirty="0" smtClean="0">
                <a:cs typeface="Times New Roman" pitchFamily="18" charset="0"/>
              </a:rPr>
              <a:t>+ (−4.067)</a:t>
            </a:r>
            <a:r>
              <a:rPr lang="en-US" sz="2000" baseline="30000" dirty="0" smtClean="0">
                <a:cs typeface="Times New Roman" pitchFamily="18" charset="0"/>
              </a:rPr>
              <a:t>2</a:t>
            </a:r>
            <a:r>
              <a:rPr lang="en-US" sz="2000" dirty="0" smtClean="0">
                <a:cs typeface="Times New Roman" pitchFamily="18" charset="0"/>
              </a:rPr>
              <a:t> </a:t>
            </a:r>
            <a:r>
              <a:rPr lang="en-US" sz="2000" dirty="0">
                <a:cs typeface="Times New Roman" pitchFamily="18" charset="0"/>
              </a:rPr>
              <a:t>+ </a:t>
            </a:r>
            <a:r>
              <a:rPr lang="en-US" sz="2000" dirty="0" smtClean="0">
                <a:cs typeface="Times New Roman" pitchFamily="18" charset="0"/>
              </a:rPr>
              <a:t>(−3.067)</a:t>
            </a:r>
            <a:r>
              <a:rPr lang="en-US" sz="2000" baseline="30000" dirty="0" smtClean="0">
                <a:cs typeface="Times New Roman" pitchFamily="18" charset="0"/>
              </a:rPr>
              <a:t>2</a:t>
            </a:r>
            <a:r>
              <a:rPr lang="en-US" sz="2000" dirty="0" smtClean="0">
                <a:cs typeface="Times New Roman" pitchFamily="18" charset="0"/>
              </a:rPr>
              <a:t> </a:t>
            </a:r>
            <a:r>
              <a:rPr lang="en-US" sz="2000" dirty="0">
                <a:cs typeface="Times New Roman" pitchFamily="18" charset="0"/>
              </a:rPr>
              <a:t>+ </a:t>
            </a:r>
            <a:r>
              <a:rPr lang="en-US" sz="2000" dirty="0" smtClean="0">
                <a:cs typeface="Times New Roman" pitchFamily="18" charset="0"/>
              </a:rPr>
              <a:t>(−4.067)</a:t>
            </a:r>
            <a:r>
              <a:rPr lang="en-US" sz="2000" baseline="30000" dirty="0" smtClean="0">
                <a:cs typeface="Times New Roman" pitchFamily="18" charset="0"/>
              </a:rPr>
              <a:t>2</a:t>
            </a:r>
            <a:r>
              <a:rPr lang="en-US" sz="2000" dirty="0" smtClean="0">
                <a:cs typeface="Times New Roman" pitchFamily="18" charset="0"/>
              </a:rPr>
              <a:t> </a:t>
            </a:r>
            <a:r>
              <a:rPr lang="en-US" sz="2000" dirty="0">
                <a:cs typeface="Times New Roman" pitchFamily="18" charset="0"/>
              </a:rPr>
              <a:t>+ </a:t>
            </a:r>
            <a:r>
              <a:rPr lang="en-US" sz="2000" dirty="0" smtClean="0">
                <a:cs typeface="Times New Roman" pitchFamily="18" charset="0"/>
              </a:rPr>
              <a:t>(−5.067)</a:t>
            </a:r>
            <a:r>
              <a:rPr lang="en-US" sz="2000" baseline="30000" dirty="0" smtClean="0">
                <a:cs typeface="Times New Roman" pitchFamily="18" charset="0"/>
              </a:rPr>
              <a:t>2</a:t>
            </a:r>
            <a:r>
              <a:rPr lang="en-US" sz="2000" dirty="0" smtClean="0">
                <a:cs typeface="Times New Roman" pitchFamily="18" charset="0"/>
              </a:rPr>
              <a:t> </a:t>
            </a:r>
            <a:r>
              <a:rPr lang="en-US" sz="2000" dirty="0">
                <a:cs typeface="Times New Roman" pitchFamily="18" charset="0"/>
              </a:rPr>
              <a:t>+ </a:t>
            </a:r>
            <a:r>
              <a:rPr lang="en-US" sz="2000" dirty="0" smtClean="0">
                <a:cs typeface="Times New Roman" pitchFamily="18" charset="0"/>
              </a:rPr>
              <a:t>(−4.067)</a:t>
            </a:r>
            <a:r>
              <a:rPr lang="en-US" sz="2000" baseline="30000" dirty="0" smtClean="0">
                <a:cs typeface="Times New Roman" pitchFamily="18" charset="0"/>
              </a:rPr>
              <a:t>2</a:t>
            </a:r>
            <a:endParaRPr lang="en-US" sz="2000" baseline="30000" dirty="0">
              <a:cs typeface="Times New Roman" pitchFamily="18" charset="0"/>
            </a:endParaRPr>
          </a:p>
          <a:p>
            <a:pPr marL="548640" indent="0">
              <a:spcBef>
                <a:spcPts val="0"/>
              </a:spcBef>
              <a:buNone/>
              <a:tabLst>
                <a:tab pos="977900" algn="l"/>
              </a:tabLst>
              <a:defRPr/>
            </a:pPr>
            <a:r>
              <a:rPr lang="en-US" sz="2000" dirty="0" smtClean="0">
                <a:cs typeface="Times New Roman" pitchFamily="18" charset="0"/>
              </a:rPr>
              <a:t>= </a:t>
            </a:r>
            <a:r>
              <a:rPr lang="en-US" sz="2000" dirty="0">
                <a:cs typeface="Times New Roman" pitchFamily="18" charset="0"/>
              </a:rPr>
              <a:t>185.867</a:t>
            </a:r>
            <a:endParaRPr lang="en-US" sz="2000" baseline="30000" dirty="0">
              <a:cs typeface="Times New Roman" pitchFamily="18" charset="0"/>
            </a:endParaRPr>
          </a:p>
        </p:txBody>
      </p:sp>
      <p:cxnSp>
        <p:nvCxnSpPr>
          <p:cNvPr id="6" name="Straight Connector 5"/>
          <p:cNvCxnSpPr/>
          <p:nvPr/>
        </p:nvCxnSpPr>
        <p:spPr>
          <a:xfrm>
            <a:off x="1013460" y="2133600"/>
            <a:ext cx="0" cy="3733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92350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Illustrative Applications of One-Way</a:t>
            </a:r>
            <a:br>
              <a:rPr lang="en-US" dirty="0"/>
            </a:br>
            <a:r>
              <a:rPr lang="en-US" dirty="0"/>
              <a:t>Analysis of </a:t>
            </a:r>
            <a:r>
              <a:rPr lang="en-US" dirty="0" smtClean="0"/>
              <a:t>Variance </a:t>
            </a:r>
            <a:r>
              <a:rPr lang="en-US" sz="2000" b="0" dirty="0" smtClean="0"/>
              <a:t>(3 </a:t>
            </a:r>
            <a:r>
              <a:rPr lang="en-US" sz="2000" b="0" dirty="0"/>
              <a:t>of 7)</a:t>
            </a:r>
            <a:endParaRPr lang="en-US" dirty="0"/>
          </a:p>
        </p:txBody>
      </p:sp>
      <p:sp>
        <p:nvSpPr>
          <p:cNvPr id="3" name="Content Placeholder 2"/>
          <p:cNvSpPr>
            <a:spLocks noGrp="1"/>
          </p:cNvSpPr>
          <p:nvPr>
            <p:ph idx="1"/>
          </p:nvPr>
        </p:nvSpPr>
        <p:spPr/>
        <p:txBody>
          <a:bodyPr/>
          <a:lstStyle/>
          <a:p>
            <a:pPr marL="0" indent="301752">
              <a:spcBef>
                <a:spcPts val="0"/>
              </a:spcBef>
              <a:buNone/>
              <a:defRPr/>
            </a:pPr>
            <a:r>
              <a:rPr lang="en-US" sz="2000" b="1" i="1" dirty="0" err="1" smtClean="0">
                <a:solidFill>
                  <a:srgbClr val="007FA3"/>
                </a:solidFill>
                <a:cs typeface="Times New Roman" pitchFamily="18" charset="0"/>
              </a:rPr>
              <a:t>SS</a:t>
            </a:r>
            <a:r>
              <a:rPr lang="en-US" sz="2000" b="1" i="1" baseline="-25000" dirty="0" err="1" smtClean="0">
                <a:solidFill>
                  <a:srgbClr val="007FA3"/>
                </a:solidFill>
                <a:cs typeface="Times New Roman" pitchFamily="18" charset="0"/>
              </a:rPr>
              <a:t>x</a:t>
            </a:r>
            <a:r>
              <a:rPr lang="en-US" sz="2000" dirty="0" smtClean="0">
                <a:solidFill>
                  <a:srgbClr val="CC0000"/>
                </a:solidFill>
                <a:cs typeface="Times New Roman" pitchFamily="18" charset="0"/>
              </a:rPr>
              <a:t> </a:t>
            </a:r>
            <a:r>
              <a:rPr lang="en-US" sz="2000" dirty="0" smtClean="0">
                <a:cs typeface="Times New Roman" pitchFamily="18" charset="0"/>
              </a:rPr>
              <a:t>= 10(8.3−6.067)</a:t>
            </a:r>
            <a:r>
              <a:rPr lang="en-US" sz="2000" baseline="30000" dirty="0" smtClean="0">
                <a:cs typeface="Times New Roman" pitchFamily="18" charset="0"/>
              </a:rPr>
              <a:t>2</a:t>
            </a:r>
            <a:r>
              <a:rPr lang="en-US" sz="2000" dirty="0" smtClean="0">
                <a:cs typeface="Times New Roman" pitchFamily="18" charset="0"/>
              </a:rPr>
              <a:t> </a:t>
            </a:r>
            <a:r>
              <a:rPr lang="en-US" sz="2000" dirty="0">
                <a:cs typeface="Times New Roman" pitchFamily="18" charset="0"/>
              </a:rPr>
              <a:t>+ </a:t>
            </a:r>
            <a:r>
              <a:rPr lang="en-US" sz="2000" dirty="0" smtClean="0">
                <a:cs typeface="Times New Roman" pitchFamily="18" charset="0"/>
              </a:rPr>
              <a:t>10(6.2−6.067)</a:t>
            </a:r>
            <a:r>
              <a:rPr lang="en-US" sz="2000" baseline="30000" dirty="0" smtClean="0">
                <a:cs typeface="Times New Roman" pitchFamily="18" charset="0"/>
              </a:rPr>
              <a:t>2</a:t>
            </a:r>
            <a:r>
              <a:rPr lang="en-US" sz="2000" dirty="0" smtClean="0">
                <a:cs typeface="Times New Roman" pitchFamily="18" charset="0"/>
              </a:rPr>
              <a:t> </a:t>
            </a:r>
            <a:r>
              <a:rPr lang="en-US" sz="2000" dirty="0">
                <a:cs typeface="Times New Roman" pitchFamily="18" charset="0"/>
              </a:rPr>
              <a:t>+ </a:t>
            </a:r>
            <a:r>
              <a:rPr lang="en-US" sz="2000" dirty="0" smtClean="0">
                <a:cs typeface="Times New Roman" pitchFamily="18" charset="0"/>
              </a:rPr>
              <a:t>10(3.7−6.067)</a:t>
            </a:r>
            <a:r>
              <a:rPr lang="en-US" sz="2000" baseline="30000" dirty="0" smtClean="0">
                <a:cs typeface="Times New Roman" pitchFamily="18" charset="0"/>
              </a:rPr>
              <a:t>2</a:t>
            </a:r>
            <a:endParaRPr lang="en-US" sz="2000" baseline="30000" dirty="0">
              <a:cs typeface="Times New Roman" pitchFamily="18" charset="0"/>
            </a:endParaRPr>
          </a:p>
          <a:p>
            <a:pPr marL="485775" lvl="1" indent="314325">
              <a:spcBef>
                <a:spcPts val="0"/>
              </a:spcBef>
              <a:buNone/>
              <a:defRPr/>
            </a:pPr>
            <a:r>
              <a:rPr lang="en-US" sz="2000" dirty="0" smtClean="0">
                <a:cs typeface="Times New Roman" pitchFamily="18" charset="0"/>
              </a:rPr>
              <a:t>= </a:t>
            </a:r>
            <a:r>
              <a:rPr lang="en-US" sz="2000" dirty="0">
                <a:cs typeface="Times New Roman" pitchFamily="18" charset="0"/>
              </a:rPr>
              <a:t>10(2.233)</a:t>
            </a:r>
            <a:r>
              <a:rPr lang="en-US" sz="2000" baseline="30000" dirty="0">
                <a:cs typeface="Times New Roman" pitchFamily="18" charset="0"/>
              </a:rPr>
              <a:t>2</a:t>
            </a:r>
            <a:r>
              <a:rPr lang="en-US" sz="2000" dirty="0">
                <a:cs typeface="Times New Roman" pitchFamily="18" charset="0"/>
              </a:rPr>
              <a:t> + 10(0.133)</a:t>
            </a:r>
            <a:r>
              <a:rPr lang="en-US" sz="2000" baseline="30000" dirty="0">
                <a:cs typeface="Times New Roman" pitchFamily="18" charset="0"/>
              </a:rPr>
              <a:t>2</a:t>
            </a:r>
            <a:r>
              <a:rPr lang="en-US" sz="2000" dirty="0">
                <a:cs typeface="Times New Roman" pitchFamily="18" charset="0"/>
              </a:rPr>
              <a:t> + 10</a:t>
            </a:r>
            <a:r>
              <a:rPr lang="en-US" sz="2000" dirty="0" smtClean="0">
                <a:cs typeface="Times New Roman" pitchFamily="18" charset="0"/>
              </a:rPr>
              <a:t>(−2.367)</a:t>
            </a:r>
            <a:r>
              <a:rPr lang="en-US" sz="2000" baseline="30000" dirty="0" smtClean="0">
                <a:cs typeface="Times New Roman" pitchFamily="18" charset="0"/>
              </a:rPr>
              <a:t>2</a:t>
            </a:r>
            <a:endParaRPr lang="en-US" sz="2000" baseline="30000" dirty="0">
              <a:cs typeface="Times New Roman" pitchFamily="18" charset="0"/>
            </a:endParaRPr>
          </a:p>
          <a:p>
            <a:pPr marL="485775" lvl="1" indent="314325">
              <a:spcBef>
                <a:spcPts val="0"/>
              </a:spcBef>
              <a:spcAft>
                <a:spcPts val="1500"/>
              </a:spcAft>
              <a:buNone/>
              <a:defRPr/>
            </a:pPr>
            <a:r>
              <a:rPr lang="en-US" sz="2000" dirty="0" smtClean="0">
                <a:cs typeface="Times New Roman" pitchFamily="18" charset="0"/>
              </a:rPr>
              <a:t>= 106.067</a:t>
            </a:r>
            <a:endParaRPr lang="en-US" sz="2000" dirty="0">
              <a:solidFill>
                <a:srgbClr val="CC0000"/>
              </a:solidFill>
              <a:cs typeface="Times New Roman" pitchFamily="18" charset="0"/>
            </a:endParaRPr>
          </a:p>
          <a:p>
            <a:pPr marL="0" indent="0">
              <a:spcBef>
                <a:spcPts val="0"/>
              </a:spcBef>
              <a:buNone/>
              <a:defRPr/>
            </a:pPr>
            <a:r>
              <a:rPr lang="en-US" sz="2000" b="1" i="1" dirty="0" err="1" smtClean="0">
                <a:solidFill>
                  <a:srgbClr val="007FA3"/>
                </a:solidFill>
                <a:cs typeface="Times New Roman" pitchFamily="18" charset="0"/>
              </a:rPr>
              <a:t>SS</a:t>
            </a:r>
            <a:r>
              <a:rPr lang="en-US" sz="2000" b="1" i="1" baseline="-25000" dirty="0" err="1" smtClean="0">
                <a:solidFill>
                  <a:srgbClr val="007FA3"/>
                </a:solidFill>
                <a:cs typeface="Times New Roman" pitchFamily="18" charset="0"/>
              </a:rPr>
              <a:t>error</a:t>
            </a:r>
            <a:r>
              <a:rPr lang="en-US" sz="2000" b="1" i="1" dirty="0" smtClean="0">
                <a:solidFill>
                  <a:srgbClr val="007FA3"/>
                </a:solidFill>
                <a:cs typeface="Times New Roman" pitchFamily="18" charset="0"/>
              </a:rPr>
              <a:t> </a:t>
            </a:r>
            <a:r>
              <a:rPr lang="en-US" sz="2000" dirty="0" smtClean="0">
                <a:cs typeface="Times New Roman" pitchFamily="18" charset="0"/>
              </a:rPr>
              <a:t>= </a:t>
            </a:r>
            <a:r>
              <a:rPr lang="en-US" sz="2000" dirty="0">
                <a:cs typeface="Times New Roman" pitchFamily="18" charset="0"/>
              </a:rPr>
              <a:t>(</a:t>
            </a:r>
            <a:r>
              <a:rPr lang="en-US" sz="2000" dirty="0" smtClean="0">
                <a:cs typeface="Times New Roman" pitchFamily="18" charset="0"/>
              </a:rPr>
              <a:t>10−8.3)</a:t>
            </a:r>
            <a:r>
              <a:rPr lang="en-US" sz="2000" baseline="30000" dirty="0" smtClean="0">
                <a:cs typeface="Times New Roman" pitchFamily="18" charset="0"/>
              </a:rPr>
              <a:t>2</a:t>
            </a:r>
            <a:r>
              <a:rPr lang="en-US" sz="2000" dirty="0" smtClean="0">
                <a:cs typeface="Times New Roman" pitchFamily="18" charset="0"/>
              </a:rPr>
              <a:t> </a:t>
            </a:r>
            <a:r>
              <a:rPr lang="en-US" sz="2000" dirty="0">
                <a:cs typeface="Times New Roman" pitchFamily="18" charset="0"/>
              </a:rPr>
              <a:t>+ (</a:t>
            </a:r>
            <a:r>
              <a:rPr lang="en-US" sz="2000" dirty="0" smtClean="0">
                <a:cs typeface="Times New Roman" pitchFamily="18" charset="0"/>
              </a:rPr>
              <a:t>9−8.3)</a:t>
            </a:r>
            <a:r>
              <a:rPr lang="en-US" sz="2000" baseline="30000" dirty="0" smtClean="0">
                <a:cs typeface="Times New Roman" pitchFamily="18" charset="0"/>
              </a:rPr>
              <a:t>2</a:t>
            </a:r>
            <a:r>
              <a:rPr lang="en-US" sz="2000" dirty="0" smtClean="0">
                <a:cs typeface="Times New Roman" pitchFamily="18" charset="0"/>
              </a:rPr>
              <a:t> </a:t>
            </a:r>
            <a:r>
              <a:rPr lang="en-US" sz="2000" dirty="0">
                <a:cs typeface="Times New Roman" pitchFamily="18" charset="0"/>
              </a:rPr>
              <a:t>+ (</a:t>
            </a:r>
            <a:r>
              <a:rPr lang="en-US" sz="2000" dirty="0" smtClean="0">
                <a:cs typeface="Times New Roman" pitchFamily="18" charset="0"/>
              </a:rPr>
              <a:t>10−8.3)</a:t>
            </a:r>
            <a:r>
              <a:rPr lang="en-US" sz="2000" baseline="30000" dirty="0" smtClean="0">
                <a:cs typeface="Times New Roman" pitchFamily="18" charset="0"/>
              </a:rPr>
              <a:t>2</a:t>
            </a:r>
            <a:r>
              <a:rPr lang="en-US" sz="2000" dirty="0" smtClean="0">
                <a:cs typeface="Times New Roman" pitchFamily="18" charset="0"/>
              </a:rPr>
              <a:t> </a:t>
            </a:r>
            <a:r>
              <a:rPr lang="en-US" sz="2000" dirty="0">
                <a:cs typeface="Times New Roman" pitchFamily="18" charset="0"/>
              </a:rPr>
              <a:t>+ (</a:t>
            </a:r>
            <a:r>
              <a:rPr lang="en-US" sz="2000" dirty="0" smtClean="0">
                <a:cs typeface="Times New Roman" pitchFamily="18" charset="0"/>
              </a:rPr>
              <a:t>8−8.3)</a:t>
            </a:r>
            <a:r>
              <a:rPr lang="en-US" sz="2000" baseline="30000" dirty="0" smtClean="0">
                <a:cs typeface="Times New Roman" pitchFamily="18" charset="0"/>
              </a:rPr>
              <a:t>2</a:t>
            </a:r>
            <a:r>
              <a:rPr lang="en-US" sz="2000" dirty="0" smtClean="0">
                <a:cs typeface="Times New Roman" pitchFamily="18" charset="0"/>
              </a:rPr>
              <a:t> </a:t>
            </a:r>
            <a:r>
              <a:rPr lang="en-US" sz="2000" dirty="0">
                <a:cs typeface="Times New Roman" pitchFamily="18" charset="0"/>
              </a:rPr>
              <a:t>+ (</a:t>
            </a:r>
            <a:r>
              <a:rPr lang="en-US" sz="2000" dirty="0" smtClean="0">
                <a:cs typeface="Times New Roman" pitchFamily="18" charset="0"/>
              </a:rPr>
              <a:t>9−8.3)</a:t>
            </a:r>
            <a:r>
              <a:rPr lang="en-US" sz="2000" baseline="30000" dirty="0" smtClean="0">
                <a:cs typeface="Times New Roman" pitchFamily="18" charset="0"/>
              </a:rPr>
              <a:t>2</a:t>
            </a:r>
            <a:endParaRPr lang="en-US" sz="2000" baseline="30000" dirty="0">
              <a:cs typeface="Times New Roman" pitchFamily="18" charset="0"/>
            </a:endParaRPr>
          </a:p>
          <a:p>
            <a:pPr marL="0" lvl="3" indent="1106424">
              <a:spcBef>
                <a:spcPts val="0"/>
              </a:spcBef>
              <a:buNone/>
              <a:defRPr/>
            </a:pPr>
            <a:r>
              <a:rPr lang="en-US" sz="2000" dirty="0" smtClean="0">
                <a:cs typeface="Times New Roman" pitchFamily="18" charset="0"/>
              </a:rPr>
              <a:t>+ (8−8.3)</a:t>
            </a:r>
            <a:r>
              <a:rPr lang="en-US" sz="2000" baseline="30000" dirty="0" smtClean="0">
                <a:cs typeface="Times New Roman" pitchFamily="18" charset="0"/>
              </a:rPr>
              <a:t>2</a:t>
            </a:r>
            <a:r>
              <a:rPr lang="en-US" sz="2000" dirty="0" smtClean="0">
                <a:cs typeface="Times New Roman" pitchFamily="18" charset="0"/>
              </a:rPr>
              <a:t> </a:t>
            </a:r>
            <a:r>
              <a:rPr lang="en-US" sz="2000" dirty="0">
                <a:cs typeface="Times New Roman" pitchFamily="18" charset="0"/>
              </a:rPr>
              <a:t>+ (</a:t>
            </a:r>
            <a:r>
              <a:rPr lang="en-US" sz="2000" dirty="0" smtClean="0">
                <a:cs typeface="Times New Roman" pitchFamily="18" charset="0"/>
              </a:rPr>
              <a:t>9−8.3)</a:t>
            </a:r>
            <a:r>
              <a:rPr lang="en-US" sz="2000" baseline="30000" dirty="0" smtClean="0">
                <a:cs typeface="Times New Roman" pitchFamily="18" charset="0"/>
              </a:rPr>
              <a:t>2</a:t>
            </a:r>
            <a:r>
              <a:rPr lang="en-US" sz="2000" dirty="0" smtClean="0">
                <a:cs typeface="Times New Roman" pitchFamily="18" charset="0"/>
              </a:rPr>
              <a:t> </a:t>
            </a:r>
            <a:r>
              <a:rPr lang="en-US" sz="2000" dirty="0">
                <a:cs typeface="Times New Roman" pitchFamily="18" charset="0"/>
              </a:rPr>
              <a:t>+ (</a:t>
            </a:r>
            <a:r>
              <a:rPr lang="en-US" sz="2000" dirty="0" smtClean="0">
                <a:cs typeface="Times New Roman" pitchFamily="18" charset="0"/>
              </a:rPr>
              <a:t>7−8.3)</a:t>
            </a:r>
            <a:r>
              <a:rPr lang="en-US" sz="2000" baseline="30000" dirty="0" smtClean="0">
                <a:cs typeface="Times New Roman" pitchFamily="18" charset="0"/>
              </a:rPr>
              <a:t>2</a:t>
            </a:r>
            <a:r>
              <a:rPr lang="en-US" sz="2000" dirty="0" smtClean="0">
                <a:cs typeface="Times New Roman" pitchFamily="18" charset="0"/>
              </a:rPr>
              <a:t> </a:t>
            </a:r>
            <a:r>
              <a:rPr lang="en-US" sz="2000" dirty="0">
                <a:cs typeface="Times New Roman" pitchFamily="18" charset="0"/>
              </a:rPr>
              <a:t>+ (</a:t>
            </a:r>
            <a:r>
              <a:rPr lang="en-US" sz="2000" dirty="0" smtClean="0">
                <a:cs typeface="Times New Roman" pitchFamily="18" charset="0"/>
              </a:rPr>
              <a:t>7−8.3)</a:t>
            </a:r>
            <a:r>
              <a:rPr lang="en-US" sz="2000" baseline="30000" dirty="0" smtClean="0">
                <a:cs typeface="Times New Roman" pitchFamily="18" charset="0"/>
              </a:rPr>
              <a:t>2</a:t>
            </a:r>
            <a:r>
              <a:rPr lang="en-US" sz="2000" dirty="0" smtClean="0">
                <a:cs typeface="Times New Roman" pitchFamily="18" charset="0"/>
              </a:rPr>
              <a:t> </a:t>
            </a:r>
            <a:r>
              <a:rPr lang="en-US" sz="2000" dirty="0">
                <a:cs typeface="Times New Roman" pitchFamily="18" charset="0"/>
              </a:rPr>
              <a:t>+ (</a:t>
            </a:r>
            <a:r>
              <a:rPr lang="en-US" sz="2000" dirty="0" smtClean="0">
                <a:cs typeface="Times New Roman" pitchFamily="18" charset="0"/>
              </a:rPr>
              <a:t>6−8.3)</a:t>
            </a:r>
            <a:r>
              <a:rPr lang="en-US" sz="2000" baseline="30000" dirty="0" smtClean="0">
                <a:cs typeface="Times New Roman" pitchFamily="18" charset="0"/>
              </a:rPr>
              <a:t>2</a:t>
            </a:r>
            <a:endParaRPr lang="en-US" sz="2000" baseline="30000" dirty="0">
              <a:cs typeface="Times New Roman" pitchFamily="18" charset="0"/>
            </a:endParaRPr>
          </a:p>
          <a:p>
            <a:pPr marL="0" indent="1106424">
              <a:spcBef>
                <a:spcPts val="0"/>
              </a:spcBef>
              <a:buNone/>
              <a:defRPr/>
            </a:pPr>
            <a:r>
              <a:rPr lang="en-US" sz="2000" dirty="0" smtClean="0">
                <a:cs typeface="Times New Roman" pitchFamily="18" charset="0"/>
              </a:rPr>
              <a:t>+ </a:t>
            </a:r>
            <a:r>
              <a:rPr lang="en-US" sz="2000" dirty="0">
                <a:cs typeface="Times New Roman" pitchFamily="18" charset="0"/>
              </a:rPr>
              <a:t>(</a:t>
            </a:r>
            <a:r>
              <a:rPr lang="en-US" sz="2000" dirty="0" smtClean="0">
                <a:cs typeface="Times New Roman" pitchFamily="18" charset="0"/>
              </a:rPr>
              <a:t>8−6.2)</a:t>
            </a:r>
            <a:r>
              <a:rPr lang="en-US" sz="2000" baseline="30000" dirty="0" smtClean="0">
                <a:cs typeface="Times New Roman" pitchFamily="18" charset="0"/>
              </a:rPr>
              <a:t>2</a:t>
            </a:r>
            <a:r>
              <a:rPr lang="en-US" sz="2000" dirty="0" smtClean="0">
                <a:cs typeface="Times New Roman" pitchFamily="18" charset="0"/>
              </a:rPr>
              <a:t> </a:t>
            </a:r>
            <a:r>
              <a:rPr lang="en-US" sz="2000" dirty="0">
                <a:cs typeface="Times New Roman" pitchFamily="18" charset="0"/>
              </a:rPr>
              <a:t>+ (</a:t>
            </a:r>
            <a:r>
              <a:rPr lang="en-US" sz="2000" dirty="0" smtClean="0">
                <a:cs typeface="Times New Roman" pitchFamily="18" charset="0"/>
              </a:rPr>
              <a:t>8−6.2)</a:t>
            </a:r>
            <a:r>
              <a:rPr lang="en-US" sz="2000" baseline="30000" dirty="0" smtClean="0">
                <a:cs typeface="Times New Roman" pitchFamily="18" charset="0"/>
              </a:rPr>
              <a:t>2</a:t>
            </a:r>
            <a:r>
              <a:rPr lang="en-US" sz="2000" dirty="0" smtClean="0">
                <a:cs typeface="Times New Roman" pitchFamily="18" charset="0"/>
              </a:rPr>
              <a:t> </a:t>
            </a:r>
            <a:r>
              <a:rPr lang="en-US" sz="2000" dirty="0">
                <a:cs typeface="Times New Roman" pitchFamily="18" charset="0"/>
              </a:rPr>
              <a:t>+ (</a:t>
            </a:r>
            <a:r>
              <a:rPr lang="en-US" sz="2000" dirty="0" smtClean="0">
                <a:cs typeface="Times New Roman" pitchFamily="18" charset="0"/>
              </a:rPr>
              <a:t>7−6.2)</a:t>
            </a:r>
            <a:r>
              <a:rPr lang="en-US" sz="2000" baseline="30000" dirty="0" smtClean="0">
                <a:cs typeface="Times New Roman" pitchFamily="18" charset="0"/>
              </a:rPr>
              <a:t>2</a:t>
            </a:r>
            <a:r>
              <a:rPr lang="en-US" sz="2000" dirty="0" smtClean="0">
                <a:cs typeface="Times New Roman" pitchFamily="18" charset="0"/>
              </a:rPr>
              <a:t> </a:t>
            </a:r>
            <a:r>
              <a:rPr lang="en-US" sz="2000" dirty="0">
                <a:cs typeface="Times New Roman" pitchFamily="18" charset="0"/>
              </a:rPr>
              <a:t>+ (</a:t>
            </a:r>
            <a:r>
              <a:rPr lang="en-US" sz="2000" dirty="0" smtClean="0">
                <a:cs typeface="Times New Roman" pitchFamily="18" charset="0"/>
              </a:rPr>
              <a:t>9−6.2)</a:t>
            </a:r>
            <a:r>
              <a:rPr lang="en-US" sz="2000" baseline="30000" dirty="0" smtClean="0">
                <a:cs typeface="Times New Roman" pitchFamily="18" charset="0"/>
              </a:rPr>
              <a:t>2</a:t>
            </a:r>
            <a:r>
              <a:rPr lang="en-US" sz="2000" dirty="0" smtClean="0">
                <a:cs typeface="Times New Roman" pitchFamily="18" charset="0"/>
              </a:rPr>
              <a:t> </a:t>
            </a:r>
            <a:r>
              <a:rPr lang="en-US" sz="2000" dirty="0">
                <a:cs typeface="Times New Roman" pitchFamily="18" charset="0"/>
              </a:rPr>
              <a:t>+ (</a:t>
            </a:r>
            <a:r>
              <a:rPr lang="en-US" sz="2000" dirty="0" smtClean="0">
                <a:cs typeface="Times New Roman" pitchFamily="18" charset="0"/>
              </a:rPr>
              <a:t>6−6.2)</a:t>
            </a:r>
            <a:r>
              <a:rPr lang="en-US" sz="2000" baseline="30000" dirty="0" smtClean="0">
                <a:cs typeface="Times New Roman" pitchFamily="18" charset="0"/>
              </a:rPr>
              <a:t>2</a:t>
            </a:r>
            <a:endParaRPr lang="en-US" sz="2000" baseline="30000" dirty="0">
              <a:cs typeface="Times New Roman" pitchFamily="18" charset="0"/>
            </a:endParaRPr>
          </a:p>
          <a:p>
            <a:pPr marL="0" indent="1106424">
              <a:spcBef>
                <a:spcPts val="0"/>
              </a:spcBef>
              <a:buNone/>
              <a:defRPr/>
            </a:pPr>
            <a:r>
              <a:rPr lang="en-US" sz="2000" dirty="0" smtClean="0">
                <a:cs typeface="Times New Roman" pitchFamily="18" charset="0"/>
              </a:rPr>
              <a:t>+ </a:t>
            </a:r>
            <a:r>
              <a:rPr lang="en-US" sz="2000" dirty="0">
                <a:cs typeface="Times New Roman" pitchFamily="18" charset="0"/>
              </a:rPr>
              <a:t>(</a:t>
            </a:r>
            <a:r>
              <a:rPr lang="en-US" sz="2000" dirty="0" smtClean="0">
                <a:cs typeface="Times New Roman" pitchFamily="18" charset="0"/>
              </a:rPr>
              <a:t>4−6.2)</a:t>
            </a:r>
            <a:r>
              <a:rPr lang="en-US" sz="2000" baseline="30000" dirty="0" smtClean="0">
                <a:cs typeface="Times New Roman" pitchFamily="18" charset="0"/>
              </a:rPr>
              <a:t>2</a:t>
            </a:r>
            <a:r>
              <a:rPr lang="en-US" sz="2000" dirty="0" smtClean="0">
                <a:cs typeface="Times New Roman" pitchFamily="18" charset="0"/>
              </a:rPr>
              <a:t> </a:t>
            </a:r>
            <a:r>
              <a:rPr lang="en-US" sz="2000" dirty="0">
                <a:cs typeface="Times New Roman" pitchFamily="18" charset="0"/>
              </a:rPr>
              <a:t>+ (</a:t>
            </a:r>
            <a:r>
              <a:rPr lang="en-US" sz="2000" dirty="0" smtClean="0">
                <a:cs typeface="Times New Roman" pitchFamily="18" charset="0"/>
              </a:rPr>
              <a:t>5−6.2)</a:t>
            </a:r>
            <a:r>
              <a:rPr lang="en-US" sz="2000" baseline="30000" dirty="0" smtClean="0">
                <a:cs typeface="Times New Roman" pitchFamily="18" charset="0"/>
              </a:rPr>
              <a:t>2</a:t>
            </a:r>
            <a:r>
              <a:rPr lang="en-US" sz="2000" dirty="0" smtClean="0">
                <a:cs typeface="Times New Roman" pitchFamily="18" charset="0"/>
              </a:rPr>
              <a:t> </a:t>
            </a:r>
            <a:r>
              <a:rPr lang="en-US" sz="2000" dirty="0">
                <a:cs typeface="Times New Roman" pitchFamily="18" charset="0"/>
              </a:rPr>
              <a:t>+ (</a:t>
            </a:r>
            <a:r>
              <a:rPr lang="en-US" sz="2000" dirty="0" smtClean="0">
                <a:cs typeface="Times New Roman" pitchFamily="18" charset="0"/>
              </a:rPr>
              <a:t>5−6.2)</a:t>
            </a:r>
            <a:r>
              <a:rPr lang="en-US" sz="2000" baseline="30000" dirty="0" smtClean="0">
                <a:cs typeface="Times New Roman" pitchFamily="18" charset="0"/>
              </a:rPr>
              <a:t>2</a:t>
            </a:r>
            <a:r>
              <a:rPr lang="en-US" sz="2000" dirty="0" smtClean="0">
                <a:cs typeface="Times New Roman" pitchFamily="18" charset="0"/>
              </a:rPr>
              <a:t> </a:t>
            </a:r>
            <a:r>
              <a:rPr lang="en-US" sz="2000" dirty="0">
                <a:cs typeface="Times New Roman" pitchFamily="18" charset="0"/>
              </a:rPr>
              <a:t>+ (</a:t>
            </a:r>
            <a:r>
              <a:rPr lang="en-US" sz="2000" dirty="0" smtClean="0">
                <a:cs typeface="Times New Roman" pitchFamily="18" charset="0"/>
              </a:rPr>
              <a:t>6−6.2)</a:t>
            </a:r>
            <a:r>
              <a:rPr lang="en-US" sz="2000" baseline="30000" dirty="0" smtClean="0">
                <a:cs typeface="Times New Roman" pitchFamily="18" charset="0"/>
              </a:rPr>
              <a:t>2</a:t>
            </a:r>
            <a:r>
              <a:rPr lang="en-US" sz="2000" dirty="0" smtClean="0">
                <a:cs typeface="Times New Roman" pitchFamily="18" charset="0"/>
              </a:rPr>
              <a:t> </a:t>
            </a:r>
            <a:r>
              <a:rPr lang="en-US" sz="2000" dirty="0">
                <a:cs typeface="Times New Roman" pitchFamily="18" charset="0"/>
              </a:rPr>
              <a:t>+ (</a:t>
            </a:r>
            <a:r>
              <a:rPr lang="en-US" sz="2000" dirty="0" smtClean="0">
                <a:cs typeface="Times New Roman" pitchFamily="18" charset="0"/>
              </a:rPr>
              <a:t>4−6.2)</a:t>
            </a:r>
            <a:r>
              <a:rPr lang="en-US" sz="2000" baseline="30000" dirty="0" smtClean="0">
                <a:cs typeface="Times New Roman" pitchFamily="18" charset="0"/>
              </a:rPr>
              <a:t>2</a:t>
            </a:r>
            <a:endParaRPr lang="en-US" sz="2000" baseline="30000" dirty="0">
              <a:cs typeface="Times New Roman" pitchFamily="18" charset="0"/>
            </a:endParaRPr>
          </a:p>
          <a:p>
            <a:pPr marL="0" indent="1106424">
              <a:spcBef>
                <a:spcPts val="0"/>
              </a:spcBef>
              <a:buNone/>
              <a:defRPr/>
            </a:pPr>
            <a:r>
              <a:rPr lang="en-US" sz="2000" dirty="0" smtClean="0">
                <a:cs typeface="Times New Roman" pitchFamily="18" charset="0"/>
              </a:rPr>
              <a:t>+ </a:t>
            </a:r>
            <a:r>
              <a:rPr lang="en-US" sz="2000" dirty="0">
                <a:cs typeface="Times New Roman" pitchFamily="18" charset="0"/>
              </a:rPr>
              <a:t>(</a:t>
            </a:r>
            <a:r>
              <a:rPr lang="en-US" sz="2000" dirty="0" smtClean="0">
                <a:cs typeface="Times New Roman" pitchFamily="18" charset="0"/>
              </a:rPr>
              <a:t>5−3.7)</a:t>
            </a:r>
            <a:r>
              <a:rPr lang="en-US" sz="2000" baseline="30000" dirty="0" smtClean="0">
                <a:cs typeface="Times New Roman" pitchFamily="18" charset="0"/>
              </a:rPr>
              <a:t>2</a:t>
            </a:r>
            <a:r>
              <a:rPr lang="en-US" sz="2000" dirty="0" smtClean="0">
                <a:cs typeface="Times New Roman" pitchFamily="18" charset="0"/>
              </a:rPr>
              <a:t> </a:t>
            </a:r>
            <a:r>
              <a:rPr lang="en-US" sz="2000" dirty="0">
                <a:cs typeface="Times New Roman" pitchFamily="18" charset="0"/>
              </a:rPr>
              <a:t>+ (</a:t>
            </a:r>
            <a:r>
              <a:rPr lang="en-US" sz="2000" dirty="0" smtClean="0">
                <a:cs typeface="Times New Roman" pitchFamily="18" charset="0"/>
              </a:rPr>
              <a:t>7−3.7)</a:t>
            </a:r>
            <a:r>
              <a:rPr lang="en-US" sz="2000" baseline="30000" dirty="0" smtClean="0">
                <a:cs typeface="Times New Roman" pitchFamily="18" charset="0"/>
              </a:rPr>
              <a:t>2</a:t>
            </a:r>
            <a:r>
              <a:rPr lang="en-US" sz="2000" dirty="0" smtClean="0">
                <a:cs typeface="Times New Roman" pitchFamily="18" charset="0"/>
              </a:rPr>
              <a:t> </a:t>
            </a:r>
            <a:r>
              <a:rPr lang="en-US" sz="2000" dirty="0">
                <a:cs typeface="Times New Roman" pitchFamily="18" charset="0"/>
              </a:rPr>
              <a:t>+ (</a:t>
            </a:r>
            <a:r>
              <a:rPr lang="en-US" sz="2000" dirty="0" smtClean="0">
                <a:cs typeface="Times New Roman" pitchFamily="18" charset="0"/>
              </a:rPr>
              <a:t>6−3.7)</a:t>
            </a:r>
            <a:r>
              <a:rPr lang="en-US" sz="2000" baseline="30000" dirty="0" smtClean="0">
                <a:cs typeface="Times New Roman" pitchFamily="18" charset="0"/>
              </a:rPr>
              <a:t>2</a:t>
            </a:r>
            <a:r>
              <a:rPr lang="en-US" sz="2000" dirty="0" smtClean="0">
                <a:cs typeface="Times New Roman" pitchFamily="18" charset="0"/>
              </a:rPr>
              <a:t> </a:t>
            </a:r>
            <a:r>
              <a:rPr lang="en-US" sz="2000" dirty="0">
                <a:cs typeface="Times New Roman" pitchFamily="18" charset="0"/>
              </a:rPr>
              <a:t>+ (</a:t>
            </a:r>
            <a:r>
              <a:rPr lang="en-US" sz="2000" dirty="0" smtClean="0">
                <a:cs typeface="Times New Roman" pitchFamily="18" charset="0"/>
              </a:rPr>
              <a:t>4−3.7)</a:t>
            </a:r>
            <a:r>
              <a:rPr lang="en-US" sz="2000" baseline="30000" dirty="0" smtClean="0">
                <a:cs typeface="Times New Roman" pitchFamily="18" charset="0"/>
              </a:rPr>
              <a:t>2</a:t>
            </a:r>
            <a:r>
              <a:rPr lang="en-US" sz="2000" dirty="0" smtClean="0">
                <a:cs typeface="Times New Roman" pitchFamily="18" charset="0"/>
              </a:rPr>
              <a:t> </a:t>
            </a:r>
            <a:r>
              <a:rPr lang="en-US" sz="2000" dirty="0">
                <a:cs typeface="Times New Roman" pitchFamily="18" charset="0"/>
              </a:rPr>
              <a:t>+ (</a:t>
            </a:r>
            <a:r>
              <a:rPr lang="en-US" sz="2000" dirty="0" smtClean="0">
                <a:cs typeface="Times New Roman" pitchFamily="18" charset="0"/>
              </a:rPr>
              <a:t>5−3.7)</a:t>
            </a:r>
            <a:r>
              <a:rPr lang="en-US" sz="2000" baseline="30000" dirty="0" smtClean="0">
                <a:cs typeface="Times New Roman" pitchFamily="18" charset="0"/>
              </a:rPr>
              <a:t>2</a:t>
            </a:r>
            <a:endParaRPr lang="en-US" sz="2000" baseline="30000" dirty="0">
              <a:cs typeface="Times New Roman" pitchFamily="18" charset="0"/>
            </a:endParaRPr>
          </a:p>
          <a:p>
            <a:pPr marL="0" indent="1106424">
              <a:spcBef>
                <a:spcPts val="0"/>
              </a:spcBef>
              <a:buNone/>
              <a:defRPr/>
            </a:pPr>
            <a:r>
              <a:rPr lang="en-US" sz="2000" dirty="0" smtClean="0">
                <a:cs typeface="Times New Roman" pitchFamily="18" charset="0"/>
              </a:rPr>
              <a:t>+ </a:t>
            </a:r>
            <a:r>
              <a:rPr lang="en-US" sz="2000" dirty="0">
                <a:cs typeface="Times New Roman" pitchFamily="18" charset="0"/>
              </a:rPr>
              <a:t>(</a:t>
            </a:r>
            <a:r>
              <a:rPr lang="en-US" sz="2000" dirty="0" smtClean="0">
                <a:cs typeface="Times New Roman" pitchFamily="18" charset="0"/>
              </a:rPr>
              <a:t>2−3.7)</a:t>
            </a:r>
            <a:r>
              <a:rPr lang="en-US" sz="2000" baseline="30000" dirty="0" smtClean="0">
                <a:cs typeface="Times New Roman" pitchFamily="18" charset="0"/>
              </a:rPr>
              <a:t>2</a:t>
            </a:r>
            <a:r>
              <a:rPr lang="en-US" sz="2000" dirty="0" smtClean="0">
                <a:cs typeface="Times New Roman" pitchFamily="18" charset="0"/>
              </a:rPr>
              <a:t> </a:t>
            </a:r>
            <a:r>
              <a:rPr lang="en-US" sz="2000" dirty="0">
                <a:cs typeface="Times New Roman" pitchFamily="18" charset="0"/>
              </a:rPr>
              <a:t>+ (</a:t>
            </a:r>
            <a:r>
              <a:rPr lang="en-US" sz="2000" dirty="0" smtClean="0">
                <a:cs typeface="Times New Roman" pitchFamily="18" charset="0"/>
              </a:rPr>
              <a:t>3−3.7)</a:t>
            </a:r>
            <a:r>
              <a:rPr lang="en-US" sz="2000" baseline="30000" dirty="0" smtClean="0">
                <a:cs typeface="Times New Roman" pitchFamily="18" charset="0"/>
              </a:rPr>
              <a:t>2</a:t>
            </a:r>
            <a:r>
              <a:rPr lang="en-US" sz="2000" dirty="0" smtClean="0">
                <a:cs typeface="Times New Roman" pitchFamily="18" charset="0"/>
              </a:rPr>
              <a:t> </a:t>
            </a:r>
            <a:r>
              <a:rPr lang="en-US" sz="2000" dirty="0">
                <a:cs typeface="Times New Roman" pitchFamily="18" charset="0"/>
              </a:rPr>
              <a:t>+ (</a:t>
            </a:r>
            <a:r>
              <a:rPr lang="en-US" sz="2000" dirty="0" smtClean="0">
                <a:cs typeface="Times New Roman" pitchFamily="18" charset="0"/>
              </a:rPr>
              <a:t>2−3.7)</a:t>
            </a:r>
            <a:r>
              <a:rPr lang="en-US" sz="2000" baseline="30000" dirty="0" smtClean="0">
                <a:cs typeface="Times New Roman" pitchFamily="18" charset="0"/>
              </a:rPr>
              <a:t>2</a:t>
            </a:r>
            <a:r>
              <a:rPr lang="en-US" sz="2000" dirty="0" smtClean="0">
                <a:cs typeface="Times New Roman" pitchFamily="18" charset="0"/>
              </a:rPr>
              <a:t> </a:t>
            </a:r>
            <a:r>
              <a:rPr lang="en-US" sz="2000" dirty="0">
                <a:cs typeface="Times New Roman" pitchFamily="18" charset="0"/>
              </a:rPr>
              <a:t>+ (</a:t>
            </a:r>
            <a:r>
              <a:rPr lang="en-US" sz="2000" dirty="0" smtClean="0">
                <a:cs typeface="Times New Roman" pitchFamily="18" charset="0"/>
              </a:rPr>
              <a:t>1−3.7)</a:t>
            </a:r>
            <a:r>
              <a:rPr lang="en-US" sz="2000" baseline="30000" dirty="0" smtClean="0">
                <a:cs typeface="Times New Roman" pitchFamily="18" charset="0"/>
              </a:rPr>
              <a:t>2</a:t>
            </a:r>
            <a:r>
              <a:rPr lang="en-US" sz="2000" dirty="0" smtClean="0">
                <a:cs typeface="Times New Roman" pitchFamily="18" charset="0"/>
              </a:rPr>
              <a:t> </a:t>
            </a:r>
            <a:r>
              <a:rPr lang="en-US" sz="2000" dirty="0">
                <a:cs typeface="Times New Roman" pitchFamily="18" charset="0"/>
              </a:rPr>
              <a:t>+ (</a:t>
            </a:r>
            <a:r>
              <a:rPr lang="en-US" sz="2000" dirty="0" smtClean="0">
                <a:cs typeface="Times New Roman" pitchFamily="18" charset="0"/>
              </a:rPr>
              <a:t>2−3.7)</a:t>
            </a:r>
            <a:r>
              <a:rPr lang="en-US" sz="2000" baseline="30000" dirty="0" smtClean="0">
                <a:cs typeface="Times New Roman" pitchFamily="18" charset="0"/>
              </a:rPr>
              <a:t>2</a:t>
            </a:r>
          </a:p>
        </p:txBody>
      </p:sp>
    </p:spTree>
    <p:extLst>
      <p:ext uri="{BB962C8B-B14F-4D97-AF65-F5344CB8AC3E}">
        <p14:creationId xmlns:p14="http://schemas.microsoft.com/office/powerpoint/2010/main" val="7237709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Illustrative Applications of One-Way</a:t>
            </a:r>
            <a:br>
              <a:rPr lang="en-US" dirty="0"/>
            </a:br>
            <a:r>
              <a:rPr lang="en-US" dirty="0"/>
              <a:t>Analysis of </a:t>
            </a:r>
            <a:r>
              <a:rPr lang="en-US" dirty="0" smtClean="0"/>
              <a:t>Variance </a:t>
            </a:r>
            <a:r>
              <a:rPr lang="en-US" sz="2000" b="0" dirty="0" smtClean="0"/>
              <a:t>(4 </a:t>
            </a:r>
            <a:r>
              <a:rPr lang="en-US" sz="2000" b="0" dirty="0"/>
              <a:t>of 7)</a:t>
            </a:r>
            <a:endParaRPr lang="en-US" dirty="0"/>
          </a:p>
        </p:txBody>
      </p:sp>
      <p:sp>
        <p:nvSpPr>
          <p:cNvPr id="3" name="Content Placeholder 2"/>
          <p:cNvSpPr>
            <a:spLocks noGrp="1"/>
          </p:cNvSpPr>
          <p:nvPr>
            <p:ph idx="1"/>
          </p:nvPr>
        </p:nvSpPr>
        <p:spPr/>
        <p:txBody>
          <a:bodyPr/>
          <a:lstStyle/>
          <a:p>
            <a:pPr marL="0" indent="0">
              <a:spcBef>
                <a:spcPts val="0"/>
              </a:spcBef>
              <a:buNone/>
              <a:defRPr/>
            </a:pPr>
            <a:r>
              <a:rPr lang="en-US" sz="2000" dirty="0">
                <a:cs typeface="Times New Roman" pitchFamily="18" charset="0"/>
              </a:rPr>
              <a:t>	</a:t>
            </a:r>
            <a:r>
              <a:rPr lang="en-US" sz="2000" dirty="0" smtClean="0">
                <a:cs typeface="Times New Roman" pitchFamily="18" charset="0"/>
              </a:rPr>
              <a:t>	= </a:t>
            </a:r>
            <a:r>
              <a:rPr lang="en-US" sz="2000" dirty="0">
                <a:cs typeface="Times New Roman" pitchFamily="18" charset="0"/>
              </a:rPr>
              <a:t>(1.7)</a:t>
            </a:r>
            <a:r>
              <a:rPr lang="en-US" sz="2000" baseline="30000" dirty="0">
                <a:cs typeface="Times New Roman" pitchFamily="18" charset="0"/>
              </a:rPr>
              <a:t>2</a:t>
            </a:r>
            <a:r>
              <a:rPr lang="en-US" sz="2000" dirty="0">
                <a:cs typeface="Times New Roman" pitchFamily="18" charset="0"/>
              </a:rPr>
              <a:t> + (0.7)</a:t>
            </a:r>
            <a:r>
              <a:rPr lang="en-US" sz="2000" baseline="30000" dirty="0">
                <a:cs typeface="Times New Roman" pitchFamily="18" charset="0"/>
              </a:rPr>
              <a:t>2 </a:t>
            </a:r>
            <a:r>
              <a:rPr lang="en-US" sz="2000" dirty="0">
                <a:cs typeface="Times New Roman" pitchFamily="18" charset="0"/>
              </a:rPr>
              <a:t>+ (1.7)</a:t>
            </a:r>
            <a:r>
              <a:rPr lang="en-US" sz="2000" baseline="30000" dirty="0">
                <a:cs typeface="Times New Roman" pitchFamily="18" charset="0"/>
              </a:rPr>
              <a:t>2</a:t>
            </a:r>
            <a:r>
              <a:rPr lang="en-US" sz="2000" dirty="0">
                <a:cs typeface="Times New Roman" pitchFamily="18" charset="0"/>
              </a:rPr>
              <a:t> + </a:t>
            </a:r>
            <a:r>
              <a:rPr lang="en-US" sz="2000" dirty="0" smtClean="0">
                <a:cs typeface="Times New Roman" pitchFamily="18" charset="0"/>
              </a:rPr>
              <a:t>(−0.3)</a:t>
            </a:r>
            <a:r>
              <a:rPr lang="en-US" sz="2000" baseline="30000" dirty="0" smtClean="0">
                <a:cs typeface="Times New Roman" pitchFamily="18" charset="0"/>
              </a:rPr>
              <a:t>2</a:t>
            </a:r>
            <a:r>
              <a:rPr lang="en-US" sz="2000" dirty="0" smtClean="0">
                <a:cs typeface="Times New Roman" pitchFamily="18" charset="0"/>
              </a:rPr>
              <a:t> </a:t>
            </a:r>
            <a:r>
              <a:rPr lang="en-US" sz="2000" dirty="0">
                <a:cs typeface="Times New Roman" pitchFamily="18" charset="0"/>
              </a:rPr>
              <a:t>+ (0.7)</a:t>
            </a:r>
            <a:r>
              <a:rPr lang="en-US" sz="2000" baseline="30000" dirty="0">
                <a:cs typeface="Times New Roman" pitchFamily="18" charset="0"/>
              </a:rPr>
              <a:t>2</a:t>
            </a:r>
          </a:p>
          <a:p>
            <a:pPr marL="0" indent="0">
              <a:spcBef>
                <a:spcPts val="0"/>
              </a:spcBef>
              <a:buNone/>
              <a:defRPr/>
            </a:pPr>
            <a:r>
              <a:rPr lang="en-US" sz="2000" dirty="0">
                <a:cs typeface="Times New Roman" pitchFamily="18" charset="0"/>
              </a:rPr>
              <a:t>	</a:t>
            </a:r>
            <a:r>
              <a:rPr lang="en-US" sz="2000" dirty="0" smtClean="0">
                <a:cs typeface="Times New Roman" pitchFamily="18" charset="0"/>
              </a:rPr>
              <a:t>	+ (−0.3)</a:t>
            </a:r>
            <a:r>
              <a:rPr lang="en-US" sz="2000" baseline="30000" dirty="0" smtClean="0">
                <a:cs typeface="Times New Roman" pitchFamily="18" charset="0"/>
              </a:rPr>
              <a:t>2</a:t>
            </a:r>
            <a:r>
              <a:rPr lang="en-US" sz="2000" dirty="0" smtClean="0">
                <a:cs typeface="Times New Roman" pitchFamily="18" charset="0"/>
              </a:rPr>
              <a:t> </a:t>
            </a:r>
            <a:r>
              <a:rPr lang="en-US" sz="2000" dirty="0">
                <a:cs typeface="Times New Roman" pitchFamily="18" charset="0"/>
              </a:rPr>
              <a:t>+ (0.7)</a:t>
            </a:r>
            <a:r>
              <a:rPr lang="en-US" sz="2000" baseline="30000" dirty="0">
                <a:cs typeface="Times New Roman" pitchFamily="18" charset="0"/>
              </a:rPr>
              <a:t>2</a:t>
            </a:r>
            <a:r>
              <a:rPr lang="en-US" sz="2000" dirty="0">
                <a:cs typeface="Times New Roman" pitchFamily="18" charset="0"/>
              </a:rPr>
              <a:t> + </a:t>
            </a:r>
            <a:r>
              <a:rPr lang="en-US" sz="2000" dirty="0" smtClean="0">
                <a:cs typeface="Times New Roman" pitchFamily="18" charset="0"/>
              </a:rPr>
              <a:t>(−1.3)</a:t>
            </a:r>
            <a:r>
              <a:rPr lang="en-US" sz="2000" baseline="30000" dirty="0" smtClean="0">
                <a:cs typeface="Times New Roman" pitchFamily="18" charset="0"/>
              </a:rPr>
              <a:t>2</a:t>
            </a:r>
            <a:r>
              <a:rPr lang="en-US" sz="2000" dirty="0" smtClean="0">
                <a:cs typeface="Times New Roman" pitchFamily="18" charset="0"/>
              </a:rPr>
              <a:t> </a:t>
            </a:r>
            <a:r>
              <a:rPr lang="en-US" sz="2000" dirty="0">
                <a:cs typeface="Times New Roman" pitchFamily="18" charset="0"/>
              </a:rPr>
              <a:t>+ </a:t>
            </a:r>
            <a:r>
              <a:rPr lang="en-US" sz="2000" dirty="0" smtClean="0">
                <a:cs typeface="Times New Roman" pitchFamily="18" charset="0"/>
              </a:rPr>
              <a:t>(−1.3)</a:t>
            </a:r>
            <a:r>
              <a:rPr lang="en-US" sz="2000" baseline="30000" dirty="0" smtClean="0">
                <a:cs typeface="Times New Roman" pitchFamily="18" charset="0"/>
              </a:rPr>
              <a:t>2</a:t>
            </a:r>
            <a:r>
              <a:rPr lang="en-US" sz="2000" dirty="0" smtClean="0">
                <a:cs typeface="Times New Roman" pitchFamily="18" charset="0"/>
              </a:rPr>
              <a:t> </a:t>
            </a:r>
            <a:r>
              <a:rPr lang="en-US" sz="2000" dirty="0">
                <a:cs typeface="Times New Roman" pitchFamily="18" charset="0"/>
              </a:rPr>
              <a:t>+ </a:t>
            </a:r>
            <a:r>
              <a:rPr lang="en-US" sz="2000" dirty="0" smtClean="0">
                <a:cs typeface="Times New Roman" pitchFamily="18" charset="0"/>
              </a:rPr>
              <a:t>(−2.3)</a:t>
            </a:r>
            <a:r>
              <a:rPr lang="en-US" sz="2000" baseline="30000" dirty="0" smtClean="0">
                <a:cs typeface="Times New Roman" pitchFamily="18" charset="0"/>
              </a:rPr>
              <a:t>2</a:t>
            </a:r>
            <a:endParaRPr lang="en-US" sz="2000" baseline="30000" dirty="0">
              <a:cs typeface="Times New Roman" pitchFamily="18" charset="0"/>
            </a:endParaRPr>
          </a:p>
          <a:p>
            <a:pPr marL="0" indent="0">
              <a:spcBef>
                <a:spcPts val="0"/>
              </a:spcBef>
              <a:buNone/>
              <a:defRPr/>
            </a:pPr>
            <a:r>
              <a:rPr lang="en-US" sz="2000" dirty="0">
                <a:cs typeface="Times New Roman" pitchFamily="18" charset="0"/>
              </a:rPr>
              <a:t>	</a:t>
            </a:r>
            <a:r>
              <a:rPr lang="en-US" sz="2000" dirty="0" smtClean="0">
                <a:cs typeface="Times New Roman" pitchFamily="18" charset="0"/>
              </a:rPr>
              <a:t>	+ </a:t>
            </a:r>
            <a:r>
              <a:rPr lang="en-US" sz="2000" dirty="0">
                <a:cs typeface="Times New Roman" pitchFamily="18" charset="0"/>
              </a:rPr>
              <a:t>(1.8)</a:t>
            </a:r>
            <a:r>
              <a:rPr lang="en-US" sz="2000" baseline="30000" dirty="0">
                <a:cs typeface="Times New Roman" pitchFamily="18" charset="0"/>
              </a:rPr>
              <a:t>2</a:t>
            </a:r>
            <a:r>
              <a:rPr lang="en-US" sz="2000" dirty="0">
                <a:cs typeface="Times New Roman" pitchFamily="18" charset="0"/>
              </a:rPr>
              <a:t> + (1.8)</a:t>
            </a:r>
            <a:r>
              <a:rPr lang="en-US" sz="2000" baseline="30000" dirty="0">
                <a:cs typeface="Times New Roman" pitchFamily="18" charset="0"/>
              </a:rPr>
              <a:t>2</a:t>
            </a:r>
            <a:r>
              <a:rPr lang="en-US" sz="2000" dirty="0">
                <a:cs typeface="Times New Roman" pitchFamily="18" charset="0"/>
              </a:rPr>
              <a:t> + (0.8)</a:t>
            </a:r>
            <a:r>
              <a:rPr lang="en-US" sz="2000" baseline="30000" dirty="0">
                <a:cs typeface="Times New Roman" pitchFamily="18" charset="0"/>
              </a:rPr>
              <a:t>2</a:t>
            </a:r>
            <a:r>
              <a:rPr lang="en-US" sz="2000" dirty="0">
                <a:cs typeface="Times New Roman" pitchFamily="18" charset="0"/>
              </a:rPr>
              <a:t> + (2.8)</a:t>
            </a:r>
            <a:r>
              <a:rPr lang="en-US" sz="2000" baseline="30000" dirty="0">
                <a:cs typeface="Times New Roman" pitchFamily="18" charset="0"/>
              </a:rPr>
              <a:t>2</a:t>
            </a:r>
            <a:r>
              <a:rPr lang="en-US" sz="2000" dirty="0">
                <a:cs typeface="Times New Roman" pitchFamily="18" charset="0"/>
              </a:rPr>
              <a:t> + </a:t>
            </a:r>
            <a:r>
              <a:rPr lang="en-US" sz="2000" dirty="0" smtClean="0">
                <a:cs typeface="Times New Roman" pitchFamily="18" charset="0"/>
              </a:rPr>
              <a:t>(−0.2)</a:t>
            </a:r>
            <a:r>
              <a:rPr lang="en-US" sz="2000" baseline="30000" dirty="0" smtClean="0">
                <a:cs typeface="Times New Roman" pitchFamily="18" charset="0"/>
              </a:rPr>
              <a:t>2</a:t>
            </a:r>
            <a:endParaRPr lang="en-US" sz="2000" baseline="30000" dirty="0">
              <a:cs typeface="Times New Roman" pitchFamily="18" charset="0"/>
            </a:endParaRPr>
          </a:p>
          <a:p>
            <a:pPr marL="0" indent="0">
              <a:spcBef>
                <a:spcPts val="0"/>
              </a:spcBef>
              <a:buNone/>
              <a:defRPr/>
            </a:pPr>
            <a:r>
              <a:rPr lang="en-US" sz="2000" dirty="0">
                <a:cs typeface="Times New Roman" pitchFamily="18" charset="0"/>
              </a:rPr>
              <a:t>	</a:t>
            </a:r>
            <a:r>
              <a:rPr lang="en-US" sz="2000" dirty="0" smtClean="0">
                <a:cs typeface="Times New Roman" pitchFamily="18" charset="0"/>
              </a:rPr>
              <a:t>	+ (−2.2)</a:t>
            </a:r>
            <a:r>
              <a:rPr lang="en-US" sz="2000" baseline="30000" dirty="0" smtClean="0">
                <a:cs typeface="Times New Roman" pitchFamily="18" charset="0"/>
              </a:rPr>
              <a:t>2</a:t>
            </a:r>
            <a:r>
              <a:rPr lang="en-US" sz="2000" dirty="0" smtClean="0">
                <a:cs typeface="Times New Roman" pitchFamily="18" charset="0"/>
              </a:rPr>
              <a:t> </a:t>
            </a:r>
            <a:r>
              <a:rPr lang="en-US" sz="2000" dirty="0">
                <a:cs typeface="Times New Roman" pitchFamily="18" charset="0"/>
              </a:rPr>
              <a:t>+ </a:t>
            </a:r>
            <a:r>
              <a:rPr lang="en-US" sz="2000" dirty="0" smtClean="0">
                <a:cs typeface="Times New Roman" pitchFamily="18" charset="0"/>
              </a:rPr>
              <a:t>(−1.2)</a:t>
            </a:r>
            <a:r>
              <a:rPr lang="en-US" sz="2000" baseline="30000" dirty="0" smtClean="0">
                <a:cs typeface="Times New Roman" pitchFamily="18" charset="0"/>
              </a:rPr>
              <a:t>2</a:t>
            </a:r>
            <a:r>
              <a:rPr lang="en-US" sz="2000" dirty="0" smtClean="0">
                <a:cs typeface="Times New Roman" pitchFamily="18" charset="0"/>
              </a:rPr>
              <a:t> </a:t>
            </a:r>
            <a:r>
              <a:rPr lang="en-US" sz="2000" dirty="0">
                <a:cs typeface="Times New Roman" pitchFamily="18" charset="0"/>
              </a:rPr>
              <a:t>+ </a:t>
            </a:r>
            <a:r>
              <a:rPr lang="en-US" sz="2000" dirty="0" smtClean="0">
                <a:cs typeface="Times New Roman" pitchFamily="18" charset="0"/>
              </a:rPr>
              <a:t>(−1.2)</a:t>
            </a:r>
            <a:r>
              <a:rPr lang="en-US" sz="2000" baseline="30000" dirty="0" smtClean="0">
                <a:cs typeface="Times New Roman" pitchFamily="18" charset="0"/>
              </a:rPr>
              <a:t>2</a:t>
            </a:r>
            <a:r>
              <a:rPr lang="en-US" sz="2000" dirty="0" smtClean="0">
                <a:cs typeface="Times New Roman" pitchFamily="18" charset="0"/>
              </a:rPr>
              <a:t> </a:t>
            </a:r>
            <a:r>
              <a:rPr lang="en-US" sz="2000" dirty="0">
                <a:cs typeface="Times New Roman" pitchFamily="18" charset="0"/>
              </a:rPr>
              <a:t>+ </a:t>
            </a:r>
            <a:r>
              <a:rPr lang="en-US" sz="2000" dirty="0" smtClean="0">
                <a:cs typeface="Times New Roman" pitchFamily="18" charset="0"/>
              </a:rPr>
              <a:t>(−0.2)</a:t>
            </a:r>
            <a:r>
              <a:rPr lang="en-US" sz="2000" baseline="30000" dirty="0" smtClean="0">
                <a:cs typeface="Times New Roman" pitchFamily="18" charset="0"/>
              </a:rPr>
              <a:t>2</a:t>
            </a:r>
            <a:r>
              <a:rPr lang="en-US" sz="2000" dirty="0" smtClean="0">
                <a:cs typeface="Times New Roman" pitchFamily="18" charset="0"/>
              </a:rPr>
              <a:t> </a:t>
            </a:r>
            <a:r>
              <a:rPr lang="en-US" sz="2000" dirty="0">
                <a:cs typeface="Times New Roman" pitchFamily="18" charset="0"/>
              </a:rPr>
              <a:t>+ </a:t>
            </a:r>
            <a:r>
              <a:rPr lang="en-US" sz="2000" dirty="0" smtClean="0">
                <a:cs typeface="Times New Roman" pitchFamily="18" charset="0"/>
              </a:rPr>
              <a:t>(−2.2)</a:t>
            </a:r>
            <a:r>
              <a:rPr lang="en-US" sz="2000" baseline="30000" dirty="0" smtClean="0">
                <a:cs typeface="Times New Roman" pitchFamily="18" charset="0"/>
              </a:rPr>
              <a:t>2</a:t>
            </a:r>
            <a:endParaRPr lang="en-US" sz="2000" baseline="30000" dirty="0">
              <a:cs typeface="Times New Roman" pitchFamily="18" charset="0"/>
            </a:endParaRPr>
          </a:p>
          <a:p>
            <a:pPr marL="0" indent="0">
              <a:spcBef>
                <a:spcPts val="0"/>
              </a:spcBef>
              <a:buNone/>
              <a:defRPr/>
            </a:pPr>
            <a:r>
              <a:rPr lang="en-US" sz="2000" dirty="0">
                <a:cs typeface="Times New Roman" pitchFamily="18" charset="0"/>
              </a:rPr>
              <a:t>	</a:t>
            </a:r>
            <a:r>
              <a:rPr lang="en-US" sz="2000" dirty="0" smtClean="0">
                <a:cs typeface="Times New Roman" pitchFamily="18" charset="0"/>
              </a:rPr>
              <a:t>	+ </a:t>
            </a:r>
            <a:r>
              <a:rPr lang="en-US" sz="2000" dirty="0">
                <a:cs typeface="Times New Roman" pitchFamily="18" charset="0"/>
              </a:rPr>
              <a:t>(1.3)</a:t>
            </a:r>
            <a:r>
              <a:rPr lang="en-US" sz="2000" baseline="30000" dirty="0">
                <a:cs typeface="Times New Roman" pitchFamily="18" charset="0"/>
              </a:rPr>
              <a:t>2</a:t>
            </a:r>
            <a:r>
              <a:rPr lang="en-US" sz="2000" dirty="0">
                <a:cs typeface="Times New Roman" pitchFamily="18" charset="0"/>
              </a:rPr>
              <a:t> + (3.3)</a:t>
            </a:r>
            <a:r>
              <a:rPr lang="en-US" sz="2000" baseline="30000" dirty="0">
                <a:cs typeface="Times New Roman" pitchFamily="18" charset="0"/>
              </a:rPr>
              <a:t>2</a:t>
            </a:r>
            <a:r>
              <a:rPr lang="en-US" sz="2000" dirty="0">
                <a:cs typeface="Times New Roman" pitchFamily="18" charset="0"/>
              </a:rPr>
              <a:t> + (2.3)</a:t>
            </a:r>
            <a:r>
              <a:rPr lang="en-US" sz="2000" baseline="30000" dirty="0">
                <a:cs typeface="Times New Roman" pitchFamily="18" charset="0"/>
              </a:rPr>
              <a:t>2</a:t>
            </a:r>
            <a:r>
              <a:rPr lang="en-US" sz="2000" dirty="0">
                <a:cs typeface="Times New Roman" pitchFamily="18" charset="0"/>
              </a:rPr>
              <a:t> + (0.3)</a:t>
            </a:r>
            <a:r>
              <a:rPr lang="en-US" sz="2000" baseline="30000" dirty="0">
                <a:cs typeface="Times New Roman" pitchFamily="18" charset="0"/>
              </a:rPr>
              <a:t>2</a:t>
            </a:r>
            <a:r>
              <a:rPr lang="en-US" sz="2000" dirty="0">
                <a:cs typeface="Times New Roman" pitchFamily="18" charset="0"/>
              </a:rPr>
              <a:t> + (1.3)</a:t>
            </a:r>
            <a:r>
              <a:rPr lang="en-US" sz="2000" baseline="30000" dirty="0">
                <a:cs typeface="Times New Roman" pitchFamily="18" charset="0"/>
              </a:rPr>
              <a:t>2</a:t>
            </a:r>
          </a:p>
          <a:p>
            <a:pPr marL="0" indent="0">
              <a:spcBef>
                <a:spcPts val="0"/>
              </a:spcBef>
              <a:buNone/>
              <a:defRPr/>
            </a:pPr>
            <a:r>
              <a:rPr lang="en-US" sz="2000" dirty="0">
                <a:cs typeface="Times New Roman" pitchFamily="18" charset="0"/>
              </a:rPr>
              <a:t>	</a:t>
            </a:r>
            <a:r>
              <a:rPr lang="en-US" sz="2000" dirty="0" smtClean="0">
                <a:cs typeface="Times New Roman" pitchFamily="18" charset="0"/>
              </a:rPr>
              <a:t>	+ (−1.7)</a:t>
            </a:r>
            <a:r>
              <a:rPr lang="en-US" sz="2000" baseline="30000" dirty="0" smtClean="0">
                <a:cs typeface="Times New Roman" pitchFamily="18" charset="0"/>
              </a:rPr>
              <a:t>2</a:t>
            </a:r>
            <a:r>
              <a:rPr lang="en-US" sz="2000" dirty="0" smtClean="0">
                <a:cs typeface="Times New Roman" pitchFamily="18" charset="0"/>
              </a:rPr>
              <a:t> </a:t>
            </a:r>
            <a:r>
              <a:rPr lang="en-US" sz="2000" dirty="0">
                <a:cs typeface="Times New Roman" pitchFamily="18" charset="0"/>
              </a:rPr>
              <a:t>+ </a:t>
            </a:r>
            <a:r>
              <a:rPr lang="en-US" sz="2000" dirty="0" smtClean="0">
                <a:cs typeface="Times New Roman" pitchFamily="18" charset="0"/>
              </a:rPr>
              <a:t>(−0.7)</a:t>
            </a:r>
            <a:r>
              <a:rPr lang="en-US" sz="2000" baseline="30000" dirty="0" smtClean="0">
                <a:cs typeface="Times New Roman" pitchFamily="18" charset="0"/>
              </a:rPr>
              <a:t>2</a:t>
            </a:r>
            <a:r>
              <a:rPr lang="en-US" sz="2000" dirty="0" smtClean="0">
                <a:cs typeface="Times New Roman" pitchFamily="18" charset="0"/>
              </a:rPr>
              <a:t> </a:t>
            </a:r>
            <a:r>
              <a:rPr lang="en-US" sz="2000" dirty="0">
                <a:cs typeface="Times New Roman" pitchFamily="18" charset="0"/>
              </a:rPr>
              <a:t>+ </a:t>
            </a:r>
            <a:r>
              <a:rPr lang="en-US" sz="2000" dirty="0" smtClean="0">
                <a:cs typeface="Times New Roman" pitchFamily="18" charset="0"/>
              </a:rPr>
              <a:t>(−1.7)</a:t>
            </a:r>
            <a:r>
              <a:rPr lang="en-US" sz="2000" baseline="30000" dirty="0" smtClean="0">
                <a:cs typeface="Times New Roman" pitchFamily="18" charset="0"/>
              </a:rPr>
              <a:t>2</a:t>
            </a:r>
            <a:r>
              <a:rPr lang="en-US" sz="2000" dirty="0" smtClean="0">
                <a:cs typeface="Times New Roman" pitchFamily="18" charset="0"/>
              </a:rPr>
              <a:t> </a:t>
            </a:r>
            <a:r>
              <a:rPr lang="en-US" sz="2000" dirty="0">
                <a:cs typeface="Times New Roman" pitchFamily="18" charset="0"/>
              </a:rPr>
              <a:t>+ </a:t>
            </a:r>
            <a:r>
              <a:rPr lang="en-US" sz="2000" dirty="0" smtClean="0">
                <a:cs typeface="Times New Roman" pitchFamily="18" charset="0"/>
              </a:rPr>
              <a:t>(−2.7)</a:t>
            </a:r>
            <a:r>
              <a:rPr lang="en-US" sz="2000" baseline="30000" dirty="0" smtClean="0">
                <a:cs typeface="Times New Roman" pitchFamily="18" charset="0"/>
              </a:rPr>
              <a:t>2</a:t>
            </a:r>
            <a:r>
              <a:rPr lang="en-US" sz="2000" dirty="0" smtClean="0">
                <a:cs typeface="Times New Roman" pitchFamily="18" charset="0"/>
              </a:rPr>
              <a:t> </a:t>
            </a:r>
            <a:r>
              <a:rPr lang="en-US" sz="2000" dirty="0">
                <a:cs typeface="Times New Roman" pitchFamily="18" charset="0"/>
              </a:rPr>
              <a:t>+ </a:t>
            </a:r>
            <a:r>
              <a:rPr lang="en-US" sz="2000" dirty="0" smtClean="0">
                <a:cs typeface="Times New Roman" pitchFamily="18" charset="0"/>
              </a:rPr>
              <a:t>(−1.7)</a:t>
            </a:r>
            <a:r>
              <a:rPr lang="en-US" sz="2000" baseline="30000" dirty="0" smtClean="0">
                <a:cs typeface="Times New Roman" pitchFamily="18" charset="0"/>
              </a:rPr>
              <a:t>2</a:t>
            </a:r>
            <a:endParaRPr lang="en-US" sz="2000" baseline="30000" dirty="0">
              <a:cs typeface="Times New Roman" pitchFamily="18" charset="0"/>
            </a:endParaRPr>
          </a:p>
          <a:p>
            <a:pPr marL="0" indent="0">
              <a:spcBef>
                <a:spcPts val="0"/>
              </a:spcBef>
              <a:buNone/>
              <a:defRPr/>
            </a:pPr>
            <a:r>
              <a:rPr lang="en-US" sz="2000" dirty="0">
                <a:cs typeface="Times New Roman" pitchFamily="18" charset="0"/>
              </a:rPr>
              <a:t> 	</a:t>
            </a:r>
            <a:r>
              <a:rPr lang="en-US" sz="2000" dirty="0" smtClean="0">
                <a:cs typeface="Times New Roman" pitchFamily="18" charset="0"/>
              </a:rPr>
              <a:t>	= </a:t>
            </a:r>
            <a:r>
              <a:rPr lang="en-US" sz="2000" dirty="0">
                <a:cs typeface="Times New Roman" pitchFamily="18" charset="0"/>
              </a:rPr>
              <a:t>79.80</a:t>
            </a:r>
            <a:endParaRPr lang="en-US" sz="2000" dirty="0"/>
          </a:p>
        </p:txBody>
      </p:sp>
    </p:spTree>
    <p:extLst>
      <p:ext uri="{BB962C8B-B14F-4D97-AF65-F5344CB8AC3E}">
        <p14:creationId xmlns:p14="http://schemas.microsoft.com/office/powerpoint/2010/main" val="21284662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Illustrative Applications of </a:t>
            </a:r>
            <a:r>
              <a:rPr lang="en-US" dirty="0" smtClean="0"/>
              <a:t>One-Way</a:t>
            </a:r>
            <a:r>
              <a:rPr lang="en-US" dirty="0"/>
              <a:t/>
            </a:r>
            <a:br>
              <a:rPr lang="en-US" dirty="0"/>
            </a:br>
            <a:r>
              <a:rPr lang="en-US" dirty="0"/>
              <a:t>Analysis of </a:t>
            </a:r>
            <a:r>
              <a:rPr lang="en-US" dirty="0" smtClean="0"/>
              <a:t>Variance </a:t>
            </a:r>
            <a:r>
              <a:rPr lang="en-US" sz="2000" b="0" dirty="0" smtClean="0"/>
              <a:t>(5 </a:t>
            </a:r>
            <a:r>
              <a:rPr lang="en-US" sz="2000" b="0" dirty="0"/>
              <a:t>of 7)</a:t>
            </a:r>
            <a:endParaRPr lang="en-US" dirty="0"/>
          </a:p>
        </p:txBody>
      </p:sp>
      <p:sp>
        <p:nvSpPr>
          <p:cNvPr id="3" name="Content Placeholder 2"/>
          <p:cNvSpPr>
            <a:spLocks noGrp="1"/>
          </p:cNvSpPr>
          <p:nvPr>
            <p:ph idx="1"/>
          </p:nvPr>
        </p:nvSpPr>
        <p:spPr/>
        <p:txBody>
          <a:bodyPr/>
          <a:lstStyle/>
          <a:p>
            <a:pPr>
              <a:spcBef>
                <a:spcPts val="600"/>
              </a:spcBef>
              <a:buNone/>
              <a:defRPr/>
            </a:pPr>
            <a:r>
              <a:rPr lang="en-US" dirty="0">
                <a:cs typeface="Times New Roman" pitchFamily="18" charset="0"/>
              </a:rPr>
              <a:t>It can be verified that</a:t>
            </a:r>
          </a:p>
          <a:p>
            <a:pPr lvl="1">
              <a:buNone/>
              <a:defRPr/>
            </a:pPr>
            <a:r>
              <a:rPr lang="en-US" i="1" dirty="0" err="1" smtClean="0">
                <a:cs typeface="Times New Roman" pitchFamily="18" charset="0"/>
              </a:rPr>
              <a:t>SSy</a:t>
            </a:r>
            <a:r>
              <a:rPr lang="en-US" dirty="0" smtClean="0">
                <a:cs typeface="Times New Roman" pitchFamily="18" charset="0"/>
              </a:rPr>
              <a:t> </a:t>
            </a:r>
            <a:r>
              <a:rPr lang="en-US" dirty="0">
                <a:cs typeface="Times New Roman" pitchFamily="18" charset="0"/>
              </a:rPr>
              <a:t>= </a:t>
            </a:r>
            <a:r>
              <a:rPr lang="en-US" i="1" dirty="0" err="1">
                <a:cs typeface="Times New Roman" pitchFamily="18" charset="0"/>
              </a:rPr>
              <a:t>SSx</a:t>
            </a:r>
            <a:r>
              <a:rPr lang="en-US" dirty="0">
                <a:cs typeface="Times New Roman" pitchFamily="18" charset="0"/>
              </a:rPr>
              <a:t> + </a:t>
            </a:r>
            <a:r>
              <a:rPr lang="en-US" i="1" dirty="0" err="1">
                <a:cs typeface="Times New Roman" pitchFamily="18" charset="0"/>
              </a:rPr>
              <a:t>SSerror</a:t>
            </a:r>
            <a:endParaRPr lang="en-US" dirty="0">
              <a:cs typeface="Times New Roman" pitchFamily="18" charset="0"/>
            </a:endParaRPr>
          </a:p>
          <a:p>
            <a:pPr>
              <a:spcBef>
                <a:spcPts val="600"/>
              </a:spcBef>
              <a:buNone/>
              <a:defRPr/>
            </a:pPr>
            <a:r>
              <a:rPr lang="en-US" dirty="0">
                <a:cs typeface="Times New Roman" pitchFamily="18" charset="0"/>
              </a:rPr>
              <a:t>as follows:</a:t>
            </a:r>
          </a:p>
          <a:p>
            <a:pPr lvl="1">
              <a:buNone/>
              <a:defRPr/>
            </a:pPr>
            <a:r>
              <a:rPr lang="en-US" dirty="0" smtClean="0">
                <a:cs typeface="Times New Roman" pitchFamily="18" charset="0"/>
              </a:rPr>
              <a:t>185.867 </a:t>
            </a:r>
            <a:r>
              <a:rPr lang="en-US" dirty="0">
                <a:cs typeface="Times New Roman" pitchFamily="18" charset="0"/>
              </a:rPr>
              <a:t>= 106.067 +79.80</a:t>
            </a:r>
          </a:p>
          <a:p>
            <a:pPr marL="0" indent="0">
              <a:spcBef>
                <a:spcPts val="600"/>
              </a:spcBef>
              <a:buNone/>
              <a:defRPr/>
            </a:pPr>
            <a:r>
              <a:rPr lang="en-US" dirty="0">
                <a:cs typeface="Times New Roman" pitchFamily="18" charset="0"/>
              </a:rPr>
              <a:t>The strength of the effects of </a:t>
            </a:r>
            <a:r>
              <a:rPr lang="en-US" i="1" dirty="0">
                <a:cs typeface="Times New Roman" pitchFamily="18" charset="0"/>
              </a:rPr>
              <a:t>X</a:t>
            </a:r>
            <a:r>
              <a:rPr lang="en-US" dirty="0">
                <a:cs typeface="Times New Roman" pitchFamily="18" charset="0"/>
              </a:rPr>
              <a:t> on </a:t>
            </a:r>
            <a:r>
              <a:rPr lang="en-US" i="1" dirty="0">
                <a:cs typeface="Times New Roman" pitchFamily="18" charset="0"/>
              </a:rPr>
              <a:t>Y</a:t>
            </a:r>
            <a:r>
              <a:rPr lang="en-US" dirty="0">
                <a:cs typeface="Times New Roman" pitchFamily="18" charset="0"/>
              </a:rPr>
              <a:t> are measured as follows:</a:t>
            </a:r>
          </a:p>
          <a:p>
            <a:pPr>
              <a:spcBef>
                <a:spcPts val="600"/>
              </a:spcBef>
              <a:buNone/>
              <a:defRPr/>
            </a:pPr>
            <a:r>
              <a:rPr lang="en-US" i="1" dirty="0" smtClean="0">
                <a:cs typeface="Times New Roman" pitchFamily="18" charset="0"/>
                <a:sym typeface="Symbol"/>
              </a:rPr>
              <a:t></a:t>
            </a:r>
            <a:r>
              <a:rPr lang="en-US" dirty="0" smtClean="0">
                <a:cs typeface="Times New Roman" pitchFamily="18" charset="0"/>
                <a:sym typeface="Symbol"/>
              </a:rPr>
              <a:t> </a:t>
            </a:r>
            <a:r>
              <a:rPr lang="en-US" baseline="30000" dirty="0" smtClean="0">
                <a:cs typeface="Times New Roman" pitchFamily="18" charset="0"/>
              </a:rPr>
              <a:t>2</a:t>
            </a:r>
            <a:r>
              <a:rPr lang="en-US" dirty="0" smtClean="0">
                <a:cs typeface="Times New Roman" pitchFamily="18" charset="0"/>
              </a:rPr>
              <a:t> </a:t>
            </a:r>
            <a:r>
              <a:rPr lang="en-US" dirty="0">
                <a:cs typeface="Times New Roman" pitchFamily="18" charset="0"/>
              </a:rPr>
              <a:t>= </a:t>
            </a:r>
            <a:r>
              <a:rPr lang="en-US" i="1" dirty="0" err="1" smtClean="0">
                <a:cs typeface="Times New Roman" pitchFamily="18" charset="0"/>
              </a:rPr>
              <a:t>SSx</a:t>
            </a:r>
            <a:r>
              <a:rPr lang="en-US" dirty="0" smtClean="0">
                <a:cs typeface="Times New Roman" pitchFamily="18" charset="0"/>
              </a:rPr>
              <a:t>/</a:t>
            </a:r>
            <a:r>
              <a:rPr lang="en-US" i="1" dirty="0" err="1" smtClean="0">
                <a:cs typeface="Times New Roman" pitchFamily="18" charset="0"/>
              </a:rPr>
              <a:t>SSy</a:t>
            </a:r>
            <a:endParaRPr lang="en-US" dirty="0">
              <a:cs typeface="Times New Roman" pitchFamily="18" charset="0"/>
            </a:endParaRPr>
          </a:p>
          <a:p>
            <a:pPr lvl="1">
              <a:buNone/>
              <a:defRPr/>
            </a:pPr>
            <a:r>
              <a:rPr lang="en-US" dirty="0" smtClean="0">
                <a:cs typeface="Times New Roman" pitchFamily="18" charset="0"/>
              </a:rPr>
              <a:t>= </a:t>
            </a:r>
            <a:r>
              <a:rPr lang="en-US" dirty="0">
                <a:cs typeface="Times New Roman" pitchFamily="18" charset="0"/>
              </a:rPr>
              <a:t>106.067/185.867</a:t>
            </a:r>
          </a:p>
          <a:p>
            <a:pPr lvl="1">
              <a:buNone/>
              <a:defRPr/>
            </a:pPr>
            <a:r>
              <a:rPr lang="en-US" dirty="0" smtClean="0">
                <a:cs typeface="Times New Roman" pitchFamily="18" charset="0"/>
              </a:rPr>
              <a:t>= 0.571</a:t>
            </a:r>
            <a:endParaRPr lang="en-US" dirty="0">
              <a:cs typeface="Times New Roman" pitchFamily="18" charset="0"/>
            </a:endParaRPr>
          </a:p>
        </p:txBody>
      </p:sp>
    </p:spTree>
    <p:extLst>
      <p:ext uri="{BB962C8B-B14F-4D97-AF65-F5344CB8AC3E}">
        <p14:creationId xmlns:p14="http://schemas.microsoft.com/office/powerpoint/2010/main" val="36600559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Illustrative Applications of One-Way</a:t>
            </a:r>
            <a:br>
              <a:rPr lang="en-US" dirty="0"/>
            </a:br>
            <a:r>
              <a:rPr lang="en-US" dirty="0"/>
              <a:t>Analysis of </a:t>
            </a:r>
            <a:r>
              <a:rPr lang="en-US" dirty="0" smtClean="0"/>
              <a:t>Variance </a:t>
            </a:r>
            <a:r>
              <a:rPr lang="en-US" sz="2000" b="0" dirty="0" smtClean="0"/>
              <a:t>(6 </a:t>
            </a:r>
            <a:r>
              <a:rPr lang="en-US" sz="2000" b="0" dirty="0"/>
              <a:t>of 7)</a:t>
            </a:r>
            <a:endParaRPr lang="en-US" dirty="0"/>
          </a:p>
        </p:txBody>
      </p:sp>
      <p:sp>
        <p:nvSpPr>
          <p:cNvPr id="3" name="Content Placeholder 2"/>
          <p:cNvSpPr>
            <a:spLocks noGrp="1"/>
          </p:cNvSpPr>
          <p:nvPr>
            <p:ph idx="1"/>
          </p:nvPr>
        </p:nvSpPr>
        <p:spPr>
          <a:xfrm>
            <a:off x="457200" y="1600200"/>
            <a:ext cx="8229600" cy="1142999"/>
          </a:xfrm>
        </p:spPr>
        <p:txBody>
          <a:bodyPr/>
          <a:lstStyle/>
          <a:p>
            <a:pPr marL="0" indent="0">
              <a:spcBef>
                <a:spcPts val="600"/>
              </a:spcBef>
              <a:buNone/>
              <a:defRPr/>
            </a:pPr>
            <a:r>
              <a:rPr lang="en-US" dirty="0" smtClean="0">
                <a:cs typeface="Times New Roman" pitchFamily="18" charset="0"/>
              </a:rPr>
              <a:t>In </a:t>
            </a:r>
            <a:r>
              <a:rPr lang="en-US" dirty="0">
                <a:cs typeface="Times New Roman" pitchFamily="18" charset="0"/>
              </a:rPr>
              <a:t>other words, 57.1% of the variation in sales (Y) is accounted for by in-store promotion (X), indicating a modest effect</a:t>
            </a:r>
            <a:r>
              <a:rPr lang="en-US" dirty="0" smtClean="0">
                <a:cs typeface="Times New Roman" pitchFamily="18" charset="0"/>
              </a:rPr>
              <a:t>. The </a:t>
            </a:r>
            <a:r>
              <a:rPr lang="en-US" dirty="0">
                <a:cs typeface="Times New Roman" pitchFamily="18" charset="0"/>
              </a:rPr>
              <a:t>null hypothesis may now be tested</a:t>
            </a:r>
            <a:r>
              <a:rPr lang="en-US" dirty="0" smtClean="0">
                <a:cs typeface="Times New Roman" pitchFamily="18" charset="0"/>
              </a:rPr>
              <a:t>.</a:t>
            </a:r>
            <a:endParaRPr lang="en-US" i="1" dirty="0" smtClean="0">
              <a:cs typeface="Times New Roman" pitchFamily="18" charset="0"/>
            </a:endParaRPr>
          </a:p>
        </p:txBody>
      </p:sp>
      <p:graphicFrame>
        <p:nvGraphicFramePr>
          <p:cNvPr id="4" name="Object 3" descr="F is equal to, S_S_sub_x over, c minus 1, whole over, S_S_sub_error over N minus c, is equal to M_S_sub_x over, M_S_sub_error.&#10;F is equal to 106.067 over 3 minus 1, over,  79.800 over 30 minus 3. &#10;that is equal to 17.944."/>
          <p:cNvGraphicFramePr>
            <a:graphicFrameLocks noChangeAspect="1"/>
          </p:cNvGraphicFramePr>
          <p:nvPr>
            <p:extLst>
              <p:ext uri="{D42A27DB-BD31-4B8C-83A1-F6EECF244321}">
                <p14:modId xmlns:p14="http://schemas.microsoft.com/office/powerpoint/2010/main" val="3854744786"/>
              </p:ext>
            </p:extLst>
          </p:nvPr>
        </p:nvGraphicFramePr>
        <p:xfrm>
          <a:off x="2911514" y="2915962"/>
          <a:ext cx="3320973" cy="1960838"/>
        </p:xfrm>
        <a:graphic>
          <a:graphicData uri="http://schemas.openxmlformats.org/presentationml/2006/ole">
            <mc:AlternateContent xmlns:mc="http://schemas.openxmlformats.org/markup-compatibility/2006">
              <mc:Choice xmlns:v="urn:schemas-microsoft-com:vml" Requires="v">
                <p:oleObj spid="_x0000_s8975" name="Equation" r:id="rId3" imgW="1828800" imgH="1079500" progId="Equation.DSMT4">
                  <p:embed/>
                </p:oleObj>
              </mc:Choice>
              <mc:Fallback>
                <p:oleObj name="Equation" r:id="rId3" imgW="1828800" imgH="1079500" progId="Equation.DSMT4">
                  <p:embed/>
                  <p:pic>
                    <p:nvPicPr>
                      <p:cNvPr id="0" name="Picture 774" descr="F is equal to, S_S_sub_x over, c minus 1, whole over, S_S_sub_error over N minus c, is equal to M_S_sub_x over, M_S_sub_error.&#10;F is equal to 106.067 over 3 minus 1, over,  79.800 over 30 minus 3. &#10;that is equal to 17.9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1514" y="2915962"/>
                        <a:ext cx="3320973" cy="1960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470290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Illustrative Applications of One-Way</a:t>
            </a:r>
            <a:br>
              <a:rPr lang="en-US" dirty="0"/>
            </a:br>
            <a:r>
              <a:rPr lang="en-US" dirty="0"/>
              <a:t>Analysis of </a:t>
            </a:r>
            <a:r>
              <a:rPr lang="en-US" dirty="0" smtClean="0"/>
              <a:t>Variance </a:t>
            </a:r>
            <a:r>
              <a:rPr lang="en-US" sz="2000" b="0" dirty="0" smtClean="0"/>
              <a:t>(7 </a:t>
            </a:r>
            <a:r>
              <a:rPr lang="en-US" sz="2000" b="0" dirty="0"/>
              <a:t>of 7)</a:t>
            </a:r>
            <a:endParaRPr lang="en-US" dirty="0"/>
          </a:p>
        </p:txBody>
      </p:sp>
      <p:sp>
        <p:nvSpPr>
          <p:cNvPr id="3" name="Content Placeholder 2"/>
          <p:cNvSpPr>
            <a:spLocks noGrp="1"/>
          </p:cNvSpPr>
          <p:nvPr>
            <p:ph idx="1"/>
          </p:nvPr>
        </p:nvSpPr>
        <p:spPr/>
        <p:txBody>
          <a:bodyPr/>
          <a:lstStyle/>
          <a:p>
            <a:pPr>
              <a:defRPr/>
            </a:pPr>
            <a:r>
              <a:rPr lang="en-US" dirty="0"/>
              <a:t>From Table 5 in the Statistical Appendix we see that for 2 and 27 degrees of freedom, the critical value of </a:t>
            </a:r>
            <a:r>
              <a:rPr lang="en-US" i="1" dirty="0"/>
              <a:t>F</a:t>
            </a:r>
            <a:r>
              <a:rPr lang="en-US" dirty="0"/>
              <a:t> is 3.35 for </a:t>
            </a:r>
            <a:r>
              <a:rPr lang="en-US" dirty="0" smtClean="0">
                <a:solidFill>
                  <a:srgbClr val="C00000"/>
                </a:solidFill>
                <a:sym typeface="Symbol"/>
              </a:rPr>
              <a:t> = 0.05</a:t>
            </a:r>
            <a:r>
              <a:rPr lang="en-US" dirty="0" smtClean="0"/>
              <a:t>. Because </a:t>
            </a:r>
            <a:r>
              <a:rPr lang="en-US" dirty="0"/>
              <a:t>the calculated value of </a:t>
            </a:r>
            <a:r>
              <a:rPr lang="en-US" i="1" dirty="0"/>
              <a:t>F</a:t>
            </a:r>
            <a:r>
              <a:rPr lang="en-US" dirty="0"/>
              <a:t> is greater than the critical value, we reject the null hypothesis</a:t>
            </a:r>
            <a:r>
              <a:rPr lang="en-US" dirty="0" smtClean="0"/>
              <a:t>.</a:t>
            </a:r>
            <a:endParaRPr lang="en-US" dirty="0"/>
          </a:p>
          <a:p>
            <a:pPr>
              <a:defRPr/>
            </a:pPr>
            <a:r>
              <a:rPr lang="en-US" dirty="0"/>
              <a:t>We now illustrate the analysis of variance procedure using a computer program. The results of conducting the same analysis by computer are presented in Table 16.4.</a:t>
            </a:r>
          </a:p>
        </p:txBody>
      </p:sp>
    </p:spTree>
    <p:extLst>
      <p:ext uri="{BB962C8B-B14F-4D97-AF65-F5344CB8AC3E}">
        <p14:creationId xmlns:p14="http://schemas.microsoft.com/office/powerpoint/2010/main" val="15556543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One-Way ANOVA: Effect of In-Store Promotion on Store Sales</a:t>
            </a:r>
          </a:p>
        </p:txBody>
      </p:sp>
      <p:sp>
        <p:nvSpPr>
          <p:cNvPr id="3" name="Content Placeholder 2"/>
          <p:cNvSpPr>
            <a:spLocks noGrp="1"/>
          </p:cNvSpPr>
          <p:nvPr>
            <p:ph idx="1"/>
          </p:nvPr>
        </p:nvSpPr>
        <p:spPr>
          <a:xfrm>
            <a:off x="457200" y="1600201"/>
            <a:ext cx="8229600" cy="713231"/>
          </a:xfrm>
        </p:spPr>
        <p:txBody>
          <a:bodyPr/>
          <a:lstStyle/>
          <a:p>
            <a:pPr marL="0" indent="0">
              <a:buNone/>
            </a:pPr>
            <a:r>
              <a:rPr lang="en-US" b="1" dirty="0" smtClean="0"/>
              <a:t>Table 16.4 </a:t>
            </a:r>
            <a:r>
              <a:rPr lang="en-US" dirty="0"/>
              <a:t>One-Way ANOVA: Effect of In-Store Promotion on Store Sales</a:t>
            </a: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2748518204"/>
              </p:ext>
            </p:extLst>
          </p:nvPr>
        </p:nvGraphicFramePr>
        <p:xfrm>
          <a:off x="468994" y="2451102"/>
          <a:ext cx="7972272" cy="1691640"/>
        </p:xfrm>
        <a:graphic>
          <a:graphicData uri="http://schemas.openxmlformats.org/drawingml/2006/table">
            <a:tbl>
              <a:tblPr firstRow="1" bandRow="1">
                <a:tableStyleId>{5940675A-B579-460E-94D1-54222C63F5DA}</a:tableStyleId>
              </a:tblPr>
              <a:tblGrid>
                <a:gridCol w="3510280"/>
                <a:gridCol w="1148080"/>
                <a:gridCol w="570712"/>
                <a:gridCol w="990600"/>
                <a:gridCol w="914400"/>
                <a:gridCol w="838200"/>
              </a:tblGrid>
              <a:tr h="370840">
                <a:tc>
                  <a:txBody>
                    <a:bodyPr/>
                    <a:lstStyle/>
                    <a:p>
                      <a:r>
                        <a:rPr lang="en-US" sz="1600" b="1" i="0" u="none" strike="noStrike" kern="1200" baseline="0" dirty="0" smtClean="0">
                          <a:solidFill>
                            <a:schemeClr val="tx1"/>
                          </a:solidFill>
                          <a:latin typeface="+mn-lt"/>
                          <a:ea typeface="+mn-ea"/>
                          <a:cs typeface="+mn-cs"/>
                        </a:rPr>
                        <a:t>Source of Variation</a:t>
                      </a:r>
                      <a:endParaRPr lang="en-US" sz="1600" b="1" dirty="0">
                        <a:latin typeface="+mn-lt"/>
                      </a:endParaRPr>
                    </a:p>
                  </a:txBody>
                  <a:tcPr/>
                </a:tc>
                <a:tc>
                  <a:txBody>
                    <a:bodyPr/>
                    <a:lstStyle/>
                    <a:p>
                      <a:pPr algn="ctr"/>
                      <a:r>
                        <a:rPr lang="en-US" sz="1600" b="1" i="0" u="none" strike="noStrike" kern="1200" baseline="0" dirty="0" smtClean="0">
                          <a:solidFill>
                            <a:schemeClr val="tx1"/>
                          </a:solidFill>
                          <a:latin typeface="+mn-lt"/>
                          <a:ea typeface="+mn-ea"/>
                          <a:cs typeface="+mn-cs"/>
                        </a:rPr>
                        <a:t>Sum of</a:t>
                      </a:r>
                    </a:p>
                    <a:p>
                      <a:pPr algn="ctr"/>
                      <a:r>
                        <a:rPr lang="en-US" sz="1600" b="1" i="0" u="none" strike="noStrike" kern="1200" baseline="0" dirty="0" smtClean="0">
                          <a:solidFill>
                            <a:schemeClr val="tx1"/>
                          </a:solidFill>
                          <a:latin typeface="+mn-lt"/>
                          <a:ea typeface="+mn-ea"/>
                          <a:cs typeface="+mn-cs"/>
                        </a:rPr>
                        <a:t>Squares</a:t>
                      </a:r>
                      <a:endParaRPr lang="en-US" sz="1600" b="1" dirty="0">
                        <a:latin typeface="+mn-lt"/>
                      </a:endParaRPr>
                    </a:p>
                  </a:txBody>
                  <a:tcPr/>
                </a:tc>
                <a:tc>
                  <a:txBody>
                    <a:bodyPr/>
                    <a:lstStyle/>
                    <a:p>
                      <a:pPr algn="ctr"/>
                      <a:r>
                        <a:rPr lang="en-US" sz="1600" b="1" i="1" u="none" strike="noStrike" kern="1200" baseline="0" dirty="0" err="1" smtClean="0">
                          <a:solidFill>
                            <a:schemeClr val="tx1"/>
                          </a:solidFill>
                          <a:latin typeface="+mn-lt"/>
                          <a:ea typeface="+mn-ea"/>
                          <a:cs typeface="+mn-cs"/>
                        </a:rPr>
                        <a:t>df</a:t>
                      </a:r>
                      <a:endParaRPr lang="en-US" sz="1600" b="1" dirty="0">
                        <a:latin typeface="+mn-lt"/>
                      </a:endParaRPr>
                    </a:p>
                  </a:txBody>
                  <a:tcPr/>
                </a:tc>
                <a:tc>
                  <a:txBody>
                    <a:bodyPr/>
                    <a:lstStyle/>
                    <a:p>
                      <a:pPr algn="ctr"/>
                      <a:r>
                        <a:rPr lang="en-US" sz="1600" b="1" i="0" u="none" strike="noStrike" kern="1200" baseline="0" dirty="0" smtClean="0">
                          <a:solidFill>
                            <a:schemeClr val="tx1"/>
                          </a:solidFill>
                          <a:latin typeface="+mn-lt"/>
                          <a:ea typeface="+mn-ea"/>
                          <a:cs typeface="+mn-cs"/>
                        </a:rPr>
                        <a:t>Mean</a:t>
                      </a:r>
                    </a:p>
                    <a:p>
                      <a:pPr algn="ctr"/>
                      <a:r>
                        <a:rPr lang="en-US" sz="1600" b="1" i="0" u="none" strike="noStrike" kern="1200" baseline="0" dirty="0" smtClean="0">
                          <a:solidFill>
                            <a:schemeClr val="tx1"/>
                          </a:solidFill>
                          <a:latin typeface="+mn-lt"/>
                          <a:ea typeface="+mn-ea"/>
                          <a:cs typeface="+mn-cs"/>
                        </a:rPr>
                        <a:t>Square</a:t>
                      </a:r>
                      <a:endParaRPr lang="en-US" sz="1600" b="1" dirty="0">
                        <a:latin typeface="+mn-lt"/>
                      </a:endParaRPr>
                    </a:p>
                  </a:txBody>
                  <a:tcPr/>
                </a:tc>
                <a:tc>
                  <a:txBody>
                    <a:bodyPr/>
                    <a:lstStyle/>
                    <a:p>
                      <a:pPr algn="ctr"/>
                      <a:r>
                        <a:rPr lang="en-US" sz="1600" b="1" i="1" u="none" strike="noStrike" kern="1200" baseline="0" dirty="0" smtClean="0">
                          <a:solidFill>
                            <a:schemeClr val="tx1"/>
                          </a:solidFill>
                          <a:latin typeface="+mn-lt"/>
                          <a:ea typeface="+mn-ea"/>
                          <a:cs typeface="+mn-cs"/>
                        </a:rPr>
                        <a:t>F</a:t>
                      </a:r>
                    </a:p>
                    <a:p>
                      <a:pPr algn="ctr"/>
                      <a:r>
                        <a:rPr lang="en-US" sz="1600" b="1" i="0" u="none" strike="noStrike" kern="1200" baseline="0" dirty="0" smtClean="0">
                          <a:solidFill>
                            <a:schemeClr val="tx1"/>
                          </a:solidFill>
                          <a:latin typeface="+mn-lt"/>
                          <a:ea typeface="+mn-ea"/>
                          <a:cs typeface="+mn-cs"/>
                        </a:rPr>
                        <a:t>Ratio</a:t>
                      </a:r>
                      <a:endParaRPr lang="en-US" sz="1600" b="1" dirty="0">
                        <a:latin typeface="+mn-lt"/>
                      </a:endParaRPr>
                    </a:p>
                  </a:txBody>
                  <a:tcPr/>
                </a:tc>
                <a:tc>
                  <a:txBody>
                    <a:bodyPr/>
                    <a:lstStyle/>
                    <a:p>
                      <a:pPr algn="ctr"/>
                      <a:r>
                        <a:rPr lang="en-US" sz="1600" b="1" i="1" u="none" strike="noStrike" kern="1200" baseline="0" dirty="0" smtClean="0">
                          <a:solidFill>
                            <a:schemeClr val="tx1"/>
                          </a:solidFill>
                          <a:latin typeface="+mn-lt"/>
                          <a:ea typeface="+mn-ea"/>
                          <a:cs typeface="+mn-cs"/>
                        </a:rPr>
                        <a:t>F</a:t>
                      </a:r>
                    </a:p>
                    <a:p>
                      <a:pPr algn="ctr"/>
                      <a:r>
                        <a:rPr lang="en-US" sz="1600" b="1" i="0" u="none" strike="noStrike" kern="1200" baseline="0" dirty="0" smtClean="0">
                          <a:solidFill>
                            <a:schemeClr val="tx1"/>
                          </a:solidFill>
                          <a:latin typeface="+mn-lt"/>
                          <a:ea typeface="+mn-ea"/>
                          <a:cs typeface="+mn-cs"/>
                        </a:rPr>
                        <a:t>Prob.</a:t>
                      </a:r>
                      <a:endParaRPr lang="en-US" sz="1600" b="1" dirty="0">
                        <a:latin typeface="+mn-lt"/>
                      </a:endParaRPr>
                    </a:p>
                  </a:txBody>
                  <a:tcPr/>
                </a:tc>
              </a:tr>
              <a:tr h="370840">
                <a:tc>
                  <a:txBody>
                    <a:bodyPr/>
                    <a:lstStyle/>
                    <a:p>
                      <a:r>
                        <a:rPr lang="en-US" sz="1600" b="0" i="0" u="none" strike="noStrike" kern="1200" baseline="0" dirty="0" smtClean="0">
                          <a:solidFill>
                            <a:schemeClr val="tx1"/>
                          </a:solidFill>
                          <a:latin typeface="+mn-lt"/>
                          <a:ea typeface="+mn-ea"/>
                          <a:cs typeface="+mn-cs"/>
                        </a:rPr>
                        <a:t>Between groups (In-store promotion)</a:t>
                      </a:r>
                      <a:endParaRPr lang="en-US" sz="1600" dirty="0">
                        <a:latin typeface="+mn-lt"/>
                      </a:endParaRPr>
                    </a:p>
                  </a:txBody>
                  <a:tcPr/>
                </a:tc>
                <a:tc>
                  <a:txBody>
                    <a:bodyPr/>
                    <a:lstStyle/>
                    <a:p>
                      <a:pPr algn="ctr"/>
                      <a:r>
                        <a:rPr lang="en-US" sz="1600" b="0" i="0" u="none" strike="noStrike" kern="1200" baseline="0" dirty="0" smtClean="0">
                          <a:solidFill>
                            <a:schemeClr val="tx1"/>
                          </a:solidFill>
                          <a:latin typeface="+mn-lt"/>
                          <a:ea typeface="+mn-ea"/>
                          <a:cs typeface="+mn-cs"/>
                        </a:rPr>
                        <a:t>106.067</a:t>
                      </a:r>
                      <a:endParaRPr lang="en-US" sz="1600" dirty="0">
                        <a:latin typeface="+mn-lt"/>
                      </a:endParaRPr>
                    </a:p>
                  </a:txBody>
                  <a:tcPr/>
                </a:tc>
                <a:tc>
                  <a:txBody>
                    <a:bodyPr/>
                    <a:lstStyle/>
                    <a:p>
                      <a:pPr algn="ctr"/>
                      <a:r>
                        <a:rPr lang="en-US" sz="1600" b="0" i="0" u="none" strike="noStrike" kern="1200" baseline="0" dirty="0" smtClean="0">
                          <a:solidFill>
                            <a:schemeClr val="tx1"/>
                          </a:solidFill>
                          <a:latin typeface="+mn-lt"/>
                          <a:ea typeface="+mn-ea"/>
                          <a:cs typeface="+mn-cs"/>
                        </a:rPr>
                        <a:t>2</a:t>
                      </a:r>
                      <a:endParaRPr lang="en-US" sz="1600" dirty="0">
                        <a:latin typeface="+mn-lt"/>
                      </a:endParaRPr>
                    </a:p>
                  </a:txBody>
                  <a:tcPr/>
                </a:tc>
                <a:tc>
                  <a:txBody>
                    <a:bodyPr/>
                    <a:lstStyle/>
                    <a:p>
                      <a:pPr algn="ctr"/>
                      <a:r>
                        <a:rPr lang="en-US" sz="1600" b="0" i="0" u="none" strike="noStrike" kern="1200" baseline="0" dirty="0" smtClean="0">
                          <a:solidFill>
                            <a:schemeClr val="tx1"/>
                          </a:solidFill>
                          <a:latin typeface="+mn-lt"/>
                          <a:ea typeface="+mn-ea"/>
                          <a:cs typeface="+mn-cs"/>
                        </a:rPr>
                        <a:t>53.033</a:t>
                      </a:r>
                      <a:endParaRPr lang="en-US" sz="1600" dirty="0">
                        <a:latin typeface="+mn-lt"/>
                      </a:endParaRPr>
                    </a:p>
                  </a:txBody>
                  <a:tcPr/>
                </a:tc>
                <a:tc>
                  <a:txBody>
                    <a:bodyPr/>
                    <a:lstStyle/>
                    <a:p>
                      <a:pPr algn="ctr"/>
                      <a:r>
                        <a:rPr lang="en-US" sz="1600" b="0" i="0" u="none" strike="noStrike" kern="1200" baseline="0" dirty="0" smtClean="0">
                          <a:solidFill>
                            <a:schemeClr val="tx1"/>
                          </a:solidFill>
                          <a:latin typeface="+mn-lt"/>
                          <a:ea typeface="+mn-ea"/>
                          <a:cs typeface="+mn-cs"/>
                        </a:rPr>
                        <a:t>17.944</a:t>
                      </a:r>
                      <a:endParaRPr lang="en-US" sz="1600" dirty="0">
                        <a:latin typeface="+mn-lt"/>
                      </a:endParaRPr>
                    </a:p>
                  </a:txBody>
                  <a:tcPr/>
                </a:tc>
                <a:tc>
                  <a:txBody>
                    <a:bodyPr/>
                    <a:lstStyle/>
                    <a:p>
                      <a:pPr algn="ctr"/>
                      <a:r>
                        <a:rPr lang="en-US" sz="1600" b="0" i="0" u="none" strike="noStrike" kern="1200" baseline="0" dirty="0" smtClean="0">
                          <a:solidFill>
                            <a:schemeClr val="tx1"/>
                          </a:solidFill>
                          <a:latin typeface="+mn-lt"/>
                          <a:ea typeface="+mn-ea"/>
                          <a:cs typeface="+mn-cs"/>
                        </a:rPr>
                        <a:t>0.000</a:t>
                      </a:r>
                      <a:endParaRPr lang="en-US" sz="1600" dirty="0">
                        <a:latin typeface="+mn-lt"/>
                      </a:endParaRPr>
                    </a:p>
                  </a:txBody>
                  <a:tcPr/>
                </a:tc>
              </a:tr>
              <a:tr h="370840">
                <a:tc>
                  <a:txBody>
                    <a:bodyPr/>
                    <a:lstStyle/>
                    <a:p>
                      <a:r>
                        <a:rPr lang="en-US" sz="1600" b="0" i="0" u="none" strike="noStrike" kern="1200" baseline="0" dirty="0" smtClean="0">
                          <a:solidFill>
                            <a:schemeClr val="tx1"/>
                          </a:solidFill>
                          <a:latin typeface="+mn-lt"/>
                          <a:ea typeface="+mn-ea"/>
                          <a:cs typeface="+mn-cs"/>
                        </a:rPr>
                        <a:t>Within groups (Error)</a:t>
                      </a:r>
                      <a:endParaRPr lang="en-US" sz="1600" dirty="0">
                        <a:latin typeface="+mn-lt"/>
                      </a:endParaRPr>
                    </a:p>
                  </a:txBody>
                  <a:tcPr/>
                </a:tc>
                <a:tc>
                  <a:txBody>
                    <a:bodyPr/>
                    <a:lstStyle/>
                    <a:p>
                      <a:pPr algn="ctr"/>
                      <a:r>
                        <a:rPr lang="en-US" sz="1600" b="0" i="0" u="sng" strike="noStrike" kern="1200" baseline="0" dirty="0" smtClean="0">
                          <a:solidFill>
                            <a:schemeClr val="tx1"/>
                          </a:solidFill>
                          <a:latin typeface="+mn-lt"/>
                          <a:ea typeface="+mn-ea"/>
                          <a:cs typeface="+mn-cs"/>
                        </a:rPr>
                        <a:t>  79.800</a:t>
                      </a:r>
                      <a:endParaRPr lang="en-US" sz="1600" u="sng" dirty="0">
                        <a:latin typeface="+mn-lt"/>
                      </a:endParaRPr>
                    </a:p>
                  </a:txBody>
                  <a:tcPr/>
                </a:tc>
                <a:tc>
                  <a:txBody>
                    <a:bodyPr/>
                    <a:lstStyle/>
                    <a:p>
                      <a:pPr algn="ctr"/>
                      <a:r>
                        <a:rPr lang="en-US" sz="1600" b="0" i="0" u="none" strike="noStrike" kern="1200" baseline="0" dirty="0" smtClean="0">
                          <a:solidFill>
                            <a:schemeClr val="tx1"/>
                          </a:solidFill>
                          <a:latin typeface="+mn-lt"/>
                          <a:ea typeface="+mn-ea"/>
                          <a:cs typeface="+mn-cs"/>
                        </a:rPr>
                        <a:t>27</a:t>
                      </a:r>
                      <a:endParaRPr lang="en-US" sz="1600" dirty="0">
                        <a:latin typeface="+mn-lt"/>
                      </a:endParaRPr>
                    </a:p>
                  </a:txBody>
                  <a:tcPr/>
                </a:tc>
                <a:tc>
                  <a:txBody>
                    <a:bodyPr/>
                    <a:lstStyle/>
                    <a:p>
                      <a:pPr algn="ctr"/>
                      <a:r>
                        <a:rPr lang="en-US" sz="1600" b="0" i="0" u="sng" strike="noStrike" kern="1200" baseline="0" dirty="0" smtClean="0">
                          <a:solidFill>
                            <a:schemeClr val="tx1"/>
                          </a:solidFill>
                          <a:latin typeface="+mn-lt"/>
                          <a:ea typeface="+mn-ea"/>
                          <a:cs typeface="+mn-cs"/>
                        </a:rPr>
                        <a:t>  2.956</a:t>
                      </a:r>
                      <a:endParaRPr lang="en-US" sz="1600" u="sng" dirty="0">
                        <a:latin typeface="+mn-lt"/>
                      </a:endParaRPr>
                    </a:p>
                  </a:txBody>
                  <a:tcPr/>
                </a:tc>
                <a:tc>
                  <a:txBody>
                    <a:bodyPr/>
                    <a:lstStyle/>
                    <a:p>
                      <a:pPr algn="ctr"/>
                      <a:r>
                        <a:rPr lang="en-US" sz="1400" b="0" smtClean="0">
                          <a:solidFill>
                            <a:schemeClr val="bg1"/>
                          </a:solidFill>
                          <a:latin typeface="Arial (Body)"/>
                        </a:rPr>
                        <a:t>Blank</a:t>
                      </a:r>
                      <a:endParaRPr lang="en-US" sz="1600" dirty="0">
                        <a:latin typeface="+mn-lt"/>
                      </a:endParaRPr>
                    </a:p>
                  </a:txBody>
                  <a:tcPr/>
                </a:tc>
                <a:tc>
                  <a:txBody>
                    <a:bodyPr/>
                    <a:lstStyle/>
                    <a:p>
                      <a:pPr algn="ctr"/>
                      <a:r>
                        <a:rPr lang="en-US" sz="1400" b="0" smtClean="0">
                          <a:solidFill>
                            <a:schemeClr val="bg1"/>
                          </a:solidFill>
                          <a:latin typeface="Arial (Body)"/>
                        </a:rPr>
                        <a:t>Blank</a:t>
                      </a:r>
                      <a:endParaRPr lang="en-US" sz="1600" dirty="0">
                        <a:latin typeface="+mn-lt"/>
                      </a:endParaRPr>
                    </a:p>
                  </a:txBody>
                  <a:tcPr/>
                </a:tc>
              </a:tr>
              <a:tr h="370840">
                <a:tc>
                  <a:txBody>
                    <a:bodyPr/>
                    <a:lstStyle/>
                    <a:p>
                      <a:r>
                        <a:rPr lang="en-US" sz="1600" b="0" i="0" u="none" strike="noStrike" kern="1200" baseline="0" dirty="0" smtClean="0">
                          <a:solidFill>
                            <a:schemeClr val="tx1"/>
                          </a:solidFill>
                          <a:latin typeface="+mn-lt"/>
                          <a:ea typeface="+mn-ea"/>
                          <a:cs typeface="+mn-cs"/>
                        </a:rPr>
                        <a:t>TOTAL</a:t>
                      </a:r>
                      <a:endParaRPr lang="en-US" sz="1600" dirty="0">
                        <a:latin typeface="+mn-lt"/>
                      </a:endParaRPr>
                    </a:p>
                  </a:txBody>
                  <a:tcPr/>
                </a:tc>
                <a:tc>
                  <a:txBody>
                    <a:bodyPr/>
                    <a:lstStyle/>
                    <a:p>
                      <a:pPr algn="ctr"/>
                      <a:r>
                        <a:rPr lang="en-US" sz="1600" b="0" i="0" u="none" strike="noStrike" kern="1200" baseline="0" dirty="0" smtClean="0">
                          <a:solidFill>
                            <a:schemeClr val="tx1"/>
                          </a:solidFill>
                          <a:latin typeface="+mn-lt"/>
                          <a:ea typeface="+mn-ea"/>
                          <a:cs typeface="+mn-cs"/>
                        </a:rPr>
                        <a:t>185.867</a:t>
                      </a:r>
                      <a:endParaRPr lang="en-US" sz="1600" dirty="0">
                        <a:latin typeface="+mn-lt"/>
                      </a:endParaRPr>
                    </a:p>
                  </a:txBody>
                  <a:tcPr/>
                </a:tc>
                <a:tc>
                  <a:txBody>
                    <a:bodyPr/>
                    <a:lstStyle/>
                    <a:p>
                      <a:pPr algn="ctr"/>
                      <a:r>
                        <a:rPr lang="en-US" sz="1600" b="0" i="0" u="none" strike="noStrike" kern="1200" baseline="0" dirty="0" smtClean="0">
                          <a:solidFill>
                            <a:schemeClr val="tx1"/>
                          </a:solidFill>
                          <a:latin typeface="+mn-lt"/>
                          <a:ea typeface="+mn-ea"/>
                          <a:cs typeface="+mn-cs"/>
                        </a:rPr>
                        <a:t>29</a:t>
                      </a:r>
                      <a:endParaRPr lang="en-US" sz="1600" dirty="0">
                        <a:latin typeface="+mn-lt"/>
                      </a:endParaRPr>
                    </a:p>
                  </a:txBody>
                  <a:tcPr/>
                </a:tc>
                <a:tc>
                  <a:txBody>
                    <a:bodyPr/>
                    <a:lstStyle/>
                    <a:p>
                      <a:pPr algn="ctr"/>
                      <a:r>
                        <a:rPr lang="en-US" sz="1600" b="0" i="0" u="none" strike="noStrike" kern="1200" baseline="0" dirty="0" smtClean="0">
                          <a:solidFill>
                            <a:schemeClr val="tx1"/>
                          </a:solidFill>
                          <a:latin typeface="+mn-lt"/>
                          <a:ea typeface="+mn-ea"/>
                          <a:cs typeface="+mn-cs"/>
                        </a:rPr>
                        <a:t>  6.409</a:t>
                      </a:r>
                      <a:endParaRPr lang="en-US" sz="1600" dirty="0">
                        <a:latin typeface="+mn-lt"/>
                      </a:endParaRPr>
                    </a:p>
                  </a:txBody>
                  <a:tcPr/>
                </a:tc>
                <a:tc>
                  <a:txBody>
                    <a:bodyPr/>
                    <a:lstStyle/>
                    <a:p>
                      <a:pPr algn="ctr"/>
                      <a:r>
                        <a:rPr lang="en-US" sz="1400" b="0" smtClean="0">
                          <a:solidFill>
                            <a:schemeClr val="bg1"/>
                          </a:solidFill>
                          <a:latin typeface="Arial (Body)"/>
                        </a:rPr>
                        <a:t>Blank</a:t>
                      </a:r>
                      <a:endParaRPr lang="en-US" sz="1600" dirty="0">
                        <a:latin typeface="+mn-lt"/>
                      </a:endParaRPr>
                    </a:p>
                  </a:txBody>
                  <a:tcPr/>
                </a:tc>
                <a:tc>
                  <a:txBody>
                    <a:bodyPr/>
                    <a:lstStyle/>
                    <a:p>
                      <a:pPr algn="ctr"/>
                      <a:r>
                        <a:rPr lang="en-US" sz="1400" b="0" dirty="0" smtClean="0">
                          <a:solidFill>
                            <a:schemeClr val="bg1"/>
                          </a:solidFill>
                          <a:latin typeface="Arial (Body)"/>
                        </a:rPr>
                        <a:t>Blank</a:t>
                      </a:r>
                      <a:endParaRPr lang="en-US" sz="1600" dirty="0">
                        <a:latin typeface="+mn-lt"/>
                      </a:endParaRPr>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678834110"/>
              </p:ext>
            </p:extLst>
          </p:nvPr>
        </p:nvGraphicFramePr>
        <p:xfrm>
          <a:off x="464164" y="4394200"/>
          <a:ext cx="6004369" cy="1854200"/>
        </p:xfrm>
        <a:graphic>
          <a:graphicData uri="http://schemas.openxmlformats.org/drawingml/2006/table">
            <a:tbl>
              <a:tblPr firstRow="1" bandRow="1">
                <a:tableStyleId>{5940675A-B579-460E-94D1-54222C63F5DA}</a:tableStyleId>
              </a:tblPr>
              <a:tblGrid>
                <a:gridCol w="4264152"/>
                <a:gridCol w="825817"/>
                <a:gridCol w="914400"/>
              </a:tblGrid>
              <a:tr h="370840">
                <a:tc>
                  <a:txBody>
                    <a:bodyPr/>
                    <a:lstStyle/>
                    <a:p>
                      <a:r>
                        <a:rPr lang="en-US" sz="1600" b="1" i="0" u="none" strike="noStrike" kern="1200" baseline="0" dirty="0" smtClean="0">
                          <a:solidFill>
                            <a:schemeClr val="tx1"/>
                          </a:solidFill>
                          <a:latin typeface="+mn-lt"/>
                          <a:ea typeface="+mn-ea"/>
                          <a:cs typeface="+mn-cs"/>
                        </a:rPr>
                        <a:t>Cell Means Level of In-store Promotion</a:t>
                      </a:r>
                      <a:endParaRPr lang="en-US" sz="1600" b="1" dirty="0">
                        <a:latin typeface="+mn-lt"/>
                      </a:endParaRPr>
                    </a:p>
                  </a:txBody>
                  <a:tcPr/>
                </a:tc>
                <a:tc>
                  <a:txBody>
                    <a:bodyPr/>
                    <a:lstStyle/>
                    <a:p>
                      <a:pPr algn="ctr"/>
                      <a:r>
                        <a:rPr lang="en-US" sz="1600" b="1" i="0" u="none" strike="noStrike" kern="1200" baseline="0" dirty="0" smtClean="0">
                          <a:solidFill>
                            <a:schemeClr val="tx1"/>
                          </a:solidFill>
                          <a:latin typeface="+mn-lt"/>
                          <a:ea typeface="+mn-ea"/>
                          <a:cs typeface="+mn-cs"/>
                        </a:rPr>
                        <a:t>Count</a:t>
                      </a:r>
                      <a:endParaRPr lang="en-US" sz="1600" b="1" dirty="0">
                        <a:latin typeface="+mn-lt"/>
                      </a:endParaRPr>
                    </a:p>
                  </a:txBody>
                  <a:tcPr/>
                </a:tc>
                <a:tc>
                  <a:txBody>
                    <a:bodyPr/>
                    <a:lstStyle/>
                    <a:p>
                      <a:pPr algn="ctr"/>
                      <a:r>
                        <a:rPr lang="en-US" sz="1600" b="1" i="0" u="none" strike="noStrike" kern="1200" baseline="0" dirty="0" smtClean="0">
                          <a:solidFill>
                            <a:schemeClr val="tx1"/>
                          </a:solidFill>
                          <a:latin typeface="+mn-lt"/>
                          <a:ea typeface="+mn-ea"/>
                          <a:cs typeface="+mn-cs"/>
                        </a:rPr>
                        <a:t>Mean</a:t>
                      </a:r>
                      <a:endParaRPr lang="en-US" sz="1600" b="1" dirty="0">
                        <a:latin typeface="+mn-lt"/>
                      </a:endParaRPr>
                    </a:p>
                  </a:txBody>
                  <a:tcPr/>
                </a:tc>
              </a:tr>
              <a:tr h="370840">
                <a:tc>
                  <a:txBody>
                    <a:bodyPr/>
                    <a:lstStyle/>
                    <a:p>
                      <a:r>
                        <a:rPr lang="en-US" sz="1600" b="0" i="0" u="none" strike="noStrike" kern="1200" baseline="0" dirty="0" smtClean="0">
                          <a:solidFill>
                            <a:schemeClr val="tx1"/>
                          </a:solidFill>
                          <a:latin typeface="+mn-lt"/>
                          <a:ea typeface="+mn-ea"/>
                          <a:cs typeface="+mn-cs"/>
                        </a:rPr>
                        <a:t>High (1)</a:t>
                      </a:r>
                      <a:endParaRPr lang="en-US" sz="1600" dirty="0">
                        <a:latin typeface="+mn-lt"/>
                      </a:endParaRPr>
                    </a:p>
                  </a:txBody>
                  <a:tcPr/>
                </a:tc>
                <a:tc>
                  <a:txBody>
                    <a:bodyPr/>
                    <a:lstStyle/>
                    <a:p>
                      <a:pPr algn="ctr"/>
                      <a:r>
                        <a:rPr lang="en-US" sz="1600" b="0" i="0" u="none" strike="noStrike" kern="1200" baseline="0" dirty="0" smtClean="0">
                          <a:solidFill>
                            <a:schemeClr val="tx1"/>
                          </a:solidFill>
                          <a:latin typeface="+mn-lt"/>
                          <a:ea typeface="+mn-ea"/>
                          <a:cs typeface="+mn-cs"/>
                        </a:rPr>
                        <a:t>10</a:t>
                      </a:r>
                      <a:endParaRPr lang="en-US" sz="1600" dirty="0">
                        <a:latin typeface="+mn-lt"/>
                      </a:endParaRPr>
                    </a:p>
                  </a:txBody>
                  <a:tcPr/>
                </a:tc>
                <a:tc>
                  <a:txBody>
                    <a:bodyPr/>
                    <a:lstStyle/>
                    <a:p>
                      <a:pPr algn="ctr"/>
                      <a:r>
                        <a:rPr lang="en-US" sz="1600" b="0" i="0" u="none" strike="noStrike" kern="1200" baseline="0" dirty="0" smtClean="0">
                          <a:solidFill>
                            <a:schemeClr val="tx1"/>
                          </a:solidFill>
                          <a:latin typeface="+mn-lt"/>
                          <a:ea typeface="+mn-ea"/>
                          <a:cs typeface="+mn-cs"/>
                        </a:rPr>
                        <a:t>8.300</a:t>
                      </a:r>
                      <a:endParaRPr lang="en-US" sz="1600" dirty="0">
                        <a:latin typeface="+mn-lt"/>
                      </a:endParaRPr>
                    </a:p>
                  </a:txBody>
                  <a:tcPr/>
                </a:tc>
              </a:tr>
              <a:tr h="370840">
                <a:tc>
                  <a:txBody>
                    <a:bodyPr/>
                    <a:lstStyle/>
                    <a:p>
                      <a:r>
                        <a:rPr lang="en-US" sz="1600" b="0" i="0" u="none" strike="noStrike" kern="1200" baseline="0" dirty="0" smtClean="0">
                          <a:solidFill>
                            <a:schemeClr val="tx1"/>
                          </a:solidFill>
                          <a:latin typeface="+mn-lt"/>
                          <a:ea typeface="+mn-ea"/>
                          <a:cs typeface="+mn-cs"/>
                        </a:rPr>
                        <a:t>Medium (2)</a:t>
                      </a:r>
                      <a:endParaRPr lang="en-US" sz="1600" dirty="0">
                        <a:latin typeface="+mn-lt"/>
                      </a:endParaRPr>
                    </a:p>
                  </a:txBody>
                  <a:tcPr/>
                </a:tc>
                <a:tc>
                  <a:txBody>
                    <a:bodyPr/>
                    <a:lstStyle/>
                    <a:p>
                      <a:pPr algn="ctr"/>
                      <a:r>
                        <a:rPr lang="en-US" sz="1600" b="0" i="0" u="none" strike="noStrike" kern="1200" baseline="0" dirty="0" smtClean="0">
                          <a:solidFill>
                            <a:schemeClr val="tx1"/>
                          </a:solidFill>
                          <a:latin typeface="+mn-lt"/>
                          <a:ea typeface="+mn-ea"/>
                          <a:cs typeface="+mn-cs"/>
                        </a:rPr>
                        <a:t>10</a:t>
                      </a:r>
                      <a:endParaRPr lang="en-US" sz="1600" dirty="0">
                        <a:latin typeface="+mn-lt"/>
                      </a:endParaRPr>
                    </a:p>
                  </a:txBody>
                  <a:tcPr/>
                </a:tc>
                <a:tc>
                  <a:txBody>
                    <a:bodyPr/>
                    <a:lstStyle/>
                    <a:p>
                      <a:pPr algn="ctr"/>
                      <a:r>
                        <a:rPr lang="en-US" sz="1600" b="0" i="0" u="none" strike="noStrike" kern="1200" baseline="0" dirty="0" smtClean="0">
                          <a:solidFill>
                            <a:schemeClr val="tx1"/>
                          </a:solidFill>
                          <a:latin typeface="+mn-lt"/>
                          <a:ea typeface="+mn-ea"/>
                          <a:cs typeface="+mn-cs"/>
                        </a:rPr>
                        <a:t>6.200</a:t>
                      </a:r>
                      <a:endParaRPr lang="en-US" sz="1600" dirty="0">
                        <a:latin typeface="+mn-lt"/>
                      </a:endParaRPr>
                    </a:p>
                  </a:txBody>
                  <a:tcPr/>
                </a:tc>
              </a:tr>
              <a:tr h="370840">
                <a:tc>
                  <a:txBody>
                    <a:bodyPr/>
                    <a:lstStyle/>
                    <a:p>
                      <a:r>
                        <a:rPr lang="en-US" sz="1600" b="0" i="0" u="none" strike="noStrike" kern="1200" baseline="0" dirty="0" smtClean="0">
                          <a:solidFill>
                            <a:schemeClr val="tx1"/>
                          </a:solidFill>
                          <a:latin typeface="+mn-lt"/>
                          <a:ea typeface="+mn-ea"/>
                          <a:cs typeface="+mn-cs"/>
                        </a:rPr>
                        <a:t>Low (3)</a:t>
                      </a:r>
                      <a:endParaRPr lang="en-US" sz="1600" dirty="0">
                        <a:latin typeface="+mn-lt"/>
                      </a:endParaRPr>
                    </a:p>
                  </a:txBody>
                  <a:tcPr/>
                </a:tc>
                <a:tc>
                  <a:txBody>
                    <a:bodyPr/>
                    <a:lstStyle/>
                    <a:p>
                      <a:pPr algn="ctr"/>
                      <a:r>
                        <a:rPr lang="en-US" sz="1600" b="0" i="0" u="sng" strike="noStrike" kern="1200" baseline="0" dirty="0" smtClean="0">
                          <a:solidFill>
                            <a:schemeClr val="tx1"/>
                          </a:solidFill>
                          <a:latin typeface="+mn-lt"/>
                          <a:ea typeface="+mn-ea"/>
                          <a:cs typeface="+mn-cs"/>
                        </a:rPr>
                        <a:t>10</a:t>
                      </a:r>
                      <a:endParaRPr lang="en-US" sz="1600" u="sng" dirty="0">
                        <a:latin typeface="+mn-lt"/>
                      </a:endParaRPr>
                    </a:p>
                  </a:txBody>
                  <a:tcPr/>
                </a:tc>
                <a:tc>
                  <a:txBody>
                    <a:bodyPr/>
                    <a:lstStyle/>
                    <a:p>
                      <a:pPr algn="ctr"/>
                      <a:r>
                        <a:rPr lang="en-US" sz="1600" b="0" i="0" u="sng" strike="noStrike" kern="1200" baseline="0" dirty="0" smtClean="0">
                          <a:solidFill>
                            <a:schemeClr val="tx1"/>
                          </a:solidFill>
                          <a:latin typeface="+mn-lt"/>
                          <a:ea typeface="+mn-ea"/>
                          <a:cs typeface="+mn-cs"/>
                        </a:rPr>
                        <a:t>3.700</a:t>
                      </a:r>
                      <a:endParaRPr lang="en-US" sz="1600" u="sng" dirty="0">
                        <a:latin typeface="+mn-lt"/>
                      </a:endParaRPr>
                    </a:p>
                  </a:txBody>
                  <a:tcPr/>
                </a:tc>
              </a:tr>
              <a:tr h="370840">
                <a:tc>
                  <a:txBody>
                    <a:bodyPr/>
                    <a:lstStyle/>
                    <a:p>
                      <a:r>
                        <a:rPr lang="en-US" sz="1600" b="0" i="0" u="none" strike="noStrike" kern="1200" baseline="0" dirty="0" smtClean="0">
                          <a:solidFill>
                            <a:schemeClr val="tx1"/>
                          </a:solidFill>
                          <a:latin typeface="+mn-lt"/>
                          <a:ea typeface="+mn-ea"/>
                          <a:cs typeface="+mn-cs"/>
                        </a:rPr>
                        <a:t>TOTAL</a:t>
                      </a:r>
                      <a:endParaRPr lang="en-US" sz="1600" dirty="0">
                        <a:latin typeface="+mn-lt"/>
                      </a:endParaRPr>
                    </a:p>
                  </a:txBody>
                  <a:tcPr/>
                </a:tc>
                <a:tc>
                  <a:txBody>
                    <a:bodyPr/>
                    <a:lstStyle/>
                    <a:p>
                      <a:pPr algn="ctr"/>
                      <a:r>
                        <a:rPr lang="en-US" sz="1600" dirty="0" smtClean="0">
                          <a:latin typeface="+mn-lt"/>
                        </a:rPr>
                        <a:t>30</a:t>
                      </a:r>
                      <a:endParaRPr lang="en-US" sz="1600" dirty="0">
                        <a:latin typeface="+mn-lt"/>
                      </a:endParaRPr>
                    </a:p>
                  </a:txBody>
                  <a:tcPr/>
                </a:tc>
                <a:tc>
                  <a:txBody>
                    <a:bodyPr/>
                    <a:lstStyle/>
                    <a:p>
                      <a:pPr algn="ctr"/>
                      <a:r>
                        <a:rPr lang="en-US" sz="1600" b="0" i="0" u="none" strike="noStrike" kern="1200" baseline="0" dirty="0" smtClean="0">
                          <a:solidFill>
                            <a:schemeClr val="tx1"/>
                          </a:solidFill>
                          <a:latin typeface="+mn-lt"/>
                          <a:ea typeface="+mn-ea"/>
                          <a:cs typeface="+mn-cs"/>
                        </a:rPr>
                        <a:t>6.067</a:t>
                      </a:r>
                      <a:endParaRPr lang="en-US" sz="1600" dirty="0">
                        <a:latin typeface="+mn-lt"/>
                      </a:endParaRPr>
                    </a:p>
                  </a:txBody>
                  <a:tcPr/>
                </a:tc>
              </a:tr>
            </a:tbl>
          </a:graphicData>
        </a:graphic>
      </p:graphicFrame>
    </p:spTree>
    <p:extLst>
      <p:ext uri="{BB962C8B-B14F-4D97-AF65-F5344CB8AC3E}">
        <p14:creationId xmlns:p14="http://schemas.microsoft.com/office/powerpoint/2010/main" val="9372742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lstStyle/>
          <a:p>
            <a:r>
              <a:rPr lang="en-US" dirty="0" smtClean="0"/>
              <a:t>Chapter </a:t>
            </a:r>
            <a:r>
              <a:rPr lang="en-US" dirty="0"/>
              <a:t>Outline </a:t>
            </a:r>
            <a:r>
              <a:rPr lang="en-US" sz="2000" b="0" dirty="0" smtClean="0"/>
              <a:t>(2 </a:t>
            </a:r>
            <a:r>
              <a:rPr lang="en-US" sz="2000" b="0" dirty="0"/>
              <a:t>of </a:t>
            </a:r>
            <a:r>
              <a:rPr lang="en-US" sz="2000" b="0" dirty="0" smtClean="0"/>
              <a:t>3)</a:t>
            </a:r>
            <a:endParaRPr lang="en-US" b="0" dirty="0"/>
          </a:p>
        </p:txBody>
      </p:sp>
      <p:sp>
        <p:nvSpPr>
          <p:cNvPr id="10" name="Content Placeholder 9"/>
          <p:cNvSpPr>
            <a:spLocks noGrp="1"/>
          </p:cNvSpPr>
          <p:nvPr>
            <p:ph idx="1"/>
          </p:nvPr>
        </p:nvSpPr>
        <p:spPr/>
        <p:txBody>
          <a:bodyPr/>
          <a:lstStyle/>
          <a:p>
            <a:pPr marL="457200" indent="-548640">
              <a:spcBef>
                <a:spcPts val="600"/>
              </a:spcBef>
              <a:buSzPct val="100000"/>
              <a:buFont typeface="+mj-lt"/>
              <a:buAutoNum type="arabicParenR" startAt="6"/>
              <a:defRPr/>
            </a:pPr>
            <a:r>
              <a:rPr lang="en-US" dirty="0"/>
              <a:t>Illustrative </a:t>
            </a:r>
            <a:r>
              <a:rPr lang="en-US" dirty="0" smtClean="0"/>
              <a:t>Data</a:t>
            </a:r>
          </a:p>
          <a:p>
            <a:pPr marL="457200" indent="-548640">
              <a:spcBef>
                <a:spcPts val="600"/>
              </a:spcBef>
              <a:buSzPct val="100000"/>
              <a:buFont typeface="+mj-lt"/>
              <a:buAutoNum type="arabicParenR" startAt="6"/>
              <a:defRPr/>
            </a:pPr>
            <a:r>
              <a:rPr lang="en-US" dirty="0"/>
              <a:t>Illustrative Applications of One-Way Analysis of </a:t>
            </a:r>
            <a:r>
              <a:rPr lang="en-US" dirty="0" smtClean="0"/>
              <a:t>Variance</a:t>
            </a:r>
          </a:p>
          <a:p>
            <a:pPr marL="457200" indent="-548640">
              <a:spcBef>
                <a:spcPts val="600"/>
              </a:spcBef>
              <a:buSzPct val="100000"/>
              <a:buFont typeface="+mj-lt"/>
              <a:buAutoNum type="arabicParenR" startAt="6"/>
              <a:defRPr/>
            </a:pPr>
            <a:r>
              <a:rPr lang="en-US" dirty="0"/>
              <a:t>Assumptions in Analysis of </a:t>
            </a:r>
            <a:r>
              <a:rPr lang="en-US" dirty="0" smtClean="0"/>
              <a:t>Variance</a:t>
            </a:r>
          </a:p>
          <a:p>
            <a:pPr marL="457200" indent="-548640">
              <a:spcBef>
                <a:spcPts val="600"/>
              </a:spcBef>
              <a:buSzPct val="100000"/>
              <a:buFont typeface="+mj-lt"/>
              <a:buAutoNum type="arabicParenR" startAt="6"/>
              <a:defRPr/>
            </a:pPr>
            <a:r>
              <a:rPr lang="en-US" dirty="0"/>
              <a:t>N-Way Analysis of </a:t>
            </a:r>
            <a:r>
              <a:rPr lang="en-US" dirty="0" smtClean="0"/>
              <a:t>Variance</a:t>
            </a:r>
          </a:p>
          <a:p>
            <a:pPr marL="457200" indent="-548640">
              <a:spcBef>
                <a:spcPts val="600"/>
              </a:spcBef>
              <a:buSzPct val="100000"/>
              <a:buFont typeface="+mj-lt"/>
              <a:buAutoNum type="arabicParenR" startAt="6"/>
              <a:defRPr/>
            </a:pPr>
            <a:r>
              <a:rPr lang="en-US" dirty="0"/>
              <a:t>Analysis of </a:t>
            </a:r>
            <a:r>
              <a:rPr lang="en-US" dirty="0" smtClean="0"/>
              <a:t>Covariance</a:t>
            </a:r>
          </a:p>
          <a:p>
            <a:pPr marL="457200" indent="-548640">
              <a:spcBef>
                <a:spcPts val="600"/>
              </a:spcBef>
              <a:buSzPct val="100000"/>
              <a:buFont typeface="+mj-lt"/>
              <a:buAutoNum type="arabicParenR" startAt="6"/>
              <a:defRPr/>
            </a:pPr>
            <a:r>
              <a:rPr lang="en-US" dirty="0"/>
              <a:t>Issues in Interpretation</a:t>
            </a:r>
            <a:endParaRPr lang="en-US" dirty="0" smtClean="0"/>
          </a:p>
          <a:p>
            <a:pPr marL="914400" lvl="1" indent="-457200">
              <a:buFontTx/>
              <a:buAutoNum type="romanLcPeriod"/>
              <a:defRPr/>
            </a:pPr>
            <a:r>
              <a:rPr lang="en-US" dirty="0"/>
              <a:t>Interactions</a:t>
            </a:r>
            <a:endParaRPr lang="en-US" dirty="0" smtClean="0"/>
          </a:p>
          <a:p>
            <a:pPr marL="914400" lvl="1" indent="-457200">
              <a:buFontTx/>
              <a:buAutoNum type="romanLcPeriod"/>
              <a:defRPr/>
            </a:pPr>
            <a:r>
              <a:rPr lang="en-US" dirty="0"/>
              <a:t>Relative Importance of </a:t>
            </a:r>
            <a:r>
              <a:rPr lang="en-US" dirty="0" smtClean="0"/>
              <a:t>Factors</a:t>
            </a:r>
          </a:p>
          <a:p>
            <a:pPr marL="914400" lvl="1" indent="-457200">
              <a:buFontTx/>
              <a:buAutoNum type="romanLcPeriod"/>
              <a:defRPr/>
            </a:pPr>
            <a:r>
              <a:rPr lang="en-US" dirty="0"/>
              <a:t>Multiple </a:t>
            </a:r>
            <a:r>
              <a:rPr lang="en-US" dirty="0" smtClean="0"/>
              <a:t>Comparisons</a:t>
            </a:r>
          </a:p>
          <a:p>
            <a:pPr marL="457200" indent="-548640">
              <a:spcBef>
                <a:spcPts val="600"/>
              </a:spcBef>
              <a:buSzPct val="100000"/>
              <a:buFont typeface="+mj-lt"/>
              <a:buAutoNum type="arabicParenR" startAt="6"/>
              <a:defRPr/>
            </a:pPr>
            <a:r>
              <a:rPr lang="en-US" dirty="0"/>
              <a:t>Repeated Measures </a:t>
            </a:r>
            <a:r>
              <a:rPr lang="en-US" dirty="0" smtClean="0"/>
              <a:t>ANOVA</a:t>
            </a:r>
            <a:endParaRPr lang="en-US" dirty="0"/>
          </a:p>
        </p:txBody>
      </p:sp>
    </p:spTree>
    <p:extLst>
      <p:ext uri="{BB962C8B-B14F-4D97-AF65-F5344CB8AC3E}">
        <p14:creationId xmlns:p14="http://schemas.microsoft.com/office/powerpoint/2010/main" val="36391026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Assumptions in Analysis of Variance</a:t>
            </a:r>
          </a:p>
        </p:txBody>
      </p:sp>
      <p:sp>
        <p:nvSpPr>
          <p:cNvPr id="6" name="Content Placeholder 5"/>
          <p:cNvSpPr>
            <a:spLocks noGrp="1"/>
          </p:cNvSpPr>
          <p:nvPr>
            <p:ph idx="1"/>
          </p:nvPr>
        </p:nvSpPr>
        <p:spPr>
          <a:xfrm>
            <a:off x="457200" y="1600200"/>
            <a:ext cx="8229600" cy="4724400"/>
          </a:xfrm>
        </p:spPr>
        <p:txBody>
          <a:bodyPr/>
          <a:lstStyle/>
          <a:p>
            <a:pPr marL="0" indent="0">
              <a:spcBef>
                <a:spcPts val="600"/>
              </a:spcBef>
              <a:spcAft>
                <a:spcPts val="1200"/>
              </a:spcAft>
              <a:buClr>
                <a:srgbClr val="CC0000"/>
              </a:buClr>
              <a:buSzPct val="75000"/>
              <a:buNone/>
              <a:defRPr/>
            </a:pPr>
            <a:r>
              <a:rPr lang="en-US" dirty="0" smtClean="0">
                <a:cs typeface="Times New Roman" pitchFamily="18" charset="0"/>
              </a:rPr>
              <a:t>The </a:t>
            </a:r>
            <a:r>
              <a:rPr lang="en-US" dirty="0">
                <a:cs typeface="Times New Roman" pitchFamily="18" charset="0"/>
              </a:rPr>
              <a:t>salient assumptions in analysis of variance can be summarized as follows</a:t>
            </a:r>
            <a:r>
              <a:rPr lang="en-US" dirty="0" smtClean="0">
                <a:cs typeface="Times New Roman" pitchFamily="18" charset="0"/>
              </a:rPr>
              <a:t>:</a:t>
            </a:r>
            <a:endParaRPr lang="en-US" dirty="0">
              <a:cs typeface="Times New Roman" pitchFamily="18" charset="0"/>
            </a:endParaRPr>
          </a:p>
          <a:p>
            <a:pPr marL="457200" indent="-457200">
              <a:spcBef>
                <a:spcPts val="600"/>
              </a:spcBef>
              <a:buSzPct val="100000"/>
              <a:buFont typeface="Wingdings" pitchFamily="2" charset="2"/>
              <a:buAutoNum type="arabicPeriod"/>
              <a:defRPr/>
            </a:pPr>
            <a:r>
              <a:rPr lang="en-US" dirty="0">
                <a:cs typeface="Times New Roman" pitchFamily="18" charset="0"/>
              </a:rPr>
              <a:t>Ordinarily, the categories of the independent variable are assumed to be fixed</a:t>
            </a:r>
            <a:r>
              <a:rPr lang="en-US" dirty="0" smtClean="0">
                <a:cs typeface="Times New Roman" pitchFamily="18" charset="0"/>
              </a:rPr>
              <a:t>. Inferences </a:t>
            </a:r>
            <a:r>
              <a:rPr lang="en-US" dirty="0">
                <a:cs typeface="Times New Roman" pitchFamily="18" charset="0"/>
              </a:rPr>
              <a:t>are made only to the specific categories considered</a:t>
            </a:r>
            <a:r>
              <a:rPr lang="en-US" dirty="0" smtClean="0">
                <a:cs typeface="Times New Roman" pitchFamily="18" charset="0"/>
              </a:rPr>
              <a:t>. This </a:t>
            </a:r>
            <a:r>
              <a:rPr lang="en-US" dirty="0">
                <a:cs typeface="Times New Roman" pitchFamily="18" charset="0"/>
              </a:rPr>
              <a:t>is referred to as the </a:t>
            </a:r>
            <a:r>
              <a:rPr lang="en-US" b="1" dirty="0">
                <a:solidFill>
                  <a:srgbClr val="007FA3"/>
                </a:solidFill>
                <a:cs typeface="Times New Roman" pitchFamily="18" charset="0"/>
              </a:rPr>
              <a:t>fixed-effects model</a:t>
            </a:r>
            <a:r>
              <a:rPr lang="en-US" dirty="0" smtClean="0">
                <a:cs typeface="Times New Roman" pitchFamily="18" charset="0"/>
              </a:rPr>
              <a:t>.</a:t>
            </a:r>
            <a:endParaRPr lang="en-US" dirty="0">
              <a:cs typeface="Times New Roman" pitchFamily="18" charset="0"/>
            </a:endParaRPr>
          </a:p>
          <a:p>
            <a:pPr marL="457200" indent="-457200">
              <a:spcBef>
                <a:spcPts val="600"/>
              </a:spcBef>
              <a:buSzPct val="100000"/>
              <a:buFont typeface="Wingdings" pitchFamily="2" charset="2"/>
              <a:buAutoNum type="arabicPeriod"/>
              <a:defRPr/>
            </a:pPr>
            <a:r>
              <a:rPr lang="en-US" dirty="0" smtClean="0">
                <a:cs typeface="Times New Roman" pitchFamily="18" charset="0"/>
              </a:rPr>
              <a:t>The </a:t>
            </a:r>
            <a:r>
              <a:rPr lang="en-US" dirty="0">
                <a:cs typeface="Times New Roman" pitchFamily="18" charset="0"/>
              </a:rPr>
              <a:t>error term is </a:t>
            </a:r>
            <a:r>
              <a:rPr lang="en-US" b="1" dirty="0">
                <a:solidFill>
                  <a:srgbClr val="007FA3"/>
                </a:solidFill>
                <a:cs typeface="Times New Roman" pitchFamily="18" charset="0"/>
              </a:rPr>
              <a:t>normally</a:t>
            </a:r>
            <a:r>
              <a:rPr lang="en-US" dirty="0">
                <a:cs typeface="Times New Roman" pitchFamily="18" charset="0"/>
              </a:rPr>
              <a:t> distributed, with a </a:t>
            </a:r>
            <a:r>
              <a:rPr lang="en-US" b="1" dirty="0">
                <a:solidFill>
                  <a:srgbClr val="007FA3"/>
                </a:solidFill>
                <a:cs typeface="Times New Roman" pitchFamily="18" charset="0"/>
              </a:rPr>
              <a:t>zero mean</a:t>
            </a:r>
            <a:r>
              <a:rPr lang="en-US" dirty="0">
                <a:cs typeface="Times New Roman" pitchFamily="18" charset="0"/>
              </a:rPr>
              <a:t> and a </a:t>
            </a:r>
            <a:r>
              <a:rPr lang="en-US" b="1" dirty="0">
                <a:solidFill>
                  <a:srgbClr val="007FA3"/>
                </a:solidFill>
                <a:cs typeface="Times New Roman" pitchFamily="18" charset="0"/>
              </a:rPr>
              <a:t>constant variance</a:t>
            </a:r>
            <a:r>
              <a:rPr lang="en-US" dirty="0" smtClean="0">
                <a:cs typeface="Times New Roman" pitchFamily="18" charset="0"/>
              </a:rPr>
              <a:t>. The </a:t>
            </a:r>
            <a:r>
              <a:rPr lang="en-US" dirty="0">
                <a:cs typeface="Times New Roman" pitchFamily="18" charset="0"/>
              </a:rPr>
              <a:t>error is not related to any of the categories of </a:t>
            </a:r>
            <a:r>
              <a:rPr lang="en-US" i="1" dirty="0">
                <a:cs typeface="Times New Roman" pitchFamily="18" charset="0"/>
              </a:rPr>
              <a:t>X</a:t>
            </a:r>
            <a:r>
              <a:rPr lang="en-US" dirty="0" smtClean="0">
                <a:cs typeface="Times New Roman" pitchFamily="18" charset="0"/>
              </a:rPr>
              <a:t>.</a:t>
            </a:r>
            <a:endParaRPr lang="en-US" dirty="0">
              <a:cs typeface="Times New Roman" pitchFamily="18" charset="0"/>
            </a:endParaRPr>
          </a:p>
          <a:p>
            <a:pPr marL="457200" indent="-457200">
              <a:spcBef>
                <a:spcPts val="600"/>
              </a:spcBef>
              <a:buSzPct val="100000"/>
              <a:buFont typeface="Wingdings" pitchFamily="2" charset="2"/>
              <a:buAutoNum type="arabicPeriod"/>
              <a:defRPr/>
            </a:pPr>
            <a:r>
              <a:rPr lang="en-US" dirty="0" smtClean="0">
                <a:cs typeface="Times New Roman" pitchFamily="18" charset="0"/>
              </a:rPr>
              <a:t>The </a:t>
            </a:r>
            <a:r>
              <a:rPr lang="en-US" dirty="0">
                <a:cs typeface="Times New Roman" pitchFamily="18" charset="0"/>
              </a:rPr>
              <a:t>error terms are </a:t>
            </a:r>
            <a:r>
              <a:rPr lang="en-US" b="1" dirty="0">
                <a:solidFill>
                  <a:srgbClr val="007FA3"/>
                </a:solidFill>
                <a:cs typeface="Times New Roman" pitchFamily="18" charset="0"/>
              </a:rPr>
              <a:t>uncorrelated</a:t>
            </a:r>
            <a:r>
              <a:rPr lang="en-US" dirty="0" smtClean="0">
                <a:cs typeface="Times New Roman" pitchFamily="18" charset="0"/>
              </a:rPr>
              <a:t>. If </a:t>
            </a:r>
            <a:r>
              <a:rPr lang="en-US" dirty="0">
                <a:cs typeface="Times New Roman" pitchFamily="18" charset="0"/>
              </a:rPr>
              <a:t>the error terms are correlated (i.e., the observations are not independent), the </a:t>
            </a:r>
            <a:r>
              <a:rPr lang="en-US" i="1" dirty="0">
                <a:cs typeface="Times New Roman" pitchFamily="18" charset="0"/>
              </a:rPr>
              <a:t>F</a:t>
            </a:r>
            <a:r>
              <a:rPr lang="en-US" dirty="0">
                <a:cs typeface="Times New Roman" pitchFamily="18" charset="0"/>
              </a:rPr>
              <a:t> ratio can be seriously distorted.</a:t>
            </a:r>
            <a:endParaRPr lang="en-US" dirty="0"/>
          </a:p>
        </p:txBody>
      </p:sp>
    </p:spTree>
    <p:extLst>
      <p:ext uri="{BB962C8B-B14F-4D97-AF65-F5344CB8AC3E}">
        <p14:creationId xmlns:p14="http://schemas.microsoft.com/office/powerpoint/2010/main" val="40577717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N-Way Analysis of </a:t>
            </a:r>
            <a:r>
              <a:rPr lang="en-US" dirty="0" smtClean="0"/>
              <a:t>Variance </a:t>
            </a:r>
            <a:r>
              <a:rPr lang="en-US" sz="2000" b="0" dirty="0" smtClean="0"/>
              <a:t>(1 of 5)</a:t>
            </a:r>
            <a:endParaRPr lang="en-US" b="0" dirty="0"/>
          </a:p>
        </p:txBody>
      </p:sp>
      <p:sp>
        <p:nvSpPr>
          <p:cNvPr id="3" name="Content Placeholder 2"/>
          <p:cNvSpPr>
            <a:spLocks noGrp="1"/>
          </p:cNvSpPr>
          <p:nvPr>
            <p:ph idx="1"/>
          </p:nvPr>
        </p:nvSpPr>
        <p:spPr/>
        <p:txBody>
          <a:bodyPr/>
          <a:lstStyle/>
          <a:p>
            <a:pPr marL="0" indent="0">
              <a:buClr>
                <a:srgbClr val="CC0000"/>
              </a:buClr>
              <a:buNone/>
              <a:defRPr/>
            </a:pPr>
            <a:r>
              <a:rPr lang="en-US" sz="2200" dirty="0" smtClean="0">
                <a:cs typeface="Times New Roman" pitchFamily="18" charset="0"/>
              </a:rPr>
              <a:t>In </a:t>
            </a:r>
            <a:r>
              <a:rPr lang="en-US" sz="2200" dirty="0">
                <a:cs typeface="Times New Roman" pitchFamily="18" charset="0"/>
              </a:rPr>
              <a:t>marketing research, one is often concerned with the effect of more than one factor simultaneously. For example</a:t>
            </a:r>
            <a:r>
              <a:rPr lang="en-US" sz="2200" dirty="0" smtClean="0">
                <a:cs typeface="Times New Roman" pitchFamily="18" charset="0"/>
              </a:rPr>
              <a:t>:</a:t>
            </a:r>
            <a:endParaRPr lang="en-US" sz="2200" dirty="0">
              <a:cs typeface="Times New Roman" pitchFamily="18" charset="0"/>
            </a:endParaRPr>
          </a:p>
          <a:p>
            <a:pPr>
              <a:defRPr/>
            </a:pPr>
            <a:r>
              <a:rPr lang="en-US" sz="2200" dirty="0">
                <a:cs typeface="Times New Roman" pitchFamily="18" charset="0"/>
              </a:rPr>
              <a:t>How do advertising levels (high, medium, and low) interact with price levels (high, medium, and low) to influence a brand's sale</a:t>
            </a:r>
            <a:r>
              <a:rPr lang="en-US" sz="2200" dirty="0" smtClean="0">
                <a:cs typeface="Times New Roman" pitchFamily="18" charset="0"/>
              </a:rPr>
              <a:t>?</a:t>
            </a:r>
          </a:p>
          <a:p>
            <a:pPr>
              <a:defRPr/>
            </a:pPr>
            <a:r>
              <a:rPr lang="en-US" sz="2200" dirty="0" smtClean="0">
                <a:cs typeface="Times New Roman" pitchFamily="18" charset="0"/>
              </a:rPr>
              <a:t>Do educational levels (less than high school, high school </a:t>
            </a:r>
            <a:br>
              <a:rPr lang="en-US" sz="2200" dirty="0" smtClean="0">
                <a:cs typeface="Times New Roman" pitchFamily="18" charset="0"/>
              </a:rPr>
            </a:br>
            <a:r>
              <a:rPr lang="en-US" sz="2200" dirty="0" smtClean="0">
                <a:cs typeface="Times New Roman" pitchFamily="18" charset="0"/>
              </a:rPr>
              <a:t>graduate, some college, and college graduate) and age (less than 35, 35-55, more than 55) affect consumption of a brand?</a:t>
            </a:r>
          </a:p>
          <a:p>
            <a:pPr>
              <a:defRPr/>
            </a:pPr>
            <a:r>
              <a:rPr lang="en-US" sz="2200" dirty="0" smtClean="0">
                <a:cs typeface="Times New Roman" pitchFamily="18" charset="0"/>
              </a:rPr>
              <a:t>What is the effect of consumers' familiarity with a department store (high, medium, and low) and store image (positive, neutral, and negative) on preference for the store?</a:t>
            </a:r>
            <a:endParaRPr lang="en-US" sz="2200" dirty="0"/>
          </a:p>
        </p:txBody>
      </p:sp>
    </p:spTree>
    <p:extLst>
      <p:ext uri="{BB962C8B-B14F-4D97-AF65-F5344CB8AC3E}">
        <p14:creationId xmlns:p14="http://schemas.microsoft.com/office/powerpoint/2010/main" val="3145044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N-Way Analysis of </a:t>
            </a:r>
            <a:r>
              <a:rPr lang="en-US" dirty="0" smtClean="0"/>
              <a:t>Variance </a:t>
            </a:r>
            <a:r>
              <a:rPr lang="en-US" sz="2000" b="0" dirty="0" smtClean="0"/>
              <a:t>(2 </a:t>
            </a:r>
            <a:r>
              <a:rPr lang="en-US" sz="2000" b="0" dirty="0"/>
              <a:t>of 5)</a:t>
            </a:r>
            <a:endParaRPr lang="en-US" dirty="0"/>
          </a:p>
        </p:txBody>
      </p:sp>
      <p:sp>
        <p:nvSpPr>
          <p:cNvPr id="3" name="Content Placeholder 2"/>
          <p:cNvSpPr>
            <a:spLocks noGrp="1"/>
          </p:cNvSpPr>
          <p:nvPr>
            <p:ph idx="1"/>
          </p:nvPr>
        </p:nvSpPr>
        <p:spPr>
          <a:xfrm>
            <a:off x="457200" y="1600200"/>
            <a:ext cx="8229600" cy="4648200"/>
          </a:xfrm>
        </p:spPr>
        <p:txBody>
          <a:bodyPr/>
          <a:lstStyle/>
          <a:p>
            <a:pPr marL="0" indent="0">
              <a:spcBef>
                <a:spcPts val="0"/>
              </a:spcBef>
              <a:buNone/>
            </a:pPr>
            <a:r>
              <a:rPr lang="en-US" dirty="0">
                <a:cs typeface="Times New Roman" pitchFamily="18" charset="0"/>
              </a:rPr>
              <a:t>Consider the simple case of two factors </a:t>
            </a:r>
            <a:r>
              <a:rPr lang="en-US" i="1" dirty="0">
                <a:cs typeface="Times New Roman" pitchFamily="18" charset="0"/>
              </a:rPr>
              <a:t>X</a:t>
            </a:r>
            <a:r>
              <a:rPr lang="en-US" baseline="-25000" dirty="0">
                <a:cs typeface="Times New Roman" pitchFamily="18" charset="0"/>
              </a:rPr>
              <a:t>1</a:t>
            </a:r>
            <a:r>
              <a:rPr lang="en-US" dirty="0">
                <a:cs typeface="Times New Roman" pitchFamily="18" charset="0"/>
              </a:rPr>
              <a:t> and </a:t>
            </a:r>
            <a:r>
              <a:rPr lang="en-US" i="1" dirty="0">
                <a:cs typeface="Times New Roman" pitchFamily="18" charset="0"/>
              </a:rPr>
              <a:t>X</a:t>
            </a:r>
            <a:r>
              <a:rPr lang="en-US" baseline="-25000" dirty="0">
                <a:cs typeface="Times New Roman" pitchFamily="18" charset="0"/>
              </a:rPr>
              <a:t>2</a:t>
            </a:r>
            <a:r>
              <a:rPr lang="en-US" dirty="0">
                <a:cs typeface="Times New Roman" pitchFamily="18" charset="0"/>
              </a:rPr>
              <a:t> having categories </a:t>
            </a:r>
            <a:r>
              <a:rPr lang="en-US" i="1" dirty="0">
                <a:cs typeface="Times New Roman" pitchFamily="18" charset="0"/>
              </a:rPr>
              <a:t>c</a:t>
            </a:r>
            <a:r>
              <a:rPr lang="en-US" baseline="-25000" dirty="0">
                <a:cs typeface="Times New Roman" pitchFamily="18" charset="0"/>
              </a:rPr>
              <a:t>1</a:t>
            </a:r>
            <a:r>
              <a:rPr lang="en-US" dirty="0">
                <a:cs typeface="Times New Roman" pitchFamily="18" charset="0"/>
              </a:rPr>
              <a:t> and </a:t>
            </a:r>
            <a:r>
              <a:rPr lang="en-US" i="1" dirty="0">
                <a:cs typeface="Times New Roman" pitchFamily="18" charset="0"/>
              </a:rPr>
              <a:t>c</a:t>
            </a:r>
            <a:r>
              <a:rPr lang="en-US" baseline="-25000" dirty="0">
                <a:cs typeface="Times New Roman" pitchFamily="18" charset="0"/>
              </a:rPr>
              <a:t>2</a:t>
            </a:r>
            <a:r>
              <a:rPr lang="en-US" dirty="0" smtClean="0">
                <a:cs typeface="Times New Roman" pitchFamily="18" charset="0"/>
              </a:rPr>
              <a:t>. The </a:t>
            </a:r>
            <a:r>
              <a:rPr lang="en-US" dirty="0">
                <a:cs typeface="Times New Roman" pitchFamily="18" charset="0"/>
              </a:rPr>
              <a:t>total variation in this case is partitioned as follows</a:t>
            </a:r>
            <a:r>
              <a:rPr lang="en-US" dirty="0" smtClean="0">
                <a:cs typeface="Times New Roman" pitchFamily="18" charset="0"/>
              </a:rPr>
              <a:t>:</a:t>
            </a:r>
          </a:p>
          <a:p>
            <a:pPr marL="0" indent="0">
              <a:spcBef>
                <a:spcPts val="600"/>
              </a:spcBef>
              <a:spcAft>
                <a:spcPts val="1200"/>
              </a:spcAft>
              <a:buNone/>
            </a:pPr>
            <a:r>
              <a:rPr lang="en-US" i="1" dirty="0" err="1">
                <a:cs typeface="Times New Roman" pitchFamily="18" charset="0"/>
              </a:rPr>
              <a:t>SS</a:t>
            </a:r>
            <a:r>
              <a:rPr lang="en-US" i="1" baseline="-25000" dirty="0" err="1">
                <a:cs typeface="Times New Roman" pitchFamily="18" charset="0"/>
              </a:rPr>
              <a:t>total</a:t>
            </a:r>
            <a:r>
              <a:rPr lang="en-US" dirty="0">
                <a:cs typeface="Times New Roman" pitchFamily="18" charset="0"/>
              </a:rPr>
              <a:t> = </a:t>
            </a:r>
            <a:r>
              <a:rPr lang="en-US" i="1" dirty="0">
                <a:cs typeface="Times New Roman" pitchFamily="18" charset="0"/>
              </a:rPr>
              <a:t>SS</a:t>
            </a:r>
            <a:r>
              <a:rPr lang="en-US" dirty="0">
                <a:cs typeface="Times New Roman" pitchFamily="18" charset="0"/>
              </a:rPr>
              <a:t> due to </a:t>
            </a:r>
            <a:r>
              <a:rPr lang="en-US" i="1" dirty="0">
                <a:cs typeface="Times New Roman" pitchFamily="18" charset="0"/>
              </a:rPr>
              <a:t>X</a:t>
            </a:r>
            <a:r>
              <a:rPr lang="en-US" baseline="-25000" dirty="0">
                <a:cs typeface="Times New Roman" pitchFamily="18" charset="0"/>
              </a:rPr>
              <a:t>1</a:t>
            </a:r>
            <a:r>
              <a:rPr lang="en-US" dirty="0">
                <a:cs typeface="Times New Roman" pitchFamily="18" charset="0"/>
              </a:rPr>
              <a:t> + </a:t>
            </a:r>
            <a:r>
              <a:rPr lang="en-US" i="1" dirty="0">
                <a:cs typeface="Times New Roman" pitchFamily="18" charset="0"/>
              </a:rPr>
              <a:t>SS</a:t>
            </a:r>
            <a:r>
              <a:rPr lang="en-US" dirty="0">
                <a:cs typeface="Times New Roman" pitchFamily="18" charset="0"/>
              </a:rPr>
              <a:t> due to </a:t>
            </a:r>
            <a:r>
              <a:rPr lang="en-US" i="1" dirty="0">
                <a:cs typeface="Times New Roman" pitchFamily="18" charset="0"/>
              </a:rPr>
              <a:t>X</a:t>
            </a:r>
            <a:r>
              <a:rPr lang="en-US" baseline="-25000" dirty="0">
                <a:cs typeface="Times New Roman" pitchFamily="18" charset="0"/>
              </a:rPr>
              <a:t>2</a:t>
            </a:r>
            <a:r>
              <a:rPr lang="en-US" dirty="0">
                <a:cs typeface="Times New Roman" pitchFamily="18" charset="0"/>
              </a:rPr>
              <a:t> + </a:t>
            </a:r>
            <a:r>
              <a:rPr lang="en-US" i="1" dirty="0">
                <a:cs typeface="Times New Roman" pitchFamily="18" charset="0"/>
              </a:rPr>
              <a:t>SS</a:t>
            </a:r>
            <a:r>
              <a:rPr lang="en-US" dirty="0">
                <a:cs typeface="Times New Roman" pitchFamily="18" charset="0"/>
              </a:rPr>
              <a:t> due to interaction of </a:t>
            </a:r>
            <a:r>
              <a:rPr lang="en-US" i="1" dirty="0">
                <a:cs typeface="Times New Roman" pitchFamily="18" charset="0"/>
              </a:rPr>
              <a:t>X</a:t>
            </a:r>
            <a:r>
              <a:rPr lang="en-US" baseline="-25000" dirty="0">
                <a:cs typeface="Times New Roman" pitchFamily="18" charset="0"/>
              </a:rPr>
              <a:t>1</a:t>
            </a:r>
            <a:r>
              <a:rPr lang="en-US" dirty="0">
                <a:cs typeface="Times New Roman" pitchFamily="18" charset="0"/>
              </a:rPr>
              <a:t> and </a:t>
            </a:r>
            <a:r>
              <a:rPr lang="en-US" i="1" dirty="0">
                <a:cs typeface="Times New Roman" pitchFamily="18" charset="0"/>
              </a:rPr>
              <a:t>X</a:t>
            </a:r>
            <a:r>
              <a:rPr lang="en-US" baseline="-25000" dirty="0">
                <a:cs typeface="Times New Roman" pitchFamily="18" charset="0"/>
              </a:rPr>
              <a:t>2</a:t>
            </a:r>
            <a:r>
              <a:rPr lang="en-US" dirty="0">
                <a:cs typeface="Times New Roman" pitchFamily="18" charset="0"/>
              </a:rPr>
              <a:t> + </a:t>
            </a:r>
            <a:r>
              <a:rPr lang="en-US" i="1" dirty="0" err="1">
                <a:cs typeface="Times New Roman" pitchFamily="18" charset="0"/>
              </a:rPr>
              <a:t>SS</a:t>
            </a:r>
            <a:r>
              <a:rPr lang="en-US" i="1" baseline="-25000" dirty="0" err="1">
                <a:cs typeface="Times New Roman" pitchFamily="18" charset="0"/>
              </a:rPr>
              <a:t>within</a:t>
            </a:r>
            <a:endParaRPr lang="en-US" baseline="-25000" dirty="0">
              <a:cs typeface="Times New Roman" pitchFamily="18" charset="0"/>
            </a:endParaRPr>
          </a:p>
          <a:p>
            <a:pPr marL="0" indent="0">
              <a:spcBef>
                <a:spcPts val="0"/>
              </a:spcBef>
              <a:buNone/>
            </a:pPr>
            <a:r>
              <a:rPr lang="en-US" dirty="0" smtClean="0">
                <a:cs typeface="Times New Roman" pitchFamily="18" charset="0"/>
              </a:rPr>
              <a:t>or</a:t>
            </a:r>
          </a:p>
          <a:p>
            <a:pPr marL="0" indent="0">
              <a:spcBef>
                <a:spcPts val="600"/>
              </a:spcBef>
              <a:spcAft>
                <a:spcPts val="1200"/>
              </a:spcAft>
              <a:buNone/>
            </a:pPr>
            <a:r>
              <a:rPr lang="en-US" i="1" dirty="0" err="1" smtClean="0">
                <a:cs typeface="Times New Roman" pitchFamily="18" charset="0"/>
              </a:rPr>
              <a:t>SS</a:t>
            </a:r>
            <a:r>
              <a:rPr lang="en-US" i="1" baseline="-25000" dirty="0" err="1" smtClean="0">
                <a:cs typeface="Times New Roman" pitchFamily="18" charset="0"/>
              </a:rPr>
              <a:t>y</a:t>
            </a:r>
            <a:r>
              <a:rPr lang="en-US" dirty="0" smtClean="0">
                <a:cs typeface="Times New Roman" pitchFamily="18" charset="0"/>
              </a:rPr>
              <a:t> </a:t>
            </a:r>
            <a:r>
              <a:rPr lang="en-US" dirty="0">
                <a:cs typeface="Times New Roman" pitchFamily="18" charset="0"/>
              </a:rPr>
              <a:t>= </a:t>
            </a:r>
            <a:r>
              <a:rPr lang="en-US" i="1" dirty="0" smtClean="0">
                <a:cs typeface="Times New Roman" pitchFamily="18" charset="0"/>
              </a:rPr>
              <a:t>SS</a:t>
            </a:r>
            <a:r>
              <a:rPr lang="en-US" i="1" baseline="-25000" dirty="0" smtClean="0">
                <a:cs typeface="Times New Roman" pitchFamily="18" charset="0"/>
              </a:rPr>
              <a:t>x</a:t>
            </a:r>
            <a:r>
              <a:rPr lang="en-US" baseline="-25000" dirty="0" smtClean="0">
                <a:cs typeface="Times New Roman" pitchFamily="18" charset="0"/>
              </a:rPr>
              <a:t>1</a:t>
            </a:r>
            <a:r>
              <a:rPr lang="en-US" i="1" baseline="-25000" dirty="0" smtClean="0">
                <a:cs typeface="Times New Roman" pitchFamily="18" charset="0"/>
              </a:rPr>
              <a:t> </a:t>
            </a:r>
            <a:r>
              <a:rPr lang="en-US" dirty="0" smtClean="0"/>
              <a:t>+ </a:t>
            </a:r>
            <a:r>
              <a:rPr lang="en-US" i="1" dirty="0" smtClean="0"/>
              <a:t>S</a:t>
            </a:r>
            <a:r>
              <a:rPr lang="en-US" i="1" dirty="0" smtClean="0">
                <a:cs typeface="Times New Roman" pitchFamily="18" charset="0"/>
              </a:rPr>
              <a:t>S</a:t>
            </a:r>
            <a:r>
              <a:rPr lang="en-US" i="1" baseline="-25000" dirty="0" smtClean="0">
                <a:cs typeface="Times New Roman" pitchFamily="18" charset="0"/>
              </a:rPr>
              <a:t>x</a:t>
            </a:r>
            <a:r>
              <a:rPr lang="en-US" baseline="-25000" dirty="0" smtClean="0">
                <a:cs typeface="Times New Roman" pitchFamily="18" charset="0"/>
              </a:rPr>
              <a:t>2</a:t>
            </a:r>
            <a:r>
              <a:rPr lang="en-US" i="1" baseline="-25000" dirty="0" smtClean="0">
                <a:cs typeface="Times New Roman" pitchFamily="18" charset="0"/>
              </a:rPr>
              <a:t> </a:t>
            </a:r>
            <a:r>
              <a:rPr lang="en-US" dirty="0" smtClean="0"/>
              <a:t>+ </a:t>
            </a:r>
            <a:r>
              <a:rPr lang="en-US" i="1" dirty="0" smtClean="0">
                <a:cs typeface="Times New Roman" pitchFamily="18" charset="0"/>
              </a:rPr>
              <a:t>SS</a:t>
            </a:r>
            <a:r>
              <a:rPr lang="en-US" i="1" baseline="-25000" dirty="0" smtClean="0">
                <a:cs typeface="Times New Roman" pitchFamily="18" charset="0"/>
              </a:rPr>
              <a:t>x</a:t>
            </a:r>
            <a:r>
              <a:rPr lang="en-US" baseline="-25000" dirty="0" smtClean="0">
                <a:cs typeface="Times New Roman" pitchFamily="18" charset="0"/>
              </a:rPr>
              <a:t>1</a:t>
            </a:r>
            <a:r>
              <a:rPr lang="en-US" i="1" baseline="-25000" dirty="0" smtClean="0">
                <a:cs typeface="Times New Roman" pitchFamily="18" charset="0"/>
              </a:rPr>
              <a:t>x</a:t>
            </a:r>
            <a:r>
              <a:rPr lang="en-US" baseline="-25000" dirty="0" smtClean="0">
                <a:cs typeface="Times New Roman" pitchFamily="18" charset="0"/>
              </a:rPr>
              <a:t>2</a:t>
            </a:r>
            <a:r>
              <a:rPr lang="en-US" b="1" i="1" baseline="-25000" dirty="0" smtClean="0">
                <a:cs typeface="Times New Roman" pitchFamily="18" charset="0"/>
              </a:rPr>
              <a:t> </a:t>
            </a:r>
            <a:r>
              <a:rPr lang="en-US" dirty="0" smtClean="0"/>
              <a:t>+ </a:t>
            </a:r>
            <a:r>
              <a:rPr lang="en-US" i="1" dirty="0" err="1" smtClean="0">
                <a:cs typeface="Times New Roman" pitchFamily="18" charset="0"/>
              </a:rPr>
              <a:t>SS</a:t>
            </a:r>
            <a:r>
              <a:rPr lang="en-US" i="1" baseline="-25000" dirty="0" err="1" smtClean="0">
                <a:cs typeface="Times New Roman" pitchFamily="18" charset="0"/>
              </a:rPr>
              <a:t>error</a:t>
            </a:r>
            <a:endParaRPr lang="en-US" dirty="0" smtClean="0">
              <a:cs typeface="Times New Roman" pitchFamily="18" charset="0"/>
            </a:endParaRPr>
          </a:p>
          <a:p>
            <a:pPr marL="0" indent="0">
              <a:spcBef>
                <a:spcPts val="1200"/>
              </a:spcBef>
              <a:buNone/>
            </a:pPr>
            <a:r>
              <a:rPr lang="en-US" dirty="0" smtClean="0">
                <a:cs typeface="Times New Roman" pitchFamily="18" charset="0"/>
              </a:rPr>
              <a:t>The </a:t>
            </a:r>
            <a:r>
              <a:rPr lang="en-US" dirty="0">
                <a:cs typeface="Times New Roman" pitchFamily="18" charset="0"/>
              </a:rPr>
              <a:t>strength of the joint effect of two factors, called the overall effect, or </a:t>
            </a:r>
            <a:r>
              <a:rPr lang="en-US" b="1" dirty="0" smtClean="0">
                <a:solidFill>
                  <a:srgbClr val="007FA3"/>
                </a:solidFill>
                <a:cs typeface="Times New Roman" pitchFamily="18" charset="0"/>
              </a:rPr>
              <a:t>multiple </a:t>
            </a:r>
            <a:r>
              <a:rPr lang="en-US" b="1" i="1" dirty="0" smtClean="0">
                <a:solidFill>
                  <a:srgbClr val="007FA3"/>
                </a:solidFill>
                <a:cs typeface="Times New Roman" pitchFamily="18" charset="0"/>
                <a:sym typeface="Symbol"/>
              </a:rPr>
              <a:t></a:t>
            </a:r>
            <a:r>
              <a:rPr lang="en-US" b="1" dirty="0" smtClean="0">
                <a:solidFill>
                  <a:srgbClr val="007FA3"/>
                </a:solidFill>
                <a:cs typeface="Times New Roman" pitchFamily="18" charset="0"/>
              </a:rPr>
              <a:t> </a:t>
            </a:r>
            <a:r>
              <a:rPr lang="en-US" b="1" baseline="30000" dirty="0">
                <a:solidFill>
                  <a:srgbClr val="007FA3"/>
                </a:solidFill>
                <a:cs typeface="Times New Roman" pitchFamily="18" charset="0"/>
              </a:rPr>
              <a:t>2</a:t>
            </a:r>
            <a:r>
              <a:rPr lang="en-US" dirty="0">
                <a:cs typeface="Times New Roman" pitchFamily="18" charset="0"/>
              </a:rPr>
              <a:t>, is measured as follows</a:t>
            </a:r>
            <a:r>
              <a:rPr lang="en-US" dirty="0" smtClean="0">
                <a:cs typeface="Times New Roman" pitchFamily="18" charset="0"/>
              </a:rPr>
              <a:t>:</a:t>
            </a:r>
          </a:p>
          <a:p>
            <a:pPr marL="0" indent="0">
              <a:buNone/>
            </a:pPr>
            <a:r>
              <a:rPr lang="en-US" dirty="0" smtClean="0">
                <a:cs typeface="Times New Roman" pitchFamily="18" charset="0"/>
              </a:rPr>
              <a:t>multiple </a:t>
            </a:r>
            <a:r>
              <a:rPr lang="en-US" i="1" dirty="0">
                <a:cs typeface="Times New Roman" pitchFamily="18" charset="0"/>
                <a:sym typeface="Symbol"/>
              </a:rPr>
              <a:t></a:t>
            </a:r>
            <a:r>
              <a:rPr lang="en-US" dirty="0">
                <a:cs typeface="Times New Roman" pitchFamily="18" charset="0"/>
              </a:rPr>
              <a:t> </a:t>
            </a:r>
            <a:r>
              <a:rPr lang="en-US" baseline="30000" dirty="0" smtClean="0">
                <a:cs typeface="Times New Roman" pitchFamily="18" charset="0"/>
              </a:rPr>
              <a:t>2 </a:t>
            </a:r>
            <a:r>
              <a:rPr lang="en-US" dirty="0" smtClean="0"/>
              <a:t>= (</a:t>
            </a:r>
            <a:r>
              <a:rPr lang="en-US" i="1" dirty="0">
                <a:cs typeface="Times New Roman" pitchFamily="18" charset="0"/>
              </a:rPr>
              <a:t>SS</a:t>
            </a:r>
            <a:r>
              <a:rPr lang="en-US" i="1" baseline="-25000" dirty="0">
                <a:cs typeface="Times New Roman" pitchFamily="18" charset="0"/>
              </a:rPr>
              <a:t>x</a:t>
            </a:r>
            <a:r>
              <a:rPr lang="en-US" baseline="-25000" dirty="0">
                <a:cs typeface="Times New Roman" pitchFamily="18" charset="0"/>
              </a:rPr>
              <a:t>1</a:t>
            </a:r>
            <a:r>
              <a:rPr lang="en-US" i="1" baseline="-25000" dirty="0">
                <a:cs typeface="Times New Roman" pitchFamily="18" charset="0"/>
              </a:rPr>
              <a:t> </a:t>
            </a:r>
            <a:r>
              <a:rPr lang="en-US" dirty="0"/>
              <a:t>+ </a:t>
            </a:r>
            <a:r>
              <a:rPr lang="en-US" i="1" dirty="0"/>
              <a:t>S</a:t>
            </a:r>
            <a:r>
              <a:rPr lang="en-US" i="1" dirty="0">
                <a:cs typeface="Times New Roman" pitchFamily="18" charset="0"/>
              </a:rPr>
              <a:t>S</a:t>
            </a:r>
            <a:r>
              <a:rPr lang="en-US" i="1" baseline="-25000" dirty="0">
                <a:cs typeface="Times New Roman" pitchFamily="18" charset="0"/>
              </a:rPr>
              <a:t>x</a:t>
            </a:r>
            <a:r>
              <a:rPr lang="en-US" baseline="-25000" dirty="0">
                <a:cs typeface="Times New Roman" pitchFamily="18" charset="0"/>
              </a:rPr>
              <a:t>2</a:t>
            </a:r>
            <a:r>
              <a:rPr lang="en-US" i="1" baseline="-25000" dirty="0">
                <a:cs typeface="Times New Roman" pitchFamily="18" charset="0"/>
              </a:rPr>
              <a:t> </a:t>
            </a:r>
            <a:r>
              <a:rPr lang="en-US" dirty="0"/>
              <a:t>+ </a:t>
            </a:r>
            <a:r>
              <a:rPr lang="en-US" i="1" dirty="0" smtClean="0">
                <a:cs typeface="Times New Roman" pitchFamily="18" charset="0"/>
              </a:rPr>
              <a:t>SS</a:t>
            </a:r>
            <a:r>
              <a:rPr lang="en-US" i="1" baseline="-25000" dirty="0" smtClean="0">
                <a:cs typeface="Times New Roman" pitchFamily="18" charset="0"/>
              </a:rPr>
              <a:t>x</a:t>
            </a:r>
            <a:r>
              <a:rPr lang="en-US" baseline="-25000" dirty="0" smtClean="0">
                <a:cs typeface="Times New Roman" pitchFamily="18" charset="0"/>
              </a:rPr>
              <a:t>1</a:t>
            </a:r>
            <a:r>
              <a:rPr lang="en-US" i="1" baseline="-25000" dirty="0" smtClean="0">
                <a:cs typeface="Times New Roman" pitchFamily="18" charset="0"/>
              </a:rPr>
              <a:t>x</a:t>
            </a:r>
            <a:r>
              <a:rPr lang="en-US" baseline="-25000" dirty="0" smtClean="0">
                <a:cs typeface="Times New Roman" pitchFamily="18" charset="0"/>
              </a:rPr>
              <a:t>2</a:t>
            </a:r>
            <a:r>
              <a:rPr lang="en-US" dirty="0" smtClean="0"/>
              <a:t>) / </a:t>
            </a:r>
            <a:r>
              <a:rPr lang="en-US" i="1" dirty="0" err="1">
                <a:cs typeface="Times New Roman" pitchFamily="18" charset="0"/>
              </a:rPr>
              <a:t>SS</a:t>
            </a:r>
            <a:r>
              <a:rPr lang="en-US" i="1" baseline="-25000" dirty="0" err="1">
                <a:cs typeface="Times New Roman" pitchFamily="18" charset="0"/>
              </a:rPr>
              <a:t>y</a:t>
            </a:r>
            <a:endParaRPr lang="en-US" dirty="0"/>
          </a:p>
        </p:txBody>
      </p:sp>
    </p:spTree>
    <p:extLst>
      <p:ext uri="{BB962C8B-B14F-4D97-AF65-F5344CB8AC3E}">
        <p14:creationId xmlns:p14="http://schemas.microsoft.com/office/powerpoint/2010/main" val="23435168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N-Way Analysis of </a:t>
            </a:r>
            <a:r>
              <a:rPr lang="en-US" dirty="0" smtClean="0"/>
              <a:t>Variance </a:t>
            </a:r>
            <a:r>
              <a:rPr lang="en-US" sz="2000" b="0" dirty="0" smtClean="0"/>
              <a:t>(3 </a:t>
            </a:r>
            <a:r>
              <a:rPr lang="en-US" sz="2000" b="0" dirty="0"/>
              <a:t>of 5)</a:t>
            </a:r>
            <a:endParaRPr lang="en-US" dirty="0"/>
          </a:p>
        </p:txBody>
      </p:sp>
      <p:sp>
        <p:nvSpPr>
          <p:cNvPr id="3" name="Content Placeholder 2"/>
          <p:cNvSpPr>
            <a:spLocks noGrp="1"/>
          </p:cNvSpPr>
          <p:nvPr>
            <p:ph idx="1"/>
          </p:nvPr>
        </p:nvSpPr>
        <p:spPr>
          <a:xfrm>
            <a:off x="457200" y="1600200"/>
            <a:ext cx="8229600" cy="762000"/>
          </a:xfrm>
        </p:spPr>
        <p:txBody>
          <a:bodyPr/>
          <a:lstStyle/>
          <a:p>
            <a:pPr marL="0" indent="0">
              <a:buNone/>
            </a:pPr>
            <a:r>
              <a:rPr lang="en-US" sz="2200" dirty="0">
                <a:cs typeface="Times New Roman" pitchFamily="18" charset="0"/>
              </a:rPr>
              <a:t>The</a:t>
            </a:r>
            <a:r>
              <a:rPr lang="en-US" sz="2200" dirty="0">
                <a:solidFill>
                  <a:srgbClr val="CC0000"/>
                </a:solidFill>
                <a:cs typeface="Times New Roman" pitchFamily="18" charset="0"/>
              </a:rPr>
              <a:t> </a:t>
            </a:r>
            <a:r>
              <a:rPr lang="en-US" sz="2200" b="1" dirty="0">
                <a:solidFill>
                  <a:srgbClr val="007FA3"/>
                </a:solidFill>
                <a:cs typeface="Times New Roman" pitchFamily="18" charset="0"/>
              </a:rPr>
              <a:t>significance of the overall effect</a:t>
            </a:r>
            <a:r>
              <a:rPr lang="en-US" sz="2200" dirty="0">
                <a:solidFill>
                  <a:srgbClr val="CC0000"/>
                </a:solidFill>
                <a:cs typeface="Times New Roman" pitchFamily="18" charset="0"/>
              </a:rPr>
              <a:t> </a:t>
            </a:r>
            <a:r>
              <a:rPr lang="en-US" sz="2200" dirty="0">
                <a:cs typeface="Times New Roman" pitchFamily="18" charset="0"/>
              </a:rPr>
              <a:t>may be tested by an </a:t>
            </a:r>
            <a:r>
              <a:rPr lang="en-US" sz="2200" i="1" dirty="0">
                <a:cs typeface="Times New Roman" pitchFamily="18" charset="0"/>
              </a:rPr>
              <a:t>F</a:t>
            </a:r>
            <a:r>
              <a:rPr lang="en-US" sz="2200" dirty="0">
                <a:cs typeface="Times New Roman" pitchFamily="18" charset="0"/>
              </a:rPr>
              <a:t> test, as follows:</a:t>
            </a:r>
            <a:endParaRPr lang="en-US" sz="2200" dirty="0"/>
          </a:p>
        </p:txBody>
      </p:sp>
      <p:graphicFrame>
        <p:nvGraphicFramePr>
          <p:cNvPr id="5" name="Object 4" descr="F is equal to, S_S_sub_x 1 plus, S_S_sub_x 2 plus, S_S_sub_x 1 x 2 over d_f_sub_n, whole over, S_S_sub_error over d_f_sub_d.&#10;that is equal to, S_S_sub_x 1, x 2, x1x2 over d_f_sub_d, over, S_S_sub_error over d_f_sub_d.&#10;That is equal to M_S_sub_x 1, x 2, x1x2  over, M_S_sub_error."/>
          <p:cNvGraphicFramePr>
            <a:graphicFrameLocks noChangeAspect="1"/>
          </p:cNvGraphicFramePr>
          <p:nvPr>
            <p:extLst>
              <p:ext uri="{D42A27DB-BD31-4B8C-83A1-F6EECF244321}">
                <p14:modId xmlns:p14="http://schemas.microsoft.com/office/powerpoint/2010/main" val="3060758770"/>
              </p:ext>
            </p:extLst>
          </p:nvPr>
        </p:nvGraphicFramePr>
        <p:xfrm>
          <a:off x="2555875" y="2100263"/>
          <a:ext cx="2930525" cy="2125662"/>
        </p:xfrm>
        <a:graphic>
          <a:graphicData uri="http://schemas.openxmlformats.org/presentationml/2006/ole">
            <mc:AlternateContent xmlns:mc="http://schemas.openxmlformats.org/markup-compatibility/2006">
              <mc:Choice xmlns:v="urn:schemas-microsoft-com:vml" Requires="v">
                <p:oleObj spid="_x0000_s9914" name="Equation" r:id="rId3" imgW="1892300" imgH="1371600" progId="Equation.DSMT4">
                  <p:embed/>
                </p:oleObj>
              </mc:Choice>
              <mc:Fallback>
                <p:oleObj name="Equation" r:id="rId3" imgW="1892300" imgH="1371600" progId="Equation.DSMT4">
                  <p:embed/>
                  <p:pic>
                    <p:nvPicPr>
                      <p:cNvPr id="0" name="Picture 689" descr="F is equal to, S_S_sub_x 1 plus, S_S_sub_x 2 plus, S_S_sub_x 1 x 2 over d_f_sub_n, whole over, S_S_sub_error over d_f_sub_d.&#10;that is equal to, S_S_sub_x 1, x 2, x1x2 over d_f_sub_d, over, S_S_sub_error over d_f_sub_d.&#10;That is equal to M_S_sub_x 1, x 2, x1x2  over, M_S_sub_err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2100263"/>
                        <a:ext cx="2930525" cy="2125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Content Placeholder 3"/>
          <p:cNvSpPr>
            <a:spLocks noGrp="1"/>
          </p:cNvSpPr>
          <p:nvPr>
            <p:ph idx="13"/>
          </p:nvPr>
        </p:nvSpPr>
        <p:spPr>
          <a:xfrm>
            <a:off x="457200" y="3962400"/>
            <a:ext cx="8229600" cy="2362200"/>
          </a:xfrm>
        </p:spPr>
        <p:txBody>
          <a:bodyPr/>
          <a:lstStyle/>
          <a:p>
            <a:pPr>
              <a:lnSpc>
                <a:spcPct val="90000"/>
              </a:lnSpc>
              <a:buNone/>
              <a:defRPr/>
            </a:pPr>
            <a:r>
              <a:rPr lang="en-US" sz="2200" dirty="0">
                <a:cs typeface="Times New Roman" pitchFamily="18" charset="0"/>
              </a:rPr>
              <a:t>where </a:t>
            </a:r>
          </a:p>
          <a:p>
            <a:pPr marL="347472" indent="0">
              <a:spcBef>
                <a:spcPts val="0"/>
              </a:spcBef>
              <a:buNone/>
              <a:defRPr/>
            </a:pPr>
            <a:r>
              <a:rPr lang="en-US" sz="2200" dirty="0" err="1" smtClean="0">
                <a:cs typeface="Times New Roman" pitchFamily="18" charset="0"/>
              </a:rPr>
              <a:t>df</a:t>
            </a:r>
            <a:r>
              <a:rPr lang="en-US" sz="2200" i="1" baseline="-25000" dirty="0" err="1" smtClean="0">
                <a:cs typeface="Times New Roman" pitchFamily="18" charset="0"/>
              </a:rPr>
              <a:t>n</a:t>
            </a:r>
            <a:r>
              <a:rPr lang="en-US" sz="2200" i="1" baseline="-25000" dirty="0" smtClean="0">
                <a:cs typeface="Times New Roman" pitchFamily="18" charset="0"/>
              </a:rPr>
              <a:t> </a:t>
            </a:r>
            <a:r>
              <a:rPr lang="en-US" sz="2200" dirty="0" smtClean="0">
                <a:cs typeface="Times New Roman" pitchFamily="18" charset="0"/>
              </a:rPr>
              <a:t>= degrees </a:t>
            </a:r>
            <a:r>
              <a:rPr lang="en-US" sz="2200" dirty="0">
                <a:cs typeface="Times New Roman" pitchFamily="18" charset="0"/>
              </a:rPr>
              <a:t>of freedom for the numerator</a:t>
            </a:r>
          </a:p>
          <a:p>
            <a:pPr marL="731520" indent="0">
              <a:spcBef>
                <a:spcPts val="0"/>
              </a:spcBef>
              <a:buNone/>
              <a:defRPr/>
            </a:pPr>
            <a:r>
              <a:rPr lang="en-US" sz="2200" dirty="0" smtClean="0">
                <a:cs typeface="Times New Roman" pitchFamily="18" charset="0"/>
              </a:rPr>
              <a:t>= (</a:t>
            </a:r>
            <a:r>
              <a:rPr lang="en-US" sz="2200" i="1" dirty="0">
                <a:cs typeface="Times New Roman" pitchFamily="18" charset="0"/>
              </a:rPr>
              <a:t>c</a:t>
            </a:r>
            <a:r>
              <a:rPr lang="en-US" sz="2200" baseline="-25000" dirty="0">
                <a:cs typeface="Times New Roman" pitchFamily="18" charset="0"/>
              </a:rPr>
              <a:t>1</a:t>
            </a:r>
            <a:r>
              <a:rPr lang="en-US" sz="2200" dirty="0">
                <a:cs typeface="Times New Roman" pitchFamily="18" charset="0"/>
              </a:rPr>
              <a:t> </a:t>
            </a:r>
            <a:r>
              <a:rPr lang="en-US" sz="2200" dirty="0" smtClean="0">
                <a:latin typeface="Arial"/>
                <a:cs typeface="Arial"/>
              </a:rPr>
              <a:t>−</a:t>
            </a:r>
            <a:r>
              <a:rPr lang="en-US" sz="2200" dirty="0" smtClean="0">
                <a:cs typeface="Times New Roman" pitchFamily="18" charset="0"/>
              </a:rPr>
              <a:t> </a:t>
            </a:r>
            <a:r>
              <a:rPr lang="en-US" sz="2200" dirty="0">
                <a:cs typeface="Times New Roman" pitchFamily="18" charset="0"/>
              </a:rPr>
              <a:t>1) + (</a:t>
            </a:r>
            <a:r>
              <a:rPr lang="en-US" sz="2200" i="1" dirty="0">
                <a:cs typeface="Times New Roman" pitchFamily="18" charset="0"/>
              </a:rPr>
              <a:t>c</a:t>
            </a:r>
            <a:r>
              <a:rPr lang="en-US" sz="2200" baseline="-25000" dirty="0">
                <a:cs typeface="Times New Roman" pitchFamily="18" charset="0"/>
              </a:rPr>
              <a:t>2</a:t>
            </a:r>
            <a:r>
              <a:rPr lang="en-US" sz="2200" dirty="0">
                <a:cs typeface="Times New Roman" pitchFamily="18" charset="0"/>
              </a:rPr>
              <a:t> </a:t>
            </a:r>
            <a:r>
              <a:rPr lang="en-US" sz="2200" dirty="0">
                <a:cs typeface="Arial"/>
              </a:rPr>
              <a:t>−</a:t>
            </a:r>
            <a:r>
              <a:rPr lang="en-US" sz="2200" dirty="0" smtClean="0">
                <a:cs typeface="Times New Roman" pitchFamily="18" charset="0"/>
              </a:rPr>
              <a:t> </a:t>
            </a:r>
            <a:r>
              <a:rPr lang="en-US" sz="2200" dirty="0">
                <a:cs typeface="Times New Roman" pitchFamily="18" charset="0"/>
              </a:rPr>
              <a:t>1) + (</a:t>
            </a:r>
            <a:r>
              <a:rPr lang="en-US" sz="2200" i="1" dirty="0">
                <a:cs typeface="Times New Roman" pitchFamily="18" charset="0"/>
              </a:rPr>
              <a:t>c</a:t>
            </a:r>
            <a:r>
              <a:rPr lang="en-US" sz="2200" baseline="-25000" dirty="0">
                <a:cs typeface="Times New Roman" pitchFamily="18" charset="0"/>
              </a:rPr>
              <a:t>1</a:t>
            </a:r>
            <a:r>
              <a:rPr lang="en-US" sz="2200" dirty="0">
                <a:cs typeface="Times New Roman" pitchFamily="18" charset="0"/>
              </a:rPr>
              <a:t> </a:t>
            </a:r>
            <a:r>
              <a:rPr lang="en-US" sz="2200" dirty="0">
                <a:cs typeface="Arial"/>
              </a:rPr>
              <a:t>−</a:t>
            </a:r>
            <a:r>
              <a:rPr lang="en-US" sz="2200" dirty="0" smtClean="0">
                <a:cs typeface="Times New Roman" pitchFamily="18" charset="0"/>
              </a:rPr>
              <a:t> </a:t>
            </a:r>
            <a:r>
              <a:rPr lang="en-US" sz="2200" dirty="0">
                <a:cs typeface="Times New Roman" pitchFamily="18" charset="0"/>
              </a:rPr>
              <a:t>1) (</a:t>
            </a:r>
            <a:r>
              <a:rPr lang="en-US" sz="2200" i="1" dirty="0">
                <a:cs typeface="Times New Roman" pitchFamily="18" charset="0"/>
              </a:rPr>
              <a:t>c</a:t>
            </a:r>
            <a:r>
              <a:rPr lang="en-US" sz="2200" baseline="-25000" dirty="0">
                <a:cs typeface="Times New Roman" pitchFamily="18" charset="0"/>
              </a:rPr>
              <a:t>2</a:t>
            </a:r>
            <a:r>
              <a:rPr lang="en-US" sz="2200" dirty="0">
                <a:cs typeface="Times New Roman" pitchFamily="18" charset="0"/>
              </a:rPr>
              <a:t> </a:t>
            </a:r>
            <a:r>
              <a:rPr lang="en-US" sz="2200" dirty="0">
                <a:cs typeface="Arial"/>
              </a:rPr>
              <a:t>−</a:t>
            </a:r>
            <a:r>
              <a:rPr lang="en-US" sz="2200" dirty="0" smtClean="0">
                <a:cs typeface="Times New Roman" pitchFamily="18" charset="0"/>
              </a:rPr>
              <a:t> </a:t>
            </a:r>
            <a:r>
              <a:rPr lang="en-US" sz="2200" dirty="0">
                <a:cs typeface="Times New Roman" pitchFamily="18" charset="0"/>
              </a:rPr>
              <a:t>1)</a:t>
            </a:r>
          </a:p>
          <a:p>
            <a:pPr marL="731520" indent="0">
              <a:spcBef>
                <a:spcPts val="0"/>
              </a:spcBef>
              <a:buNone/>
              <a:defRPr/>
            </a:pPr>
            <a:r>
              <a:rPr lang="en-US" sz="2200" dirty="0" smtClean="0">
                <a:cs typeface="Times New Roman" pitchFamily="18" charset="0"/>
              </a:rPr>
              <a:t>= </a:t>
            </a:r>
            <a:r>
              <a:rPr lang="en-US" sz="2200" i="1" dirty="0" smtClean="0">
                <a:cs typeface="Times New Roman" pitchFamily="18" charset="0"/>
              </a:rPr>
              <a:t>c</a:t>
            </a:r>
            <a:r>
              <a:rPr lang="en-US" sz="2200" baseline="-25000" dirty="0" smtClean="0">
                <a:cs typeface="Times New Roman" pitchFamily="18" charset="0"/>
              </a:rPr>
              <a:t>1</a:t>
            </a:r>
            <a:r>
              <a:rPr lang="en-US" sz="2200" i="1" dirty="0" smtClean="0">
                <a:cs typeface="Times New Roman" pitchFamily="18" charset="0"/>
              </a:rPr>
              <a:t>c</a:t>
            </a:r>
            <a:r>
              <a:rPr lang="en-US" sz="2200" baseline="-25000" dirty="0" smtClean="0">
                <a:cs typeface="Times New Roman" pitchFamily="18" charset="0"/>
              </a:rPr>
              <a:t>2</a:t>
            </a:r>
            <a:r>
              <a:rPr lang="en-US" sz="2200" dirty="0" smtClean="0">
                <a:cs typeface="Times New Roman" pitchFamily="18" charset="0"/>
              </a:rPr>
              <a:t> </a:t>
            </a:r>
            <a:r>
              <a:rPr lang="en-US" sz="2200" dirty="0">
                <a:cs typeface="Arial"/>
              </a:rPr>
              <a:t>−</a:t>
            </a:r>
            <a:r>
              <a:rPr lang="en-US" sz="2200" dirty="0" smtClean="0">
                <a:cs typeface="Times New Roman" pitchFamily="18" charset="0"/>
              </a:rPr>
              <a:t> </a:t>
            </a:r>
            <a:r>
              <a:rPr lang="en-US" sz="2200" dirty="0">
                <a:cs typeface="Times New Roman" pitchFamily="18" charset="0"/>
              </a:rPr>
              <a:t>1</a:t>
            </a:r>
          </a:p>
          <a:p>
            <a:pPr marL="310896" indent="0">
              <a:spcBef>
                <a:spcPts val="0"/>
              </a:spcBef>
              <a:buNone/>
              <a:defRPr/>
            </a:pPr>
            <a:r>
              <a:rPr lang="en-US" sz="2200" dirty="0" err="1" smtClean="0">
                <a:cs typeface="Times New Roman" pitchFamily="18" charset="0"/>
              </a:rPr>
              <a:t>df</a:t>
            </a:r>
            <a:r>
              <a:rPr lang="en-US" sz="2200" i="1" baseline="-25000" dirty="0" err="1" smtClean="0">
                <a:cs typeface="Times New Roman" pitchFamily="18" charset="0"/>
              </a:rPr>
              <a:t>d</a:t>
            </a:r>
            <a:r>
              <a:rPr lang="en-US" sz="2200" dirty="0" smtClean="0">
                <a:cs typeface="Times New Roman" pitchFamily="18" charset="0"/>
              </a:rPr>
              <a:t> = degrees </a:t>
            </a:r>
            <a:r>
              <a:rPr lang="en-US" sz="2200" dirty="0">
                <a:cs typeface="Times New Roman" pitchFamily="18" charset="0"/>
              </a:rPr>
              <a:t>of freedom for the denominator</a:t>
            </a:r>
          </a:p>
          <a:p>
            <a:pPr marL="731520" indent="0">
              <a:spcBef>
                <a:spcPts val="0"/>
              </a:spcBef>
              <a:buNone/>
              <a:defRPr/>
            </a:pPr>
            <a:r>
              <a:rPr lang="en-US" sz="2200" dirty="0" smtClean="0">
                <a:cs typeface="Times New Roman" pitchFamily="18" charset="0"/>
              </a:rPr>
              <a:t>= </a:t>
            </a:r>
            <a:r>
              <a:rPr lang="en-US" sz="2200" i="1" dirty="0" smtClean="0">
                <a:cs typeface="Times New Roman" pitchFamily="18" charset="0"/>
              </a:rPr>
              <a:t>N</a:t>
            </a:r>
            <a:r>
              <a:rPr lang="en-US" sz="2200" dirty="0" smtClean="0">
                <a:cs typeface="Times New Roman" pitchFamily="18" charset="0"/>
              </a:rPr>
              <a:t> </a:t>
            </a:r>
            <a:r>
              <a:rPr lang="en-US" sz="2200" dirty="0">
                <a:cs typeface="Arial"/>
              </a:rPr>
              <a:t>−</a:t>
            </a:r>
            <a:r>
              <a:rPr lang="en-US" sz="2200" dirty="0" smtClean="0">
                <a:cs typeface="Times New Roman" pitchFamily="18" charset="0"/>
              </a:rPr>
              <a:t> </a:t>
            </a:r>
            <a:r>
              <a:rPr lang="en-US" sz="2200" i="1" dirty="0">
                <a:cs typeface="Times New Roman" pitchFamily="18" charset="0"/>
              </a:rPr>
              <a:t>c</a:t>
            </a:r>
            <a:r>
              <a:rPr lang="en-US" sz="2200" baseline="-25000" dirty="0">
                <a:cs typeface="Times New Roman" pitchFamily="18" charset="0"/>
              </a:rPr>
              <a:t>1</a:t>
            </a:r>
            <a:r>
              <a:rPr lang="en-US" sz="2200" i="1" dirty="0">
                <a:cs typeface="Times New Roman" pitchFamily="18" charset="0"/>
              </a:rPr>
              <a:t>c</a:t>
            </a:r>
            <a:r>
              <a:rPr lang="en-US" sz="2200" baseline="-25000" dirty="0">
                <a:cs typeface="Times New Roman" pitchFamily="18" charset="0"/>
              </a:rPr>
              <a:t>2</a:t>
            </a:r>
          </a:p>
          <a:p>
            <a:pPr marL="219456" indent="0">
              <a:spcBef>
                <a:spcPts val="0"/>
              </a:spcBef>
              <a:buNone/>
              <a:defRPr/>
            </a:pPr>
            <a:r>
              <a:rPr lang="en-US" sz="2200" i="1" dirty="0" smtClean="0">
                <a:cs typeface="Times New Roman" pitchFamily="18" charset="0"/>
              </a:rPr>
              <a:t>MS </a:t>
            </a:r>
            <a:r>
              <a:rPr lang="en-US" sz="2200" dirty="0" smtClean="0">
                <a:cs typeface="Times New Roman" pitchFamily="18" charset="0"/>
              </a:rPr>
              <a:t>= mean square</a:t>
            </a:r>
            <a:endParaRPr lang="en-US" sz="2200" dirty="0">
              <a:cs typeface="Times New Roman" pitchFamily="18" charset="0"/>
            </a:endParaRPr>
          </a:p>
        </p:txBody>
      </p:sp>
    </p:spTree>
    <p:extLst>
      <p:ext uri="{BB962C8B-B14F-4D97-AF65-F5344CB8AC3E}">
        <p14:creationId xmlns:p14="http://schemas.microsoft.com/office/powerpoint/2010/main" val="2973287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N-Way Analysis of </a:t>
            </a:r>
            <a:r>
              <a:rPr lang="en-US" dirty="0" smtClean="0"/>
              <a:t>Variance </a:t>
            </a:r>
            <a:r>
              <a:rPr lang="en-US" sz="2000" b="0" dirty="0" smtClean="0"/>
              <a:t>(4 </a:t>
            </a:r>
            <a:r>
              <a:rPr lang="en-US" sz="2000" b="0" dirty="0"/>
              <a:t>of 5)</a:t>
            </a:r>
            <a:endParaRPr lang="en-US" dirty="0"/>
          </a:p>
        </p:txBody>
      </p:sp>
      <p:sp>
        <p:nvSpPr>
          <p:cNvPr id="3" name="Content Placeholder 2"/>
          <p:cNvSpPr>
            <a:spLocks noGrp="1"/>
          </p:cNvSpPr>
          <p:nvPr>
            <p:ph idx="1"/>
          </p:nvPr>
        </p:nvSpPr>
        <p:spPr>
          <a:xfrm>
            <a:off x="457200" y="1600201"/>
            <a:ext cx="8229600" cy="1142999"/>
          </a:xfrm>
        </p:spPr>
        <p:txBody>
          <a:bodyPr/>
          <a:lstStyle/>
          <a:p>
            <a:pPr marL="0" indent="0">
              <a:buNone/>
            </a:pPr>
            <a:r>
              <a:rPr lang="en-US" dirty="0" smtClean="0">
                <a:cs typeface="Times New Roman" pitchFamily="18" charset="0"/>
              </a:rPr>
              <a:t>If </a:t>
            </a:r>
            <a:r>
              <a:rPr lang="en-US" dirty="0">
                <a:cs typeface="Times New Roman" pitchFamily="18" charset="0"/>
              </a:rPr>
              <a:t>the overall effect is significant, the next step is to examine the </a:t>
            </a:r>
            <a:r>
              <a:rPr lang="en-US" b="1" dirty="0">
                <a:solidFill>
                  <a:srgbClr val="007FA3"/>
                </a:solidFill>
                <a:cs typeface="Times New Roman" pitchFamily="18" charset="0"/>
              </a:rPr>
              <a:t>significance of the interaction effect</a:t>
            </a:r>
            <a:r>
              <a:rPr lang="en-US" dirty="0" smtClean="0">
                <a:cs typeface="Times New Roman" pitchFamily="18" charset="0"/>
              </a:rPr>
              <a:t>.</a:t>
            </a:r>
            <a:r>
              <a:rPr lang="en-US" dirty="0" smtClean="0">
                <a:solidFill>
                  <a:srgbClr val="CC0000"/>
                </a:solidFill>
                <a:cs typeface="Times New Roman" pitchFamily="18" charset="0"/>
              </a:rPr>
              <a:t> </a:t>
            </a:r>
            <a:r>
              <a:rPr lang="en-US" dirty="0" smtClean="0">
                <a:cs typeface="Times New Roman" pitchFamily="18" charset="0"/>
              </a:rPr>
              <a:t>Under </a:t>
            </a:r>
            <a:r>
              <a:rPr lang="en-US" dirty="0">
                <a:cs typeface="Times New Roman" pitchFamily="18" charset="0"/>
              </a:rPr>
              <a:t>the null hypothesis of no interaction, the appropriate </a:t>
            </a:r>
            <a:r>
              <a:rPr lang="en-US" i="1" dirty="0">
                <a:cs typeface="Times New Roman" pitchFamily="18" charset="0"/>
              </a:rPr>
              <a:t>F</a:t>
            </a:r>
            <a:r>
              <a:rPr lang="en-US" dirty="0">
                <a:cs typeface="Times New Roman" pitchFamily="18" charset="0"/>
              </a:rPr>
              <a:t> test is</a:t>
            </a:r>
            <a:r>
              <a:rPr lang="en-US" dirty="0" smtClean="0">
                <a:cs typeface="Times New Roman" pitchFamily="18" charset="0"/>
              </a:rPr>
              <a:t>:</a:t>
            </a:r>
          </a:p>
        </p:txBody>
      </p:sp>
      <p:graphicFrame>
        <p:nvGraphicFramePr>
          <p:cNvPr id="5" name="Object 4" descr="F is equal to, S_S_sub_x 1x 2 over d_f_sub_n, whole over, S_S_sub_error over d_f_sub_d.&#10;That is equal to M_S_sub_x 1 x 2  over, M_S_sub_error."/>
          <p:cNvGraphicFramePr>
            <a:graphicFrameLocks noChangeAspect="1"/>
          </p:cNvGraphicFramePr>
          <p:nvPr>
            <p:extLst>
              <p:ext uri="{D42A27DB-BD31-4B8C-83A1-F6EECF244321}">
                <p14:modId xmlns:p14="http://schemas.microsoft.com/office/powerpoint/2010/main" val="3308784388"/>
              </p:ext>
            </p:extLst>
          </p:nvPr>
        </p:nvGraphicFramePr>
        <p:xfrm>
          <a:off x="505968" y="2971800"/>
          <a:ext cx="1878204" cy="1663872"/>
        </p:xfrm>
        <a:graphic>
          <a:graphicData uri="http://schemas.openxmlformats.org/presentationml/2006/ole">
            <mc:AlternateContent xmlns:mc="http://schemas.openxmlformats.org/markup-compatibility/2006">
              <mc:Choice xmlns:v="urn:schemas-microsoft-com:vml" Requires="v">
                <p:oleObj spid="_x0000_s10930" name="Equation" r:id="rId3" imgW="1002865" imgH="888614" progId="Equation.DSMT4">
                  <p:embed/>
                </p:oleObj>
              </mc:Choice>
              <mc:Fallback>
                <p:oleObj name="Equation" r:id="rId3" imgW="1002865" imgH="888614" progId="Equation.DSMT4">
                  <p:embed/>
                  <p:pic>
                    <p:nvPicPr>
                      <p:cNvPr id="0" name="Picture 681" descr="F is equal to, S_S_sub_x 1x 2 over d_f_sub_n, whole over, S_S_sub_error over d_f_sub_d.&#10;That is equal to M_S_sub_x 1 x 2  over, M_S_sub_err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968" y="2971800"/>
                        <a:ext cx="1878204" cy="16638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Content Placeholder 3"/>
          <p:cNvSpPr>
            <a:spLocks noGrp="1"/>
          </p:cNvSpPr>
          <p:nvPr>
            <p:ph idx="13"/>
          </p:nvPr>
        </p:nvSpPr>
        <p:spPr>
          <a:xfrm>
            <a:off x="457200" y="4800600"/>
            <a:ext cx="8229600" cy="1325563"/>
          </a:xfrm>
        </p:spPr>
        <p:txBody>
          <a:bodyPr/>
          <a:lstStyle/>
          <a:p>
            <a:pPr>
              <a:spcBef>
                <a:spcPts val="0"/>
              </a:spcBef>
              <a:buNone/>
              <a:defRPr/>
            </a:pPr>
            <a:r>
              <a:rPr lang="en-US" dirty="0">
                <a:cs typeface="Times New Roman" pitchFamily="18" charset="0"/>
              </a:rPr>
              <a:t>Where</a:t>
            </a:r>
          </a:p>
          <a:p>
            <a:pPr marL="731520">
              <a:spcBef>
                <a:spcPts val="0"/>
              </a:spcBef>
              <a:buNone/>
              <a:defRPr/>
            </a:pPr>
            <a:r>
              <a:rPr lang="en-US" dirty="0" err="1" smtClean="0">
                <a:cs typeface="Times New Roman" pitchFamily="18" charset="0"/>
              </a:rPr>
              <a:t>df</a:t>
            </a:r>
            <a:r>
              <a:rPr lang="en-US" i="1" baseline="-25000" dirty="0" err="1" smtClean="0">
                <a:cs typeface="Times New Roman" pitchFamily="18" charset="0"/>
              </a:rPr>
              <a:t>n</a:t>
            </a:r>
            <a:r>
              <a:rPr lang="en-US" dirty="0" smtClean="0">
                <a:cs typeface="Times New Roman" pitchFamily="18" charset="0"/>
              </a:rPr>
              <a:t> = </a:t>
            </a:r>
            <a:r>
              <a:rPr lang="en-US" dirty="0">
                <a:cs typeface="Times New Roman" pitchFamily="18" charset="0"/>
              </a:rPr>
              <a:t>(</a:t>
            </a:r>
            <a:r>
              <a:rPr lang="en-US" i="1" dirty="0">
                <a:cs typeface="Times New Roman" pitchFamily="18" charset="0"/>
              </a:rPr>
              <a:t>c</a:t>
            </a:r>
            <a:r>
              <a:rPr lang="en-US" baseline="-25000" dirty="0">
                <a:cs typeface="Times New Roman" pitchFamily="18" charset="0"/>
              </a:rPr>
              <a:t>1</a:t>
            </a:r>
            <a:r>
              <a:rPr lang="en-US" dirty="0">
                <a:cs typeface="Times New Roman" pitchFamily="18" charset="0"/>
              </a:rPr>
              <a:t> </a:t>
            </a:r>
            <a:r>
              <a:rPr lang="en-US" dirty="0" smtClean="0">
                <a:latin typeface="Arial"/>
                <a:cs typeface="Arial"/>
              </a:rPr>
              <a:t>−</a:t>
            </a:r>
            <a:r>
              <a:rPr lang="en-US" dirty="0" smtClean="0">
                <a:cs typeface="Times New Roman" pitchFamily="18" charset="0"/>
              </a:rPr>
              <a:t> </a:t>
            </a:r>
            <a:r>
              <a:rPr lang="en-US" dirty="0">
                <a:cs typeface="Times New Roman" pitchFamily="18" charset="0"/>
              </a:rPr>
              <a:t>1) (</a:t>
            </a:r>
            <a:r>
              <a:rPr lang="en-US" i="1" dirty="0">
                <a:cs typeface="Times New Roman" pitchFamily="18" charset="0"/>
              </a:rPr>
              <a:t>c</a:t>
            </a:r>
            <a:r>
              <a:rPr lang="en-US" baseline="-25000" dirty="0">
                <a:cs typeface="Times New Roman" pitchFamily="18" charset="0"/>
              </a:rPr>
              <a:t>2</a:t>
            </a:r>
            <a:r>
              <a:rPr lang="en-US" dirty="0">
                <a:cs typeface="Times New Roman" pitchFamily="18" charset="0"/>
              </a:rPr>
              <a:t> </a:t>
            </a:r>
            <a:r>
              <a:rPr lang="en-US" dirty="0">
                <a:cs typeface="Arial"/>
              </a:rPr>
              <a:t>−</a:t>
            </a:r>
            <a:r>
              <a:rPr lang="en-US" dirty="0" smtClean="0">
                <a:cs typeface="Times New Roman" pitchFamily="18" charset="0"/>
              </a:rPr>
              <a:t> </a:t>
            </a:r>
            <a:r>
              <a:rPr lang="en-US" dirty="0">
                <a:cs typeface="Times New Roman" pitchFamily="18" charset="0"/>
              </a:rPr>
              <a:t>1)</a:t>
            </a:r>
          </a:p>
          <a:p>
            <a:pPr marL="731520">
              <a:spcBef>
                <a:spcPts val="0"/>
              </a:spcBef>
              <a:buNone/>
              <a:defRPr/>
            </a:pPr>
            <a:r>
              <a:rPr lang="en-US" dirty="0" err="1" smtClean="0">
                <a:cs typeface="Times New Roman" pitchFamily="18" charset="0"/>
              </a:rPr>
              <a:t>df</a:t>
            </a:r>
            <a:r>
              <a:rPr lang="en-US" i="1" baseline="-25000" dirty="0" err="1" smtClean="0">
                <a:cs typeface="Times New Roman" pitchFamily="18" charset="0"/>
              </a:rPr>
              <a:t>d</a:t>
            </a:r>
            <a:r>
              <a:rPr lang="en-US" dirty="0" smtClean="0">
                <a:cs typeface="Times New Roman" pitchFamily="18" charset="0"/>
              </a:rPr>
              <a:t> = </a:t>
            </a:r>
            <a:r>
              <a:rPr lang="en-US" i="1" dirty="0">
                <a:cs typeface="Times New Roman" pitchFamily="18" charset="0"/>
              </a:rPr>
              <a:t>N</a:t>
            </a:r>
            <a:r>
              <a:rPr lang="en-US" dirty="0">
                <a:cs typeface="Times New Roman" pitchFamily="18" charset="0"/>
              </a:rPr>
              <a:t> </a:t>
            </a:r>
            <a:r>
              <a:rPr lang="en-US" dirty="0">
                <a:cs typeface="Arial"/>
              </a:rPr>
              <a:t>−</a:t>
            </a:r>
            <a:r>
              <a:rPr lang="en-US" dirty="0" smtClean="0">
                <a:cs typeface="Times New Roman" pitchFamily="18" charset="0"/>
              </a:rPr>
              <a:t> </a:t>
            </a:r>
            <a:r>
              <a:rPr lang="en-US" i="1" dirty="0" smtClean="0">
                <a:cs typeface="Times New Roman" pitchFamily="18" charset="0"/>
              </a:rPr>
              <a:t>c</a:t>
            </a:r>
            <a:r>
              <a:rPr lang="en-US" baseline="-25000" dirty="0" smtClean="0">
                <a:cs typeface="Times New Roman" pitchFamily="18" charset="0"/>
              </a:rPr>
              <a:t>1</a:t>
            </a:r>
            <a:r>
              <a:rPr lang="en-US" i="1" dirty="0" smtClean="0">
                <a:cs typeface="Times New Roman" pitchFamily="18" charset="0"/>
              </a:rPr>
              <a:t>c</a:t>
            </a:r>
            <a:r>
              <a:rPr lang="en-US" baseline="-25000" dirty="0" smtClean="0">
                <a:cs typeface="Times New Roman" pitchFamily="18" charset="0"/>
              </a:rPr>
              <a:t>2</a:t>
            </a:r>
            <a:endParaRPr lang="en-US" baseline="-25000" dirty="0"/>
          </a:p>
        </p:txBody>
      </p:sp>
    </p:spTree>
    <p:extLst>
      <p:ext uri="{BB962C8B-B14F-4D97-AF65-F5344CB8AC3E}">
        <p14:creationId xmlns:p14="http://schemas.microsoft.com/office/powerpoint/2010/main" val="20769004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N-Way Analysis of </a:t>
            </a:r>
            <a:r>
              <a:rPr lang="en-US" dirty="0" smtClean="0"/>
              <a:t>Variance </a:t>
            </a:r>
            <a:r>
              <a:rPr lang="en-US" sz="2000" b="0" dirty="0" smtClean="0"/>
              <a:t>(5 </a:t>
            </a:r>
            <a:r>
              <a:rPr lang="en-US" sz="2000" b="0" dirty="0"/>
              <a:t>of 5)</a:t>
            </a:r>
            <a:endParaRPr lang="en-US" dirty="0"/>
          </a:p>
        </p:txBody>
      </p:sp>
      <p:sp>
        <p:nvSpPr>
          <p:cNvPr id="3" name="Content Placeholder 2"/>
          <p:cNvSpPr>
            <a:spLocks noGrp="1"/>
          </p:cNvSpPr>
          <p:nvPr>
            <p:ph idx="1"/>
          </p:nvPr>
        </p:nvSpPr>
        <p:spPr>
          <a:xfrm>
            <a:off x="457200" y="1600201"/>
            <a:ext cx="8229600" cy="838199"/>
          </a:xfrm>
        </p:spPr>
        <p:txBody>
          <a:bodyPr/>
          <a:lstStyle/>
          <a:p>
            <a:pPr marL="0" indent="0">
              <a:buNone/>
            </a:pPr>
            <a:r>
              <a:rPr lang="en-US" dirty="0">
                <a:cs typeface="Times New Roman" pitchFamily="18" charset="0"/>
              </a:rPr>
              <a:t>The</a:t>
            </a:r>
            <a:r>
              <a:rPr lang="en-US" dirty="0">
                <a:solidFill>
                  <a:srgbClr val="CC0000"/>
                </a:solidFill>
                <a:cs typeface="Times New Roman" pitchFamily="18" charset="0"/>
              </a:rPr>
              <a:t> </a:t>
            </a:r>
            <a:r>
              <a:rPr lang="en-US" b="1" dirty="0">
                <a:solidFill>
                  <a:srgbClr val="007FA3"/>
                </a:solidFill>
                <a:cs typeface="Times New Roman" pitchFamily="18" charset="0"/>
              </a:rPr>
              <a:t>significance of the main effect of each factor</a:t>
            </a:r>
            <a:r>
              <a:rPr lang="en-US" dirty="0">
                <a:solidFill>
                  <a:srgbClr val="CC0000"/>
                </a:solidFill>
                <a:cs typeface="Times New Roman" pitchFamily="18" charset="0"/>
              </a:rPr>
              <a:t> </a:t>
            </a:r>
            <a:r>
              <a:rPr lang="en-US" dirty="0">
                <a:cs typeface="Times New Roman" pitchFamily="18" charset="0"/>
              </a:rPr>
              <a:t>may be tested as follows for </a:t>
            </a:r>
            <a:r>
              <a:rPr lang="en-US" i="1" dirty="0">
                <a:cs typeface="Times New Roman" pitchFamily="18" charset="0"/>
              </a:rPr>
              <a:t>X</a:t>
            </a:r>
            <a:r>
              <a:rPr lang="en-US" baseline="-25000" dirty="0">
                <a:cs typeface="Times New Roman" pitchFamily="18" charset="0"/>
              </a:rPr>
              <a:t>1</a:t>
            </a:r>
            <a:r>
              <a:rPr lang="en-US" dirty="0" smtClean="0">
                <a:cs typeface="Times New Roman" pitchFamily="18" charset="0"/>
              </a:rPr>
              <a:t>:</a:t>
            </a:r>
          </a:p>
        </p:txBody>
      </p:sp>
      <p:graphicFrame>
        <p:nvGraphicFramePr>
          <p:cNvPr id="5" name="Object 4" descr="F is equal to, S_S_sub_x 1 over d_f_sub_n, whole over, S_S_sub_error over d_f_sub_d.&#10;That is equal to M_S_sub_x 1 over, M_S_sub_error."/>
          <p:cNvGraphicFramePr>
            <a:graphicFrameLocks noChangeAspect="1"/>
          </p:cNvGraphicFramePr>
          <p:nvPr>
            <p:extLst>
              <p:ext uri="{D42A27DB-BD31-4B8C-83A1-F6EECF244321}">
                <p14:modId xmlns:p14="http://schemas.microsoft.com/office/powerpoint/2010/main" val="2887278314"/>
              </p:ext>
            </p:extLst>
          </p:nvPr>
        </p:nvGraphicFramePr>
        <p:xfrm>
          <a:off x="506413" y="2743200"/>
          <a:ext cx="1878012" cy="1663700"/>
        </p:xfrm>
        <a:graphic>
          <a:graphicData uri="http://schemas.openxmlformats.org/presentationml/2006/ole">
            <mc:AlternateContent xmlns:mc="http://schemas.openxmlformats.org/markup-compatibility/2006">
              <mc:Choice xmlns:v="urn:schemas-microsoft-com:vml" Requires="v">
                <p:oleObj spid="_x0000_s11943" name="Equation" r:id="rId3" imgW="1002865" imgH="888614" progId="Equation.DSMT4">
                  <p:embed/>
                </p:oleObj>
              </mc:Choice>
              <mc:Fallback>
                <p:oleObj name="Equation" r:id="rId3" imgW="1002865" imgH="888614" progId="Equation.DSMT4">
                  <p:embed/>
                  <p:pic>
                    <p:nvPicPr>
                      <p:cNvPr id="0" name="Picture 670" descr="F is equal to, S_S_sub_x 1 over d_f_sub_n, whole over, S_S_sub_error over d_f_sub_d.&#10;That is equal to M_S_sub_x 1 over, M_S_sub_err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413" y="2743200"/>
                        <a:ext cx="1878012" cy="166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Content Placeholder 3"/>
          <p:cNvSpPr>
            <a:spLocks noGrp="1"/>
          </p:cNvSpPr>
          <p:nvPr>
            <p:ph idx="13"/>
          </p:nvPr>
        </p:nvSpPr>
        <p:spPr>
          <a:xfrm>
            <a:off x="457200" y="4800600"/>
            <a:ext cx="8229600" cy="1325563"/>
          </a:xfrm>
        </p:spPr>
        <p:txBody>
          <a:bodyPr/>
          <a:lstStyle/>
          <a:p>
            <a:pPr>
              <a:spcBef>
                <a:spcPts val="0"/>
              </a:spcBef>
              <a:buNone/>
              <a:defRPr/>
            </a:pPr>
            <a:r>
              <a:rPr lang="en-US" dirty="0">
                <a:cs typeface="Times New Roman" pitchFamily="18" charset="0"/>
              </a:rPr>
              <a:t>Where</a:t>
            </a:r>
          </a:p>
          <a:p>
            <a:pPr marL="0" indent="0">
              <a:spcBef>
                <a:spcPts val="0"/>
              </a:spcBef>
              <a:buNone/>
              <a:defRPr/>
            </a:pPr>
            <a:r>
              <a:rPr lang="en-US" dirty="0" err="1">
                <a:cs typeface="Times New Roman" pitchFamily="18" charset="0"/>
              </a:rPr>
              <a:t>df</a:t>
            </a:r>
            <a:r>
              <a:rPr lang="en-US" i="1" baseline="-25000" dirty="0" err="1">
                <a:cs typeface="Times New Roman" pitchFamily="18" charset="0"/>
              </a:rPr>
              <a:t>n</a:t>
            </a:r>
            <a:r>
              <a:rPr lang="en-US" dirty="0">
                <a:cs typeface="Times New Roman" pitchFamily="18" charset="0"/>
              </a:rPr>
              <a:t> </a:t>
            </a:r>
            <a:r>
              <a:rPr lang="en-US" dirty="0" smtClean="0">
                <a:cs typeface="Times New Roman" pitchFamily="18" charset="0"/>
              </a:rPr>
              <a:t>= </a:t>
            </a:r>
            <a:r>
              <a:rPr lang="en-US" i="1" dirty="0">
                <a:cs typeface="Times New Roman" pitchFamily="18" charset="0"/>
              </a:rPr>
              <a:t>c</a:t>
            </a:r>
            <a:r>
              <a:rPr lang="en-US" baseline="-25000" dirty="0">
                <a:cs typeface="Times New Roman" pitchFamily="18" charset="0"/>
              </a:rPr>
              <a:t>1</a:t>
            </a:r>
            <a:r>
              <a:rPr lang="en-US" dirty="0">
                <a:cs typeface="Times New Roman" pitchFamily="18" charset="0"/>
              </a:rPr>
              <a:t> </a:t>
            </a:r>
            <a:r>
              <a:rPr lang="en-US" dirty="0" smtClean="0">
                <a:latin typeface="Arial"/>
                <a:cs typeface="Arial"/>
              </a:rPr>
              <a:t>−</a:t>
            </a:r>
            <a:r>
              <a:rPr lang="en-US" dirty="0" smtClean="0">
                <a:cs typeface="Times New Roman" pitchFamily="18" charset="0"/>
              </a:rPr>
              <a:t> </a:t>
            </a:r>
            <a:r>
              <a:rPr lang="en-US" dirty="0">
                <a:cs typeface="Times New Roman" pitchFamily="18" charset="0"/>
              </a:rPr>
              <a:t>1</a:t>
            </a:r>
          </a:p>
          <a:p>
            <a:pPr marL="0" indent="0">
              <a:spcBef>
                <a:spcPts val="0"/>
              </a:spcBef>
              <a:buNone/>
              <a:defRPr/>
            </a:pPr>
            <a:r>
              <a:rPr lang="en-US" dirty="0" err="1" smtClean="0">
                <a:cs typeface="Times New Roman" pitchFamily="18" charset="0"/>
              </a:rPr>
              <a:t>df</a:t>
            </a:r>
            <a:r>
              <a:rPr lang="en-US" i="1" baseline="-25000" dirty="0" err="1" smtClean="0">
                <a:cs typeface="Times New Roman" pitchFamily="18" charset="0"/>
              </a:rPr>
              <a:t>d</a:t>
            </a:r>
            <a:r>
              <a:rPr lang="en-US" dirty="0" smtClean="0">
                <a:cs typeface="Times New Roman" pitchFamily="18" charset="0"/>
              </a:rPr>
              <a:t> = </a:t>
            </a:r>
            <a:r>
              <a:rPr lang="en-US" i="1" dirty="0">
                <a:cs typeface="Times New Roman" pitchFamily="18" charset="0"/>
              </a:rPr>
              <a:t>N</a:t>
            </a:r>
            <a:r>
              <a:rPr lang="en-US" dirty="0">
                <a:cs typeface="Times New Roman" pitchFamily="18" charset="0"/>
              </a:rPr>
              <a:t> </a:t>
            </a:r>
            <a:r>
              <a:rPr lang="en-US" dirty="0">
                <a:cs typeface="Arial"/>
              </a:rPr>
              <a:t>−</a:t>
            </a:r>
            <a:r>
              <a:rPr lang="en-US" dirty="0" smtClean="0">
                <a:cs typeface="Times New Roman" pitchFamily="18" charset="0"/>
              </a:rPr>
              <a:t> </a:t>
            </a:r>
            <a:r>
              <a:rPr lang="en-US" i="1" dirty="0">
                <a:cs typeface="Times New Roman" pitchFamily="18" charset="0"/>
              </a:rPr>
              <a:t>c</a:t>
            </a:r>
            <a:r>
              <a:rPr lang="en-US" baseline="-25000" dirty="0">
                <a:cs typeface="Times New Roman" pitchFamily="18" charset="0"/>
              </a:rPr>
              <a:t>1</a:t>
            </a:r>
            <a:r>
              <a:rPr lang="en-US" i="1" dirty="0">
                <a:cs typeface="Times New Roman" pitchFamily="18" charset="0"/>
              </a:rPr>
              <a:t>c</a:t>
            </a:r>
            <a:r>
              <a:rPr lang="en-US" baseline="-25000" dirty="0">
                <a:cs typeface="Times New Roman" pitchFamily="18" charset="0"/>
              </a:rPr>
              <a:t>2</a:t>
            </a:r>
            <a:endParaRPr lang="en-US" baseline="-25000" dirty="0"/>
          </a:p>
        </p:txBody>
      </p:sp>
    </p:spTree>
    <p:extLst>
      <p:ext uri="{BB962C8B-B14F-4D97-AF65-F5344CB8AC3E}">
        <p14:creationId xmlns:p14="http://schemas.microsoft.com/office/powerpoint/2010/main" val="30168164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Two-Way Analysis of </a:t>
            </a:r>
            <a:r>
              <a:rPr lang="en-US" dirty="0" smtClean="0"/>
              <a:t>Variance </a:t>
            </a:r>
            <a:r>
              <a:rPr lang="en-US" sz="2000" b="0" dirty="0" smtClean="0"/>
              <a:t>(1 of 2)</a:t>
            </a:r>
            <a:endParaRPr lang="en-US" b="0" dirty="0"/>
          </a:p>
        </p:txBody>
      </p:sp>
      <p:sp>
        <p:nvSpPr>
          <p:cNvPr id="3" name="Content Placeholder 2"/>
          <p:cNvSpPr>
            <a:spLocks noGrp="1"/>
          </p:cNvSpPr>
          <p:nvPr>
            <p:ph idx="1"/>
          </p:nvPr>
        </p:nvSpPr>
        <p:spPr>
          <a:xfrm>
            <a:off x="457200" y="1600201"/>
            <a:ext cx="8229600" cy="429767"/>
          </a:xfrm>
        </p:spPr>
        <p:txBody>
          <a:bodyPr/>
          <a:lstStyle/>
          <a:p>
            <a:pPr marL="0" indent="0">
              <a:buNone/>
            </a:pPr>
            <a:r>
              <a:rPr lang="en-US" b="1" dirty="0" smtClean="0"/>
              <a:t>Table 16.5</a:t>
            </a:r>
            <a:r>
              <a:rPr lang="en-US" dirty="0" smtClean="0"/>
              <a:t> </a:t>
            </a:r>
            <a:r>
              <a:rPr lang="en-US" dirty="0"/>
              <a:t>Two-Way Analysis of Variance</a:t>
            </a:r>
          </a:p>
        </p:txBody>
      </p:sp>
      <p:graphicFrame>
        <p:nvGraphicFramePr>
          <p:cNvPr id="5" name="Table 4"/>
          <p:cNvGraphicFramePr>
            <a:graphicFrameLocks noGrp="1"/>
          </p:cNvGraphicFramePr>
          <p:nvPr>
            <p:extLst>
              <p:ext uri="{D42A27DB-BD31-4B8C-83A1-F6EECF244321}">
                <p14:modId xmlns:p14="http://schemas.microsoft.com/office/powerpoint/2010/main" val="2258163975"/>
              </p:ext>
            </p:extLst>
          </p:nvPr>
        </p:nvGraphicFramePr>
        <p:xfrm>
          <a:off x="500272" y="2225040"/>
          <a:ext cx="7915593" cy="3337560"/>
        </p:xfrm>
        <a:graphic>
          <a:graphicData uri="http://schemas.openxmlformats.org/drawingml/2006/table">
            <a:tbl>
              <a:tblPr firstRow="1" bandRow="1">
                <a:tableStyleId>{5940675A-B579-460E-94D1-54222C63F5DA}</a:tableStyleId>
              </a:tblPr>
              <a:tblGrid>
                <a:gridCol w="1981200"/>
                <a:gridCol w="1562417"/>
                <a:gridCol w="676593"/>
                <a:gridCol w="1314767"/>
                <a:gridCol w="773430"/>
                <a:gridCol w="930593"/>
                <a:gridCol w="676593"/>
              </a:tblGrid>
              <a:tr h="370840">
                <a:tc>
                  <a:txBody>
                    <a:bodyPr/>
                    <a:lstStyle/>
                    <a:p>
                      <a:pPr>
                        <a:lnSpc>
                          <a:spcPct val="115000"/>
                        </a:lnSpc>
                        <a:spcAft>
                          <a:spcPts val="0"/>
                        </a:spcAft>
                      </a:pPr>
                      <a:r>
                        <a:rPr lang="en-US" sz="1400" b="1" dirty="0">
                          <a:effectLst/>
                          <a:latin typeface="+mn-lt"/>
                          <a:ea typeface="PMingLiU"/>
                          <a:cs typeface="Times New Roman"/>
                        </a:rPr>
                        <a:t>Source of Variation</a:t>
                      </a:r>
                    </a:p>
                  </a:txBody>
                  <a:tcPr marT="91440" marB="0"/>
                </a:tc>
                <a:tc>
                  <a:txBody>
                    <a:bodyPr/>
                    <a:lstStyle/>
                    <a:p>
                      <a:pPr algn="ctr">
                        <a:lnSpc>
                          <a:spcPct val="115000"/>
                        </a:lnSpc>
                        <a:spcAft>
                          <a:spcPts val="0"/>
                        </a:spcAft>
                      </a:pPr>
                      <a:r>
                        <a:rPr lang="en-US" sz="1400" b="1" dirty="0">
                          <a:effectLst/>
                          <a:latin typeface="+mn-lt"/>
                          <a:ea typeface="PMingLiU"/>
                          <a:cs typeface="Times New Roman"/>
                        </a:rPr>
                        <a:t>Sum of squares</a:t>
                      </a:r>
                    </a:p>
                  </a:txBody>
                  <a:tcPr marT="91440" marB="0"/>
                </a:tc>
                <a:tc>
                  <a:txBody>
                    <a:bodyPr/>
                    <a:lstStyle/>
                    <a:p>
                      <a:pPr algn="ctr">
                        <a:lnSpc>
                          <a:spcPct val="115000"/>
                        </a:lnSpc>
                        <a:spcAft>
                          <a:spcPts val="0"/>
                        </a:spcAft>
                      </a:pPr>
                      <a:r>
                        <a:rPr lang="en-US" sz="1400" b="1" i="1" dirty="0" err="1">
                          <a:effectLst/>
                          <a:latin typeface="+mn-lt"/>
                          <a:ea typeface="PMingLiU"/>
                          <a:cs typeface="Times New Roman"/>
                        </a:rPr>
                        <a:t>df</a:t>
                      </a:r>
                      <a:endParaRPr lang="en-US" sz="1400" b="1" dirty="0">
                        <a:effectLst/>
                        <a:latin typeface="+mn-lt"/>
                        <a:ea typeface="PMingLiU"/>
                        <a:cs typeface="Times New Roman"/>
                      </a:endParaRPr>
                    </a:p>
                  </a:txBody>
                  <a:tcPr marT="91440" marB="0"/>
                </a:tc>
                <a:tc>
                  <a:txBody>
                    <a:bodyPr/>
                    <a:lstStyle/>
                    <a:p>
                      <a:pPr algn="ctr">
                        <a:lnSpc>
                          <a:spcPct val="115000"/>
                        </a:lnSpc>
                        <a:spcAft>
                          <a:spcPts val="0"/>
                        </a:spcAft>
                      </a:pPr>
                      <a:r>
                        <a:rPr lang="en-US" sz="1400" b="1" dirty="0">
                          <a:effectLst/>
                          <a:latin typeface="+mn-lt"/>
                          <a:ea typeface="PMingLiU"/>
                          <a:cs typeface="Times New Roman"/>
                        </a:rPr>
                        <a:t>Mean square</a:t>
                      </a:r>
                    </a:p>
                  </a:txBody>
                  <a:tcPr marT="91440" marB="0"/>
                </a:tc>
                <a:tc>
                  <a:txBody>
                    <a:bodyPr/>
                    <a:lstStyle/>
                    <a:p>
                      <a:pPr algn="ctr">
                        <a:lnSpc>
                          <a:spcPct val="115000"/>
                        </a:lnSpc>
                        <a:spcAft>
                          <a:spcPts val="0"/>
                        </a:spcAft>
                      </a:pPr>
                      <a:r>
                        <a:rPr lang="en-US" sz="1400" b="1" i="1" dirty="0">
                          <a:effectLst/>
                          <a:latin typeface="+mn-lt"/>
                          <a:ea typeface="PMingLiU"/>
                          <a:cs typeface="Times New Roman"/>
                        </a:rPr>
                        <a:t>F</a:t>
                      </a:r>
                      <a:endParaRPr lang="en-US" sz="1400" b="1" dirty="0">
                        <a:effectLst/>
                        <a:latin typeface="+mn-lt"/>
                        <a:ea typeface="PMingLiU"/>
                        <a:cs typeface="Times New Roman"/>
                      </a:endParaRPr>
                    </a:p>
                  </a:txBody>
                  <a:tcPr marT="91440" marB="0"/>
                </a:tc>
                <a:tc>
                  <a:txBody>
                    <a:bodyPr/>
                    <a:lstStyle/>
                    <a:p>
                      <a:pPr algn="ctr">
                        <a:lnSpc>
                          <a:spcPct val="115000"/>
                        </a:lnSpc>
                        <a:spcAft>
                          <a:spcPts val="0"/>
                        </a:spcAft>
                      </a:pPr>
                      <a:r>
                        <a:rPr lang="en-US" sz="1400" b="1">
                          <a:effectLst/>
                          <a:latin typeface="+mn-lt"/>
                          <a:ea typeface="PMingLiU"/>
                          <a:cs typeface="Times New Roman"/>
                        </a:rPr>
                        <a:t>Sig. of </a:t>
                      </a:r>
                      <a:r>
                        <a:rPr lang="en-US" sz="1400" b="1" i="1">
                          <a:effectLst/>
                          <a:latin typeface="+mn-lt"/>
                          <a:ea typeface="PMingLiU"/>
                          <a:cs typeface="Times New Roman"/>
                        </a:rPr>
                        <a:t>F</a:t>
                      </a:r>
                      <a:endParaRPr lang="en-US" sz="1400" b="1">
                        <a:effectLst/>
                        <a:latin typeface="+mn-lt"/>
                        <a:ea typeface="PMingLiU"/>
                        <a:cs typeface="Times New Roman"/>
                      </a:endParaRPr>
                    </a:p>
                  </a:txBody>
                  <a:tcPr marT="91440" marB="0"/>
                </a:tc>
                <a:tc>
                  <a:txBody>
                    <a:bodyPr/>
                    <a:lstStyle/>
                    <a:p>
                      <a:pPr algn="ctr">
                        <a:lnSpc>
                          <a:spcPct val="115000"/>
                        </a:lnSpc>
                        <a:spcAft>
                          <a:spcPts val="0"/>
                        </a:spcAft>
                      </a:pPr>
                      <a:r>
                        <a:rPr lang="en-US" sz="1400" b="1" i="1" dirty="0" smtClean="0">
                          <a:effectLst/>
                          <a:latin typeface="+mn-lt"/>
                          <a:ea typeface="PMingLiU"/>
                          <a:cs typeface="Times New Roman"/>
                          <a:sym typeface="Symbol"/>
                        </a:rPr>
                        <a:t></a:t>
                      </a:r>
                      <a:r>
                        <a:rPr lang="en-US" sz="1400" b="1" baseline="30000" dirty="0" smtClean="0">
                          <a:effectLst/>
                          <a:latin typeface="+mn-lt"/>
                          <a:ea typeface="PMingLiU"/>
                          <a:cs typeface="Times New Roman"/>
                        </a:rPr>
                        <a:t>2</a:t>
                      </a:r>
                      <a:endParaRPr lang="en-US" sz="1400" b="1" dirty="0">
                        <a:effectLst/>
                        <a:latin typeface="+mn-lt"/>
                        <a:ea typeface="PMingLiU"/>
                        <a:cs typeface="Times New Roman"/>
                      </a:endParaRPr>
                    </a:p>
                  </a:txBody>
                  <a:tcPr marT="91440" marB="0"/>
                </a:tc>
              </a:tr>
              <a:tr h="370840">
                <a:tc>
                  <a:txBody>
                    <a:bodyPr/>
                    <a:lstStyle/>
                    <a:p>
                      <a:pPr>
                        <a:lnSpc>
                          <a:spcPct val="115000"/>
                        </a:lnSpc>
                        <a:spcAft>
                          <a:spcPts val="0"/>
                        </a:spcAft>
                      </a:pPr>
                      <a:r>
                        <a:rPr lang="en-US" sz="1400" dirty="0">
                          <a:effectLst/>
                          <a:latin typeface="+mn-lt"/>
                          <a:ea typeface="PMingLiU"/>
                          <a:cs typeface="Times New Roman"/>
                        </a:rPr>
                        <a:t>Main Effects</a:t>
                      </a:r>
                    </a:p>
                  </a:txBody>
                  <a:tcPr marT="91440" marB="0"/>
                </a:tc>
                <a:tc>
                  <a:txBody>
                    <a:bodyPr/>
                    <a:lstStyle/>
                    <a:p>
                      <a:pPr>
                        <a:lnSpc>
                          <a:spcPct val="115000"/>
                        </a:lnSpc>
                        <a:spcAft>
                          <a:spcPts val="0"/>
                        </a:spcAft>
                      </a:pPr>
                      <a:r>
                        <a:rPr lang="en-US" sz="1400" b="0" smtClean="0">
                          <a:solidFill>
                            <a:schemeClr val="bg1"/>
                          </a:solidFill>
                          <a:latin typeface="Arial (Body)"/>
                        </a:rPr>
                        <a:t>Blank</a:t>
                      </a:r>
                      <a:endParaRPr lang="en-US" sz="1400" dirty="0">
                        <a:effectLst/>
                        <a:latin typeface="+mn-lt"/>
                        <a:ea typeface="PMingLiU"/>
                        <a:cs typeface="Times New Roman"/>
                      </a:endParaRPr>
                    </a:p>
                  </a:txBody>
                  <a:tcPr marT="91440" marB="0"/>
                </a:tc>
                <a:tc>
                  <a:txBody>
                    <a:bodyPr/>
                    <a:lstStyle/>
                    <a:p>
                      <a:pPr>
                        <a:lnSpc>
                          <a:spcPct val="115000"/>
                        </a:lnSpc>
                        <a:spcAft>
                          <a:spcPts val="0"/>
                        </a:spcAft>
                      </a:pPr>
                      <a:r>
                        <a:rPr lang="en-US" sz="1400" b="0" smtClean="0">
                          <a:solidFill>
                            <a:schemeClr val="bg1"/>
                          </a:solidFill>
                          <a:latin typeface="Arial (Body)"/>
                        </a:rPr>
                        <a:t>Blank</a:t>
                      </a:r>
                      <a:endParaRPr lang="en-US" sz="1400" dirty="0">
                        <a:effectLst/>
                        <a:latin typeface="+mn-lt"/>
                        <a:ea typeface="PMingLiU"/>
                        <a:cs typeface="Times New Roman"/>
                      </a:endParaRPr>
                    </a:p>
                  </a:txBody>
                  <a:tcPr marT="91440" marB="0"/>
                </a:tc>
                <a:tc>
                  <a:txBody>
                    <a:bodyPr/>
                    <a:lstStyle/>
                    <a:p>
                      <a:pPr>
                        <a:lnSpc>
                          <a:spcPct val="115000"/>
                        </a:lnSpc>
                        <a:spcAft>
                          <a:spcPts val="0"/>
                        </a:spcAft>
                      </a:pPr>
                      <a:r>
                        <a:rPr lang="en-US" sz="1400" b="0" smtClean="0">
                          <a:solidFill>
                            <a:schemeClr val="bg1"/>
                          </a:solidFill>
                          <a:latin typeface="Arial (Body)"/>
                        </a:rPr>
                        <a:t>Blank</a:t>
                      </a:r>
                      <a:endParaRPr lang="en-US" sz="1400" dirty="0">
                        <a:effectLst/>
                        <a:latin typeface="+mn-lt"/>
                        <a:ea typeface="PMingLiU"/>
                        <a:cs typeface="Times New Roman"/>
                      </a:endParaRPr>
                    </a:p>
                  </a:txBody>
                  <a:tcPr marT="91440" marB="0"/>
                </a:tc>
                <a:tc>
                  <a:txBody>
                    <a:bodyPr/>
                    <a:lstStyle/>
                    <a:p>
                      <a:pPr>
                        <a:lnSpc>
                          <a:spcPct val="115000"/>
                        </a:lnSpc>
                        <a:spcAft>
                          <a:spcPts val="0"/>
                        </a:spcAft>
                      </a:pPr>
                      <a:r>
                        <a:rPr lang="en-US" sz="1400" b="0" smtClean="0">
                          <a:solidFill>
                            <a:schemeClr val="bg1"/>
                          </a:solidFill>
                          <a:latin typeface="Arial (Body)"/>
                        </a:rPr>
                        <a:t>Blank</a:t>
                      </a:r>
                      <a:endParaRPr lang="en-US" sz="1400" dirty="0">
                        <a:effectLst/>
                        <a:latin typeface="+mn-lt"/>
                        <a:ea typeface="PMingLiU"/>
                        <a:cs typeface="Times New Roman"/>
                      </a:endParaRPr>
                    </a:p>
                  </a:txBody>
                  <a:tcPr marT="91440" marB="0"/>
                </a:tc>
                <a:tc>
                  <a:txBody>
                    <a:bodyPr/>
                    <a:lstStyle/>
                    <a:p>
                      <a:pPr>
                        <a:lnSpc>
                          <a:spcPct val="115000"/>
                        </a:lnSpc>
                        <a:spcAft>
                          <a:spcPts val="0"/>
                        </a:spcAft>
                      </a:pPr>
                      <a:r>
                        <a:rPr lang="en-US" sz="1400" b="0" smtClean="0">
                          <a:solidFill>
                            <a:schemeClr val="bg1"/>
                          </a:solidFill>
                          <a:latin typeface="Arial (Body)"/>
                        </a:rPr>
                        <a:t>Blank</a:t>
                      </a:r>
                      <a:endParaRPr lang="en-US" sz="1400" dirty="0">
                        <a:effectLst/>
                        <a:latin typeface="+mn-lt"/>
                        <a:ea typeface="PMingLiU"/>
                        <a:cs typeface="Times New Roman"/>
                      </a:endParaRPr>
                    </a:p>
                  </a:txBody>
                  <a:tcPr marT="91440" marB="0"/>
                </a:tc>
                <a:tc>
                  <a:txBody>
                    <a:bodyPr/>
                    <a:lstStyle/>
                    <a:p>
                      <a:pPr>
                        <a:lnSpc>
                          <a:spcPct val="115000"/>
                        </a:lnSpc>
                        <a:spcAft>
                          <a:spcPts val="0"/>
                        </a:spcAft>
                      </a:pPr>
                      <a:r>
                        <a:rPr lang="en-US" sz="1400" b="0" dirty="0" smtClean="0">
                          <a:solidFill>
                            <a:schemeClr val="bg1"/>
                          </a:solidFill>
                          <a:latin typeface="Arial (Body)"/>
                        </a:rPr>
                        <a:t>Blank</a:t>
                      </a:r>
                      <a:endParaRPr lang="en-US" sz="1400" dirty="0">
                        <a:effectLst/>
                        <a:latin typeface="+mn-lt"/>
                        <a:ea typeface="PMingLiU"/>
                        <a:cs typeface="Times New Roman"/>
                      </a:endParaRPr>
                    </a:p>
                  </a:txBody>
                  <a:tcPr marT="91440" marB="0"/>
                </a:tc>
              </a:tr>
              <a:tr h="370840">
                <a:tc>
                  <a:txBody>
                    <a:bodyPr/>
                    <a:lstStyle/>
                    <a:p>
                      <a:pPr marL="182880">
                        <a:lnSpc>
                          <a:spcPct val="115000"/>
                        </a:lnSpc>
                        <a:spcAft>
                          <a:spcPts val="0"/>
                        </a:spcAft>
                      </a:pPr>
                      <a:r>
                        <a:rPr lang="en-US" sz="1400" dirty="0">
                          <a:effectLst/>
                          <a:latin typeface="+mn-lt"/>
                          <a:ea typeface="PMingLiU"/>
                          <a:cs typeface="Times New Roman"/>
                        </a:rPr>
                        <a:t>In-store promotion</a:t>
                      </a:r>
                    </a:p>
                  </a:txBody>
                  <a:tcPr marT="91440" marB="0"/>
                </a:tc>
                <a:tc>
                  <a:txBody>
                    <a:bodyPr/>
                    <a:lstStyle/>
                    <a:p>
                      <a:pPr algn="ctr">
                        <a:lnSpc>
                          <a:spcPct val="115000"/>
                        </a:lnSpc>
                        <a:spcAft>
                          <a:spcPts val="0"/>
                        </a:spcAft>
                      </a:pPr>
                      <a:r>
                        <a:rPr lang="en-US" sz="1400" dirty="0">
                          <a:effectLst/>
                          <a:latin typeface="+mn-lt"/>
                          <a:ea typeface="PMingLiU"/>
                          <a:cs typeface="Times New Roman"/>
                        </a:rPr>
                        <a:t>106.067</a:t>
                      </a:r>
                    </a:p>
                  </a:txBody>
                  <a:tcPr marT="91440" marB="0"/>
                </a:tc>
                <a:tc>
                  <a:txBody>
                    <a:bodyPr/>
                    <a:lstStyle/>
                    <a:p>
                      <a:pPr algn="ctr">
                        <a:lnSpc>
                          <a:spcPct val="115000"/>
                        </a:lnSpc>
                        <a:spcAft>
                          <a:spcPts val="0"/>
                        </a:spcAft>
                      </a:pPr>
                      <a:r>
                        <a:rPr lang="en-US" sz="1400">
                          <a:effectLst/>
                          <a:latin typeface="+mn-lt"/>
                          <a:ea typeface="PMingLiU"/>
                          <a:cs typeface="Times New Roman"/>
                        </a:rPr>
                        <a:t>2</a:t>
                      </a:r>
                    </a:p>
                  </a:txBody>
                  <a:tcPr marT="91440" marB="0"/>
                </a:tc>
                <a:tc>
                  <a:txBody>
                    <a:bodyPr/>
                    <a:lstStyle/>
                    <a:p>
                      <a:pPr algn="ctr">
                        <a:lnSpc>
                          <a:spcPct val="115000"/>
                        </a:lnSpc>
                        <a:spcAft>
                          <a:spcPts val="0"/>
                        </a:spcAft>
                      </a:pPr>
                      <a:r>
                        <a:rPr lang="en-US" sz="1400">
                          <a:effectLst/>
                          <a:latin typeface="+mn-lt"/>
                          <a:ea typeface="PMingLiU"/>
                          <a:cs typeface="Times New Roman"/>
                        </a:rPr>
                        <a:t>53.033</a:t>
                      </a:r>
                    </a:p>
                  </a:txBody>
                  <a:tcPr marT="91440" marB="0"/>
                </a:tc>
                <a:tc>
                  <a:txBody>
                    <a:bodyPr/>
                    <a:lstStyle/>
                    <a:p>
                      <a:pPr algn="ctr">
                        <a:lnSpc>
                          <a:spcPct val="115000"/>
                        </a:lnSpc>
                        <a:spcAft>
                          <a:spcPts val="0"/>
                        </a:spcAft>
                      </a:pPr>
                      <a:r>
                        <a:rPr lang="en-US" sz="1400">
                          <a:effectLst/>
                          <a:latin typeface="+mn-lt"/>
                          <a:ea typeface="PMingLiU"/>
                          <a:cs typeface="Times New Roman"/>
                        </a:rPr>
                        <a:t>54.862</a:t>
                      </a:r>
                    </a:p>
                  </a:txBody>
                  <a:tcPr marT="91440" marB="0"/>
                </a:tc>
                <a:tc>
                  <a:txBody>
                    <a:bodyPr/>
                    <a:lstStyle/>
                    <a:p>
                      <a:pPr algn="ctr">
                        <a:lnSpc>
                          <a:spcPct val="115000"/>
                        </a:lnSpc>
                        <a:spcAft>
                          <a:spcPts val="0"/>
                        </a:spcAft>
                      </a:pPr>
                      <a:r>
                        <a:rPr lang="en-US" sz="1400">
                          <a:effectLst/>
                          <a:latin typeface="+mn-lt"/>
                          <a:ea typeface="PMingLiU"/>
                          <a:cs typeface="Times New Roman"/>
                        </a:rPr>
                        <a:t>0.000</a:t>
                      </a:r>
                    </a:p>
                  </a:txBody>
                  <a:tcPr marT="91440" marB="0"/>
                </a:tc>
                <a:tc>
                  <a:txBody>
                    <a:bodyPr/>
                    <a:lstStyle/>
                    <a:p>
                      <a:pPr algn="ctr">
                        <a:lnSpc>
                          <a:spcPct val="115000"/>
                        </a:lnSpc>
                        <a:spcAft>
                          <a:spcPts val="0"/>
                        </a:spcAft>
                      </a:pPr>
                      <a:r>
                        <a:rPr lang="en-US" sz="1400">
                          <a:effectLst/>
                          <a:latin typeface="+mn-lt"/>
                          <a:ea typeface="PMingLiU"/>
                          <a:cs typeface="Times New Roman"/>
                        </a:rPr>
                        <a:t>0.557</a:t>
                      </a:r>
                    </a:p>
                  </a:txBody>
                  <a:tcPr marT="91440" marB="0"/>
                </a:tc>
              </a:tr>
              <a:tr h="370840">
                <a:tc>
                  <a:txBody>
                    <a:bodyPr/>
                    <a:lstStyle/>
                    <a:p>
                      <a:pPr marL="182880">
                        <a:lnSpc>
                          <a:spcPct val="115000"/>
                        </a:lnSpc>
                        <a:spcAft>
                          <a:spcPts val="0"/>
                        </a:spcAft>
                      </a:pPr>
                      <a:r>
                        <a:rPr lang="en-US" sz="1400" dirty="0">
                          <a:effectLst/>
                          <a:latin typeface="+mn-lt"/>
                          <a:ea typeface="PMingLiU"/>
                          <a:cs typeface="Times New Roman"/>
                        </a:rPr>
                        <a:t>Coupon</a:t>
                      </a:r>
                    </a:p>
                  </a:txBody>
                  <a:tcPr marT="91440" marB="0"/>
                </a:tc>
                <a:tc>
                  <a:txBody>
                    <a:bodyPr/>
                    <a:lstStyle/>
                    <a:p>
                      <a:pPr algn="ctr">
                        <a:lnSpc>
                          <a:spcPct val="115000"/>
                        </a:lnSpc>
                        <a:spcAft>
                          <a:spcPts val="0"/>
                        </a:spcAft>
                      </a:pPr>
                      <a:r>
                        <a:rPr lang="en-US" sz="1400" dirty="0">
                          <a:effectLst/>
                          <a:latin typeface="+mn-lt"/>
                          <a:ea typeface="PMingLiU"/>
                          <a:cs typeface="Times New Roman"/>
                        </a:rPr>
                        <a:t>53.333</a:t>
                      </a:r>
                    </a:p>
                  </a:txBody>
                  <a:tcPr marT="91440" marB="0"/>
                </a:tc>
                <a:tc>
                  <a:txBody>
                    <a:bodyPr/>
                    <a:lstStyle/>
                    <a:p>
                      <a:pPr algn="ctr">
                        <a:lnSpc>
                          <a:spcPct val="115000"/>
                        </a:lnSpc>
                        <a:spcAft>
                          <a:spcPts val="0"/>
                        </a:spcAft>
                      </a:pPr>
                      <a:r>
                        <a:rPr lang="en-US" sz="1400">
                          <a:effectLst/>
                          <a:latin typeface="+mn-lt"/>
                          <a:ea typeface="PMingLiU"/>
                          <a:cs typeface="Times New Roman"/>
                        </a:rPr>
                        <a:t>1</a:t>
                      </a:r>
                    </a:p>
                  </a:txBody>
                  <a:tcPr marT="91440" marB="0"/>
                </a:tc>
                <a:tc>
                  <a:txBody>
                    <a:bodyPr/>
                    <a:lstStyle/>
                    <a:p>
                      <a:pPr algn="ctr">
                        <a:lnSpc>
                          <a:spcPct val="115000"/>
                        </a:lnSpc>
                        <a:spcAft>
                          <a:spcPts val="0"/>
                        </a:spcAft>
                      </a:pPr>
                      <a:r>
                        <a:rPr lang="en-US" sz="1400">
                          <a:effectLst/>
                          <a:latin typeface="+mn-lt"/>
                          <a:ea typeface="PMingLiU"/>
                          <a:cs typeface="Times New Roman"/>
                        </a:rPr>
                        <a:t>53.333</a:t>
                      </a:r>
                    </a:p>
                  </a:txBody>
                  <a:tcPr marT="91440" marB="0"/>
                </a:tc>
                <a:tc>
                  <a:txBody>
                    <a:bodyPr/>
                    <a:lstStyle/>
                    <a:p>
                      <a:pPr algn="ctr">
                        <a:lnSpc>
                          <a:spcPct val="115000"/>
                        </a:lnSpc>
                        <a:spcAft>
                          <a:spcPts val="0"/>
                        </a:spcAft>
                      </a:pPr>
                      <a:r>
                        <a:rPr lang="en-US" sz="1400">
                          <a:effectLst/>
                          <a:latin typeface="+mn-lt"/>
                          <a:ea typeface="PMingLiU"/>
                          <a:cs typeface="Times New Roman"/>
                        </a:rPr>
                        <a:t>55.172</a:t>
                      </a:r>
                    </a:p>
                  </a:txBody>
                  <a:tcPr marT="91440" marB="0"/>
                </a:tc>
                <a:tc>
                  <a:txBody>
                    <a:bodyPr/>
                    <a:lstStyle/>
                    <a:p>
                      <a:pPr algn="ctr">
                        <a:lnSpc>
                          <a:spcPct val="115000"/>
                        </a:lnSpc>
                        <a:spcAft>
                          <a:spcPts val="0"/>
                        </a:spcAft>
                      </a:pPr>
                      <a:r>
                        <a:rPr lang="en-US" sz="1400">
                          <a:effectLst/>
                          <a:latin typeface="+mn-lt"/>
                          <a:ea typeface="PMingLiU"/>
                          <a:cs typeface="Times New Roman"/>
                        </a:rPr>
                        <a:t>0.000</a:t>
                      </a:r>
                    </a:p>
                  </a:txBody>
                  <a:tcPr marT="91440" marB="0"/>
                </a:tc>
                <a:tc>
                  <a:txBody>
                    <a:bodyPr/>
                    <a:lstStyle/>
                    <a:p>
                      <a:pPr algn="ctr">
                        <a:lnSpc>
                          <a:spcPct val="115000"/>
                        </a:lnSpc>
                        <a:spcAft>
                          <a:spcPts val="0"/>
                        </a:spcAft>
                      </a:pPr>
                      <a:r>
                        <a:rPr lang="en-US" sz="1400" dirty="0">
                          <a:effectLst/>
                          <a:latin typeface="+mn-lt"/>
                          <a:ea typeface="PMingLiU"/>
                          <a:cs typeface="Times New Roman"/>
                        </a:rPr>
                        <a:t>0.280</a:t>
                      </a:r>
                    </a:p>
                  </a:txBody>
                  <a:tcPr marT="91440" marB="0"/>
                </a:tc>
              </a:tr>
              <a:tr h="370840">
                <a:tc>
                  <a:txBody>
                    <a:bodyPr/>
                    <a:lstStyle/>
                    <a:p>
                      <a:pPr marL="182880">
                        <a:lnSpc>
                          <a:spcPct val="115000"/>
                        </a:lnSpc>
                        <a:spcAft>
                          <a:spcPts val="0"/>
                        </a:spcAft>
                      </a:pPr>
                      <a:r>
                        <a:rPr lang="en-US" sz="1400" dirty="0">
                          <a:effectLst/>
                          <a:latin typeface="+mn-lt"/>
                          <a:ea typeface="PMingLiU"/>
                          <a:cs typeface="Times New Roman"/>
                        </a:rPr>
                        <a:t>Combined</a:t>
                      </a:r>
                    </a:p>
                  </a:txBody>
                  <a:tcPr marT="91440" marB="0"/>
                </a:tc>
                <a:tc>
                  <a:txBody>
                    <a:bodyPr/>
                    <a:lstStyle/>
                    <a:p>
                      <a:pPr algn="ctr">
                        <a:lnSpc>
                          <a:spcPct val="115000"/>
                        </a:lnSpc>
                        <a:spcAft>
                          <a:spcPts val="0"/>
                        </a:spcAft>
                      </a:pPr>
                      <a:r>
                        <a:rPr lang="en-US" sz="1400" dirty="0">
                          <a:effectLst/>
                          <a:latin typeface="+mn-lt"/>
                          <a:ea typeface="PMingLiU"/>
                          <a:cs typeface="Times New Roman"/>
                        </a:rPr>
                        <a:t>159.400</a:t>
                      </a:r>
                    </a:p>
                  </a:txBody>
                  <a:tcPr marT="91440" marB="0"/>
                </a:tc>
                <a:tc>
                  <a:txBody>
                    <a:bodyPr/>
                    <a:lstStyle/>
                    <a:p>
                      <a:pPr algn="ctr">
                        <a:lnSpc>
                          <a:spcPct val="115000"/>
                        </a:lnSpc>
                        <a:spcAft>
                          <a:spcPts val="0"/>
                        </a:spcAft>
                      </a:pPr>
                      <a:r>
                        <a:rPr lang="en-US" sz="1400">
                          <a:effectLst/>
                          <a:latin typeface="+mn-lt"/>
                          <a:ea typeface="PMingLiU"/>
                          <a:cs typeface="Times New Roman"/>
                        </a:rPr>
                        <a:t>3</a:t>
                      </a:r>
                    </a:p>
                  </a:txBody>
                  <a:tcPr marT="91440" marB="0"/>
                </a:tc>
                <a:tc>
                  <a:txBody>
                    <a:bodyPr/>
                    <a:lstStyle/>
                    <a:p>
                      <a:pPr algn="ctr">
                        <a:lnSpc>
                          <a:spcPct val="115000"/>
                        </a:lnSpc>
                        <a:spcAft>
                          <a:spcPts val="0"/>
                        </a:spcAft>
                      </a:pPr>
                      <a:r>
                        <a:rPr lang="en-US" sz="1400">
                          <a:effectLst/>
                          <a:latin typeface="+mn-lt"/>
                          <a:ea typeface="PMingLiU"/>
                          <a:cs typeface="Times New Roman"/>
                        </a:rPr>
                        <a:t>53.133</a:t>
                      </a:r>
                    </a:p>
                  </a:txBody>
                  <a:tcPr marT="91440" marB="0"/>
                </a:tc>
                <a:tc>
                  <a:txBody>
                    <a:bodyPr/>
                    <a:lstStyle/>
                    <a:p>
                      <a:pPr algn="ctr">
                        <a:lnSpc>
                          <a:spcPct val="115000"/>
                        </a:lnSpc>
                        <a:spcAft>
                          <a:spcPts val="0"/>
                        </a:spcAft>
                      </a:pPr>
                      <a:r>
                        <a:rPr lang="en-US" sz="1400">
                          <a:effectLst/>
                          <a:latin typeface="+mn-lt"/>
                          <a:ea typeface="PMingLiU"/>
                          <a:cs typeface="Times New Roman"/>
                        </a:rPr>
                        <a:t>54.966</a:t>
                      </a:r>
                    </a:p>
                  </a:txBody>
                  <a:tcPr marT="91440" marB="0"/>
                </a:tc>
                <a:tc>
                  <a:txBody>
                    <a:bodyPr/>
                    <a:lstStyle/>
                    <a:p>
                      <a:pPr algn="ctr">
                        <a:lnSpc>
                          <a:spcPct val="115000"/>
                        </a:lnSpc>
                        <a:spcAft>
                          <a:spcPts val="0"/>
                        </a:spcAft>
                      </a:pPr>
                      <a:r>
                        <a:rPr lang="en-US" sz="1400">
                          <a:effectLst/>
                          <a:latin typeface="+mn-lt"/>
                          <a:ea typeface="PMingLiU"/>
                          <a:cs typeface="Times New Roman"/>
                        </a:rPr>
                        <a:t>0.000</a:t>
                      </a:r>
                    </a:p>
                  </a:txBody>
                  <a:tcPr marT="91440" marB="0"/>
                </a:tc>
                <a:tc>
                  <a:txBody>
                    <a:bodyPr/>
                    <a:lstStyle/>
                    <a:p>
                      <a:pPr algn="ctr">
                        <a:lnSpc>
                          <a:spcPct val="115000"/>
                        </a:lnSpc>
                        <a:spcAft>
                          <a:spcPts val="0"/>
                        </a:spcAft>
                      </a:pPr>
                      <a:r>
                        <a:rPr lang="en-US" sz="1400" b="0" smtClean="0">
                          <a:solidFill>
                            <a:schemeClr val="bg1"/>
                          </a:solidFill>
                          <a:latin typeface="Arial (Body)"/>
                        </a:rPr>
                        <a:t>Blank</a:t>
                      </a:r>
                      <a:endParaRPr lang="en-US" sz="1400" dirty="0">
                        <a:effectLst/>
                        <a:latin typeface="+mn-lt"/>
                        <a:ea typeface="PMingLiU"/>
                        <a:cs typeface="Times New Roman"/>
                      </a:endParaRPr>
                    </a:p>
                  </a:txBody>
                  <a:tcPr marT="91440" marB="0"/>
                </a:tc>
              </a:tr>
              <a:tr h="370840">
                <a:tc>
                  <a:txBody>
                    <a:bodyPr/>
                    <a:lstStyle/>
                    <a:p>
                      <a:pPr>
                        <a:lnSpc>
                          <a:spcPct val="115000"/>
                        </a:lnSpc>
                        <a:spcAft>
                          <a:spcPts val="0"/>
                        </a:spcAft>
                      </a:pPr>
                      <a:r>
                        <a:rPr lang="en-US" sz="1400" dirty="0">
                          <a:effectLst/>
                          <a:latin typeface="+mn-lt"/>
                          <a:ea typeface="PMingLiU"/>
                          <a:cs typeface="Times New Roman"/>
                        </a:rPr>
                        <a:t>Two-way interaction</a:t>
                      </a:r>
                    </a:p>
                  </a:txBody>
                  <a:tcPr marT="91440" marB="0"/>
                </a:tc>
                <a:tc>
                  <a:txBody>
                    <a:bodyPr/>
                    <a:lstStyle/>
                    <a:p>
                      <a:pPr algn="ctr">
                        <a:lnSpc>
                          <a:spcPct val="115000"/>
                        </a:lnSpc>
                        <a:spcAft>
                          <a:spcPts val="0"/>
                        </a:spcAft>
                      </a:pPr>
                      <a:r>
                        <a:rPr lang="en-US" sz="1400" dirty="0">
                          <a:effectLst/>
                          <a:latin typeface="+mn-lt"/>
                          <a:ea typeface="PMingLiU"/>
                          <a:cs typeface="Times New Roman"/>
                        </a:rPr>
                        <a:t>3.267</a:t>
                      </a:r>
                    </a:p>
                  </a:txBody>
                  <a:tcPr marT="91440" marB="0"/>
                </a:tc>
                <a:tc>
                  <a:txBody>
                    <a:bodyPr/>
                    <a:lstStyle/>
                    <a:p>
                      <a:pPr algn="ctr">
                        <a:lnSpc>
                          <a:spcPct val="115000"/>
                        </a:lnSpc>
                        <a:spcAft>
                          <a:spcPts val="0"/>
                        </a:spcAft>
                      </a:pPr>
                      <a:r>
                        <a:rPr lang="en-US" sz="1400" dirty="0">
                          <a:effectLst/>
                          <a:latin typeface="+mn-lt"/>
                          <a:ea typeface="PMingLiU"/>
                          <a:cs typeface="Times New Roman"/>
                        </a:rPr>
                        <a:t>2</a:t>
                      </a:r>
                    </a:p>
                  </a:txBody>
                  <a:tcPr marT="91440" marB="0"/>
                </a:tc>
                <a:tc>
                  <a:txBody>
                    <a:bodyPr/>
                    <a:lstStyle/>
                    <a:p>
                      <a:pPr algn="ctr">
                        <a:lnSpc>
                          <a:spcPct val="115000"/>
                        </a:lnSpc>
                        <a:spcAft>
                          <a:spcPts val="0"/>
                        </a:spcAft>
                      </a:pPr>
                      <a:r>
                        <a:rPr lang="en-US" sz="1400">
                          <a:effectLst/>
                          <a:latin typeface="+mn-lt"/>
                          <a:ea typeface="PMingLiU"/>
                          <a:cs typeface="Times New Roman"/>
                        </a:rPr>
                        <a:t>1.633</a:t>
                      </a:r>
                    </a:p>
                  </a:txBody>
                  <a:tcPr marT="91440" marB="0"/>
                </a:tc>
                <a:tc>
                  <a:txBody>
                    <a:bodyPr/>
                    <a:lstStyle/>
                    <a:p>
                      <a:pPr algn="ctr">
                        <a:lnSpc>
                          <a:spcPct val="115000"/>
                        </a:lnSpc>
                        <a:spcAft>
                          <a:spcPts val="0"/>
                        </a:spcAft>
                      </a:pPr>
                      <a:r>
                        <a:rPr lang="en-US" sz="1400">
                          <a:effectLst/>
                          <a:latin typeface="+mn-lt"/>
                          <a:ea typeface="PMingLiU"/>
                          <a:cs typeface="Times New Roman"/>
                        </a:rPr>
                        <a:t>1.690</a:t>
                      </a:r>
                    </a:p>
                  </a:txBody>
                  <a:tcPr marT="91440" marB="0"/>
                </a:tc>
                <a:tc>
                  <a:txBody>
                    <a:bodyPr/>
                    <a:lstStyle/>
                    <a:p>
                      <a:pPr algn="ctr">
                        <a:lnSpc>
                          <a:spcPct val="115000"/>
                        </a:lnSpc>
                        <a:spcAft>
                          <a:spcPts val="0"/>
                        </a:spcAft>
                      </a:pPr>
                      <a:r>
                        <a:rPr lang="en-US" sz="1400" dirty="0" smtClean="0">
                          <a:effectLst/>
                          <a:latin typeface="+mn-lt"/>
                          <a:ea typeface="PMingLiU"/>
                          <a:cs typeface="Times New Roman"/>
                        </a:rPr>
                        <a:t>0.206</a:t>
                      </a:r>
                      <a:endParaRPr lang="en-US" sz="1400" dirty="0">
                        <a:effectLst/>
                        <a:latin typeface="+mn-lt"/>
                        <a:ea typeface="PMingLiU"/>
                        <a:cs typeface="Times New Roman"/>
                      </a:endParaRPr>
                    </a:p>
                  </a:txBody>
                  <a:tcPr marT="91440" marB="0"/>
                </a:tc>
                <a:tc>
                  <a:txBody>
                    <a:bodyPr/>
                    <a:lstStyle/>
                    <a:p>
                      <a:pPr algn="ctr">
                        <a:lnSpc>
                          <a:spcPct val="115000"/>
                        </a:lnSpc>
                        <a:spcAft>
                          <a:spcPts val="0"/>
                        </a:spcAft>
                      </a:pPr>
                      <a:r>
                        <a:rPr lang="en-US" sz="1400" b="0" smtClean="0">
                          <a:solidFill>
                            <a:schemeClr val="bg1"/>
                          </a:solidFill>
                          <a:latin typeface="Arial (Body)"/>
                        </a:rPr>
                        <a:t>Blank</a:t>
                      </a:r>
                      <a:endParaRPr lang="en-US" sz="1400" dirty="0">
                        <a:effectLst/>
                        <a:latin typeface="+mn-lt"/>
                        <a:ea typeface="PMingLiU"/>
                        <a:cs typeface="Times New Roman"/>
                      </a:endParaRPr>
                    </a:p>
                  </a:txBody>
                  <a:tcPr marT="91440" marB="0"/>
                </a:tc>
              </a:tr>
              <a:tr h="370840">
                <a:tc>
                  <a:txBody>
                    <a:bodyPr/>
                    <a:lstStyle/>
                    <a:p>
                      <a:pPr>
                        <a:lnSpc>
                          <a:spcPct val="115000"/>
                        </a:lnSpc>
                        <a:spcAft>
                          <a:spcPts val="0"/>
                        </a:spcAft>
                      </a:pPr>
                      <a:r>
                        <a:rPr lang="en-US" sz="1400" dirty="0">
                          <a:effectLst/>
                          <a:latin typeface="+mn-lt"/>
                          <a:ea typeface="PMingLiU"/>
                          <a:cs typeface="Times New Roman"/>
                        </a:rPr>
                        <a:t>Model</a:t>
                      </a:r>
                    </a:p>
                  </a:txBody>
                  <a:tcPr marT="91440" marB="0"/>
                </a:tc>
                <a:tc>
                  <a:txBody>
                    <a:bodyPr/>
                    <a:lstStyle/>
                    <a:p>
                      <a:pPr algn="ctr">
                        <a:lnSpc>
                          <a:spcPct val="115000"/>
                        </a:lnSpc>
                        <a:spcAft>
                          <a:spcPts val="0"/>
                        </a:spcAft>
                      </a:pPr>
                      <a:r>
                        <a:rPr lang="en-US" sz="1400" dirty="0">
                          <a:effectLst/>
                          <a:latin typeface="+mn-lt"/>
                          <a:ea typeface="PMingLiU"/>
                          <a:cs typeface="Times New Roman"/>
                        </a:rPr>
                        <a:t>162.667</a:t>
                      </a:r>
                    </a:p>
                  </a:txBody>
                  <a:tcPr marT="91440" marB="0"/>
                </a:tc>
                <a:tc>
                  <a:txBody>
                    <a:bodyPr/>
                    <a:lstStyle/>
                    <a:p>
                      <a:pPr algn="ctr">
                        <a:lnSpc>
                          <a:spcPct val="115000"/>
                        </a:lnSpc>
                        <a:spcAft>
                          <a:spcPts val="0"/>
                        </a:spcAft>
                      </a:pPr>
                      <a:r>
                        <a:rPr lang="en-US" sz="1400" dirty="0">
                          <a:effectLst/>
                          <a:latin typeface="+mn-lt"/>
                          <a:ea typeface="PMingLiU"/>
                          <a:cs typeface="Times New Roman"/>
                        </a:rPr>
                        <a:t>5</a:t>
                      </a:r>
                    </a:p>
                  </a:txBody>
                  <a:tcPr marT="91440" marB="0"/>
                </a:tc>
                <a:tc>
                  <a:txBody>
                    <a:bodyPr/>
                    <a:lstStyle/>
                    <a:p>
                      <a:pPr algn="ctr">
                        <a:lnSpc>
                          <a:spcPct val="115000"/>
                        </a:lnSpc>
                        <a:spcAft>
                          <a:spcPts val="0"/>
                        </a:spcAft>
                      </a:pPr>
                      <a:r>
                        <a:rPr lang="en-US" sz="1400" dirty="0">
                          <a:effectLst/>
                          <a:latin typeface="+mn-lt"/>
                          <a:ea typeface="PMingLiU"/>
                          <a:cs typeface="Times New Roman"/>
                        </a:rPr>
                        <a:t>32.533</a:t>
                      </a:r>
                    </a:p>
                  </a:txBody>
                  <a:tcPr marT="91440" marB="0"/>
                </a:tc>
                <a:tc>
                  <a:txBody>
                    <a:bodyPr/>
                    <a:lstStyle/>
                    <a:p>
                      <a:pPr algn="ctr">
                        <a:lnSpc>
                          <a:spcPct val="115000"/>
                        </a:lnSpc>
                        <a:spcAft>
                          <a:spcPts val="0"/>
                        </a:spcAft>
                      </a:pPr>
                      <a:r>
                        <a:rPr lang="en-US" sz="1400" dirty="0">
                          <a:effectLst/>
                          <a:latin typeface="+mn-lt"/>
                          <a:ea typeface="PMingLiU"/>
                          <a:cs typeface="Times New Roman"/>
                        </a:rPr>
                        <a:t>33.655</a:t>
                      </a:r>
                    </a:p>
                  </a:txBody>
                  <a:tcPr marT="91440" marB="0"/>
                </a:tc>
                <a:tc>
                  <a:txBody>
                    <a:bodyPr/>
                    <a:lstStyle/>
                    <a:p>
                      <a:pPr algn="ctr">
                        <a:lnSpc>
                          <a:spcPct val="115000"/>
                        </a:lnSpc>
                        <a:spcAft>
                          <a:spcPts val="0"/>
                        </a:spcAft>
                      </a:pPr>
                      <a:r>
                        <a:rPr lang="en-US" sz="1400" dirty="0">
                          <a:effectLst/>
                          <a:latin typeface="+mn-lt"/>
                          <a:ea typeface="PMingLiU"/>
                          <a:cs typeface="Times New Roman"/>
                        </a:rPr>
                        <a:t>0.000</a:t>
                      </a:r>
                    </a:p>
                  </a:txBody>
                  <a:tcPr marT="91440" marB="0"/>
                </a:tc>
                <a:tc>
                  <a:txBody>
                    <a:bodyPr/>
                    <a:lstStyle/>
                    <a:p>
                      <a:pPr algn="ctr"/>
                      <a:r>
                        <a:rPr lang="en-US" sz="1400" b="0" smtClean="0">
                          <a:solidFill>
                            <a:schemeClr val="bg1"/>
                          </a:solidFill>
                          <a:latin typeface="Arial (Body)"/>
                        </a:rPr>
                        <a:t>Blank</a:t>
                      </a:r>
                      <a:endParaRPr lang="en-US" sz="1400" dirty="0"/>
                    </a:p>
                  </a:txBody>
                  <a:tcPr marT="91440" marB="0"/>
                </a:tc>
              </a:tr>
              <a:tr h="370840">
                <a:tc>
                  <a:txBody>
                    <a:bodyPr/>
                    <a:lstStyle/>
                    <a:p>
                      <a:pPr>
                        <a:lnSpc>
                          <a:spcPct val="115000"/>
                        </a:lnSpc>
                        <a:spcAft>
                          <a:spcPts val="0"/>
                        </a:spcAft>
                      </a:pPr>
                      <a:r>
                        <a:rPr lang="en-US" sz="1400" dirty="0">
                          <a:effectLst/>
                          <a:latin typeface="+mn-lt"/>
                          <a:ea typeface="PMingLiU"/>
                          <a:cs typeface="Times New Roman"/>
                        </a:rPr>
                        <a:t>Residual (Error)</a:t>
                      </a:r>
                    </a:p>
                  </a:txBody>
                  <a:tcPr marT="91440" marB="0"/>
                </a:tc>
                <a:tc>
                  <a:txBody>
                    <a:bodyPr/>
                    <a:lstStyle/>
                    <a:p>
                      <a:pPr algn="ctr">
                        <a:lnSpc>
                          <a:spcPct val="115000"/>
                        </a:lnSpc>
                        <a:spcAft>
                          <a:spcPts val="0"/>
                        </a:spcAft>
                      </a:pPr>
                      <a:r>
                        <a:rPr lang="en-US" sz="1400" dirty="0">
                          <a:effectLst/>
                          <a:latin typeface="+mn-lt"/>
                          <a:ea typeface="PMingLiU"/>
                          <a:cs typeface="Times New Roman"/>
                        </a:rPr>
                        <a:t>23.200</a:t>
                      </a:r>
                    </a:p>
                  </a:txBody>
                  <a:tcPr marT="91440" marB="0"/>
                </a:tc>
                <a:tc>
                  <a:txBody>
                    <a:bodyPr/>
                    <a:lstStyle/>
                    <a:p>
                      <a:pPr algn="ctr">
                        <a:lnSpc>
                          <a:spcPct val="115000"/>
                        </a:lnSpc>
                        <a:spcAft>
                          <a:spcPts val="0"/>
                        </a:spcAft>
                      </a:pPr>
                      <a:r>
                        <a:rPr lang="en-US" sz="1400">
                          <a:effectLst/>
                          <a:latin typeface="+mn-lt"/>
                          <a:ea typeface="PMingLiU"/>
                          <a:cs typeface="Times New Roman"/>
                        </a:rPr>
                        <a:t>24</a:t>
                      </a:r>
                    </a:p>
                  </a:txBody>
                  <a:tcPr marT="91440" marB="0"/>
                </a:tc>
                <a:tc>
                  <a:txBody>
                    <a:bodyPr/>
                    <a:lstStyle/>
                    <a:p>
                      <a:pPr algn="ctr">
                        <a:lnSpc>
                          <a:spcPct val="115000"/>
                        </a:lnSpc>
                        <a:spcAft>
                          <a:spcPts val="0"/>
                        </a:spcAft>
                      </a:pPr>
                      <a:r>
                        <a:rPr lang="en-US" sz="1400" dirty="0">
                          <a:effectLst/>
                          <a:latin typeface="+mn-lt"/>
                          <a:ea typeface="PMingLiU"/>
                          <a:cs typeface="Times New Roman"/>
                        </a:rPr>
                        <a:t>0.967</a:t>
                      </a:r>
                    </a:p>
                  </a:txBody>
                  <a:tcPr marT="91440" marB="0"/>
                </a:tc>
                <a:tc>
                  <a:txBody>
                    <a:bodyPr/>
                    <a:lstStyle/>
                    <a:p>
                      <a:pPr algn="ctr">
                        <a:lnSpc>
                          <a:spcPct val="115000"/>
                        </a:lnSpc>
                        <a:spcAft>
                          <a:spcPts val="0"/>
                        </a:spcAft>
                      </a:pPr>
                      <a:r>
                        <a:rPr lang="en-US" sz="1400" b="0" smtClean="0">
                          <a:solidFill>
                            <a:schemeClr val="bg1"/>
                          </a:solidFill>
                          <a:latin typeface="Arial (Body)"/>
                        </a:rPr>
                        <a:t>Blank</a:t>
                      </a:r>
                      <a:endParaRPr lang="en-US" sz="1400" dirty="0">
                        <a:effectLst/>
                        <a:latin typeface="+mn-lt"/>
                        <a:ea typeface="PMingLiU"/>
                        <a:cs typeface="Times New Roman"/>
                      </a:endParaRPr>
                    </a:p>
                  </a:txBody>
                  <a:tcPr marT="91440" marB="0"/>
                </a:tc>
                <a:tc>
                  <a:txBody>
                    <a:bodyPr/>
                    <a:lstStyle/>
                    <a:p>
                      <a:pPr algn="ctr">
                        <a:lnSpc>
                          <a:spcPct val="115000"/>
                        </a:lnSpc>
                        <a:spcAft>
                          <a:spcPts val="0"/>
                        </a:spcAft>
                      </a:pPr>
                      <a:r>
                        <a:rPr lang="en-US" sz="1400" b="0" smtClean="0">
                          <a:solidFill>
                            <a:schemeClr val="bg1"/>
                          </a:solidFill>
                          <a:latin typeface="Arial (Body)"/>
                        </a:rPr>
                        <a:t>Blank</a:t>
                      </a:r>
                      <a:endParaRPr lang="en-US" sz="1400" dirty="0">
                        <a:effectLst/>
                        <a:latin typeface="+mn-lt"/>
                        <a:ea typeface="PMingLiU"/>
                        <a:cs typeface="Times New Roman"/>
                      </a:endParaRPr>
                    </a:p>
                  </a:txBody>
                  <a:tcPr marT="91440" marB="0"/>
                </a:tc>
                <a:tc>
                  <a:txBody>
                    <a:bodyPr/>
                    <a:lstStyle/>
                    <a:p>
                      <a:pPr algn="ctr">
                        <a:lnSpc>
                          <a:spcPct val="115000"/>
                        </a:lnSpc>
                        <a:spcAft>
                          <a:spcPts val="0"/>
                        </a:spcAft>
                      </a:pPr>
                      <a:r>
                        <a:rPr lang="en-US" sz="1400" b="0" smtClean="0">
                          <a:solidFill>
                            <a:schemeClr val="bg1"/>
                          </a:solidFill>
                          <a:latin typeface="Arial (Body)"/>
                        </a:rPr>
                        <a:t>Blank</a:t>
                      </a:r>
                      <a:endParaRPr lang="en-US" sz="1400" dirty="0">
                        <a:effectLst/>
                        <a:latin typeface="+mn-lt"/>
                        <a:ea typeface="PMingLiU"/>
                        <a:cs typeface="Times New Roman"/>
                      </a:endParaRPr>
                    </a:p>
                  </a:txBody>
                  <a:tcPr marT="91440" marB="0"/>
                </a:tc>
              </a:tr>
              <a:tr h="370840">
                <a:tc>
                  <a:txBody>
                    <a:bodyPr/>
                    <a:lstStyle/>
                    <a:p>
                      <a:pPr>
                        <a:lnSpc>
                          <a:spcPct val="115000"/>
                        </a:lnSpc>
                        <a:spcAft>
                          <a:spcPts val="0"/>
                        </a:spcAft>
                      </a:pPr>
                      <a:r>
                        <a:rPr lang="en-US" sz="1400" dirty="0">
                          <a:effectLst/>
                          <a:latin typeface="+mn-lt"/>
                          <a:ea typeface="PMingLiU"/>
                          <a:cs typeface="Times New Roman"/>
                        </a:rPr>
                        <a:t>TOTAL</a:t>
                      </a:r>
                    </a:p>
                  </a:txBody>
                  <a:tcPr marT="91440" marB="0"/>
                </a:tc>
                <a:tc>
                  <a:txBody>
                    <a:bodyPr/>
                    <a:lstStyle/>
                    <a:p>
                      <a:pPr algn="ctr">
                        <a:lnSpc>
                          <a:spcPct val="115000"/>
                        </a:lnSpc>
                        <a:spcAft>
                          <a:spcPts val="0"/>
                        </a:spcAft>
                      </a:pPr>
                      <a:r>
                        <a:rPr lang="en-US" sz="1400" dirty="0">
                          <a:effectLst/>
                          <a:latin typeface="+mn-lt"/>
                          <a:ea typeface="PMingLiU"/>
                          <a:cs typeface="Times New Roman"/>
                        </a:rPr>
                        <a:t>185.867</a:t>
                      </a:r>
                    </a:p>
                  </a:txBody>
                  <a:tcPr marT="91440" marB="0"/>
                </a:tc>
                <a:tc>
                  <a:txBody>
                    <a:bodyPr/>
                    <a:lstStyle/>
                    <a:p>
                      <a:pPr algn="ctr">
                        <a:lnSpc>
                          <a:spcPct val="115000"/>
                        </a:lnSpc>
                        <a:spcAft>
                          <a:spcPts val="0"/>
                        </a:spcAft>
                      </a:pPr>
                      <a:r>
                        <a:rPr lang="en-US" sz="1400" dirty="0">
                          <a:effectLst/>
                          <a:latin typeface="+mn-lt"/>
                          <a:ea typeface="PMingLiU"/>
                          <a:cs typeface="Times New Roman"/>
                        </a:rPr>
                        <a:t>29</a:t>
                      </a:r>
                    </a:p>
                  </a:txBody>
                  <a:tcPr marT="91440" marB="0"/>
                </a:tc>
                <a:tc>
                  <a:txBody>
                    <a:bodyPr/>
                    <a:lstStyle/>
                    <a:p>
                      <a:pPr algn="ctr">
                        <a:lnSpc>
                          <a:spcPct val="115000"/>
                        </a:lnSpc>
                        <a:spcAft>
                          <a:spcPts val="0"/>
                        </a:spcAft>
                      </a:pPr>
                      <a:r>
                        <a:rPr lang="en-US" sz="1400" dirty="0">
                          <a:effectLst/>
                          <a:latin typeface="+mn-lt"/>
                          <a:ea typeface="PMingLiU"/>
                          <a:cs typeface="Times New Roman"/>
                        </a:rPr>
                        <a:t>6.409</a:t>
                      </a:r>
                    </a:p>
                  </a:txBody>
                  <a:tcPr marT="91440" marB="0"/>
                </a:tc>
                <a:tc>
                  <a:txBody>
                    <a:bodyPr/>
                    <a:lstStyle/>
                    <a:p>
                      <a:pPr algn="ctr">
                        <a:lnSpc>
                          <a:spcPct val="115000"/>
                        </a:lnSpc>
                        <a:spcAft>
                          <a:spcPts val="0"/>
                        </a:spcAft>
                      </a:pPr>
                      <a:r>
                        <a:rPr lang="en-US" sz="1400" b="0" smtClean="0">
                          <a:solidFill>
                            <a:schemeClr val="bg1"/>
                          </a:solidFill>
                          <a:latin typeface="Arial (Body)"/>
                        </a:rPr>
                        <a:t>Blank</a:t>
                      </a:r>
                      <a:endParaRPr lang="en-US" sz="1400" dirty="0">
                        <a:effectLst/>
                        <a:latin typeface="+mn-lt"/>
                        <a:ea typeface="PMingLiU"/>
                        <a:cs typeface="Times New Roman"/>
                      </a:endParaRPr>
                    </a:p>
                  </a:txBody>
                  <a:tcPr marT="91440" marB="0"/>
                </a:tc>
                <a:tc>
                  <a:txBody>
                    <a:bodyPr/>
                    <a:lstStyle/>
                    <a:p>
                      <a:pPr algn="ctr">
                        <a:lnSpc>
                          <a:spcPct val="115000"/>
                        </a:lnSpc>
                        <a:spcAft>
                          <a:spcPts val="0"/>
                        </a:spcAft>
                      </a:pPr>
                      <a:r>
                        <a:rPr lang="en-US" sz="1400" b="0" dirty="0" smtClean="0">
                          <a:solidFill>
                            <a:schemeClr val="bg1"/>
                          </a:solidFill>
                          <a:latin typeface="Arial (Body)"/>
                        </a:rPr>
                        <a:t>Blank</a:t>
                      </a:r>
                      <a:endParaRPr lang="en-US" sz="1400" dirty="0">
                        <a:effectLst/>
                        <a:latin typeface="+mn-lt"/>
                        <a:ea typeface="PMingLiU"/>
                        <a:cs typeface="Times New Roman"/>
                      </a:endParaRPr>
                    </a:p>
                  </a:txBody>
                  <a:tcPr marT="91440" marB="0"/>
                </a:tc>
                <a:tc>
                  <a:txBody>
                    <a:bodyPr/>
                    <a:lstStyle/>
                    <a:p>
                      <a:pPr algn="ctr">
                        <a:lnSpc>
                          <a:spcPct val="115000"/>
                        </a:lnSpc>
                        <a:spcAft>
                          <a:spcPts val="0"/>
                        </a:spcAft>
                      </a:pPr>
                      <a:r>
                        <a:rPr lang="en-US" sz="1400" b="0" dirty="0" smtClean="0">
                          <a:solidFill>
                            <a:schemeClr val="bg1"/>
                          </a:solidFill>
                          <a:latin typeface="Arial (Body)"/>
                        </a:rPr>
                        <a:t>Blank</a:t>
                      </a:r>
                      <a:endParaRPr lang="en-US" sz="1400" dirty="0">
                        <a:effectLst/>
                        <a:latin typeface="+mn-lt"/>
                        <a:ea typeface="PMingLiU"/>
                        <a:cs typeface="Times New Roman"/>
                      </a:endParaRPr>
                    </a:p>
                  </a:txBody>
                  <a:tcPr marT="91440" marB="0"/>
                </a:tc>
              </a:tr>
            </a:tbl>
          </a:graphicData>
        </a:graphic>
      </p:graphicFrame>
    </p:spTree>
    <p:extLst>
      <p:ext uri="{BB962C8B-B14F-4D97-AF65-F5344CB8AC3E}">
        <p14:creationId xmlns:p14="http://schemas.microsoft.com/office/powerpoint/2010/main" val="31089526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Two-Way Analysis of </a:t>
            </a:r>
            <a:r>
              <a:rPr lang="en-US" dirty="0" smtClean="0"/>
              <a:t>Variance </a:t>
            </a:r>
            <a:r>
              <a:rPr lang="en-US" sz="2000" b="0" dirty="0" smtClean="0"/>
              <a:t>(2 </a:t>
            </a:r>
            <a:r>
              <a:rPr lang="en-US" sz="2000" b="0" dirty="0"/>
              <a:t>of 2)</a:t>
            </a:r>
            <a:endParaRPr lang="en-US" dirty="0"/>
          </a:p>
        </p:txBody>
      </p:sp>
      <p:sp>
        <p:nvSpPr>
          <p:cNvPr id="3" name="Content Placeholder 2"/>
          <p:cNvSpPr>
            <a:spLocks noGrp="1"/>
          </p:cNvSpPr>
          <p:nvPr>
            <p:ph idx="1"/>
          </p:nvPr>
        </p:nvSpPr>
        <p:spPr>
          <a:xfrm>
            <a:off x="457200" y="1600201"/>
            <a:ext cx="4114800" cy="429767"/>
          </a:xfrm>
        </p:spPr>
        <p:txBody>
          <a:bodyPr/>
          <a:lstStyle/>
          <a:p>
            <a:pPr marL="0" indent="0">
              <a:buNone/>
            </a:pPr>
            <a:r>
              <a:rPr lang="en-US" dirty="0" smtClean="0"/>
              <a:t>[</a:t>
            </a:r>
            <a:r>
              <a:rPr lang="en-US" b="1" dirty="0" smtClean="0"/>
              <a:t>Table 16.5</a:t>
            </a:r>
            <a:r>
              <a:rPr lang="en-US" dirty="0" smtClean="0"/>
              <a:t> Continued]</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308593775"/>
              </p:ext>
            </p:extLst>
          </p:nvPr>
        </p:nvGraphicFramePr>
        <p:xfrm>
          <a:off x="457200" y="2057400"/>
          <a:ext cx="6934200" cy="4267200"/>
        </p:xfrm>
        <a:graphic>
          <a:graphicData uri="http://schemas.openxmlformats.org/drawingml/2006/table">
            <a:tbl>
              <a:tblPr firstRow="1" bandRow="1">
                <a:tableStyleId>{5940675A-B579-460E-94D1-54222C63F5DA}</a:tableStyleId>
              </a:tblPr>
              <a:tblGrid>
                <a:gridCol w="3657600"/>
                <a:gridCol w="1143000"/>
                <a:gridCol w="990600"/>
                <a:gridCol w="1143000"/>
              </a:tblGrid>
              <a:tr h="226423">
                <a:tc>
                  <a:txBody>
                    <a:bodyPr/>
                    <a:lstStyle/>
                    <a:p>
                      <a:r>
                        <a:rPr lang="en-US" sz="1400" b="1" i="0" u="none" strike="noStrike" kern="1200" baseline="0" dirty="0" smtClean="0">
                          <a:solidFill>
                            <a:schemeClr val="tx1"/>
                          </a:solidFill>
                          <a:latin typeface="+mn-lt"/>
                          <a:ea typeface="+mn-ea"/>
                          <a:cs typeface="+mn-cs"/>
                        </a:rPr>
                        <a:t>Cell Means In-store Promotion</a:t>
                      </a:r>
                      <a:endParaRPr lang="en-US" sz="1400" b="1" dirty="0"/>
                    </a:p>
                  </a:txBody>
                  <a:tcPr/>
                </a:tc>
                <a:tc>
                  <a:txBody>
                    <a:bodyPr/>
                    <a:lstStyle/>
                    <a:p>
                      <a:pPr algn="ctr"/>
                      <a:r>
                        <a:rPr lang="en-US" sz="1400" b="1" i="0" u="none" strike="noStrike" kern="1200" baseline="0" dirty="0" smtClean="0">
                          <a:solidFill>
                            <a:schemeClr val="tx1"/>
                          </a:solidFill>
                          <a:latin typeface="+mn-lt"/>
                          <a:ea typeface="+mn-ea"/>
                          <a:cs typeface="+mn-cs"/>
                        </a:rPr>
                        <a:t>Coupon</a:t>
                      </a:r>
                      <a:endParaRPr lang="en-US" sz="1400" b="1" dirty="0"/>
                    </a:p>
                  </a:txBody>
                  <a:tcPr/>
                </a:tc>
                <a:tc>
                  <a:txBody>
                    <a:bodyPr/>
                    <a:lstStyle/>
                    <a:p>
                      <a:pPr algn="ctr"/>
                      <a:r>
                        <a:rPr lang="en-US" sz="1400" b="1" i="0" u="none" strike="noStrike" kern="1200" baseline="0" dirty="0" smtClean="0">
                          <a:solidFill>
                            <a:schemeClr val="tx1"/>
                          </a:solidFill>
                          <a:latin typeface="+mn-lt"/>
                          <a:ea typeface="+mn-ea"/>
                          <a:cs typeface="+mn-cs"/>
                        </a:rPr>
                        <a:t>Count</a:t>
                      </a:r>
                      <a:endParaRPr lang="en-US" sz="1400" b="1" dirty="0"/>
                    </a:p>
                  </a:txBody>
                  <a:tcPr/>
                </a:tc>
                <a:tc>
                  <a:txBody>
                    <a:bodyPr/>
                    <a:lstStyle/>
                    <a:p>
                      <a:pPr algn="ctr"/>
                      <a:r>
                        <a:rPr lang="en-US" sz="1400" b="1" i="0" u="none" strike="noStrike" kern="1200" baseline="0" dirty="0" smtClean="0">
                          <a:solidFill>
                            <a:schemeClr val="tx1"/>
                          </a:solidFill>
                          <a:latin typeface="+mn-lt"/>
                          <a:ea typeface="+mn-ea"/>
                          <a:cs typeface="+mn-cs"/>
                        </a:rPr>
                        <a:t>Mean</a:t>
                      </a:r>
                      <a:endParaRPr lang="en-US" sz="1400" b="1" dirty="0"/>
                    </a:p>
                  </a:txBody>
                  <a:tcPr/>
                </a:tc>
              </a:tr>
              <a:tr h="226423">
                <a:tc>
                  <a:txBody>
                    <a:bodyPr/>
                    <a:lstStyle/>
                    <a:p>
                      <a:r>
                        <a:rPr lang="en-US" sz="1400" b="0" i="0" u="none" strike="noStrike" kern="1200" baseline="0" dirty="0" smtClean="0">
                          <a:solidFill>
                            <a:schemeClr val="tx1"/>
                          </a:solidFill>
                          <a:latin typeface="+mn-lt"/>
                          <a:ea typeface="+mn-ea"/>
                          <a:cs typeface="+mn-cs"/>
                        </a:rPr>
                        <a:t>High</a:t>
                      </a:r>
                      <a:endParaRPr lang="en-US" sz="1400" dirty="0"/>
                    </a:p>
                  </a:txBody>
                  <a:tcPr/>
                </a:tc>
                <a:tc>
                  <a:txBody>
                    <a:bodyPr/>
                    <a:lstStyle/>
                    <a:p>
                      <a:pPr algn="ctr"/>
                      <a:r>
                        <a:rPr lang="en-US" sz="1400" b="0" i="0" u="none" strike="noStrike" kern="1200" baseline="0" dirty="0" smtClean="0">
                          <a:solidFill>
                            <a:schemeClr val="tx1"/>
                          </a:solidFill>
                          <a:latin typeface="+mn-lt"/>
                          <a:ea typeface="+mn-ea"/>
                          <a:cs typeface="+mn-cs"/>
                        </a:rPr>
                        <a:t>Yes</a:t>
                      </a:r>
                      <a:endParaRPr lang="en-US" sz="1400" dirty="0"/>
                    </a:p>
                  </a:txBody>
                  <a:tcPr/>
                </a:tc>
                <a:tc>
                  <a:txBody>
                    <a:bodyPr/>
                    <a:lstStyle/>
                    <a:p>
                      <a:pPr algn="ctr"/>
                      <a:r>
                        <a:rPr lang="en-US" sz="1400" b="0" i="0" u="none" strike="noStrike" kern="1200" baseline="0" dirty="0" smtClean="0">
                          <a:solidFill>
                            <a:schemeClr val="tx1"/>
                          </a:solidFill>
                          <a:latin typeface="+mn-lt"/>
                          <a:ea typeface="+mn-ea"/>
                          <a:cs typeface="+mn-cs"/>
                        </a:rPr>
                        <a:t>5</a:t>
                      </a:r>
                      <a:endParaRPr lang="en-US" sz="1400" dirty="0"/>
                    </a:p>
                  </a:txBody>
                  <a:tcPr/>
                </a:tc>
                <a:tc>
                  <a:txBody>
                    <a:bodyPr/>
                    <a:lstStyle/>
                    <a:p>
                      <a:pPr algn="ctr"/>
                      <a:r>
                        <a:rPr lang="en-US" sz="1400" b="0" i="0" u="none" strike="noStrike" kern="1200" baseline="0" dirty="0" smtClean="0">
                          <a:solidFill>
                            <a:schemeClr val="tx1"/>
                          </a:solidFill>
                          <a:latin typeface="+mn-lt"/>
                          <a:ea typeface="+mn-ea"/>
                          <a:cs typeface="+mn-cs"/>
                        </a:rPr>
                        <a:t>9.200</a:t>
                      </a:r>
                      <a:endParaRPr lang="en-US" sz="1400" dirty="0"/>
                    </a:p>
                  </a:txBody>
                  <a:tcPr/>
                </a:tc>
              </a:tr>
              <a:tr h="226423">
                <a:tc>
                  <a:txBody>
                    <a:bodyPr/>
                    <a:lstStyle/>
                    <a:p>
                      <a:r>
                        <a:rPr lang="en-US" sz="1400" b="0" i="0" u="none" strike="noStrike" kern="1200" baseline="0" dirty="0" smtClean="0">
                          <a:solidFill>
                            <a:schemeClr val="tx1"/>
                          </a:solidFill>
                          <a:latin typeface="+mn-lt"/>
                          <a:ea typeface="+mn-ea"/>
                          <a:cs typeface="+mn-cs"/>
                        </a:rPr>
                        <a:t>High</a:t>
                      </a:r>
                      <a:endParaRPr lang="en-US" sz="1400" dirty="0"/>
                    </a:p>
                  </a:txBody>
                  <a:tcPr/>
                </a:tc>
                <a:tc>
                  <a:txBody>
                    <a:bodyPr/>
                    <a:lstStyle/>
                    <a:p>
                      <a:pPr algn="ctr"/>
                      <a:r>
                        <a:rPr lang="en-US" sz="1400" b="0" i="0" u="none" strike="noStrike" kern="1200" baseline="0" dirty="0" smtClean="0">
                          <a:solidFill>
                            <a:schemeClr val="tx1"/>
                          </a:solidFill>
                          <a:latin typeface="+mn-lt"/>
                          <a:ea typeface="+mn-ea"/>
                          <a:cs typeface="+mn-cs"/>
                        </a:rPr>
                        <a:t>No</a:t>
                      </a:r>
                      <a:endParaRPr lang="en-US" sz="1400" dirty="0"/>
                    </a:p>
                  </a:txBody>
                  <a:tcPr/>
                </a:tc>
                <a:tc>
                  <a:txBody>
                    <a:bodyPr/>
                    <a:lstStyle/>
                    <a:p>
                      <a:pPr algn="ctr"/>
                      <a:r>
                        <a:rPr lang="en-US" sz="1400" b="0" i="0" u="none" strike="noStrike" kern="1200" baseline="0" smtClean="0">
                          <a:solidFill>
                            <a:schemeClr val="tx1"/>
                          </a:solidFill>
                          <a:latin typeface="+mn-lt"/>
                          <a:ea typeface="+mn-ea"/>
                          <a:cs typeface="+mn-cs"/>
                        </a:rPr>
                        <a:t>5</a:t>
                      </a:r>
                      <a:endParaRPr lang="en-US" sz="1400" dirty="0"/>
                    </a:p>
                  </a:txBody>
                  <a:tcPr/>
                </a:tc>
                <a:tc>
                  <a:txBody>
                    <a:bodyPr/>
                    <a:lstStyle/>
                    <a:p>
                      <a:pPr algn="ctr"/>
                      <a:r>
                        <a:rPr lang="en-US" sz="1400" b="0" i="0" u="none" strike="noStrike" kern="1200" baseline="0" dirty="0" smtClean="0">
                          <a:solidFill>
                            <a:schemeClr val="tx1"/>
                          </a:solidFill>
                          <a:latin typeface="+mn-lt"/>
                          <a:ea typeface="+mn-ea"/>
                          <a:cs typeface="+mn-cs"/>
                        </a:rPr>
                        <a:t>7.400</a:t>
                      </a:r>
                      <a:endParaRPr lang="en-US" sz="1400" dirty="0"/>
                    </a:p>
                  </a:txBody>
                  <a:tcPr/>
                </a:tc>
              </a:tr>
              <a:tr h="226423">
                <a:tc>
                  <a:txBody>
                    <a:bodyPr/>
                    <a:lstStyle/>
                    <a:p>
                      <a:r>
                        <a:rPr lang="en-US" sz="1400" b="0" i="0" u="none" strike="noStrike" kern="1200" baseline="0" dirty="0" smtClean="0">
                          <a:solidFill>
                            <a:schemeClr val="tx1"/>
                          </a:solidFill>
                          <a:latin typeface="+mn-lt"/>
                          <a:ea typeface="+mn-ea"/>
                          <a:cs typeface="+mn-cs"/>
                        </a:rPr>
                        <a:t>Medium</a:t>
                      </a:r>
                      <a:endParaRPr lang="en-US" sz="1400" dirty="0"/>
                    </a:p>
                  </a:txBody>
                  <a:tcPr/>
                </a:tc>
                <a:tc>
                  <a:txBody>
                    <a:bodyPr/>
                    <a:lstStyle/>
                    <a:p>
                      <a:pPr algn="ctr"/>
                      <a:r>
                        <a:rPr lang="en-US" sz="1400" b="0" i="0" u="none" strike="noStrike" kern="1200" baseline="0" dirty="0" smtClean="0">
                          <a:solidFill>
                            <a:schemeClr val="tx1"/>
                          </a:solidFill>
                          <a:latin typeface="+mn-lt"/>
                          <a:ea typeface="+mn-ea"/>
                          <a:cs typeface="+mn-cs"/>
                        </a:rPr>
                        <a:t>Yes</a:t>
                      </a:r>
                      <a:endParaRPr lang="en-US" sz="1400" dirty="0"/>
                    </a:p>
                  </a:txBody>
                  <a:tcPr/>
                </a:tc>
                <a:tc>
                  <a:txBody>
                    <a:bodyPr/>
                    <a:lstStyle/>
                    <a:p>
                      <a:pPr algn="ctr"/>
                      <a:r>
                        <a:rPr lang="en-US" sz="1400" b="0" i="0" u="none" strike="noStrike" kern="1200" baseline="0" smtClean="0">
                          <a:solidFill>
                            <a:schemeClr val="tx1"/>
                          </a:solidFill>
                          <a:latin typeface="+mn-lt"/>
                          <a:ea typeface="+mn-ea"/>
                          <a:cs typeface="+mn-cs"/>
                        </a:rPr>
                        <a:t>5</a:t>
                      </a:r>
                      <a:endParaRPr lang="en-US" sz="1400" dirty="0"/>
                    </a:p>
                  </a:txBody>
                  <a:tcPr/>
                </a:tc>
                <a:tc>
                  <a:txBody>
                    <a:bodyPr/>
                    <a:lstStyle/>
                    <a:p>
                      <a:pPr algn="ctr"/>
                      <a:r>
                        <a:rPr lang="en-US" sz="1400" b="0" i="0" u="none" strike="noStrike" kern="1200" baseline="0" dirty="0" smtClean="0">
                          <a:solidFill>
                            <a:schemeClr val="tx1"/>
                          </a:solidFill>
                          <a:latin typeface="+mn-lt"/>
                          <a:ea typeface="+mn-ea"/>
                          <a:cs typeface="+mn-cs"/>
                        </a:rPr>
                        <a:t>7.600</a:t>
                      </a:r>
                      <a:endParaRPr lang="en-US" sz="1400" dirty="0"/>
                    </a:p>
                  </a:txBody>
                  <a:tcPr/>
                </a:tc>
              </a:tr>
              <a:tr h="226423">
                <a:tc>
                  <a:txBody>
                    <a:bodyPr/>
                    <a:lstStyle/>
                    <a:p>
                      <a:r>
                        <a:rPr lang="en-US" sz="1400" b="0" i="0" u="none" strike="noStrike" kern="1200" baseline="0" dirty="0" smtClean="0">
                          <a:solidFill>
                            <a:schemeClr val="tx1"/>
                          </a:solidFill>
                          <a:latin typeface="+mn-lt"/>
                          <a:ea typeface="+mn-ea"/>
                          <a:cs typeface="+mn-cs"/>
                        </a:rPr>
                        <a:t>Medium</a:t>
                      </a:r>
                      <a:endParaRPr lang="en-US" sz="1400" dirty="0"/>
                    </a:p>
                  </a:txBody>
                  <a:tcPr/>
                </a:tc>
                <a:tc>
                  <a:txBody>
                    <a:bodyPr/>
                    <a:lstStyle/>
                    <a:p>
                      <a:pPr algn="ctr"/>
                      <a:r>
                        <a:rPr lang="en-US" sz="1400" b="0" i="0" u="none" strike="noStrike" kern="1200" baseline="0" dirty="0" smtClean="0">
                          <a:solidFill>
                            <a:schemeClr val="tx1"/>
                          </a:solidFill>
                          <a:latin typeface="+mn-lt"/>
                          <a:ea typeface="+mn-ea"/>
                          <a:cs typeface="+mn-cs"/>
                        </a:rPr>
                        <a:t>No</a:t>
                      </a:r>
                      <a:endParaRPr lang="en-US" sz="1400" dirty="0"/>
                    </a:p>
                  </a:txBody>
                  <a:tcPr/>
                </a:tc>
                <a:tc>
                  <a:txBody>
                    <a:bodyPr/>
                    <a:lstStyle/>
                    <a:p>
                      <a:pPr algn="ctr"/>
                      <a:r>
                        <a:rPr lang="en-US" sz="1400" b="0" i="0" u="none" strike="noStrike" kern="1200" baseline="0" smtClean="0">
                          <a:solidFill>
                            <a:schemeClr val="tx1"/>
                          </a:solidFill>
                          <a:latin typeface="+mn-lt"/>
                          <a:ea typeface="+mn-ea"/>
                          <a:cs typeface="+mn-cs"/>
                        </a:rPr>
                        <a:t>5</a:t>
                      </a:r>
                      <a:endParaRPr lang="en-US" sz="1400" dirty="0"/>
                    </a:p>
                  </a:txBody>
                  <a:tcPr/>
                </a:tc>
                <a:tc>
                  <a:txBody>
                    <a:bodyPr/>
                    <a:lstStyle/>
                    <a:p>
                      <a:pPr algn="ctr"/>
                      <a:r>
                        <a:rPr lang="en-US" sz="1400" b="0" i="0" u="none" strike="noStrike" kern="1200" baseline="0" dirty="0" smtClean="0">
                          <a:solidFill>
                            <a:schemeClr val="tx1"/>
                          </a:solidFill>
                          <a:latin typeface="+mn-lt"/>
                          <a:ea typeface="+mn-ea"/>
                          <a:cs typeface="+mn-cs"/>
                        </a:rPr>
                        <a:t>4.800</a:t>
                      </a:r>
                      <a:endParaRPr lang="en-US" sz="1400" dirty="0"/>
                    </a:p>
                  </a:txBody>
                  <a:tcPr/>
                </a:tc>
              </a:tr>
              <a:tr h="226423">
                <a:tc>
                  <a:txBody>
                    <a:bodyPr/>
                    <a:lstStyle/>
                    <a:p>
                      <a:r>
                        <a:rPr lang="en-US" sz="1400" b="0" i="0" u="none" strike="noStrike" kern="1200" baseline="0" dirty="0" smtClean="0">
                          <a:solidFill>
                            <a:schemeClr val="tx1"/>
                          </a:solidFill>
                          <a:latin typeface="+mn-lt"/>
                          <a:ea typeface="+mn-ea"/>
                          <a:cs typeface="+mn-cs"/>
                        </a:rPr>
                        <a:t>Low</a:t>
                      </a:r>
                      <a:endParaRPr lang="en-US" sz="1400" dirty="0"/>
                    </a:p>
                  </a:txBody>
                  <a:tcPr/>
                </a:tc>
                <a:tc>
                  <a:txBody>
                    <a:bodyPr/>
                    <a:lstStyle/>
                    <a:p>
                      <a:pPr algn="ctr"/>
                      <a:r>
                        <a:rPr lang="en-US" sz="1400" b="0" i="0" u="none" strike="noStrike" kern="1200" baseline="0" dirty="0" smtClean="0">
                          <a:solidFill>
                            <a:schemeClr val="tx1"/>
                          </a:solidFill>
                          <a:latin typeface="+mn-lt"/>
                          <a:ea typeface="+mn-ea"/>
                          <a:cs typeface="+mn-cs"/>
                        </a:rPr>
                        <a:t>Yes</a:t>
                      </a:r>
                      <a:endParaRPr lang="en-US" sz="1400" dirty="0"/>
                    </a:p>
                  </a:txBody>
                  <a:tcPr/>
                </a:tc>
                <a:tc>
                  <a:txBody>
                    <a:bodyPr/>
                    <a:lstStyle/>
                    <a:p>
                      <a:pPr algn="ctr"/>
                      <a:r>
                        <a:rPr lang="en-US" sz="1400" b="0" i="0" u="none" strike="noStrike" kern="1200" baseline="0" smtClean="0">
                          <a:solidFill>
                            <a:schemeClr val="tx1"/>
                          </a:solidFill>
                          <a:latin typeface="+mn-lt"/>
                          <a:ea typeface="+mn-ea"/>
                          <a:cs typeface="+mn-cs"/>
                        </a:rPr>
                        <a:t>5</a:t>
                      </a:r>
                      <a:endParaRPr lang="en-US" sz="1400" dirty="0"/>
                    </a:p>
                  </a:txBody>
                  <a:tcPr/>
                </a:tc>
                <a:tc>
                  <a:txBody>
                    <a:bodyPr/>
                    <a:lstStyle/>
                    <a:p>
                      <a:pPr algn="ctr"/>
                      <a:r>
                        <a:rPr lang="en-US" sz="1400" b="0" i="0" u="none" strike="noStrike" kern="1200" baseline="0" dirty="0" smtClean="0">
                          <a:solidFill>
                            <a:schemeClr val="tx1"/>
                          </a:solidFill>
                          <a:latin typeface="+mn-lt"/>
                          <a:ea typeface="+mn-ea"/>
                          <a:cs typeface="+mn-cs"/>
                        </a:rPr>
                        <a:t>5.400</a:t>
                      </a:r>
                      <a:endParaRPr lang="en-US" sz="1400" dirty="0"/>
                    </a:p>
                  </a:txBody>
                  <a:tcPr/>
                </a:tc>
              </a:tr>
              <a:tr h="226423">
                <a:tc>
                  <a:txBody>
                    <a:bodyPr/>
                    <a:lstStyle/>
                    <a:p>
                      <a:r>
                        <a:rPr lang="en-US" sz="1400" b="0" i="0" u="none" strike="noStrike" kern="1200" baseline="0" dirty="0" smtClean="0">
                          <a:solidFill>
                            <a:schemeClr val="tx1"/>
                          </a:solidFill>
                          <a:latin typeface="+mn-lt"/>
                          <a:ea typeface="+mn-ea"/>
                          <a:cs typeface="+mn-cs"/>
                        </a:rPr>
                        <a:t>Low</a:t>
                      </a:r>
                      <a:endParaRPr lang="en-US" sz="1400" dirty="0"/>
                    </a:p>
                  </a:txBody>
                  <a:tcPr/>
                </a:tc>
                <a:tc>
                  <a:txBody>
                    <a:bodyPr/>
                    <a:lstStyle/>
                    <a:p>
                      <a:pPr algn="ctr"/>
                      <a:r>
                        <a:rPr lang="en-US" sz="1400" b="0" i="0" u="none" strike="noStrike" kern="1200" baseline="0" dirty="0" smtClean="0">
                          <a:solidFill>
                            <a:schemeClr val="tx1"/>
                          </a:solidFill>
                          <a:latin typeface="+mn-lt"/>
                          <a:ea typeface="+mn-ea"/>
                          <a:cs typeface="+mn-cs"/>
                        </a:rPr>
                        <a:t>No</a:t>
                      </a:r>
                      <a:endParaRPr lang="en-US" sz="1400" dirty="0"/>
                    </a:p>
                  </a:txBody>
                  <a:tcPr/>
                </a:tc>
                <a:tc>
                  <a:txBody>
                    <a:bodyPr/>
                    <a:lstStyle/>
                    <a:p>
                      <a:pPr algn="ctr"/>
                      <a:r>
                        <a:rPr lang="en-US" sz="1400" b="0" i="0" u="none" strike="noStrike" kern="1200" baseline="0" dirty="0" smtClean="0">
                          <a:solidFill>
                            <a:schemeClr val="tx1"/>
                          </a:solidFill>
                          <a:latin typeface="+mn-lt"/>
                          <a:ea typeface="+mn-ea"/>
                          <a:cs typeface="+mn-cs"/>
                        </a:rPr>
                        <a:t>5</a:t>
                      </a:r>
                      <a:endParaRPr lang="en-US" sz="1400" dirty="0"/>
                    </a:p>
                  </a:txBody>
                  <a:tcPr/>
                </a:tc>
                <a:tc>
                  <a:txBody>
                    <a:bodyPr/>
                    <a:lstStyle/>
                    <a:p>
                      <a:pPr algn="ctr"/>
                      <a:r>
                        <a:rPr lang="en-US" sz="1400" b="0" i="0" u="none" strike="noStrike" kern="1200" baseline="0" dirty="0" smtClean="0">
                          <a:solidFill>
                            <a:schemeClr val="tx1"/>
                          </a:solidFill>
                          <a:latin typeface="+mn-lt"/>
                          <a:ea typeface="+mn-ea"/>
                          <a:cs typeface="+mn-cs"/>
                        </a:rPr>
                        <a:t>2.000</a:t>
                      </a:r>
                      <a:endParaRPr lang="en-US" sz="1400" dirty="0"/>
                    </a:p>
                  </a:txBody>
                  <a:tcPr/>
                </a:tc>
              </a:tr>
              <a:tr h="226423">
                <a:tc>
                  <a:txBody>
                    <a:bodyPr/>
                    <a:lstStyle/>
                    <a:p>
                      <a:r>
                        <a:rPr lang="en-US" sz="1400" b="1" i="0" u="none" strike="noStrike" kern="1200" baseline="0" dirty="0" smtClean="0">
                          <a:solidFill>
                            <a:schemeClr val="tx1"/>
                          </a:solidFill>
                          <a:latin typeface="+mn-lt"/>
                          <a:ea typeface="+mn-ea"/>
                          <a:cs typeface="+mn-cs"/>
                        </a:rPr>
                        <a:t>Factor Level Means Promotion</a:t>
                      </a:r>
                      <a:endParaRPr lang="en-US" sz="1400" b="1" dirty="0"/>
                    </a:p>
                  </a:txBody>
                  <a:tcPr/>
                </a:tc>
                <a:tc>
                  <a:txBody>
                    <a:bodyPr/>
                    <a:lstStyle/>
                    <a:p>
                      <a:pPr algn="ctr"/>
                      <a:r>
                        <a:rPr lang="en-US" sz="1400" b="1" i="0" u="none" strike="noStrike" kern="1200" baseline="0" dirty="0" smtClean="0">
                          <a:solidFill>
                            <a:schemeClr val="tx1"/>
                          </a:solidFill>
                          <a:latin typeface="+mn-lt"/>
                          <a:ea typeface="+mn-ea"/>
                          <a:cs typeface="+mn-cs"/>
                        </a:rPr>
                        <a:t>Coupon</a:t>
                      </a:r>
                      <a:endParaRPr lang="en-US" sz="1400" b="1" dirty="0"/>
                    </a:p>
                  </a:txBody>
                  <a:tcPr/>
                </a:tc>
                <a:tc>
                  <a:txBody>
                    <a:bodyPr/>
                    <a:lstStyle/>
                    <a:p>
                      <a:pPr algn="ctr"/>
                      <a:r>
                        <a:rPr lang="en-US" sz="1400" b="1" i="0" u="none" strike="noStrike" kern="1200" baseline="0" dirty="0" smtClean="0">
                          <a:solidFill>
                            <a:schemeClr val="tx1"/>
                          </a:solidFill>
                          <a:latin typeface="+mn-lt"/>
                          <a:ea typeface="+mn-ea"/>
                          <a:cs typeface="+mn-cs"/>
                        </a:rPr>
                        <a:t>Count</a:t>
                      </a:r>
                      <a:endParaRPr lang="en-US" sz="1400" b="1" dirty="0"/>
                    </a:p>
                  </a:txBody>
                  <a:tcPr/>
                </a:tc>
                <a:tc>
                  <a:txBody>
                    <a:bodyPr/>
                    <a:lstStyle/>
                    <a:p>
                      <a:pPr algn="ctr"/>
                      <a:r>
                        <a:rPr lang="en-US" sz="1400" b="1" i="0" u="none" strike="noStrike" kern="1200" baseline="0" dirty="0" smtClean="0">
                          <a:solidFill>
                            <a:schemeClr val="tx1"/>
                          </a:solidFill>
                          <a:latin typeface="+mn-lt"/>
                          <a:ea typeface="+mn-ea"/>
                          <a:cs typeface="+mn-cs"/>
                        </a:rPr>
                        <a:t>Mean</a:t>
                      </a:r>
                      <a:endParaRPr lang="en-US" sz="1400" b="1" dirty="0"/>
                    </a:p>
                  </a:txBody>
                  <a:tcPr/>
                </a:tc>
              </a:tr>
              <a:tr h="226423">
                <a:tc>
                  <a:txBody>
                    <a:bodyPr/>
                    <a:lstStyle/>
                    <a:p>
                      <a:r>
                        <a:rPr lang="en-US" sz="1400" b="0" i="0" u="none" strike="noStrike" kern="1200" baseline="0" dirty="0" smtClean="0">
                          <a:solidFill>
                            <a:schemeClr val="tx1"/>
                          </a:solidFill>
                          <a:latin typeface="+mn-lt"/>
                          <a:ea typeface="+mn-ea"/>
                          <a:cs typeface="+mn-cs"/>
                        </a:rPr>
                        <a:t>High</a:t>
                      </a:r>
                      <a:endParaRPr lang="en-US" sz="1400" dirty="0"/>
                    </a:p>
                  </a:txBody>
                  <a:tcPr/>
                </a:tc>
                <a:tc>
                  <a:txBody>
                    <a:bodyPr/>
                    <a:lstStyle/>
                    <a:p>
                      <a:pPr algn="ctr"/>
                      <a:r>
                        <a:rPr lang="en-US" sz="1400" dirty="0" smtClean="0">
                          <a:solidFill>
                            <a:schemeClr val="bg1"/>
                          </a:solidFill>
                          <a:effectLst/>
                          <a:latin typeface="+mn-lt"/>
                          <a:ea typeface="Calibri"/>
                          <a:cs typeface="TimesLTPro-Roman"/>
                        </a:rPr>
                        <a:t>Blank</a:t>
                      </a:r>
                      <a:endParaRPr lang="en-US" sz="1400" dirty="0"/>
                    </a:p>
                  </a:txBody>
                  <a:tcPr/>
                </a:tc>
                <a:tc>
                  <a:txBody>
                    <a:bodyPr/>
                    <a:lstStyle/>
                    <a:p>
                      <a:pPr algn="ctr"/>
                      <a:r>
                        <a:rPr lang="en-US" sz="1400" b="0" i="0" u="none" strike="noStrike" kern="1200" baseline="0" dirty="0" smtClean="0">
                          <a:solidFill>
                            <a:schemeClr val="tx1"/>
                          </a:solidFill>
                          <a:latin typeface="+mn-lt"/>
                          <a:ea typeface="+mn-ea"/>
                          <a:cs typeface="+mn-cs"/>
                        </a:rPr>
                        <a:t>10</a:t>
                      </a:r>
                      <a:endParaRPr lang="en-US" sz="1400" dirty="0"/>
                    </a:p>
                  </a:txBody>
                  <a:tcPr/>
                </a:tc>
                <a:tc>
                  <a:txBody>
                    <a:bodyPr/>
                    <a:lstStyle/>
                    <a:p>
                      <a:pPr algn="ctr"/>
                      <a:r>
                        <a:rPr lang="en-US" sz="1400" b="0" i="0" u="none" strike="noStrike" kern="1200" baseline="0" dirty="0" smtClean="0">
                          <a:solidFill>
                            <a:schemeClr val="tx1"/>
                          </a:solidFill>
                          <a:latin typeface="+mn-lt"/>
                          <a:ea typeface="+mn-ea"/>
                          <a:cs typeface="+mn-cs"/>
                        </a:rPr>
                        <a:t>8.300</a:t>
                      </a:r>
                      <a:endParaRPr lang="en-US" sz="1400" dirty="0"/>
                    </a:p>
                  </a:txBody>
                  <a:tcPr/>
                </a:tc>
              </a:tr>
              <a:tr h="226423">
                <a:tc>
                  <a:txBody>
                    <a:bodyPr/>
                    <a:lstStyle/>
                    <a:p>
                      <a:r>
                        <a:rPr lang="en-US" sz="1400" b="0" i="0" u="none" strike="noStrike" kern="1200" baseline="0" dirty="0" smtClean="0">
                          <a:solidFill>
                            <a:schemeClr val="tx1"/>
                          </a:solidFill>
                          <a:latin typeface="+mn-lt"/>
                          <a:ea typeface="+mn-ea"/>
                          <a:cs typeface="+mn-cs"/>
                        </a:rPr>
                        <a:t>Medium</a:t>
                      </a:r>
                      <a:endParaRPr lang="en-US" sz="1400" dirty="0"/>
                    </a:p>
                  </a:txBody>
                  <a:tcPr/>
                </a:tc>
                <a:tc>
                  <a:txBody>
                    <a:bodyPr/>
                    <a:lstStyle/>
                    <a:p>
                      <a:pPr algn="ctr"/>
                      <a:r>
                        <a:rPr lang="en-US" sz="1400" smtClean="0">
                          <a:solidFill>
                            <a:schemeClr val="bg1"/>
                          </a:solidFill>
                          <a:effectLst/>
                          <a:latin typeface="+mn-lt"/>
                          <a:ea typeface="Calibri"/>
                          <a:cs typeface="TimesLTPro-Roman"/>
                        </a:rPr>
                        <a:t>Blank</a:t>
                      </a:r>
                      <a:endParaRPr lang="en-US" sz="1400" dirty="0"/>
                    </a:p>
                  </a:txBody>
                  <a:tcPr/>
                </a:tc>
                <a:tc>
                  <a:txBody>
                    <a:bodyPr/>
                    <a:lstStyle/>
                    <a:p>
                      <a:pPr algn="ctr"/>
                      <a:r>
                        <a:rPr lang="en-US" sz="1400" b="0" i="0" u="none" strike="noStrike" kern="1200" baseline="0" smtClean="0">
                          <a:solidFill>
                            <a:schemeClr val="tx1"/>
                          </a:solidFill>
                          <a:latin typeface="+mn-lt"/>
                          <a:ea typeface="+mn-ea"/>
                          <a:cs typeface="+mn-cs"/>
                        </a:rPr>
                        <a:t>10</a:t>
                      </a:r>
                      <a:endParaRPr lang="en-US" sz="1400" dirty="0"/>
                    </a:p>
                  </a:txBody>
                  <a:tcPr/>
                </a:tc>
                <a:tc>
                  <a:txBody>
                    <a:bodyPr/>
                    <a:lstStyle/>
                    <a:p>
                      <a:pPr algn="ctr"/>
                      <a:r>
                        <a:rPr lang="en-US" sz="1400" b="0" i="0" u="none" strike="noStrike" kern="1200" baseline="0" dirty="0" smtClean="0">
                          <a:solidFill>
                            <a:schemeClr val="tx1"/>
                          </a:solidFill>
                          <a:latin typeface="+mn-lt"/>
                          <a:ea typeface="+mn-ea"/>
                          <a:cs typeface="+mn-cs"/>
                        </a:rPr>
                        <a:t>6.200</a:t>
                      </a:r>
                      <a:endParaRPr lang="en-US" sz="1400" dirty="0"/>
                    </a:p>
                  </a:txBody>
                  <a:tcPr/>
                </a:tc>
              </a:tr>
              <a:tr h="2264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smtClean="0">
                          <a:solidFill>
                            <a:schemeClr val="tx1"/>
                          </a:solidFill>
                          <a:latin typeface="+mn-lt"/>
                          <a:ea typeface="+mn-ea"/>
                          <a:cs typeface="+mn-cs"/>
                        </a:rPr>
                        <a:t>Low</a:t>
                      </a:r>
                      <a:endParaRPr lang="en-US" sz="1400" dirty="0" smtClean="0"/>
                    </a:p>
                  </a:txBody>
                  <a:tcPr/>
                </a:tc>
                <a:tc>
                  <a:txBody>
                    <a:bodyPr/>
                    <a:lstStyle/>
                    <a:p>
                      <a:pPr algn="ctr"/>
                      <a:r>
                        <a:rPr lang="en-US" sz="1400" dirty="0" smtClean="0">
                          <a:solidFill>
                            <a:schemeClr val="bg1"/>
                          </a:solidFill>
                          <a:effectLst/>
                          <a:latin typeface="+mn-lt"/>
                          <a:ea typeface="Calibri"/>
                          <a:cs typeface="TimesLTPro-Roman"/>
                        </a:rPr>
                        <a:t>Blank</a:t>
                      </a:r>
                      <a:endParaRPr lang="en-US" sz="1400" dirty="0"/>
                    </a:p>
                  </a:txBody>
                  <a:tcPr/>
                </a:tc>
                <a:tc>
                  <a:txBody>
                    <a:bodyPr/>
                    <a:lstStyle/>
                    <a:p>
                      <a:pPr algn="ctr"/>
                      <a:r>
                        <a:rPr lang="en-US" sz="1400" b="0" i="0" u="none" strike="noStrike" kern="1200" baseline="0" dirty="0" smtClean="0">
                          <a:solidFill>
                            <a:schemeClr val="tx1"/>
                          </a:solidFill>
                          <a:latin typeface="+mn-lt"/>
                          <a:ea typeface="+mn-ea"/>
                          <a:cs typeface="+mn-cs"/>
                        </a:rPr>
                        <a:t>10</a:t>
                      </a:r>
                      <a:endParaRPr lang="en-US" sz="1400" dirty="0"/>
                    </a:p>
                  </a:txBody>
                  <a:tcPr/>
                </a:tc>
                <a:tc>
                  <a:txBody>
                    <a:bodyPr/>
                    <a:lstStyle/>
                    <a:p>
                      <a:pPr algn="ctr"/>
                      <a:r>
                        <a:rPr lang="en-US" sz="1400" b="0" i="0" u="none" strike="noStrike" kern="1200" baseline="0" dirty="0" smtClean="0">
                          <a:solidFill>
                            <a:schemeClr val="tx1"/>
                          </a:solidFill>
                          <a:latin typeface="+mn-lt"/>
                          <a:ea typeface="+mn-ea"/>
                          <a:cs typeface="+mn-cs"/>
                        </a:rPr>
                        <a:t>3.700</a:t>
                      </a:r>
                      <a:endParaRPr lang="en-US" sz="1400" dirty="0"/>
                    </a:p>
                  </a:txBody>
                  <a:tcPr/>
                </a:tc>
              </a:tr>
              <a:tr h="226423">
                <a:tc>
                  <a:txBody>
                    <a:bodyPr/>
                    <a:lstStyle/>
                    <a:p>
                      <a:r>
                        <a:rPr lang="en-US" sz="1400" smtClean="0">
                          <a:solidFill>
                            <a:schemeClr val="bg1"/>
                          </a:solidFill>
                          <a:effectLst/>
                          <a:latin typeface="+mn-lt"/>
                          <a:ea typeface="Calibri"/>
                          <a:cs typeface="TimesLTPro-Roman"/>
                        </a:rPr>
                        <a:t>Blank</a:t>
                      </a:r>
                      <a:endParaRPr lang="en-US" sz="1400" dirty="0"/>
                    </a:p>
                  </a:txBody>
                  <a:tcPr/>
                </a:tc>
                <a:tc>
                  <a:txBody>
                    <a:bodyPr/>
                    <a:lstStyle/>
                    <a:p>
                      <a:pPr algn="ctr"/>
                      <a:r>
                        <a:rPr lang="en-US" sz="1400" b="0" i="0" u="none" strike="noStrike" kern="1200" baseline="0" dirty="0" smtClean="0">
                          <a:solidFill>
                            <a:schemeClr val="tx1"/>
                          </a:solidFill>
                          <a:latin typeface="+mn-lt"/>
                          <a:ea typeface="+mn-ea"/>
                          <a:cs typeface="+mn-cs"/>
                        </a:rPr>
                        <a:t>Yes</a:t>
                      </a:r>
                      <a:endParaRPr lang="en-US" sz="1400" dirty="0"/>
                    </a:p>
                  </a:txBody>
                  <a:tcPr/>
                </a:tc>
                <a:tc>
                  <a:txBody>
                    <a:bodyPr/>
                    <a:lstStyle/>
                    <a:p>
                      <a:pPr algn="ctr"/>
                      <a:r>
                        <a:rPr lang="en-US" sz="1400" b="0" i="0" u="none" strike="noStrike" kern="1200" baseline="0" dirty="0" smtClean="0">
                          <a:solidFill>
                            <a:schemeClr val="tx1"/>
                          </a:solidFill>
                          <a:latin typeface="+mn-lt"/>
                          <a:ea typeface="+mn-ea"/>
                          <a:cs typeface="+mn-cs"/>
                        </a:rPr>
                        <a:t>15</a:t>
                      </a:r>
                      <a:endParaRPr lang="en-US" sz="1400" dirty="0"/>
                    </a:p>
                  </a:txBody>
                  <a:tcPr/>
                </a:tc>
                <a:tc>
                  <a:txBody>
                    <a:bodyPr/>
                    <a:lstStyle/>
                    <a:p>
                      <a:pPr algn="ctr"/>
                      <a:r>
                        <a:rPr lang="en-US" sz="1400" b="0" i="0" u="none" strike="noStrike" kern="1200" baseline="0" dirty="0" smtClean="0">
                          <a:solidFill>
                            <a:schemeClr val="tx1"/>
                          </a:solidFill>
                          <a:latin typeface="+mn-lt"/>
                          <a:ea typeface="+mn-ea"/>
                          <a:cs typeface="+mn-cs"/>
                        </a:rPr>
                        <a:t>7.400</a:t>
                      </a:r>
                      <a:endParaRPr lang="en-US" sz="1400" dirty="0"/>
                    </a:p>
                  </a:txBody>
                  <a:tcPr/>
                </a:tc>
              </a:tr>
              <a:tr h="226423">
                <a:tc>
                  <a:txBody>
                    <a:bodyPr/>
                    <a:lstStyle/>
                    <a:p>
                      <a:r>
                        <a:rPr lang="en-US" sz="1400" dirty="0" smtClean="0">
                          <a:solidFill>
                            <a:schemeClr val="bg1"/>
                          </a:solidFill>
                          <a:effectLst/>
                          <a:latin typeface="+mn-lt"/>
                          <a:ea typeface="Calibri"/>
                          <a:cs typeface="TimesLTPro-Roman"/>
                        </a:rPr>
                        <a:t>Blank</a:t>
                      </a:r>
                      <a:endParaRPr lang="en-US" sz="1400" dirty="0"/>
                    </a:p>
                  </a:txBody>
                  <a:tcPr/>
                </a:tc>
                <a:tc>
                  <a:txBody>
                    <a:bodyPr/>
                    <a:lstStyle/>
                    <a:p>
                      <a:pPr algn="ctr"/>
                      <a:r>
                        <a:rPr lang="en-US" sz="1400" b="0" i="0" u="none" strike="noStrike" kern="1200" baseline="0" dirty="0" smtClean="0">
                          <a:solidFill>
                            <a:schemeClr val="tx1"/>
                          </a:solidFill>
                          <a:latin typeface="+mn-lt"/>
                          <a:ea typeface="+mn-ea"/>
                          <a:cs typeface="+mn-cs"/>
                        </a:rPr>
                        <a:t>No</a:t>
                      </a:r>
                      <a:endParaRPr lang="en-US" sz="1400" dirty="0"/>
                    </a:p>
                  </a:txBody>
                  <a:tcPr/>
                </a:tc>
                <a:tc>
                  <a:txBody>
                    <a:bodyPr/>
                    <a:lstStyle/>
                    <a:p>
                      <a:pPr algn="ctr"/>
                      <a:r>
                        <a:rPr lang="en-US" sz="1400" b="0" i="0" u="none" strike="noStrike" kern="1200" baseline="0" dirty="0" smtClean="0">
                          <a:solidFill>
                            <a:schemeClr val="tx1"/>
                          </a:solidFill>
                          <a:latin typeface="+mn-lt"/>
                          <a:ea typeface="+mn-ea"/>
                          <a:cs typeface="+mn-cs"/>
                        </a:rPr>
                        <a:t>15</a:t>
                      </a:r>
                      <a:endParaRPr lang="en-US" sz="1400" dirty="0"/>
                    </a:p>
                  </a:txBody>
                  <a:tcPr/>
                </a:tc>
                <a:tc>
                  <a:txBody>
                    <a:bodyPr/>
                    <a:lstStyle/>
                    <a:p>
                      <a:pPr algn="ctr"/>
                      <a:r>
                        <a:rPr lang="en-US" sz="1400" b="0" i="0" u="none" strike="noStrike" kern="1200" baseline="0" dirty="0" smtClean="0">
                          <a:solidFill>
                            <a:schemeClr val="tx1"/>
                          </a:solidFill>
                          <a:latin typeface="+mn-lt"/>
                          <a:ea typeface="+mn-ea"/>
                          <a:cs typeface="+mn-cs"/>
                        </a:rPr>
                        <a:t>4.733</a:t>
                      </a:r>
                      <a:endParaRPr lang="en-US" sz="1400" dirty="0"/>
                    </a:p>
                  </a:txBody>
                  <a:tcPr/>
                </a:tc>
              </a:tr>
              <a:tr h="226423">
                <a:tc>
                  <a:txBody>
                    <a:bodyPr/>
                    <a:lstStyle/>
                    <a:p>
                      <a:r>
                        <a:rPr lang="en-US" sz="1400" b="0" i="0" u="none" strike="noStrike" kern="1200" baseline="0" dirty="0" smtClean="0">
                          <a:solidFill>
                            <a:schemeClr val="tx1"/>
                          </a:solidFill>
                          <a:latin typeface="+mn-lt"/>
                          <a:ea typeface="+mn-ea"/>
                          <a:cs typeface="+mn-cs"/>
                        </a:rPr>
                        <a:t>Grand Mean</a:t>
                      </a:r>
                      <a:endParaRPr lang="en-US" sz="1400" dirty="0"/>
                    </a:p>
                  </a:txBody>
                  <a:tcPr/>
                </a:tc>
                <a:tc>
                  <a:txBody>
                    <a:bodyPr/>
                    <a:lstStyle/>
                    <a:p>
                      <a:pPr algn="ctr"/>
                      <a:r>
                        <a:rPr lang="en-US" sz="1400" dirty="0" smtClean="0">
                          <a:solidFill>
                            <a:schemeClr val="bg1"/>
                          </a:solidFill>
                          <a:effectLst/>
                          <a:latin typeface="+mn-lt"/>
                          <a:ea typeface="Calibri"/>
                          <a:cs typeface="TimesLTPro-Roman"/>
                        </a:rPr>
                        <a:t>Blank</a:t>
                      </a:r>
                      <a:endParaRPr lang="en-US" sz="1400" dirty="0"/>
                    </a:p>
                  </a:txBody>
                  <a:tcPr/>
                </a:tc>
                <a:tc>
                  <a:txBody>
                    <a:bodyPr/>
                    <a:lstStyle/>
                    <a:p>
                      <a:pPr algn="ctr"/>
                      <a:r>
                        <a:rPr lang="en-US" sz="1400" b="0" i="0" u="none" strike="noStrike" kern="1200" baseline="0" dirty="0" smtClean="0">
                          <a:solidFill>
                            <a:schemeClr val="tx1"/>
                          </a:solidFill>
                          <a:latin typeface="+mn-lt"/>
                          <a:ea typeface="+mn-ea"/>
                          <a:cs typeface="+mn-cs"/>
                        </a:rPr>
                        <a:t>30</a:t>
                      </a:r>
                      <a:endParaRPr lang="en-US" sz="1400" dirty="0"/>
                    </a:p>
                  </a:txBody>
                  <a:tcPr/>
                </a:tc>
                <a:tc>
                  <a:txBody>
                    <a:bodyPr/>
                    <a:lstStyle/>
                    <a:p>
                      <a:pPr algn="ctr"/>
                      <a:r>
                        <a:rPr lang="en-US" sz="1400" b="0" i="0" u="none" strike="noStrike" kern="1200" baseline="0" dirty="0" smtClean="0">
                          <a:solidFill>
                            <a:schemeClr val="tx1"/>
                          </a:solidFill>
                          <a:latin typeface="+mn-lt"/>
                          <a:ea typeface="+mn-ea"/>
                          <a:cs typeface="+mn-cs"/>
                        </a:rPr>
                        <a:t>6.067</a:t>
                      </a:r>
                      <a:endParaRPr lang="en-US" sz="1400" dirty="0"/>
                    </a:p>
                  </a:txBody>
                  <a:tcPr/>
                </a:tc>
              </a:tr>
            </a:tbl>
          </a:graphicData>
        </a:graphic>
      </p:graphicFrame>
    </p:spTree>
    <p:extLst>
      <p:ext uri="{BB962C8B-B14F-4D97-AF65-F5344CB8AC3E}">
        <p14:creationId xmlns:p14="http://schemas.microsoft.com/office/powerpoint/2010/main" val="32647011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a:t>
            </a:r>
            <a:r>
              <a:rPr lang="en-US" dirty="0" smtClean="0"/>
              <a:t>Covariance </a:t>
            </a:r>
            <a:r>
              <a:rPr lang="en-US" sz="2000" b="0" dirty="0" smtClean="0"/>
              <a:t>(1 of 2)</a:t>
            </a:r>
            <a:endParaRPr lang="en-US" b="0" dirty="0"/>
          </a:p>
        </p:txBody>
      </p:sp>
      <p:sp>
        <p:nvSpPr>
          <p:cNvPr id="3" name="Content Placeholder 2"/>
          <p:cNvSpPr>
            <a:spLocks noGrp="1"/>
          </p:cNvSpPr>
          <p:nvPr>
            <p:ph idx="1"/>
          </p:nvPr>
        </p:nvSpPr>
        <p:spPr/>
        <p:txBody>
          <a:bodyPr/>
          <a:lstStyle/>
          <a:p>
            <a:pPr marL="0" indent="0">
              <a:buNone/>
            </a:pPr>
            <a:r>
              <a:rPr lang="en-US" sz="2000" dirty="0">
                <a:cs typeface="Times New Roman" pitchFamily="18" charset="0"/>
              </a:rPr>
              <a:t>When examining the differences in the mean values of the dependent variable related to the effect of the controlled independent variables, it is often necessary to take into account the influence of uncontrolled independent variables</a:t>
            </a:r>
            <a:r>
              <a:rPr lang="en-US" sz="2000" dirty="0" smtClean="0">
                <a:cs typeface="Times New Roman" pitchFamily="18" charset="0"/>
              </a:rPr>
              <a:t>. For </a:t>
            </a:r>
            <a:r>
              <a:rPr lang="en-US" sz="2000" dirty="0">
                <a:cs typeface="Times New Roman" pitchFamily="18" charset="0"/>
              </a:rPr>
              <a:t>example</a:t>
            </a:r>
            <a:r>
              <a:rPr lang="en-US" sz="2000" dirty="0" smtClean="0">
                <a:cs typeface="Times New Roman" pitchFamily="18" charset="0"/>
              </a:rPr>
              <a:t>:</a:t>
            </a:r>
          </a:p>
          <a:p>
            <a:pPr>
              <a:defRPr/>
            </a:pPr>
            <a:r>
              <a:rPr lang="en-US" sz="2000" dirty="0">
                <a:cs typeface="Times New Roman" pitchFamily="18" charset="0"/>
              </a:rPr>
              <a:t>In determining how different groups exposed to different commercials evaluate a brand, it may be necessary to control for prior knowledge</a:t>
            </a:r>
            <a:r>
              <a:rPr lang="en-US" sz="2000" dirty="0" smtClean="0">
                <a:cs typeface="Times New Roman" pitchFamily="18" charset="0"/>
              </a:rPr>
              <a:t>.</a:t>
            </a:r>
            <a:endParaRPr lang="en-US" sz="2000" dirty="0"/>
          </a:p>
          <a:p>
            <a:pPr>
              <a:defRPr/>
            </a:pPr>
            <a:r>
              <a:rPr lang="en-US" sz="2000" dirty="0">
                <a:cs typeface="Times New Roman" pitchFamily="18" charset="0"/>
              </a:rPr>
              <a:t>In determining how different price levels will affect a household's cereal consumption, it may be essential to take household size into account. We again use the data of Table 16.2 to illustrate analysis of </a:t>
            </a:r>
            <a:r>
              <a:rPr lang="en-US" sz="2000" dirty="0" smtClean="0">
                <a:cs typeface="Times New Roman" pitchFamily="18" charset="0"/>
              </a:rPr>
              <a:t>covariance</a:t>
            </a:r>
            <a:r>
              <a:rPr lang="en-US" sz="2000" dirty="0">
                <a:cs typeface="Times New Roman" pitchFamily="18" charset="0"/>
              </a:rPr>
              <a:t>.</a:t>
            </a:r>
          </a:p>
          <a:p>
            <a:pPr>
              <a:defRPr/>
            </a:pPr>
            <a:r>
              <a:rPr lang="en-US" sz="2000" dirty="0">
                <a:cs typeface="Times New Roman" pitchFamily="18" charset="0"/>
              </a:rPr>
              <a:t>Suppose that we wanted to determine the effect of in-store promotion and couponing on sales while controlling for the effect of clientele</a:t>
            </a:r>
            <a:r>
              <a:rPr lang="en-US" sz="2000" dirty="0" smtClean="0">
                <a:cs typeface="Times New Roman" pitchFamily="18" charset="0"/>
              </a:rPr>
              <a:t>. The </a:t>
            </a:r>
            <a:r>
              <a:rPr lang="en-US" sz="2000" dirty="0">
                <a:cs typeface="Times New Roman" pitchFamily="18" charset="0"/>
              </a:rPr>
              <a:t>results are shown in Table 16.6</a:t>
            </a:r>
            <a:r>
              <a:rPr lang="en-US" sz="2000" dirty="0" smtClean="0">
                <a:cs typeface="Times New Roman" pitchFamily="18" charset="0"/>
              </a:rPr>
              <a:t>.</a:t>
            </a:r>
            <a:endParaRPr lang="en-US" sz="2000" dirty="0">
              <a:cs typeface="Times New Roman" pitchFamily="18" charset="0"/>
            </a:endParaRPr>
          </a:p>
        </p:txBody>
      </p:sp>
    </p:spTree>
    <p:extLst>
      <p:ext uri="{BB962C8B-B14F-4D97-AF65-F5344CB8AC3E}">
        <p14:creationId xmlns:p14="http://schemas.microsoft.com/office/powerpoint/2010/main" val="10567038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851428"/>
          </a:xfrm>
        </p:spPr>
        <p:txBody>
          <a:bodyPr anchor="b"/>
          <a:lstStyle/>
          <a:p>
            <a:r>
              <a:rPr lang="en-US" dirty="0"/>
              <a:t>Analysis of </a:t>
            </a:r>
            <a:r>
              <a:rPr lang="en-US" dirty="0" smtClean="0"/>
              <a:t>Covariance </a:t>
            </a:r>
            <a:r>
              <a:rPr lang="en-US" sz="2000" b="0" dirty="0" smtClean="0"/>
              <a:t>(2 </a:t>
            </a:r>
            <a:r>
              <a:rPr lang="en-US" sz="2000" b="0" dirty="0"/>
              <a:t>of 2)</a:t>
            </a:r>
            <a:endParaRPr lang="en-US" dirty="0"/>
          </a:p>
        </p:txBody>
      </p:sp>
      <p:sp>
        <p:nvSpPr>
          <p:cNvPr id="3" name="Content Placeholder 2"/>
          <p:cNvSpPr>
            <a:spLocks noGrp="1"/>
          </p:cNvSpPr>
          <p:nvPr>
            <p:ph idx="1"/>
          </p:nvPr>
        </p:nvSpPr>
        <p:spPr>
          <a:xfrm>
            <a:off x="457200" y="1161288"/>
            <a:ext cx="8229600" cy="381000"/>
          </a:xfrm>
        </p:spPr>
        <p:txBody>
          <a:bodyPr/>
          <a:lstStyle/>
          <a:p>
            <a:pPr marL="0" indent="0">
              <a:buNone/>
            </a:pPr>
            <a:r>
              <a:rPr lang="en-US" b="1" dirty="0" smtClean="0"/>
              <a:t>Table 16.6 </a:t>
            </a:r>
            <a:r>
              <a:rPr lang="en-US" dirty="0"/>
              <a:t>Analysis of Covariance</a:t>
            </a: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1263497784"/>
              </p:ext>
            </p:extLst>
          </p:nvPr>
        </p:nvGraphicFramePr>
        <p:xfrm>
          <a:off x="482601" y="1606548"/>
          <a:ext cx="7891463" cy="4715256"/>
        </p:xfrm>
        <a:graphic>
          <a:graphicData uri="http://schemas.openxmlformats.org/drawingml/2006/table">
            <a:tbl>
              <a:tblPr firstRow="1" bandRow="1">
                <a:tableStyleId>{5940675A-B579-460E-94D1-54222C63F5DA}</a:tableStyleId>
              </a:tblPr>
              <a:tblGrid>
                <a:gridCol w="2297430"/>
                <a:gridCol w="1672590"/>
                <a:gridCol w="882015"/>
                <a:gridCol w="1335405"/>
                <a:gridCol w="773430"/>
                <a:gridCol w="930593"/>
              </a:tblGrid>
              <a:tr h="321129">
                <a:tc>
                  <a:txBody>
                    <a:bodyPr/>
                    <a:lstStyle/>
                    <a:p>
                      <a:pPr>
                        <a:lnSpc>
                          <a:spcPct val="115000"/>
                        </a:lnSpc>
                        <a:spcAft>
                          <a:spcPts val="0"/>
                        </a:spcAft>
                      </a:pPr>
                      <a:r>
                        <a:rPr lang="en-US" sz="1400" b="1" dirty="0">
                          <a:effectLst/>
                          <a:latin typeface="+mn-lt"/>
                          <a:ea typeface="PMingLiU"/>
                          <a:cs typeface="Times New Roman"/>
                        </a:rPr>
                        <a:t>Source of Variation</a:t>
                      </a:r>
                    </a:p>
                  </a:txBody>
                  <a:tcPr/>
                </a:tc>
                <a:tc>
                  <a:txBody>
                    <a:bodyPr/>
                    <a:lstStyle/>
                    <a:p>
                      <a:pPr algn="ctr">
                        <a:lnSpc>
                          <a:spcPct val="115000"/>
                        </a:lnSpc>
                        <a:spcAft>
                          <a:spcPts val="0"/>
                        </a:spcAft>
                      </a:pPr>
                      <a:r>
                        <a:rPr lang="en-US" sz="1400" b="1" dirty="0">
                          <a:effectLst/>
                          <a:latin typeface="+mn-lt"/>
                          <a:ea typeface="PMingLiU"/>
                          <a:cs typeface="Times New Roman"/>
                        </a:rPr>
                        <a:t>Sum of </a:t>
                      </a:r>
                      <a:r>
                        <a:rPr lang="en-US" sz="1400" b="1" dirty="0" smtClean="0">
                          <a:effectLst/>
                          <a:latin typeface="+mn-lt"/>
                          <a:ea typeface="PMingLiU"/>
                          <a:cs typeface="Times New Roman"/>
                        </a:rPr>
                        <a:t>Squares</a:t>
                      </a:r>
                      <a:endParaRPr lang="en-US" sz="1400" b="1" dirty="0">
                        <a:effectLst/>
                        <a:latin typeface="+mn-lt"/>
                        <a:ea typeface="PMingLiU"/>
                        <a:cs typeface="Times New Roman"/>
                      </a:endParaRPr>
                    </a:p>
                  </a:txBody>
                  <a:tcPr/>
                </a:tc>
                <a:tc>
                  <a:txBody>
                    <a:bodyPr/>
                    <a:lstStyle/>
                    <a:p>
                      <a:pPr algn="ctr">
                        <a:lnSpc>
                          <a:spcPct val="115000"/>
                        </a:lnSpc>
                        <a:spcAft>
                          <a:spcPts val="0"/>
                        </a:spcAft>
                      </a:pPr>
                      <a:r>
                        <a:rPr lang="en-US" sz="1400" b="1" i="1" dirty="0" err="1">
                          <a:effectLst/>
                          <a:latin typeface="+mn-lt"/>
                          <a:ea typeface="PMingLiU"/>
                          <a:cs typeface="Times New Roman"/>
                        </a:rPr>
                        <a:t>df</a:t>
                      </a:r>
                      <a:endParaRPr lang="en-US" sz="1400" b="1" dirty="0">
                        <a:effectLst/>
                        <a:latin typeface="+mn-lt"/>
                        <a:ea typeface="PMingLiU"/>
                        <a:cs typeface="Times New Roman"/>
                      </a:endParaRPr>
                    </a:p>
                  </a:txBody>
                  <a:tcPr/>
                </a:tc>
                <a:tc>
                  <a:txBody>
                    <a:bodyPr/>
                    <a:lstStyle/>
                    <a:p>
                      <a:pPr algn="ctr">
                        <a:lnSpc>
                          <a:spcPct val="115000"/>
                        </a:lnSpc>
                        <a:spcAft>
                          <a:spcPts val="0"/>
                        </a:spcAft>
                      </a:pPr>
                      <a:r>
                        <a:rPr lang="en-US" sz="1400" b="1" dirty="0">
                          <a:effectLst/>
                          <a:latin typeface="+mn-lt"/>
                          <a:ea typeface="PMingLiU"/>
                          <a:cs typeface="Times New Roman"/>
                        </a:rPr>
                        <a:t>Mean </a:t>
                      </a:r>
                      <a:r>
                        <a:rPr lang="en-US" sz="1400" b="1" dirty="0" smtClean="0">
                          <a:effectLst/>
                          <a:latin typeface="+mn-lt"/>
                          <a:ea typeface="PMingLiU"/>
                          <a:cs typeface="Times New Roman"/>
                        </a:rPr>
                        <a:t>Square</a:t>
                      </a:r>
                      <a:endParaRPr lang="en-US" sz="1400" b="1" dirty="0">
                        <a:effectLst/>
                        <a:latin typeface="+mn-lt"/>
                        <a:ea typeface="PMingLiU"/>
                        <a:cs typeface="Times New Roman"/>
                      </a:endParaRPr>
                    </a:p>
                  </a:txBody>
                  <a:tcPr/>
                </a:tc>
                <a:tc>
                  <a:txBody>
                    <a:bodyPr/>
                    <a:lstStyle/>
                    <a:p>
                      <a:pPr algn="ctr">
                        <a:lnSpc>
                          <a:spcPct val="115000"/>
                        </a:lnSpc>
                        <a:spcAft>
                          <a:spcPts val="0"/>
                        </a:spcAft>
                      </a:pPr>
                      <a:r>
                        <a:rPr lang="en-US" sz="1400" b="1" i="1" dirty="0">
                          <a:effectLst/>
                          <a:latin typeface="+mn-lt"/>
                          <a:ea typeface="PMingLiU"/>
                          <a:cs typeface="Times New Roman"/>
                        </a:rPr>
                        <a:t>F</a:t>
                      </a:r>
                      <a:endParaRPr lang="en-US" sz="1400" b="1" dirty="0">
                        <a:effectLst/>
                        <a:latin typeface="+mn-lt"/>
                        <a:ea typeface="PMingLiU"/>
                        <a:cs typeface="Times New Roman"/>
                      </a:endParaRPr>
                    </a:p>
                  </a:txBody>
                  <a:tcPr/>
                </a:tc>
                <a:tc>
                  <a:txBody>
                    <a:bodyPr/>
                    <a:lstStyle/>
                    <a:p>
                      <a:pPr algn="ctr">
                        <a:lnSpc>
                          <a:spcPct val="115000"/>
                        </a:lnSpc>
                        <a:spcAft>
                          <a:spcPts val="0"/>
                        </a:spcAft>
                      </a:pPr>
                      <a:r>
                        <a:rPr lang="en-US" sz="1400" b="1" dirty="0">
                          <a:effectLst/>
                          <a:latin typeface="+mn-lt"/>
                          <a:ea typeface="PMingLiU"/>
                          <a:cs typeface="Times New Roman"/>
                        </a:rPr>
                        <a:t>Sig. of </a:t>
                      </a:r>
                      <a:r>
                        <a:rPr lang="en-US" sz="1400" b="1" i="1" dirty="0">
                          <a:effectLst/>
                          <a:latin typeface="+mn-lt"/>
                          <a:ea typeface="PMingLiU"/>
                          <a:cs typeface="Times New Roman"/>
                        </a:rPr>
                        <a:t>F</a:t>
                      </a:r>
                      <a:endParaRPr lang="en-US" sz="1400" b="1" dirty="0">
                        <a:effectLst/>
                        <a:latin typeface="+mn-lt"/>
                        <a:ea typeface="PMingLiU"/>
                        <a:cs typeface="Times New Roman"/>
                      </a:endParaRPr>
                    </a:p>
                  </a:txBody>
                  <a:tcPr/>
                </a:tc>
              </a:tr>
              <a:tr h="321129">
                <a:tc>
                  <a:txBody>
                    <a:bodyPr/>
                    <a:lstStyle/>
                    <a:p>
                      <a:pPr>
                        <a:lnSpc>
                          <a:spcPct val="115000"/>
                        </a:lnSpc>
                        <a:spcAft>
                          <a:spcPts val="0"/>
                        </a:spcAft>
                      </a:pPr>
                      <a:r>
                        <a:rPr lang="en-US" sz="1400" b="0" i="0" u="none" strike="noStrike" kern="1200" baseline="0" dirty="0" smtClean="0">
                          <a:solidFill>
                            <a:schemeClr val="tx1"/>
                          </a:solidFill>
                          <a:latin typeface="+mn-lt"/>
                          <a:ea typeface="+mn-ea"/>
                          <a:cs typeface="+mn-cs"/>
                        </a:rPr>
                        <a:t>Covariates</a:t>
                      </a:r>
                      <a:endParaRPr lang="en-US" sz="1400" dirty="0">
                        <a:effectLst/>
                        <a:latin typeface="+mn-lt"/>
                        <a:ea typeface="PMingLiU"/>
                        <a:cs typeface="Times New Roman"/>
                      </a:endParaRPr>
                    </a:p>
                  </a:txBody>
                  <a:tcPr/>
                </a:tc>
                <a:tc>
                  <a:txBody>
                    <a:bodyPr/>
                    <a:lstStyle/>
                    <a:p>
                      <a:pPr>
                        <a:lnSpc>
                          <a:spcPct val="115000"/>
                        </a:lnSpc>
                        <a:spcAft>
                          <a:spcPts val="0"/>
                        </a:spcAft>
                      </a:pPr>
                      <a:r>
                        <a:rPr lang="en-US" sz="1400" b="0" smtClean="0">
                          <a:solidFill>
                            <a:schemeClr val="bg1"/>
                          </a:solidFill>
                          <a:latin typeface="Arial (Body)"/>
                        </a:rPr>
                        <a:t>Blank</a:t>
                      </a:r>
                      <a:endParaRPr lang="en-US" sz="1400" dirty="0">
                        <a:effectLst/>
                        <a:latin typeface="+mn-lt"/>
                        <a:ea typeface="PMingLiU"/>
                        <a:cs typeface="Times New Roman"/>
                      </a:endParaRPr>
                    </a:p>
                  </a:txBody>
                  <a:tcPr/>
                </a:tc>
                <a:tc>
                  <a:txBody>
                    <a:bodyPr/>
                    <a:lstStyle/>
                    <a:p>
                      <a:pPr>
                        <a:lnSpc>
                          <a:spcPct val="115000"/>
                        </a:lnSpc>
                        <a:spcAft>
                          <a:spcPts val="0"/>
                        </a:spcAft>
                      </a:pPr>
                      <a:r>
                        <a:rPr lang="en-US" sz="1400" b="0" smtClean="0">
                          <a:solidFill>
                            <a:schemeClr val="bg1"/>
                          </a:solidFill>
                          <a:latin typeface="Arial (Body)"/>
                        </a:rPr>
                        <a:t>Blank</a:t>
                      </a:r>
                      <a:endParaRPr lang="en-US" sz="1400" dirty="0">
                        <a:effectLst/>
                        <a:latin typeface="+mn-lt"/>
                        <a:ea typeface="PMingLiU"/>
                        <a:cs typeface="Times New Roman"/>
                      </a:endParaRPr>
                    </a:p>
                  </a:txBody>
                  <a:tcPr/>
                </a:tc>
                <a:tc>
                  <a:txBody>
                    <a:bodyPr/>
                    <a:lstStyle/>
                    <a:p>
                      <a:pPr>
                        <a:lnSpc>
                          <a:spcPct val="115000"/>
                        </a:lnSpc>
                        <a:spcAft>
                          <a:spcPts val="0"/>
                        </a:spcAft>
                      </a:pPr>
                      <a:r>
                        <a:rPr lang="en-US" sz="1400" b="0" smtClean="0">
                          <a:solidFill>
                            <a:schemeClr val="bg1"/>
                          </a:solidFill>
                          <a:latin typeface="Arial (Body)"/>
                        </a:rPr>
                        <a:t>Blank</a:t>
                      </a:r>
                      <a:endParaRPr lang="en-US" sz="1400" dirty="0">
                        <a:effectLst/>
                        <a:latin typeface="+mn-lt"/>
                        <a:ea typeface="PMingLiU"/>
                        <a:cs typeface="Times New Roman"/>
                      </a:endParaRPr>
                    </a:p>
                  </a:txBody>
                  <a:tcPr/>
                </a:tc>
                <a:tc>
                  <a:txBody>
                    <a:bodyPr/>
                    <a:lstStyle/>
                    <a:p>
                      <a:pPr>
                        <a:lnSpc>
                          <a:spcPct val="115000"/>
                        </a:lnSpc>
                        <a:spcAft>
                          <a:spcPts val="0"/>
                        </a:spcAft>
                      </a:pPr>
                      <a:r>
                        <a:rPr lang="en-US" sz="1400" b="0" smtClean="0">
                          <a:solidFill>
                            <a:schemeClr val="bg1"/>
                          </a:solidFill>
                          <a:latin typeface="Arial (Body)"/>
                        </a:rPr>
                        <a:t>Blank</a:t>
                      </a:r>
                      <a:endParaRPr lang="en-US" sz="1400" dirty="0">
                        <a:effectLst/>
                        <a:latin typeface="+mn-lt"/>
                        <a:ea typeface="PMingLiU"/>
                        <a:cs typeface="Times New Roman"/>
                      </a:endParaRPr>
                    </a:p>
                  </a:txBody>
                  <a:tcPr/>
                </a:tc>
                <a:tc>
                  <a:txBody>
                    <a:bodyPr/>
                    <a:lstStyle/>
                    <a:p>
                      <a:pPr>
                        <a:lnSpc>
                          <a:spcPct val="115000"/>
                        </a:lnSpc>
                        <a:spcAft>
                          <a:spcPts val="0"/>
                        </a:spcAft>
                      </a:pPr>
                      <a:r>
                        <a:rPr lang="en-US" sz="1400" b="0" dirty="0" smtClean="0">
                          <a:solidFill>
                            <a:schemeClr val="bg1"/>
                          </a:solidFill>
                          <a:latin typeface="Arial (Body)"/>
                        </a:rPr>
                        <a:t>Blank</a:t>
                      </a:r>
                      <a:endParaRPr lang="en-US" sz="1400" dirty="0">
                        <a:effectLst/>
                        <a:latin typeface="+mn-lt"/>
                        <a:ea typeface="PMingLiU"/>
                        <a:cs typeface="Times New Roman"/>
                      </a:endParaRPr>
                    </a:p>
                  </a:txBody>
                  <a:tcPr/>
                </a:tc>
              </a:tr>
              <a:tr h="321129">
                <a:tc>
                  <a:txBody>
                    <a:bodyPr/>
                    <a:lstStyle/>
                    <a:p>
                      <a:pPr marL="182880">
                        <a:lnSpc>
                          <a:spcPct val="115000"/>
                        </a:lnSpc>
                        <a:spcAft>
                          <a:spcPts val="0"/>
                        </a:spcAft>
                      </a:pPr>
                      <a:r>
                        <a:rPr lang="en-US" sz="1400" b="0" i="0" u="none" strike="noStrike" kern="1200" baseline="0" dirty="0" smtClean="0">
                          <a:solidFill>
                            <a:schemeClr val="tx1"/>
                          </a:solidFill>
                          <a:latin typeface="+mn-lt"/>
                          <a:ea typeface="+mn-ea"/>
                          <a:cs typeface="+mn-cs"/>
                        </a:rPr>
                        <a:t>Clientele</a:t>
                      </a:r>
                      <a:endParaRPr lang="en-US" sz="1400" dirty="0">
                        <a:effectLst/>
                        <a:latin typeface="+mn-lt"/>
                        <a:ea typeface="PMingLiU"/>
                        <a:cs typeface="Times New Roman"/>
                      </a:endParaRPr>
                    </a:p>
                  </a:txBody>
                  <a:tcPr/>
                </a:tc>
                <a:tc>
                  <a:txBody>
                    <a:bodyPr/>
                    <a:lstStyle/>
                    <a:p>
                      <a:pPr algn="ctr">
                        <a:lnSpc>
                          <a:spcPct val="115000"/>
                        </a:lnSpc>
                        <a:spcAft>
                          <a:spcPts val="0"/>
                        </a:spcAft>
                      </a:pPr>
                      <a:r>
                        <a:rPr lang="en-US" sz="1400" b="0" i="0" u="none" strike="noStrike" kern="1200" baseline="0" dirty="0" smtClean="0">
                          <a:solidFill>
                            <a:schemeClr val="tx1"/>
                          </a:solidFill>
                          <a:latin typeface="+mn-lt"/>
                          <a:ea typeface="+mn-ea"/>
                          <a:cs typeface="+mn-cs"/>
                        </a:rPr>
                        <a:t>0.838</a:t>
                      </a:r>
                      <a:endParaRPr lang="en-US" sz="1400" dirty="0">
                        <a:effectLst/>
                        <a:latin typeface="+mn-lt"/>
                        <a:ea typeface="PMingLiU"/>
                        <a:cs typeface="Times New Roman"/>
                      </a:endParaRPr>
                    </a:p>
                  </a:txBody>
                  <a:tcPr/>
                </a:tc>
                <a:tc>
                  <a:txBody>
                    <a:bodyPr/>
                    <a:lstStyle/>
                    <a:p>
                      <a:pPr algn="ctr">
                        <a:lnSpc>
                          <a:spcPct val="115000"/>
                        </a:lnSpc>
                        <a:spcAft>
                          <a:spcPts val="0"/>
                        </a:spcAft>
                      </a:pPr>
                      <a:r>
                        <a:rPr lang="en-US" sz="1400" b="0" i="0" u="none" strike="noStrike" kern="1200" baseline="0" dirty="0" smtClean="0">
                          <a:solidFill>
                            <a:schemeClr val="tx1"/>
                          </a:solidFill>
                          <a:latin typeface="+mn-lt"/>
                          <a:ea typeface="+mn-ea"/>
                          <a:cs typeface="+mn-cs"/>
                        </a:rPr>
                        <a:t>1</a:t>
                      </a:r>
                      <a:endParaRPr lang="en-US" sz="1400" dirty="0">
                        <a:effectLst/>
                        <a:latin typeface="+mn-lt"/>
                        <a:ea typeface="PMingLiU"/>
                        <a:cs typeface="Times New Roman"/>
                      </a:endParaRPr>
                    </a:p>
                  </a:txBody>
                  <a:tcPr/>
                </a:tc>
                <a:tc>
                  <a:txBody>
                    <a:bodyPr/>
                    <a:lstStyle/>
                    <a:p>
                      <a:pPr algn="ctr">
                        <a:lnSpc>
                          <a:spcPct val="115000"/>
                        </a:lnSpc>
                        <a:spcAft>
                          <a:spcPts val="0"/>
                        </a:spcAft>
                      </a:pPr>
                      <a:r>
                        <a:rPr lang="en-US" sz="1400" b="0" i="0" u="none" strike="noStrike" kern="1200" baseline="0" dirty="0" smtClean="0">
                          <a:solidFill>
                            <a:schemeClr val="tx1"/>
                          </a:solidFill>
                          <a:latin typeface="+mn-lt"/>
                          <a:ea typeface="+mn-ea"/>
                          <a:cs typeface="+mn-cs"/>
                        </a:rPr>
                        <a:t>0.838</a:t>
                      </a:r>
                      <a:endParaRPr lang="en-US" sz="1400" dirty="0">
                        <a:effectLst/>
                        <a:latin typeface="+mn-lt"/>
                        <a:ea typeface="PMingLiU"/>
                        <a:cs typeface="Times New Roman"/>
                      </a:endParaRPr>
                    </a:p>
                  </a:txBody>
                  <a:tcPr/>
                </a:tc>
                <a:tc>
                  <a:txBody>
                    <a:bodyPr/>
                    <a:lstStyle/>
                    <a:p>
                      <a:pPr algn="ctr">
                        <a:lnSpc>
                          <a:spcPct val="115000"/>
                        </a:lnSpc>
                        <a:spcAft>
                          <a:spcPts val="0"/>
                        </a:spcAft>
                      </a:pPr>
                      <a:r>
                        <a:rPr lang="en-US" sz="1400" b="0" i="0" u="none" strike="noStrike" kern="1200" baseline="0" dirty="0" smtClean="0">
                          <a:solidFill>
                            <a:schemeClr val="tx1"/>
                          </a:solidFill>
                          <a:latin typeface="+mn-lt"/>
                          <a:ea typeface="+mn-ea"/>
                          <a:cs typeface="+mn-cs"/>
                        </a:rPr>
                        <a:t>0.862</a:t>
                      </a:r>
                      <a:endParaRPr lang="en-US" sz="1400" dirty="0">
                        <a:effectLst/>
                        <a:latin typeface="+mn-lt"/>
                        <a:ea typeface="PMingLiU"/>
                        <a:cs typeface="Times New Roman"/>
                      </a:endParaRPr>
                    </a:p>
                  </a:txBody>
                  <a:tcPr/>
                </a:tc>
                <a:tc>
                  <a:txBody>
                    <a:bodyPr/>
                    <a:lstStyle/>
                    <a:p>
                      <a:pPr algn="ctr">
                        <a:lnSpc>
                          <a:spcPct val="115000"/>
                        </a:lnSpc>
                        <a:spcAft>
                          <a:spcPts val="0"/>
                        </a:spcAft>
                      </a:pPr>
                      <a:r>
                        <a:rPr lang="en-US" sz="1400" b="0" i="0" u="none" strike="noStrike" kern="1200" baseline="0" dirty="0" smtClean="0">
                          <a:solidFill>
                            <a:schemeClr val="tx1"/>
                          </a:solidFill>
                          <a:latin typeface="+mn-lt"/>
                          <a:ea typeface="+mn-ea"/>
                          <a:cs typeface="+mn-cs"/>
                        </a:rPr>
                        <a:t>0.363</a:t>
                      </a:r>
                      <a:endParaRPr lang="en-US" sz="1400" dirty="0">
                        <a:effectLst/>
                        <a:latin typeface="+mn-lt"/>
                        <a:ea typeface="PMingLiU"/>
                        <a:cs typeface="Times New Roman"/>
                      </a:endParaRPr>
                    </a:p>
                  </a:txBody>
                  <a:tcPr/>
                </a:tc>
              </a:tr>
              <a:tr h="321129">
                <a:tc>
                  <a:txBody>
                    <a:bodyPr/>
                    <a:lstStyle/>
                    <a:p>
                      <a:pPr marL="0">
                        <a:lnSpc>
                          <a:spcPct val="115000"/>
                        </a:lnSpc>
                        <a:spcAft>
                          <a:spcPts val="0"/>
                        </a:spcAft>
                      </a:pPr>
                      <a:r>
                        <a:rPr lang="en-US" sz="1400" b="0" i="0" u="none" strike="noStrike" kern="1200" baseline="0" dirty="0" smtClean="0">
                          <a:solidFill>
                            <a:schemeClr val="tx1"/>
                          </a:solidFill>
                          <a:latin typeface="+mn-lt"/>
                          <a:ea typeface="+mn-ea"/>
                          <a:cs typeface="+mn-cs"/>
                        </a:rPr>
                        <a:t>Main effects</a:t>
                      </a:r>
                      <a:endParaRPr lang="en-US" sz="1400" dirty="0">
                        <a:effectLst/>
                        <a:latin typeface="+mn-lt"/>
                        <a:ea typeface="PMingLiU"/>
                        <a:cs typeface="Times New Roman"/>
                      </a:endParaRPr>
                    </a:p>
                  </a:txBody>
                  <a:tcPr/>
                </a:tc>
                <a:tc>
                  <a:txBody>
                    <a:bodyPr/>
                    <a:lstStyle/>
                    <a:p>
                      <a:pPr algn="ctr">
                        <a:lnSpc>
                          <a:spcPct val="115000"/>
                        </a:lnSpc>
                        <a:spcAft>
                          <a:spcPts val="0"/>
                        </a:spcAft>
                      </a:pPr>
                      <a:r>
                        <a:rPr lang="en-US" sz="1400" b="0" smtClean="0">
                          <a:solidFill>
                            <a:schemeClr val="bg1"/>
                          </a:solidFill>
                          <a:latin typeface="Arial (Body)"/>
                        </a:rPr>
                        <a:t>Blank</a:t>
                      </a:r>
                      <a:endParaRPr lang="en-US" sz="1400" dirty="0">
                        <a:effectLst/>
                        <a:latin typeface="+mn-lt"/>
                        <a:ea typeface="PMingLiU"/>
                        <a:cs typeface="Times New Roman"/>
                      </a:endParaRPr>
                    </a:p>
                  </a:txBody>
                  <a:tcPr/>
                </a:tc>
                <a:tc>
                  <a:txBody>
                    <a:bodyPr/>
                    <a:lstStyle/>
                    <a:p>
                      <a:pPr algn="ctr">
                        <a:lnSpc>
                          <a:spcPct val="115000"/>
                        </a:lnSpc>
                        <a:spcAft>
                          <a:spcPts val="0"/>
                        </a:spcAft>
                      </a:pPr>
                      <a:r>
                        <a:rPr lang="en-US" sz="1400" b="0" smtClean="0">
                          <a:solidFill>
                            <a:schemeClr val="bg1"/>
                          </a:solidFill>
                          <a:latin typeface="Arial (Body)"/>
                        </a:rPr>
                        <a:t>Blank</a:t>
                      </a:r>
                      <a:endParaRPr lang="en-US" sz="1400" dirty="0">
                        <a:effectLst/>
                        <a:latin typeface="+mn-lt"/>
                        <a:ea typeface="PMingLiU"/>
                        <a:cs typeface="Times New Roman"/>
                      </a:endParaRPr>
                    </a:p>
                  </a:txBody>
                  <a:tcPr/>
                </a:tc>
                <a:tc>
                  <a:txBody>
                    <a:bodyPr/>
                    <a:lstStyle/>
                    <a:p>
                      <a:pPr algn="ctr">
                        <a:lnSpc>
                          <a:spcPct val="115000"/>
                        </a:lnSpc>
                        <a:spcAft>
                          <a:spcPts val="0"/>
                        </a:spcAft>
                      </a:pPr>
                      <a:r>
                        <a:rPr lang="en-US" sz="1400" b="0" smtClean="0">
                          <a:solidFill>
                            <a:schemeClr val="bg1"/>
                          </a:solidFill>
                          <a:latin typeface="Arial (Body)"/>
                        </a:rPr>
                        <a:t>Blank</a:t>
                      </a:r>
                      <a:endParaRPr lang="en-US" sz="1400" dirty="0">
                        <a:effectLst/>
                        <a:latin typeface="+mn-lt"/>
                        <a:ea typeface="PMingLiU"/>
                        <a:cs typeface="Times New Roman"/>
                      </a:endParaRPr>
                    </a:p>
                  </a:txBody>
                  <a:tcPr/>
                </a:tc>
                <a:tc>
                  <a:txBody>
                    <a:bodyPr/>
                    <a:lstStyle/>
                    <a:p>
                      <a:pPr algn="ctr">
                        <a:lnSpc>
                          <a:spcPct val="115000"/>
                        </a:lnSpc>
                        <a:spcAft>
                          <a:spcPts val="0"/>
                        </a:spcAft>
                      </a:pPr>
                      <a:r>
                        <a:rPr lang="en-US" sz="1400" b="0" smtClean="0">
                          <a:solidFill>
                            <a:schemeClr val="bg1"/>
                          </a:solidFill>
                          <a:latin typeface="Arial (Body)"/>
                        </a:rPr>
                        <a:t>Blank</a:t>
                      </a:r>
                      <a:endParaRPr lang="en-US" sz="1400" dirty="0">
                        <a:effectLst/>
                        <a:latin typeface="+mn-lt"/>
                        <a:ea typeface="PMingLiU"/>
                        <a:cs typeface="Times New Roman"/>
                      </a:endParaRPr>
                    </a:p>
                  </a:txBody>
                  <a:tcPr/>
                </a:tc>
                <a:tc>
                  <a:txBody>
                    <a:bodyPr/>
                    <a:lstStyle/>
                    <a:p>
                      <a:pPr algn="ctr">
                        <a:lnSpc>
                          <a:spcPct val="115000"/>
                        </a:lnSpc>
                        <a:spcAft>
                          <a:spcPts val="0"/>
                        </a:spcAft>
                      </a:pPr>
                      <a:r>
                        <a:rPr lang="en-US" sz="1400" b="0" dirty="0" smtClean="0">
                          <a:solidFill>
                            <a:schemeClr val="bg1"/>
                          </a:solidFill>
                          <a:latin typeface="Arial (Body)"/>
                        </a:rPr>
                        <a:t>Blank</a:t>
                      </a:r>
                      <a:endParaRPr lang="en-US" sz="1400" dirty="0">
                        <a:effectLst/>
                        <a:latin typeface="+mn-lt"/>
                        <a:ea typeface="PMingLiU"/>
                        <a:cs typeface="Times New Roman"/>
                      </a:endParaRPr>
                    </a:p>
                  </a:txBody>
                  <a:tcPr/>
                </a:tc>
              </a:tr>
              <a:tr h="321129">
                <a:tc>
                  <a:txBody>
                    <a:bodyPr/>
                    <a:lstStyle/>
                    <a:p>
                      <a:pPr marL="182880">
                        <a:lnSpc>
                          <a:spcPct val="115000"/>
                        </a:lnSpc>
                        <a:spcAft>
                          <a:spcPts val="0"/>
                        </a:spcAft>
                      </a:pPr>
                      <a:r>
                        <a:rPr lang="en-US" sz="1400" b="0" i="0" u="none" strike="noStrike" kern="1200" baseline="0" dirty="0" smtClean="0">
                          <a:solidFill>
                            <a:schemeClr val="tx1"/>
                          </a:solidFill>
                          <a:latin typeface="+mn-lt"/>
                          <a:ea typeface="+mn-ea"/>
                          <a:cs typeface="+mn-cs"/>
                        </a:rPr>
                        <a:t>Promotion</a:t>
                      </a:r>
                      <a:endParaRPr lang="en-US" sz="1400" dirty="0">
                        <a:effectLst/>
                        <a:latin typeface="+mn-lt"/>
                        <a:ea typeface="PMingLiU"/>
                        <a:cs typeface="Times New Roman"/>
                      </a:endParaRPr>
                    </a:p>
                  </a:txBody>
                  <a:tcPr/>
                </a:tc>
                <a:tc>
                  <a:txBody>
                    <a:bodyPr/>
                    <a:lstStyle/>
                    <a:p>
                      <a:pPr algn="ctr">
                        <a:lnSpc>
                          <a:spcPct val="115000"/>
                        </a:lnSpc>
                        <a:spcAft>
                          <a:spcPts val="0"/>
                        </a:spcAft>
                      </a:pPr>
                      <a:r>
                        <a:rPr lang="en-US" sz="1400" b="0" i="0" u="none" strike="noStrike" kern="1200" baseline="0" dirty="0" smtClean="0">
                          <a:solidFill>
                            <a:schemeClr val="tx1"/>
                          </a:solidFill>
                          <a:latin typeface="+mn-lt"/>
                          <a:ea typeface="+mn-ea"/>
                          <a:cs typeface="+mn-cs"/>
                        </a:rPr>
                        <a:t>106.067</a:t>
                      </a:r>
                      <a:endParaRPr lang="en-US" sz="1400" dirty="0">
                        <a:effectLst/>
                        <a:latin typeface="+mn-lt"/>
                        <a:ea typeface="PMingLiU"/>
                        <a:cs typeface="Times New Roman"/>
                      </a:endParaRPr>
                    </a:p>
                  </a:txBody>
                  <a:tcPr/>
                </a:tc>
                <a:tc>
                  <a:txBody>
                    <a:bodyPr/>
                    <a:lstStyle/>
                    <a:p>
                      <a:pPr algn="ctr">
                        <a:lnSpc>
                          <a:spcPct val="115000"/>
                        </a:lnSpc>
                        <a:spcAft>
                          <a:spcPts val="0"/>
                        </a:spcAft>
                      </a:pPr>
                      <a:r>
                        <a:rPr lang="en-US" sz="1400" dirty="0" smtClean="0">
                          <a:effectLst/>
                          <a:latin typeface="+mn-lt"/>
                          <a:ea typeface="PMingLiU"/>
                          <a:cs typeface="Times New Roman"/>
                        </a:rPr>
                        <a:t>2</a:t>
                      </a:r>
                      <a:endParaRPr lang="en-US" sz="1400" dirty="0">
                        <a:effectLst/>
                        <a:latin typeface="+mn-lt"/>
                        <a:ea typeface="PMingLiU"/>
                        <a:cs typeface="Times New Roman"/>
                      </a:endParaRPr>
                    </a:p>
                  </a:txBody>
                  <a:tcPr/>
                </a:tc>
                <a:tc>
                  <a:txBody>
                    <a:bodyPr/>
                    <a:lstStyle/>
                    <a:p>
                      <a:pPr algn="ctr">
                        <a:lnSpc>
                          <a:spcPct val="115000"/>
                        </a:lnSpc>
                        <a:spcAft>
                          <a:spcPts val="0"/>
                        </a:spcAft>
                      </a:pPr>
                      <a:r>
                        <a:rPr lang="en-US" sz="1400" b="0" i="0" u="none" strike="noStrike" kern="1200" baseline="0" dirty="0" smtClean="0">
                          <a:solidFill>
                            <a:schemeClr val="tx1"/>
                          </a:solidFill>
                          <a:latin typeface="+mn-lt"/>
                          <a:ea typeface="+mn-ea"/>
                          <a:cs typeface="+mn-cs"/>
                        </a:rPr>
                        <a:t>53.033</a:t>
                      </a:r>
                      <a:endParaRPr lang="en-US" sz="1400" dirty="0">
                        <a:effectLst/>
                        <a:latin typeface="+mn-lt"/>
                        <a:ea typeface="PMingLiU"/>
                        <a:cs typeface="Times New Roman"/>
                      </a:endParaRPr>
                    </a:p>
                  </a:txBody>
                  <a:tcPr/>
                </a:tc>
                <a:tc>
                  <a:txBody>
                    <a:bodyPr/>
                    <a:lstStyle/>
                    <a:p>
                      <a:pPr algn="ctr">
                        <a:lnSpc>
                          <a:spcPct val="115000"/>
                        </a:lnSpc>
                        <a:spcAft>
                          <a:spcPts val="0"/>
                        </a:spcAft>
                      </a:pPr>
                      <a:r>
                        <a:rPr lang="en-US" sz="1400" b="0" i="0" u="none" strike="noStrike" kern="1200" baseline="0" dirty="0" smtClean="0">
                          <a:solidFill>
                            <a:schemeClr val="tx1"/>
                          </a:solidFill>
                          <a:latin typeface="+mn-lt"/>
                          <a:ea typeface="+mn-ea"/>
                          <a:cs typeface="+mn-cs"/>
                        </a:rPr>
                        <a:t>54.546</a:t>
                      </a:r>
                      <a:endParaRPr lang="en-US" sz="1400" dirty="0">
                        <a:effectLst/>
                        <a:latin typeface="+mn-lt"/>
                        <a:ea typeface="PMingLiU"/>
                        <a:cs typeface="Times New Roman"/>
                      </a:endParaRPr>
                    </a:p>
                  </a:txBody>
                  <a:tcPr/>
                </a:tc>
                <a:tc>
                  <a:txBody>
                    <a:bodyPr/>
                    <a:lstStyle/>
                    <a:p>
                      <a:pPr algn="ctr">
                        <a:lnSpc>
                          <a:spcPct val="115000"/>
                        </a:lnSpc>
                        <a:spcAft>
                          <a:spcPts val="0"/>
                        </a:spcAft>
                      </a:pPr>
                      <a:r>
                        <a:rPr lang="en-US" sz="1400" b="0" i="0" u="none" strike="noStrike" kern="1200" baseline="0" dirty="0" smtClean="0">
                          <a:solidFill>
                            <a:schemeClr val="tx1"/>
                          </a:solidFill>
                          <a:latin typeface="+mn-lt"/>
                          <a:ea typeface="+mn-ea"/>
                          <a:cs typeface="+mn-cs"/>
                        </a:rPr>
                        <a:t>0.000</a:t>
                      </a:r>
                      <a:endParaRPr lang="en-US" sz="1400" dirty="0">
                        <a:effectLst/>
                        <a:latin typeface="+mn-lt"/>
                        <a:ea typeface="PMingLiU"/>
                        <a:cs typeface="Times New Roman"/>
                      </a:endParaRPr>
                    </a:p>
                  </a:txBody>
                  <a:tcPr/>
                </a:tc>
              </a:tr>
              <a:tr h="321129">
                <a:tc>
                  <a:txBody>
                    <a:bodyPr/>
                    <a:lstStyle/>
                    <a:p>
                      <a:pPr marL="182880">
                        <a:lnSpc>
                          <a:spcPct val="115000"/>
                        </a:lnSpc>
                        <a:spcAft>
                          <a:spcPts val="0"/>
                        </a:spcAft>
                      </a:pPr>
                      <a:r>
                        <a:rPr lang="en-US" sz="1400" b="0" i="0" u="none" strike="noStrike" kern="1200" baseline="0" dirty="0" smtClean="0">
                          <a:solidFill>
                            <a:schemeClr val="tx1"/>
                          </a:solidFill>
                          <a:latin typeface="+mn-lt"/>
                          <a:ea typeface="+mn-ea"/>
                          <a:cs typeface="+mn-cs"/>
                        </a:rPr>
                        <a:t>Coupon</a:t>
                      </a:r>
                      <a:endParaRPr lang="en-US" sz="1400" dirty="0">
                        <a:effectLst/>
                        <a:latin typeface="+mn-lt"/>
                        <a:ea typeface="PMingLiU"/>
                        <a:cs typeface="Times New Roman"/>
                      </a:endParaRPr>
                    </a:p>
                  </a:txBody>
                  <a:tcPr/>
                </a:tc>
                <a:tc>
                  <a:txBody>
                    <a:bodyPr/>
                    <a:lstStyle/>
                    <a:p>
                      <a:pPr algn="ctr">
                        <a:lnSpc>
                          <a:spcPct val="115000"/>
                        </a:lnSpc>
                        <a:spcAft>
                          <a:spcPts val="0"/>
                        </a:spcAft>
                      </a:pPr>
                      <a:r>
                        <a:rPr lang="en-US" sz="1400" b="0" i="0" u="none" strike="noStrike" kern="1200" baseline="0" dirty="0" smtClean="0">
                          <a:solidFill>
                            <a:schemeClr val="tx1"/>
                          </a:solidFill>
                          <a:latin typeface="+mn-lt"/>
                          <a:ea typeface="+mn-ea"/>
                          <a:cs typeface="+mn-cs"/>
                        </a:rPr>
                        <a:t>53.333</a:t>
                      </a:r>
                      <a:endParaRPr lang="en-US" sz="1400" dirty="0">
                        <a:effectLst/>
                        <a:latin typeface="+mn-lt"/>
                        <a:ea typeface="PMingLiU"/>
                        <a:cs typeface="Times New Roman"/>
                      </a:endParaRPr>
                    </a:p>
                  </a:txBody>
                  <a:tcPr/>
                </a:tc>
                <a:tc>
                  <a:txBody>
                    <a:bodyPr/>
                    <a:lstStyle/>
                    <a:p>
                      <a:pPr algn="ctr">
                        <a:lnSpc>
                          <a:spcPct val="115000"/>
                        </a:lnSpc>
                        <a:spcAft>
                          <a:spcPts val="0"/>
                        </a:spcAft>
                      </a:pPr>
                      <a:r>
                        <a:rPr lang="en-US" sz="1400" dirty="0" smtClean="0">
                          <a:effectLst/>
                          <a:latin typeface="+mn-lt"/>
                          <a:ea typeface="PMingLiU"/>
                          <a:cs typeface="Times New Roman"/>
                        </a:rPr>
                        <a:t>1</a:t>
                      </a:r>
                      <a:endParaRPr lang="en-US" sz="1400" dirty="0">
                        <a:effectLst/>
                        <a:latin typeface="+mn-lt"/>
                        <a:ea typeface="PMingLiU"/>
                        <a:cs typeface="Times New Roman"/>
                      </a:endParaRPr>
                    </a:p>
                  </a:txBody>
                  <a:tcPr/>
                </a:tc>
                <a:tc>
                  <a:txBody>
                    <a:bodyPr/>
                    <a:lstStyle/>
                    <a:p>
                      <a:pPr algn="ctr">
                        <a:lnSpc>
                          <a:spcPct val="115000"/>
                        </a:lnSpc>
                        <a:spcAft>
                          <a:spcPts val="0"/>
                        </a:spcAft>
                      </a:pPr>
                      <a:r>
                        <a:rPr lang="en-US" sz="1400" b="0" i="0" u="none" strike="noStrike" kern="1200" baseline="0" dirty="0" smtClean="0">
                          <a:solidFill>
                            <a:schemeClr val="tx1"/>
                          </a:solidFill>
                          <a:latin typeface="+mn-lt"/>
                          <a:ea typeface="+mn-ea"/>
                          <a:cs typeface="+mn-cs"/>
                        </a:rPr>
                        <a:t>53.333</a:t>
                      </a:r>
                      <a:endParaRPr lang="en-US" sz="1400" dirty="0">
                        <a:effectLst/>
                        <a:latin typeface="+mn-lt"/>
                        <a:ea typeface="PMingLiU"/>
                        <a:cs typeface="Times New Roman"/>
                      </a:endParaRPr>
                    </a:p>
                  </a:txBody>
                  <a:tcPr/>
                </a:tc>
                <a:tc>
                  <a:txBody>
                    <a:bodyPr/>
                    <a:lstStyle/>
                    <a:p>
                      <a:pPr algn="ctr">
                        <a:lnSpc>
                          <a:spcPct val="115000"/>
                        </a:lnSpc>
                        <a:spcAft>
                          <a:spcPts val="0"/>
                        </a:spcAft>
                      </a:pPr>
                      <a:r>
                        <a:rPr lang="en-US" sz="1400" b="0" i="0" u="none" strike="noStrike" kern="1200" baseline="0" dirty="0" smtClean="0">
                          <a:solidFill>
                            <a:schemeClr val="tx1"/>
                          </a:solidFill>
                          <a:latin typeface="+mn-lt"/>
                          <a:ea typeface="+mn-ea"/>
                          <a:cs typeface="+mn-cs"/>
                        </a:rPr>
                        <a:t>54.855</a:t>
                      </a:r>
                      <a:endParaRPr lang="en-US" sz="1400" dirty="0">
                        <a:effectLst/>
                        <a:latin typeface="+mn-lt"/>
                        <a:ea typeface="PMingLiU"/>
                        <a:cs typeface="Times New Roman"/>
                      </a:endParaRPr>
                    </a:p>
                  </a:txBody>
                  <a:tcPr/>
                </a:tc>
                <a:tc>
                  <a:txBody>
                    <a:bodyPr/>
                    <a:lstStyle/>
                    <a:p>
                      <a:pPr algn="ctr">
                        <a:lnSpc>
                          <a:spcPct val="115000"/>
                        </a:lnSpc>
                        <a:spcAft>
                          <a:spcPts val="0"/>
                        </a:spcAft>
                      </a:pPr>
                      <a:r>
                        <a:rPr lang="en-US" sz="1400" b="0" i="0" u="none" strike="noStrike" kern="1200" baseline="0" dirty="0" smtClean="0">
                          <a:solidFill>
                            <a:schemeClr val="tx1"/>
                          </a:solidFill>
                          <a:latin typeface="+mn-lt"/>
                          <a:ea typeface="+mn-ea"/>
                          <a:cs typeface="+mn-cs"/>
                        </a:rPr>
                        <a:t>0.000</a:t>
                      </a:r>
                      <a:endParaRPr lang="en-US" sz="1400" dirty="0">
                        <a:effectLst/>
                        <a:latin typeface="+mn-lt"/>
                        <a:ea typeface="PMingLiU"/>
                        <a:cs typeface="Times New Roman"/>
                      </a:endParaRPr>
                    </a:p>
                  </a:txBody>
                  <a:tcPr/>
                </a:tc>
              </a:tr>
              <a:tr h="321129">
                <a:tc>
                  <a:txBody>
                    <a:bodyPr/>
                    <a:lstStyle/>
                    <a:p>
                      <a:pPr marL="182880">
                        <a:lnSpc>
                          <a:spcPct val="115000"/>
                        </a:lnSpc>
                        <a:spcAft>
                          <a:spcPts val="0"/>
                        </a:spcAft>
                      </a:pPr>
                      <a:r>
                        <a:rPr lang="en-US" sz="1400" b="0" i="0" u="none" strike="noStrike" kern="1200" baseline="0" dirty="0" smtClean="0">
                          <a:solidFill>
                            <a:schemeClr val="tx1"/>
                          </a:solidFill>
                          <a:latin typeface="+mn-lt"/>
                          <a:ea typeface="+mn-ea"/>
                          <a:cs typeface="+mn-cs"/>
                        </a:rPr>
                        <a:t>Combined</a:t>
                      </a:r>
                      <a:endParaRPr lang="en-US" sz="1400" dirty="0">
                        <a:effectLst/>
                        <a:latin typeface="+mn-lt"/>
                        <a:ea typeface="PMingLiU"/>
                        <a:cs typeface="Times New Roman"/>
                      </a:endParaRPr>
                    </a:p>
                  </a:txBody>
                  <a:tcPr/>
                </a:tc>
                <a:tc>
                  <a:txBody>
                    <a:bodyPr/>
                    <a:lstStyle/>
                    <a:p>
                      <a:pPr algn="ctr">
                        <a:lnSpc>
                          <a:spcPct val="115000"/>
                        </a:lnSpc>
                        <a:spcAft>
                          <a:spcPts val="0"/>
                        </a:spcAft>
                      </a:pPr>
                      <a:r>
                        <a:rPr lang="en-US" sz="1400" b="0" i="0" u="none" strike="noStrike" kern="1200" baseline="0" dirty="0" smtClean="0">
                          <a:solidFill>
                            <a:schemeClr val="tx1"/>
                          </a:solidFill>
                          <a:latin typeface="+mn-lt"/>
                          <a:ea typeface="+mn-ea"/>
                          <a:cs typeface="+mn-cs"/>
                        </a:rPr>
                        <a:t>159.400</a:t>
                      </a:r>
                      <a:endParaRPr lang="en-US" sz="1400" dirty="0">
                        <a:effectLst/>
                        <a:latin typeface="+mn-lt"/>
                        <a:ea typeface="PMingLiU"/>
                        <a:cs typeface="Times New Roman"/>
                      </a:endParaRPr>
                    </a:p>
                  </a:txBody>
                  <a:tcPr/>
                </a:tc>
                <a:tc>
                  <a:txBody>
                    <a:bodyPr/>
                    <a:lstStyle/>
                    <a:p>
                      <a:pPr algn="ctr">
                        <a:lnSpc>
                          <a:spcPct val="115000"/>
                        </a:lnSpc>
                        <a:spcAft>
                          <a:spcPts val="0"/>
                        </a:spcAft>
                      </a:pPr>
                      <a:r>
                        <a:rPr lang="en-US" sz="1400" dirty="0" smtClean="0">
                          <a:effectLst/>
                          <a:latin typeface="+mn-lt"/>
                          <a:ea typeface="PMingLiU"/>
                          <a:cs typeface="Times New Roman"/>
                        </a:rPr>
                        <a:t>3</a:t>
                      </a:r>
                      <a:endParaRPr lang="en-US" sz="1400" dirty="0">
                        <a:effectLst/>
                        <a:latin typeface="+mn-lt"/>
                        <a:ea typeface="PMingLiU"/>
                        <a:cs typeface="Times New Roman"/>
                      </a:endParaRPr>
                    </a:p>
                  </a:txBody>
                  <a:tcPr/>
                </a:tc>
                <a:tc>
                  <a:txBody>
                    <a:bodyPr/>
                    <a:lstStyle/>
                    <a:p>
                      <a:pPr algn="ctr">
                        <a:lnSpc>
                          <a:spcPct val="115000"/>
                        </a:lnSpc>
                        <a:spcAft>
                          <a:spcPts val="0"/>
                        </a:spcAft>
                      </a:pPr>
                      <a:r>
                        <a:rPr lang="en-US" sz="1400" b="0" i="0" u="none" strike="noStrike" kern="1200" baseline="0" dirty="0" smtClean="0">
                          <a:solidFill>
                            <a:schemeClr val="tx1"/>
                          </a:solidFill>
                          <a:latin typeface="+mn-lt"/>
                          <a:ea typeface="+mn-ea"/>
                          <a:cs typeface="+mn-cs"/>
                        </a:rPr>
                        <a:t>53.133</a:t>
                      </a:r>
                      <a:endParaRPr lang="en-US" sz="1400" dirty="0">
                        <a:effectLst/>
                        <a:latin typeface="+mn-lt"/>
                        <a:ea typeface="PMingLiU"/>
                        <a:cs typeface="Times New Roman"/>
                      </a:endParaRPr>
                    </a:p>
                  </a:txBody>
                  <a:tcPr/>
                </a:tc>
                <a:tc>
                  <a:txBody>
                    <a:bodyPr/>
                    <a:lstStyle/>
                    <a:p>
                      <a:pPr algn="ctr">
                        <a:lnSpc>
                          <a:spcPct val="115000"/>
                        </a:lnSpc>
                        <a:spcAft>
                          <a:spcPts val="0"/>
                        </a:spcAft>
                      </a:pPr>
                      <a:r>
                        <a:rPr lang="en-US" sz="1400" b="0" i="0" u="none" strike="noStrike" kern="1200" baseline="0" dirty="0" smtClean="0">
                          <a:solidFill>
                            <a:schemeClr val="tx1"/>
                          </a:solidFill>
                          <a:latin typeface="+mn-lt"/>
                          <a:ea typeface="+mn-ea"/>
                          <a:cs typeface="+mn-cs"/>
                        </a:rPr>
                        <a:t>54.649</a:t>
                      </a:r>
                      <a:endParaRPr lang="en-US" sz="1400" dirty="0">
                        <a:effectLst/>
                        <a:latin typeface="+mn-lt"/>
                        <a:ea typeface="PMingLiU"/>
                        <a:cs typeface="Times New Roman"/>
                      </a:endParaRPr>
                    </a:p>
                  </a:txBody>
                  <a:tcPr/>
                </a:tc>
                <a:tc>
                  <a:txBody>
                    <a:bodyPr/>
                    <a:lstStyle/>
                    <a:p>
                      <a:pPr algn="ctr">
                        <a:lnSpc>
                          <a:spcPct val="115000"/>
                        </a:lnSpc>
                        <a:spcAft>
                          <a:spcPts val="0"/>
                        </a:spcAft>
                      </a:pPr>
                      <a:r>
                        <a:rPr lang="en-US" sz="1400" b="0" i="0" u="none" strike="noStrike" kern="1200" baseline="0" dirty="0" smtClean="0">
                          <a:solidFill>
                            <a:schemeClr val="tx1"/>
                          </a:solidFill>
                          <a:latin typeface="+mn-lt"/>
                          <a:ea typeface="+mn-ea"/>
                          <a:cs typeface="+mn-cs"/>
                        </a:rPr>
                        <a:t>0.000</a:t>
                      </a:r>
                      <a:endParaRPr lang="en-US" sz="1400" dirty="0">
                        <a:effectLst/>
                        <a:latin typeface="+mn-lt"/>
                        <a:ea typeface="PMingLiU"/>
                        <a:cs typeface="Times New Roman"/>
                      </a:endParaRPr>
                    </a:p>
                  </a:txBody>
                  <a:tcPr/>
                </a:tc>
              </a:tr>
              <a:tr h="321129">
                <a:tc>
                  <a:txBody>
                    <a:bodyPr/>
                    <a:lstStyle/>
                    <a:p>
                      <a:pPr>
                        <a:lnSpc>
                          <a:spcPct val="115000"/>
                        </a:lnSpc>
                        <a:spcAft>
                          <a:spcPts val="0"/>
                        </a:spcAft>
                      </a:pPr>
                      <a:r>
                        <a:rPr lang="en-US" sz="1400" b="0" i="0" u="none" strike="noStrike" kern="1200" baseline="0" dirty="0" smtClean="0">
                          <a:solidFill>
                            <a:schemeClr val="tx1"/>
                          </a:solidFill>
                          <a:latin typeface="+mn-lt"/>
                          <a:ea typeface="+mn-ea"/>
                          <a:cs typeface="+mn-cs"/>
                        </a:rPr>
                        <a:t>2-way interaction</a:t>
                      </a:r>
                      <a:endParaRPr lang="en-US" sz="1400" dirty="0">
                        <a:effectLst/>
                        <a:latin typeface="+mn-lt"/>
                        <a:ea typeface="PMingLiU"/>
                        <a:cs typeface="Times New Roman"/>
                      </a:endParaRPr>
                    </a:p>
                  </a:txBody>
                  <a:tcPr/>
                </a:tc>
                <a:tc>
                  <a:txBody>
                    <a:bodyPr/>
                    <a:lstStyle/>
                    <a:p>
                      <a:pPr algn="ctr">
                        <a:lnSpc>
                          <a:spcPct val="115000"/>
                        </a:lnSpc>
                        <a:spcAft>
                          <a:spcPts val="0"/>
                        </a:spcAft>
                      </a:pPr>
                      <a:r>
                        <a:rPr lang="en-US" sz="1400" b="0" smtClean="0">
                          <a:solidFill>
                            <a:schemeClr val="bg1"/>
                          </a:solidFill>
                          <a:latin typeface="Arial (Body)"/>
                        </a:rPr>
                        <a:t>Blank</a:t>
                      </a:r>
                      <a:endParaRPr lang="en-US" sz="1400" dirty="0">
                        <a:effectLst/>
                        <a:latin typeface="+mn-lt"/>
                        <a:ea typeface="PMingLiU"/>
                        <a:cs typeface="Times New Roman"/>
                      </a:endParaRPr>
                    </a:p>
                  </a:txBody>
                  <a:tcPr/>
                </a:tc>
                <a:tc>
                  <a:txBody>
                    <a:bodyPr/>
                    <a:lstStyle/>
                    <a:p>
                      <a:pPr algn="ctr">
                        <a:lnSpc>
                          <a:spcPct val="115000"/>
                        </a:lnSpc>
                        <a:spcAft>
                          <a:spcPts val="0"/>
                        </a:spcAft>
                      </a:pPr>
                      <a:r>
                        <a:rPr lang="en-US" sz="1400" b="0" smtClean="0">
                          <a:solidFill>
                            <a:schemeClr val="bg1"/>
                          </a:solidFill>
                          <a:latin typeface="Arial (Body)"/>
                        </a:rPr>
                        <a:t>Blank</a:t>
                      </a:r>
                      <a:endParaRPr lang="en-US" sz="1400" dirty="0">
                        <a:effectLst/>
                        <a:latin typeface="+mn-lt"/>
                        <a:ea typeface="PMingLiU"/>
                        <a:cs typeface="Times New Roman"/>
                      </a:endParaRPr>
                    </a:p>
                  </a:txBody>
                  <a:tcPr/>
                </a:tc>
                <a:tc>
                  <a:txBody>
                    <a:bodyPr/>
                    <a:lstStyle/>
                    <a:p>
                      <a:pPr algn="ctr">
                        <a:lnSpc>
                          <a:spcPct val="115000"/>
                        </a:lnSpc>
                        <a:spcAft>
                          <a:spcPts val="0"/>
                        </a:spcAft>
                      </a:pPr>
                      <a:r>
                        <a:rPr lang="en-US" sz="1400" b="0" smtClean="0">
                          <a:solidFill>
                            <a:schemeClr val="bg1"/>
                          </a:solidFill>
                          <a:latin typeface="Arial (Body)"/>
                        </a:rPr>
                        <a:t>Blank</a:t>
                      </a:r>
                      <a:endParaRPr lang="en-US" sz="1400" dirty="0">
                        <a:effectLst/>
                        <a:latin typeface="+mn-lt"/>
                        <a:ea typeface="PMingLiU"/>
                        <a:cs typeface="Times New Roman"/>
                      </a:endParaRPr>
                    </a:p>
                  </a:txBody>
                  <a:tcPr/>
                </a:tc>
                <a:tc>
                  <a:txBody>
                    <a:bodyPr/>
                    <a:lstStyle/>
                    <a:p>
                      <a:pPr algn="ctr">
                        <a:lnSpc>
                          <a:spcPct val="115000"/>
                        </a:lnSpc>
                        <a:spcAft>
                          <a:spcPts val="0"/>
                        </a:spcAft>
                      </a:pPr>
                      <a:r>
                        <a:rPr lang="en-US" sz="1400" b="0" smtClean="0">
                          <a:solidFill>
                            <a:schemeClr val="bg1"/>
                          </a:solidFill>
                          <a:latin typeface="Arial (Body)"/>
                        </a:rPr>
                        <a:t>Blank</a:t>
                      </a:r>
                      <a:endParaRPr lang="en-US" sz="1400" dirty="0">
                        <a:effectLst/>
                        <a:latin typeface="+mn-lt"/>
                        <a:ea typeface="PMingLiU"/>
                        <a:cs typeface="Times New Roman"/>
                      </a:endParaRPr>
                    </a:p>
                  </a:txBody>
                  <a:tcPr/>
                </a:tc>
                <a:tc>
                  <a:txBody>
                    <a:bodyPr/>
                    <a:lstStyle/>
                    <a:p>
                      <a:pPr algn="ctr">
                        <a:lnSpc>
                          <a:spcPct val="115000"/>
                        </a:lnSpc>
                        <a:spcAft>
                          <a:spcPts val="0"/>
                        </a:spcAft>
                      </a:pPr>
                      <a:r>
                        <a:rPr lang="en-US" sz="1400" b="0" dirty="0" smtClean="0">
                          <a:solidFill>
                            <a:schemeClr val="bg1"/>
                          </a:solidFill>
                          <a:latin typeface="Arial (Body)"/>
                        </a:rPr>
                        <a:t>Blank</a:t>
                      </a:r>
                      <a:endParaRPr lang="en-US" sz="1400" dirty="0">
                        <a:effectLst/>
                        <a:latin typeface="+mn-lt"/>
                        <a:ea typeface="PMingLiU"/>
                        <a:cs typeface="Times New Roman"/>
                      </a:endParaRPr>
                    </a:p>
                  </a:txBody>
                  <a:tcPr/>
                </a:tc>
              </a:tr>
              <a:tr h="321129">
                <a:tc>
                  <a:txBody>
                    <a:bodyPr/>
                    <a:lstStyle/>
                    <a:p>
                      <a:pPr marL="182880">
                        <a:lnSpc>
                          <a:spcPct val="115000"/>
                        </a:lnSpc>
                        <a:spcAft>
                          <a:spcPts val="0"/>
                        </a:spcAft>
                      </a:pPr>
                      <a:r>
                        <a:rPr lang="en-US" sz="1400" b="0" i="0" u="none" strike="noStrike" kern="1200" baseline="0" dirty="0" smtClean="0">
                          <a:solidFill>
                            <a:schemeClr val="tx1"/>
                          </a:solidFill>
                          <a:latin typeface="+mn-lt"/>
                          <a:ea typeface="+mn-ea"/>
                          <a:cs typeface="+mn-cs"/>
                        </a:rPr>
                        <a:t>Promotion × coupon</a:t>
                      </a:r>
                      <a:endParaRPr lang="en-US" sz="1400" dirty="0">
                        <a:effectLst/>
                        <a:latin typeface="+mn-lt"/>
                        <a:ea typeface="PMingLiU"/>
                        <a:cs typeface="Times New Roman"/>
                      </a:endParaRPr>
                    </a:p>
                  </a:txBody>
                  <a:tcPr/>
                </a:tc>
                <a:tc>
                  <a:txBody>
                    <a:bodyPr/>
                    <a:lstStyle/>
                    <a:p>
                      <a:pPr algn="ctr">
                        <a:lnSpc>
                          <a:spcPct val="115000"/>
                        </a:lnSpc>
                        <a:spcAft>
                          <a:spcPts val="0"/>
                        </a:spcAft>
                      </a:pPr>
                      <a:r>
                        <a:rPr lang="en-US" sz="1400" b="0" i="0" u="none" strike="noStrike" kern="1200" baseline="0" dirty="0" smtClean="0">
                          <a:solidFill>
                            <a:schemeClr val="tx1"/>
                          </a:solidFill>
                          <a:latin typeface="+mn-lt"/>
                          <a:ea typeface="+mn-ea"/>
                          <a:cs typeface="+mn-cs"/>
                        </a:rPr>
                        <a:t>3.267</a:t>
                      </a:r>
                      <a:endParaRPr lang="en-US" sz="1400" dirty="0">
                        <a:effectLst/>
                        <a:latin typeface="+mn-lt"/>
                        <a:ea typeface="PMingLiU"/>
                        <a:cs typeface="Times New Roman"/>
                      </a:endParaRPr>
                    </a:p>
                  </a:txBody>
                  <a:tcPr/>
                </a:tc>
                <a:tc>
                  <a:txBody>
                    <a:bodyPr/>
                    <a:lstStyle/>
                    <a:p>
                      <a:pPr algn="ctr">
                        <a:lnSpc>
                          <a:spcPct val="115000"/>
                        </a:lnSpc>
                        <a:spcAft>
                          <a:spcPts val="0"/>
                        </a:spcAft>
                      </a:pPr>
                      <a:r>
                        <a:rPr lang="en-US" sz="1400" b="0" i="0" u="none" strike="noStrike" kern="1200" baseline="0" dirty="0" smtClean="0">
                          <a:solidFill>
                            <a:schemeClr val="tx1"/>
                          </a:solidFill>
                          <a:latin typeface="+mn-lt"/>
                          <a:ea typeface="+mn-ea"/>
                          <a:cs typeface="+mn-cs"/>
                        </a:rPr>
                        <a:t>2</a:t>
                      </a:r>
                      <a:endParaRPr lang="en-US" sz="1400" dirty="0">
                        <a:effectLst/>
                        <a:latin typeface="+mn-lt"/>
                        <a:ea typeface="PMingLiU"/>
                        <a:cs typeface="Times New Roman"/>
                      </a:endParaRPr>
                    </a:p>
                  </a:txBody>
                  <a:tcPr/>
                </a:tc>
                <a:tc>
                  <a:txBody>
                    <a:bodyPr/>
                    <a:lstStyle/>
                    <a:p>
                      <a:pPr algn="ctr">
                        <a:lnSpc>
                          <a:spcPct val="115000"/>
                        </a:lnSpc>
                        <a:spcAft>
                          <a:spcPts val="0"/>
                        </a:spcAft>
                      </a:pPr>
                      <a:r>
                        <a:rPr lang="en-US" sz="1400" b="0" i="0" u="none" strike="noStrike" kern="1200" baseline="0" dirty="0" smtClean="0">
                          <a:solidFill>
                            <a:schemeClr val="tx1"/>
                          </a:solidFill>
                          <a:latin typeface="+mn-lt"/>
                          <a:ea typeface="+mn-ea"/>
                          <a:cs typeface="+mn-cs"/>
                        </a:rPr>
                        <a:t>1.633</a:t>
                      </a:r>
                      <a:endParaRPr lang="en-US" sz="1400" dirty="0">
                        <a:effectLst/>
                        <a:latin typeface="+mn-lt"/>
                        <a:ea typeface="PMingLiU"/>
                        <a:cs typeface="Times New Roman"/>
                      </a:endParaRPr>
                    </a:p>
                  </a:txBody>
                  <a:tcPr/>
                </a:tc>
                <a:tc>
                  <a:txBody>
                    <a:bodyPr/>
                    <a:lstStyle/>
                    <a:p>
                      <a:pPr algn="ctr">
                        <a:lnSpc>
                          <a:spcPct val="115000"/>
                        </a:lnSpc>
                        <a:spcAft>
                          <a:spcPts val="0"/>
                        </a:spcAft>
                      </a:pPr>
                      <a:r>
                        <a:rPr lang="en-US" sz="1400" b="0" i="0" u="none" strike="noStrike" kern="1200" baseline="0" dirty="0" smtClean="0">
                          <a:solidFill>
                            <a:schemeClr val="tx1"/>
                          </a:solidFill>
                          <a:latin typeface="+mn-lt"/>
                          <a:ea typeface="+mn-ea"/>
                          <a:cs typeface="+mn-cs"/>
                        </a:rPr>
                        <a:t>1.680</a:t>
                      </a:r>
                      <a:endParaRPr lang="en-US" sz="1400" dirty="0">
                        <a:effectLst/>
                        <a:latin typeface="+mn-lt"/>
                        <a:ea typeface="PMingLiU"/>
                        <a:cs typeface="Times New Roman"/>
                      </a:endParaRPr>
                    </a:p>
                  </a:txBody>
                  <a:tcPr/>
                </a:tc>
                <a:tc>
                  <a:txBody>
                    <a:bodyPr/>
                    <a:lstStyle/>
                    <a:p>
                      <a:pPr algn="ctr">
                        <a:lnSpc>
                          <a:spcPct val="115000"/>
                        </a:lnSpc>
                        <a:spcAft>
                          <a:spcPts val="0"/>
                        </a:spcAft>
                      </a:pPr>
                      <a:r>
                        <a:rPr lang="en-US" sz="1400" b="0" i="0" u="none" strike="noStrike" kern="1200" baseline="0" dirty="0" smtClean="0">
                          <a:solidFill>
                            <a:schemeClr val="tx1"/>
                          </a:solidFill>
                          <a:latin typeface="+mn-lt"/>
                          <a:ea typeface="+mn-ea"/>
                          <a:cs typeface="+mn-cs"/>
                        </a:rPr>
                        <a:t>0.208</a:t>
                      </a:r>
                      <a:endParaRPr lang="en-US" sz="1400" dirty="0">
                        <a:effectLst/>
                        <a:latin typeface="+mn-lt"/>
                        <a:ea typeface="PMingLiU"/>
                        <a:cs typeface="Times New Roman"/>
                      </a:endParaRPr>
                    </a:p>
                  </a:txBody>
                  <a:tcPr/>
                </a:tc>
              </a:tr>
              <a:tr h="321129">
                <a:tc>
                  <a:txBody>
                    <a:bodyPr/>
                    <a:lstStyle/>
                    <a:p>
                      <a:pPr>
                        <a:lnSpc>
                          <a:spcPct val="115000"/>
                        </a:lnSpc>
                        <a:spcAft>
                          <a:spcPts val="0"/>
                        </a:spcAft>
                      </a:pPr>
                      <a:r>
                        <a:rPr lang="en-US" sz="1400" b="0" i="0" u="none" strike="noStrike" kern="1200" baseline="0" dirty="0" smtClean="0">
                          <a:solidFill>
                            <a:schemeClr val="tx1"/>
                          </a:solidFill>
                          <a:latin typeface="+mn-lt"/>
                          <a:ea typeface="+mn-ea"/>
                          <a:cs typeface="+mn-cs"/>
                        </a:rPr>
                        <a:t>Model</a:t>
                      </a:r>
                      <a:endParaRPr lang="en-US" sz="1400" dirty="0">
                        <a:effectLst/>
                        <a:latin typeface="+mn-lt"/>
                        <a:ea typeface="PMingLiU"/>
                        <a:cs typeface="Times New Roman"/>
                      </a:endParaRPr>
                    </a:p>
                  </a:txBody>
                  <a:tcPr/>
                </a:tc>
                <a:tc>
                  <a:txBody>
                    <a:bodyPr/>
                    <a:lstStyle/>
                    <a:p>
                      <a:pPr algn="ctr">
                        <a:lnSpc>
                          <a:spcPct val="115000"/>
                        </a:lnSpc>
                        <a:spcAft>
                          <a:spcPts val="0"/>
                        </a:spcAft>
                      </a:pPr>
                      <a:r>
                        <a:rPr lang="en-US" sz="1400" b="0" i="0" u="none" strike="noStrike" kern="1200" baseline="0" dirty="0" smtClean="0">
                          <a:solidFill>
                            <a:schemeClr val="tx1"/>
                          </a:solidFill>
                          <a:latin typeface="+mn-lt"/>
                          <a:ea typeface="+mn-ea"/>
                          <a:cs typeface="+mn-cs"/>
                        </a:rPr>
                        <a:t>163.505</a:t>
                      </a:r>
                      <a:endParaRPr lang="en-US" sz="1400" dirty="0">
                        <a:effectLst/>
                        <a:latin typeface="+mn-lt"/>
                        <a:ea typeface="PMingLiU"/>
                        <a:cs typeface="Times New Roman"/>
                      </a:endParaRPr>
                    </a:p>
                  </a:txBody>
                  <a:tcPr/>
                </a:tc>
                <a:tc>
                  <a:txBody>
                    <a:bodyPr/>
                    <a:lstStyle/>
                    <a:p>
                      <a:pPr algn="ctr">
                        <a:lnSpc>
                          <a:spcPct val="115000"/>
                        </a:lnSpc>
                        <a:spcAft>
                          <a:spcPts val="0"/>
                        </a:spcAft>
                      </a:pPr>
                      <a:r>
                        <a:rPr lang="en-US" sz="1400" dirty="0" smtClean="0">
                          <a:effectLst/>
                          <a:latin typeface="+mn-lt"/>
                          <a:ea typeface="PMingLiU"/>
                          <a:cs typeface="Times New Roman"/>
                        </a:rPr>
                        <a:t>6</a:t>
                      </a:r>
                      <a:endParaRPr lang="en-US" sz="1400" dirty="0">
                        <a:effectLst/>
                        <a:latin typeface="+mn-lt"/>
                        <a:ea typeface="PMingLiU"/>
                        <a:cs typeface="Times New Roman"/>
                      </a:endParaRPr>
                    </a:p>
                  </a:txBody>
                  <a:tcPr/>
                </a:tc>
                <a:tc>
                  <a:txBody>
                    <a:bodyPr/>
                    <a:lstStyle/>
                    <a:p>
                      <a:pPr algn="ctr">
                        <a:lnSpc>
                          <a:spcPct val="115000"/>
                        </a:lnSpc>
                        <a:spcAft>
                          <a:spcPts val="0"/>
                        </a:spcAft>
                      </a:pPr>
                      <a:r>
                        <a:rPr lang="en-US" sz="1400" b="0" i="0" u="none" strike="noStrike" kern="1200" baseline="0" dirty="0" smtClean="0">
                          <a:solidFill>
                            <a:schemeClr val="tx1"/>
                          </a:solidFill>
                          <a:latin typeface="+mn-lt"/>
                          <a:ea typeface="+mn-ea"/>
                          <a:cs typeface="+mn-cs"/>
                        </a:rPr>
                        <a:t>27.251</a:t>
                      </a:r>
                      <a:endParaRPr lang="en-US" sz="1400" dirty="0">
                        <a:effectLst/>
                        <a:latin typeface="+mn-lt"/>
                        <a:ea typeface="PMingLiU"/>
                        <a:cs typeface="Times New Roman"/>
                      </a:endParaRPr>
                    </a:p>
                  </a:txBody>
                  <a:tcPr/>
                </a:tc>
                <a:tc>
                  <a:txBody>
                    <a:bodyPr/>
                    <a:lstStyle/>
                    <a:p>
                      <a:pPr algn="ctr">
                        <a:lnSpc>
                          <a:spcPct val="115000"/>
                        </a:lnSpc>
                        <a:spcAft>
                          <a:spcPts val="0"/>
                        </a:spcAft>
                      </a:pPr>
                      <a:r>
                        <a:rPr lang="en-US" sz="1400" b="0" i="0" u="none" strike="noStrike" kern="1200" baseline="0" dirty="0" smtClean="0">
                          <a:solidFill>
                            <a:schemeClr val="tx1"/>
                          </a:solidFill>
                          <a:latin typeface="+mn-lt"/>
                          <a:ea typeface="+mn-ea"/>
                          <a:cs typeface="+mn-cs"/>
                        </a:rPr>
                        <a:t>28.028</a:t>
                      </a:r>
                      <a:endParaRPr lang="en-US" sz="1400" dirty="0">
                        <a:effectLst/>
                        <a:latin typeface="+mn-lt"/>
                        <a:ea typeface="PMingLiU"/>
                        <a:cs typeface="Times New Roman"/>
                      </a:endParaRPr>
                    </a:p>
                  </a:txBody>
                  <a:tcPr/>
                </a:tc>
                <a:tc>
                  <a:txBody>
                    <a:bodyPr/>
                    <a:lstStyle/>
                    <a:p>
                      <a:pPr algn="ctr">
                        <a:lnSpc>
                          <a:spcPct val="115000"/>
                        </a:lnSpc>
                        <a:spcAft>
                          <a:spcPts val="0"/>
                        </a:spcAft>
                      </a:pPr>
                      <a:r>
                        <a:rPr lang="en-US" sz="1400" b="0" i="0" u="none" strike="noStrike" kern="1200" baseline="0" dirty="0" smtClean="0">
                          <a:solidFill>
                            <a:schemeClr val="tx1"/>
                          </a:solidFill>
                          <a:latin typeface="+mn-lt"/>
                          <a:ea typeface="+mn-ea"/>
                          <a:cs typeface="+mn-cs"/>
                        </a:rPr>
                        <a:t>0.000</a:t>
                      </a:r>
                      <a:endParaRPr lang="en-US" sz="1400" dirty="0">
                        <a:effectLst/>
                        <a:latin typeface="+mn-lt"/>
                        <a:ea typeface="PMingLiU"/>
                        <a:cs typeface="Times New Roman"/>
                      </a:endParaRPr>
                    </a:p>
                  </a:txBody>
                  <a:tcPr/>
                </a:tc>
              </a:tr>
              <a:tr h="321129">
                <a:tc>
                  <a:txBody>
                    <a:bodyPr/>
                    <a:lstStyle/>
                    <a:p>
                      <a:pPr>
                        <a:lnSpc>
                          <a:spcPct val="115000"/>
                        </a:lnSpc>
                        <a:spcAft>
                          <a:spcPts val="0"/>
                        </a:spcAft>
                      </a:pPr>
                      <a:r>
                        <a:rPr lang="en-US" sz="1400" b="0" i="0" u="none" strike="noStrike" kern="1200" baseline="0" dirty="0" smtClean="0">
                          <a:solidFill>
                            <a:schemeClr val="tx1"/>
                          </a:solidFill>
                          <a:latin typeface="+mn-lt"/>
                          <a:ea typeface="+mn-ea"/>
                          <a:cs typeface="+mn-cs"/>
                        </a:rPr>
                        <a:t>Residual (error)</a:t>
                      </a:r>
                      <a:endParaRPr lang="en-US" sz="1400" dirty="0">
                        <a:effectLst/>
                        <a:latin typeface="+mn-lt"/>
                        <a:ea typeface="PMingLiU"/>
                        <a:cs typeface="Times New Roman"/>
                      </a:endParaRPr>
                    </a:p>
                  </a:txBody>
                  <a:tcPr/>
                </a:tc>
                <a:tc>
                  <a:txBody>
                    <a:bodyPr/>
                    <a:lstStyle/>
                    <a:p>
                      <a:pPr algn="ctr">
                        <a:lnSpc>
                          <a:spcPct val="115000"/>
                        </a:lnSpc>
                        <a:spcAft>
                          <a:spcPts val="0"/>
                        </a:spcAft>
                      </a:pPr>
                      <a:r>
                        <a:rPr lang="en-US" sz="1400" b="0" i="0" u="none" strike="noStrike" kern="1200" baseline="0" dirty="0" smtClean="0">
                          <a:solidFill>
                            <a:schemeClr val="tx1"/>
                          </a:solidFill>
                          <a:latin typeface="+mn-lt"/>
                          <a:ea typeface="+mn-ea"/>
                          <a:cs typeface="+mn-cs"/>
                        </a:rPr>
                        <a:t>22.362</a:t>
                      </a:r>
                      <a:endParaRPr lang="en-US" sz="1400" dirty="0">
                        <a:effectLst/>
                        <a:latin typeface="+mn-lt"/>
                        <a:ea typeface="PMingLiU"/>
                        <a:cs typeface="Times New Roman"/>
                      </a:endParaRPr>
                    </a:p>
                  </a:txBody>
                  <a:tcPr/>
                </a:tc>
                <a:tc>
                  <a:txBody>
                    <a:bodyPr/>
                    <a:lstStyle/>
                    <a:p>
                      <a:pPr algn="ctr">
                        <a:lnSpc>
                          <a:spcPct val="115000"/>
                        </a:lnSpc>
                        <a:spcAft>
                          <a:spcPts val="0"/>
                        </a:spcAft>
                      </a:pPr>
                      <a:r>
                        <a:rPr lang="en-US" sz="1400" dirty="0" smtClean="0">
                          <a:effectLst/>
                          <a:latin typeface="+mn-lt"/>
                          <a:ea typeface="PMingLiU"/>
                          <a:cs typeface="Times New Roman"/>
                        </a:rPr>
                        <a:t>23</a:t>
                      </a:r>
                      <a:endParaRPr lang="en-US" sz="1400" dirty="0">
                        <a:effectLst/>
                        <a:latin typeface="+mn-lt"/>
                        <a:ea typeface="PMingLiU"/>
                        <a:cs typeface="Times New Roman"/>
                      </a:endParaRPr>
                    </a:p>
                  </a:txBody>
                  <a:tcPr/>
                </a:tc>
                <a:tc>
                  <a:txBody>
                    <a:bodyPr/>
                    <a:lstStyle/>
                    <a:p>
                      <a:pPr algn="ctr">
                        <a:lnSpc>
                          <a:spcPct val="115000"/>
                        </a:lnSpc>
                        <a:spcAft>
                          <a:spcPts val="0"/>
                        </a:spcAft>
                      </a:pPr>
                      <a:r>
                        <a:rPr lang="en-US" sz="1400" b="0" i="0" u="none" strike="noStrike" kern="1200" baseline="0" dirty="0" smtClean="0">
                          <a:solidFill>
                            <a:schemeClr val="tx1"/>
                          </a:solidFill>
                          <a:latin typeface="+mn-lt"/>
                          <a:ea typeface="+mn-ea"/>
                          <a:cs typeface="+mn-cs"/>
                        </a:rPr>
                        <a:t>0.972</a:t>
                      </a:r>
                      <a:endParaRPr lang="en-US" sz="1400" dirty="0">
                        <a:effectLst/>
                        <a:latin typeface="+mn-lt"/>
                        <a:ea typeface="PMingLiU"/>
                        <a:cs typeface="Times New Roman"/>
                      </a:endParaRPr>
                    </a:p>
                  </a:txBody>
                  <a:tcPr/>
                </a:tc>
                <a:tc>
                  <a:txBody>
                    <a:bodyPr/>
                    <a:lstStyle/>
                    <a:p>
                      <a:pPr algn="ctr">
                        <a:lnSpc>
                          <a:spcPct val="115000"/>
                        </a:lnSpc>
                        <a:spcAft>
                          <a:spcPts val="0"/>
                        </a:spcAft>
                      </a:pPr>
                      <a:r>
                        <a:rPr lang="en-US" sz="1400" b="0" smtClean="0">
                          <a:solidFill>
                            <a:schemeClr val="bg1"/>
                          </a:solidFill>
                          <a:latin typeface="Arial (Body)"/>
                        </a:rPr>
                        <a:t>Blank</a:t>
                      </a:r>
                      <a:endParaRPr lang="en-US" sz="1400" dirty="0">
                        <a:effectLst/>
                        <a:latin typeface="+mn-lt"/>
                        <a:ea typeface="PMingLiU"/>
                        <a:cs typeface="Times New Roman"/>
                      </a:endParaRPr>
                    </a:p>
                  </a:txBody>
                  <a:tcPr/>
                </a:tc>
                <a:tc>
                  <a:txBody>
                    <a:bodyPr/>
                    <a:lstStyle/>
                    <a:p>
                      <a:pPr algn="ctr">
                        <a:lnSpc>
                          <a:spcPct val="115000"/>
                        </a:lnSpc>
                        <a:spcAft>
                          <a:spcPts val="0"/>
                        </a:spcAft>
                      </a:pPr>
                      <a:r>
                        <a:rPr lang="en-US" sz="1400" b="0" smtClean="0">
                          <a:solidFill>
                            <a:schemeClr val="bg1"/>
                          </a:solidFill>
                          <a:latin typeface="Arial (Body)"/>
                        </a:rPr>
                        <a:t>Blank</a:t>
                      </a:r>
                      <a:endParaRPr lang="en-US" sz="1400" dirty="0">
                        <a:effectLst/>
                        <a:latin typeface="+mn-lt"/>
                        <a:ea typeface="PMingLiU"/>
                        <a:cs typeface="Times New Roman"/>
                      </a:endParaRPr>
                    </a:p>
                  </a:txBody>
                  <a:tcPr/>
                </a:tc>
              </a:tr>
              <a:tr h="321129">
                <a:tc>
                  <a:txBody>
                    <a:bodyPr/>
                    <a:lstStyle/>
                    <a:p>
                      <a:pPr>
                        <a:lnSpc>
                          <a:spcPct val="115000"/>
                        </a:lnSpc>
                        <a:spcAft>
                          <a:spcPts val="0"/>
                        </a:spcAft>
                      </a:pPr>
                      <a:r>
                        <a:rPr lang="en-US" sz="1400" b="0" i="0" u="none" strike="noStrike" kern="1200" baseline="0" dirty="0" smtClean="0">
                          <a:solidFill>
                            <a:schemeClr val="tx1"/>
                          </a:solidFill>
                          <a:latin typeface="+mn-lt"/>
                          <a:ea typeface="+mn-ea"/>
                          <a:cs typeface="+mn-cs"/>
                        </a:rPr>
                        <a:t>TOTAL</a:t>
                      </a:r>
                      <a:endParaRPr lang="en-US" sz="1400" dirty="0">
                        <a:effectLst/>
                        <a:latin typeface="+mn-lt"/>
                        <a:ea typeface="PMingLiU"/>
                        <a:cs typeface="Times New Roman"/>
                      </a:endParaRPr>
                    </a:p>
                  </a:txBody>
                  <a:tcPr/>
                </a:tc>
                <a:tc>
                  <a:txBody>
                    <a:bodyPr/>
                    <a:lstStyle/>
                    <a:p>
                      <a:pPr algn="ctr">
                        <a:lnSpc>
                          <a:spcPct val="115000"/>
                        </a:lnSpc>
                        <a:spcAft>
                          <a:spcPts val="0"/>
                        </a:spcAft>
                      </a:pPr>
                      <a:r>
                        <a:rPr lang="en-US" sz="1400" b="0" i="0" u="none" strike="noStrike" kern="1200" baseline="0" dirty="0" smtClean="0">
                          <a:solidFill>
                            <a:schemeClr val="tx1"/>
                          </a:solidFill>
                          <a:latin typeface="+mn-lt"/>
                          <a:ea typeface="+mn-ea"/>
                          <a:cs typeface="+mn-cs"/>
                        </a:rPr>
                        <a:t>185.867</a:t>
                      </a:r>
                      <a:endParaRPr lang="en-US" sz="1400" dirty="0">
                        <a:effectLst/>
                        <a:latin typeface="+mn-lt"/>
                        <a:ea typeface="PMingLiU"/>
                        <a:cs typeface="Times New Roman"/>
                      </a:endParaRPr>
                    </a:p>
                  </a:txBody>
                  <a:tcPr/>
                </a:tc>
                <a:tc>
                  <a:txBody>
                    <a:bodyPr/>
                    <a:lstStyle/>
                    <a:p>
                      <a:pPr algn="ctr">
                        <a:lnSpc>
                          <a:spcPct val="115000"/>
                        </a:lnSpc>
                        <a:spcAft>
                          <a:spcPts val="0"/>
                        </a:spcAft>
                      </a:pPr>
                      <a:r>
                        <a:rPr lang="en-US" sz="1400" dirty="0" smtClean="0">
                          <a:effectLst/>
                          <a:latin typeface="+mn-lt"/>
                          <a:ea typeface="PMingLiU"/>
                          <a:cs typeface="Times New Roman"/>
                        </a:rPr>
                        <a:t>29</a:t>
                      </a:r>
                      <a:endParaRPr lang="en-US" sz="1400" dirty="0">
                        <a:effectLst/>
                        <a:latin typeface="+mn-lt"/>
                        <a:ea typeface="PMingLiU"/>
                        <a:cs typeface="Times New Roman"/>
                      </a:endParaRPr>
                    </a:p>
                  </a:txBody>
                  <a:tcPr/>
                </a:tc>
                <a:tc>
                  <a:txBody>
                    <a:bodyPr/>
                    <a:lstStyle/>
                    <a:p>
                      <a:pPr algn="ctr">
                        <a:lnSpc>
                          <a:spcPct val="115000"/>
                        </a:lnSpc>
                        <a:spcAft>
                          <a:spcPts val="0"/>
                        </a:spcAft>
                      </a:pPr>
                      <a:r>
                        <a:rPr lang="en-US" sz="1400" b="0" i="0" u="none" strike="noStrike" kern="1200" baseline="0" dirty="0" smtClean="0">
                          <a:solidFill>
                            <a:schemeClr val="tx1"/>
                          </a:solidFill>
                          <a:latin typeface="+mn-lt"/>
                          <a:ea typeface="+mn-ea"/>
                          <a:cs typeface="+mn-cs"/>
                        </a:rPr>
                        <a:t>6.409</a:t>
                      </a:r>
                      <a:endParaRPr lang="en-US" sz="1400" dirty="0">
                        <a:effectLst/>
                        <a:latin typeface="+mn-lt"/>
                        <a:ea typeface="PMingLiU"/>
                        <a:cs typeface="Times New Roman"/>
                      </a:endParaRPr>
                    </a:p>
                  </a:txBody>
                  <a:tcPr/>
                </a:tc>
                <a:tc>
                  <a:txBody>
                    <a:bodyPr/>
                    <a:lstStyle/>
                    <a:p>
                      <a:pPr algn="ctr">
                        <a:lnSpc>
                          <a:spcPct val="115000"/>
                        </a:lnSpc>
                        <a:spcAft>
                          <a:spcPts val="0"/>
                        </a:spcAft>
                      </a:pPr>
                      <a:r>
                        <a:rPr lang="en-US" sz="1400" b="0" smtClean="0">
                          <a:solidFill>
                            <a:schemeClr val="bg1"/>
                          </a:solidFill>
                          <a:latin typeface="Arial (Body)"/>
                        </a:rPr>
                        <a:t>Blank</a:t>
                      </a:r>
                      <a:endParaRPr lang="en-US" sz="1400" dirty="0">
                        <a:effectLst/>
                        <a:latin typeface="+mn-lt"/>
                        <a:ea typeface="PMingLiU"/>
                        <a:cs typeface="Times New Roman"/>
                      </a:endParaRPr>
                    </a:p>
                  </a:txBody>
                  <a:tcPr/>
                </a:tc>
                <a:tc>
                  <a:txBody>
                    <a:bodyPr/>
                    <a:lstStyle/>
                    <a:p>
                      <a:pPr algn="ctr">
                        <a:lnSpc>
                          <a:spcPct val="115000"/>
                        </a:lnSpc>
                        <a:spcAft>
                          <a:spcPts val="0"/>
                        </a:spcAft>
                      </a:pPr>
                      <a:r>
                        <a:rPr lang="en-US" sz="1400" b="0" smtClean="0">
                          <a:solidFill>
                            <a:schemeClr val="bg1"/>
                          </a:solidFill>
                          <a:latin typeface="Arial (Body)"/>
                        </a:rPr>
                        <a:t>Blank</a:t>
                      </a:r>
                      <a:endParaRPr lang="en-US" sz="1400" dirty="0">
                        <a:effectLst/>
                        <a:latin typeface="+mn-lt"/>
                        <a:ea typeface="PMingLiU"/>
                        <a:cs typeface="Times New Roman"/>
                      </a:endParaRPr>
                    </a:p>
                  </a:txBody>
                  <a:tcPr/>
                </a:tc>
              </a:tr>
              <a:tr h="321129">
                <a:tc>
                  <a:txBody>
                    <a:bodyPr/>
                    <a:lstStyle/>
                    <a:p>
                      <a:pPr>
                        <a:lnSpc>
                          <a:spcPct val="115000"/>
                        </a:lnSpc>
                        <a:spcAft>
                          <a:spcPts val="0"/>
                        </a:spcAft>
                      </a:pPr>
                      <a:r>
                        <a:rPr lang="en-US" sz="1400" b="0" i="0" u="none" strike="noStrike" kern="1200" baseline="0" dirty="0" smtClean="0">
                          <a:solidFill>
                            <a:schemeClr val="tx1"/>
                          </a:solidFill>
                          <a:latin typeface="+mn-lt"/>
                          <a:ea typeface="+mn-ea"/>
                          <a:cs typeface="+mn-cs"/>
                        </a:rPr>
                        <a:t>Covariate</a:t>
                      </a:r>
                      <a:endParaRPr lang="en-US" sz="1400" dirty="0">
                        <a:effectLst/>
                        <a:latin typeface="+mn-lt"/>
                        <a:ea typeface="PMingLiU"/>
                        <a:cs typeface="Times New Roman"/>
                      </a:endParaRPr>
                    </a:p>
                  </a:txBody>
                  <a:tcPr/>
                </a:tc>
                <a:tc>
                  <a:txBody>
                    <a:bodyPr/>
                    <a:lstStyle/>
                    <a:p>
                      <a:r>
                        <a:rPr lang="en-US" sz="1400" b="0" i="0" u="none" strike="noStrike" kern="1200" baseline="0" dirty="0" smtClean="0">
                          <a:solidFill>
                            <a:schemeClr val="tx1"/>
                          </a:solidFill>
                          <a:latin typeface="+mn-lt"/>
                          <a:ea typeface="+mn-ea"/>
                          <a:cs typeface="+mn-cs"/>
                        </a:rPr>
                        <a:t>Raw coefficient</a:t>
                      </a:r>
                      <a:endParaRPr lang="en-US" sz="1400" dirty="0"/>
                    </a:p>
                  </a:txBody>
                  <a:tcPr/>
                </a:tc>
                <a:tc>
                  <a:txBody>
                    <a:bodyPr/>
                    <a:lstStyle/>
                    <a:p>
                      <a:r>
                        <a:rPr lang="en-US" sz="1400" b="0" smtClean="0">
                          <a:solidFill>
                            <a:schemeClr val="bg1"/>
                          </a:solidFill>
                          <a:latin typeface="Arial (Body)"/>
                        </a:rPr>
                        <a:t>Blank</a:t>
                      </a:r>
                      <a:endParaRPr lang="en-US" sz="1400" dirty="0"/>
                    </a:p>
                  </a:txBody>
                  <a:tcPr/>
                </a:tc>
                <a:tc>
                  <a:txBody>
                    <a:bodyPr/>
                    <a:lstStyle/>
                    <a:p>
                      <a:pPr algn="ctr">
                        <a:lnSpc>
                          <a:spcPct val="115000"/>
                        </a:lnSpc>
                        <a:spcAft>
                          <a:spcPts val="0"/>
                        </a:spcAft>
                      </a:pPr>
                      <a:r>
                        <a:rPr lang="en-US" sz="1400" b="0" smtClean="0">
                          <a:solidFill>
                            <a:schemeClr val="bg1"/>
                          </a:solidFill>
                          <a:latin typeface="Arial (Body)"/>
                        </a:rPr>
                        <a:t>Blank</a:t>
                      </a:r>
                      <a:endParaRPr lang="en-US" sz="1400" dirty="0">
                        <a:effectLst/>
                        <a:latin typeface="+mn-lt"/>
                        <a:ea typeface="PMingLiU"/>
                        <a:cs typeface="Times New Roman"/>
                      </a:endParaRPr>
                    </a:p>
                  </a:txBody>
                  <a:tcPr/>
                </a:tc>
                <a:tc>
                  <a:txBody>
                    <a:bodyPr/>
                    <a:lstStyle/>
                    <a:p>
                      <a:pPr algn="ctr">
                        <a:lnSpc>
                          <a:spcPct val="115000"/>
                        </a:lnSpc>
                        <a:spcAft>
                          <a:spcPts val="0"/>
                        </a:spcAft>
                      </a:pPr>
                      <a:r>
                        <a:rPr lang="en-US" sz="1400" b="0" smtClean="0">
                          <a:solidFill>
                            <a:schemeClr val="bg1"/>
                          </a:solidFill>
                          <a:latin typeface="Arial (Body)"/>
                        </a:rPr>
                        <a:t>Blank</a:t>
                      </a:r>
                      <a:endParaRPr lang="en-US" sz="1400" dirty="0">
                        <a:effectLst/>
                        <a:latin typeface="+mn-lt"/>
                        <a:ea typeface="PMingLiU"/>
                        <a:cs typeface="Times New Roman"/>
                      </a:endParaRPr>
                    </a:p>
                  </a:txBody>
                  <a:tcPr/>
                </a:tc>
                <a:tc>
                  <a:txBody>
                    <a:bodyPr/>
                    <a:lstStyle/>
                    <a:p>
                      <a:pPr algn="ctr">
                        <a:lnSpc>
                          <a:spcPct val="115000"/>
                        </a:lnSpc>
                        <a:spcAft>
                          <a:spcPts val="0"/>
                        </a:spcAft>
                      </a:pPr>
                      <a:r>
                        <a:rPr lang="en-US" sz="1400" b="0" smtClean="0">
                          <a:solidFill>
                            <a:schemeClr val="bg1"/>
                          </a:solidFill>
                          <a:latin typeface="Arial (Body)"/>
                        </a:rPr>
                        <a:t>Blank</a:t>
                      </a:r>
                      <a:endParaRPr lang="en-US" sz="1400" dirty="0">
                        <a:effectLst/>
                        <a:latin typeface="+mn-lt"/>
                        <a:ea typeface="PMingLiU"/>
                        <a:cs typeface="Times New Roman"/>
                      </a:endParaRPr>
                    </a:p>
                  </a:txBody>
                  <a:tcPr/>
                </a:tc>
              </a:tr>
              <a:tr h="321129">
                <a:tc>
                  <a:txBody>
                    <a:bodyPr/>
                    <a:lstStyle/>
                    <a:p>
                      <a:pPr>
                        <a:lnSpc>
                          <a:spcPct val="115000"/>
                        </a:lnSpc>
                        <a:spcAft>
                          <a:spcPts val="0"/>
                        </a:spcAft>
                      </a:pPr>
                      <a:r>
                        <a:rPr lang="en-US" sz="1400" b="0" i="0" u="none" strike="noStrike" kern="1200" baseline="0" dirty="0" smtClean="0">
                          <a:solidFill>
                            <a:schemeClr val="tx1"/>
                          </a:solidFill>
                          <a:latin typeface="+mn-lt"/>
                          <a:ea typeface="+mn-ea"/>
                          <a:cs typeface="+mn-cs"/>
                        </a:rPr>
                        <a:t>Clientele</a:t>
                      </a:r>
                      <a:endParaRPr lang="en-US" sz="1400" dirty="0">
                        <a:effectLst/>
                        <a:latin typeface="+mn-lt"/>
                        <a:ea typeface="PMingLiU"/>
                        <a:cs typeface="Times New Roman"/>
                      </a:endParaRPr>
                    </a:p>
                  </a:txBody>
                  <a:tcPr/>
                </a:tc>
                <a:tc>
                  <a:txBody>
                    <a:bodyPr/>
                    <a:lstStyle/>
                    <a:p>
                      <a:pPr algn="ctr">
                        <a:lnSpc>
                          <a:spcPct val="115000"/>
                        </a:lnSpc>
                        <a:spcAft>
                          <a:spcPts val="0"/>
                        </a:spcAft>
                      </a:pPr>
                      <a:r>
                        <a:rPr lang="en-US" sz="1400" b="0" i="0" u="none" strike="noStrike" kern="1200" baseline="0" dirty="0" smtClean="0">
                          <a:solidFill>
                            <a:schemeClr val="tx1"/>
                          </a:solidFill>
                          <a:latin typeface="Arial"/>
                          <a:ea typeface="+mn-ea"/>
                          <a:cs typeface="Arial"/>
                        </a:rPr>
                        <a:t>−</a:t>
                      </a:r>
                      <a:r>
                        <a:rPr lang="en-US" sz="1400" b="0" i="0" u="none" strike="noStrike" kern="1200" baseline="0" dirty="0" smtClean="0">
                          <a:solidFill>
                            <a:schemeClr val="tx1"/>
                          </a:solidFill>
                          <a:latin typeface="+mn-lt"/>
                          <a:ea typeface="+mn-ea"/>
                          <a:cs typeface="+mn-cs"/>
                        </a:rPr>
                        <a:t>0.078</a:t>
                      </a:r>
                      <a:endParaRPr lang="en-US" sz="1400" dirty="0">
                        <a:effectLst/>
                        <a:latin typeface="+mn-lt"/>
                        <a:ea typeface="PMingLiU"/>
                        <a:cs typeface="Times New Roman"/>
                      </a:endParaRPr>
                    </a:p>
                  </a:txBody>
                  <a:tcPr/>
                </a:tc>
                <a:tc>
                  <a:txBody>
                    <a:bodyPr/>
                    <a:lstStyle/>
                    <a:p>
                      <a:pPr algn="ctr">
                        <a:lnSpc>
                          <a:spcPct val="115000"/>
                        </a:lnSpc>
                        <a:spcAft>
                          <a:spcPts val="0"/>
                        </a:spcAft>
                      </a:pPr>
                      <a:r>
                        <a:rPr lang="en-US" sz="1400" b="0" smtClean="0">
                          <a:solidFill>
                            <a:schemeClr val="bg1"/>
                          </a:solidFill>
                          <a:latin typeface="Arial (Body)"/>
                        </a:rPr>
                        <a:t>Blank</a:t>
                      </a:r>
                      <a:endParaRPr lang="en-US" sz="1400" dirty="0">
                        <a:effectLst/>
                        <a:latin typeface="+mn-lt"/>
                        <a:ea typeface="PMingLiU"/>
                        <a:cs typeface="Times New Roman"/>
                      </a:endParaRPr>
                    </a:p>
                  </a:txBody>
                  <a:tcPr/>
                </a:tc>
                <a:tc>
                  <a:txBody>
                    <a:bodyPr/>
                    <a:lstStyle/>
                    <a:p>
                      <a:pPr algn="ctr">
                        <a:lnSpc>
                          <a:spcPct val="115000"/>
                        </a:lnSpc>
                        <a:spcAft>
                          <a:spcPts val="0"/>
                        </a:spcAft>
                      </a:pPr>
                      <a:r>
                        <a:rPr lang="en-US" sz="1400" b="0" dirty="0" smtClean="0">
                          <a:solidFill>
                            <a:schemeClr val="bg1"/>
                          </a:solidFill>
                          <a:latin typeface="Arial (Body)"/>
                        </a:rPr>
                        <a:t>Blank</a:t>
                      </a:r>
                      <a:endParaRPr lang="en-US" sz="1400" dirty="0">
                        <a:effectLst/>
                        <a:latin typeface="+mn-lt"/>
                        <a:ea typeface="PMingLiU"/>
                        <a:cs typeface="Times New Roman"/>
                      </a:endParaRPr>
                    </a:p>
                  </a:txBody>
                  <a:tcPr/>
                </a:tc>
                <a:tc>
                  <a:txBody>
                    <a:bodyPr/>
                    <a:lstStyle/>
                    <a:p>
                      <a:pPr algn="ctr">
                        <a:lnSpc>
                          <a:spcPct val="115000"/>
                        </a:lnSpc>
                        <a:spcAft>
                          <a:spcPts val="0"/>
                        </a:spcAft>
                      </a:pPr>
                      <a:r>
                        <a:rPr lang="en-US" sz="1400" b="0" smtClean="0">
                          <a:solidFill>
                            <a:schemeClr val="bg1"/>
                          </a:solidFill>
                          <a:latin typeface="Arial (Body)"/>
                        </a:rPr>
                        <a:t>Blank</a:t>
                      </a:r>
                      <a:endParaRPr lang="en-US" sz="1400" dirty="0">
                        <a:effectLst/>
                        <a:latin typeface="+mn-lt"/>
                        <a:ea typeface="PMingLiU"/>
                        <a:cs typeface="Times New Roman"/>
                      </a:endParaRPr>
                    </a:p>
                  </a:txBody>
                  <a:tcPr/>
                </a:tc>
                <a:tc>
                  <a:txBody>
                    <a:bodyPr/>
                    <a:lstStyle/>
                    <a:p>
                      <a:pPr algn="ctr">
                        <a:lnSpc>
                          <a:spcPct val="115000"/>
                        </a:lnSpc>
                        <a:spcAft>
                          <a:spcPts val="0"/>
                        </a:spcAft>
                      </a:pPr>
                      <a:r>
                        <a:rPr lang="en-US" sz="1400" b="0" dirty="0" smtClean="0">
                          <a:solidFill>
                            <a:schemeClr val="bg1"/>
                          </a:solidFill>
                          <a:latin typeface="Arial (Body)"/>
                        </a:rPr>
                        <a:t>Blank</a:t>
                      </a:r>
                      <a:endParaRPr lang="en-US" sz="1400" dirty="0">
                        <a:effectLst/>
                        <a:latin typeface="+mn-lt"/>
                        <a:ea typeface="PMingLiU"/>
                        <a:cs typeface="Times New Roman"/>
                      </a:endParaRPr>
                    </a:p>
                  </a:txBody>
                  <a:tcPr/>
                </a:tc>
              </a:tr>
            </a:tbl>
          </a:graphicData>
        </a:graphic>
      </p:graphicFrame>
    </p:spTree>
    <p:extLst>
      <p:ext uri="{BB962C8B-B14F-4D97-AF65-F5344CB8AC3E}">
        <p14:creationId xmlns:p14="http://schemas.microsoft.com/office/powerpoint/2010/main" val="24070126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lstStyle/>
          <a:p>
            <a:r>
              <a:rPr lang="en-US" dirty="0" smtClean="0"/>
              <a:t>Chapter </a:t>
            </a:r>
            <a:r>
              <a:rPr lang="en-US" dirty="0"/>
              <a:t>Outline </a:t>
            </a:r>
            <a:r>
              <a:rPr lang="en-US" sz="2000" b="0" dirty="0" smtClean="0"/>
              <a:t>(3 </a:t>
            </a:r>
            <a:r>
              <a:rPr lang="en-US" sz="2000" b="0" dirty="0"/>
              <a:t>of </a:t>
            </a:r>
            <a:r>
              <a:rPr lang="en-US" sz="2000" b="0" dirty="0" smtClean="0"/>
              <a:t>3)</a:t>
            </a:r>
            <a:endParaRPr lang="en-US" b="0" dirty="0"/>
          </a:p>
        </p:txBody>
      </p:sp>
      <p:sp>
        <p:nvSpPr>
          <p:cNvPr id="10" name="Content Placeholder 9"/>
          <p:cNvSpPr>
            <a:spLocks noGrp="1"/>
          </p:cNvSpPr>
          <p:nvPr>
            <p:ph idx="1"/>
          </p:nvPr>
        </p:nvSpPr>
        <p:spPr/>
        <p:txBody>
          <a:bodyPr/>
          <a:lstStyle/>
          <a:p>
            <a:pPr marL="457200" indent="-640080">
              <a:spcBef>
                <a:spcPts val="600"/>
              </a:spcBef>
              <a:buSzPct val="100000"/>
              <a:buFont typeface="+mj-lt"/>
              <a:buAutoNum type="arabicParenR" startAt="13"/>
              <a:defRPr/>
            </a:pPr>
            <a:r>
              <a:rPr lang="en-US" dirty="0" smtClean="0"/>
              <a:t>Nonmetric </a:t>
            </a:r>
            <a:r>
              <a:rPr lang="en-US" dirty="0"/>
              <a:t>Analysis of </a:t>
            </a:r>
            <a:r>
              <a:rPr lang="en-US" dirty="0" smtClean="0"/>
              <a:t>Variance</a:t>
            </a:r>
          </a:p>
          <a:p>
            <a:pPr marL="457200" indent="-640080">
              <a:spcBef>
                <a:spcPts val="600"/>
              </a:spcBef>
              <a:buSzPct val="100000"/>
              <a:buFont typeface="+mj-lt"/>
              <a:buAutoNum type="arabicParenR" startAt="13"/>
              <a:defRPr/>
            </a:pPr>
            <a:r>
              <a:rPr lang="en-US" dirty="0"/>
              <a:t>Multivariate Analysis of </a:t>
            </a:r>
            <a:r>
              <a:rPr lang="en-US" dirty="0" smtClean="0"/>
              <a:t>Variance</a:t>
            </a:r>
          </a:p>
          <a:p>
            <a:pPr marL="457200" indent="-640080">
              <a:spcBef>
                <a:spcPts val="600"/>
              </a:spcBef>
              <a:buSzPct val="100000"/>
              <a:buFont typeface="+mj-lt"/>
              <a:buAutoNum type="arabicParenR" startAt="13"/>
              <a:defRPr/>
            </a:pPr>
            <a:r>
              <a:rPr lang="en-US" dirty="0"/>
              <a:t>Summary</a:t>
            </a:r>
            <a:endParaRPr lang="en-US" dirty="0" smtClean="0"/>
          </a:p>
        </p:txBody>
      </p:sp>
    </p:spTree>
    <p:extLst>
      <p:ext uri="{BB962C8B-B14F-4D97-AF65-F5344CB8AC3E}">
        <p14:creationId xmlns:p14="http://schemas.microsoft.com/office/powerpoint/2010/main" val="37706491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in Interpretation</a:t>
            </a:r>
          </a:p>
        </p:txBody>
      </p:sp>
      <p:sp>
        <p:nvSpPr>
          <p:cNvPr id="3" name="Content Placeholder 2"/>
          <p:cNvSpPr>
            <a:spLocks noGrp="1"/>
          </p:cNvSpPr>
          <p:nvPr>
            <p:ph idx="1"/>
          </p:nvPr>
        </p:nvSpPr>
        <p:spPr>
          <a:xfrm>
            <a:off x="457200" y="1600200"/>
            <a:ext cx="8229600" cy="4724400"/>
          </a:xfrm>
        </p:spPr>
        <p:txBody>
          <a:bodyPr/>
          <a:lstStyle/>
          <a:p>
            <a:pPr marL="0" indent="0">
              <a:spcBef>
                <a:spcPct val="0"/>
              </a:spcBef>
              <a:buClr>
                <a:srgbClr val="CC0000"/>
              </a:buClr>
              <a:buNone/>
              <a:defRPr/>
            </a:pPr>
            <a:r>
              <a:rPr lang="en-US" sz="2200" dirty="0">
                <a:cs typeface="Times New Roman" pitchFamily="18" charset="0"/>
              </a:rPr>
              <a:t>Important issues involved in the interpretation of ANOVA</a:t>
            </a:r>
          </a:p>
          <a:p>
            <a:pPr marL="0" indent="0">
              <a:spcBef>
                <a:spcPct val="0"/>
              </a:spcBef>
              <a:buClr>
                <a:srgbClr val="CC0000"/>
              </a:buClr>
              <a:buNone/>
              <a:defRPr/>
            </a:pPr>
            <a:r>
              <a:rPr lang="en-US" sz="2200" dirty="0">
                <a:cs typeface="Times New Roman" pitchFamily="18" charset="0"/>
              </a:rPr>
              <a:t>results include interactions, relative importance of factors, and multiple comparisons.</a:t>
            </a:r>
          </a:p>
          <a:p>
            <a:pPr marL="0" indent="0">
              <a:spcBef>
                <a:spcPts val="600"/>
              </a:spcBef>
              <a:buClr>
                <a:srgbClr val="CC0000"/>
              </a:buClr>
              <a:buNone/>
              <a:defRPr/>
            </a:pPr>
            <a:r>
              <a:rPr lang="en-US" sz="2200" b="1" dirty="0" smtClean="0">
                <a:solidFill>
                  <a:srgbClr val="007FA3"/>
                </a:solidFill>
                <a:cs typeface="Times New Roman" pitchFamily="18" charset="0"/>
              </a:rPr>
              <a:t>Interactions</a:t>
            </a:r>
            <a:endParaRPr lang="en-US" sz="2200" b="1" dirty="0">
              <a:solidFill>
                <a:srgbClr val="007FA3"/>
              </a:solidFill>
              <a:cs typeface="Arial" charset="0"/>
            </a:endParaRPr>
          </a:p>
          <a:p>
            <a:pPr>
              <a:spcBef>
                <a:spcPts val="600"/>
              </a:spcBef>
              <a:defRPr/>
            </a:pPr>
            <a:r>
              <a:rPr lang="en-US" sz="2200" dirty="0">
                <a:cs typeface="Times New Roman" pitchFamily="18" charset="0"/>
              </a:rPr>
              <a:t>The different interactions that can arise when conducting ANOVA on two or more factors are shown in Figure 16.3</a:t>
            </a:r>
            <a:r>
              <a:rPr lang="en-US" sz="2200" dirty="0" smtClean="0">
                <a:cs typeface="Times New Roman" pitchFamily="18" charset="0"/>
              </a:rPr>
              <a:t>.</a:t>
            </a:r>
            <a:endParaRPr lang="en-US" sz="2200" dirty="0">
              <a:cs typeface="Times New Roman" pitchFamily="18" charset="0"/>
            </a:endParaRPr>
          </a:p>
          <a:p>
            <a:pPr marL="0" indent="0">
              <a:spcBef>
                <a:spcPts val="600"/>
              </a:spcBef>
              <a:buClr>
                <a:srgbClr val="CC0000"/>
              </a:buClr>
              <a:buNone/>
              <a:defRPr/>
            </a:pPr>
            <a:r>
              <a:rPr lang="en-US" sz="2200" b="1" dirty="0" smtClean="0">
                <a:solidFill>
                  <a:srgbClr val="007FA3"/>
                </a:solidFill>
                <a:cs typeface="Times New Roman" pitchFamily="18" charset="0"/>
              </a:rPr>
              <a:t>Relative </a:t>
            </a:r>
            <a:r>
              <a:rPr lang="en-US" sz="2200" b="1" dirty="0">
                <a:solidFill>
                  <a:srgbClr val="007FA3"/>
                </a:solidFill>
                <a:cs typeface="Times New Roman" pitchFamily="18" charset="0"/>
              </a:rPr>
              <a:t>Importance of Factors</a:t>
            </a:r>
          </a:p>
          <a:p>
            <a:pPr>
              <a:spcBef>
                <a:spcPts val="600"/>
              </a:spcBef>
              <a:defRPr/>
            </a:pPr>
            <a:r>
              <a:rPr lang="en-US" sz="2200" dirty="0">
                <a:cs typeface="Times New Roman" pitchFamily="18" charset="0"/>
              </a:rPr>
              <a:t>Experimental designs are usually balanced, in that each cell contains the same number of respondents</a:t>
            </a:r>
            <a:r>
              <a:rPr lang="en-US" sz="2200" dirty="0" smtClean="0">
                <a:cs typeface="Times New Roman" pitchFamily="18" charset="0"/>
              </a:rPr>
              <a:t>. This </a:t>
            </a:r>
            <a:r>
              <a:rPr lang="en-US" sz="2200" dirty="0">
                <a:cs typeface="Times New Roman" pitchFamily="18" charset="0"/>
              </a:rPr>
              <a:t>results in an orthogonal design in which the factors are uncorrelated</a:t>
            </a:r>
            <a:r>
              <a:rPr lang="en-US" sz="2200" dirty="0" smtClean="0">
                <a:cs typeface="Times New Roman" pitchFamily="18" charset="0"/>
              </a:rPr>
              <a:t>. Hence</a:t>
            </a:r>
            <a:r>
              <a:rPr lang="en-US" sz="2200" dirty="0">
                <a:cs typeface="Times New Roman" pitchFamily="18" charset="0"/>
              </a:rPr>
              <a:t>, it is possible to determine unambiguously the relative importance of each factor in explaining the variation in the dependent variable.</a:t>
            </a:r>
            <a:endParaRPr lang="en-US" sz="2200" dirty="0"/>
          </a:p>
        </p:txBody>
      </p:sp>
    </p:spTree>
    <p:extLst>
      <p:ext uri="{BB962C8B-B14F-4D97-AF65-F5344CB8AC3E}">
        <p14:creationId xmlns:p14="http://schemas.microsoft.com/office/powerpoint/2010/main" val="32614276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Classification of Interaction Effects</a:t>
            </a:r>
          </a:p>
        </p:txBody>
      </p:sp>
      <p:sp>
        <p:nvSpPr>
          <p:cNvPr id="3" name="Content Placeholder 2"/>
          <p:cNvSpPr>
            <a:spLocks noGrp="1"/>
          </p:cNvSpPr>
          <p:nvPr>
            <p:ph idx="1"/>
          </p:nvPr>
        </p:nvSpPr>
        <p:spPr>
          <a:xfrm>
            <a:off x="457200" y="1600201"/>
            <a:ext cx="8229600" cy="381000"/>
          </a:xfrm>
        </p:spPr>
        <p:txBody>
          <a:bodyPr/>
          <a:lstStyle/>
          <a:p>
            <a:pPr marL="0" indent="0">
              <a:buNone/>
            </a:pPr>
            <a:r>
              <a:rPr lang="en-US" b="1" dirty="0" smtClean="0"/>
              <a:t>Figure 16.3</a:t>
            </a:r>
            <a:r>
              <a:rPr lang="en-US" dirty="0" smtClean="0"/>
              <a:t> </a:t>
            </a:r>
            <a:r>
              <a:rPr lang="en-US" dirty="0"/>
              <a:t>A Classification </a:t>
            </a:r>
            <a:r>
              <a:rPr lang="en-US" dirty="0" smtClean="0"/>
              <a:t>of Interaction </a:t>
            </a:r>
            <a:r>
              <a:rPr lang="en-US" dirty="0"/>
              <a:t>Effects</a:t>
            </a:r>
          </a:p>
        </p:txBody>
      </p:sp>
      <p:pic>
        <p:nvPicPr>
          <p:cNvPr id="4" name="Picture 3" descr="The figure shows the following interaction effects:&#10;Possible Interaction Effects&#10;• No Interaction (Case 1)&#10;• Interaction&#10;o Ordinal (Case 2)&#10;o Disordinal&#10;- Noncrossover (Case 3)&#10;- Crossover (Cas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7144" y="2362200"/>
            <a:ext cx="7069712" cy="3840480"/>
          </a:xfrm>
          <a:prstGeom prst="rect">
            <a:avLst/>
          </a:prstGeom>
        </p:spPr>
      </p:pic>
    </p:spTree>
    <p:extLst>
      <p:ext uri="{BB962C8B-B14F-4D97-AF65-F5344CB8AC3E}">
        <p14:creationId xmlns:p14="http://schemas.microsoft.com/office/powerpoint/2010/main" val="3455644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of Interaction</a:t>
            </a:r>
          </a:p>
        </p:txBody>
      </p:sp>
      <p:sp>
        <p:nvSpPr>
          <p:cNvPr id="3" name="Content Placeholder 2"/>
          <p:cNvSpPr>
            <a:spLocks noGrp="1"/>
          </p:cNvSpPr>
          <p:nvPr>
            <p:ph idx="1"/>
          </p:nvPr>
        </p:nvSpPr>
        <p:spPr>
          <a:xfrm>
            <a:off x="457199" y="1600201"/>
            <a:ext cx="3429001" cy="762000"/>
          </a:xfrm>
        </p:spPr>
        <p:txBody>
          <a:bodyPr/>
          <a:lstStyle/>
          <a:p>
            <a:pPr marL="0" indent="0">
              <a:buNone/>
            </a:pPr>
            <a:r>
              <a:rPr lang="en-US" b="1" dirty="0" smtClean="0"/>
              <a:t>Figure 16.4 </a:t>
            </a:r>
            <a:r>
              <a:rPr lang="en-US" dirty="0"/>
              <a:t>Patterns </a:t>
            </a:r>
            <a:r>
              <a:rPr lang="en-US" dirty="0" smtClean="0"/>
              <a:t>of Interaction</a:t>
            </a:r>
            <a:endParaRPr lang="en-US" dirty="0"/>
          </a:p>
        </p:txBody>
      </p:sp>
      <p:pic>
        <p:nvPicPr>
          <p:cNvPr id="4" name="Picture 3" descr="The four graphs have Y marked on the Y-axis and points X11, X12, and X13 marked on the X-axis. There are two line segments plotted with the labels X22 and X21.&#10;&#10;The first graph is titled &quot;Case 1: No Interaction&quot;. The two line plots X22 and X11 are almost parallel, and X22 is above X11.&#10;&#10;The second graph is titled &quot;Case 2: Ordinal Interaction&quot;. The two line plots X22 and X11 are not parallel. The distance between the plots increases from points X11 to X12, and then increases further between X12 and X13. &#10;&#10;The third graph is titled &quot;Case 3: Disordinal Interaction: Noncrossover&quot;. The distance between the plots decreases from points X11 to X12, and then increases between X12 and X13. &#10;&#10;The fourth graph is titled &quot;Case 4: Disordinal Interaction: Crossover&quot;. The distance between the line segments increases from points X11 to X12, and the line segments cross each other between X12 and X13.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57090" y="1557483"/>
            <a:ext cx="4124910" cy="4805217"/>
          </a:xfrm>
          <a:prstGeom prst="rect">
            <a:avLst/>
          </a:prstGeom>
        </p:spPr>
      </p:pic>
    </p:spTree>
    <p:extLst>
      <p:ext uri="{BB962C8B-B14F-4D97-AF65-F5344CB8AC3E}">
        <p14:creationId xmlns:p14="http://schemas.microsoft.com/office/powerpoint/2010/main" val="27128371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in </a:t>
            </a:r>
            <a:r>
              <a:rPr lang="en-US" dirty="0" smtClean="0"/>
              <a:t>Interpretation </a:t>
            </a:r>
            <a:r>
              <a:rPr lang="en-US" sz="2000" b="0" dirty="0"/>
              <a:t>(1 of 2)</a:t>
            </a:r>
            <a:endParaRPr lang="en-US" dirty="0"/>
          </a:p>
        </p:txBody>
      </p:sp>
      <p:sp>
        <p:nvSpPr>
          <p:cNvPr id="3" name="Content Placeholder 2" descr="omega_squared_sub_x is equal to, S_S_sub_x minus, d_f_sub_x times M_s_sub_error, whole over, S_S_sub_total plus, M_S_sub_error. "/>
          <p:cNvSpPr>
            <a:spLocks noGrp="1"/>
          </p:cNvSpPr>
          <p:nvPr>
            <p:ph idx="1"/>
          </p:nvPr>
        </p:nvSpPr>
        <p:spPr>
          <a:xfrm>
            <a:off x="457200" y="1600201"/>
            <a:ext cx="8229600" cy="1295400"/>
          </a:xfrm>
        </p:spPr>
        <p:txBody>
          <a:bodyPr/>
          <a:lstStyle/>
          <a:p>
            <a:r>
              <a:rPr lang="en-US" sz="2000" dirty="0">
                <a:cs typeface="Times New Roman" pitchFamily="18" charset="0"/>
              </a:rPr>
              <a:t>The most commonly used measure in ANOVA is</a:t>
            </a:r>
            <a:r>
              <a:rPr lang="en-US" sz="2000" dirty="0">
                <a:solidFill>
                  <a:srgbClr val="CC0000"/>
                </a:solidFill>
                <a:cs typeface="Times New Roman" pitchFamily="18" charset="0"/>
              </a:rPr>
              <a:t> </a:t>
            </a:r>
            <a:r>
              <a:rPr lang="en-US" sz="2000" b="1" dirty="0">
                <a:solidFill>
                  <a:srgbClr val="007FA3"/>
                </a:solidFill>
                <a:cs typeface="Times New Roman" pitchFamily="18" charset="0"/>
              </a:rPr>
              <a:t>omega squared</a:t>
            </a:r>
            <a:r>
              <a:rPr lang="en-US" sz="2000" b="1" dirty="0" smtClean="0">
                <a:solidFill>
                  <a:srgbClr val="007FA3"/>
                </a:solidFill>
                <a:cs typeface="Times New Roman" pitchFamily="18" charset="0"/>
              </a:rPr>
              <a:t>,</a:t>
            </a:r>
            <a:r>
              <a:rPr lang="en-US" sz="2000" b="1" dirty="0" smtClean="0">
                <a:solidFill>
                  <a:srgbClr val="CC0000"/>
                </a:solidFill>
                <a:cs typeface="Times New Roman" pitchFamily="18" charset="0"/>
              </a:rPr>
              <a:t> </a:t>
            </a:r>
            <a:r>
              <a:rPr lang="en-US" sz="2000" b="1" dirty="0" smtClean="0">
                <a:solidFill>
                  <a:srgbClr val="C00000"/>
                </a:solidFill>
                <a:cs typeface="Times New Roman" pitchFamily="18" charset="0"/>
                <a:sym typeface="Symbol"/>
              </a:rPr>
              <a:t></a:t>
            </a:r>
            <a:r>
              <a:rPr lang="en-US" sz="2000" baseline="30000" dirty="0" smtClean="0">
                <a:solidFill>
                  <a:srgbClr val="C00000"/>
                </a:solidFill>
                <a:cs typeface="Times New Roman" pitchFamily="18" charset="0"/>
                <a:sym typeface="Symbol"/>
              </a:rPr>
              <a:t>2</a:t>
            </a:r>
            <a:r>
              <a:rPr lang="en-US" sz="2000" dirty="0" smtClean="0">
                <a:cs typeface="Times New Roman" pitchFamily="18" charset="0"/>
              </a:rPr>
              <a:t>. This </a:t>
            </a:r>
            <a:r>
              <a:rPr lang="en-US" sz="2000" dirty="0">
                <a:cs typeface="Times New Roman" pitchFamily="18" charset="0"/>
              </a:rPr>
              <a:t>measure indicates what proportion of the variation in the dependent variable is related to a particular independent variable or factor</a:t>
            </a:r>
            <a:r>
              <a:rPr lang="en-US" sz="2000" dirty="0" smtClean="0">
                <a:cs typeface="Times New Roman" pitchFamily="18" charset="0"/>
              </a:rPr>
              <a:t>. The </a:t>
            </a:r>
            <a:r>
              <a:rPr lang="en-US" sz="2000" dirty="0">
                <a:cs typeface="Times New Roman" pitchFamily="18" charset="0"/>
              </a:rPr>
              <a:t>relative contribution of a factor </a:t>
            </a:r>
            <a:r>
              <a:rPr lang="en-US" sz="2000" i="1" dirty="0">
                <a:cs typeface="Times New Roman" pitchFamily="18" charset="0"/>
              </a:rPr>
              <a:t>X</a:t>
            </a:r>
            <a:r>
              <a:rPr lang="en-US" sz="2000" dirty="0">
                <a:cs typeface="Times New Roman" pitchFamily="18" charset="0"/>
              </a:rPr>
              <a:t> is calculated as follows</a:t>
            </a:r>
            <a:r>
              <a:rPr lang="en-US" sz="2000" dirty="0" smtClean="0">
                <a:cs typeface="Times New Roman" pitchFamily="18" charset="0"/>
              </a:rPr>
              <a:t>:</a:t>
            </a:r>
          </a:p>
        </p:txBody>
      </p:sp>
      <p:graphicFrame>
        <p:nvGraphicFramePr>
          <p:cNvPr id="5" name="Object 4" descr="omega_squared_sub_x is equal to, S_S_sub_x minus, d_f_sub_x times M_s_sub_error, whole over, S_S_sub_total plus, M_S_sub_error. "/>
          <p:cNvGraphicFramePr>
            <a:graphicFrameLocks noChangeAspect="1"/>
          </p:cNvGraphicFramePr>
          <p:nvPr>
            <p:extLst>
              <p:ext uri="{D42A27DB-BD31-4B8C-83A1-F6EECF244321}">
                <p14:modId xmlns:p14="http://schemas.microsoft.com/office/powerpoint/2010/main" val="1967255215"/>
              </p:ext>
            </p:extLst>
          </p:nvPr>
        </p:nvGraphicFramePr>
        <p:xfrm>
          <a:off x="3301955" y="2971079"/>
          <a:ext cx="2540091" cy="696767"/>
        </p:xfrm>
        <a:graphic>
          <a:graphicData uri="http://schemas.openxmlformats.org/presentationml/2006/ole">
            <mc:AlternateContent xmlns:mc="http://schemas.openxmlformats.org/markup-compatibility/2006">
              <mc:Choice xmlns:v="urn:schemas-microsoft-com:vml" Requires="v">
                <p:oleObj spid="_x0000_s18525" name="Equation" r:id="rId3" imgW="1574800" imgH="431800" progId="Equation.DSMT4">
                  <p:embed/>
                </p:oleObj>
              </mc:Choice>
              <mc:Fallback>
                <p:oleObj name="Equation" r:id="rId3" imgW="1574800" imgH="431800" progId="Equation.DSMT4">
                  <p:embed/>
                  <p:pic>
                    <p:nvPicPr>
                      <p:cNvPr id="0" name="Picture 109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1955" y="2971079"/>
                        <a:ext cx="2540091" cy="6967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Content Placeholder 3"/>
          <p:cNvSpPr>
            <a:spLocks noGrp="1"/>
          </p:cNvSpPr>
          <p:nvPr>
            <p:ph idx="13"/>
          </p:nvPr>
        </p:nvSpPr>
        <p:spPr>
          <a:xfrm>
            <a:off x="457200" y="3785616"/>
            <a:ext cx="8229600" cy="1014984"/>
          </a:xfrm>
        </p:spPr>
        <p:txBody>
          <a:bodyPr/>
          <a:lstStyle/>
          <a:p>
            <a:r>
              <a:rPr lang="en-US" sz="2000" dirty="0">
                <a:cs typeface="Times New Roman" pitchFamily="18" charset="0"/>
              </a:rPr>
              <a:t>Normally</a:t>
            </a:r>
            <a:r>
              <a:rPr lang="en-US" sz="2000" dirty="0" smtClean="0">
                <a:cs typeface="Times New Roman" pitchFamily="18" charset="0"/>
              </a:rPr>
              <a:t>, </a:t>
            </a:r>
            <a:r>
              <a:rPr lang="en-US" sz="2000" b="1" dirty="0">
                <a:solidFill>
                  <a:srgbClr val="C00000"/>
                </a:solidFill>
                <a:cs typeface="Times New Roman" pitchFamily="18" charset="0"/>
                <a:sym typeface="Symbol"/>
              </a:rPr>
              <a:t></a:t>
            </a:r>
            <a:r>
              <a:rPr lang="en-US" sz="2000" baseline="30000" dirty="0">
                <a:solidFill>
                  <a:srgbClr val="C00000"/>
                </a:solidFill>
                <a:cs typeface="Times New Roman" pitchFamily="18" charset="0"/>
                <a:sym typeface="Symbol"/>
              </a:rPr>
              <a:t>2</a:t>
            </a:r>
            <a:r>
              <a:rPr lang="en-US" sz="2000" dirty="0" smtClean="0">
                <a:cs typeface="Times New Roman" pitchFamily="18" charset="0"/>
              </a:rPr>
              <a:t> is </a:t>
            </a:r>
            <a:r>
              <a:rPr lang="en-US" sz="2000" dirty="0">
                <a:cs typeface="Times New Roman" pitchFamily="18" charset="0"/>
              </a:rPr>
              <a:t>interpreted only for statistically significant effects</a:t>
            </a:r>
            <a:r>
              <a:rPr lang="en-US" sz="2000" dirty="0" smtClean="0">
                <a:cs typeface="Times New Roman" pitchFamily="18" charset="0"/>
              </a:rPr>
              <a:t>.</a:t>
            </a:r>
            <a:r>
              <a:rPr lang="en-US" dirty="0"/>
              <a:t> </a:t>
            </a:r>
            <a:r>
              <a:rPr lang="en-US" sz="2000" dirty="0" smtClean="0">
                <a:cs typeface="Times New Roman" pitchFamily="18" charset="0"/>
              </a:rPr>
              <a:t>In </a:t>
            </a:r>
            <a:r>
              <a:rPr lang="en-US" sz="2000" dirty="0">
                <a:cs typeface="Times New Roman" pitchFamily="18" charset="0"/>
              </a:rPr>
              <a:t>Table 16.5</a:t>
            </a:r>
            <a:r>
              <a:rPr lang="en-US" sz="2000" dirty="0" smtClean="0">
                <a:cs typeface="Times New Roman" pitchFamily="18" charset="0"/>
              </a:rPr>
              <a:t>, </a:t>
            </a:r>
            <a:r>
              <a:rPr lang="en-US" sz="2000" b="1" dirty="0">
                <a:solidFill>
                  <a:srgbClr val="C00000"/>
                </a:solidFill>
                <a:cs typeface="Times New Roman" pitchFamily="18" charset="0"/>
                <a:sym typeface="Symbol"/>
              </a:rPr>
              <a:t></a:t>
            </a:r>
            <a:r>
              <a:rPr lang="en-US" sz="2000" baseline="30000" dirty="0">
                <a:solidFill>
                  <a:srgbClr val="C00000"/>
                </a:solidFill>
                <a:cs typeface="Times New Roman" pitchFamily="18" charset="0"/>
                <a:sym typeface="Symbol"/>
              </a:rPr>
              <a:t>2</a:t>
            </a:r>
            <a:r>
              <a:rPr lang="en-US" sz="2000" dirty="0" smtClean="0">
                <a:cs typeface="Times New Roman" pitchFamily="18" charset="0"/>
              </a:rPr>
              <a:t> associated </a:t>
            </a:r>
            <a:r>
              <a:rPr lang="en-US" sz="2000" dirty="0">
                <a:cs typeface="Times New Roman" pitchFamily="18" charset="0"/>
              </a:rPr>
              <a:t>with the level of in-store promotion is calculated as follows:</a:t>
            </a:r>
            <a:endParaRPr lang="en-US" sz="2000" dirty="0"/>
          </a:p>
        </p:txBody>
      </p:sp>
      <p:graphicFrame>
        <p:nvGraphicFramePr>
          <p:cNvPr id="6" name="Object 5" descr="omega squared_sub_p is equal to 106.067 minus 2 times 0.967, over, 185.867 plus 0.967. &#10;that is equal to 104.133 over, 186.834.&#10;that is equal to 0.557."/>
          <p:cNvGraphicFramePr>
            <a:graphicFrameLocks noChangeAspect="1"/>
          </p:cNvGraphicFramePr>
          <p:nvPr>
            <p:extLst>
              <p:ext uri="{D42A27DB-BD31-4B8C-83A1-F6EECF244321}">
                <p14:modId xmlns:p14="http://schemas.microsoft.com/office/powerpoint/2010/main" val="2265746372"/>
              </p:ext>
            </p:extLst>
          </p:nvPr>
        </p:nvGraphicFramePr>
        <p:xfrm>
          <a:off x="3330892" y="4752144"/>
          <a:ext cx="2482217" cy="1511144"/>
        </p:xfrm>
        <a:graphic>
          <a:graphicData uri="http://schemas.openxmlformats.org/presentationml/2006/ole">
            <mc:AlternateContent xmlns:mc="http://schemas.openxmlformats.org/markup-compatibility/2006">
              <mc:Choice xmlns:v="urn:schemas-microsoft-com:vml" Requires="v">
                <p:oleObj spid="_x0000_s18526" name="Equation" r:id="rId5" imgW="1651000" imgH="1003300" progId="Equation.DSMT4">
                  <p:embed/>
                </p:oleObj>
              </mc:Choice>
              <mc:Fallback>
                <p:oleObj name="Equation" r:id="rId5" imgW="1651000" imgH="1003300" progId="Equation.DSMT4">
                  <p:embed/>
                  <p:pic>
                    <p:nvPicPr>
                      <p:cNvPr id="0" name="Picture 1100" descr="omega squared_sub_p is equal to 106.067 minus 2 times 0.967, over, 185.867 plus 0.967. &#10;that is equal to 104.133 over, 186.834.&#10;that is equal to 0.55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30892" y="4752144"/>
                        <a:ext cx="2482217" cy="1511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62146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in </a:t>
            </a:r>
            <a:r>
              <a:rPr lang="en-US" dirty="0" smtClean="0"/>
              <a:t>Interpretation </a:t>
            </a:r>
            <a:r>
              <a:rPr lang="en-US" sz="2000" b="0" dirty="0" smtClean="0"/>
              <a:t>(2 </a:t>
            </a:r>
            <a:r>
              <a:rPr lang="en-US" sz="2000" b="0" dirty="0"/>
              <a:t>of 2)</a:t>
            </a:r>
            <a:endParaRPr lang="en-US" dirty="0"/>
          </a:p>
        </p:txBody>
      </p:sp>
      <p:sp>
        <p:nvSpPr>
          <p:cNvPr id="3" name="Content Placeholder 2"/>
          <p:cNvSpPr>
            <a:spLocks noGrp="1"/>
          </p:cNvSpPr>
          <p:nvPr>
            <p:ph idx="1"/>
          </p:nvPr>
        </p:nvSpPr>
        <p:spPr>
          <a:xfrm>
            <a:off x="457200" y="1600200"/>
            <a:ext cx="8229600" cy="1524000"/>
          </a:xfrm>
        </p:spPr>
        <p:txBody>
          <a:bodyPr/>
          <a:lstStyle/>
          <a:p>
            <a:pPr marL="0" indent="0">
              <a:spcBef>
                <a:spcPts val="600"/>
              </a:spcBef>
              <a:buNone/>
              <a:defRPr/>
            </a:pPr>
            <a:r>
              <a:rPr lang="en-US" sz="2000" dirty="0">
                <a:cs typeface="Times New Roman" pitchFamily="18" charset="0"/>
              </a:rPr>
              <a:t>Note, in Table 16.5, </a:t>
            </a:r>
            <a:r>
              <a:rPr lang="en-US" sz="2000" dirty="0" smtClean="0">
                <a:cs typeface="Times New Roman" pitchFamily="18" charset="0"/>
              </a:rPr>
              <a:t>that</a:t>
            </a:r>
            <a:endParaRPr lang="en-US" sz="2000" dirty="0">
              <a:cs typeface="Times New Roman" pitchFamily="18" charset="0"/>
            </a:endParaRPr>
          </a:p>
          <a:p>
            <a:pPr marL="0" indent="0">
              <a:spcBef>
                <a:spcPts val="600"/>
              </a:spcBef>
              <a:buNone/>
              <a:defRPr/>
            </a:pPr>
            <a:r>
              <a:rPr lang="en-US" sz="2000" i="1" dirty="0" err="1" smtClean="0">
                <a:cs typeface="Times New Roman" pitchFamily="18" charset="0"/>
              </a:rPr>
              <a:t>SS</a:t>
            </a:r>
            <a:r>
              <a:rPr lang="en-US" sz="2000" i="1" baseline="-25000" dirty="0" err="1" smtClean="0">
                <a:cs typeface="Times New Roman" pitchFamily="18" charset="0"/>
              </a:rPr>
              <a:t>total</a:t>
            </a:r>
            <a:r>
              <a:rPr lang="en-US" sz="2000" i="1" baseline="-25000" dirty="0" smtClean="0">
                <a:cs typeface="Times New Roman" pitchFamily="18" charset="0"/>
              </a:rPr>
              <a:t> </a:t>
            </a:r>
            <a:r>
              <a:rPr lang="en-US" sz="2000" dirty="0" smtClean="0">
                <a:cs typeface="Times New Roman" pitchFamily="18" charset="0"/>
              </a:rPr>
              <a:t>= </a:t>
            </a:r>
            <a:r>
              <a:rPr lang="en-US" sz="2000" dirty="0">
                <a:cs typeface="Times New Roman" pitchFamily="18" charset="0"/>
              </a:rPr>
              <a:t>106.067 + 53.333 + 3.267 + 23.2</a:t>
            </a:r>
          </a:p>
          <a:p>
            <a:pPr marL="822960" indent="0">
              <a:spcBef>
                <a:spcPts val="600"/>
              </a:spcBef>
              <a:buNone/>
              <a:defRPr/>
            </a:pPr>
            <a:r>
              <a:rPr lang="en-US" sz="2000" dirty="0" smtClean="0">
                <a:cs typeface="Times New Roman" pitchFamily="18" charset="0"/>
              </a:rPr>
              <a:t>= 185.867</a:t>
            </a:r>
            <a:endParaRPr lang="en-US" sz="2000" dirty="0">
              <a:cs typeface="Times New Roman" pitchFamily="18" charset="0"/>
            </a:endParaRPr>
          </a:p>
          <a:p>
            <a:pPr marL="0" indent="0">
              <a:spcBef>
                <a:spcPts val="600"/>
              </a:spcBef>
              <a:buNone/>
              <a:defRPr/>
            </a:pPr>
            <a:r>
              <a:rPr lang="en-US" sz="2000" dirty="0" smtClean="0">
                <a:cs typeface="Times New Roman" pitchFamily="18" charset="0"/>
              </a:rPr>
              <a:t>Likewise</a:t>
            </a:r>
            <a:r>
              <a:rPr lang="en-US" sz="2000" dirty="0">
                <a:cs typeface="Times New Roman" pitchFamily="18" charset="0"/>
              </a:rPr>
              <a:t>, </a:t>
            </a:r>
            <a:r>
              <a:rPr lang="en-US" sz="2000" dirty="0" smtClean="0">
                <a:cs typeface="Times New Roman" pitchFamily="18" charset="0"/>
              </a:rPr>
              <a:t>the </a:t>
            </a:r>
            <a:r>
              <a:rPr lang="en-US" sz="2000" b="1" dirty="0">
                <a:solidFill>
                  <a:srgbClr val="C00000"/>
                </a:solidFill>
                <a:cs typeface="Times New Roman" pitchFamily="18" charset="0"/>
                <a:sym typeface="Symbol"/>
              </a:rPr>
              <a:t></a:t>
            </a:r>
            <a:r>
              <a:rPr lang="en-US" sz="2000" baseline="30000" dirty="0">
                <a:solidFill>
                  <a:srgbClr val="C00000"/>
                </a:solidFill>
                <a:cs typeface="Times New Roman" pitchFamily="18" charset="0"/>
                <a:sym typeface="Symbol"/>
              </a:rPr>
              <a:t>2</a:t>
            </a:r>
            <a:r>
              <a:rPr lang="en-US" sz="2000" dirty="0" smtClean="0">
                <a:cs typeface="Times New Roman" pitchFamily="18" charset="0"/>
              </a:rPr>
              <a:t> associated </a:t>
            </a:r>
            <a:r>
              <a:rPr lang="en-US" sz="2000" dirty="0">
                <a:cs typeface="Times New Roman" pitchFamily="18" charset="0"/>
              </a:rPr>
              <a:t>with couponing is:</a:t>
            </a:r>
            <a:endParaRPr lang="en-US" sz="2000" dirty="0" smtClean="0">
              <a:cs typeface="Times New Roman" pitchFamily="18" charset="0"/>
            </a:endParaRPr>
          </a:p>
        </p:txBody>
      </p:sp>
      <p:graphicFrame>
        <p:nvGraphicFramePr>
          <p:cNvPr id="7" name="Object 6" descr="omega squared_sub_c is equal to 53.333 minus 1 times 0.967, over, 185.867 plus 0.967. &#10;that is equal to 52.336 over, 186.834.&#10;that is equal to 0.280."/>
          <p:cNvGraphicFramePr>
            <a:graphicFrameLocks noChangeAspect="1"/>
          </p:cNvGraphicFramePr>
          <p:nvPr>
            <p:extLst>
              <p:ext uri="{D42A27DB-BD31-4B8C-83A1-F6EECF244321}">
                <p14:modId xmlns:p14="http://schemas.microsoft.com/office/powerpoint/2010/main" val="2584237328"/>
              </p:ext>
            </p:extLst>
          </p:nvPr>
        </p:nvGraphicFramePr>
        <p:xfrm>
          <a:off x="3406835" y="3152178"/>
          <a:ext cx="2330330" cy="1510907"/>
        </p:xfrm>
        <a:graphic>
          <a:graphicData uri="http://schemas.openxmlformats.org/presentationml/2006/ole">
            <mc:AlternateContent xmlns:mc="http://schemas.openxmlformats.org/markup-compatibility/2006">
              <mc:Choice xmlns:v="urn:schemas-microsoft-com:vml" Requires="v">
                <p:oleObj spid="_x0000_s13866" name="Equation" r:id="rId3" imgW="1548728" imgH="1002865" progId="Equation.DSMT4">
                  <p:embed/>
                </p:oleObj>
              </mc:Choice>
              <mc:Fallback>
                <p:oleObj name="Equation" r:id="rId3" imgW="1548728" imgH="1002865" progId="Equation.DSMT4">
                  <p:embed/>
                  <p:pic>
                    <p:nvPicPr>
                      <p:cNvPr id="0" name="Picture 545" descr="omega squared_sub_c is equal to 53.333 minus 1 times 0.967, over, 185.867 plus 0.967. &#10;that is equal to 52.336 over, 186.834.&#10;that is equal to 0.28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6835" y="3152178"/>
                        <a:ext cx="2330330" cy="15109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Content Placeholder 3"/>
          <p:cNvSpPr>
            <a:spLocks noGrp="1"/>
          </p:cNvSpPr>
          <p:nvPr>
            <p:ph idx="13"/>
          </p:nvPr>
        </p:nvSpPr>
        <p:spPr>
          <a:xfrm>
            <a:off x="457200" y="4724400"/>
            <a:ext cx="8229600" cy="1600200"/>
          </a:xfrm>
        </p:spPr>
        <p:txBody>
          <a:bodyPr/>
          <a:lstStyle/>
          <a:p>
            <a:pPr marL="0" indent="0">
              <a:buNone/>
            </a:pPr>
            <a:r>
              <a:rPr lang="en-US" sz="2000" dirty="0">
                <a:cs typeface="Times New Roman" pitchFamily="18" charset="0"/>
              </a:rPr>
              <a:t>As a guide to </a:t>
            </a:r>
            <a:r>
              <a:rPr lang="en-US" sz="2000" dirty="0" smtClean="0">
                <a:cs typeface="Times New Roman" pitchFamily="18" charset="0"/>
              </a:rPr>
              <a:t>interpreting, </a:t>
            </a:r>
            <a:r>
              <a:rPr lang="en-US" sz="2000" dirty="0">
                <a:cs typeface="Times New Roman" pitchFamily="18" charset="0"/>
              </a:rPr>
              <a:t>a large experimental effect produces an index of 0.15 or greater, a medium effect produces an index of around 0.06, and a small effect produces an index of 0.01</a:t>
            </a:r>
            <a:r>
              <a:rPr lang="en-US" sz="2000" dirty="0" smtClean="0">
                <a:cs typeface="Times New Roman" pitchFamily="18" charset="0"/>
              </a:rPr>
              <a:t>. In </a:t>
            </a:r>
            <a:r>
              <a:rPr lang="en-US" sz="2000" dirty="0">
                <a:cs typeface="Times New Roman" pitchFamily="18" charset="0"/>
              </a:rPr>
              <a:t>Table 16.5, while the effect of promotion and couponing are both large, the effect of promotion is much larger.</a:t>
            </a:r>
            <a:endParaRPr lang="en-US" sz="2000" dirty="0"/>
          </a:p>
        </p:txBody>
      </p:sp>
    </p:spTree>
    <p:extLst>
      <p:ext uri="{BB962C8B-B14F-4D97-AF65-F5344CB8AC3E}">
        <p14:creationId xmlns:p14="http://schemas.microsoft.com/office/powerpoint/2010/main" val="3108592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in Interpretation - Multiple </a:t>
            </a:r>
            <a:r>
              <a:rPr lang="en-US" dirty="0" smtClean="0"/>
              <a:t>Comparisons </a:t>
            </a:r>
            <a:r>
              <a:rPr lang="en-US" sz="2000" b="0" dirty="0" smtClean="0"/>
              <a:t>(1 of 2)</a:t>
            </a:r>
            <a:endParaRPr lang="en-US" b="0" dirty="0"/>
          </a:p>
        </p:txBody>
      </p:sp>
      <p:sp>
        <p:nvSpPr>
          <p:cNvPr id="3" name="Content Placeholder 2"/>
          <p:cNvSpPr>
            <a:spLocks noGrp="1"/>
          </p:cNvSpPr>
          <p:nvPr>
            <p:ph idx="1"/>
          </p:nvPr>
        </p:nvSpPr>
        <p:spPr/>
        <p:txBody>
          <a:bodyPr/>
          <a:lstStyle/>
          <a:p>
            <a:pPr>
              <a:defRPr/>
            </a:pPr>
            <a:r>
              <a:rPr lang="en-US" dirty="0">
                <a:cs typeface="Times New Roman" pitchFamily="18" charset="0"/>
              </a:rPr>
              <a:t>If the null hypothesis of equal means is rejected, we can only conclude that not all of the group means are equal</a:t>
            </a:r>
            <a:r>
              <a:rPr lang="en-US" dirty="0" smtClean="0">
                <a:cs typeface="Times New Roman" pitchFamily="18" charset="0"/>
              </a:rPr>
              <a:t>. We </a:t>
            </a:r>
            <a:r>
              <a:rPr lang="en-US" dirty="0">
                <a:cs typeface="Times New Roman" pitchFamily="18" charset="0"/>
              </a:rPr>
              <a:t>may wish to examine differences among specific means</a:t>
            </a:r>
            <a:r>
              <a:rPr lang="en-US" dirty="0" smtClean="0">
                <a:cs typeface="Times New Roman" pitchFamily="18" charset="0"/>
              </a:rPr>
              <a:t>. This </a:t>
            </a:r>
            <a:r>
              <a:rPr lang="en-US" dirty="0">
                <a:cs typeface="Times New Roman" pitchFamily="18" charset="0"/>
              </a:rPr>
              <a:t>can be done by specifying appropriate </a:t>
            </a:r>
            <a:r>
              <a:rPr lang="en-US" b="1" dirty="0">
                <a:solidFill>
                  <a:srgbClr val="007FA3"/>
                </a:solidFill>
                <a:cs typeface="Times New Roman" pitchFamily="18" charset="0"/>
              </a:rPr>
              <a:t>contrasts</a:t>
            </a:r>
            <a:r>
              <a:rPr lang="en-US" dirty="0">
                <a:solidFill>
                  <a:srgbClr val="007FA3"/>
                </a:solidFill>
                <a:cs typeface="Times New Roman" pitchFamily="18" charset="0"/>
              </a:rPr>
              <a:t>,</a:t>
            </a:r>
            <a:r>
              <a:rPr lang="en-US" dirty="0">
                <a:solidFill>
                  <a:srgbClr val="CC0000"/>
                </a:solidFill>
                <a:cs typeface="Times New Roman" pitchFamily="18" charset="0"/>
              </a:rPr>
              <a:t> </a:t>
            </a:r>
            <a:r>
              <a:rPr lang="en-US" dirty="0">
                <a:cs typeface="Times New Roman" pitchFamily="18" charset="0"/>
              </a:rPr>
              <a:t>or comparisons used to determine which of the means are statistically different</a:t>
            </a:r>
            <a:r>
              <a:rPr lang="en-US" dirty="0"/>
              <a:t>.</a:t>
            </a:r>
            <a:endParaRPr lang="en-US" dirty="0">
              <a:solidFill>
                <a:srgbClr val="CC0000"/>
              </a:solidFill>
              <a:cs typeface="Times New Roman" pitchFamily="18" charset="0"/>
            </a:endParaRPr>
          </a:p>
          <a:p>
            <a:pPr>
              <a:defRPr/>
            </a:pPr>
            <a:r>
              <a:rPr lang="en-US" b="1" dirty="0">
                <a:solidFill>
                  <a:srgbClr val="007FA3"/>
                </a:solidFill>
                <a:cs typeface="Times New Roman" pitchFamily="18" charset="0"/>
              </a:rPr>
              <a:t>A priori contrasts</a:t>
            </a:r>
            <a:r>
              <a:rPr lang="en-US" dirty="0">
                <a:solidFill>
                  <a:srgbClr val="CC0000"/>
                </a:solidFill>
                <a:cs typeface="Times New Roman" pitchFamily="18" charset="0"/>
              </a:rPr>
              <a:t> </a:t>
            </a:r>
            <a:r>
              <a:rPr lang="en-US" dirty="0">
                <a:cs typeface="Times New Roman" pitchFamily="18" charset="0"/>
              </a:rPr>
              <a:t>are determined before conducting the analysis, based on the researcher's theoretical framework</a:t>
            </a:r>
            <a:r>
              <a:rPr lang="en-US" dirty="0" smtClean="0">
                <a:cs typeface="Times New Roman" pitchFamily="18" charset="0"/>
              </a:rPr>
              <a:t>. Generally</a:t>
            </a:r>
            <a:r>
              <a:rPr lang="en-US" dirty="0">
                <a:cs typeface="Times New Roman" pitchFamily="18" charset="0"/>
              </a:rPr>
              <a:t>, a priori contrasts are used in lieu of the ANOVA </a:t>
            </a:r>
            <a:r>
              <a:rPr lang="en-US" i="1" dirty="0">
                <a:cs typeface="Times New Roman" pitchFamily="18" charset="0"/>
              </a:rPr>
              <a:t>F</a:t>
            </a:r>
            <a:r>
              <a:rPr lang="en-US" dirty="0">
                <a:cs typeface="Times New Roman" pitchFamily="18" charset="0"/>
              </a:rPr>
              <a:t> test</a:t>
            </a:r>
            <a:r>
              <a:rPr lang="en-US" dirty="0" smtClean="0">
                <a:cs typeface="Times New Roman" pitchFamily="18" charset="0"/>
              </a:rPr>
              <a:t>. The </a:t>
            </a:r>
            <a:r>
              <a:rPr lang="en-US" dirty="0">
                <a:cs typeface="Times New Roman" pitchFamily="18" charset="0"/>
              </a:rPr>
              <a:t>contrasts selected are orthogonal (they are independent in a statistical sense).</a:t>
            </a:r>
            <a:endParaRPr lang="en-US" dirty="0"/>
          </a:p>
        </p:txBody>
      </p:sp>
    </p:spTree>
    <p:extLst>
      <p:ext uri="{BB962C8B-B14F-4D97-AF65-F5344CB8AC3E}">
        <p14:creationId xmlns:p14="http://schemas.microsoft.com/office/powerpoint/2010/main" val="17218379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in Interpretation - Multiple </a:t>
            </a:r>
            <a:r>
              <a:rPr lang="en-US" dirty="0" smtClean="0"/>
              <a:t>Comparisons </a:t>
            </a:r>
            <a:r>
              <a:rPr lang="en-US" sz="2000" b="0" dirty="0" smtClean="0"/>
              <a:t>(2 </a:t>
            </a:r>
            <a:r>
              <a:rPr lang="en-US" sz="2000" b="0" dirty="0"/>
              <a:t>of 2)</a:t>
            </a:r>
            <a:endParaRPr lang="en-US" dirty="0"/>
          </a:p>
        </p:txBody>
      </p:sp>
      <p:sp>
        <p:nvSpPr>
          <p:cNvPr id="3" name="Content Placeholder 2"/>
          <p:cNvSpPr>
            <a:spLocks noGrp="1"/>
          </p:cNvSpPr>
          <p:nvPr>
            <p:ph idx="1"/>
          </p:nvPr>
        </p:nvSpPr>
        <p:spPr/>
        <p:txBody>
          <a:bodyPr/>
          <a:lstStyle/>
          <a:p>
            <a:r>
              <a:rPr lang="en-US" b="1" dirty="0">
                <a:solidFill>
                  <a:srgbClr val="007FA3"/>
                </a:solidFill>
                <a:cs typeface="Times New Roman" pitchFamily="18" charset="0"/>
              </a:rPr>
              <a:t>A posteriori contrasts</a:t>
            </a:r>
            <a:r>
              <a:rPr lang="en-US" dirty="0">
                <a:solidFill>
                  <a:srgbClr val="CC0000"/>
                </a:solidFill>
                <a:cs typeface="Times New Roman" pitchFamily="18" charset="0"/>
              </a:rPr>
              <a:t> </a:t>
            </a:r>
            <a:r>
              <a:rPr lang="en-US" dirty="0">
                <a:cs typeface="Times New Roman" pitchFamily="18" charset="0"/>
              </a:rPr>
              <a:t>are made after the analysis</a:t>
            </a:r>
            <a:r>
              <a:rPr lang="en-US" dirty="0" smtClean="0">
                <a:cs typeface="Times New Roman" pitchFamily="18" charset="0"/>
              </a:rPr>
              <a:t>. These </a:t>
            </a:r>
            <a:r>
              <a:rPr lang="en-US" dirty="0">
                <a:cs typeface="Times New Roman" pitchFamily="18" charset="0"/>
              </a:rPr>
              <a:t>are generally</a:t>
            </a:r>
            <a:r>
              <a:rPr lang="en-US" dirty="0">
                <a:solidFill>
                  <a:srgbClr val="CC0000"/>
                </a:solidFill>
                <a:cs typeface="Times New Roman" pitchFamily="18" charset="0"/>
              </a:rPr>
              <a:t> </a:t>
            </a:r>
            <a:r>
              <a:rPr lang="en-US" b="1" dirty="0">
                <a:solidFill>
                  <a:srgbClr val="007FA3"/>
                </a:solidFill>
                <a:cs typeface="Times New Roman" pitchFamily="18" charset="0"/>
              </a:rPr>
              <a:t>multiple comparison tests</a:t>
            </a:r>
            <a:r>
              <a:rPr lang="en-US" dirty="0"/>
              <a:t>.</a:t>
            </a:r>
            <a:r>
              <a:rPr lang="en-US" dirty="0" smtClean="0">
                <a:solidFill>
                  <a:srgbClr val="CC0000"/>
                </a:solidFill>
                <a:cs typeface="Times New Roman" pitchFamily="18" charset="0"/>
              </a:rPr>
              <a:t> </a:t>
            </a:r>
            <a:r>
              <a:rPr lang="en-US" dirty="0" smtClean="0">
                <a:cs typeface="Times New Roman" pitchFamily="18" charset="0"/>
              </a:rPr>
              <a:t>They </a:t>
            </a:r>
            <a:r>
              <a:rPr lang="en-US" dirty="0">
                <a:cs typeface="Times New Roman" pitchFamily="18" charset="0"/>
              </a:rPr>
              <a:t>enable the researcher to construct generalized confidence intervals that can be used to make pairwise comparisons of all treatment means</a:t>
            </a:r>
            <a:r>
              <a:rPr lang="en-US" dirty="0" smtClean="0">
                <a:cs typeface="Times New Roman" pitchFamily="18" charset="0"/>
              </a:rPr>
              <a:t>. These </a:t>
            </a:r>
            <a:r>
              <a:rPr lang="en-US" dirty="0">
                <a:cs typeface="Times New Roman" pitchFamily="18" charset="0"/>
              </a:rPr>
              <a:t>tests, listed in order of decreasing power, include least significant difference, Duncan's multiple range test, Student-Newman-</a:t>
            </a:r>
            <a:r>
              <a:rPr lang="en-US" dirty="0" err="1">
                <a:cs typeface="Times New Roman" pitchFamily="18" charset="0"/>
              </a:rPr>
              <a:t>Keuls</a:t>
            </a:r>
            <a:r>
              <a:rPr lang="en-US" dirty="0">
                <a:cs typeface="Times New Roman" pitchFamily="18" charset="0"/>
              </a:rPr>
              <a:t>, Tukey's alternate procedure, honestly significant difference, modified least significant difference, and </a:t>
            </a:r>
            <a:r>
              <a:rPr lang="en-US" dirty="0" err="1">
                <a:cs typeface="Times New Roman" pitchFamily="18" charset="0"/>
              </a:rPr>
              <a:t>Scheffe's</a:t>
            </a:r>
            <a:r>
              <a:rPr lang="en-US" dirty="0">
                <a:cs typeface="Times New Roman" pitchFamily="18" charset="0"/>
              </a:rPr>
              <a:t> test</a:t>
            </a:r>
            <a:r>
              <a:rPr lang="en-US" dirty="0" smtClean="0">
                <a:cs typeface="Times New Roman" pitchFamily="18" charset="0"/>
              </a:rPr>
              <a:t>. Of </a:t>
            </a:r>
            <a:r>
              <a:rPr lang="en-US" dirty="0">
                <a:cs typeface="Times New Roman" pitchFamily="18" charset="0"/>
              </a:rPr>
              <a:t>these tests, least significant difference is the most powerful, </a:t>
            </a:r>
            <a:r>
              <a:rPr lang="en-US" dirty="0" err="1">
                <a:cs typeface="Times New Roman" pitchFamily="18" charset="0"/>
              </a:rPr>
              <a:t>Scheffe's</a:t>
            </a:r>
            <a:r>
              <a:rPr lang="en-US" dirty="0">
                <a:cs typeface="Times New Roman" pitchFamily="18" charset="0"/>
              </a:rPr>
              <a:t> the most conservative.</a:t>
            </a:r>
            <a:endParaRPr lang="en-US" dirty="0"/>
          </a:p>
        </p:txBody>
      </p:sp>
    </p:spTree>
    <p:extLst>
      <p:ext uri="{BB962C8B-B14F-4D97-AF65-F5344CB8AC3E}">
        <p14:creationId xmlns:p14="http://schemas.microsoft.com/office/powerpoint/2010/main" val="227848977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Repeated Measures ANOVA</a:t>
            </a:r>
          </a:p>
        </p:txBody>
      </p:sp>
      <p:sp>
        <p:nvSpPr>
          <p:cNvPr id="3" name="Content Placeholder 2"/>
          <p:cNvSpPr>
            <a:spLocks noGrp="1"/>
          </p:cNvSpPr>
          <p:nvPr>
            <p:ph idx="1"/>
          </p:nvPr>
        </p:nvSpPr>
        <p:spPr/>
        <p:txBody>
          <a:bodyPr/>
          <a:lstStyle/>
          <a:p>
            <a:pPr marL="0" indent="0">
              <a:spcBef>
                <a:spcPts val="0"/>
              </a:spcBef>
              <a:buNone/>
            </a:pPr>
            <a:r>
              <a:rPr lang="en-US" dirty="0" smtClean="0">
                <a:cs typeface="Times New Roman" pitchFamily="18" charset="0"/>
              </a:rPr>
              <a:t>One </a:t>
            </a:r>
            <a:r>
              <a:rPr lang="en-US" dirty="0">
                <a:cs typeface="Times New Roman" pitchFamily="18" charset="0"/>
              </a:rPr>
              <a:t>way of controlling the differences between subjects is by observing each subject under each experimental condition (see Table 16.7</a:t>
            </a:r>
            <a:r>
              <a:rPr lang="en-US" dirty="0" smtClean="0">
                <a:cs typeface="Times New Roman" pitchFamily="18" charset="0"/>
              </a:rPr>
              <a:t>). Since </a:t>
            </a:r>
            <a:r>
              <a:rPr lang="en-US" dirty="0">
                <a:cs typeface="Times New Roman" pitchFamily="18" charset="0"/>
              </a:rPr>
              <a:t>repeated measurements are obtained from each respondent, this design is referred to as within-subjects design or</a:t>
            </a:r>
            <a:r>
              <a:rPr lang="en-US" dirty="0">
                <a:solidFill>
                  <a:srgbClr val="CC0000"/>
                </a:solidFill>
                <a:cs typeface="Times New Roman" pitchFamily="18" charset="0"/>
              </a:rPr>
              <a:t> </a:t>
            </a:r>
            <a:r>
              <a:rPr lang="en-US" b="1" dirty="0">
                <a:solidFill>
                  <a:srgbClr val="007FA3"/>
                </a:solidFill>
                <a:cs typeface="Times New Roman" pitchFamily="18" charset="0"/>
              </a:rPr>
              <a:t>repeated measures analysis of variance</a:t>
            </a:r>
            <a:r>
              <a:rPr lang="en-US" dirty="0" smtClean="0">
                <a:cs typeface="Times New Roman" pitchFamily="18" charset="0"/>
              </a:rPr>
              <a:t>.</a:t>
            </a:r>
            <a:r>
              <a:rPr lang="en-US" dirty="0" smtClean="0">
                <a:solidFill>
                  <a:srgbClr val="CC0000"/>
                </a:solidFill>
                <a:cs typeface="Times New Roman" pitchFamily="18" charset="0"/>
              </a:rPr>
              <a:t> </a:t>
            </a:r>
            <a:r>
              <a:rPr lang="en-US" dirty="0" smtClean="0">
                <a:cs typeface="Times New Roman" pitchFamily="18" charset="0"/>
              </a:rPr>
              <a:t>Repeated </a:t>
            </a:r>
            <a:r>
              <a:rPr lang="en-US" dirty="0">
                <a:cs typeface="Times New Roman" pitchFamily="18" charset="0"/>
              </a:rPr>
              <a:t>measures analysis of variance may be thought of as an extension of the paired-samples </a:t>
            </a:r>
            <a:r>
              <a:rPr lang="en-US" i="1" dirty="0">
                <a:cs typeface="Times New Roman" pitchFamily="18" charset="0"/>
              </a:rPr>
              <a:t>t</a:t>
            </a:r>
            <a:r>
              <a:rPr lang="en-US" dirty="0">
                <a:cs typeface="Times New Roman" pitchFamily="18" charset="0"/>
              </a:rPr>
              <a:t> test to the case of more than two related samples.</a:t>
            </a:r>
            <a:endParaRPr lang="en-US" dirty="0"/>
          </a:p>
        </p:txBody>
      </p:sp>
    </p:spTree>
    <p:extLst>
      <p:ext uri="{BB962C8B-B14F-4D97-AF65-F5344CB8AC3E}">
        <p14:creationId xmlns:p14="http://schemas.microsoft.com/office/powerpoint/2010/main" val="5455968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Decomposition of the Total Variation:</a:t>
            </a:r>
            <a:br>
              <a:rPr lang="en-US" dirty="0"/>
            </a:br>
            <a:r>
              <a:rPr lang="en-US" dirty="0"/>
              <a:t>Repeated Measures ANOVA</a:t>
            </a:r>
          </a:p>
        </p:txBody>
      </p:sp>
      <p:sp>
        <p:nvSpPr>
          <p:cNvPr id="3" name="Content Placeholder 2"/>
          <p:cNvSpPr>
            <a:spLocks noGrp="1"/>
          </p:cNvSpPr>
          <p:nvPr>
            <p:ph idx="1"/>
          </p:nvPr>
        </p:nvSpPr>
        <p:spPr>
          <a:xfrm>
            <a:off x="457200" y="1600201"/>
            <a:ext cx="8229600" cy="685800"/>
          </a:xfrm>
        </p:spPr>
        <p:txBody>
          <a:bodyPr/>
          <a:lstStyle/>
          <a:p>
            <a:pPr marL="0" indent="0">
              <a:buNone/>
            </a:pPr>
            <a:r>
              <a:rPr lang="en-US" b="1" dirty="0" smtClean="0"/>
              <a:t>Table 16.7 </a:t>
            </a:r>
            <a:r>
              <a:rPr lang="en-US" dirty="0"/>
              <a:t>Decomposition of the Total Variation: Repeated Measures of ANOVA</a:t>
            </a:r>
            <a:r>
              <a:rPr lang="en-US" dirty="0" smtClean="0"/>
              <a:t> </a:t>
            </a:r>
            <a:endParaRPr lang="en-US" dirty="0"/>
          </a:p>
        </p:txBody>
      </p:sp>
      <p:pic>
        <p:nvPicPr>
          <p:cNvPr id="4" name="Picture 3" descr="A table depicts the repeated measures of ANOVA.&#10;The table shows the following information: &#10; &#10;Independent Variable&#10;Subject No.&#10;                              Categories     X                 Total sample &#10;1         X1           X2          X3  .  .  .  .   Xc&#10;2         Y11         Y12        Y13              Y1c          Y1&#10;           Y22         Y22         Y23             Y2c          Y2&#10;             .&#10;             .&#10;             .&#10; n         Yn1        Yn2        Yn3            Ync           YN&#10;             Y1 bar   Y2 bar   Y3 bar       Yc bar      Y bar&#10; &#10;Between-People Variation = SS between people&#10;Category Mean Y1bar   Y2 bar   Y3bar &#10;Within-People Variation = SS within people&#10;Total Variation = SSy"/>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0666" y="2610073"/>
            <a:ext cx="7342669" cy="3593411"/>
          </a:xfrm>
          <a:prstGeom prst="rect">
            <a:avLst/>
          </a:prstGeom>
        </p:spPr>
      </p:pic>
    </p:spTree>
    <p:extLst>
      <p:ext uri="{BB962C8B-B14F-4D97-AF65-F5344CB8AC3E}">
        <p14:creationId xmlns:p14="http://schemas.microsoft.com/office/powerpoint/2010/main" val="274582291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Repeated Measures </a:t>
            </a:r>
            <a:r>
              <a:rPr lang="en-US" dirty="0" smtClean="0"/>
              <a:t>ANOVA </a:t>
            </a:r>
            <a:r>
              <a:rPr lang="en-US" sz="2000" b="0" dirty="0" smtClean="0"/>
              <a:t>(1 of 2)</a:t>
            </a:r>
            <a:endParaRPr lang="en-US" b="0" dirty="0"/>
          </a:p>
        </p:txBody>
      </p:sp>
      <p:sp>
        <p:nvSpPr>
          <p:cNvPr id="3" name="Content Placeholder 2"/>
          <p:cNvSpPr>
            <a:spLocks noGrp="1"/>
          </p:cNvSpPr>
          <p:nvPr>
            <p:ph idx="1"/>
          </p:nvPr>
        </p:nvSpPr>
        <p:spPr>
          <a:xfrm>
            <a:off x="457200" y="1600200"/>
            <a:ext cx="8229600" cy="4800600"/>
          </a:xfrm>
        </p:spPr>
        <p:txBody>
          <a:bodyPr/>
          <a:lstStyle/>
          <a:p>
            <a:pPr marL="0" indent="0">
              <a:spcBef>
                <a:spcPts val="0"/>
              </a:spcBef>
              <a:spcAft>
                <a:spcPts val="1200"/>
              </a:spcAft>
              <a:buNone/>
              <a:defRPr/>
            </a:pPr>
            <a:r>
              <a:rPr lang="en-US" sz="2200" dirty="0" smtClean="0">
                <a:cs typeface="Times New Roman" pitchFamily="18" charset="0"/>
              </a:rPr>
              <a:t>In </a:t>
            </a:r>
            <a:r>
              <a:rPr lang="en-US" sz="2200" dirty="0">
                <a:cs typeface="Times New Roman" pitchFamily="18" charset="0"/>
              </a:rPr>
              <a:t>the case of a single factor with repeated measures, the total variation, with </a:t>
            </a:r>
            <a:r>
              <a:rPr lang="en-US" sz="2200" i="1" dirty="0" err="1">
                <a:cs typeface="Times New Roman" pitchFamily="18" charset="0"/>
              </a:rPr>
              <a:t>nc</a:t>
            </a:r>
            <a:r>
              <a:rPr lang="en-US" sz="2200" i="1" dirty="0">
                <a:cs typeface="Times New Roman" pitchFamily="18" charset="0"/>
              </a:rPr>
              <a:t> </a:t>
            </a:r>
            <a:r>
              <a:rPr lang="en-US" sz="2200" dirty="0" smtClean="0">
                <a:cs typeface="Arial"/>
              </a:rPr>
              <a:t>−</a:t>
            </a:r>
            <a:r>
              <a:rPr lang="en-US" sz="2200" dirty="0" smtClean="0">
                <a:cs typeface="Times New Roman" pitchFamily="18" charset="0"/>
              </a:rPr>
              <a:t> </a:t>
            </a:r>
            <a:r>
              <a:rPr lang="en-US" sz="2200" dirty="0">
                <a:cs typeface="Times New Roman" pitchFamily="18" charset="0"/>
              </a:rPr>
              <a:t>1 degrees of freedom, may be split into between-people variation and within-people variation</a:t>
            </a:r>
            <a:r>
              <a:rPr lang="en-US" sz="2200" dirty="0" smtClean="0">
                <a:cs typeface="Times New Roman" pitchFamily="18" charset="0"/>
              </a:rPr>
              <a:t>.</a:t>
            </a:r>
            <a:endParaRPr lang="en-US" sz="2200" dirty="0">
              <a:cs typeface="Times New Roman" pitchFamily="18" charset="0"/>
            </a:endParaRPr>
          </a:p>
          <a:p>
            <a:pPr marL="0" indent="0" algn="ctr">
              <a:spcBef>
                <a:spcPts val="600"/>
              </a:spcBef>
              <a:spcAft>
                <a:spcPts val="1200"/>
              </a:spcAft>
              <a:buNone/>
              <a:defRPr/>
            </a:pPr>
            <a:r>
              <a:rPr lang="en-US" sz="2200" b="1" i="1" dirty="0" err="1" smtClean="0">
                <a:solidFill>
                  <a:srgbClr val="007FA3"/>
                </a:solidFill>
                <a:cs typeface="Times New Roman" pitchFamily="18" charset="0"/>
              </a:rPr>
              <a:t>SS</a:t>
            </a:r>
            <a:r>
              <a:rPr lang="en-US" sz="2200" b="1" i="1" baseline="-25000" dirty="0" err="1" smtClean="0">
                <a:solidFill>
                  <a:srgbClr val="007FA3"/>
                </a:solidFill>
                <a:cs typeface="Times New Roman" pitchFamily="18" charset="0"/>
              </a:rPr>
              <a:t>total</a:t>
            </a:r>
            <a:r>
              <a:rPr lang="en-US" sz="2200" b="1" baseline="-25000" dirty="0" smtClean="0">
                <a:solidFill>
                  <a:srgbClr val="007FA3"/>
                </a:solidFill>
                <a:cs typeface="Times New Roman" pitchFamily="18" charset="0"/>
              </a:rPr>
              <a:t> </a:t>
            </a:r>
            <a:r>
              <a:rPr lang="en-US" sz="2200" b="1" dirty="0">
                <a:solidFill>
                  <a:srgbClr val="007FA3"/>
                </a:solidFill>
                <a:cs typeface="Times New Roman" pitchFamily="18" charset="0"/>
              </a:rPr>
              <a:t>= </a:t>
            </a:r>
            <a:r>
              <a:rPr lang="en-US" sz="2200" b="1" i="1" dirty="0" err="1">
                <a:solidFill>
                  <a:srgbClr val="007FA3"/>
                </a:solidFill>
                <a:cs typeface="Times New Roman" pitchFamily="18" charset="0"/>
              </a:rPr>
              <a:t>SS</a:t>
            </a:r>
            <a:r>
              <a:rPr lang="en-US" sz="2200" b="1" i="1" baseline="-25000" dirty="0" err="1">
                <a:solidFill>
                  <a:srgbClr val="007FA3"/>
                </a:solidFill>
                <a:cs typeface="Times New Roman" pitchFamily="18" charset="0"/>
              </a:rPr>
              <a:t>between</a:t>
            </a:r>
            <a:r>
              <a:rPr lang="en-US" sz="2200" b="1" i="1" baseline="-25000" dirty="0">
                <a:solidFill>
                  <a:srgbClr val="007FA3"/>
                </a:solidFill>
                <a:cs typeface="Times New Roman" pitchFamily="18" charset="0"/>
              </a:rPr>
              <a:t> people</a:t>
            </a:r>
            <a:r>
              <a:rPr lang="en-US" sz="2200" b="1" dirty="0">
                <a:solidFill>
                  <a:srgbClr val="007FA3"/>
                </a:solidFill>
                <a:cs typeface="Times New Roman" pitchFamily="18" charset="0"/>
              </a:rPr>
              <a:t> + </a:t>
            </a:r>
            <a:r>
              <a:rPr lang="en-US" sz="2200" b="1" i="1" dirty="0" err="1">
                <a:solidFill>
                  <a:srgbClr val="007FA3"/>
                </a:solidFill>
                <a:cs typeface="Times New Roman" pitchFamily="18" charset="0"/>
              </a:rPr>
              <a:t>SS</a:t>
            </a:r>
            <a:r>
              <a:rPr lang="en-US" sz="2200" b="1" i="1" baseline="-25000" dirty="0" err="1">
                <a:solidFill>
                  <a:srgbClr val="007FA3"/>
                </a:solidFill>
                <a:cs typeface="Times New Roman" pitchFamily="18" charset="0"/>
              </a:rPr>
              <a:t>within</a:t>
            </a:r>
            <a:r>
              <a:rPr lang="en-US" sz="2200" b="1" i="1" baseline="-25000" dirty="0">
                <a:solidFill>
                  <a:srgbClr val="007FA3"/>
                </a:solidFill>
                <a:cs typeface="Times New Roman" pitchFamily="18" charset="0"/>
              </a:rPr>
              <a:t> people</a:t>
            </a:r>
          </a:p>
          <a:p>
            <a:pPr marL="0" indent="0">
              <a:spcBef>
                <a:spcPts val="0"/>
              </a:spcBef>
              <a:buNone/>
              <a:defRPr/>
            </a:pPr>
            <a:r>
              <a:rPr lang="en-US" sz="2200" dirty="0" smtClean="0">
                <a:cs typeface="Times New Roman" pitchFamily="18" charset="0"/>
              </a:rPr>
              <a:t>The </a:t>
            </a:r>
            <a:r>
              <a:rPr lang="en-US" sz="2200" dirty="0">
                <a:cs typeface="Times New Roman" pitchFamily="18" charset="0"/>
              </a:rPr>
              <a:t>between-people variation, which is related to the differences between the means of people, has </a:t>
            </a:r>
            <a:r>
              <a:rPr lang="en-US" sz="2200" i="1" dirty="0">
                <a:cs typeface="Times New Roman" pitchFamily="18" charset="0"/>
              </a:rPr>
              <a:t>n </a:t>
            </a:r>
            <a:r>
              <a:rPr lang="en-US" sz="2200" dirty="0">
                <a:cs typeface="Arial"/>
              </a:rPr>
              <a:t>−</a:t>
            </a:r>
            <a:r>
              <a:rPr lang="en-US" sz="2200" dirty="0" smtClean="0">
                <a:cs typeface="Times New Roman" pitchFamily="18" charset="0"/>
              </a:rPr>
              <a:t> </a:t>
            </a:r>
            <a:r>
              <a:rPr lang="en-US" sz="2200" dirty="0">
                <a:cs typeface="Times New Roman" pitchFamily="18" charset="0"/>
              </a:rPr>
              <a:t>1 degrees of freedom</a:t>
            </a:r>
            <a:r>
              <a:rPr lang="en-US" sz="2200" dirty="0" smtClean="0">
                <a:cs typeface="Times New Roman" pitchFamily="18" charset="0"/>
              </a:rPr>
              <a:t>. The </a:t>
            </a:r>
            <a:r>
              <a:rPr lang="en-US" sz="2200" dirty="0">
                <a:cs typeface="Times New Roman" pitchFamily="18" charset="0"/>
              </a:rPr>
              <a:t>within-people variation has </a:t>
            </a:r>
            <a:r>
              <a:rPr lang="en-US" sz="2200" i="1" dirty="0" smtClean="0">
                <a:cs typeface="Times New Roman" pitchFamily="18" charset="0"/>
              </a:rPr>
              <a:t>n </a:t>
            </a:r>
            <a:r>
              <a:rPr lang="en-US" sz="2200" dirty="0">
                <a:cs typeface="Times New Roman" pitchFamily="18" charset="0"/>
              </a:rPr>
              <a:t>(</a:t>
            </a:r>
            <a:r>
              <a:rPr lang="en-US" sz="2200" i="1" dirty="0">
                <a:cs typeface="Times New Roman" pitchFamily="18" charset="0"/>
              </a:rPr>
              <a:t>c </a:t>
            </a:r>
            <a:r>
              <a:rPr lang="en-US" sz="2200" dirty="0">
                <a:cs typeface="Arial"/>
              </a:rPr>
              <a:t>−</a:t>
            </a:r>
            <a:r>
              <a:rPr lang="en-US" sz="2200" dirty="0" smtClean="0">
                <a:cs typeface="Times New Roman" pitchFamily="18" charset="0"/>
              </a:rPr>
              <a:t> </a:t>
            </a:r>
            <a:r>
              <a:rPr lang="en-US" sz="2200" dirty="0">
                <a:cs typeface="Times New Roman" pitchFamily="18" charset="0"/>
              </a:rPr>
              <a:t>1) degrees of freedom</a:t>
            </a:r>
            <a:r>
              <a:rPr lang="en-US" sz="2200" dirty="0" smtClean="0">
                <a:cs typeface="Times New Roman" pitchFamily="18" charset="0"/>
              </a:rPr>
              <a:t>. The </a:t>
            </a:r>
            <a:r>
              <a:rPr lang="en-US" sz="2200" dirty="0">
                <a:cs typeface="Times New Roman" pitchFamily="18" charset="0"/>
              </a:rPr>
              <a:t>within-people variation may, in turn, be divided into two different sources of variation</a:t>
            </a:r>
            <a:r>
              <a:rPr lang="en-US" sz="2200" dirty="0" smtClean="0">
                <a:cs typeface="Times New Roman" pitchFamily="18" charset="0"/>
              </a:rPr>
              <a:t>. One </a:t>
            </a:r>
            <a:r>
              <a:rPr lang="en-US" sz="2200" dirty="0">
                <a:cs typeface="Times New Roman" pitchFamily="18" charset="0"/>
              </a:rPr>
              <a:t>source is related to the differences between treatment means, and the second consists of residual or error variation</a:t>
            </a:r>
            <a:r>
              <a:rPr lang="en-US" sz="2200" dirty="0" smtClean="0">
                <a:cs typeface="Times New Roman" pitchFamily="18" charset="0"/>
              </a:rPr>
              <a:t>. The </a:t>
            </a:r>
            <a:r>
              <a:rPr lang="en-US" sz="2200" dirty="0">
                <a:cs typeface="Times New Roman" pitchFamily="18" charset="0"/>
              </a:rPr>
              <a:t>degrees of freedom corresponding to the treatment variation are </a:t>
            </a:r>
            <a:r>
              <a:rPr lang="en-US" sz="2200" i="1" dirty="0">
                <a:cs typeface="Times New Roman" pitchFamily="18" charset="0"/>
              </a:rPr>
              <a:t>c </a:t>
            </a:r>
            <a:r>
              <a:rPr lang="en-US" sz="2200" dirty="0">
                <a:cs typeface="Arial"/>
              </a:rPr>
              <a:t>−</a:t>
            </a:r>
            <a:r>
              <a:rPr lang="en-US" sz="2200" dirty="0" smtClean="0">
                <a:cs typeface="Times New Roman" pitchFamily="18" charset="0"/>
              </a:rPr>
              <a:t> </a:t>
            </a:r>
            <a:r>
              <a:rPr lang="en-US" sz="2200" dirty="0">
                <a:cs typeface="Times New Roman" pitchFamily="18" charset="0"/>
              </a:rPr>
              <a:t>1, and those corresponding to residual variation </a:t>
            </a:r>
            <a:r>
              <a:rPr lang="en-US" sz="2200" dirty="0" smtClean="0">
                <a:cs typeface="Times New Roman" pitchFamily="18" charset="0"/>
              </a:rPr>
              <a:t>are (</a:t>
            </a:r>
            <a:r>
              <a:rPr lang="en-US" sz="2200" i="1" dirty="0">
                <a:cs typeface="Times New Roman" pitchFamily="18" charset="0"/>
              </a:rPr>
              <a:t>c </a:t>
            </a:r>
            <a:r>
              <a:rPr lang="en-US" sz="2200" dirty="0">
                <a:cs typeface="Arial"/>
              </a:rPr>
              <a:t>−</a:t>
            </a:r>
            <a:r>
              <a:rPr lang="en-US" sz="2200" dirty="0" smtClean="0">
                <a:cs typeface="Times New Roman" pitchFamily="18" charset="0"/>
              </a:rPr>
              <a:t> </a:t>
            </a:r>
            <a:r>
              <a:rPr lang="en-US" sz="2200" dirty="0">
                <a:cs typeface="Times New Roman" pitchFamily="18" charset="0"/>
              </a:rPr>
              <a:t>1) (</a:t>
            </a:r>
            <a:r>
              <a:rPr lang="en-US" sz="2200" i="1" dirty="0">
                <a:cs typeface="Times New Roman" pitchFamily="18" charset="0"/>
              </a:rPr>
              <a:t>n </a:t>
            </a:r>
            <a:r>
              <a:rPr lang="en-US" sz="2200" dirty="0">
                <a:cs typeface="Arial"/>
              </a:rPr>
              <a:t>− </a:t>
            </a:r>
            <a:r>
              <a:rPr lang="en-US" sz="2200" dirty="0" smtClean="0">
                <a:cs typeface="Times New Roman" pitchFamily="18" charset="0"/>
              </a:rPr>
              <a:t>1</a:t>
            </a:r>
            <a:r>
              <a:rPr lang="en-US" sz="2200" dirty="0">
                <a:cs typeface="Times New Roman" pitchFamily="18" charset="0"/>
              </a:rPr>
              <a:t>).</a:t>
            </a:r>
            <a:endParaRPr lang="en-US" sz="2200" dirty="0"/>
          </a:p>
        </p:txBody>
      </p:sp>
    </p:spTree>
    <p:extLst>
      <p:ext uri="{BB962C8B-B14F-4D97-AF65-F5344CB8AC3E}">
        <p14:creationId xmlns:p14="http://schemas.microsoft.com/office/powerpoint/2010/main" val="359748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 </a:t>
            </a:r>
            <a:r>
              <a:rPr lang="en-US" dirty="0" smtClean="0"/>
              <a:t>Among Techniques </a:t>
            </a:r>
            <a:r>
              <a:rPr lang="en-US" sz="2000" b="0" dirty="0" smtClean="0"/>
              <a:t>(1 of 2)</a:t>
            </a:r>
            <a:endParaRPr lang="en-US" b="0" dirty="0"/>
          </a:p>
        </p:txBody>
      </p:sp>
      <p:sp>
        <p:nvSpPr>
          <p:cNvPr id="3" name="Content Placeholder 2"/>
          <p:cNvSpPr>
            <a:spLocks noGrp="1"/>
          </p:cNvSpPr>
          <p:nvPr>
            <p:ph idx="1"/>
          </p:nvPr>
        </p:nvSpPr>
        <p:spPr>
          <a:xfrm>
            <a:off x="457200" y="1600201"/>
            <a:ext cx="8229600" cy="1828800"/>
          </a:xfrm>
        </p:spPr>
        <p:txBody>
          <a:bodyPr/>
          <a:lstStyle/>
          <a:p>
            <a:pPr>
              <a:spcBef>
                <a:spcPts val="0"/>
              </a:spcBef>
              <a:defRPr/>
            </a:pPr>
            <a:r>
              <a:rPr lang="en-US" b="1" dirty="0">
                <a:solidFill>
                  <a:srgbClr val="007FA3"/>
                </a:solidFill>
                <a:cs typeface="Times New Roman" pitchFamily="18" charset="0"/>
              </a:rPr>
              <a:t>Analysis of variance (ANOVA)</a:t>
            </a:r>
            <a:r>
              <a:rPr lang="en-US" dirty="0">
                <a:solidFill>
                  <a:srgbClr val="CC0000"/>
                </a:solidFill>
                <a:cs typeface="Times New Roman" pitchFamily="18" charset="0"/>
              </a:rPr>
              <a:t> </a:t>
            </a:r>
            <a:r>
              <a:rPr lang="en-US" dirty="0">
                <a:cs typeface="Times New Roman" pitchFamily="18" charset="0"/>
              </a:rPr>
              <a:t>is used as a test of means for two or more populations</a:t>
            </a:r>
            <a:r>
              <a:rPr lang="en-US" dirty="0" smtClean="0">
                <a:cs typeface="Times New Roman" pitchFamily="18" charset="0"/>
              </a:rPr>
              <a:t>. The </a:t>
            </a:r>
            <a:r>
              <a:rPr lang="en-US" dirty="0">
                <a:cs typeface="Times New Roman" pitchFamily="18" charset="0"/>
              </a:rPr>
              <a:t>null hypothesis, typically, is that all means are equal.</a:t>
            </a:r>
          </a:p>
          <a:p>
            <a:pPr>
              <a:spcBef>
                <a:spcPts val="0"/>
              </a:spcBef>
              <a:defRPr/>
            </a:pPr>
            <a:r>
              <a:rPr lang="en-US" dirty="0">
                <a:cs typeface="Times New Roman" pitchFamily="18" charset="0"/>
              </a:rPr>
              <a:t>Analysis of variance must have a dependent variable that is metric (measured using an interval or ratio scale</a:t>
            </a:r>
            <a:r>
              <a:rPr lang="en-US" dirty="0" smtClean="0">
                <a:cs typeface="Times New Roman" pitchFamily="18" charset="0"/>
              </a:rPr>
              <a:t>).</a:t>
            </a:r>
            <a:endParaRPr lang="en-US" sz="2200" dirty="0">
              <a:cs typeface="Times New Roman" pitchFamily="18" charset="0"/>
            </a:endParaRPr>
          </a:p>
        </p:txBody>
      </p:sp>
      <p:sp>
        <p:nvSpPr>
          <p:cNvPr id="5" name="Content Placeholder 4"/>
          <p:cNvSpPr>
            <a:spLocks noGrp="1"/>
          </p:cNvSpPr>
          <p:nvPr>
            <p:ph idx="13"/>
          </p:nvPr>
        </p:nvSpPr>
        <p:spPr>
          <a:xfrm>
            <a:off x="457200" y="3505200"/>
            <a:ext cx="4114800" cy="2620963"/>
          </a:xfrm>
        </p:spPr>
        <p:txBody>
          <a:bodyPr/>
          <a:lstStyle/>
          <a:p>
            <a:r>
              <a:rPr lang="en-US" dirty="0">
                <a:cs typeface="Times New Roman" pitchFamily="18" charset="0"/>
              </a:rPr>
              <a:t>There must also be one or more independent variables that are all categorical (nonmetric). Categorical independent variables are also called </a:t>
            </a:r>
            <a:r>
              <a:rPr lang="en-US" b="1" dirty="0">
                <a:solidFill>
                  <a:srgbClr val="007FA3"/>
                </a:solidFill>
                <a:cs typeface="Times New Roman" pitchFamily="18" charset="0"/>
              </a:rPr>
              <a:t>factors</a:t>
            </a:r>
            <a:r>
              <a:rPr lang="en-US" dirty="0" smtClean="0">
                <a:cs typeface="Times New Roman" pitchFamily="18" charset="0"/>
              </a:rPr>
              <a: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0" y="3524250"/>
            <a:ext cx="3956851" cy="2637900"/>
          </a:xfrm>
          <a:prstGeom prst="rect">
            <a:avLst/>
          </a:prstGeom>
        </p:spPr>
      </p:pic>
    </p:spTree>
    <p:extLst>
      <p:ext uri="{BB962C8B-B14F-4D97-AF65-F5344CB8AC3E}">
        <p14:creationId xmlns:p14="http://schemas.microsoft.com/office/powerpoint/2010/main" val="10193599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Repeated Measures </a:t>
            </a:r>
            <a:r>
              <a:rPr lang="en-US" dirty="0" smtClean="0"/>
              <a:t>ANOVA </a:t>
            </a:r>
            <a:r>
              <a:rPr lang="en-US" sz="2000" b="0" dirty="0" smtClean="0"/>
              <a:t>(2 </a:t>
            </a:r>
            <a:r>
              <a:rPr lang="en-US" sz="2000" b="0" dirty="0"/>
              <a:t>of 2)</a:t>
            </a:r>
            <a:endParaRPr lang="en-US" dirty="0"/>
          </a:p>
        </p:txBody>
      </p:sp>
      <p:sp>
        <p:nvSpPr>
          <p:cNvPr id="3" name="Content Placeholder 2"/>
          <p:cNvSpPr>
            <a:spLocks noGrp="1"/>
          </p:cNvSpPr>
          <p:nvPr>
            <p:ph idx="1"/>
          </p:nvPr>
        </p:nvSpPr>
        <p:spPr>
          <a:xfrm>
            <a:off x="457200" y="1600200"/>
            <a:ext cx="8229600" cy="1905000"/>
          </a:xfrm>
        </p:spPr>
        <p:txBody>
          <a:bodyPr/>
          <a:lstStyle/>
          <a:p>
            <a:pPr marL="0" indent="0">
              <a:buNone/>
              <a:defRPr/>
            </a:pPr>
            <a:r>
              <a:rPr lang="en-US" dirty="0" smtClean="0"/>
              <a:t>Thus,</a:t>
            </a:r>
            <a:endParaRPr lang="en-US" dirty="0"/>
          </a:p>
          <a:p>
            <a:pPr marL="0" indent="0">
              <a:buNone/>
              <a:defRPr/>
            </a:pPr>
            <a:r>
              <a:rPr lang="en-US" i="1" dirty="0" err="1" smtClean="0">
                <a:solidFill>
                  <a:srgbClr val="007FA3"/>
                </a:solidFill>
                <a:cs typeface="Times New Roman" pitchFamily="18" charset="0"/>
              </a:rPr>
              <a:t>SS</a:t>
            </a:r>
            <a:r>
              <a:rPr lang="en-US" b="1" i="1" baseline="-25000" dirty="0" err="1" smtClean="0">
                <a:solidFill>
                  <a:srgbClr val="007FA3"/>
                </a:solidFill>
                <a:cs typeface="Times New Roman" pitchFamily="18" charset="0"/>
              </a:rPr>
              <a:t>within</a:t>
            </a:r>
            <a:r>
              <a:rPr lang="en-US" b="1" i="1" baseline="-25000" dirty="0" smtClean="0">
                <a:solidFill>
                  <a:srgbClr val="007FA3"/>
                </a:solidFill>
                <a:cs typeface="Times New Roman" pitchFamily="18" charset="0"/>
              </a:rPr>
              <a:t> </a:t>
            </a:r>
            <a:r>
              <a:rPr lang="en-US" b="1" i="1" baseline="-25000" dirty="0">
                <a:solidFill>
                  <a:srgbClr val="007FA3"/>
                </a:solidFill>
                <a:cs typeface="Times New Roman" pitchFamily="18" charset="0"/>
              </a:rPr>
              <a:t>people</a:t>
            </a:r>
            <a:r>
              <a:rPr lang="en-US" b="1" baseline="-25000" dirty="0">
                <a:solidFill>
                  <a:srgbClr val="007FA3"/>
                </a:solidFill>
                <a:cs typeface="Times New Roman" pitchFamily="18" charset="0"/>
              </a:rPr>
              <a:t> </a:t>
            </a:r>
            <a:r>
              <a:rPr lang="en-US" dirty="0">
                <a:solidFill>
                  <a:srgbClr val="007FA3"/>
                </a:solidFill>
                <a:cs typeface="Times New Roman" pitchFamily="18" charset="0"/>
              </a:rPr>
              <a:t>= </a:t>
            </a:r>
            <a:r>
              <a:rPr lang="en-US" i="1" dirty="0" err="1">
                <a:solidFill>
                  <a:srgbClr val="007FA3"/>
                </a:solidFill>
                <a:cs typeface="Times New Roman" pitchFamily="18" charset="0"/>
              </a:rPr>
              <a:t>SS</a:t>
            </a:r>
            <a:r>
              <a:rPr lang="en-US" b="1" i="1" baseline="-25000" dirty="0" err="1">
                <a:solidFill>
                  <a:srgbClr val="007FA3"/>
                </a:solidFill>
                <a:cs typeface="Times New Roman" pitchFamily="18" charset="0"/>
              </a:rPr>
              <a:t>x</a:t>
            </a:r>
            <a:r>
              <a:rPr lang="en-US" dirty="0">
                <a:solidFill>
                  <a:srgbClr val="007FA3"/>
                </a:solidFill>
                <a:cs typeface="Times New Roman" pitchFamily="18" charset="0"/>
              </a:rPr>
              <a:t> + </a:t>
            </a:r>
            <a:r>
              <a:rPr lang="en-US" i="1" dirty="0" err="1">
                <a:solidFill>
                  <a:srgbClr val="007FA3"/>
                </a:solidFill>
                <a:cs typeface="Times New Roman" pitchFamily="18" charset="0"/>
              </a:rPr>
              <a:t>SS</a:t>
            </a:r>
            <a:r>
              <a:rPr lang="en-US" b="1" i="1" baseline="-25000" dirty="0" err="1">
                <a:solidFill>
                  <a:srgbClr val="007FA3"/>
                </a:solidFill>
                <a:cs typeface="Times New Roman" pitchFamily="18" charset="0"/>
              </a:rPr>
              <a:t>error</a:t>
            </a:r>
            <a:endParaRPr lang="en-US" b="1" baseline="-25000" dirty="0">
              <a:solidFill>
                <a:srgbClr val="007FA3"/>
              </a:solidFill>
              <a:cs typeface="Times New Roman" pitchFamily="18" charset="0"/>
            </a:endParaRPr>
          </a:p>
          <a:p>
            <a:pPr marL="0" indent="0">
              <a:buNone/>
              <a:defRPr/>
            </a:pPr>
            <a:r>
              <a:rPr lang="en-US" dirty="0" smtClean="0">
                <a:cs typeface="Times New Roman" pitchFamily="18" charset="0"/>
              </a:rPr>
              <a:t>A </a:t>
            </a:r>
            <a:r>
              <a:rPr lang="en-US" dirty="0">
                <a:cs typeface="Times New Roman" pitchFamily="18" charset="0"/>
              </a:rPr>
              <a:t>test of the null hypothesis of equal means may now be constructed in the usual way:</a:t>
            </a:r>
            <a:endParaRPr lang="en-US" dirty="0"/>
          </a:p>
        </p:txBody>
      </p:sp>
      <p:graphicFrame>
        <p:nvGraphicFramePr>
          <p:cNvPr id="5" name="Object 4" descr="F is equal to, S_S_sub_x over, c minus 1, whole over, S_S_sub_error over N minus 1 times c minus 1, &#10;that is equal to M_S_sub_x over, M_S_sub_error."/>
          <p:cNvGraphicFramePr>
            <a:graphicFrameLocks noChangeAspect="1"/>
          </p:cNvGraphicFramePr>
          <p:nvPr>
            <p:extLst>
              <p:ext uri="{D42A27DB-BD31-4B8C-83A1-F6EECF244321}">
                <p14:modId xmlns:p14="http://schemas.microsoft.com/office/powerpoint/2010/main" val="2545232175"/>
              </p:ext>
            </p:extLst>
          </p:nvPr>
        </p:nvGraphicFramePr>
        <p:xfrm>
          <a:off x="2656001" y="3673747"/>
          <a:ext cx="3831999" cy="785268"/>
        </p:xfrm>
        <a:graphic>
          <a:graphicData uri="http://schemas.openxmlformats.org/presentationml/2006/ole">
            <mc:AlternateContent xmlns:mc="http://schemas.openxmlformats.org/markup-compatibility/2006">
              <mc:Choice xmlns:v="urn:schemas-microsoft-com:vml" Requires="v">
                <p:oleObj spid="_x0000_s14851" name="Equation" r:id="rId4" imgW="2108200" imgH="431800" progId="Equation.DSMT4">
                  <p:embed/>
                </p:oleObj>
              </mc:Choice>
              <mc:Fallback>
                <p:oleObj name="Equation" r:id="rId4" imgW="2108200" imgH="431800" progId="Equation.DSMT4">
                  <p:embed/>
                  <p:pic>
                    <p:nvPicPr>
                      <p:cNvPr id="0" name="Picture 506" descr="F is equal to, S_S_sub_x over, c minus 1, whole over, S_S_sub_error over N minus 1 times c minus 1, &#10;that is equal to M_S_sub_x over, M_S_sub_erro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6001" y="3673747"/>
                        <a:ext cx="3831999" cy="7852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Content Placeholder 3"/>
          <p:cNvSpPr>
            <a:spLocks noGrp="1"/>
          </p:cNvSpPr>
          <p:nvPr>
            <p:ph idx="13"/>
          </p:nvPr>
        </p:nvSpPr>
        <p:spPr>
          <a:xfrm>
            <a:off x="457200" y="4724400"/>
            <a:ext cx="8229600" cy="1524000"/>
          </a:xfrm>
        </p:spPr>
        <p:txBody>
          <a:bodyPr/>
          <a:lstStyle/>
          <a:p>
            <a:pPr marL="0" indent="0">
              <a:buNone/>
            </a:pPr>
            <a:r>
              <a:rPr lang="en-US" dirty="0">
                <a:cs typeface="Times New Roman" pitchFamily="18" charset="0"/>
              </a:rPr>
              <a:t>So far we have assumed that the dependent variable is measured on an interval or ratio scale</a:t>
            </a:r>
            <a:r>
              <a:rPr lang="en-US" dirty="0" smtClean="0">
                <a:cs typeface="Times New Roman" pitchFamily="18" charset="0"/>
              </a:rPr>
              <a:t>. If </a:t>
            </a:r>
            <a:r>
              <a:rPr lang="en-US" dirty="0">
                <a:cs typeface="Times New Roman" pitchFamily="18" charset="0"/>
              </a:rPr>
              <a:t>the dependent variable is nonmetric, however, a different procedure should be used.</a:t>
            </a:r>
            <a:endParaRPr lang="en-US" dirty="0"/>
          </a:p>
        </p:txBody>
      </p:sp>
    </p:spTree>
    <p:extLst>
      <p:ext uri="{BB962C8B-B14F-4D97-AF65-F5344CB8AC3E}">
        <p14:creationId xmlns:p14="http://schemas.microsoft.com/office/powerpoint/2010/main" val="31435059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Nonmetric Analysis of </a:t>
            </a:r>
            <a:r>
              <a:rPr lang="en-US" dirty="0" smtClean="0"/>
              <a:t>Variance </a:t>
            </a:r>
            <a:r>
              <a:rPr lang="en-US" sz="2000" b="0" dirty="0"/>
              <a:t>(1 of 2)</a:t>
            </a:r>
            <a:endParaRPr lang="en-US" dirty="0"/>
          </a:p>
        </p:txBody>
      </p:sp>
      <p:sp>
        <p:nvSpPr>
          <p:cNvPr id="3" name="Content Placeholder 2"/>
          <p:cNvSpPr>
            <a:spLocks noGrp="1"/>
          </p:cNvSpPr>
          <p:nvPr>
            <p:ph idx="1"/>
          </p:nvPr>
        </p:nvSpPr>
        <p:spPr>
          <a:xfrm>
            <a:off x="457200" y="1600201"/>
            <a:ext cx="8229600" cy="2438400"/>
          </a:xfrm>
        </p:spPr>
        <p:txBody>
          <a:bodyPr/>
          <a:lstStyle/>
          <a:p>
            <a:pPr>
              <a:defRPr/>
            </a:pPr>
            <a:r>
              <a:rPr lang="en-US" b="1" dirty="0">
                <a:solidFill>
                  <a:srgbClr val="007FA3"/>
                </a:solidFill>
                <a:cs typeface="Times New Roman" pitchFamily="18" charset="0"/>
              </a:rPr>
              <a:t>Nonmetric analysis of variance</a:t>
            </a:r>
            <a:r>
              <a:rPr lang="en-US" dirty="0">
                <a:solidFill>
                  <a:srgbClr val="CC0000"/>
                </a:solidFill>
                <a:cs typeface="Times New Roman" pitchFamily="18" charset="0"/>
              </a:rPr>
              <a:t> </a:t>
            </a:r>
            <a:r>
              <a:rPr lang="en-US" dirty="0">
                <a:cs typeface="Times New Roman" pitchFamily="18" charset="0"/>
              </a:rPr>
              <a:t>examines the difference in the central tendencies of more than two groups when the dependent variable is measured on an ordinal scale</a:t>
            </a:r>
            <a:r>
              <a:rPr lang="en-US" dirty="0" smtClean="0">
                <a:cs typeface="Times New Roman" pitchFamily="18" charset="0"/>
              </a:rPr>
              <a:t>.</a:t>
            </a:r>
            <a:endParaRPr lang="en-US" dirty="0">
              <a:cs typeface="Times New Roman" pitchFamily="18" charset="0"/>
            </a:endParaRPr>
          </a:p>
          <a:p>
            <a:pPr>
              <a:defRPr/>
            </a:pPr>
            <a:r>
              <a:rPr lang="en-US" dirty="0">
                <a:cs typeface="Times New Roman" pitchFamily="18" charset="0"/>
              </a:rPr>
              <a:t>One such procedure is the</a:t>
            </a:r>
            <a:r>
              <a:rPr lang="en-US" dirty="0">
                <a:solidFill>
                  <a:srgbClr val="CC0000"/>
                </a:solidFill>
                <a:cs typeface="Times New Roman" pitchFamily="18" charset="0"/>
              </a:rPr>
              <a:t> </a:t>
            </a:r>
            <a:r>
              <a:rPr lang="en-US" b="1" i="1" dirty="0">
                <a:solidFill>
                  <a:srgbClr val="007FA3"/>
                </a:solidFill>
                <a:cs typeface="Times New Roman" pitchFamily="18" charset="0"/>
              </a:rPr>
              <a:t>k</a:t>
            </a:r>
            <a:r>
              <a:rPr lang="en-US" b="1" dirty="0">
                <a:solidFill>
                  <a:srgbClr val="007FA3"/>
                </a:solidFill>
                <a:cs typeface="Times New Roman" pitchFamily="18" charset="0"/>
              </a:rPr>
              <a:t>-sample median test</a:t>
            </a:r>
            <a:r>
              <a:rPr lang="en-US" dirty="0"/>
              <a:t>.</a:t>
            </a:r>
            <a:r>
              <a:rPr lang="en-US" dirty="0" smtClean="0">
                <a:solidFill>
                  <a:srgbClr val="CC0000"/>
                </a:solidFill>
                <a:cs typeface="Times New Roman" pitchFamily="18" charset="0"/>
              </a:rPr>
              <a:t> </a:t>
            </a:r>
            <a:r>
              <a:rPr lang="en-US" dirty="0" smtClean="0">
                <a:cs typeface="Times New Roman" pitchFamily="18" charset="0"/>
              </a:rPr>
              <a:t>As </a:t>
            </a:r>
            <a:r>
              <a:rPr lang="en-US" dirty="0">
                <a:cs typeface="Times New Roman" pitchFamily="18" charset="0"/>
              </a:rPr>
              <a:t>its name implies, this is an extension of the median test for two groups, which was considered in Chapter 15.</a:t>
            </a:r>
            <a:endParaRPr lang="en-US" dirty="0"/>
          </a:p>
        </p:txBody>
      </p:sp>
    </p:spTree>
    <p:extLst>
      <p:ext uri="{BB962C8B-B14F-4D97-AF65-F5344CB8AC3E}">
        <p14:creationId xmlns:p14="http://schemas.microsoft.com/office/powerpoint/2010/main" val="16729509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Nonmetric Analysis of </a:t>
            </a:r>
            <a:r>
              <a:rPr lang="en-US" dirty="0" smtClean="0"/>
              <a:t>Variance </a:t>
            </a:r>
            <a:r>
              <a:rPr lang="en-US" sz="2000" b="0" dirty="0" smtClean="0"/>
              <a:t>(2 </a:t>
            </a:r>
            <a:r>
              <a:rPr lang="en-US" sz="2000" b="0" dirty="0"/>
              <a:t>of 2)</a:t>
            </a:r>
            <a:endParaRPr lang="en-US" dirty="0"/>
          </a:p>
        </p:txBody>
      </p:sp>
      <p:sp>
        <p:nvSpPr>
          <p:cNvPr id="3" name="Content Placeholder 2"/>
          <p:cNvSpPr>
            <a:spLocks noGrp="1"/>
          </p:cNvSpPr>
          <p:nvPr>
            <p:ph idx="1"/>
          </p:nvPr>
        </p:nvSpPr>
        <p:spPr>
          <a:xfrm>
            <a:off x="457200" y="1600200"/>
            <a:ext cx="8229600" cy="4572000"/>
          </a:xfrm>
        </p:spPr>
        <p:txBody>
          <a:bodyPr/>
          <a:lstStyle/>
          <a:p>
            <a:pPr>
              <a:defRPr/>
            </a:pPr>
            <a:r>
              <a:rPr lang="en-US" sz="2200" dirty="0">
                <a:cs typeface="Times New Roman" pitchFamily="18" charset="0"/>
              </a:rPr>
              <a:t>A more powerful test is the</a:t>
            </a:r>
            <a:r>
              <a:rPr lang="en-US" sz="2200" dirty="0">
                <a:solidFill>
                  <a:srgbClr val="CC0000"/>
                </a:solidFill>
                <a:cs typeface="Times New Roman" pitchFamily="18" charset="0"/>
              </a:rPr>
              <a:t> </a:t>
            </a:r>
            <a:r>
              <a:rPr lang="en-US" sz="2200" b="1" dirty="0" err="1">
                <a:solidFill>
                  <a:srgbClr val="007FA3"/>
                </a:solidFill>
                <a:cs typeface="Times New Roman" pitchFamily="18" charset="0"/>
              </a:rPr>
              <a:t>Kruskal</a:t>
            </a:r>
            <a:r>
              <a:rPr lang="en-US" sz="2200" b="1" dirty="0">
                <a:solidFill>
                  <a:srgbClr val="007FA3"/>
                </a:solidFill>
                <a:cs typeface="Times New Roman" pitchFamily="18" charset="0"/>
              </a:rPr>
              <a:t>-Wallis one-way analysis of variance</a:t>
            </a:r>
            <a:r>
              <a:rPr lang="en-US" sz="2200" dirty="0" smtClean="0">
                <a:cs typeface="Times New Roman" pitchFamily="18" charset="0"/>
              </a:rPr>
              <a:t>.</a:t>
            </a:r>
            <a:r>
              <a:rPr lang="en-US" sz="2200" dirty="0" smtClean="0">
                <a:solidFill>
                  <a:srgbClr val="CC0000"/>
                </a:solidFill>
                <a:cs typeface="Times New Roman" pitchFamily="18" charset="0"/>
              </a:rPr>
              <a:t> </a:t>
            </a:r>
            <a:r>
              <a:rPr lang="en-US" sz="2200" dirty="0" smtClean="0">
                <a:cs typeface="Times New Roman" pitchFamily="18" charset="0"/>
              </a:rPr>
              <a:t>This </a:t>
            </a:r>
            <a:r>
              <a:rPr lang="en-US" sz="2200" dirty="0">
                <a:cs typeface="Times New Roman" pitchFamily="18" charset="0"/>
              </a:rPr>
              <a:t>is an extension of the Mann-Whitney test (Chapter 15). This test also examines the difference in medians</a:t>
            </a:r>
            <a:r>
              <a:rPr lang="en-US" sz="2200" dirty="0" smtClean="0">
                <a:cs typeface="Times New Roman" pitchFamily="18" charset="0"/>
              </a:rPr>
              <a:t>. All </a:t>
            </a:r>
            <a:r>
              <a:rPr lang="en-US" sz="2200" dirty="0">
                <a:cs typeface="Times New Roman" pitchFamily="18" charset="0"/>
              </a:rPr>
              <a:t>cases from the </a:t>
            </a:r>
            <a:r>
              <a:rPr lang="en-US" sz="2200" i="1" dirty="0">
                <a:cs typeface="Times New Roman" pitchFamily="18" charset="0"/>
              </a:rPr>
              <a:t>k</a:t>
            </a:r>
            <a:r>
              <a:rPr lang="en-US" sz="2200" dirty="0">
                <a:cs typeface="Times New Roman" pitchFamily="18" charset="0"/>
              </a:rPr>
              <a:t> groups are ordered in a single ranking. If the </a:t>
            </a:r>
            <a:r>
              <a:rPr lang="en-US" sz="2200" i="1" dirty="0">
                <a:cs typeface="Times New Roman" pitchFamily="18" charset="0"/>
              </a:rPr>
              <a:t>k</a:t>
            </a:r>
            <a:r>
              <a:rPr lang="en-US" sz="2200" dirty="0">
                <a:cs typeface="Times New Roman" pitchFamily="18" charset="0"/>
              </a:rPr>
              <a:t> populations are the same, the groups should be similar in terms of ranks within each group</a:t>
            </a:r>
            <a:r>
              <a:rPr lang="en-US" sz="2200" dirty="0" smtClean="0">
                <a:cs typeface="Times New Roman" pitchFamily="18" charset="0"/>
              </a:rPr>
              <a:t>. The </a:t>
            </a:r>
            <a:r>
              <a:rPr lang="en-US" sz="2200" dirty="0">
                <a:cs typeface="Times New Roman" pitchFamily="18" charset="0"/>
              </a:rPr>
              <a:t>rank sum is calculated for each group</a:t>
            </a:r>
            <a:r>
              <a:rPr lang="en-US" sz="2200" dirty="0" smtClean="0">
                <a:cs typeface="Times New Roman" pitchFamily="18" charset="0"/>
              </a:rPr>
              <a:t>. From </a:t>
            </a:r>
            <a:r>
              <a:rPr lang="en-US" sz="2200" dirty="0">
                <a:cs typeface="Times New Roman" pitchFamily="18" charset="0"/>
              </a:rPr>
              <a:t>these, the </a:t>
            </a:r>
            <a:r>
              <a:rPr lang="en-US" sz="2200" dirty="0" err="1">
                <a:cs typeface="Times New Roman" pitchFamily="18" charset="0"/>
              </a:rPr>
              <a:t>Kruskal</a:t>
            </a:r>
            <a:r>
              <a:rPr lang="en-US" sz="2200" dirty="0">
                <a:cs typeface="Times New Roman" pitchFamily="18" charset="0"/>
              </a:rPr>
              <a:t>-Wallis </a:t>
            </a:r>
            <a:r>
              <a:rPr lang="en-US" sz="2200" i="1" dirty="0">
                <a:cs typeface="Times New Roman" pitchFamily="18" charset="0"/>
              </a:rPr>
              <a:t>H</a:t>
            </a:r>
            <a:r>
              <a:rPr lang="en-US" sz="2200" dirty="0">
                <a:cs typeface="Times New Roman" pitchFamily="18" charset="0"/>
              </a:rPr>
              <a:t> statistic, which has a chi-square distribution, is computed</a:t>
            </a:r>
            <a:r>
              <a:rPr lang="en-US" sz="2200" dirty="0" smtClean="0">
                <a:cs typeface="Times New Roman" pitchFamily="18" charset="0"/>
              </a:rPr>
              <a:t>.</a:t>
            </a:r>
            <a:endParaRPr lang="en-US" sz="2200" dirty="0">
              <a:cs typeface="Times New Roman" pitchFamily="18" charset="0"/>
            </a:endParaRPr>
          </a:p>
          <a:p>
            <a:pPr>
              <a:defRPr/>
            </a:pPr>
            <a:r>
              <a:rPr lang="en-US" sz="2200" dirty="0">
                <a:cs typeface="Times New Roman" pitchFamily="18" charset="0"/>
              </a:rPr>
              <a:t>The </a:t>
            </a:r>
            <a:r>
              <a:rPr lang="en-US" sz="2200" dirty="0" err="1">
                <a:cs typeface="Times New Roman" pitchFamily="18" charset="0"/>
              </a:rPr>
              <a:t>Kruskal</a:t>
            </a:r>
            <a:r>
              <a:rPr lang="en-US" sz="2200" dirty="0">
                <a:cs typeface="Times New Roman" pitchFamily="18" charset="0"/>
              </a:rPr>
              <a:t>-Wallis test is more powerful than the </a:t>
            </a:r>
            <a:r>
              <a:rPr lang="en-US" sz="2200" i="1" dirty="0">
                <a:cs typeface="Times New Roman" pitchFamily="18" charset="0"/>
              </a:rPr>
              <a:t>k</a:t>
            </a:r>
            <a:r>
              <a:rPr lang="en-US" sz="2200" dirty="0">
                <a:cs typeface="Times New Roman" pitchFamily="18" charset="0"/>
              </a:rPr>
              <a:t>-sample median test as it uses the rank value of each case, not merely its location relative to the median</a:t>
            </a:r>
            <a:r>
              <a:rPr lang="en-US" sz="2200" dirty="0" smtClean="0">
                <a:cs typeface="Times New Roman" pitchFamily="18" charset="0"/>
              </a:rPr>
              <a:t>. However</a:t>
            </a:r>
            <a:r>
              <a:rPr lang="en-US" sz="2200" dirty="0">
                <a:cs typeface="Times New Roman" pitchFamily="18" charset="0"/>
              </a:rPr>
              <a:t>, if there are a large number of tied rankings in the data, the </a:t>
            </a:r>
            <a:r>
              <a:rPr lang="en-US" sz="2200" i="1" dirty="0">
                <a:cs typeface="Times New Roman" pitchFamily="18" charset="0"/>
              </a:rPr>
              <a:t>k</a:t>
            </a:r>
            <a:r>
              <a:rPr lang="en-US" sz="2200" dirty="0">
                <a:cs typeface="Times New Roman" pitchFamily="18" charset="0"/>
              </a:rPr>
              <a:t>-sample median test may be a better choice.</a:t>
            </a:r>
            <a:endParaRPr lang="en-US" sz="2200" dirty="0"/>
          </a:p>
        </p:txBody>
      </p:sp>
    </p:spTree>
    <p:extLst>
      <p:ext uri="{BB962C8B-B14F-4D97-AF65-F5344CB8AC3E}">
        <p14:creationId xmlns:p14="http://schemas.microsoft.com/office/powerpoint/2010/main" val="33672743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Multivariate Analysis of Variance</a:t>
            </a:r>
          </a:p>
        </p:txBody>
      </p:sp>
      <p:sp>
        <p:nvSpPr>
          <p:cNvPr id="3" name="Content Placeholder 2"/>
          <p:cNvSpPr>
            <a:spLocks noGrp="1"/>
          </p:cNvSpPr>
          <p:nvPr>
            <p:ph idx="1"/>
          </p:nvPr>
        </p:nvSpPr>
        <p:spPr/>
        <p:txBody>
          <a:bodyPr/>
          <a:lstStyle/>
          <a:p>
            <a:pPr>
              <a:defRPr/>
            </a:pPr>
            <a:r>
              <a:rPr lang="en-US" b="1" dirty="0">
                <a:solidFill>
                  <a:srgbClr val="007FA3"/>
                </a:solidFill>
                <a:cs typeface="Times New Roman" pitchFamily="18" charset="0"/>
              </a:rPr>
              <a:t>Multivariate analysis of variance (MANOVA)</a:t>
            </a:r>
            <a:r>
              <a:rPr lang="en-US" dirty="0">
                <a:cs typeface="Times New Roman" pitchFamily="18" charset="0"/>
              </a:rPr>
              <a:t> is similar to analysis of variance (ANOVA), except that instead of one metric dependent variable, we have two or more</a:t>
            </a:r>
            <a:r>
              <a:rPr lang="en-US" dirty="0" smtClean="0">
                <a:cs typeface="Times New Roman" pitchFamily="18" charset="0"/>
              </a:rPr>
              <a:t>.</a:t>
            </a:r>
            <a:endParaRPr lang="en-US" dirty="0">
              <a:cs typeface="Times New Roman" pitchFamily="18" charset="0"/>
            </a:endParaRPr>
          </a:p>
          <a:p>
            <a:pPr>
              <a:defRPr/>
            </a:pPr>
            <a:r>
              <a:rPr lang="en-US" dirty="0">
                <a:cs typeface="Times New Roman" pitchFamily="18" charset="0"/>
              </a:rPr>
              <a:t>In MANOVA, the null hypothesis is that the vectors of means on multiple dependent variables are equal across groups</a:t>
            </a:r>
            <a:r>
              <a:rPr lang="en-US" dirty="0" smtClean="0">
                <a:cs typeface="Times New Roman" pitchFamily="18" charset="0"/>
              </a:rPr>
              <a:t>.</a:t>
            </a:r>
            <a:endParaRPr lang="en-US" dirty="0">
              <a:cs typeface="Times New Roman" pitchFamily="18" charset="0"/>
            </a:endParaRPr>
          </a:p>
          <a:p>
            <a:pPr>
              <a:defRPr/>
            </a:pPr>
            <a:r>
              <a:rPr lang="en-US" dirty="0">
                <a:cs typeface="Times New Roman" pitchFamily="18" charset="0"/>
              </a:rPr>
              <a:t>Multivariate analysis of variance is appropriate when there are two or more dependent variables that are correlated</a:t>
            </a:r>
            <a:r>
              <a:rPr lang="en-US" dirty="0"/>
              <a:t>.</a:t>
            </a:r>
          </a:p>
        </p:txBody>
      </p:sp>
    </p:spTree>
    <p:extLst>
      <p:ext uri="{BB962C8B-B14F-4D97-AF65-F5344CB8AC3E}">
        <p14:creationId xmlns:p14="http://schemas.microsoft.com/office/powerpoint/2010/main" val="4626952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SPSS Windows</a:t>
            </a:r>
          </a:p>
        </p:txBody>
      </p:sp>
      <p:sp>
        <p:nvSpPr>
          <p:cNvPr id="3" name="Content Placeholder 2"/>
          <p:cNvSpPr>
            <a:spLocks noGrp="1"/>
          </p:cNvSpPr>
          <p:nvPr>
            <p:ph idx="1"/>
          </p:nvPr>
        </p:nvSpPr>
        <p:spPr/>
        <p:txBody>
          <a:bodyPr/>
          <a:lstStyle/>
          <a:p>
            <a:pPr marL="0" indent="0">
              <a:spcAft>
                <a:spcPts val="1500"/>
              </a:spcAft>
              <a:buNone/>
              <a:defRPr/>
            </a:pPr>
            <a:r>
              <a:rPr lang="en-US" dirty="0" smtClean="0">
                <a:cs typeface="Times New Roman" pitchFamily="18" charset="0"/>
              </a:rPr>
              <a:t>One-way </a:t>
            </a:r>
            <a:r>
              <a:rPr lang="en-US" dirty="0">
                <a:cs typeface="Times New Roman" pitchFamily="18" charset="0"/>
              </a:rPr>
              <a:t>ANOVA can be efficiently performed using the program COMPARE MEANS and then One-way ANOVA</a:t>
            </a:r>
            <a:r>
              <a:rPr lang="en-US" dirty="0" smtClean="0">
                <a:cs typeface="Times New Roman" pitchFamily="18" charset="0"/>
              </a:rPr>
              <a:t>. To </a:t>
            </a:r>
            <a:r>
              <a:rPr lang="en-US" dirty="0">
                <a:cs typeface="Times New Roman" pitchFamily="18" charset="0"/>
              </a:rPr>
              <a:t>select this procedure using SPSS for Windows, click</a:t>
            </a:r>
            <a:r>
              <a:rPr lang="en-US" dirty="0" smtClean="0">
                <a:cs typeface="Times New Roman" pitchFamily="18" charset="0"/>
              </a:rPr>
              <a:t>:</a:t>
            </a:r>
          </a:p>
          <a:p>
            <a:pPr marL="0" indent="0">
              <a:spcAft>
                <a:spcPts val="1500"/>
              </a:spcAft>
              <a:buNone/>
              <a:defRPr/>
            </a:pPr>
            <a:r>
              <a:rPr lang="en-US" sz="2000" b="1" dirty="0" smtClean="0">
                <a:solidFill>
                  <a:srgbClr val="007FA3"/>
                </a:solidFill>
                <a:cs typeface="Times New Roman" pitchFamily="18" charset="0"/>
              </a:rPr>
              <a:t>Analyze&gt;Compare </a:t>
            </a:r>
            <a:r>
              <a:rPr lang="en-US" sz="2000" b="1" dirty="0">
                <a:solidFill>
                  <a:srgbClr val="007FA3"/>
                </a:solidFill>
                <a:cs typeface="Times New Roman" pitchFamily="18" charset="0"/>
              </a:rPr>
              <a:t>Means&gt;One-Way ANOVA </a:t>
            </a:r>
            <a:r>
              <a:rPr lang="en-US" sz="2000" b="1" dirty="0" smtClean="0">
                <a:solidFill>
                  <a:srgbClr val="007FA3"/>
                </a:solidFill>
                <a:cs typeface="Times New Roman" pitchFamily="18" charset="0"/>
              </a:rPr>
              <a:t>…</a:t>
            </a:r>
            <a:endParaRPr lang="en-US" sz="2000" dirty="0" smtClean="0">
              <a:solidFill>
                <a:srgbClr val="CC0000"/>
              </a:solidFill>
              <a:cs typeface="Times New Roman" pitchFamily="18" charset="0"/>
            </a:endParaRPr>
          </a:p>
          <a:p>
            <a:pPr marL="0" indent="0">
              <a:spcAft>
                <a:spcPts val="1500"/>
              </a:spcAft>
              <a:buNone/>
              <a:defRPr/>
            </a:pPr>
            <a:r>
              <a:rPr lang="en-US" dirty="0" smtClean="0">
                <a:cs typeface="Times New Roman" pitchFamily="18" charset="0"/>
              </a:rPr>
              <a:t>N-way </a:t>
            </a:r>
            <a:r>
              <a:rPr lang="en-US" dirty="0">
                <a:cs typeface="Times New Roman" pitchFamily="18" charset="0"/>
              </a:rPr>
              <a:t>analysis of variance and analysis of covariance can be performed using GENERAL LINEAR MODEL</a:t>
            </a:r>
            <a:r>
              <a:rPr lang="en-US" dirty="0" smtClean="0">
                <a:cs typeface="Times New Roman" pitchFamily="18" charset="0"/>
              </a:rPr>
              <a:t>. To </a:t>
            </a:r>
            <a:r>
              <a:rPr lang="en-US" dirty="0">
                <a:cs typeface="Times New Roman" pitchFamily="18" charset="0"/>
              </a:rPr>
              <a:t>select this procedure using SPSS for Windows, click</a:t>
            </a:r>
            <a:r>
              <a:rPr lang="en-US" dirty="0" smtClean="0">
                <a:cs typeface="Times New Roman" pitchFamily="18" charset="0"/>
              </a:rPr>
              <a:t>:</a:t>
            </a:r>
            <a:endParaRPr lang="en-US" dirty="0">
              <a:cs typeface="Times New Roman" pitchFamily="18" charset="0"/>
            </a:endParaRPr>
          </a:p>
          <a:p>
            <a:pPr marL="0" indent="0">
              <a:spcAft>
                <a:spcPts val="1500"/>
              </a:spcAft>
              <a:buNone/>
              <a:defRPr/>
            </a:pPr>
            <a:r>
              <a:rPr lang="en-US" sz="2000" b="1" dirty="0" smtClean="0">
                <a:solidFill>
                  <a:srgbClr val="007FA3"/>
                </a:solidFill>
                <a:cs typeface="Times New Roman" pitchFamily="18" charset="0"/>
              </a:rPr>
              <a:t>Analyze&gt;General </a:t>
            </a:r>
            <a:r>
              <a:rPr lang="en-US" sz="2000" b="1" dirty="0">
                <a:solidFill>
                  <a:srgbClr val="007FA3"/>
                </a:solidFill>
                <a:cs typeface="Times New Roman" pitchFamily="18" charset="0"/>
              </a:rPr>
              <a:t>Linear Model&gt;Univariate …</a:t>
            </a:r>
            <a:endParaRPr lang="en-US" dirty="0">
              <a:solidFill>
                <a:srgbClr val="007FA3"/>
              </a:solidFill>
            </a:endParaRPr>
          </a:p>
        </p:txBody>
      </p:sp>
    </p:spTree>
    <p:extLst>
      <p:ext uri="{BB962C8B-B14F-4D97-AF65-F5344CB8AC3E}">
        <p14:creationId xmlns:p14="http://schemas.microsoft.com/office/powerpoint/2010/main" val="14323901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SPSS Windows: One-Way ANOVA</a:t>
            </a:r>
          </a:p>
        </p:txBody>
      </p:sp>
      <p:sp>
        <p:nvSpPr>
          <p:cNvPr id="3" name="Content Placeholder 2"/>
          <p:cNvSpPr>
            <a:spLocks noGrp="1"/>
          </p:cNvSpPr>
          <p:nvPr>
            <p:ph idx="1"/>
          </p:nvPr>
        </p:nvSpPr>
        <p:spPr>
          <a:xfrm>
            <a:off x="457200" y="1600200"/>
            <a:ext cx="8229600" cy="4648200"/>
          </a:xfrm>
        </p:spPr>
        <p:txBody>
          <a:bodyPr/>
          <a:lstStyle/>
          <a:p>
            <a:pPr marL="457200" indent="-457200">
              <a:buFont typeface="Wingdings" pitchFamily="2" charset="2"/>
              <a:buAutoNum type="arabicPeriod"/>
              <a:defRPr/>
            </a:pPr>
            <a:r>
              <a:rPr lang="en-US" dirty="0"/>
              <a:t>Select ANALYZE from the SPSS menu bar.</a:t>
            </a:r>
          </a:p>
          <a:p>
            <a:pPr marL="457200" indent="-457200">
              <a:buFont typeface="Wingdings" pitchFamily="2" charset="2"/>
              <a:buAutoNum type="arabicPeriod"/>
              <a:defRPr/>
            </a:pPr>
            <a:r>
              <a:rPr lang="en-US" dirty="0"/>
              <a:t>Click COMPARE MEANS and then ONE-WAY ANOVA.</a:t>
            </a:r>
          </a:p>
          <a:p>
            <a:pPr marL="457200" indent="-457200">
              <a:buFont typeface="Wingdings" pitchFamily="2" charset="2"/>
              <a:buAutoNum type="arabicPeriod"/>
              <a:defRPr/>
            </a:pPr>
            <a:r>
              <a:rPr lang="en-US" dirty="0"/>
              <a:t>Move “Sales [sales]” in to the DEPENDENT LIST box.</a:t>
            </a:r>
          </a:p>
          <a:p>
            <a:pPr marL="457200" indent="-457200">
              <a:buFont typeface="Wingdings" pitchFamily="2" charset="2"/>
              <a:buAutoNum type="arabicPeriod"/>
              <a:defRPr/>
            </a:pPr>
            <a:r>
              <a:rPr lang="en-US" dirty="0"/>
              <a:t>Move “In-Store Promotion[promotion]” to the FACTOR box.</a:t>
            </a:r>
          </a:p>
          <a:p>
            <a:pPr marL="457200" indent="-457200">
              <a:buFont typeface="Wingdings" pitchFamily="2" charset="2"/>
              <a:buAutoNum type="arabicPeriod"/>
              <a:defRPr/>
            </a:pPr>
            <a:r>
              <a:rPr lang="en-US" dirty="0"/>
              <a:t>Click OPTIONS.</a:t>
            </a:r>
          </a:p>
          <a:p>
            <a:pPr marL="457200" indent="-457200">
              <a:buFont typeface="Wingdings" pitchFamily="2" charset="2"/>
              <a:buAutoNum type="arabicPeriod"/>
              <a:defRPr/>
            </a:pPr>
            <a:r>
              <a:rPr lang="en-US" dirty="0"/>
              <a:t>Click Descriptive</a:t>
            </a:r>
            <a:r>
              <a:rPr lang="en-US" dirty="0" smtClean="0"/>
              <a:t>.</a:t>
            </a:r>
            <a:endParaRPr lang="en-US" dirty="0"/>
          </a:p>
          <a:p>
            <a:pPr marL="457200" indent="-457200">
              <a:buFont typeface="Wingdings" pitchFamily="2" charset="2"/>
              <a:buAutoNum type="arabicPeriod"/>
              <a:defRPr/>
            </a:pPr>
            <a:r>
              <a:rPr lang="en-US" dirty="0"/>
              <a:t>Click CONTINUE.</a:t>
            </a:r>
          </a:p>
          <a:p>
            <a:pPr marL="457200" indent="-457200">
              <a:buFont typeface="Wingdings" pitchFamily="2" charset="2"/>
              <a:buAutoNum type="arabicPeriod"/>
              <a:defRPr/>
            </a:pPr>
            <a:r>
              <a:rPr lang="en-US" dirty="0"/>
              <a:t>Click OK.</a:t>
            </a:r>
          </a:p>
        </p:txBody>
      </p:sp>
    </p:spTree>
    <p:extLst>
      <p:ext uri="{BB962C8B-B14F-4D97-AF65-F5344CB8AC3E}">
        <p14:creationId xmlns:p14="http://schemas.microsoft.com/office/powerpoint/2010/main" val="8516915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SPSS Windows: Analysis of Covariance</a:t>
            </a:r>
          </a:p>
        </p:txBody>
      </p:sp>
      <p:sp>
        <p:nvSpPr>
          <p:cNvPr id="3" name="Content Placeholder 2"/>
          <p:cNvSpPr>
            <a:spLocks noGrp="1"/>
          </p:cNvSpPr>
          <p:nvPr>
            <p:ph idx="1"/>
          </p:nvPr>
        </p:nvSpPr>
        <p:spPr/>
        <p:txBody>
          <a:bodyPr/>
          <a:lstStyle/>
          <a:p>
            <a:pPr marL="457200" indent="-457200">
              <a:buFont typeface="Wingdings" pitchFamily="2" charset="2"/>
              <a:buAutoNum type="arabicPeriod"/>
              <a:defRPr/>
            </a:pPr>
            <a:r>
              <a:rPr lang="en-US" dirty="0"/>
              <a:t>Select ANALYZE from the SPSS menu bar.</a:t>
            </a:r>
          </a:p>
          <a:p>
            <a:pPr marL="457200" indent="-457200">
              <a:buFont typeface="Wingdings" pitchFamily="2" charset="2"/>
              <a:buAutoNum type="arabicPeriod"/>
              <a:defRPr/>
            </a:pPr>
            <a:r>
              <a:rPr lang="en-US" dirty="0"/>
              <a:t>Click GENERAL LINEAR MODEL and then UNIVARIATE.</a:t>
            </a:r>
          </a:p>
          <a:p>
            <a:pPr marL="457200" indent="-457200">
              <a:buFont typeface="Wingdings" pitchFamily="2" charset="2"/>
              <a:buAutoNum type="arabicPeriod"/>
              <a:defRPr/>
            </a:pPr>
            <a:r>
              <a:rPr lang="en-US" dirty="0"/>
              <a:t>Move “Sales [sales]” in to the DEPENDENT VARIABLE box.</a:t>
            </a:r>
          </a:p>
          <a:p>
            <a:pPr marL="457200" indent="-457200">
              <a:buFont typeface="Wingdings" pitchFamily="2" charset="2"/>
              <a:buAutoNum type="arabicPeriod"/>
              <a:defRPr/>
            </a:pPr>
            <a:r>
              <a:rPr lang="en-US" dirty="0"/>
              <a:t>Move “In-Store Promotion[promotion]” to the FIXED FACTOR(S) box</a:t>
            </a:r>
            <a:r>
              <a:rPr lang="en-US" dirty="0" smtClean="0"/>
              <a:t>. Then </a:t>
            </a:r>
            <a:r>
              <a:rPr lang="en-US" dirty="0"/>
              <a:t>move “Coupon[coupon</a:t>
            </a:r>
            <a:r>
              <a:rPr lang="en-US" dirty="0" smtClean="0"/>
              <a:t>]</a:t>
            </a:r>
            <a:r>
              <a:rPr lang="en-US" dirty="0"/>
              <a:t>”</a:t>
            </a:r>
            <a:r>
              <a:rPr lang="en-US" dirty="0" smtClean="0"/>
              <a:t> </a:t>
            </a:r>
            <a:r>
              <a:rPr lang="en-US" dirty="0"/>
              <a:t>also to the FIXED FACTOR(S) box</a:t>
            </a:r>
            <a:r>
              <a:rPr lang="en-US" dirty="0" smtClean="0"/>
              <a:t>.</a:t>
            </a:r>
            <a:endParaRPr lang="en-US" dirty="0"/>
          </a:p>
          <a:p>
            <a:pPr marL="457200" indent="-457200">
              <a:buFont typeface="Wingdings" pitchFamily="2" charset="2"/>
              <a:buAutoNum type="arabicPeriod"/>
              <a:defRPr/>
            </a:pPr>
            <a:r>
              <a:rPr lang="en-US" dirty="0"/>
              <a:t>Move “</a:t>
            </a:r>
            <a:r>
              <a:rPr lang="en-US" dirty="0" err="1" smtClean="0"/>
              <a:t>Clientel</a:t>
            </a:r>
            <a:r>
              <a:rPr lang="en-US" dirty="0" smtClean="0"/>
              <a:t>[</a:t>
            </a:r>
            <a:r>
              <a:rPr lang="en-US" dirty="0" err="1" smtClean="0"/>
              <a:t>clientel</a:t>
            </a:r>
            <a:r>
              <a:rPr lang="en-US" dirty="0" smtClean="0"/>
              <a:t>]” </a:t>
            </a:r>
            <a:r>
              <a:rPr lang="en-US" dirty="0"/>
              <a:t>to the COVARIATE(S) box.</a:t>
            </a:r>
          </a:p>
          <a:p>
            <a:pPr marL="457200" indent="-457200">
              <a:buFont typeface="Wingdings" pitchFamily="2" charset="2"/>
              <a:buAutoNum type="arabicPeriod"/>
              <a:defRPr/>
            </a:pPr>
            <a:r>
              <a:rPr lang="en-US" dirty="0"/>
              <a:t>Click OK.</a:t>
            </a:r>
          </a:p>
        </p:txBody>
      </p:sp>
    </p:spTree>
    <p:extLst>
      <p:ext uri="{BB962C8B-B14F-4D97-AF65-F5344CB8AC3E}">
        <p14:creationId xmlns:p14="http://schemas.microsoft.com/office/powerpoint/2010/main" val="8582580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SAS Enterprise Guide</a:t>
            </a:r>
          </a:p>
        </p:txBody>
      </p:sp>
      <p:sp>
        <p:nvSpPr>
          <p:cNvPr id="3" name="Content Placeholder 2"/>
          <p:cNvSpPr>
            <a:spLocks noGrp="1"/>
          </p:cNvSpPr>
          <p:nvPr>
            <p:ph idx="1"/>
          </p:nvPr>
        </p:nvSpPr>
        <p:spPr/>
        <p:txBody>
          <a:bodyPr/>
          <a:lstStyle/>
          <a:p>
            <a:pPr marL="0" indent="0">
              <a:buFont typeface="Wingdings" pitchFamily="2" charset="2"/>
              <a:buNone/>
              <a:defRPr/>
            </a:pPr>
            <a:r>
              <a:rPr lang="en-US" dirty="0" smtClean="0">
                <a:cs typeface="Times New Roman" pitchFamily="18" charset="0"/>
              </a:rPr>
              <a:t>One-way </a:t>
            </a:r>
            <a:r>
              <a:rPr lang="en-US" dirty="0">
                <a:cs typeface="Times New Roman" pitchFamily="18" charset="0"/>
              </a:rPr>
              <a:t>ANOVA can be efficiently performed using One-Way ANOVA within the ANOVA task</a:t>
            </a:r>
            <a:r>
              <a:rPr lang="en-US" dirty="0" smtClean="0">
                <a:cs typeface="Times New Roman" pitchFamily="18" charset="0"/>
              </a:rPr>
              <a:t>. To </a:t>
            </a:r>
            <a:r>
              <a:rPr lang="en-US" dirty="0">
                <a:cs typeface="Times New Roman" pitchFamily="18" charset="0"/>
              </a:rPr>
              <a:t>select this task, click</a:t>
            </a:r>
            <a:r>
              <a:rPr lang="en-US" dirty="0" smtClean="0">
                <a:cs typeface="Times New Roman" pitchFamily="18" charset="0"/>
              </a:rPr>
              <a:t>:</a:t>
            </a:r>
            <a:endParaRPr lang="en-US" dirty="0">
              <a:cs typeface="Times New Roman" pitchFamily="18" charset="0"/>
            </a:endParaRPr>
          </a:p>
          <a:p>
            <a:pPr marL="0" indent="0">
              <a:spcAft>
                <a:spcPts val="1500"/>
              </a:spcAft>
              <a:buFont typeface="Wingdings" pitchFamily="2" charset="2"/>
              <a:buNone/>
              <a:defRPr/>
            </a:pPr>
            <a:r>
              <a:rPr lang="en-US" sz="2000" b="1" dirty="0" smtClean="0">
                <a:solidFill>
                  <a:srgbClr val="007FA3"/>
                </a:solidFill>
                <a:cs typeface="Times New Roman" pitchFamily="18" charset="0"/>
              </a:rPr>
              <a:t>Analyze&gt;ANOVA&gt;One-Way </a:t>
            </a:r>
            <a:r>
              <a:rPr lang="en-US" sz="2000" b="1" dirty="0">
                <a:solidFill>
                  <a:srgbClr val="007FA3"/>
                </a:solidFill>
                <a:cs typeface="Times New Roman" pitchFamily="18" charset="0"/>
              </a:rPr>
              <a:t>ANOVA</a:t>
            </a:r>
          </a:p>
          <a:p>
            <a:pPr marL="0" indent="0">
              <a:buFont typeface="Wingdings" pitchFamily="2" charset="2"/>
              <a:buNone/>
              <a:defRPr/>
            </a:pPr>
            <a:r>
              <a:rPr lang="en-US" dirty="0" smtClean="0">
                <a:cs typeface="Times New Roman" pitchFamily="18" charset="0"/>
              </a:rPr>
              <a:t>N-way </a:t>
            </a:r>
            <a:r>
              <a:rPr lang="en-US" dirty="0">
                <a:cs typeface="Times New Roman" pitchFamily="18" charset="0"/>
              </a:rPr>
              <a:t>analysis of variance, analysis of covariance, MANOVA, and repeated measures ANOVA can be performed using Linear Models within the ANOVA task</a:t>
            </a:r>
            <a:r>
              <a:rPr lang="en-US" dirty="0" smtClean="0">
                <a:cs typeface="Times New Roman" pitchFamily="18" charset="0"/>
              </a:rPr>
              <a:t>. To </a:t>
            </a:r>
            <a:r>
              <a:rPr lang="en-US" dirty="0">
                <a:cs typeface="Times New Roman" pitchFamily="18" charset="0"/>
              </a:rPr>
              <a:t>select this task, click</a:t>
            </a:r>
            <a:r>
              <a:rPr lang="en-US" dirty="0" smtClean="0">
                <a:cs typeface="Times New Roman" pitchFamily="18" charset="0"/>
              </a:rPr>
              <a:t>:</a:t>
            </a:r>
          </a:p>
          <a:p>
            <a:pPr marL="0" indent="0">
              <a:buFont typeface="Wingdings" pitchFamily="2" charset="2"/>
              <a:buNone/>
              <a:defRPr/>
            </a:pPr>
            <a:r>
              <a:rPr lang="en-US" sz="2000" b="1" dirty="0" smtClean="0">
                <a:solidFill>
                  <a:srgbClr val="007FA3"/>
                </a:solidFill>
                <a:cs typeface="Times New Roman" pitchFamily="18" charset="0"/>
              </a:rPr>
              <a:t>Analyze&gt;ANOVA&gt;Linear </a:t>
            </a:r>
            <a:r>
              <a:rPr lang="en-US" sz="2000" b="1" dirty="0">
                <a:solidFill>
                  <a:srgbClr val="007FA3"/>
                </a:solidFill>
                <a:cs typeface="Times New Roman" pitchFamily="18" charset="0"/>
              </a:rPr>
              <a:t>Models</a:t>
            </a:r>
            <a:endParaRPr lang="en-US" sz="2000" dirty="0">
              <a:solidFill>
                <a:srgbClr val="007FA3"/>
              </a:solidFill>
            </a:endParaRPr>
          </a:p>
        </p:txBody>
      </p:sp>
    </p:spTree>
    <p:extLst>
      <p:ext uri="{BB962C8B-B14F-4D97-AF65-F5344CB8AC3E}">
        <p14:creationId xmlns:p14="http://schemas.microsoft.com/office/powerpoint/2010/main" val="30387151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SAS Enterprise </a:t>
            </a:r>
            <a:r>
              <a:rPr lang="en-US" dirty="0" smtClean="0"/>
              <a:t>Guide:</a:t>
            </a:r>
            <a:r>
              <a:rPr lang="en-US" dirty="0"/>
              <a:t> </a:t>
            </a:r>
            <a:r>
              <a:rPr lang="en-US" dirty="0" smtClean="0"/>
              <a:t>One-Way </a:t>
            </a:r>
            <a:r>
              <a:rPr lang="en-US" dirty="0"/>
              <a:t>ANOVA</a:t>
            </a:r>
          </a:p>
        </p:txBody>
      </p:sp>
      <p:sp>
        <p:nvSpPr>
          <p:cNvPr id="3" name="Content Placeholder 2"/>
          <p:cNvSpPr>
            <a:spLocks noGrp="1"/>
          </p:cNvSpPr>
          <p:nvPr>
            <p:ph idx="1"/>
          </p:nvPr>
        </p:nvSpPr>
        <p:spPr/>
        <p:txBody>
          <a:bodyPr/>
          <a:lstStyle/>
          <a:p>
            <a:pPr marL="402336" indent="-402336">
              <a:buFont typeface="+mj-lt"/>
              <a:buAutoNum type="arabicPeriod"/>
              <a:defRPr/>
            </a:pPr>
            <a:r>
              <a:rPr lang="en-US" dirty="0" smtClean="0"/>
              <a:t>Open </a:t>
            </a:r>
            <a:r>
              <a:rPr lang="en-US" dirty="0"/>
              <a:t>SAS Table_16_2 using SAS Enterprise Guide.</a:t>
            </a:r>
          </a:p>
          <a:p>
            <a:pPr marL="402336" indent="-402336">
              <a:buFont typeface="+mj-lt"/>
              <a:buAutoNum type="arabicPeriod"/>
              <a:defRPr/>
            </a:pPr>
            <a:r>
              <a:rPr lang="en-US" dirty="0" smtClean="0"/>
              <a:t>Select </a:t>
            </a:r>
            <a:r>
              <a:rPr lang="en-US" dirty="0"/>
              <a:t>ANALYZE from the menu bar.</a:t>
            </a:r>
          </a:p>
          <a:p>
            <a:pPr marL="402336" indent="-402336">
              <a:buFont typeface="+mj-lt"/>
              <a:buAutoNum type="arabicPeriod"/>
              <a:defRPr/>
            </a:pPr>
            <a:r>
              <a:rPr lang="en-US" dirty="0" smtClean="0"/>
              <a:t>Click </a:t>
            </a:r>
            <a:r>
              <a:rPr lang="en-US" dirty="0"/>
              <a:t>ANOVA and then One-Way ANOVA.</a:t>
            </a:r>
          </a:p>
          <a:p>
            <a:pPr marL="402336" indent="-402336">
              <a:buFont typeface="+mj-lt"/>
              <a:buAutoNum type="arabicPeriod"/>
              <a:defRPr/>
            </a:pPr>
            <a:r>
              <a:rPr lang="en-US" dirty="0" smtClean="0"/>
              <a:t>Move </a:t>
            </a:r>
            <a:r>
              <a:rPr lang="en-US" dirty="0"/>
              <a:t>SALES to the DEPENDENT variable task role.</a:t>
            </a:r>
          </a:p>
          <a:p>
            <a:pPr marL="402336" indent="-402336">
              <a:buFont typeface="+mj-lt"/>
              <a:buAutoNum type="arabicPeriod"/>
              <a:defRPr/>
            </a:pPr>
            <a:r>
              <a:rPr lang="en-US" dirty="0" smtClean="0"/>
              <a:t>Move </a:t>
            </a:r>
            <a:r>
              <a:rPr lang="en-US" dirty="0"/>
              <a:t>PROMOTION to the INDEPENDENT variable task role.</a:t>
            </a:r>
          </a:p>
          <a:p>
            <a:pPr marL="402336" indent="-402336">
              <a:buFont typeface="+mj-lt"/>
              <a:buAutoNum type="arabicPeriod"/>
              <a:defRPr/>
            </a:pPr>
            <a:r>
              <a:rPr lang="en-US" dirty="0" smtClean="0"/>
              <a:t>Click </a:t>
            </a:r>
            <a:r>
              <a:rPr lang="en-US" dirty="0"/>
              <a:t>RUN.</a:t>
            </a:r>
          </a:p>
        </p:txBody>
      </p:sp>
    </p:spTree>
    <p:extLst>
      <p:ext uri="{BB962C8B-B14F-4D97-AF65-F5344CB8AC3E}">
        <p14:creationId xmlns:p14="http://schemas.microsoft.com/office/powerpoint/2010/main" val="12269212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SAS Enterprise </a:t>
            </a:r>
            <a:r>
              <a:rPr lang="en-US" dirty="0" smtClean="0"/>
              <a:t>Guide: Analysis </a:t>
            </a:r>
            <a:r>
              <a:rPr lang="en-US" dirty="0"/>
              <a:t>of </a:t>
            </a:r>
            <a:r>
              <a:rPr lang="en-US" dirty="0" smtClean="0"/>
              <a:t>Covariance</a:t>
            </a:r>
            <a:endParaRPr lang="en-US" dirty="0"/>
          </a:p>
        </p:txBody>
      </p:sp>
      <p:sp>
        <p:nvSpPr>
          <p:cNvPr id="3" name="Content Placeholder 2"/>
          <p:cNvSpPr>
            <a:spLocks noGrp="1"/>
          </p:cNvSpPr>
          <p:nvPr>
            <p:ph idx="1"/>
          </p:nvPr>
        </p:nvSpPr>
        <p:spPr/>
        <p:txBody>
          <a:bodyPr/>
          <a:lstStyle/>
          <a:p>
            <a:pPr marL="402336" indent="-402336">
              <a:spcBef>
                <a:spcPts val="0"/>
              </a:spcBef>
              <a:buFont typeface="+mj-lt"/>
              <a:buAutoNum type="arabicPeriod"/>
              <a:defRPr/>
            </a:pPr>
            <a:r>
              <a:rPr lang="en-US" dirty="0" smtClean="0"/>
              <a:t>Open </a:t>
            </a:r>
            <a:r>
              <a:rPr lang="en-US" dirty="0"/>
              <a:t>SAS Table_16_2 using SAS Enterprise Guide.</a:t>
            </a:r>
          </a:p>
          <a:p>
            <a:pPr marL="402336" indent="-402336">
              <a:spcBef>
                <a:spcPts val="0"/>
              </a:spcBef>
              <a:buFont typeface="+mj-lt"/>
              <a:buAutoNum type="arabicPeriod"/>
              <a:defRPr/>
            </a:pPr>
            <a:r>
              <a:rPr lang="en-US" dirty="0" smtClean="0"/>
              <a:t>Select </a:t>
            </a:r>
            <a:r>
              <a:rPr lang="en-US" dirty="0"/>
              <a:t>ANALYZE from the menu bar.</a:t>
            </a:r>
          </a:p>
          <a:p>
            <a:pPr marL="402336" indent="-402336">
              <a:spcBef>
                <a:spcPts val="0"/>
              </a:spcBef>
              <a:buFont typeface="+mj-lt"/>
              <a:buAutoNum type="arabicPeriod"/>
              <a:defRPr/>
            </a:pPr>
            <a:r>
              <a:rPr lang="en-US" dirty="0" smtClean="0"/>
              <a:t>Click </a:t>
            </a:r>
            <a:r>
              <a:rPr lang="en-US" dirty="0"/>
              <a:t>ANOVA and then Linear Models.</a:t>
            </a:r>
          </a:p>
          <a:p>
            <a:pPr marL="402336" indent="-402336">
              <a:spcBef>
                <a:spcPts val="0"/>
              </a:spcBef>
              <a:buFont typeface="+mj-lt"/>
              <a:buAutoNum type="arabicPeriod"/>
              <a:defRPr/>
            </a:pPr>
            <a:r>
              <a:rPr lang="en-US" dirty="0" smtClean="0"/>
              <a:t>Move </a:t>
            </a:r>
            <a:r>
              <a:rPr lang="en-US" dirty="0"/>
              <a:t>SALES to the DEPENDENT variable task role.</a:t>
            </a:r>
          </a:p>
          <a:p>
            <a:pPr marL="402336" indent="-402336">
              <a:spcBef>
                <a:spcPts val="0"/>
              </a:spcBef>
              <a:buFont typeface="+mj-lt"/>
              <a:buAutoNum type="arabicPeriod"/>
              <a:defRPr/>
            </a:pPr>
            <a:r>
              <a:rPr lang="en-US" dirty="0" smtClean="0"/>
              <a:t>Move </a:t>
            </a:r>
            <a:r>
              <a:rPr lang="en-US" dirty="0"/>
              <a:t>PROMOTION and COUPON to the QUANTITATIVE variables task role.</a:t>
            </a:r>
          </a:p>
          <a:p>
            <a:pPr marL="402336" indent="-402336">
              <a:spcBef>
                <a:spcPts val="0"/>
              </a:spcBef>
              <a:buFont typeface="+mj-lt"/>
              <a:buAutoNum type="arabicPeriod"/>
              <a:defRPr/>
            </a:pPr>
            <a:r>
              <a:rPr lang="en-US" dirty="0" smtClean="0"/>
              <a:t>Move </a:t>
            </a:r>
            <a:r>
              <a:rPr lang="en-US" dirty="0"/>
              <a:t>CLIENTEL to the CLASSIFICATION variable task role.</a:t>
            </a:r>
          </a:p>
          <a:p>
            <a:pPr marL="402336" indent="-402336">
              <a:spcBef>
                <a:spcPts val="0"/>
              </a:spcBef>
              <a:buFont typeface="+mj-lt"/>
              <a:buAutoNum type="arabicPeriod"/>
              <a:defRPr/>
            </a:pPr>
            <a:r>
              <a:rPr lang="en-US" dirty="0" smtClean="0"/>
              <a:t>Click </a:t>
            </a:r>
            <a:r>
              <a:rPr lang="en-US" dirty="0"/>
              <a:t>Model in the box to the left.</a:t>
            </a:r>
          </a:p>
          <a:p>
            <a:pPr marL="402336" indent="-402336">
              <a:spcBef>
                <a:spcPts val="0"/>
              </a:spcBef>
              <a:buFont typeface="+mj-lt"/>
              <a:buAutoNum type="arabicPeriod"/>
              <a:defRPr/>
            </a:pPr>
            <a:r>
              <a:rPr lang="en-US" dirty="0" smtClean="0"/>
              <a:t>Select </a:t>
            </a:r>
            <a:r>
              <a:rPr lang="en-US" dirty="0"/>
              <a:t>PROMOTION and COUPON and then click Main.</a:t>
            </a:r>
          </a:p>
          <a:p>
            <a:pPr marL="402336" indent="-402336">
              <a:spcBef>
                <a:spcPts val="0"/>
              </a:spcBef>
              <a:buFont typeface="+mj-lt"/>
              <a:buAutoNum type="arabicPeriod"/>
              <a:defRPr/>
            </a:pPr>
            <a:r>
              <a:rPr lang="en-US" dirty="0" smtClean="0"/>
              <a:t>Select </a:t>
            </a:r>
            <a:r>
              <a:rPr lang="en-US" dirty="0"/>
              <a:t>PROMOTION and COUPON and then click Cross.</a:t>
            </a:r>
          </a:p>
          <a:p>
            <a:pPr marL="402336" indent="-402336">
              <a:spcBef>
                <a:spcPts val="0"/>
              </a:spcBef>
              <a:buFont typeface="+mj-lt"/>
              <a:buAutoNum type="arabicPeriod"/>
              <a:defRPr/>
            </a:pPr>
            <a:r>
              <a:rPr lang="en-US" dirty="0" smtClean="0"/>
              <a:t>Click </a:t>
            </a:r>
            <a:r>
              <a:rPr lang="en-US" dirty="0"/>
              <a:t>RUN.</a:t>
            </a:r>
          </a:p>
        </p:txBody>
      </p:sp>
    </p:spTree>
    <p:extLst>
      <p:ext uri="{BB962C8B-B14F-4D97-AF65-F5344CB8AC3E}">
        <p14:creationId xmlns:p14="http://schemas.microsoft.com/office/powerpoint/2010/main" val="2338850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 </a:t>
            </a:r>
            <a:r>
              <a:rPr lang="en-US" dirty="0" smtClean="0"/>
              <a:t>Among Techniques </a:t>
            </a:r>
            <a:r>
              <a:rPr lang="en-US" sz="2000" b="0" dirty="0" smtClean="0"/>
              <a:t>(2 </a:t>
            </a:r>
            <a:r>
              <a:rPr lang="en-US" sz="2000" b="0" dirty="0"/>
              <a:t>of 2)</a:t>
            </a:r>
            <a:endParaRPr lang="en-US" dirty="0"/>
          </a:p>
        </p:txBody>
      </p:sp>
      <p:sp>
        <p:nvSpPr>
          <p:cNvPr id="3" name="Content Placeholder 2"/>
          <p:cNvSpPr>
            <a:spLocks noGrp="1"/>
          </p:cNvSpPr>
          <p:nvPr>
            <p:ph idx="1"/>
          </p:nvPr>
        </p:nvSpPr>
        <p:spPr>
          <a:xfrm>
            <a:off x="457200" y="1600200"/>
            <a:ext cx="8229600" cy="4648200"/>
          </a:xfrm>
        </p:spPr>
        <p:txBody>
          <a:bodyPr/>
          <a:lstStyle/>
          <a:p>
            <a:pPr>
              <a:defRPr/>
            </a:pPr>
            <a:r>
              <a:rPr lang="en-US" sz="2200" dirty="0"/>
              <a:t>A particular combination of factor levels, or categories, is called a </a:t>
            </a:r>
            <a:r>
              <a:rPr lang="en-US" sz="2200" b="1" dirty="0">
                <a:solidFill>
                  <a:srgbClr val="007FA3"/>
                </a:solidFill>
              </a:rPr>
              <a:t>treatment</a:t>
            </a:r>
            <a:r>
              <a:rPr lang="en-US" sz="2200" dirty="0"/>
              <a:t>.</a:t>
            </a:r>
          </a:p>
          <a:p>
            <a:pPr>
              <a:defRPr/>
            </a:pPr>
            <a:r>
              <a:rPr lang="en-US" sz="2200" b="1" dirty="0">
                <a:solidFill>
                  <a:srgbClr val="007FA3"/>
                </a:solidFill>
              </a:rPr>
              <a:t>One-way analysis of variance</a:t>
            </a:r>
            <a:r>
              <a:rPr lang="en-US" sz="2200" dirty="0"/>
              <a:t> involves only one categorical variable, or a single factor</a:t>
            </a:r>
            <a:r>
              <a:rPr lang="en-US" sz="2200" dirty="0" smtClean="0"/>
              <a:t>. In </a:t>
            </a:r>
            <a:r>
              <a:rPr lang="en-US" sz="2200" dirty="0"/>
              <a:t>one-way analysis of variance, a treatment is the same as a factor level</a:t>
            </a:r>
            <a:r>
              <a:rPr lang="en-US" sz="2200" dirty="0" smtClean="0"/>
              <a:t>.</a:t>
            </a:r>
            <a:endParaRPr lang="en-US" sz="2200" dirty="0"/>
          </a:p>
          <a:p>
            <a:pPr>
              <a:defRPr/>
            </a:pPr>
            <a:r>
              <a:rPr lang="en-US" sz="2200" dirty="0"/>
              <a:t>If two or more factors are involved, the analysis is termed </a:t>
            </a:r>
            <a:r>
              <a:rPr lang="en-US" sz="2200" b="1" i="1" dirty="0">
                <a:solidFill>
                  <a:srgbClr val="007FA3"/>
                </a:solidFill>
              </a:rPr>
              <a:t>n</a:t>
            </a:r>
            <a:r>
              <a:rPr lang="en-US" sz="2200" b="1" dirty="0">
                <a:solidFill>
                  <a:srgbClr val="007FA3"/>
                </a:solidFill>
              </a:rPr>
              <a:t>-way analysis of variance</a:t>
            </a:r>
            <a:r>
              <a:rPr lang="en-US" sz="2200" dirty="0" smtClean="0"/>
              <a:t>.</a:t>
            </a:r>
            <a:endParaRPr lang="en-US" sz="2200" dirty="0"/>
          </a:p>
          <a:p>
            <a:pPr>
              <a:defRPr/>
            </a:pPr>
            <a:r>
              <a:rPr lang="en-US" sz="2200" dirty="0"/>
              <a:t>If the set of independent variables consists of both categorical and metric variables, the technique is called </a:t>
            </a:r>
            <a:r>
              <a:rPr lang="en-US" sz="2200" b="1" dirty="0">
                <a:solidFill>
                  <a:srgbClr val="007FA3"/>
                </a:solidFill>
              </a:rPr>
              <a:t>analysis of covariance (ANCOVA</a:t>
            </a:r>
            <a:r>
              <a:rPr lang="en-US" sz="2200" b="1" dirty="0" smtClean="0">
                <a:solidFill>
                  <a:srgbClr val="007FA3"/>
                </a:solidFill>
              </a:rPr>
              <a:t>)</a:t>
            </a:r>
            <a:r>
              <a:rPr lang="en-US" sz="2200" dirty="0" smtClean="0"/>
              <a:t>. In </a:t>
            </a:r>
            <a:r>
              <a:rPr lang="en-US" sz="2200" dirty="0"/>
              <a:t>this case, the categorical independent variables are still referred to as factors, whereas the metric-independent variables are referred to as </a:t>
            </a:r>
            <a:r>
              <a:rPr lang="en-US" sz="2200" b="1" dirty="0">
                <a:solidFill>
                  <a:srgbClr val="007FA3"/>
                </a:solidFill>
              </a:rPr>
              <a:t>covariates</a:t>
            </a:r>
            <a:r>
              <a:rPr lang="en-US" sz="2200" dirty="0"/>
              <a:t>.</a:t>
            </a:r>
          </a:p>
        </p:txBody>
      </p:sp>
    </p:spTree>
    <p:extLst>
      <p:ext uri="{BB962C8B-B14F-4D97-AF65-F5344CB8AC3E}">
        <p14:creationId xmlns:p14="http://schemas.microsoft.com/office/powerpoint/2010/main" val="29276327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Copyright</a:t>
            </a:r>
            <a:endParaRPr lang="en-US" dirty="0"/>
          </a:p>
        </p:txBody>
      </p:sp>
      <p:pic>
        <p:nvPicPr>
          <p:cNvPr id="6" name="Picture 3"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a:picLocks noChangeAspect="1" noChangeArrowheads="1"/>
          </p:cNvPicPr>
          <p:nvPr/>
        </p:nvPicPr>
        <p:blipFill>
          <a:blip r:embed="rId3" cstate="screen">
            <a:extLst>
              <a:ext uri="{28A0092B-C50C-407E-A947-70E740481C1C}">
                <a14:useLocalDpi xmlns:a14="http://schemas.microsoft.com/office/drawing/2010/main" val="0"/>
              </a:ext>
            </a:extLst>
          </a:blip>
          <a:stretch>
            <a:fillRect/>
          </a:stretch>
        </p:blipFill>
        <p:spPr bwMode="auto">
          <a:xfrm>
            <a:off x="548640" y="2131934"/>
            <a:ext cx="8046720" cy="2594133"/>
          </a:xfrm>
          <a:prstGeom prst="rect">
            <a:avLst/>
          </a:prstGeom>
          <a:noFill/>
          <a:ln w="9525">
            <a:noFill/>
            <a:miter lim="800000"/>
            <a:headEnd/>
            <a:tailEnd/>
          </a:ln>
        </p:spPr>
      </p:pic>
    </p:spTree>
    <p:extLst>
      <p:ext uri="{BB962C8B-B14F-4D97-AF65-F5344CB8AC3E}">
        <p14:creationId xmlns:p14="http://schemas.microsoft.com/office/powerpoint/2010/main" val="347052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Relationship </a:t>
            </a:r>
            <a:r>
              <a:rPr lang="en-US" sz="3000" dirty="0" smtClean="0"/>
              <a:t>Amongst </a:t>
            </a:r>
            <a:r>
              <a:rPr lang="en-US" sz="3000" dirty="0"/>
              <a:t>Test, Analysis of Variance, Analysis of Covariance, &amp; Regression</a:t>
            </a:r>
          </a:p>
        </p:txBody>
      </p:sp>
      <p:sp>
        <p:nvSpPr>
          <p:cNvPr id="3" name="Content Placeholder 2"/>
          <p:cNvSpPr>
            <a:spLocks noGrp="1"/>
          </p:cNvSpPr>
          <p:nvPr>
            <p:ph idx="1"/>
          </p:nvPr>
        </p:nvSpPr>
        <p:spPr>
          <a:xfrm>
            <a:off x="457200" y="1600200"/>
            <a:ext cx="3581400" cy="1905000"/>
          </a:xfrm>
        </p:spPr>
        <p:txBody>
          <a:bodyPr/>
          <a:lstStyle/>
          <a:p>
            <a:pPr marL="0" indent="0">
              <a:buNone/>
            </a:pPr>
            <a:r>
              <a:rPr lang="en-US" b="1" dirty="0" smtClean="0"/>
              <a:t>Figure 16.1</a:t>
            </a:r>
            <a:r>
              <a:rPr lang="en-US" dirty="0" smtClean="0"/>
              <a:t> </a:t>
            </a:r>
            <a:r>
              <a:rPr lang="en-US" dirty="0"/>
              <a:t>Relationship Between </a:t>
            </a:r>
            <a:r>
              <a:rPr lang="en-US" i="1" dirty="0"/>
              <a:t>t </a:t>
            </a:r>
            <a:r>
              <a:rPr lang="en-US" dirty="0"/>
              <a:t>Test, Analysis of Variance, Analysis of Covariance, and </a:t>
            </a:r>
            <a:r>
              <a:rPr lang="en-US" dirty="0" smtClean="0"/>
              <a:t>Regression</a:t>
            </a:r>
            <a:endParaRPr lang="en-US" dirty="0"/>
          </a:p>
        </p:txBody>
      </p:sp>
      <p:pic>
        <p:nvPicPr>
          <p:cNvPr id="4" name="Picture 3" descr="The relationship is as follows:&#10;Metric Dependent Variable&#10;• One Independent Variable&#10;o Binary&#10;- t Test&#10;• One or More Independent Variables  &#10;o Categorical: Factorial&#10;- Analysis of Variance&#10;&gt; One Factor (One-Way Analysis of Variance)&#10;&gt; More Than One Factor (N-Way Analysis of Variance)&#10;o Categorical and Interval &#10;-  Analysis of Covariance&#10;o Interval &#10;- Regressi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69261" y="1737103"/>
            <a:ext cx="4869939" cy="4358897"/>
          </a:xfrm>
          <a:prstGeom prst="rect">
            <a:avLst/>
          </a:prstGeom>
        </p:spPr>
      </p:pic>
    </p:spTree>
    <p:extLst>
      <p:ext uri="{BB962C8B-B14F-4D97-AF65-F5344CB8AC3E}">
        <p14:creationId xmlns:p14="http://schemas.microsoft.com/office/powerpoint/2010/main" val="1475866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One-Way Analysis of Variance</a:t>
            </a:r>
          </a:p>
        </p:txBody>
      </p:sp>
      <p:sp>
        <p:nvSpPr>
          <p:cNvPr id="3" name="Content Placeholder 2"/>
          <p:cNvSpPr>
            <a:spLocks noGrp="1"/>
          </p:cNvSpPr>
          <p:nvPr>
            <p:ph idx="1"/>
          </p:nvPr>
        </p:nvSpPr>
        <p:spPr>
          <a:xfrm>
            <a:off x="457200" y="1600200"/>
            <a:ext cx="8229600" cy="4648200"/>
          </a:xfrm>
        </p:spPr>
        <p:txBody>
          <a:bodyPr/>
          <a:lstStyle/>
          <a:p>
            <a:pPr marL="0" indent="0">
              <a:spcAft>
                <a:spcPts val="600"/>
              </a:spcAft>
              <a:buNone/>
            </a:pPr>
            <a:r>
              <a:rPr lang="en-US" dirty="0">
                <a:cs typeface="Times New Roman" pitchFamily="18" charset="0"/>
              </a:rPr>
              <a:t>Marketing researchers are often interested in examining the differences in the mean values of the dependent variable for several categories of a single independent variable or factor</a:t>
            </a:r>
            <a:r>
              <a:rPr lang="en-US" dirty="0" smtClean="0">
                <a:cs typeface="Times New Roman" pitchFamily="18" charset="0"/>
              </a:rPr>
              <a:t>. For </a:t>
            </a:r>
            <a:r>
              <a:rPr lang="en-US" dirty="0">
                <a:cs typeface="Times New Roman" pitchFamily="18" charset="0"/>
              </a:rPr>
              <a:t>example:</a:t>
            </a:r>
            <a:endParaRPr lang="en-US" dirty="0" smtClean="0"/>
          </a:p>
          <a:p>
            <a:pPr>
              <a:defRPr/>
            </a:pPr>
            <a:r>
              <a:rPr lang="en-US" dirty="0">
                <a:cs typeface="Times New Roman" pitchFamily="18" charset="0"/>
              </a:rPr>
              <a:t>Do the various segments differ in terms of their volume of product consumption</a:t>
            </a:r>
            <a:r>
              <a:rPr lang="en-US" dirty="0" smtClean="0">
                <a:cs typeface="Times New Roman" pitchFamily="18" charset="0"/>
              </a:rPr>
              <a:t>?</a:t>
            </a:r>
            <a:endParaRPr lang="en-US" dirty="0">
              <a:cs typeface="Times New Roman" pitchFamily="18" charset="0"/>
            </a:endParaRPr>
          </a:p>
          <a:p>
            <a:pPr>
              <a:defRPr/>
            </a:pPr>
            <a:r>
              <a:rPr lang="en-US" dirty="0">
                <a:cs typeface="Times New Roman" pitchFamily="18" charset="0"/>
              </a:rPr>
              <a:t>Do the brand evaluations of groups exposed to different commercials vary</a:t>
            </a:r>
            <a:r>
              <a:rPr lang="en-US" dirty="0" smtClean="0">
                <a:cs typeface="Times New Roman" pitchFamily="18" charset="0"/>
              </a:rPr>
              <a:t>?</a:t>
            </a:r>
            <a:endParaRPr lang="en-US" dirty="0">
              <a:cs typeface="Times New Roman" pitchFamily="18" charset="0"/>
            </a:endParaRPr>
          </a:p>
          <a:p>
            <a:pPr>
              <a:defRPr/>
            </a:pPr>
            <a:r>
              <a:rPr lang="en-US" dirty="0">
                <a:cs typeface="Times New Roman" pitchFamily="18" charset="0"/>
              </a:rPr>
              <a:t>What is the effect of consumers' familiarity with the store (measured as high, medium, and low) on preference for the store?</a:t>
            </a:r>
          </a:p>
        </p:txBody>
      </p:sp>
    </p:spTree>
    <p:extLst>
      <p:ext uri="{BB962C8B-B14F-4D97-AF65-F5344CB8AC3E}">
        <p14:creationId xmlns:p14="http://schemas.microsoft.com/office/powerpoint/2010/main" val="1785982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Statistics Associated with One-Way </a:t>
            </a:r>
            <a:br>
              <a:rPr lang="en-US" dirty="0"/>
            </a:br>
            <a:r>
              <a:rPr lang="en-US" dirty="0"/>
              <a:t>Analysis of </a:t>
            </a:r>
            <a:r>
              <a:rPr lang="en-US" dirty="0" smtClean="0"/>
              <a:t>Variance </a:t>
            </a:r>
            <a:r>
              <a:rPr lang="en-US" sz="2000" b="0" dirty="0" smtClean="0"/>
              <a:t>(1 of 2)</a:t>
            </a:r>
            <a:endParaRPr lang="en-US" b="0" dirty="0"/>
          </a:p>
        </p:txBody>
      </p:sp>
      <p:sp>
        <p:nvSpPr>
          <p:cNvPr id="3" name="Content Placeholder 2"/>
          <p:cNvSpPr>
            <a:spLocks noGrp="1"/>
          </p:cNvSpPr>
          <p:nvPr>
            <p:ph idx="1"/>
          </p:nvPr>
        </p:nvSpPr>
        <p:spPr/>
        <p:txBody>
          <a:bodyPr/>
          <a:lstStyle/>
          <a:p>
            <a:pPr>
              <a:defRPr/>
            </a:pPr>
            <a:r>
              <a:rPr lang="en-US" b="1" dirty="0">
                <a:solidFill>
                  <a:srgbClr val="007FA3"/>
                </a:solidFill>
                <a:cs typeface="Times New Roman" pitchFamily="18" charset="0"/>
              </a:rPr>
              <a:t>eta</a:t>
            </a:r>
            <a:r>
              <a:rPr lang="en-US" b="1" baseline="30000" dirty="0">
                <a:solidFill>
                  <a:srgbClr val="007FA3"/>
                </a:solidFill>
                <a:cs typeface="Times New Roman" pitchFamily="18" charset="0"/>
              </a:rPr>
              <a:t>2</a:t>
            </a:r>
            <a:r>
              <a:rPr lang="en-US" b="1" dirty="0">
                <a:solidFill>
                  <a:srgbClr val="007FA3"/>
                </a:solidFill>
                <a:cs typeface="Times New Roman" pitchFamily="18" charset="0"/>
              </a:rPr>
              <a:t> </a:t>
            </a:r>
            <a:r>
              <a:rPr lang="en-US" b="1" dirty="0" smtClean="0">
                <a:solidFill>
                  <a:srgbClr val="007FA3"/>
                </a:solidFill>
                <a:cs typeface="Times New Roman" pitchFamily="18" charset="0"/>
              </a:rPr>
              <a:t>(</a:t>
            </a:r>
            <a:r>
              <a:rPr lang="en-US" b="1" i="1" dirty="0" smtClean="0">
                <a:solidFill>
                  <a:srgbClr val="007FA3"/>
                </a:solidFill>
                <a:cs typeface="Times New Roman" pitchFamily="18" charset="0"/>
                <a:sym typeface="Symbol"/>
              </a:rPr>
              <a:t></a:t>
            </a:r>
            <a:r>
              <a:rPr lang="en-US" b="1" dirty="0" smtClean="0">
                <a:solidFill>
                  <a:srgbClr val="007FA3"/>
                </a:solidFill>
                <a:cs typeface="Times New Roman" pitchFamily="18" charset="0"/>
              </a:rPr>
              <a:t> </a:t>
            </a:r>
            <a:r>
              <a:rPr lang="en-US" b="1" baseline="30000" dirty="0" smtClean="0">
                <a:solidFill>
                  <a:srgbClr val="007FA3"/>
                </a:solidFill>
                <a:cs typeface="Times New Roman" pitchFamily="18" charset="0"/>
              </a:rPr>
              <a:t>2</a:t>
            </a:r>
            <a:r>
              <a:rPr lang="en-US" b="1" dirty="0" smtClean="0">
                <a:solidFill>
                  <a:srgbClr val="007FA3"/>
                </a:solidFill>
                <a:cs typeface="Times New Roman" pitchFamily="18" charset="0"/>
              </a:rPr>
              <a:t>)</a:t>
            </a:r>
            <a:r>
              <a:rPr lang="en-US" dirty="0" smtClean="0">
                <a:cs typeface="Times New Roman" pitchFamily="18" charset="0"/>
              </a:rPr>
              <a:t>.</a:t>
            </a:r>
            <a:r>
              <a:rPr lang="en-US" b="1" dirty="0" smtClean="0">
                <a:solidFill>
                  <a:srgbClr val="CC0000"/>
                </a:solidFill>
                <a:cs typeface="Times New Roman" pitchFamily="18" charset="0"/>
              </a:rPr>
              <a:t> </a:t>
            </a:r>
            <a:r>
              <a:rPr lang="en-US" dirty="0" smtClean="0">
                <a:cs typeface="Times New Roman" pitchFamily="18" charset="0"/>
              </a:rPr>
              <a:t>The </a:t>
            </a:r>
            <a:r>
              <a:rPr lang="en-US" dirty="0">
                <a:cs typeface="Times New Roman" pitchFamily="18" charset="0"/>
              </a:rPr>
              <a:t>strength of the effects of </a:t>
            </a:r>
            <a:r>
              <a:rPr lang="en-US" i="1" dirty="0">
                <a:cs typeface="Times New Roman" pitchFamily="18" charset="0"/>
              </a:rPr>
              <a:t>X</a:t>
            </a:r>
            <a:r>
              <a:rPr lang="en-US" dirty="0">
                <a:cs typeface="Times New Roman" pitchFamily="18" charset="0"/>
              </a:rPr>
              <a:t> (independent variable or factor) on </a:t>
            </a:r>
            <a:r>
              <a:rPr lang="en-US" i="1" dirty="0">
                <a:cs typeface="Times New Roman" pitchFamily="18" charset="0"/>
              </a:rPr>
              <a:t>Y</a:t>
            </a:r>
            <a:r>
              <a:rPr lang="en-US" dirty="0">
                <a:cs typeface="Times New Roman" pitchFamily="18" charset="0"/>
              </a:rPr>
              <a:t> (dependent variable) is measured by </a:t>
            </a:r>
            <a:r>
              <a:rPr lang="en-US" b="1" dirty="0">
                <a:solidFill>
                  <a:srgbClr val="007FA3"/>
                </a:solidFill>
                <a:cs typeface="Times New Roman" pitchFamily="18" charset="0"/>
              </a:rPr>
              <a:t>eta</a:t>
            </a:r>
            <a:r>
              <a:rPr lang="en-US" b="1" baseline="30000" dirty="0">
                <a:solidFill>
                  <a:srgbClr val="007FA3"/>
                </a:solidFill>
                <a:cs typeface="Times New Roman" pitchFamily="18" charset="0"/>
              </a:rPr>
              <a:t>2</a:t>
            </a:r>
            <a:r>
              <a:rPr lang="en-US" b="1" dirty="0">
                <a:solidFill>
                  <a:srgbClr val="007FA3"/>
                </a:solidFill>
                <a:cs typeface="Times New Roman" pitchFamily="18" charset="0"/>
              </a:rPr>
              <a:t> </a:t>
            </a:r>
            <a:r>
              <a:rPr lang="en-US" b="1" dirty="0" smtClean="0">
                <a:solidFill>
                  <a:srgbClr val="007FA3"/>
                </a:solidFill>
                <a:cs typeface="Times New Roman" pitchFamily="18" charset="0"/>
              </a:rPr>
              <a:t>(</a:t>
            </a:r>
            <a:r>
              <a:rPr lang="en-US" b="1" i="1" dirty="0">
                <a:solidFill>
                  <a:srgbClr val="007FA3"/>
                </a:solidFill>
                <a:cs typeface="Times New Roman" pitchFamily="18" charset="0"/>
                <a:sym typeface="Symbol"/>
              </a:rPr>
              <a:t></a:t>
            </a:r>
            <a:r>
              <a:rPr lang="en-US" b="1" dirty="0" smtClean="0">
                <a:solidFill>
                  <a:srgbClr val="007FA3"/>
                </a:solidFill>
                <a:cs typeface="Times New Roman" pitchFamily="18" charset="0"/>
              </a:rPr>
              <a:t> </a:t>
            </a:r>
            <a:r>
              <a:rPr lang="en-US" b="1" baseline="30000" dirty="0">
                <a:solidFill>
                  <a:srgbClr val="007FA3"/>
                </a:solidFill>
                <a:cs typeface="Times New Roman" pitchFamily="18" charset="0"/>
              </a:rPr>
              <a:t>2</a:t>
            </a:r>
            <a:r>
              <a:rPr lang="en-US" b="1" dirty="0" smtClean="0">
                <a:solidFill>
                  <a:srgbClr val="007FA3"/>
                </a:solidFill>
                <a:cs typeface="Times New Roman" pitchFamily="18" charset="0"/>
              </a:rPr>
              <a:t>)</a:t>
            </a:r>
            <a:r>
              <a:rPr lang="en-US" dirty="0" smtClean="0">
                <a:cs typeface="Times New Roman" pitchFamily="18" charset="0"/>
              </a:rPr>
              <a:t>.</a:t>
            </a:r>
            <a:r>
              <a:rPr lang="en-US" b="1" dirty="0" smtClean="0">
                <a:solidFill>
                  <a:srgbClr val="CC0000"/>
                </a:solidFill>
                <a:cs typeface="Times New Roman" pitchFamily="18" charset="0"/>
              </a:rPr>
              <a:t> </a:t>
            </a:r>
            <a:r>
              <a:rPr lang="en-US" dirty="0" smtClean="0">
                <a:cs typeface="Times New Roman" pitchFamily="18" charset="0"/>
              </a:rPr>
              <a:t>The </a:t>
            </a:r>
            <a:r>
              <a:rPr lang="en-US" dirty="0">
                <a:cs typeface="Times New Roman" pitchFamily="18" charset="0"/>
              </a:rPr>
              <a:t>value of </a:t>
            </a:r>
            <a:r>
              <a:rPr lang="en-US" i="1" dirty="0">
                <a:sym typeface="Symbol"/>
              </a:rPr>
              <a:t></a:t>
            </a:r>
            <a:r>
              <a:rPr lang="en-US" dirty="0" smtClean="0">
                <a:cs typeface="Times New Roman" pitchFamily="18" charset="0"/>
              </a:rPr>
              <a:t> </a:t>
            </a:r>
            <a:r>
              <a:rPr lang="en-US" baseline="30000" dirty="0">
                <a:cs typeface="Times New Roman" pitchFamily="18" charset="0"/>
              </a:rPr>
              <a:t>2</a:t>
            </a:r>
            <a:r>
              <a:rPr lang="en-US" dirty="0">
                <a:cs typeface="Times New Roman" pitchFamily="18" charset="0"/>
              </a:rPr>
              <a:t> varies between 0 and 1</a:t>
            </a:r>
            <a:r>
              <a:rPr lang="en-US" dirty="0" smtClean="0">
                <a:cs typeface="Times New Roman" pitchFamily="18" charset="0"/>
              </a:rPr>
              <a:t>.</a:t>
            </a:r>
            <a:endParaRPr lang="en-US" dirty="0">
              <a:solidFill>
                <a:srgbClr val="CC0000"/>
              </a:solidFill>
              <a:cs typeface="Times New Roman" pitchFamily="18" charset="0"/>
            </a:endParaRPr>
          </a:p>
          <a:p>
            <a:pPr>
              <a:defRPr/>
            </a:pPr>
            <a:r>
              <a:rPr lang="en-US" b="1" i="1" dirty="0">
                <a:solidFill>
                  <a:srgbClr val="007FA3"/>
                </a:solidFill>
                <a:cs typeface="Times New Roman" pitchFamily="18" charset="0"/>
              </a:rPr>
              <a:t>F</a:t>
            </a:r>
            <a:r>
              <a:rPr lang="en-US" b="1" dirty="0">
                <a:solidFill>
                  <a:srgbClr val="007FA3"/>
                </a:solidFill>
                <a:cs typeface="Times New Roman" pitchFamily="18" charset="0"/>
              </a:rPr>
              <a:t> statistic</a:t>
            </a:r>
            <a:r>
              <a:rPr lang="en-US" dirty="0" smtClean="0">
                <a:cs typeface="Times New Roman" pitchFamily="18" charset="0"/>
              </a:rPr>
              <a:t>. The </a:t>
            </a:r>
            <a:r>
              <a:rPr lang="en-US" dirty="0">
                <a:cs typeface="Times New Roman" pitchFamily="18" charset="0"/>
              </a:rPr>
              <a:t>null hypothesis that the category means are equal in the population is tested by an </a:t>
            </a:r>
            <a:r>
              <a:rPr lang="en-US" b="1" i="1" dirty="0">
                <a:solidFill>
                  <a:srgbClr val="007FA3"/>
                </a:solidFill>
                <a:cs typeface="Times New Roman" pitchFamily="18" charset="0"/>
              </a:rPr>
              <a:t>F</a:t>
            </a:r>
            <a:r>
              <a:rPr lang="en-US" b="1" dirty="0">
                <a:solidFill>
                  <a:srgbClr val="007FA3"/>
                </a:solidFill>
                <a:cs typeface="Times New Roman" pitchFamily="18" charset="0"/>
              </a:rPr>
              <a:t> statistic</a:t>
            </a:r>
            <a:r>
              <a:rPr lang="en-US" dirty="0">
                <a:solidFill>
                  <a:srgbClr val="007FA3"/>
                </a:solidFill>
                <a:cs typeface="Times New Roman" pitchFamily="18" charset="0"/>
              </a:rPr>
              <a:t> </a:t>
            </a:r>
            <a:r>
              <a:rPr lang="en-US" dirty="0">
                <a:cs typeface="Times New Roman" pitchFamily="18" charset="0"/>
              </a:rPr>
              <a:t>based on the ratio of mean square related to </a:t>
            </a:r>
            <a:r>
              <a:rPr lang="en-US" i="1" dirty="0">
                <a:cs typeface="Times New Roman" pitchFamily="18" charset="0"/>
              </a:rPr>
              <a:t>X</a:t>
            </a:r>
            <a:r>
              <a:rPr lang="en-US" dirty="0">
                <a:cs typeface="Times New Roman" pitchFamily="18" charset="0"/>
              </a:rPr>
              <a:t> and mean square related to error</a:t>
            </a:r>
            <a:r>
              <a:rPr lang="en-US" dirty="0" smtClean="0">
                <a:cs typeface="Times New Roman" pitchFamily="18" charset="0"/>
              </a:rPr>
              <a:t>.</a:t>
            </a:r>
            <a:endParaRPr lang="en-US" dirty="0">
              <a:solidFill>
                <a:srgbClr val="CC0000"/>
              </a:solidFill>
              <a:cs typeface="Times New Roman" pitchFamily="18" charset="0"/>
            </a:endParaRPr>
          </a:p>
          <a:p>
            <a:pPr>
              <a:defRPr/>
            </a:pPr>
            <a:r>
              <a:rPr lang="en-US" b="1" dirty="0">
                <a:solidFill>
                  <a:srgbClr val="007FA3"/>
                </a:solidFill>
                <a:cs typeface="Times New Roman" pitchFamily="18" charset="0"/>
              </a:rPr>
              <a:t>Mean square</a:t>
            </a:r>
            <a:r>
              <a:rPr lang="en-US" dirty="0" smtClean="0">
                <a:cs typeface="Times New Roman" pitchFamily="18" charset="0"/>
              </a:rPr>
              <a:t>.</a:t>
            </a:r>
            <a:r>
              <a:rPr lang="en-US" dirty="0" smtClean="0">
                <a:solidFill>
                  <a:srgbClr val="CC0000"/>
                </a:solidFill>
                <a:cs typeface="Times New Roman" pitchFamily="18" charset="0"/>
              </a:rPr>
              <a:t> </a:t>
            </a:r>
            <a:r>
              <a:rPr lang="en-US" dirty="0" smtClean="0">
                <a:cs typeface="Times New Roman" pitchFamily="18" charset="0"/>
              </a:rPr>
              <a:t>This </a:t>
            </a:r>
            <a:r>
              <a:rPr lang="en-US" dirty="0">
                <a:cs typeface="Times New Roman" pitchFamily="18" charset="0"/>
              </a:rPr>
              <a:t>is the sum of squares divided by the appropriate degrees of freedom.</a:t>
            </a:r>
            <a:endParaRPr lang="en-US" dirty="0"/>
          </a:p>
        </p:txBody>
      </p:sp>
    </p:spTree>
    <p:extLst>
      <p:ext uri="{BB962C8B-B14F-4D97-AF65-F5344CB8AC3E}">
        <p14:creationId xmlns:p14="http://schemas.microsoft.com/office/powerpoint/2010/main" val="4267788823"/>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9444</TotalTime>
  <Words>4714</Words>
  <Application>Microsoft Office PowerPoint</Application>
  <PresentationFormat>On-screen Show (4:3)</PresentationFormat>
  <Paragraphs>765</Paragraphs>
  <Slides>60</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62" baseType="lpstr">
      <vt:lpstr>508 Lecture</vt:lpstr>
      <vt:lpstr>Equation</vt:lpstr>
      <vt:lpstr>Marketing Research: An Applied Orientation</vt:lpstr>
      <vt:lpstr>Chapter Outline (1 of 3)</vt:lpstr>
      <vt:lpstr>Chapter Outline (2 of 3)</vt:lpstr>
      <vt:lpstr>Chapter Outline (3 of 3)</vt:lpstr>
      <vt:lpstr>Relationship Among Techniques (1 of 2)</vt:lpstr>
      <vt:lpstr>Relationship Among Techniques (2 of 2)</vt:lpstr>
      <vt:lpstr>Relationship Amongst Test, Analysis of Variance, Analysis of Covariance, &amp; Regression</vt:lpstr>
      <vt:lpstr>One-Way Analysis of Variance</vt:lpstr>
      <vt:lpstr>Statistics Associated with One-Way  Analysis of Variance (1 of 2)</vt:lpstr>
      <vt:lpstr>Statistics Associated with One-Way  Analysis of Variance (2 of 2)</vt:lpstr>
      <vt:lpstr>Conducting One-Way ANOVA</vt:lpstr>
      <vt:lpstr>Conducting One-Way Analysis of Variance Decompose the Total Variation (1 of 2)</vt:lpstr>
      <vt:lpstr>Conducting One-Way Analysis of Variance Decompose the Total Variation (2 of 2)</vt:lpstr>
      <vt:lpstr>Decomposition of the Total Variation: One-Way ANOVA</vt:lpstr>
      <vt:lpstr>Conducting One-Way Analysis of Variance</vt:lpstr>
      <vt:lpstr>Conducting One-Way Analysis of Variance Test Significance (1 of 2)</vt:lpstr>
      <vt:lpstr>Conducting One-Way Analysis of Variance Test Significance (2 of 2)</vt:lpstr>
      <vt:lpstr>Conducting One-Way Analysis of Variance Interpret the Results</vt:lpstr>
      <vt:lpstr>Illustrative Applications of One-Way Analysis of Variance</vt:lpstr>
      <vt:lpstr>Effect of Promotion and Clientele on Sales (1 of 2)</vt:lpstr>
      <vt:lpstr>Effect of Promotion and Clientele on Sales (2 of 2)</vt:lpstr>
      <vt:lpstr>Illustrative Applications of One-Way Analysis of Variance (1 of 7)</vt:lpstr>
      <vt:lpstr>Illustrative Applications of One-Way Analysis of Variance (2 of 7)</vt:lpstr>
      <vt:lpstr>Illustrative Applications of One-Way Analysis of Variance (3 of 7)</vt:lpstr>
      <vt:lpstr>Illustrative Applications of One-Way Analysis of Variance (4 of 7)</vt:lpstr>
      <vt:lpstr>Illustrative Applications of One-Way Analysis of Variance (5 of 7)</vt:lpstr>
      <vt:lpstr>Illustrative Applications of One-Way Analysis of Variance (6 of 7)</vt:lpstr>
      <vt:lpstr>Illustrative Applications of One-Way Analysis of Variance (7 of 7)</vt:lpstr>
      <vt:lpstr>One-Way ANOVA: Effect of In-Store Promotion on Store Sales</vt:lpstr>
      <vt:lpstr>Assumptions in Analysis of Variance</vt:lpstr>
      <vt:lpstr>N-Way Analysis of Variance (1 of 5)</vt:lpstr>
      <vt:lpstr>N-Way Analysis of Variance (2 of 5)</vt:lpstr>
      <vt:lpstr>N-Way Analysis of Variance (3 of 5)</vt:lpstr>
      <vt:lpstr>N-Way Analysis of Variance (4 of 5)</vt:lpstr>
      <vt:lpstr>N-Way Analysis of Variance (5 of 5)</vt:lpstr>
      <vt:lpstr>Two-Way Analysis of Variance (1 of 2)</vt:lpstr>
      <vt:lpstr>Two-Way Analysis of Variance (2 of 2)</vt:lpstr>
      <vt:lpstr>Analysis of Covariance (1 of 2)</vt:lpstr>
      <vt:lpstr>Analysis of Covariance (2 of 2)</vt:lpstr>
      <vt:lpstr>Issues in Interpretation</vt:lpstr>
      <vt:lpstr>A Classification of Interaction Effects</vt:lpstr>
      <vt:lpstr>Patterns of Interaction</vt:lpstr>
      <vt:lpstr>Issues in Interpretation (1 of 2)</vt:lpstr>
      <vt:lpstr>Issues in Interpretation (2 of 2)</vt:lpstr>
      <vt:lpstr>Issues in Interpretation - Multiple Comparisons (1 of 2)</vt:lpstr>
      <vt:lpstr>Issues in Interpretation - Multiple Comparisons (2 of 2)</vt:lpstr>
      <vt:lpstr>Repeated Measures ANOVA</vt:lpstr>
      <vt:lpstr>Decomposition of the Total Variation: Repeated Measures ANOVA</vt:lpstr>
      <vt:lpstr>Repeated Measures ANOVA (1 of 2)</vt:lpstr>
      <vt:lpstr>Repeated Measures ANOVA (2 of 2)</vt:lpstr>
      <vt:lpstr>Nonmetric Analysis of Variance (1 of 2)</vt:lpstr>
      <vt:lpstr>Nonmetric Analysis of Variance (2 of 2)</vt:lpstr>
      <vt:lpstr>Multivariate Analysis of Variance</vt:lpstr>
      <vt:lpstr>SPSS Windows</vt:lpstr>
      <vt:lpstr>SPSS Windows: One-Way ANOVA</vt:lpstr>
      <vt:lpstr>SPSS Windows: Analysis of Covariance</vt:lpstr>
      <vt:lpstr>SAS Enterprise Guide</vt:lpstr>
      <vt:lpstr>SAS Enterprise Guide: One-Way ANOVA</vt:lpstr>
      <vt:lpstr>SAS Enterprise Guide: Analysis of Covariance</vt:lpstr>
      <vt:lpstr>Copyright</vt:lpstr>
    </vt:vector>
  </TitlesOfParts>
  <Company>Pearson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Research: An Applied Orientation, Seventh Edition</dc:title>
  <dc:subject>Marketing Research</dc:subject>
  <dc:creator>Naresh K. Malhotra</dc:creator>
  <cp:keywords>Marketing Research</cp:keywords>
  <cp:lastModifiedBy>Papendra Singh</cp:lastModifiedBy>
  <cp:revision>1654</cp:revision>
  <dcterms:created xsi:type="dcterms:W3CDTF">2014-07-14T20:04:21Z</dcterms:created>
  <dcterms:modified xsi:type="dcterms:W3CDTF">2018-03-16T06:03:28Z</dcterms:modified>
  <cp:category>Marketing Research</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682740</vt:lpwstr>
  </property>
  <property fmtid="{D5CDD505-2E9C-101B-9397-08002B2CF9AE}" pid="3" name="Offisync_UpdateToken">
    <vt:lpwstr>1</vt:lpwstr>
  </property>
  <property fmtid="{D5CDD505-2E9C-101B-9397-08002B2CF9AE}" pid="4" name="Jive_VersionGuid">
    <vt:lpwstr>7b502893-ac4a-4309-967d-6eb652f6b574</vt:lpwstr>
  </property>
  <property fmtid="{D5CDD505-2E9C-101B-9397-08002B2CF9AE}" pid="5" name="Offisync_ProviderInitializationData">
    <vt:lpwstr>https://neo.pearson.com</vt:lpwstr>
  </property>
  <property fmtid="{D5CDD505-2E9C-101B-9397-08002B2CF9AE}" pid="6" name="Offisync_ServerID">
    <vt:lpwstr>7e960520-0e88-4f05-9fa0-24079b61e486</vt:lpwstr>
  </property>
  <property fmtid="{D5CDD505-2E9C-101B-9397-08002B2CF9AE}" pid="7" name="Jive_LatestUserAccountName">
    <vt:lpwstr>sumit.gupta</vt:lpwstr>
  </property>
</Properties>
</file>