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0" r:id="rId2"/>
    <p:sldId id="261" r:id="rId3"/>
    <p:sldId id="270" r:id="rId4"/>
    <p:sldId id="269" r:id="rId5"/>
    <p:sldId id="271" r:id="rId6"/>
    <p:sldId id="272" r:id="rId7"/>
    <p:sldId id="276" r:id="rId8"/>
    <p:sldId id="273" r:id="rId9"/>
    <p:sldId id="277" r:id="rId10"/>
    <p:sldId id="282" r:id="rId11"/>
    <p:sldId id="281" r:id="rId12"/>
    <p:sldId id="275" r:id="rId13"/>
    <p:sldId id="283" r:id="rId14"/>
    <p:sldId id="274" r:id="rId15"/>
    <p:sldId id="280" r:id="rId16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53CED5"/>
    <a:srgbClr val="631111"/>
    <a:srgbClr val="D5D5D5"/>
    <a:srgbClr val="1E2F56"/>
    <a:srgbClr val="364F6B"/>
    <a:srgbClr val="E6E6E6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89" autoAdjust="0"/>
    <p:restoredTop sz="75676" autoAdjust="0"/>
  </p:normalViewPr>
  <p:slideViewPr>
    <p:cSldViewPr snapToGrid="0">
      <p:cViewPr varScale="1">
        <p:scale>
          <a:sx n="48" d="100"/>
          <a:sy n="48" d="100"/>
        </p:scale>
        <p:origin x="1620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346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0A682-2BD4-4C69-AF6A-1344303BE3BC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9E7CE-248B-4507-87E1-7449BA159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533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9E7CE-248B-4507-87E1-7449BA15968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591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폐기물 처리과정에서 자원회수는 폐기물 처리로부터 효율적으로  에너지를 회수하는데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저희는 이를 확인하기 위해 각 소각</a:t>
            </a:r>
            <a:r>
              <a:rPr lang="en-US" altLang="ko-KR" dirty="0"/>
              <a:t>, </a:t>
            </a:r>
            <a:r>
              <a:rPr lang="ko-KR" altLang="en-US" dirty="0"/>
              <a:t>기타</a:t>
            </a:r>
            <a:r>
              <a:rPr lang="en-US" altLang="ko-KR" dirty="0"/>
              <a:t>, </a:t>
            </a:r>
            <a:r>
              <a:rPr lang="ko-KR" altLang="en-US" dirty="0"/>
              <a:t>매립 과정에서 회수한 에너지를 총 폐기물로 나누어 분석하였습니다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대구의 경우 폐기물 에너지 회수량이 전체 지역에서 두번째로 많았습니다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인천과 대구의 높은 매립 비율이 매립 가스 에너지의 회수로 이어짐도 확인할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이전과 마찬가지로 저희는 어떤 폐기물의 종류가 에너지 회수에 영향을 끼치는지 확인하기 위하여 폐기물 발생 데이터와 에너지 생산량사이의 상관관계를 분석하였습니다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9E7CE-248B-4507-87E1-7449BA15968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87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제공해주신 슬라이드를 기반으로 한 발표 대본입니다</a:t>
            </a:r>
            <a:r>
              <a:rPr lang="en-US" altLang="ko-KR" dirty="0"/>
              <a:t>. </a:t>
            </a:r>
            <a:r>
              <a:rPr lang="ko-KR" altLang="en-US" dirty="0"/>
              <a:t>신뢰성을 높이기 위해 각 항목에 대한 근거를 포함했습니다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---</a:t>
            </a:r>
          </a:p>
          <a:p>
            <a:endParaRPr lang="en-US" altLang="ko-KR" dirty="0"/>
          </a:p>
          <a:p>
            <a:r>
              <a:rPr lang="en-US" altLang="ko-KR" dirty="0"/>
              <a:t>### </a:t>
            </a:r>
            <a:r>
              <a:rPr lang="ko-KR" altLang="en-US" dirty="0"/>
              <a:t>발표 대본</a:t>
            </a:r>
          </a:p>
          <a:p>
            <a:endParaRPr lang="ko-KR" altLang="en-US" dirty="0"/>
          </a:p>
          <a:p>
            <a:r>
              <a:rPr lang="en-US" altLang="ko-KR" dirty="0"/>
              <a:t>---</a:t>
            </a:r>
          </a:p>
          <a:p>
            <a:endParaRPr lang="en-US" altLang="ko-KR" dirty="0"/>
          </a:p>
          <a:p>
            <a:r>
              <a:rPr lang="ko-KR" altLang="en-US" dirty="0"/>
              <a:t>안녕하세요</a:t>
            </a:r>
            <a:r>
              <a:rPr lang="en-US" altLang="ko-KR" dirty="0"/>
              <a:t>, </a:t>
            </a:r>
            <a:r>
              <a:rPr lang="ko-KR" altLang="en-US" dirty="0"/>
              <a:t>오늘 저는 대구시의 폐기물 처리시설과 폐기물 발생 분석 결과에 대해 말씀드리겠습니다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</a:t>
            </a:r>
            <a:r>
              <a:rPr lang="en-US" altLang="ko-KR" dirty="0"/>
              <a:t>, **</a:t>
            </a:r>
            <a:r>
              <a:rPr lang="ko-KR" altLang="en-US" dirty="0"/>
              <a:t>대구시 폐기물 처리시설 분석 결과**입니다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대구시는 전국 </a:t>
            </a:r>
            <a:r>
              <a:rPr lang="en-US" altLang="ko-KR" dirty="0"/>
              <a:t>176</a:t>
            </a:r>
            <a:r>
              <a:rPr lang="ko-KR" altLang="en-US" dirty="0"/>
              <a:t>개의 소각 시설 중 총 효율 점수에서 </a:t>
            </a:r>
            <a:r>
              <a:rPr lang="en-US" altLang="ko-KR" dirty="0"/>
              <a:t>5</a:t>
            </a:r>
            <a:r>
              <a:rPr lang="ko-KR" altLang="en-US" dirty="0"/>
              <a:t>위를 차지하고 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총 효율 점수에 가장 영향을 주는 인자는 바로 **처리량**입니다</a:t>
            </a:r>
            <a:r>
              <a:rPr lang="en-US" altLang="ko-KR" dirty="0"/>
              <a:t>. </a:t>
            </a:r>
            <a:r>
              <a:rPr lang="ko-KR" altLang="en-US" dirty="0"/>
              <a:t>이는 대구시가 많은 양의 폐기물을 효율적으로 처리하고 있다는 것을 의미합니다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폐기물 매립 비율은 여전히 높은 편입니다</a:t>
            </a:r>
            <a:r>
              <a:rPr lang="en-US" altLang="ko-KR" dirty="0"/>
              <a:t>. </a:t>
            </a:r>
            <a:r>
              <a:rPr lang="ko-KR" altLang="en-US" dirty="0"/>
              <a:t>그럼에도 불구하고</a:t>
            </a:r>
            <a:r>
              <a:rPr lang="en-US" altLang="ko-KR" dirty="0"/>
              <a:t>, </a:t>
            </a:r>
            <a:r>
              <a:rPr lang="ko-KR" altLang="en-US" dirty="0"/>
              <a:t>대구시는 폐기물 처리량 대비 에너지 회수량에서 전국 </a:t>
            </a:r>
            <a:r>
              <a:rPr lang="en-US" altLang="ko-KR" dirty="0"/>
              <a:t>2</a:t>
            </a:r>
            <a:r>
              <a:rPr lang="ko-KR" altLang="en-US" dirty="0"/>
              <a:t>위를 기록하고 있습니다</a:t>
            </a:r>
            <a:r>
              <a:rPr lang="en-US" altLang="ko-KR" dirty="0"/>
              <a:t>. </a:t>
            </a:r>
            <a:r>
              <a:rPr lang="ko-KR" altLang="en-US" dirty="0"/>
              <a:t>이는 대구시의 소각 시설이 에너지 회수에 매우 효율적이라는 것을 보여줍니다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다음으로</a:t>
            </a:r>
            <a:r>
              <a:rPr lang="en-US" altLang="ko-KR" dirty="0"/>
              <a:t>, **</a:t>
            </a:r>
            <a:r>
              <a:rPr lang="ko-KR" altLang="en-US" dirty="0"/>
              <a:t>폐기물 발생 분석 결과**입니다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대구시에서 발생하는 주요 폐기물 중 하나는 불연성 </a:t>
            </a:r>
            <a:r>
              <a:rPr lang="ko-KR" altLang="en-US" dirty="0" err="1"/>
              <a:t>폐금속류입니다</a:t>
            </a:r>
            <a:r>
              <a:rPr lang="en-US" altLang="ko-KR" dirty="0"/>
              <a:t>. </a:t>
            </a:r>
            <a:r>
              <a:rPr lang="ko-KR" altLang="en-US" dirty="0"/>
              <a:t>불연성 폐금속류는 </a:t>
            </a:r>
            <a:r>
              <a:rPr lang="ko-KR" altLang="en-US" dirty="0" err="1"/>
              <a:t>매립량을</a:t>
            </a:r>
            <a:r>
              <a:rPr lang="ko-KR" altLang="en-US" dirty="0"/>
              <a:t> 증가시키고 에너지 회수를 방해하는 주요 원인입니다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- </a:t>
            </a:r>
            <a:r>
              <a:rPr lang="ko-KR" altLang="en-US" dirty="0"/>
              <a:t>이들은 분해되지 않으며</a:t>
            </a:r>
            <a:r>
              <a:rPr lang="en-US" altLang="ko-KR" dirty="0"/>
              <a:t>, </a:t>
            </a:r>
            <a:r>
              <a:rPr lang="ko-KR" altLang="en-US" dirty="0"/>
              <a:t>소각도 되지 않아 연소를 방해합니다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- </a:t>
            </a:r>
            <a:r>
              <a:rPr lang="ko-KR" altLang="en-US" dirty="0"/>
              <a:t>또한 유해물질 유출 가능성이 높아 폐기물 처리시설의 효율을 떨어뜨립니다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최종 </a:t>
            </a:r>
            <a:r>
              <a:rPr lang="ko-KR" altLang="en-US" dirty="0" err="1"/>
              <a:t>매립량과</a:t>
            </a:r>
            <a:r>
              <a:rPr lang="ko-KR" altLang="en-US" dirty="0"/>
              <a:t> 관련 있는 폐기물로는 폐유리류와 폐가구류가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에너지 회수에 악영향을 미치는 폐기물로는 폐고무류</a:t>
            </a:r>
            <a:r>
              <a:rPr lang="en-US" altLang="ko-KR" dirty="0"/>
              <a:t>, </a:t>
            </a:r>
            <a:r>
              <a:rPr lang="ko-KR" altLang="en-US" dirty="0"/>
              <a:t>연탄재</a:t>
            </a:r>
            <a:r>
              <a:rPr lang="en-US" altLang="ko-KR" dirty="0"/>
              <a:t>, </a:t>
            </a:r>
            <a:r>
              <a:rPr lang="ko-KR" altLang="en-US" dirty="0"/>
              <a:t>폐섬유류가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문제들을 해결하기 위해 **폐기물 관리정책**이 필요합니다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매립에 대한 의존을 줄여야 합니다</a:t>
            </a:r>
            <a:r>
              <a:rPr lang="en-US" altLang="ko-KR" dirty="0"/>
              <a:t>. </a:t>
            </a:r>
            <a:r>
              <a:rPr lang="ko-KR" altLang="en-US" dirty="0"/>
              <a:t>매립지는 한정된 자원이며</a:t>
            </a:r>
            <a:r>
              <a:rPr lang="en-US" altLang="ko-KR" dirty="0"/>
              <a:t>, </a:t>
            </a:r>
            <a:r>
              <a:rPr lang="ko-KR" altLang="en-US" dirty="0"/>
              <a:t>매립 비율을 줄이지 않으면 환경에 큰 영향을 미칠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둘째로</a:t>
            </a:r>
            <a:r>
              <a:rPr lang="en-US" altLang="ko-KR" dirty="0"/>
              <a:t>, </a:t>
            </a:r>
            <a:r>
              <a:rPr lang="ko-KR" altLang="en-US" dirty="0"/>
              <a:t>폐기물 자체를 줄이는 노력이 필요합니다</a:t>
            </a:r>
            <a:r>
              <a:rPr lang="en-US" altLang="ko-KR" dirty="0"/>
              <a:t>. </a:t>
            </a:r>
            <a:r>
              <a:rPr lang="ko-KR" altLang="en-US" dirty="0"/>
              <a:t>이는 생산 단계에서부터 폐기물 발생을 최소화하는 것을 포함합니다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마지막으로</a:t>
            </a:r>
            <a:r>
              <a:rPr lang="en-US" altLang="ko-KR" dirty="0"/>
              <a:t>, </a:t>
            </a:r>
            <a:r>
              <a:rPr lang="ko-KR" altLang="en-US" dirty="0"/>
              <a:t>재활용을 적극적으로 추진해야 합니다</a:t>
            </a:r>
            <a:r>
              <a:rPr lang="en-US" altLang="ko-KR" dirty="0"/>
              <a:t>. </a:t>
            </a:r>
            <a:r>
              <a:rPr lang="ko-KR" altLang="en-US" dirty="0"/>
              <a:t>재활용은 자원순환의 핵심이며</a:t>
            </a:r>
            <a:r>
              <a:rPr lang="en-US" altLang="ko-KR" dirty="0"/>
              <a:t>, </a:t>
            </a:r>
            <a:r>
              <a:rPr lang="ko-KR" altLang="en-US" dirty="0"/>
              <a:t>이를 통해 자원의 낭비를 줄이고 환경에 긍정적인 영향을 미칠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결론적으로</a:t>
            </a:r>
            <a:r>
              <a:rPr lang="en-US" altLang="ko-KR" dirty="0"/>
              <a:t>, </a:t>
            </a:r>
            <a:r>
              <a:rPr lang="ko-KR" altLang="en-US" dirty="0"/>
              <a:t>대구시는 이미 높은 효율을 자랑하는 소각 시설을 보유하고 있지만</a:t>
            </a:r>
            <a:r>
              <a:rPr lang="en-US" altLang="ko-KR" dirty="0"/>
              <a:t>, </a:t>
            </a:r>
            <a:r>
              <a:rPr lang="ko-KR" altLang="en-US" dirty="0"/>
              <a:t>불연성 폐금속류와 같은 특정 폐기물의 관리가 필요합니다</a:t>
            </a:r>
            <a:r>
              <a:rPr lang="en-US" altLang="ko-KR" dirty="0"/>
              <a:t>. </a:t>
            </a:r>
            <a:r>
              <a:rPr lang="ko-KR" altLang="en-US" dirty="0"/>
              <a:t>이를 위해 매립 비율을 줄이고</a:t>
            </a:r>
            <a:r>
              <a:rPr lang="en-US" altLang="ko-KR" dirty="0"/>
              <a:t>, </a:t>
            </a:r>
            <a:r>
              <a:rPr lang="ko-KR" altLang="en-US" dirty="0"/>
              <a:t>폐기물 발생을 최소화하며</a:t>
            </a:r>
            <a:r>
              <a:rPr lang="en-US" altLang="ko-KR" dirty="0"/>
              <a:t>, </a:t>
            </a:r>
            <a:r>
              <a:rPr lang="ko-KR" altLang="en-US" dirty="0"/>
              <a:t>재활용을 확대하는 정책이 필요합니다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경청해주셔서</a:t>
            </a:r>
            <a:r>
              <a:rPr lang="ko-KR" altLang="en-US" dirty="0"/>
              <a:t> 감사합니다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---</a:t>
            </a:r>
          </a:p>
          <a:p>
            <a:endParaRPr lang="en-US" altLang="ko-KR" dirty="0"/>
          </a:p>
          <a:p>
            <a:r>
              <a:rPr lang="ko-KR" altLang="en-US" dirty="0"/>
              <a:t>이 발표 대본을 기반으로 신뢰성 있는 발표를 준비하시길 바랍니다</a:t>
            </a:r>
            <a:r>
              <a:rPr lang="en-US" altLang="ko-KR" dirty="0"/>
              <a:t>. </a:t>
            </a:r>
            <a:r>
              <a:rPr lang="ko-KR" altLang="en-US" dirty="0"/>
              <a:t>추가적인 근거 자료가 필요하시다면 해당 데이터를 포함하여 보충해 주세요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9E7CE-248B-4507-87E1-7449BA15968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516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재활용 활성화 및 정책 개선 방향</a:t>
            </a:r>
            <a:r>
              <a:rPr lang="en-US" altLang="ko-KR" dirty="0"/>
              <a:t>:"</a:t>
            </a:r>
            <a:r>
              <a:rPr lang="ko-KR" altLang="en-US" dirty="0"/>
              <a:t>대구시는 매년 </a:t>
            </a:r>
            <a:r>
              <a:rPr lang="en-US" altLang="ko-KR" dirty="0"/>
              <a:t>8</a:t>
            </a:r>
            <a:r>
              <a:rPr lang="ko-KR" altLang="en-US" dirty="0"/>
              <a:t>개 구</a:t>
            </a:r>
            <a:r>
              <a:rPr lang="en-US" altLang="ko-KR" dirty="0"/>
              <a:t>·</a:t>
            </a:r>
            <a:r>
              <a:rPr lang="ko-KR" altLang="en-US" dirty="0"/>
              <a:t>군을 대상으로 폐기물 정책</a:t>
            </a:r>
            <a:r>
              <a:rPr lang="en-US" altLang="ko-KR" dirty="0"/>
              <a:t>, </a:t>
            </a:r>
            <a:r>
              <a:rPr lang="ko-KR" altLang="en-US" dirty="0"/>
              <a:t>시가지 청결</a:t>
            </a:r>
            <a:r>
              <a:rPr lang="en-US" altLang="ko-KR" dirty="0"/>
              <a:t>, </a:t>
            </a:r>
            <a:r>
              <a:rPr lang="ko-KR" altLang="en-US" dirty="0"/>
              <a:t>재활용 활성화</a:t>
            </a:r>
            <a:r>
              <a:rPr lang="en-US" altLang="ko-KR" dirty="0"/>
              <a:t>, </a:t>
            </a:r>
            <a:r>
              <a:rPr lang="ko-KR" altLang="en-US" dirty="0"/>
              <a:t>폐기물 감량 </a:t>
            </a:r>
            <a:r>
              <a:rPr lang="en-US" altLang="ko-KR" dirty="0"/>
              <a:t>4</a:t>
            </a:r>
            <a:r>
              <a:rPr lang="ko-KR" altLang="en-US" dirty="0"/>
              <a:t>개 분야 </a:t>
            </a:r>
            <a:r>
              <a:rPr lang="en-US" altLang="ko-KR" dirty="0"/>
              <a:t>23</a:t>
            </a:r>
            <a:r>
              <a:rPr lang="ko-KR" altLang="en-US" dirty="0"/>
              <a:t>개 평가 항목에 대해 평가하고 있습니다</a:t>
            </a:r>
            <a:r>
              <a:rPr lang="en-US" altLang="ko-KR" dirty="0"/>
              <a:t>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"</a:t>
            </a:r>
            <a:r>
              <a:rPr lang="ko-KR" altLang="en-US" dirty="0"/>
              <a:t>재활용 </a:t>
            </a:r>
            <a:r>
              <a:rPr lang="en-US" altLang="ko-KR" dirty="0"/>
              <a:t>2030 </a:t>
            </a:r>
            <a:r>
              <a:rPr lang="ko-KR" altLang="en-US" dirty="0"/>
              <a:t>로드맵을 마련하여 사업을 추진 중입니다</a:t>
            </a:r>
            <a:r>
              <a:rPr lang="en-US" altLang="ko-KR" dirty="0"/>
              <a:t>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에너지 회수 및 활용 방안</a:t>
            </a:r>
            <a:r>
              <a:rPr lang="en-US" altLang="ko-KR" dirty="0"/>
              <a:t>:"</a:t>
            </a:r>
            <a:r>
              <a:rPr lang="ko-KR" altLang="en-US" dirty="0"/>
              <a:t>대구시는 매립가스 자원화 사업</a:t>
            </a:r>
            <a:r>
              <a:rPr lang="en-US" altLang="ko-KR" dirty="0"/>
              <a:t>(LFG)</a:t>
            </a:r>
            <a:r>
              <a:rPr lang="ko-KR" altLang="en-US" dirty="0"/>
              <a:t>과 폐기물 에너지화</a:t>
            </a:r>
            <a:r>
              <a:rPr lang="en-US" altLang="ko-KR" dirty="0"/>
              <a:t>(SRF) </a:t>
            </a:r>
            <a:r>
              <a:rPr lang="ko-KR" altLang="en-US" dirty="0"/>
              <a:t>사업을 통해 소각 및 매립에서 지속적인 폐기물 에너지 회수를 시도하고 있습니다</a:t>
            </a:r>
            <a:r>
              <a:rPr lang="en-US" altLang="ko-KR" dirty="0"/>
              <a:t>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시민 참여를 촉진하기 위한 교육 및 홍보 전략</a:t>
            </a:r>
            <a:r>
              <a:rPr lang="en-US" altLang="ko-KR" dirty="0"/>
              <a:t>:"</a:t>
            </a:r>
            <a:r>
              <a:rPr lang="ko-KR" altLang="en-US" dirty="0"/>
              <a:t>재활용과 에너지 회수의 중요성을 시민들에게 효과적으로 전달하기 위한 교육 프로그램과 홍보 캠페인을 개발하고 있습니다</a:t>
            </a:r>
            <a:r>
              <a:rPr lang="en-US" altLang="ko-KR" dirty="0"/>
              <a:t>."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9E7CE-248B-4507-87E1-7449BA15968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255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"</a:t>
            </a:r>
            <a:r>
              <a:rPr lang="ko-KR" altLang="en-US" dirty="0"/>
              <a:t>이번 분석의 목적은 대구시 폐기물 처리 현황을 자원순환 관점에서 종합적으로 평가하고</a:t>
            </a:r>
            <a:r>
              <a:rPr lang="en-US" altLang="ko-KR" dirty="0"/>
              <a:t>, </a:t>
            </a:r>
            <a:r>
              <a:rPr lang="ko-KR" altLang="en-US" dirty="0"/>
              <a:t>재활용과 에너지 회수의 경제적</a:t>
            </a:r>
            <a:r>
              <a:rPr lang="en-US" altLang="ko-KR" dirty="0"/>
              <a:t>, </a:t>
            </a:r>
            <a:r>
              <a:rPr lang="ko-KR" altLang="en-US" dirty="0"/>
              <a:t>환경적 이점을 </a:t>
            </a:r>
            <a:r>
              <a:rPr lang="ko-KR" altLang="en-US" dirty="0" err="1"/>
              <a:t>시각화하는</a:t>
            </a:r>
            <a:r>
              <a:rPr lang="ko-KR" altLang="en-US" dirty="0"/>
              <a:t> 것입니다</a:t>
            </a:r>
            <a:r>
              <a:rPr lang="en-US" altLang="ko-KR" dirty="0"/>
              <a:t>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"</a:t>
            </a:r>
            <a:r>
              <a:rPr lang="ko-KR" altLang="en-US" dirty="0"/>
              <a:t>이를 통해 대구시의 폐기물 관리 효율성을 극대화하고</a:t>
            </a:r>
            <a:r>
              <a:rPr lang="en-US" altLang="ko-KR" dirty="0"/>
              <a:t>, </a:t>
            </a:r>
            <a:r>
              <a:rPr lang="ko-KR" altLang="en-US" dirty="0"/>
              <a:t>지속 가능한 자원순환 도시로의 발전 가능성을 모색하고자 합니다</a:t>
            </a:r>
            <a:r>
              <a:rPr lang="en-US" altLang="ko-KR" dirty="0"/>
              <a:t>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필요성</a:t>
            </a:r>
            <a:r>
              <a:rPr lang="en-US" altLang="ko-KR" dirty="0"/>
              <a:t>:"</a:t>
            </a:r>
            <a:r>
              <a:rPr lang="ko-KR" altLang="en-US" dirty="0"/>
              <a:t>증가하는 폐기물 양과 매립지 부족</a:t>
            </a:r>
            <a:r>
              <a:rPr lang="en-US" altLang="ko-KR" dirty="0"/>
              <a:t>, </a:t>
            </a:r>
            <a:r>
              <a:rPr lang="ko-KR" altLang="en-US" dirty="0"/>
              <a:t>탄소 배출 문제의 심각성으로 인해 폐기물 재활용과 효율적인 처리의 필요성이 대두되었습니다</a:t>
            </a:r>
            <a:r>
              <a:rPr lang="en-US" altLang="ko-KR" dirty="0"/>
              <a:t>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"</a:t>
            </a:r>
            <a:r>
              <a:rPr lang="ko-KR" altLang="en-US" dirty="0"/>
              <a:t>대구시는 폐기물 재활용과 에너지 회수에 많은 노력을 기울이고 있지만</a:t>
            </a:r>
            <a:r>
              <a:rPr lang="en-US" altLang="ko-KR" dirty="0"/>
              <a:t>, </a:t>
            </a:r>
            <a:r>
              <a:rPr lang="ko-KR" altLang="en-US" dirty="0"/>
              <a:t>이에 대한 종합적인 분석이 필요합니다</a:t>
            </a:r>
            <a:r>
              <a:rPr lang="en-US" altLang="ko-KR" dirty="0"/>
              <a:t>."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9E7CE-248B-4507-87E1-7449BA15968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505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이번 분석에서는 대구시 및 전국 폐기물 관련 데이터를 활용했습니다</a:t>
            </a:r>
            <a:r>
              <a:rPr lang="en-US" altLang="ko-KR" dirty="0"/>
              <a:t>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"</a:t>
            </a:r>
            <a:r>
              <a:rPr lang="ko-KR" altLang="en-US" dirty="0"/>
              <a:t>데이터 출처는 대구 빅데이터 활용센터</a:t>
            </a:r>
            <a:r>
              <a:rPr lang="en-US" altLang="ko-KR" dirty="0"/>
              <a:t>, KOSIS </a:t>
            </a:r>
            <a:r>
              <a:rPr lang="ko-KR" altLang="en-US" dirty="0" err="1"/>
              <a:t>국가통계포털</a:t>
            </a:r>
            <a:r>
              <a:rPr lang="en-US" altLang="ko-KR" dirty="0"/>
              <a:t>, </a:t>
            </a:r>
            <a:r>
              <a:rPr lang="ko-KR" altLang="en-US" dirty="0"/>
              <a:t>자원순환마루 등의 기관입니다</a:t>
            </a:r>
            <a:r>
              <a:rPr lang="en-US" altLang="ko-KR" dirty="0"/>
              <a:t>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분석 도구 및 기법</a:t>
            </a:r>
            <a:r>
              <a:rPr lang="en-US" altLang="ko-KR" dirty="0"/>
              <a:t>:"Python </a:t>
            </a:r>
            <a:r>
              <a:rPr lang="ko-KR" altLang="en-US" dirty="0"/>
              <a:t>프로그래밍 언어를 사용하여 데이터 </a:t>
            </a:r>
            <a:r>
              <a:rPr lang="ko-KR" altLang="en-US" dirty="0" err="1"/>
              <a:t>전처리</a:t>
            </a:r>
            <a:r>
              <a:rPr lang="en-US" altLang="ko-KR" dirty="0"/>
              <a:t>, </a:t>
            </a:r>
            <a:r>
              <a:rPr lang="ko-KR" altLang="en-US" dirty="0"/>
              <a:t>모델링</a:t>
            </a:r>
            <a:r>
              <a:rPr lang="en-US" altLang="ko-KR" dirty="0"/>
              <a:t>, </a:t>
            </a:r>
            <a:r>
              <a:rPr lang="ko-KR" altLang="en-US" dirty="0"/>
              <a:t>시각화를 진행했습니다</a:t>
            </a:r>
            <a:r>
              <a:rPr lang="en-US" altLang="ko-KR" dirty="0"/>
              <a:t>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"</a:t>
            </a:r>
            <a:r>
              <a:rPr lang="ko-KR" altLang="en-US" dirty="0"/>
              <a:t>주요 라이브러리는 </a:t>
            </a:r>
            <a:r>
              <a:rPr lang="en-US" altLang="ko-KR" dirty="0"/>
              <a:t>pandas, </a:t>
            </a:r>
            <a:r>
              <a:rPr lang="en-US" altLang="ko-KR" dirty="0" err="1"/>
              <a:t>numpy</a:t>
            </a:r>
            <a:r>
              <a:rPr lang="en-US" altLang="ko-KR" dirty="0"/>
              <a:t>, matplotlib, seaborn </a:t>
            </a:r>
            <a:r>
              <a:rPr lang="ko-KR" altLang="en-US" dirty="0"/>
              <a:t>등입니다</a:t>
            </a:r>
            <a:r>
              <a:rPr lang="en-US" altLang="ko-KR" dirty="0"/>
              <a:t>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"</a:t>
            </a:r>
            <a:r>
              <a:rPr lang="ko-KR" altLang="en-US" dirty="0" err="1"/>
              <a:t>머신러닝</a:t>
            </a:r>
            <a:r>
              <a:rPr lang="ko-KR" altLang="en-US" dirty="0"/>
              <a:t> 알고리즘으로는 </a:t>
            </a:r>
            <a:r>
              <a:rPr lang="en-US" altLang="ko-KR" dirty="0"/>
              <a:t>ETC(Extra Trees Classifier/Regressor)</a:t>
            </a:r>
            <a:r>
              <a:rPr lang="ko-KR" altLang="en-US" dirty="0"/>
              <a:t>와 </a:t>
            </a:r>
            <a:r>
              <a:rPr lang="en-US" altLang="ko-KR" dirty="0" err="1"/>
              <a:t>XGBoost</a:t>
            </a:r>
            <a:r>
              <a:rPr lang="ko-KR" altLang="en-US" dirty="0"/>
              <a:t>를 사용했습니다</a:t>
            </a:r>
            <a:r>
              <a:rPr lang="en-US" altLang="ko-KR" dirty="0"/>
              <a:t>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설명가능 알고리즘</a:t>
            </a:r>
            <a:r>
              <a:rPr lang="en-US" altLang="ko-KR" dirty="0"/>
              <a:t>:"SHAP(</a:t>
            </a:r>
            <a:r>
              <a:rPr lang="en-US" altLang="ko-KR" dirty="0" err="1"/>
              <a:t>SHapley</a:t>
            </a:r>
            <a:r>
              <a:rPr lang="en-US" altLang="ko-KR" dirty="0"/>
              <a:t> Additive </a:t>
            </a:r>
            <a:r>
              <a:rPr lang="en-US" altLang="ko-KR" dirty="0" err="1"/>
              <a:t>exPlanations</a:t>
            </a:r>
            <a:r>
              <a:rPr lang="en-US" altLang="ko-KR" dirty="0"/>
              <a:t>) </a:t>
            </a:r>
            <a:r>
              <a:rPr lang="ko-KR" altLang="en-US" dirty="0"/>
              <a:t>알고리즘을 통해 각 변수의 중요도를 분석했습니다</a:t>
            </a:r>
            <a:r>
              <a:rPr lang="en-US" altLang="ko-KR" dirty="0"/>
              <a:t>."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9E7CE-248B-4507-87E1-7449BA15968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50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"</a:t>
            </a:r>
            <a:r>
              <a:rPr lang="ko-KR" altLang="en-US" dirty="0"/>
              <a:t>대구시의 재활용률은 높지만</a:t>
            </a:r>
            <a:r>
              <a:rPr lang="en-US" altLang="ko-KR" dirty="0"/>
              <a:t>, </a:t>
            </a:r>
            <a:r>
              <a:rPr lang="ko-KR" altLang="en-US" dirty="0"/>
              <a:t>재활용 </a:t>
            </a:r>
            <a:r>
              <a:rPr lang="ko-KR" altLang="en-US" dirty="0" err="1"/>
              <a:t>잔재물</a:t>
            </a:r>
            <a:r>
              <a:rPr lang="ko-KR" altLang="en-US" dirty="0"/>
              <a:t> 비율도 높습니다</a:t>
            </a:r>
            <a:r>
              <a:rPr lang="en-US" altLang="ko-KR" dirty="0"/>
              <a:t>.""</a:t>
            </a:r>
            <a:r>
              <a:rPr lang="ko-KR" altLang="en-US" dirty="0"/>
              <a:t>혼합 배출 폐기물 중 재활용 가능 비율이 </a:t>
            </a:r>
            <a:r>
              <a:rPr lang="en-US" altLang="ko-KR" dirty="0"/>
              <a:t>23%</a:t>
            </a:r>
            <a:r>
              <a:rPr lang="ko-KR" altLang="en-US" dirty="0"/>
              <a:t>로 나타났습니다</a:t>
            </a:r>
            <a:r>
              <a:rPr lang="en-US" altLang="ko-KR" dirty="0"/>
              <a:t>."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9E7CE-248B-4507-87E1-7449BA15968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268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팀은 먼저 소각시설에서의 효율을 파악하기 위해 주어진 데이터를 활용하여 각각의 효율을 계산하였습니다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각각의 소각효율</a:t>
            </a:r>
            <a:r>
              <a:rPr lang="en-US" altLang="ko-KR" dirty="0"/>
              <a:t>, </a:t>
            </a:r>
            <a:r>
              <a:rPr lang="ko-KR" altLang="en-US" dirty="0"/>
              <a:t>인력효율</a:t>
            </a:r>
            <a:r>
              <a:rPr lang="en-US" altLang="ko-KR" dirty="0"/>
              <a:t>, </a:t>
            </a:r>
            <a:r>
              <a:rPr lang="ko-KR" altLang="en-US" dirty="0"/>
              <a:t>경제효율</a:t>
            </a:r>
            <a:r>
              <a:rPr lang="en-US" altLang="ko-KR" dirty="0"/>
              <a:t>, </a:t>
            </a:r>
            <a:r>
              <a:rPr lang="ko-KR" altLang="en-US" dirty="0"/>
              <a:t>가동시간 효율은 다음과 같이 계산되었으며</a:t>
            </a:r>
            <a:r>
              <a:rPr lang="en-US" altLang="ko-KR" dirty="0"/>
              <a:t>, </a:t>
            </a:r>
            <a:r>
              <a:rPr lang="ko-KR" altLang="en-US" dirty="0"/>
              <a:t>총 효율점수는 위 효율들의 평균값을 택했습니다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총 전국 </a:t>
            </a:r>
            <a:r>
              <a:rPr lang="en-US" altLang="ko-KR" dirty="0"/>
              <a:t>176</a:t>
            </a:r>
            <a:r>
              <a:rPr lang="ko-KR" altLang="en-US" dirty="0"/>
              <a:t>개의 소각시설에 대해 실시한 결과 대구시는 </a:t>
            </a:r>
            <a:r>
              <a:rPr lang="en-US" altLang="ko-KR" dirty="0"/>
              <a:t>5</a:t>
            </a:r>
            <a:r>
              <a:rPr lang="ko-KR" altLang="en-US" dirty="0"/>
              <a:t>위로 우수한 점수를 보였습니다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오른쪽의 표는 지역별로 평균을 낸 값입니다</a:t>
            </a:r>
            <a:r>
              <a:rPr lang="en-US" altLang="ko-KR" dirty="0"/>
              <a:t>. </a:t>
            </a:r>
            <a:r>
              <a:rPr lang="ko-KR" altLang="en-US" dirty="0"/>
              <a:t>강원도 </a:t>
            </a:r>
            <a:r>
              <a:rPr lang="en-US" altLang="ko-KR" dirty="0"/>
              <a:t>13</a:t>
            </a:r>
            <a:r>
              <a:rPr lang="ko-KR" altLang="en-US" dirty="0"/>
              <a:t>개의 소각 시설에 대해 총 효율 점수 평균은 </a:t>
            </a:r>
            <a:r>
              <a:rPr lang="en-US" altLang="ko-KR" dirty="0"/>
              <a:t>0.278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역시 대구시가 전국 평균인 </a:t>
            </a:r>
            <a:r>
              <a:rPr lang="en-US" altLang="ko-KR" dirty="0"/>
              <a:t>0.38 </a:t>
            </a:r>
            <a:r>
              <a:rPr lang="ko-KR" altLang="en-US" dirty="0"/>
              <a:t>보다 높음을 확인할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9E7CE-248B-4507-87E1-7449BA15968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039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"</a:t>
            </a:r>
            <a:r>
              <a:rPr lang="ko-KR" altLang="en-US" dirty="0"/>
              <a:t>소각 효율</a:t>
            </a:r>
            <a:r>
              <a:rPr lang="en-US" altLang="ko-KR" dirty="0"/>
              <a:t>, </a:t>
            </a:r>
            <a:r>
              <a:rPr lang="ko-KR" altLang="en-US" dirty="0"/>
              <a:t>인력 효율</a:t>
            </a:r>
            <a:r>
              <a:rPr lang="en-US" altLang="ko-KR" dirty="0"/>
              <a:t>, </a:t>
            </a:r>
            <a:r>
              <a:rPr lang="ko-KR" altLang="en-US" dirty="0"/>
              <a:t>경제 효율 등을 분석한 결과 대구시는 전국 평균보다 높은 효율을 보였습니다</a:t>
            </a:r>
            <a:r>
              <a:rPr lang="en-US" altLang="ko-KR" dirty="0"/>
              <a:t>."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9E7CE-248B-4507-87E1-7449BA15968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54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"</a:t>
            </a:r>
            <a:r>
              <a:rPr lang="ko-KR" altLang="en-US" dirty="0"/>
              <a:t>대구시는 소각</a:t>
            </a:r>
            <a:r>
              <a:rPr lang="en-US" altLang="ko-KR" dirty="0"/>
              <a:t>, </a:t>
            </a:r>
            <a:r>
              <a:rPr lang="ko-KR" altLang="en-US" dirty="0"/>
              <a:t>매립</a:t>
            </a:r>
            <a:r>
              <a:rPr lang="en-US" altLang="ko-KR" dirty="0"/>
              <a:t>, </a:t>
            </a:r>
            <a:r>
              <a:rPr lang="ko-KR" altLang="en-US" dirty="0"/>
              <a:t>기타 처리 시설에서 에너지 회수를 활발히 진행하고 있습니다</a:t>
            </a:r>
            <a:r>
              <a:rPr lang="en-US" altLang="ko-KR" dirty="0"/>
              <a:t>."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9E7CE-248B-4507-87E1-7449BA15968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101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매립지의 부족과 환경 문제로 인해 최종 매립의 양을 </a:t>
            </a:r>
            <a:r>
              <a:rPr lang="ko-KR" altLang="en-US" dirty="0" err="1"/>
              <a:t>줄이는것이</a:t>
            </a:r>
            <a:r>
              <a:rPr lang="ko-KR" altLang="en-US" dirty="0"/>
              <a:t> 하나의 목표가 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각 지역별에서 매립이 차지하는 비율을 알기 위하여 지역별로 폐기물 발생량 중 매립으로 처리되는 폐기물의 양을 분석하였습니다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 도표를 보면 인천이 무려 </a:t>
            </a:r>
            <a:r>
              <a:rPr lang="en-US" altLang="ko-KR" dirty="0"/>
              <a:t>1</a:t>
            </a:r>
            <a:r>
              <a:rPr lang="ko-KR" altLang="en-US" dirty="0"/>
              <a:t>을 넘는 것을 확인할 수 있는데 이는 인천 자체의 폐기물의 발생량보다 매립되는 폐기물의 양이 많기 때문입니다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인천에는 수도권 매립지가 있죠</a:t>
            </a:r>
            <a:r>
              <a:rPr lang="en-US" altLang="ko-KR" dirty="0"/>
              <a:t>, </a:t>
            </a:r>
            <a:r>
              <a:rPr lang="ko-KR" altLang="en-US" dirty="0"/>
              <a:t>따라서 경기와 서울의 폐기물이 모두 인천에 매립되고 있어 이와 같이 나타났습니다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대구의 경우 </a:t>
            </a:r>
            <a:r>
              <a:rPr lang="en-US" altLang="ko-KR" dirty="0"/>
              <a:t>0.48</a:t>
            </a:r>
            <a:r>
              <a:rPr lang="ko-KR" altLang="en-US" dirty="0"/>
              <a:t>로 비교적 매립의 비율이 높이어서 이에 대한 대책이 필요합니다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다음단계로 저희는 대체 어느 종류의 폐기물이 매립비율과 관련이 있는지 확인하고자 폐기물 발생량과 매립 비율과의 상관계수 분석을 진행하였습니다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폐기물 발생데이터는 지역별로 어느 폐기물이 얼만큼 발생 되었는지에 대한 정보를 가지고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결과 불연성 폐금속류와 가장 높은 상관계수 </a:t>
            </a:r>
            <a:r>
              <a:rPr lang="en-US" altLang="ko-KR" dirty="0"/>
              <a:t>0.09</a:t>
            </a:r>
            <a:r>
              <a:rPr lang="ko-KR" altLang="en-US" dirty="0"/>
              <a:t>를 보였는데</a:t>
            </a:r>
            <a:r>
              <a:rPr lang="en-US" altLang="ko-KR" dirty="0"/>
              <a:t>, </a:t>
            </a:r>
            <a:r>
              <a:rPr lang="ko-KR" altLang="en-US" dirty="0"/>
              <a:t>이는 불연성 폐금속류가 늘 수록 </a:t>
            </a:r>
            <a:r>
              <a:rPr lang="ko-KR" altLang="en-US" dirty="0" err="1"/>
              <a:t>매립량도</a:t>
            </a:r>
            <a:r>
              <a:rPr lang="ko-KR" altLang="en-US" dirty="0"/>
              <a:t> 같이 늘었음을 시사합니다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불연성 폐금속의 경우 소각이 되지 않고 비교적 부피와 무게가 큽니다</a:t>
            </a:r>
            <a:r>
              <a:rPr lang="en-US" altLang="ko-KR" dirty="0"/>
              <a:t>. </a:t>
            </a:r>
            <a:r>
              <a:rPr lang="ko-KR" altLang="en-US" dirty="0"/>
              <a:t>또한 배출량이 많은 종류기도 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9E7CE-248B-4507-87E1-7449BA15968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75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82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23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38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53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41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41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10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82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7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61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17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36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7F7F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1202200" y="2701933"/>
            <a:ext cx="9787600" cy="71433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5475" algn="ctr">
              <a:tabLst>
                <a:tab pos="1524000" algn="l"/>
                <a:tab pos="2419350" algn="l"/>
              </a:tabLst>
              <a:defRPr/>
            </a:pPr>
            <a:r>
              <a:rPr lang="ko-KR" altLang="en-US" sz="2400" b="1" i="1" kern="0" dirty="0">
                <a:ln w="15875">
                  <a:solidFill>
                    <a:srgbClr val="364F6B"/>
                  </a:solidFill>
                </a:ln>
                <a:solidFill>
                  <a:srgbClr val="53CED5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대구시 폐기물 처리 현황 분석과 자원 순환 효율성 분석 </a:t>
            </a:r>
            <a:endParaRPr lang="ko-KR" altLang="en-US" sz="2000" dirty="0">
              <a:solidFill>
                <a:srgbClr val="53CED5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202200" y="2701933"/>
            <a:ext cx="864184" cy="696686"/>
          </a:xfrm>
          <a:prstGeom prst="roundRect">
            <a:avLst>
              <a:gd name="adj" fmla="val 50000"/>
            </a:avLst>
          </a:prstGeom>
          <a:solidFill>
            <a:srgbClr val="53CED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524000" algn="l"/>
                <a:tab pos="2419350" algn="l"/>
              </a:tabLst>
              <a:defRPr/>
            </a:pPr>
            <a:endParaRPr lang="ko-KR" altLang="en-US" sz="2400" dirty="0">
              <a:solidFill>
                <a:srgbClr val="53CED5"/>
              </a:solidFill>
            </a:endParaRPr>
          </a:p>
        </p:txBody>
      </p:sp>
      <p:pic>
        <p:nvPicPr>
          <p:cNvPr id="5" name="그림 4" descr="클립아트, 그래픽, 그래픽 디자인, 만화 영화이(가) 표시된 사진&#10;&#10;자동 생성된 설명">
            <a:extLst>
              <a:ext uri="{FF2B5EF4-FFF2-40B4-BE49-F238E27FC236}">
                <a16:creationId xmlns:a16="http://schemas.microsoft.com/office/drawing/2014/main" id="{8F8E74B6-4B73-28CF-7073-2DAB8DEBC9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92" y="2807276"/>
            <a:ext cx="486000" cy="486000"/>
          </a:xfrm>
          <a:prstGeom prst="rect">
            <a:avLst/>
          </a:prstGeom>
        </p:spPr>
      </p:pic>
      <p:sp>
        <p:nvSpPr>
          <p:cNvPr id="7" name="모서리가 둥근 직사각형 30">
            <a:extLst>
              <a:ext uri="{FF2B5EF4-FFF2-40B4-BE49-F238E27FC236}">
                <a16:creationId xmlns:a16="http://schemas.microsoft.com/office/drawing/2014/main" id="{07B9C079-CE4C-CBED-4C64-A3A0E2BAF825}"/>
              </a:ext>
            </a:extLst>
          </p:cNvPr>
          <p:cNvSpPr/>
          <p:nvPr/>
        </p:nvSpPr>
        <p:spPr>
          <a:xfrm>
            <a:off x="4324628" y="3531066"/>
            <a:ext cx="3542744" cy="317034"/>
          </a:xfrm>
          <a:prstGeom prst="roundRect">
            <a:avLst>
              <a:gd name="adj" fmla="val 50000"/>
            </a:avLst>
          </a:prstGeom>
          <a:solidFill>
            <a:srgbClr val="F7F7F7"/>
          </a:solidFill>
          <a:ln w="19050">
            <a:solidFill>
              <a:srgbClr val="53CE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en-US" altLang="ko-KR" sz="1300" dirty="0">
                <a:solidFill>
                  <a:srgbClr val="1E2F56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TEAM </a:t>
            </a:r>
            <a:r>
              <a:rPr lang="ko-KR" altLang="en-US" sz="1300" dirty="0" err="1">
                <a:solidFill>
                  <a:srgbClr val="1E2F56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이김조</a:t>
            </a:r>
            <a:r>
              <a:rPr lang="en-US" altLang="ko-KR" sz="1300" dirty="0">
                <a:solidFill>
                  <a:srgbClr val="1E2F56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r>
              <a:rPr lang="ko-KR" altLang="en-US" sz="1300" dirty="0">
                <a:solidFill>
                  <a:srgbClr val="1E2F56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이승은 김유진</a:t>
            </a:r>
          </a:p>
        </p:txBody>
      </p:sp>
    </p:spTree>
    <p:extLst>
      <p:ext uri="{BB962C8B-B14F-4D97-AF65-F5344CB8AC3E}">
        <p14:creationId xmlns:p14="http://schemas.microsoft.com/office/powerpoint/2010/main" val="255801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7F7F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A652C994-73ED-45C4-8515-DFDE3F888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557540"/>
              </p:ext>
            </p:extLst>
          </p:nvPr>
        </p:nvGraphicFramePr>
        <p:xfrm>
          <a:off x="513676" y="1620645"/>
          <a:ext cx="10585504" cy="5062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709">
                  <a:extLst>
                    <a:ext uri="{9D8B030D-6E8A-4147-A177-3AD203B41FA5}">
                      <a16:colId xmlns:a16="http://schemas.microsoft.com/office/drawing/2014/main" val="423314790"/>
                    </a:ext>
                  </a:extLst>
                </a:gridCol>
                <a:gridCol w="5441795">
                  <a:extLst>
                    <a:ext uri="{9D8B030D-6E8A-4147-A177-3AD203B41FA5}">
                      <a16:colId xmlns:a16="http://schemas.microsoft.com/office/drawing/2014/main" val="2286416735"/>
                    </a:ext>
                  </a:extLst>
                </a:gridCol>
              </a:tblGrid>
              <a:tr h="16875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3200041"/>
                  </a:ext>
                </a:extLst>
              </a:tr>
              <a:tr h="168755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199068"/>
                  </a:ext>
                </a:extLst>
              </a:tr>
              <a:tr h="16875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1860451"/>
                  </a:ext>
                </a:extLst>
              </a:tr>
            </a:tbl>
          </a:graphicData>
        </a:graphic>
      </p:graphicFrame>
      <p:sp>
        <p:nvSpPr>
          <p:cNvPr id="31" name="모서리가 둥근 직사각형 30"/>
          <p:cNvSpPr/>
          <p:nvPr/>
        </p:nvSpPr>
        <p:spPr>
          <a:xfrm>
            <a:off x="333585" y="234932"/>
            <a:ext cx="864184" cy="696686"/>
          </a:xfrm>
          <a:prstGeom prst="roundRect">
            <a:avLst>
              <a:gd name="adj" fmla="val 50000"/>
            </a:avLst>
          </a:prstGeom>
          <a:solidFill>
            <a:srgbClr val="53CED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524000" algn="l"/>
                <a:tab pos="2419350" algn="l"/>
              </a:tabLst>
              <a:defRPr/>
            </a:pPr>
            <a:endParaRPr lang="ko-KR" altLang="en-US" sz="2400" dirty="0">
              <a:solidFill>
                <a:srgbClr val="53CED5"/>
              </a:solidFill>
            </a:endParaRPr>
          </a:p>
        </p:txBody>
      </p:sp>
      <p:pic>
        <p:nvPicPr>
          <p:cNvPr id="2" name="그림 1" descr="클립아트, 그래픽, 그래픽 디자인, 만화 영화이(가) 표시된 사진&#10;&#10;자동 생성된 설명">
            <a:extLst>
              <a:ext uri="{FF2B5EF4-FFF2-40B4-BE49-F238E27FC236}">
                <a16:creationId xmlns:a16="http://schemas.microsoft.com/office/drawing/2014/main" id="{F86C994F-8D91-8F7B-29F3-EA672B43BE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77" y="331275"/>
            <a:ext cx="504000" cy="504000"/>
          </a:xfrm>
          <a:prstGeom prst="rect">
            <a:avLst/>
          </a:prstGeom>
        </p:spPr>
      </p:pic>
      <p:sp>
        <p:nvSpPr>
          <p:cNvPr id="5" name="모서리가 둥근 직사각형 30">
            <a:extLst>
              <a:ext uri="{FF2B5EF4-FFF2-40B4-BE49-F238E27FC236}">
                <a16:creationId xmlns:a16="http://schemas.microsoft.com/office/drawing/2014/main" id="{A7958875-7932-A18A-F43C-45518CA8A4B6}"/>
              </a:ext>
            </a:extLst>
          </p:cNvPr>
          <p:cNvSpPr/>
          <p:nvPr/>
        </p:nvSpPr>
        <p:spPr>
          <a:xfrm>
            <a:off x="1324169" y="234932"/>
            <a:ext cx="10182030" cy="696686"/>
          </a:xfrm>
          <a:prstGeom prst="roundRect">
            <a:avLst>
              <a:gd name="adj" fmla="val 50000"/>
            </a:avLst>
          </a:prstGeom>
          <a:solidFill>
            <a:srgbClr val="F7F7F7"/>
          </a:solidFill>
          <a:ln>
            <a:solidFill>
              <a:srgbClr val="F7F7F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en-US" altLang="ko-KR" sz="2800" b="1" i="1" kern="0" dirty="0">
                <a:ln w="15875">
                  <a:solidFill>
                    <a:srgbClr val="364F6B"/>
                  </a:solidFill>
                </a:ln>
                <a:solidFill>
                  <a:srgbClr val="53CED5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Ⅳ. </a:t>
            </a:r>
            <a:r>
              <a:rPr lang="ko-KR" altLang="en-US" sz="2800" b="1" i="1" kern="0" dirty="0">
                <a:ln w="15875">
                  <a:solidFill>
                    <a:srgbClr val="364F6B"/>
                  </a:solidFill>
                </a:ln>
                <a:solidFill>
                  <a:srgbClr val="53CED5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분석 결과</a:t>
            </a:r>
            <a:endParaRPr lang="ko-KR" altLang="en-US" sz="2400" dirty="0">
              <a:solidFill>
                <a:srgbClr val="53CED5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469164-20D0-4C48-094E-B0A5A4A9D3DB}"/>
              </a:ext>
            </a:extLst>
          </p:cNvPr>
          <p:cNvSpPr/>
          <p:nvPr/>
        </p:nvSpPr>
        <p:spPr>
          <a:xfrm>
            <a:off x="765677" y="1210398"/>
            <a:ext cx="10740522" cy="737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80000"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pc="-70" dirty="0">
                <a:solidFill>
                  <a:srgbClr val="1E2F56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폐기물 처리 과정별 에너지 회수 분석</a:t>
            </a:r>
            <a:endParaRPr lang="en-US" altLang="ko-KR" spc="-70" dirty="0">
              <a:solidFill>
                <a:srgbClr val="1E2F56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endParaRPr lang="en-US" altLang="ko-KR" sz="1600" spc="-70" dirty="0">
              <a:solidFill>
                <a:srgbClr val="63111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99F88B-0C11-4838-A03C-BA8292D6A0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616" b="7724"/>
          <a:stretch/>
        </p:blipFill>
        <p:spPr>
          <a:xfrm>
            <a:off x="3825225" y="5425536"/>
            <a:ext cx="3962402" cy="125776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F998BA9-CE2A-4936-9BB5-73D19BFFE7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5504" b="4073"/>
          <a:stretch/>
        </p:blipFill>
        <p:spPr>
          <a:xfrm>
            <a:off x="3712819" y="3586272"/>
            <a:ext cx="4187215" cy="156816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6B2A998-2551-4F86-8966-3F8FE673B9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2820" y="1678510"/>
            <a:ext cx="4187215" cy="167320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B37A92-CD73-4151-9AB5-853F8C676738}"/>
              </a:ext>
            </a:extLst>
          </p:cNvPr>
          <p:cNvSpPr/>
          <p:nvPr/>
        </p:nvSpPr>
        <p:spPr>
          <a:xfrm>
            <a:off x="6894009" y="2931483"/>
            <a:ext cx="237893" cy="2453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365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7F7F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/>
          <p:cNvSpPr/>
          <p:nvPr/>
        </p:nvSpPr>
        <p:spPr>
          <a:xfrm>
            <a:off x="333585" y="234932"/>
            <a:ext cx="864184" cy="696686"/>
          </a:xfrm>
          <a:prstGeom prst="roundRect">
            <a:avLst>
              <a:gd name="adj" fmla="val 50000"/>
            </a:avLst>
          </a:prstGeom>
          <a:solidFill>
            <a:srgbClr val="53CED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524000" algn="l"/>
                <a:tab pos="2419350" algn="l"/>
              </a:tabLst>
              <a:defRPr/>
            </a:pPr>
            <a:endParaRPr lang="ko-KR" altLang="en-US" sz="2400" dirty="0">
              <a:solidFill>
                <a:srgbClr val="53CED5"/>
              </a:solidFill>
            </a:endParaRPr>
          </a:p>
        </p:txBody>
      </p:sp>
      <p:pic>
        <p:nvPicPr>
          <p:cNvPr id="2" name="그림 1" descr="클립아트, 그래픽, 그래픽 디자인, 만화 영화이(가) 표시된 사진&#10;&#10;자동 생성된 설명">
            <a:extLst>
              <a:ext uri="{FF2B5EF4-FFF2-40B4-BE49-F238E27FC236}">
                <a16:creationId xmlns:a16="http://schemas.microsoft.com/office/drawing/2014/main" id="{F86C994F-8D91-8F7B-29F3-EA672B43BE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77" y="331275"/>
            <a:ext cx="504000" cy="504000"/>
          </a:xfrm>
          <a:prstGeom prst="rect">
            <a:avLst/>
          </a:prstGeom>
        </p:spPr>
      </p:pic>
      <p:sp>
        <p:nvSpPr>
          <p:cNvPr id="5" name="모서리가 둥근 직사각형 30">
            <a:extLst>
              <a:ext uri="{FF2B5EF4-FFF2-40B4-BE49-F238E27FC236}">
                <a16:creationId xmlns:a16="http://schemas.microsoft.com/office/drawing/2014/main" id="{A7958875-7932-A18A-F43C-45518CA8A4B6}"/>
              </a:ext>
            </a:extLst>
          </p:cNvPr>
          <p:cNvSpPr/>
          <p:nvPr/>
        </p:nvSpPr>
        <p:spPr>
          <a:xfrm>
            <a:off x="1324169" y="234932"/>
            <a:ext cx="10182030" cy="696686"/>
          </a:xfrm>
          <a:prstGeom prst="roundRect">
            <a:avLst>
              <a:gd name="adj" fmla="val 50000"/>
            </a:avLst>
          </a:prstGeom>
          <a:solidFill>
            <a:srgbClr val="F7F7F7"/>
          </a:solidFill>
          <a:ln>
            <a:solidFill>
              <a:srgbClr val="F7F7F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en-US" altLang="ko-KR" sz="2800" b="1" i="1" kern="0" dirty="0">
                <a:ln w="15875">
                  <a:solidFill>
                    <a:srgbClr val="364F6B"/>
                  </a:solidFill>
                </a:ln>
                <a:solidFill>
                  <a:srgbClr val="53CED5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Ⅳ. </a:t>
            </a:r>
            <a:r>
              <a:rPr lang="ko-KR" altLang="en-US" sz="2800" b="1" i="1" kern="0" dirty="0">
                <a:ln w="15875">
                  <a:solidFill>
                    <a:srgbClr val="364F6B"/>
                  </a:solidFill>
                </a:ln>
                <a:solidFill>
                  <a:srgbClr val="53CED5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분석 결과</a:t>
            </a:r>
            <a:endParaRPr lang="ko-KR" altLang="en-US" sz="2400" dirty="0">
              <a:solidFill>
                <a:srgbClr val="53CED5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469164-20D0-4C48-094E-B0A5A4A9D3DB}"/>
              </a:ext>
            </a:extLst>
          </p:cNvPr>
          <p:cNvSpPr/>
          <p:nvPr/>
        </p:nvSpPr>
        <p:spPr>
          <a:xfrm>
            <a:off x="765677" y="1210398"/>
            <a:ext cx="10740522" cy="4827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80000"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pc="-70" dirty="0">
                <a:solidFill>
                  <a:srgbClr val="1E2F56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폐기물 처리 과정 후 최종 매립 비율 분석</a:t>
            </a:r>
            <a:endParaRPr lang="en-US" altLang="ko-KR" spc="-70" dirty="0">
              <a:solidFill>
                <a:srgbClr val="1E2F56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　 </a:t>
            </a:r>
            <a:r>
              <a:rPr lang="en-US" altLang="ko-KR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매립 량</a:t>
            </a:r>
            <a:r>
              <a:rPr lang="en-US" altLang="ko-KR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 /(</a:t>
            </a: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폐기물 발생량</a:t>
            </a:r>
            <a:r>
              <a:rPr lang="en-US" altLang="ko-KR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분석 </a:t>
            </a:r>
            <a:r>
              <a:rPr lang="en-US" altLang="ko-KR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-&gt; </a:t>
            </a: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대구의 경우 폐기물 발생량에 따른 최종 매립 비율이 높은 편</a:t>
            </a:r>
            <a:endParaRPr lang="en-US" altLang="ko-KR" sz="1600" spc="-70" dirty="0">
              <a:solidFill>
                <a:schemeClr val="tx1">
                  <a:lumMod val="85000"/>
                  <a:lumOff val="15000"/>
                </a:schemeClr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ko-KR" altLang="en-US" sz="1600" spc="-70" dirty="0">
                <a:solidFill>
                  <a:srgbClr val="63111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   </a:t>
            </a:r>
            <a:r>
              <a:rPr lang="ko-KR" altLang="en-US" sz="1600" spc="-7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폐기물 종류 중에서는 </a:t>
            </a:r>
            <a:r>
              <a:rPr lang="ko-KR" altLang="en-US" sz="1600" spc="-70" dirty="0">
                <a:solidFill>
                  <a:srgbClr val="63111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불연성 폐금속류</a:t>
            </a:r>
            <a:r>
              <a:rPr lang="ko-KR" altLang="en-US" sz="1600" spc="-7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가 발생량 중 </a:t>
            </a: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매립비율과 높은 상관계수를 보임</a:t>
            </a:r>
            <a:r>
              <a:rPr lang="en-US" altLang="ko-KR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</a:t>
            </a:r>
          </a:p>
          <a:p>
            <a:pPr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endParaRPr lang="en-US" altLang="ko-KR" sz="1600" spc="-70" dirty="0">
              <a:solidFill>
                <a:srgbClr val="63111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endParaRPr lang="en-US" altLang="ko-KR" sz="1600" spc="-70" dirty="0">
              <a:solidFill>
                <a:srgbClr val="63111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endParaRPr lang="en-US" altLang="ko-KR" sz="1600" spc="-70" dirty="0">
              <a:solidFill>
                <a:srgbClr val="63111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endParaRPr lang="en-US" altLang="ko-KR" sz="1600" spc="-70" dirty="0">
              <a:solidFill>
                <a:srgbClr val="63111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endParaRPr lang="en-US" altLang="ko-KR" sz="1600" spc="-70" dirty="0">
              <a:solidFill>
                <a:srgbClr val="63111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endParaRPr lang="en-US" altLang="ko-KR" sz="1600" spc="-70" dirty="0">
              <a:solidFill>
                <a:srgbClr val="63111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endParaRPr lang="en-US" altLang="ko-KR" sz="1600" spc="-70" dirty="0">
              <a:solidFill>
                <a:srgbClr val="63111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endParaRPr lang="en-US" altLang="ko-KR" sz="1600" spc="-70" dirty="0">
              <a:solidFill>
                <a:srgbClr val="63111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endParaRPr lang="en-US" altLang="ko-KR" sz="1600" spc="-70" dirty="0">
              <a:solidFill>
                <a:srgbClr val="63111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endParaRPr lang="en-US" altLang="ko-KR" sz="1600" spc="-70" dirty="0">
              <a:solidFill>
                <a:srgbClr val="63111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endParaRPr lang="en-US" altLang="ko-KR" sz="1600" spc="-70" dirty="0">
              <a:solidFill>
                <a:srgbClr val="63111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en-US" altLang="ko-KR" sz="1200" spc="-70" dirty="0">
                <a:solidFill>
                  <a:schemeClr val="bg2">
                    <a:lumMod val="50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*</a:t>
            </a:r>
            <a:r>
              <a:rPr lang="ko-KR" altLang="en-US" sz="1200" spc="-70" dirty="0">
                <a:solidFill>
                  <a:schemeClr val="bg2">
                    <a:lumMod val="50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인천의 경우 서울과 경기 등 외부 유입 폐기물이 많아 수치가 높게 나온 것으로 추정 </a:t>
            </a:r>
            <a:endParaRPr lang="en-US" altLang="ko-KR" sz="1200" spc="-70" dirty="0">
              <a:solidFill>
                <a:schemeClr val="bg2">
                  <a:lumMod val="50000"/>
                </a:schemeClr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graphicFrame>
        <p:nvGraphicFramePr>
          <p:cNvPr id="16" name="표 23">
            <a:extLst>
              <a:ext uri="{FF2B5EF4-FFF2-40B4-BE49-F238E27FC236}">
                <a16:creationId xmlns:a16="http://schemas.microsoft.com/office/drawing/2014/main" id="{C1397443-9E6D-444A-A8C0-FBF6FB30D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492338"/>
              </p:ext>
            </p:extLst>
          </p:nvPr>
        </p:nvGraphicFramePr>
        <p:xfrm>
          <a:off x="7229307" y="3345828"/>
          <a:ext cx="3953044" cy="145477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76522">
                  <a:extLst>
                    <a:ext uri="{9D8B030D-6E8A-4147-A177-3AD203B41FA5}">
                      <a16:colId xmlns:a16="http://schemas.microsoft.com/office/drawing/2014/main" val="23782945"/>
                    </a:ext>
                  </a:extLst>
                </a:gridCol>
                <a:gridCol w="1976522">
                  <a:extLst>
                    <a:ext uri="{9D8B030D-6E8A-4147-A177-3AD203B41FA5}">
                      <a16:colId xmlns:a16="http://schemas.microsoft.com/office/drawing/2014/main" val="4051900126"/>
                    </a:ext>
                  </a:extLst>
                </a:gridCol>
              </a:tblGrid>
              <a:tr h="3128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ea typeface="나눔스퀘어OTF_ac" panose="020B0600000101010101"/>
                        </a:rPr>
                        <a:t>폐기물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ea typeface="나눔스퀘어OTF_ac" panose="020B0600000101010101"/>
                        </a:rPr>
                        <a:t>상관계수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76401"/>
                  </a:ext>
                </a:extLst>
              </a:tr>
              <a:tr h="380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OTF_ac" panose="020B0600000101010101"/>
                          <a:cs typeface="+mn-cs"/>
                        </a:rPr>
                        <a:t>불연성 폐금속류</a:t>
                      </a:r>
                      <a:endParaRPr lang="ko-KR" altLang="en-US" sz="1400" dirty="0">
                        <a:ea typeface="나눔스퀘어OTF_ac" panose="020B0600000101010101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OTF_ac" panose="020B0600000101010101"/>
                          <a:cs typeface="+mn-cs"/>
                        </a:rPr>
                        <a:t>0.09</a:t>
                      </a:r>
                      <a:endParaRPr lang="ko-KR" altLang="en-US" sz="1400" dirty="0">
                        <a:ea typeface="나눔스퀘어OTF_ac" panose="020B0600000101010101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152800"/>
                  </a:ext>
                </a:extLst>
              </a:tr>
              <a:tr h="380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폐유리류</a:t>
                      </a:r>
                      <a:endParaRPr lang="ko-KR" altLang="en-US" sz="1400" dirty="0">
                        <a:ea typeface="나눔스퀘어OTF_ac" panose="020B0600000101010101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ea typeface="나눔스퀘어OTF_ac" panose="020B0600000101010101"/>
                        </a:rPr>
                        <a:t>0.08</a:t>
                      </a:r>
                      <a:endParaRPr lang="ko-KR" altLang="en-US" sz="1400" dirty="0">
                        <a:ea typeface="나눔스퀘어OTF_ac" panose="020B0600000101010101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874"/>
                  </a:ext>
                </a:extLst>
              </a:tr>
              <a:tr h="380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OTF_ac" panose="020B0600000101010101"/>
                          <a:cs typeface="+mn-cs"/>
                        </a:rPr>
                        <a:t>폐가구류</a:t>
                      </a:r>
                      <a:endParaRPr lang="ko-KR" altLang="en-US" sz="1400" dirty="0">
                        <a:ea typeface="나눔스퀘어OTF_ac" panose="020B0600000101010101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ea typeface="나눔스퀘어OTF_ac" panose="020B0600000101010101"/>
                        </a:rPr>
                        <a:t>0.04</a:t>
                      </a:r>
                      <a:endParaRPr lang="ko-KR" altLang="en-US" sz="1400" dirty="0">
                        <a:ea typeface="나눔스퀘어OTF_ac" panose="020B0600000101010101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77253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A90CF45-AA34-45F7-A2FE-B5CC386723B5}"/>
              </a:ext>
            </a:extLst>
          </p:cNvPr>
          <p:cNvSpPr txBox="1"/>
          <p:nvPr/>
        </p:nvSpPr>
        <p:spPr>
          <a:xfrm>
            <a:off x="7221278" y="2952590"/>
            <a:ext cx="4528893" cy="3059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ko-KR" altLang="en-US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폐기물 발생량과 매립비율 사이의 상관계수 분석</a:t>
            </a:r>
            <a:endParaRPr lang="en-US" altLang="ko-KR" sz="1200" spc="-70" dirty="0">
              <a:solidFill>
                <a:schemeClr val="tx1">
                  <a:lumMod val="85000"/>
                  <a:lumOff val="15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42E0DC-9082-C40F-5229-57BF29B13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49" y="2647370"/>
            <a:ext cx="5604098" cy="314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08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7F7F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/>
          <p:cNvSpPr/>
          <p:nvPr/>
        </p:nvSpPr>
        <p:spPr>
          <a:xfrm>
            <a:off x="333585" y="234932"/>
            <a:ext cx="864184" cy="696686"/>
          </a:xfrm>
          <a:prstGeom prst="roundRect">
            <a:avLst>
              <a:gd name="adj" fmla="val 50000"/>
            </a:avLst>
          </a:prstGeom>
          <a:solidFill>
            <a:srgbClr val="53CED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524000" algn="l"/>
                <a:tab pos="2419350" algn="l"/>
              </a:tabLst>
              <a:defRPr/>
            </a:pPr>
            <a:endParaRPr lang="ko-KR" altLang="en-US" sz="2400" dirty="0">
              <a:solidFill>
                <a:srgbClr val="53CED5"/>
              </a:solidFill>
            </a:endParaRPr>
          </a:p>
        </p:txBody>
      </p:sp>
      <p:pic>
        <p:nvPicPr>
          <p:cNvPr id="2" name="그림 1" descr="클립아트, 그래픽, 그래픽 디자인, 만화 영화이(가) 표시된 사진&#10;&#10;자동 생성된 설명">
            <a:extLst>
              <a:ext uri="{FF2B5EF4-FFF2-40B4-BE49-F238E27FC236}">
                <a16:creationId xmlns:a16="http://schemas.microsoft.com/office/drawing/2014/main" id="{F86C994F-8D91-8F7B-29F3-EA672B43BE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77" y="331275"/>
            <a:ext cx="504000" cy="504000"/>
          </a:xfrm>
          <a:prstGeom prst="rect">
            <a:avLst/>
          </a:prstGeom>
        </p:spPr>
      </p:pic>
      <p:sp>
        <p:nvSpPr>
          <p:cNvPr id="5" name="모서리가 둥근 직사각형 30">
            <a:extLst>
              <a:ext uri="{FF2B5EF4-FFF2-40B4-BE49-F238E27FC236}">
                <a16:creationId xmlns:a16="http://schemas.microsoft.com/office/drawing/2014/main" id="{A7958875-7932-A18A-F43C-45518CA8A4B6}"/>
              </a:ext>
            </a:extLst>
          </p:cNvPr>
          <p:cNvSpPr/>
          <p:nvPr/>
        </p:nvSpPr>
        <p:spPr>
          <a:xfrm>
            <a:off x="1324169" y="234932"/>
            <a:ext cx="10182030" cy="696686"/>
          </a:xfrm>
          <a:prstGeom prst="roundRect">
            <a:avLst>
              <a:gd name="adj" fmla="val 50000"/>
            </a:avLst>
          </a:prstGeom>
          <a:solidFill>
            <a:srgbClr val="F7F7F7"/>
          </a:solidFill>
          <a:ln>
            <a:solidFill>
              <a:srgbClr val="F7F7F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en-US" altLang="ko-KR" sz="2800" b="1" i="1" kern="0" dirty="0">
                <a:ln w="15875">
                  <a:solidFill>
                    <a:srgbClr val="364F6B"/>
                  </a:solidFill>
                </a:ln>
                <a:solidFill>
                  <a:srgbClr val="53CED5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Ⅳ. </a:t>
            </a:r>
            <a:r>
              <a:rPr lang="ko-KR" altLang="en-US" sz="2800" b="1" i="1" kern="0" dirty="0">
                <a:ln w="15875">
                  <a:solidFill>
                    <a:srgbClr val="364F6B"/>
                  </a:solidFill>
                </a:ln>
                <a:solidFill>
                  <a:srgbClr val="53CED5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분석 결과</a:t>
            </a:r>
            <a:endParaRPr lang="ko-KR" altLang="en-US" sz="2400" dirty="0">
              <a:solidFill>
                <a:srgbClr val="53CED5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469164-20D0-4C48-094E-B0A5A4A9D3DB}"/>
              </a:ext>
            </a:extLst>
          </p:cNvPr>
          <p:cNvSpPr/>
          <p:nvPr/>
        </p:nvSpPr>
        <p:spPr>
          <a:xfrm>
            <a:off x="765677" y="1210398"/>
            <a:ext cx="10740522" cy="3938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80000"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pc="-70" dirty="0">
                <a:solidFill>
                  <a:srgbClr val="1E2F56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폐기물 처리 과정 후 총 에너지 </a:t>
            </a:r>
            <a:r>
              <a:rPr lang="ko-KR" altLang="en-US" spc="-70" dirty="0" err="1">
                <a:solidFill>
                  <a:srgbClr val="1E2F56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회수량</a:t>
            </a:r>
            <a:r>
              <a:rPr lang="ko-KR" altLang="en-US" spc="-70" dirty="0">
                <a:solidFill>
                  <a:srgbClr val="1E2F56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분석</a:t>
            </a:r>
            <a:endParaRPr lang="en-US" altLang="ko-KR" spc="-70" dirty="0">
              <a:solidFill>
                <a:srgbClr val="1E2F56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en-US" altLang="ko-KR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폐기물 처리과정에서의</a:t>
            </a:r>
            <a:r>
              <a:rPr lang="en-US" altLang="ko-KR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에너지 생산량</a:t>
            </a:r>
            <a:r>
              <a:rPr lang="en-US" altLang="ko-KR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 / (</a:t>
            </a: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총 폐기물 처리량</a:t>
            </a:r>
            <a:r>
              <a:rPr lang="en-US" altLang="ko-KR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분석 </a:t>
            </a:r>
            <a:r>
              <a:rPr lang="en-US" altLang="ko-KR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-&gt; </a:t>
            </a: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대구가 전체 지역 </a:t>
            </a:r>
            <a:r>
              <a:rPr lang="en-US" altLang="ko-KR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17</a:t>
            </a: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 중 </a:t>
            </a:r>
            <a:r>
              <a:rPr lang="en-US" altLang="ko-KR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</a:t>
            </a: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위를 차지</a:t>
            </a:r>
            <a:endParaRPr lang="en-US" altLang="ko-KR" sz="1600" spc="-70" dirty="0">
              <a:solidFill>
                <a:schemeClr val="tx1">
                  <a:lumMod val="85000"/>
                  <a:lumOff val="15000"/>
                </a:schemeClr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지역별 폐금속류의 발생량이 에너지 회수 </a:t>
            </a:r>
            <a:r>
              <a:rPr lang="ko-KR" altLang="en-US" sz="1600" spc="-7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비율와</a:t>
            </a: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큰 음의 상관을 가짐 </a:t>
            </a:r>
            <a:r>
              <a:rPr lang="en-US" altLang="ko-KR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-&gt; </a:t>
            </a: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에너지 회수에 악영향을 끼침</a:t>
            </a:r>
            <a:endParaRPr lang="en-US" altLang="ko-KR" sz="1600" spc="-70" dirty="0">
              <a:solidFill>
                <a:srgbClr val="63111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endParaRPr lang="en-US" altLang="ko-KR" sz="1600" spc="-70" dirty="0">
              <a:solidFill>
                <a:srgbClr val="63111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endParaRPr lang="en-US" altLang="ko-KR" sz="1600" spc="-70" dirty="0">
              <a:solidFill>
                <a:srgbClr val="63111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endParaRPr lang="en-US" altLang="ko-KR" sz="1600" spc="-70" dirty="0">
              <a:solidFill>
                <a:srgbClr val="63111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endParaRPr lang="en-US" altLang="ko-KR" sz="1600" spc="-70" dirty="0">
              <a:solidFill>
                <a:srgbClr val="63111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endParaRPr lang="en-US" altLang="ko-KR" sz="1600" spc="-70" dirty="0">
              <a:solidFill>
                <a:srgbClr val="63111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endParaRPr lang="en-US" altLang="ko-KR" sz="1600" spc="-70" dirty="0">
              <a:solidFill>
                <a:srgbClr val="63111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endParaRPr lang="en-US" altLang="ko-KR" sz="1600" spc="-70" dirty="0">
              <a:solidFill>
                <a:srgbClr val="63111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endParaRPr lang="en-US" altLang="ko-KR" sz="1600" spc="-70" dirty="0">
              <a:solidFill>
                <a:srgbClr val="63111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endParaRPr lang="en-US" altLang="ko-KR" sz="1600" spc="-70" dirty="0">
              <a:solidFill>
                <a:srgbClr val="63111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6762953-CCC0-45A4-8872-1B8B3B9AE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218" y="2727244"/>
            <a:ext cx="4751238" cy="2700000"/>
          </a:xfrm>
          <a:prstGeom prst="rect">
            <a:avLst/>
          </a:prstGeom>
        </p:spPr>
      </p:pic>
      <p:sp>
        <p:nvSpPr>
          <p:cNvPr id="4" name="모서리가 둥근 직사각형 30">
            <a:extLst>
              <a:ext uri="{FF2B5EF4-FFF2-40B4-BE49-F238E27FC236}">
                <a16:creationId xmlns:a16="http://schemas.microsoft.com/office/drawing/2014/main" id="{7D1A9433-1444-B596-43AB-39771EEC6A2A}"/>
              </a:ext>
            </a:extLst>
          </p:cNvPr>
          <p:cNvSpPr/>
          <p:nvPr/>
        </p:nvSpPr>
        <p:spPr>
          <a:xfrm>
            <a:off x="1676333" y="3716375"/>
            <a:ext cx="272633" cy="1336006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524000" algn="l"/>
                <a:tab pos="2419350" algn="l"/>
              </a:tabLst>
              <a:defRPr/>
            </a:pPr>
            <a:endParaRPr lang="ko-KR" altLang="en-US" sz="2400" dirty="0">
              <a:solidFill>
                <a:srgbClr val="53CED5"/>
              </a:solidFill>
            </a:endParaRPr>
          </a:p>
        </p:txBody>
      </p:sp>
      <p:graphicFrame>
        <p:nvGraphicFramePr>
          <p:cNvPr id="20" name="표 23">
            <a:extLst>
              <a:ext uri="{FF2B5EF4-FFF2-40B4-BE49-F238E27FC236}">
                <a16:creationId xmlns:a16="http://schemas.microsoft.com/office/drawing/2014/main" id="{A0B303AD-51B0-490F-80B2-9F4557690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777025"/>
              </p:ext>
            </p:extLst>
          </p:nvPr>
        </p:nvGraphicFramePr>
        <p:xfrm>
          <a:off x="6916955" y="3360304"/>
          <a:ext cx="4004528" cy="17881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02264">
                  <a:extLst>
                    <a:ext uri="{9D8B030D-6E8A-4147-A177-3AD203B41FA5}">
                      <a16:colId xmlns:a16="http://schemas.microsoft.com/office/drawing/2014/main" val="23782945"/>
                    </a:ext>
                  </a:extLst>
                </a:gridCol>
                <a:gridCol w="2002264">
                  <a:extLst>
                    <a:ext uri="{9D8B030D-6E8A-4147-A177-3AD203B41FA5}">
                      <a16:colId xmlns:a16="http://schemas.microsoft.com/office/drawing/2014/main" val="40519001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ea typeface="나눔스퀘어OTF_ac" panose="020B0600000101010101"/>
                        </a:rPr>
                        <a:t>폐기물 발생 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ea typeface="나눔스퀘어OTF_ac" panose="020B0600000101010101"/>
                        </a:rPr>
                        <a:t>상관계수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76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ea typeface="나눔스퀘어OTF_ac" panose="020B0600000101010101"/>
                        </a:rPr>
                        <a:t>불연성 폐금속류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ea typeface="나눔스퀘어OTF_ac" panose="020B0600000101010101"/>
                        </a:rPr>
                        <a:t>-0.33</a:t>
                      </a:r>
                      <a:endParaRPr lang="ko-KR" altLang="en-US" sz="1400" dirty="0">
                        <a:ea typeface="나눔스퀘어OTF_ac" panose="020B0600000101010101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ea typeface="나눔스퀘어OTF_ac" panose="020B0600000101010101"/>
                        </a:rPr>
                        <a:t>폐고무류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ea typeface="나눔스퀘어OTF_ac" panose="020B0600000101010101"/>
                        </a:rPr>
                        <a:t>-0.3</a:t>
                      </a:r>
                      <a:endParaRPr lang="ko-KR" altLang="en-US" sz="1400" dirty="0">
                        <a:ea typeface="나눔스퀘어OTF_ac" panose="020B0600000101010101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77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ea typeface="나눔스퀘어OTF_ac" panose="020B0600000101010101"/>
                        </a:rPr>
                        <a:t>연탄재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ea typeface="나눔스퀘어OTF_ac" panose="020B0600000101010101"/>
                        </a:rPr>
                        <a:t>-0.29</a:t>
                      </a:r>
                      <a:endParaRPr lang="ko-KR" altLang="en-US" sz="1400" dirty="0">
                        <a:ea typeface="나눔스퀘어OTF_ac" panose="020B0600000101010101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60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ea typeface="나눔스퀘어OTF_ac" panose="020B0600000101010101"/>
                        </a:rPr>
                        <a:t>폐섬유류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ea typeface="나눔스퀘어OTF_ac" panose="020B0600000101010101"/>
                        </a:rPr>
                        <a:t>-0.26</a:t>
                      </a:r>
                      <a:endParaRPr lang="ko-KR" altLang="en-US" sz="1400" dirty="0">
                        <a:ea typeface="나눔스퀘어OTF_ac" panose="020B0600000101010101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65251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8CA33C0-C72C-4144-960B-8A9F5C2EA6DE}"/>
              </a:ext>
            </a:extLst>
          </p:cNvPr>
          <p:cNvSpPr txBox="1"/>
          <p:nvPr/>
        </p:nvSpPr>
        <p:spPr>
          <a:xfrm>
            <a:off x="7059254" y="2954185"/>
            <a:ext cx="4004528" cy="3059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ko-KR" altLang="en-US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폐기물 종류별 발생량과 총 에너지 생산량 사이의 상관관계</a:t>
            </a:r>
            <a:endParaRPr lang="en-US" altLang="ko-KR" sz="1200" spc="-70" dirty="0">
              <a:solidFill>
                <a:schemeClr val="tx1">
                  <a:lumMod val="85000"/>
                  <a:lumOff val="15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0257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7F7F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/>
          <p:cNvSpPr/>
          <p:nvPr/>
        </p:nvSpPr>
        <p:spPr>
          <a:xfrm>
            <a:off x="333585" y="234932"/>
            <a:ext cx="864184" cy="696686"/>
          </a:xfrm>
          <a:prstGeom prst="roundRect">
            <a:avLst>
              <a:gd name="adj" fmla="val 50000"/>
            </a:avLst>
          </a:prstGeom>
          <a:solidFill>
            <a:srgbClr val="53CED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524000" algn="l"/>
                <a:tab pos="2419350" algn="l"/>
              </a:tabLst>
              <a:defRPr/>
            </a:pPr>
            <a:endParaRPr lang="ko-KR" altLang="en-US" sz="2400" dirty="0">
              <a:solidFill>
                <a:srgbClr val="53CED5"/>
              </a:solidFill>
            </a:endParaRPr>
          </a:p>
        </p:txBody>
      </p:sp>
      <p:pic>
        <p:nvPicPr>
          <p:cNvPr id="2" name="그림 1" descr="클립아트, 그래픽, 그래픽 디자인, 만화 영화이(가) 표시된 사진&#10;&#10;자동 생성된 설명">
            <a:extLst>
              <a:ext uri="{FF2B5EF4-FFF2-40B4-BE49-F238E27FC236}">
                <a16:creationId xmlns:a16="http://schemas.microsoft.com/office/drawing/2014/main" id="{F86C994F-8D91-8F7B-29F3-EA672B43BE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77" y="331275"/>
            <a:ext cx="504000" cy="504000"/>
          </a:xfrm>
          <a:prstGeom prst="rect">
            <a:avLst/>
          </a:prstGeom>
        </p:spPr>
      </p:pic>
      <p:sp>
        <p:nvSpPr>
          <p:cNvPr id="5" name="모서리가 둥근 직사각형 30">
            <a:extLst>
              <a:ext uri="{FF2B5EF4-FFF2-40B4-BE49-F238E27FC236}">
                <a16:creationId xmlns:a16="http://schemas.microsoft.com/office/drawing/2014/main" id="{A7958875-7932-A18A-F43C-45518CA8A4B6}"/>
              </a:ext>
            </a:extLst>
          </p:cNvPr>
          <p:cNvSpPr/>
          <p:nvPr/>
        </p:nvSpPr>
        <p:spPr>
          <a:xfrm>
            <a:off x="1324169" y="234932"/>
            <a:ext cx="10182030" cy="696686"/>
          </a:xfrm>
          <a:prstGeom prst="roundRect">
            <a:avLst>
              <a:gd name="adj" fmla="val 50000"/>
            </a:avLst>
          </a:prstGeom>
          <a:solidFill>
            <a:srgbClr val="F7F7F7"/>
          </a:solidFill>
          <a:ln>
            <a:solidFill>
              <a:srgbClr val="F7F7F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en-US" altLang="ko-KR" sz="2800" b="1" i="1" kern="0" dirty="0">
                <a:ln w="15875">
                  <a:solidFill>
                    <a:srgbClr val="364F6B"/>
                  </a:solidFill>
                </a:ln>
                <a:solidFill>
                  <a:srgbClr val="53CED5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Ⅳ. </a:t>
            </a:r>
            <a:r>
              <a:rPr lang="ko-KR" altLang="en-US" sz="2800" b="1" i="1" kern="0" dirty="0">
                <a:ln w="15875">
                  <a:solidFill>
                    <a:srgbClr val="364F6B"/>
                  </a:solidFill>
                </a:ln>
                <a:solidFill>
                  <a:srgbClr val="53CED5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분석 결과</a:t>
            </a:r>
            <a:endParaRPr lang="ko-KR" altLang="en-US" sz="2400" dirty="0">
              <a:solidFill>
                <a:srgbClr val="53CED5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469164-20D0-4C48-094E-B0A5A4A9D3DB}"/>
              </a:ext>
            </a:extLst>
          </p:cNvPr>
          <p:cNvSpPr/>
          <p:nvPr/>
        </p:nvSpPr>
        <p:spPr>
          <a:xfrm>
            <a:off x="765677" y="1210398"/>
            <a:ext cx="10740522" cy="1977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endParaRPr lang="en-US" altLang="ko-KR" sz="1600" spc="-70" dirty="0">
              <a:solidFill>
                <a:srgbClr val="63111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endParaRPr lang="en-US" altLang="ko-KR" sz="1600" spc="-70" dirty="0">
              <a:solidFill>
                <a:srgbClr val="63111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endParaRPr lang="en-US" altLang="ko-KR" sz="1600" spc="-70" dirty="0">
              <a:solidFill>
                <a:srgbClr val="63111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endParaRPr lang="en-US" altLang="ko-KR" sz="1600" spc="-70" dirty="0">
              <a:solidFill>
                <a:srgbClr val="63111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endParaRPr lang="en-US" altLang="ko-KR" sz="1600" spc="-70" dirty="0">
              <a:solidFill>
                <a:srgbClr val="63111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endParaRPr lang="en-US" altLang="ko-KR" sz="1600" spc="-70" dirty="0">
              <a:solidFill>
                <a:srgbClr val="63111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894D38-E656-41DF-9D9B-5F180EC1F4DA}"/>
              </a:ext>
            </a:extLst>
          </p:cNvPr>
          <p:cNvSpPr/>
          <p:nvPr/>
        </p:nvSpPr>
        <p:spPr>
          <a:xfrm>
            <a:off x="765677" y="1210398"/>
            <a:ext cx="10740522" cy="4658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80000"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pc="-70" dirty="0">
                <a:solidFill>
                  <a:srgbClr val="1E2F56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대구시 폐기물 처리시설 분석 결과</a:t>
            </a:r>
            <a:endParaRPr lang="en-US" altLang="ko-KR" spc="-70" dirty="0">
              <a:solidFill>
                <a:srgbClr val="1E2F56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ko-KR" altLang="en-US" sz="1600" spc="-70" dirty="0">
                <a:latin typeface="나눔스퀘어OTF_ac"/>
                <a:ea typeface="나눔스퀘어OTF_ac ExtraBold" panose="020B0600000101010101" pitchFamily="34" charset="-127"/>
              </a:rPr>
              <a:t>전국 </a:t>
            </a:r>
            <a:r>
              <a:rPr lang="en-US" altLang="ko-KR" sz="1600" spc="-70" dirty="0">
                <a:latin typeface="나눔스퀘어OTF_ac"/>
                <a:ea typeface="나눔스퀘어OTF_ac ExtraBold" panose="020B0600000101010101" pitchFamily="34" charset="-127"/>
              </a:rPr>
              <a:t>176</a:t>
            </a:r>
            <a:r>
              <a:rPr lang="ko-KR" altLang="en-US" sz="1600" spc="-70" dirty="0">
                <a:latin typeface="나눔스퀘어OTF_ac"/>
                <a:ea typeface="나눔스퀘어OTF_ac ExtraBold" panose="020B0600000101010101" pitchFamily="34" charset="-127"/>
              </a:rPr>
              <a:t>개 소각 시설 중 총 효율 점수 </a:t>
            </a:r>
            <a:r>
              <a:rPr lang="en-US" altLang="ko-KR" sz="1600" spc="-70" dirty="0">
                <a:latin typeface="나눔스퀘어OTF_ac"/>
                <a:ea typeface="나눔스퀘어OTF_ac ExtraBold" panose="020B0600000101010101" pitchFamily="34" charset="-127"/>
              </a:rPr>
              <a:t>5</a:t>
            </a:r>
            <a:r>
              <a:rPr lang="ko-KR" altLang="en-US" sz="1600" spc="-70" dirty="0">
                <a:latin typeface="나눔스퀘어OTF_ac"/>
                <a:ea typeface="나눔스퀘어OTF_ac ExtraBold" panose="020B0600000101010101" pitchFamily="34" charset="-127"/>
              </a:rPr>
              <a:t>위</a:t>
            </a:r>
            <a:endParaRPr lang="en-US" altLang="ko-KR" sz="1600" spc="-70" dirty="0">
              <a:latin typeface="나눔스퀘어OTF_ac"/>
              <a:ea typeface="나눔스퀘어OTF_ac ExtraBold" panose="020B0600000101010101" pitchFamily="34" charset="-127"/>
            </a:endParaRP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en-US" altLang="ko-KR" sz="1600" spc="-70" dirty="0">
                <a:latin typeface="나눔스퀘어OTF_ac"/>
                <a:ea typeface="나눔스퀘어OTF_ac ExtraBold" panose="020B0600000101010101" pitchFamily="34" charset="-127"/>
              </a:rPr>
              <a:t>	</a:t>
            </a:r>
            <a:r>
              <a:rPr lang="ko-KR" altLang="en-US" sz="1600" spc="-70" dirty="0">
                <a:latin typeface="나눔스퀘어OTF_ac"/>
                <a:ea typeface="나눔스퀘어OTF_ac ExtraBold" panose="020B0600000101010101" pitchFamily="34" charset="-127"/>
              </a:rPr>
              <a:t>총 효율 점수에 가장 영향을 주는 인자 </a:t>
            </a:r>
            <a:r>
              <a:rPr lang="en-US" altLang="ko-KR" sz="1600" spc="-70" dirty="0">
                <a:latin typeface="나눔스퀘어OTF_ac"/>
                <a:ea typeface="나눔스퀘어OTF_ac ExtraBold" panose="020B0600000101010101" pitchFamily="34" charset="-127"/>
              </a:rPr>
              <a:t>: </a:t>
            </a:r>
            <a:r>
              <a:rPr lang="ko-KR" altLang="en-US" sz="1600" spc="-70" dirty="0">
                <a:latin typeface="나눔스퀘어OTF_ac"/>
                <a:ea typeface="나눔스퀘어OTF_ac ExtraBold" panose="020B0600000101010101" pitchFamily="34" charset="-127"/>
              </a:rPr>
              <a:t>처리량</a:t>
            </a:r>
            <a:endParaRPr lang="en-US" altLang="ko-KR" sz="1600" spc="-70" dirty="0">
              <a:latin typeface="나눔스퀘어OTF_ac"/>
              <a:ea typeface="나눔스퀘어OTF_ac ExtraBold" panose="020B0600000101010101" pitchFamily="34" charset="-127"/>
            </a:endParaRP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ko-KR" altLang="en-US" sz="1600" spc="-70" dirty="0">
                <a:latin typeface="나눔스퀘어OTF_ac"/>
                <a:ea typeface="나눔스퀘어OTF_ac ExtraBold" panose="020B0600000101010101" pitchFamily="34" charset="-127"/>
              </a:rPr>
              <a:t>폐기물 매립비율 높은 편</a:t>
            </a:r>
            <a:r>
              <a:rPr lang="en-US" altLang="ko-KR" sz="1600" spc="-70" dirty="0">
                <a:latin typeface="나눔스퀘어OTF_ac"/>
                <a:ea typeface="나눔스퀘어OTF_ac ExtraBold" panose="020B0600000101010101" pitchFamily="34" charset="-127"/>
              </a:rPr>
              <a:t>, </a:t>
            </a:r>
            <a:r>
              <a:rPr lang="ko-KR" altLang="en-US" sz="1600" spc="-70" dirty="0">
                <a:latin typeface="나눔스퀘어OTF_ac"/>
                <a:ea typeface="나눔스퀘어OTF_ac ExtraBold" panose="020B0600000101010101" pitchFamily="34" charset="-127"/>
              </a:rPr>
              <a:t>폐기물 처리량 대비 에너지 </a:t>
            </a:r>
            <a:r>
              <a:rPr lang="ko-KR" altLang="en-US" sz="1600" spc="-70" dirty="0" err="1">
                <a:latin typeface="나눔스퀘어OTF_ac"/>
                <a:ea typeface="나눔스퀘어OTF_ac ExtraBold" panose="020B0600000101010101" pitchFamily="34" charset="-127"/>
              </a:rPr>
              <a:t>회수량</a:t>
            </a:r>
            <a:r>
              <a:rPr lang="ko-KR" altLang="en-US" sz="1600" spc="-70" dirty="0">
                <a:latin typeface="나눔스퀘어OTF_ac"/>
                <a:ea typeface="나눔스퀘어OTF_ac ExtraBold" panose="020B0600000101010101" pitchFamily="34" charset="-127"/>
              </a:rPr>
              <a:t> 전국 </a:t>
            </a:r>
            <a:r>
              <a:rPr lang="en-US" altLang="ko-KR" sz="1600" spc="-70" dirty="0">
                <a:latin typeface="나눔스퀘어OTF_ac"/>
                <a:ea typeface="나눔스퀘어OTF_ac ExtraBold" panose="020B0600000101010101" pitchFamily="34" charset="-127"/>
              </a:rPr>
              <a:t>2</a:t>
            </a:r>
            <a:r>
              <a:rPr lang="ko-KR" altLang="en-US" sz="1600" spc="-70" dirty="0">
                <a:latin typeface="나눔스퀘어OTF_ac"/>
                <a:ea typeface="나눔스퀘어OTF_ac ExtraBold" panose="020B0600000101010101" pitchFamily="34" charset="-127"/>
              </a:rPr>
              <a:t>위</a:t>
            </a:r>
            <a:r>
              <a:rPr lang="en-US" altLang="ko-KR" sz="1600" spc="-70" dirty="0">
                <a:latin typeface="나눔스퀘어OTF_ac"/>
                <a:ea typeface="나눔스퀘어OTF_ac ExtraBold" panose="020B0600000101010101" pitchFamily="34" charset="-127"/>
              </a:rPr>
              <a:t> </a:t>
            </a:r>
          </a:p>
          <a:p>
            <a:pPr marL="277200" lvl="1"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endParaRPr lang="en-US" altLang="ko-KR" spc="-70" dirty="0">
              <a:solidFill>
                <a:srgbClr val="1E2F56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285750" indent="-285750"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pc="-70" dirty="0">
                <a:solidFill>
                  <a:srgbClr val="00206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폐기물 발생 분석 결과</a:t>
            </a:r>
            <a:endParaRPr lang="en-US" altLang="ko-KR" spc="-70" dirty="0">
              <a:solidFill>
                <a:srgbClr val="00206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ko-KR" altLang="en-US" sz="1600" spc="-7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불연성 폐금속류</a:t>
            </a:r>
            <a:r>
              <a:rPr lang="en-US" altLang="ko-KR" sz="1600" spc="-7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:  </a:t>
            </a:r>
            <a:r>
              <a:rPr lang="ko-KR" altLang="en-US" sz="1600" spc="-7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이들이 증가할 수록 </a:t>
            </a:r>
            <a:r>
              <a:rPr lang="ko-KR" altLang="en-US" sz="1600" spc="-70" dirty="0" err="1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매립량을</a:t>
            </a:r>
            <a:r>
              <a:rPr lang="ko-KR" altLang="en-US" sz="1600" spc="-7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늘리고 에너지 회수를 방해함</a:t>
            </a:r>
            <a:r>
              <a:rPr lang="en-US" altLang="ko-KR" sz="1600" spc="-7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 </a:t>
            </a: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en-US" altLang="ko-KR" sz="1600" spc="-7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	</a:t>
            </a:r>
            <a:r>
              <a:rPr lang="ko-KR" altLang="en-US" sz="1600" spc="-7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분해</a:t>
            </a:r>
            <a:r>
              <a:rPr lang="en-US" altLang="ko-KR" sz="1600" spc="-7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x , </a:t>
            </a:r>
            <a:r>
              <a:rPr lang="ko-KR" altLang="en-US" sz="1600" spc="-7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소각</a:t>
            </a:r>
            <a:r>
              <a:rPr lang="en-US" altLang="ko-KR" sz="1600" spc="-7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x,  </a:t>
            </a:r>
            <a:r>
              <a:rPr lang="ko-KR" altLang="en-US" sz="1600" spc="-7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유해물질 유출 가능성이 높음</a:t>
            </a:r>
            <a:r>
              <a:rPr lang="en-US" altLang="ko-KR" sz="1600" spc="-7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-&gt; </a:t>
            </a:r>
            <a:r>
              <a:rPr lang="ko-KR" altLang="en-US" sz="1600" spc="-7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폐기물 처리시설의 효율을 떨어뜨림</a:t>
            </a:r>
            <a:r>
              <a:rPr lang="en-US" altLang="ko-KR" sz="1600" spc="-7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 </a:t>
            </a: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endParaRPr lang="en-US" altLang="ko-KR" sz="1600" spc="-7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ko-KR" altLang="en-US" sz="1600" spc="-7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기타 최종 </a:t>
            </a:r>
            <a:r>
              <a:rPr lang="ko-KR" altLang="en-US" sz="1600" spc="-70" dirty="0" err="1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매립량과</a:t>
            </a:r>
            <a:r>
              <a:rPr lang="ko-KR" altLang="en-US" sz="1600" spc="-7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관련 있는 폐기물 </a:t>
            </a:r>
            <a:r>
              <a:rPr lang="en-US" altLang="ko-KR" sz="1600" spc="-7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: </a:t>
            </a:r>
            <a:r>
              <a:rPr lang="ko-KR" altLang="en-US" sz="1600" spc="-7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폐유리류</a:t>
            </a:r>
            <a:r>
              <a:rPr lang="en-US" altLang="ko-KR" sz="1600" spc="-7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 </a:t>
            </a:r>
            <a:r>
              <a:rPr lang="ko-KR" altLang="en-US" sz="1600" spc="-7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폐가구류</a:t>
            </a:r>
            <a:endParaRPr lang="en-US" altLang="ko-KR" sz="1600" spc="-7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ko-KR" altLang="en-US" sz="1600" spc="-7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에너지 회수에 악영향을 미치는 폐기물 </a:t>
            </a:r>
            <a:r>
              <a:rPr lang="en-US" altLang="ko-KR" sz="1600" spc="-7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: </a:t>
            </a:r>
            <a:r>
              <a:rPr lang="ko-KR" altLang="en-US" sz="1600" spc="-7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폐고무류</a:t>
            </a:r>
            <a:r>
              <a:rPr lang="en-US" altLang="ko-KR" sz="1600" spc="-7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 </a:t>
            </a:r>
            <a:r>
              <a:rPr lang="ko-KR" altLang="en-US" sz="1600" spc="-7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연탄재</a:t>
            </a:r>
            <a:r>
              <a:rPr lang="en-US" altLang="ko-KR" sz="1600" spc="-7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 </a:t>
            </a:r>
            <a:r>
              <a:rPr lang="ko-KR" altLang="en-US" sz="1600" spc="-7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폐섬유류</a:t>
            </a:r>
            <a:endParaRPr lang="en-US" altLang="ko-KR" sz="1600" spc="-7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ko-KR" altLang="en-US" sz="1600" spc="-70" dirty="0">
                <a:solidFill>
                  <a:srgbClr val="63111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이들에 대한 폐기물 관리정책이 필요</a:t>
            </a:r>
            <a:r>
              <a:rPr lang="en-US" altLang="ko-KR" sz="1600" spc="-70" dirty="0">
                <a:solidFill>
                  <a:srgbClr val="63111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endParaRPr lang="en-US" altLang="ko-KR" sz="1600" spc="-70" dirty="0">
              <a:solidFill>
                <a:srgbClr val="63111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ko-KR" altLang="en-US" sz="1600" spc="-70" dirty="0">
                <a:solidFill>
                  <a:srgbClr val="63111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매립에 대한 의존을 줄이고 폐기물 자체를 줄이고 재활용하고자 하는 노력 필요</a:t>
            </a:r>
            <a:r>
              <a:rPr lang="en-US" altLang="ko-KR" sz="1600" spc="-70" dirty="0">
                <a:solidFill>
                  <a:srgbClr val="63111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r>
              <a:rPr lang="ko-KR" altLang="en-US" sz="1600" spc="-70" dirty="0">
                <a:solidFill>
                  <a:srgbClr val="63111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endParaRPr lang="en-US" altLang="ko-KR" sz="1600" spc="-70" dirty="0">
              <a:solidFill>
                <a:srgbClr val="63111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5685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7F7F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/>
          <p:cNvSpPr/>
          <p:nvPr/>
        </p:nvSpPr>
        <p:spPr>
          <a:xfrm>
            <a:off x="333585" y="234932"/>
            <a:ext cx="864184" cy="696686"/>
          </a:xfrm>
          <a:prstGeom prst="roundRect">
            <a:avLst>
              <a:gd name="adj" fmla="val 50000"/>
            </a:avLst>
          </a:prstGeom>
          <a:solidFill>
            <a:srgbClr val="53CED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524000" algn="l"/>
                <a:tab pos="2419350" algn="l"/>
              </a:tabLst>
              <a:defRPr/>
            </a:pPr>
            <a:endParaRPr lang="ko-KR" altLang="en-US" sz="2400" dirty="0">
              <a:solidFill>
                <a:srgbClr val="53CED5"/>
              </a:solidFill>
            </a:endParaRPr>
          </a:p>
        </p:txBody>
      </p:sp>
      <p:pic>
        <p:nvPicPr>
          <p:cNvPr id="2" name="그림 1" descr="클립아트, 그래픽, 그래픽 디자인, 만화 영화이(가) 표시된 사진&#10;&#10;자동 생성된 설명">
            <a:extLst>
              <a:ext uri="{FF2B5EF4-FFF2-40B4-BE49-F238E27FC236}">
                <a16:creationId xmlns:a16="http://schemas.microsoft.com/office/drawing/2014/main" id="{F86C994F-8D91-8F7B-29F3-EA672B43BE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77" y="331275"/>
            <a:ext cx="504000" cy="504000"/>
          </a:xfrm>
          <a:prstGeom prst="rect">
            <a:avLst/>
          </a:prstGeom>
        </p:spPr>
      </p:pic>
      <p:sp>
        <p:nvSpPr>
          <p:cNvPr id="5" name="모서리가 둥근 직사각형 30">
            <a:extLst>
              <a:ext uri="{FF2B5EF4-FFF2-40B4-BE49-F238E27FC236}">
                <a16:creationId xmlns:a16="http://schemas.microsoft.com/office/drawing/2014/main" id="{A7958875-7932-A18A-F43C-45518CA8A4B6}"/>
              </a:ext>
            </a:extLst>
          </p:cNvPr>
          <p:cNvSpPr/>
          <p:nvPr/>
        </p:nvSpPr>
        <p:spPr>
          <a:xfrm>
            <a:off x="1324169" y="234932"/>
            <a:ext cx="10182030" cy="696686"/>
          </a:xfrm>
          <a:prstGeom prst="roundRect">
            <a:avLst>
              <a:gd name="adj" fmla="val 50000"/>
            </a:avLst>
          </a:prstGeom>
          <a:solidFill>
            <a:srgbClr val="F7F7F7"/>
          </a:solidFill>
          <a:ln>
            <a:solidFill>
              <a:srgbClr val="F7F7F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en-US" altLang="ko-KR" sz="2800" b="1" i="1" kern="0" dirty="0">
                <a:ln w="15875">
                  <a:solidFill>
                    <a:srgbClr val="364F6B"/>
                  </a:solidFill>
                </a:ln>
                <a:solidFill>
                  <a:srgbClr val="53CED5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Ⅴ. </a:t>
            </a:r>
            <a:r>
              <a:rPr lang="ko-KR" altLang="en-US" sz="2800" b="1" i="1" kern="0" dirty="0">
                <a:ln w="15875">
                  <a:solidFill>
                    <a:srgbClr val="364F6B"/>
                  </a:solidFill>
                </a:ln>
                <a:solidFill>
                  <a:srgbClr val="53CED5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활용 방안</a:t>
            </a:r>
            <a:endParaRPr lang="ko-KR" altLang="en-US" sz="2400" dirty="0">
              <a:solidFill>
                <a:srgbClr val="53CED5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93695CF-9406-39BB-5BAE-9BBB1B02A869}"/>
              </a:ext>
            </a:extLst>
          </p:cNvPr>
          <p:cNvGrpSpPr/>
          <p:nvPr/>
        </p:nvGrpSpPr>
        <p:grpSpPr>
          <a:xfrm>
            <a:off x="4006191" y="1613776"/>
            <a:ext cx="1926918" cy="1926332"/>
            <a:chOff x="3960315" y="1465546"/>
            <a:chExt cx="1926918" cy="1926332"/>
          </a:xfrm>
          <a:solidFill>
            <a:srgbClr val="E6E6E6"/>
          </a:solidFill>
        </p:grpSpPr>
        <p:sp>
          <p:nvSpPr>
            <p:cNvPr id="8" name="양쪽 모서리가 둥근 사각형 20">
              <a:extLst>
                <a:ext uri="{FF2B5EF4-FFF2-40B4-BE49-F238E27FC236}">
                  <a16:creationId xmlns:a16="http://schemas.microsoft.com/office/drawing/2014/main" id="{8040BF0B-FC53-0F47-53EB-D742396E0C55}"/>
                </a:ext>
              </a:extLst>
            </p:cNvPr>
            <p:cNvSpPr/>
            <p:nvPr/>
          </p:nvSpPr>
          <p:spPr>
            <a:xfrm>
              <a:off x="5223354" y="1465546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3DE996A-3564-A4EC-51EC-5B22F9C33FC6}"/>
                </a:ext>
              </a:extLst>
            </p:cNvPr>
            <p:cNvSpPr/>
            <p:nvPr/>
          </p:nvSpPr>
          <p:spPr>
            <a:xfrm rot="10800000" flipH="1">
              <a:off x="5223354" y="2730674"/>
              <a:ext cx="661204" cy="66120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양쪽 모서리가 둥근 사각형 22">
              <a:extLst>
                <a:ext uri="{FF2B5EF4-FFF2-40B4-BE49-F238E27FC236}">
                  <a16:creationId xmlns:a16="http://schemas.microsoft.com/office/drawing/2014/main" id="{03B32529-21F9-1297-743A-6EDFB848FE4F}"/>
                </a:ext>
              </a:extLst>
            </p:cNvPr>
            <p:cNvSpPr/>
            <p:nvPr/>
          </p:nvSpPr>
          <p:spPr>
            <a:xfrm rot="16200000">
              <a:off x="4260939" y="2427375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0942C8F-EC1C-C792-EB04-BF5C5B1A6C69}"/>
              </a:ext>
            </a:extLst>
          </p:cNvPr>
          <p:cNvGrpSpPr/>
          <p:nvPr/>
        </p:nvGrpSpPr>
        <p:grpSpPr>
          <a:xfrm rot="5400000">
            <a:off x="6258013" y="1614069"/>
            <a:ext cx="1926918" cy="1926332"/>
            <a:chOff x="3960315" y="1465546"/>
            <a:chExt cx="1926918" cy="1926332"/>
          </a:xfrm>
          <a:solidFill>
            <a:srgbClr val="E6E6E6"/>
          </a:solidFill>
        </p:grpSpPr>
        <p:sp>
          <p:nvSpPr>
            <p:cNvPr id="13" name="양쪽 모서리가 둥근 사각형 24">
              <a:extLst>
                <a:ext uri="{FF2B5EF4-FFF2-40B4-BE49-F238E27FC236}">
                  <a16:creationId xmlns:a16="http://schemas.microsoft.com/office/drawing/2014/main" id="{8593EBE7-D3F1-FE79-D941-5B473AD1E293}"/>
                </a:ext>
              </a:extLst>
            </p:cNvPr>
            <p:cNvSpPr/>
            <p:nvPr/>
          </p:nvSpPr>
          <p:spPr>
            <a:xfrm>
              <a:off x="5223354" y="1465546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64E9ECF6-2BC3-E207-0A42-DB317EF0303A}"/>
                </a:ext>
              </a:extLst>
            </p:cNvPr>
            <p:cNvSpPr/>
            <p:nvPr/>
          </p:nvSpPr>
          <p:spPr>
            <a:xfrm rot="10800000" flipH="1">
              <a:off x="5223354" y="2730674"/>
              <a:ext cx="661204" cy="66120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양쪽 모서리가 둥근 사각형 26">
              <a:extLst>
                <a:ext uri="{FF2B5EF4-FFF2-40B4-BE49-F238E27FC236}">
                  <a16:creationId xmlns:a16="http://schemas.microsoft.com/office/drawing/2014/main" id="{50A9703B-83A0-8072-A37E-94687E23AFF8}"/>
                </a:ext>
              </a:extLst>
            </p:cNvPr>
            <p:cNvSpPr/>
            <p:nvPr/>
          </p:nvSpPr>
          <p:spPr>
            <a:xfrm rot="16200000">
              <a:off x="4260939" y="2427375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11B9866-70BA-6FB4-6720-DF6CB95C6E49}"/>
              </a:ext>
            </a:extLst>
          </p:cNvPr>
          <p:cNvGrpSpPr/>
          <p:nvPr/>
        </p:nvGrpSpPr>
        <p:grpSpPr>
          <a:xfrm rot="10800000">
            <a:off x="6258306" y="3948344"/>
            <a:ext cx="1926918" cy="1926332"/>
            <a:chOff x="3960315" y="1465546"/>
            <a:chExt cx="1926918" cy="1926332"/>
          </a:xfrm>
          <a:solidFill>
            <a:srgbClr val="E6E6E6"/>
          </a:solidFill>
        </p:grpSpPr>
        <p:sp>
          <p:nvSpPr>
            <p:cNvPr id="17" name="양쪽 모서리가 둥근 사각형 28">
              <a:extLst>
                <a:ext uri="{FF2B5EF4-FFF2-40B4-BE49-F238E27FC236}">
                  <a16:creationId xmlns:a16="http://schemas.microsoft.com/office/drawing/2014/main" id="{7720605B-0C1F-FC79-D0CF-3F81ECAC70EA}"/>
                </a:ext>
              </a:extLst>
            </p:cNvPr>
            <p:cNvSpPr/>
            <p:nvPr/>
          </p:nvSpPr>
          <p:spPr>
            <a:xfrm>
              <a:off x="5223354" y="1465546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각 삼각형 17">
              <a:extLst>
                <a:ext uri="{FF2B5EF4-FFF2-40B4-BE49-F238E27FC236}">
                  <a16:creationId xmlns:a16="http://schemas.microsoft.com/office/drawing/2014/main" id="{B807800B-C258-F322-3C1A-16051A8A8266}"/>
                </a:ext>
              </a:extLst>
            </p:cNvPr>
            <p:cNvSpPr/>
            <p:nvPr/>
          </p:nvSpPr>
          <p:spPr>
            <a:xfrm rot="10800000" flipH="1">
              <a:off x="5223354" y="2730674"/>
              <a:ext cx="661204" cy="66120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양쪽 모서리가 둥근 사각형 30">
              <a:extLst>
                <a:ext uri="{FF2B5EF4-FFF2-40B4-BE49-F238E27FC236}">
                  <a16:creationId xmlns:a16="http://schemas.microsoft.com/office/drawing/2014/main" id="{38FA30BA-536C-0061-2C35-20900B872D98}"/>
                </a:ext>
              </a:extLst>
            </p:cNvPr>
            <p:cNvSpPr/>
            <p:nvPr/>
          </p:nvSpPr>
          <p:spPr>
            <a:xfrm rot="16200000">
              <a:off x="4260939" y="2427375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DF98DA1-7709-24E0-46DD-87ACF643429F}"/>
              </a:ext>
            </a:extLst>
          </p:cNvPr>
          <p:cNvGrpSpPr/>
          <p:nvPr/>
        </p:nvGrpSpPr>
        <p:grpSpPr>
          <a:xfrm rot="16200000">
            <a:off x="4005897" y="3948052"/>
            <a:ext cx="1926918" cy="1926332"/>
            <a:chOff x="3960315" y="1465546"/>
            <a:chExt cx="1926918" cy="1926332"/>
          </a:xfrm>
          <a:solidFill>
            <a:srgbClr val="E6E6E6"/>
          </a:solidFill>
        </p:grpSpPr>
        <p:sp>
          <p:nvSpPr>
            <p:cNvPr id="21" name="양쪽 모서리가 둥근 사각형 32">
              <a:extLst>
                <a:ext uri="{FF2B5EF4-FFF2-40B4-BE49-F238E27FC236}">
                  <a16:creationId xmlns:a16="http://schemas.microsoft.com/office/drawing/2014/main" id="{DFB90383-8CC9-3721-AE75-D71671E6B325}"/>
                </a:ext>
              </a:extLst>
            </p:cNvPr>
            <p:cNvSpPr/>
            <p:nvPr/>
          </p:nvSpPr>
          <p:spPr>
            <a:xfrm>
              <a:off x="5223354" y="1465546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각 삼각형 21">
              <a:extLst>
                <a:ext uri="{FF2B5EF4-FFF2-40B4-BE49-F238E27FC236}">
                  <a16:creationId xmlns:a16="http://schemas.microsoft.com/office/drawing/2014/main" id="{D41A22CD-5DDC-37F7-AD49-5497DF0A9F2F}"/>
                </a:ext>
              </a:extLst>
            </p:cNvPr>
            <p:cNvSpPr/>
            <p:nvPr/>
          </p:nvSpPr>
          <p:spPr>
            <a:xfrm rot="10800000" flipH="1">
              <a:off x="5223354" y="2730674"/>
              <a:ext cx="661204" cy="66120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양쪽 모서리가 둥근 사각형 34">
              <a:extLst>
                <a:ext uri="{FF2B5EF4-FFF2-40B4-BE49-F238E27FC236}">
                  <a16:creationId xmlns:a16="http://schemas.microsoft.com/office/drawing/2014/main" id="{63A2B061-E4AE-6A52-86DD-0FDE24199CE6}"/>
                </a:ext>
              </a:extLst>
            </p:cNvPr>
            <p:cNvSpPr/>
            <p:nvPr/>
          </p:nvSpPr>
          <p:spPr>
            <a:xfrm rot="16200000">
              <a:off x="4260939" y="2427375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모서리가 둥근 직사각형 30">
            <a:extLst>
              <a:ext uri="{FF2B5EF4-FFF2-40B4-BE49-F238E27FC236}">
                <a16:creationId xmlns:a16="http://schemas.microsoft.com/office/drawing/2014/main" id="{8EB11121-11BB-D000-580C-D4D6EE00DCDC}"/>
              </a:ext>
            </a:extLst>
          </p:cNvPr>
          <p:cNvSpPr/>
          <p:nvPr/>
        </p:nvSpPr>
        <p:spPr>
          <a:xfrm>
            <a:off x="5425290" y="3215861"/>
            <a:ext cx="1327390" cy="1080000"/>
          </a:xfrm>
          <a:prstGeom prst="roundRect">
            <a:avLst>
              <a:gd name="adj" fmla="val 0"/>
            </a:avLst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524000" algn="l"/>
                <a:tab pos="2419350" algn="l"/>
              </a:tabLst>
              <a:defRPr/>
            </a:pPr>
            <a:endParaRPr lang="ko-KR" altLang="en-US" sz="2600" spc="-70" dirty="0">
              <a:solidFill>
                <a:schemeClr val="tx1">
                  <a:lumMod val="85000"/>
                  <a:lumOff val="15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636D023-52AB-ECDA-A4F1-0BE75E08FD38}"/>
              </a:ext>
            </a:extLst>
          </p:cNvPr>
          <p:cNvSpPr/>
          <p:nvPr/>
        </p:nvSpPr>
        <p:spPr>
          <a:xfrm>
            <a:off x="4135998" y="3027416"/>
            <a:ext cx="360000" cy="360000"/>
          </a:xfrm>
          <a:prstGeom prst="ellipse">
            <a:avLst/>
          </a:prstGeom>
          <a:solidFill>
            <a:srgbClr val="53CED5"/>
          </a:solidFill>
          <a:ln w="28575">
            <a:solidFill>
              <a:srgbClr val="364F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b="1" spc="-6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Pretendard Medium" panose="02000603000000020004" pitchFamily="50" charset="-127"/>
              </a:rPr>
              <a:t>1</a:t>
            </a:r>
            <a:r>
              <a:rPr lang="en-US" altLang="ko-KR" sz="1200" b="1" spc="-6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Pretendard Medium" panose="02000603000000020004" pitchFamily="50" charset="-127"/>
              </a:rPr>
              <a:t> </a:t>
            </a:r>
            <a:endParaRPr lang="ko-KR" altLang="en-US" b="1" spc="-60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  <a:cs typeface="Pretendard Medium" panose="02000603000000020004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2E4FFAD-C752-2120-9432-B4A943AD062E}"/>
              </a:ext>
            </a:extLst>
          </p:cNvPr>
          <p:cNvSpPr/>
          <p:nvPr/>
        </p:nvSpPr>
        <p:spPr>
          <a:xfrm>
            <a:off x="7692742" y="3027416"/>
            <a:ext cx="360000" cy="360000"/>
          </a:xfrm>
          <a:prstGeom prst="ellipse">
            <a:avLst/>
          </a:prstGeom>
          <a:solidFill>
            <a:srgbClr val="53CED5"/>
          </a:solidFill>
          <a:ln w="28575">
            <a:solidFill>
              <a:srgbClr val="364F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b="1" spc="-6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Pretendard Medium" panose="02000603000000020004" pitchFamily="50" charset="-127"/>
              </a:rPr>
              <a:t>2</a:t>
            </a:r>
            <a:endParaRPr lang="ko-KR" altLang="en-US" b="1" spc="-60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  <a:cs typeface="Pretendard Medium" panose="0200060300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8784BA9-F67B-9090-645E-8C0D4D0A98AB}"/>
              </a:ext>
            </a:extLst>
          </p:cNvPr>
          <p:cNvSpPr/>
          <p:nvPr/>
        </p:nvSpPr>
        <p:spPr>
          <a:xfrm>
            <a:off x="4136742" y="4098946"/>
            <a:ext cx="360000" cy="360000"/>
          </a:xfrm>
          <a:prstGeom prst="ellipse">
            <a:avLst/>
          </a:prstGeom>
          <a:solidFill>
            <a:srgbClr val="53CED5"/>
          </a:solidFill>
          <a:ln w="28575">
            <a:solidFill>
              <a:srgbClr val="364F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b="1" spc="-6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Pretendard Medium" panose="02000603000000020004" pitchFamily="50" charset="-127"/>
              </a:rPr>
              <a:t>3</a:t>
            </a:r>
            <a:endParaRPr lang="ko-KR" altLang="en-US" b="1" spc="-60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  <a:cs typeface="Pretendard Medium" panose="02000603000000020004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12D01581-AFE8-6E40-BAE6-B4AA6CFAB994}"/>
              </a:ext>
            </a:extLst>
          </p:cNvPr>
          <p:cNvSpPr/>
          <p:nvPr/>
        </p:nvSpPr>
        <p:spPr>
          <a:xfrm>
            <a:off x="7692742" y="4098946"/>
            <a:ext cx="360000" cy="360000"/>
          </a:xfrm>
          <a:prstGeom prst="ellipse">
            <a:avLst/>
          </a:prstGeom>
          <a:solidFill>
            <a:srgbClr val="53CED5"/>
          </a:solidFill>
          <a:ln w="28575">
            <a:solidFill>
              <a:srgbClr val="364F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b="1" spc="-6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Pretendard Medium" panose="02000603000000020004" pitchFamily="50" charset="-127"/>
              </a:rPr>
              <a:t>4</a:t>
            </a:r>
            <a:endParaRPr lang="ko-KR" altLang="en-US" b="1" spc="-60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  <a:cs typeface="Pretendard Medium" panose="02000603000000020004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0567EE9-52CD-80D9-F9E4-77F9B7E0E150}"/>
              </a:ext>
            </a:extLst>
          </p:cNvPr>
          <p:cNvSpPr/>
          <p:nvPr/>
        </p:nvSpPr>
        <p:spPr>
          <a:xfrm>
            <a:off x="1943100" y="1811030"/>
            <a:ext cx="3219450" cy="989606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20000"/>
              </a:lnSpc>
            </a:pP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Pretendard Medium" panose="02000603000000020004" pitchFamily="50" charset="-127"/>
              </a:rPr>
              <a:t>대구시의 폐기물 관리 정책에 대한 실질적 개선을 위한 기초 자료 활용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4AED52F-7B95-4297-5AC0-D1F1A44C0388}"/>
              </a:ext>
            </a:extLst>
          </p:cNvPr>
          <p:cNvSpPr/>
          <p:nvPr/>
        </p:nvSpPr>
        <p:spPr>
          <a:xfrm>
            <a:off x="1943100" y="4687580"/>
            <a:ext cx="3219450" cy="989606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20000"/>
              </a:lnSpc>
            </a:pP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Pretendard Medium" panose="02000603000000020004" pitchFamily="50" charset="-127"/>
              </a:rPr>
              <a:t>에너지 관리 및 신재생 에너지 분야에서의 활용</a:t>
            </a:r>
            <a:r>
              <a:rPr lang="en-US" altLang="ko-KR" sz="1600" spc="-70" dirty="0">
                <a:solidFill>
                  <a:srgbClr val="D5D5D5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Pretendard Medium" panose="02000603000000020004" pitchFamily="50" charset="-127"/>
              </a:rPr>
              <a:t>(ex.</a:t>
            </a:r>
            <a:r>
              <a:rPr lang="ko-KR" altLang="en-US" sz="1600" spc="-70" dirty="0">
                <a:solidFill>
                  <a:srgbClr val="D5D5D5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Pretendard Medium" panose="02000603000000020004" pitchFamily="50" charset="-127"/>
              </a:rPr>
              <a:t>효율적 에너지 회수</a:t>
            </a:r>
            <a:r>
              <a:rPr lang="en-US" altLang="ko-KR" sz="1600" spc="-70" dirty="0">
                <a:solidFill>
                  <a:srgbClr val="D5D5D5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Pretendard Medium" panose="02000603000000020004" pitchFamily="50" charset="-127"/>
              </a:rPr>
              <a:t>)</a:t>
            </a:r>
            <a:endParaRPr lang="ko-KR" altLang="en-US" sz="1600" spc="-70" dirty="0">
              <a:solidFill>
                <a:srgbClr val="D5D5D5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  <a:cs typeface="Pretendard Medium" panose="02000603000000020004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268F99E-A7DC-3E9B-ECD4-728E98BD437D}"/>
              </a:ext>
            </a:extLst>
          </p:cNvPr>
          <p:cNvSpPr/>
          <p:nvPr/>
        </p:nvSpPr>
        <p:spPr>
          <a:xfrm>
            <a:off x="7029450" y="1806757"/>
            <a:ext cx="4151506" cy="989606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Pretendard Medium" panose="02000603000000020004" pitchFamily="50" charset="-127"/>
              </a:rPr>
              <a:t>환경 교육 및 홍보 분야에서의 활용</a:t>
            </a:r>
            <a:endParaRPr lang="en-US" altLang="ko-KR" sz="1600" spc="-70" dirty="0">
              <a:solidFill>
                <a:schemeClr val="tx1">
                  <a:lumMod val="85000"/>
                  <a:lumOff val="15000"/>
                </a:scheme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  <a:cs typeface="Pretendard Medium" panose="0200060300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-70" dirty="0">
                <a:solidFill>
                  <a:srgbClr val="D5D5D5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Pretendard Medium" panose="02000603000000020004" pitchFamily="50" charset="-127"/>
              </a:rPr>
              <a:t>(ex.</a:t>
            </a:r>
            <a:r>
              <a:rPr lang="ko-KR" altLang="en-US" sz="1600" spc="-70" dirty="0">
                <a:solidFill>
                  <a:srgbClr val="D5D5D5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Pretendard Medium" panose="02000603000000020004" pitchFamily="50" charset="-127"/>
              </a:rPr>
              <a:t>중요성 전달을 위한 교육 및 캠페인</a:t>
            </a:r>
            <a:r>
              <a:rPr lang="en-US" altLang="ko-KR" sz="1600" spc="-70" dirty="0">
                <a:solidFill>
                  <a:srgbClr val="D5D5D5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Pretendard Medium" panose="02000603000000020004" pitchFamily="50" charset="-127"/>
              </a:rPr>
              <a:t>)</a:t>
            </a:r>
            <a:endParaRPr lang="ko-KR" altLang="en-US" sz="1600" spc="-70" dirty="0">
              <a:solidFill>
                <a:srgbClr val="D5D5D5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  <a:cs typeface="Pretendard Medium" panose="02000603000000020004" pitchFamily="50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D0E4414-5657-CC81-8DD3-DF26D8F88475}"/>
              </a:ext>
            </a:extLst>
          </p:cNvPr>
          <p:cNvSpPr/>
          <p:nvPr/>
        </p:nvSpPr>
        <p:spPr>
          <a:xfrm>
            <a:off x="7029450" y="4687580"/>
            <a:ext cx="3549340" cy="989606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Pretendard Medium" panose="02000603000000020004" pitchFamily="50" charset="-127"/>
              </a:rPr>
              <a:t>환경</a:t>
            </a:r>
            <a:r>
              <a:rPr lang="en-US" altLang="ko-KR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Pretendard Medium" panose="02000603000000020004" pitchFamily="50" charset="-127"/>
              </a:rPr>
              <a:t> </a:t>
            </a: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Pretendard Medium" panose="02000603000000020004" pitchFamily="50" charset="-127"/>
              </a:rPr>
              <a:t>및 경제적 이슈 해결을 위한 타 지역과의 협력 및 비교 연구에서의 활용</a:t>
            </a:r>
            <a:endParaRPr lang="ko-KR" altLang="en-US" sz="1600" spc="-70" dirty="0">
              <a:solidFill>
                <a:srgbClr val="D5D5D5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1581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1202200" y="2701933"/>
            <a:ext cx="9787600" cy="71433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5475" algn="ctr">
              <a:tabLst>
                <a:tab pos="1524000" algn="l"/>
                <a:tab pos="2419350" algn="l"/>
              </a:tabLst>
              <a:defRPr/>
            </a:pPr>
            <a:r>
              <a:rPr lang="ko-KR" altLang="en-US" sz="3200" b="1" i="1" kern="0" dirty="0">
                <a:ln w="15875">
                  <a:solidFill>
                    <a:srgbClr val="364F6B"/>
                  </a:solidFill>
                </a:ln>
                <a:solidFill>
                  <a:srgbClr val="53CED5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감사합니다</a:t>
            </a:r>
            <a:r>
              <a:rPr lang="en-US" altLang="ko-KR" sz="3200" b="1" i="1" kern="0" dirty="0">
                <a:ln w="15875">
                  <a:solidFill>
                    <a:srgbClr val="364F6B"/>
                  </a:solidFill>
                </a:ln>
                <a:solidFill>
                  <a:srgbClr val="53CED5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endParaRPr lang="ko-KR" altLang="en-US" sz="2800" dirty="0">
              <a:solidFill>
                <a:srgbClr val="53CED5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202200" y="2701933"/>
            <a:ext cx="864184" cy="696686"/>
          </a:xfrm>
          <a:prstGeom prst="roundRect">
            <a:avLst>
              <a:gd name="adj" fmla="val 50000"/>
            </a:avLst>
          </a:prstGeom>
          <a:solidFill>
            <a:srgbClr val="53CED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524000" algn="l"/>
                <a:tab pos="2419350" algn="l"/>
              </a:tabLst>
              <a:defRPr/>
            </a:pPr>
            <a:endParaRPr lang="ko-KR" altLang="en-US" sz="2400" dirty="0">
              <a:solidFill>
                <a:srgbClr val="53CED5"/>
              </a:solidFill>
            </a:endParaRPr>
          </a:p>
        </p:txBody>
      </p:sp>
      <p:pic>
        <p:nvPicPr>
          <p:cNvPr id="5" name="그림 4" descr="클립아트, 그래픽, 그래픽 디자인, 만화 영화이(가) 표시된 사진&#10;&#10;자동 생성된 설명">
            <a:extLst>
              <a:ext uri="{FF2B5EF4-FFF2-40B4-BE49-F238E27FC236}">
                <a16:creationId xmlns:a16="http://schemas.microsoft.com/office/drawing/2014/main" id="{8F8E74B6-4B73-28CF-7073-2DAB8DEBC9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92" y="2807276"/>
            <a:ext cx="486000" cy="486000"/>
          </a:xfrm>
          <a:prstGeom prst="rect">
            <a:avLst/>
          </a:prstGeom>
        </p:spPr>
      </p:pic>
      <p:sp>
        <p:nvSpPr>
          <p:cNvPr id="7" name="모서리가 둥근 직사각형 30">
            <a:extLst>
              <a:ext uri="{FF2B5EF4-FFF2-40B4-BE49-F238E27FC236}">
                <a16:creationId xmlns:a16="http://schemas.microsoft.com/office/drawing/2014/main" id="{07B9C079-CE4C-CBED-4C64-A3A0E2BAF825}"/>
              </a:ext>
            </a:extLst>
          </p:cNvPr>
          <p:cNvSpPr/>
          <p:nvPr/>
        </p:nvSpPr>
        <p:spPr>
          <a:xfrm>
            <a:off x="4324628" y="3531066"/>
            <a:ext cx="3542744" cy="317034"/>
          </a:xfrm>
          <a:prstGeom prst="roundRect">
            <a:avLst>
              <a:gd name="adj" fmla="val 50000"/>
            </a:avLst>
          </a:prstGeom>
          <a:solidFill>
            <a:srgbClr val="F7F7F7"/>
          </a:solidFill>
          <a:ln w="19050">
            <a:solidFill>
              <a:srgbClr val="53CE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en-US" altLang="ko-KR" sz="1300" dirty="0">
                <a:solidFill>
                  <a:srgbClr val="1E2F56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TEAM </a:t>
            </a:r>
            <a:r>
              <a:rPr lang="ko-KR" altLang="en-US" sz="1300" dirty="0" err="1">
                <a:solidFill>
                  <a:srgbClr val="1E2F56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이김조</a:t>
            </a:r>
            <a:r>
              <a:rPr lang="en-US" altLang="ko-KR" sz="1300" dirty="0">
                <a:solidFill>
                  <a:srgbClr val="1E2F56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r>
              <a:rPr lang="ko-KR" altLang="en-US" sz="1300" dirty="0">
                <a:solidFill>
                  <a:srgbClr val="1E2F56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이승은 김유진</a:t>
            </a:r>
          </a:p>
        </p:txBody>
      </p:sp>
    </p:spTree>
    <p:extLst>
      <p:ext uri="{BB962C8B-B14F-4D97-AF65-F5344CB8AC3E}">
        <p14:creationId xmlns:p14="http://schemas.microsoft.com/office/powerpoint/2010/main" val="166027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7F7F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/>
          <p:cNvSpPr/>
          <p:nvPr/>
        </p:nvSpPr>
        <p:spPr>
          <a:xfrm>
            <a:off x="333585" y="234932"/>
            <a:ext cx="864184" cy="696686"/>
          </a:xfrm>
          <a:prstGeom prst="roundRect">
            <a:avLst>
              <a:gd name="adj" fmla="val 50000"/>
            </a:avLst>
          </a:prstGeom>
          <a:solidFill>
            <a:srgbClr val="53CED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524000" algn="l"/>
                <a:tab pos="2419350" algn="l"/>
              </a:tabLst>
              <a:defRPr/>
            </a:pPr>
            <a:endParaRPr lang="ko-KR" altLang="en-US" sz="2400" dirty="0">
              <a:solidFill>
                <a:srgbClr val="53CED5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986B908-FE32-4F94-B078-AF1A1AE7D600}"/>
              </a:ext>
            </a:extLst>
          </p:cNvPr>
          <p:cNvSpPr/>
          <p:nvPr/>
        </p:nvSpPr>
        <p:spPr>
          <a:xfrm>
            <a:off x="765677" y="1210398"/>
            <a:ext cx="10740522" cy="3617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ko-KR" altLang="en-US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생활 폐기물 처리 과정</a:t>
            </a:r>
            <a:endParaRPr lang="en-US" altLang="ko-KR" spc="-70" dirty="0">
              <a:solidFill>
                <a:schemeClr val="tx1">
                  <a:lumMod val="85000"/>
                  <a:lumOff val="15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indent="-205200"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  <a:buSzPct val="110000"/>
              <a:buFont typeface="Arial" panose="020B0604020202020204" pitchFamily="34" charset="0"/>
              <a:buChar char="•"/>
            </a:pPr>
            <a:r>
              <a:rPr lang="ko-KR" altLang="en-US" sz="1600" spc="-70" dirty="0">
                <a:solidFill>
                  <a:srgbClr val="1E2F56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재활용</a:t>
            </a:r>
            <a:endParaRPr lang="en-US" altLang="ko-KR" sz="1600" spc="-70" dirty="0">
              <a:solidFill>
                <a:srgbClr val="1E2F56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　 재사용이 가능한 자원을 분리하여 다시 사용하는 과정</a:t>
            </a:r>
            <a:endParaRPr lang="en-US" altLang="ko-KR" sz="1600" spc="-70" dirty="0">
              <a:solidFill>
                <a:schemeClr val="tx1">
                  <a:lumMod val="85000"/>
                  <a:lumOff val="15000"/>
                </a:schemeClr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　 자원 절약과 환경 보호에 기여</a:t>
            </a:r>
            <a:r>
              <a:rPr lang="en-US" altLang="ko-KR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경제적 이점 제공</a:t>
            </a:r>
            <a:endParaRPr lang="en-US" altLang="ko-KR" sz="1600" spc="-70" dirty="0">
              <a:solidFill>
                <a:schemeClr val="tx1">
                  <a:lumMod val="85000"/>
                  <a:lumOff val="15000"/>
                </a:schemeClr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indent="-205200" algn="just">
              <a:lnSpc>
                <a:spcPct val="200000"/>
              </a:lnSpc>
              <a:buClr>
                <a:schemeClr val="tx1">
                  <a:lumMod val="85000"/>
                  <a:lumOff val="15000"/>
                </a:schemeClr>
              </a:buClr>
              <a:buSzPct val="110000"/>
              <a:buFont typeface="Arial" panose="020B0604020202020204" pitchFamily="34" charset="0"/>
              <a:buChar char="•"/>
            </a:pPr>
            <a:r>
              <a:rPr lang="ko-KR" altLang="en-US" sz="1600" spc="-70" dirty="0">
                <a:solidFill>
                  <a:srgbClr val="1E2F56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중간 처분 </a:t>
            </a:r>
            <a:r>
              <a:rPr lang="en-US" altLang="ko-KR" sz="1600" spc="-70" dirty="0">
                <a:solidFill>
                  <a:srgbClr val="1E2F56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(</a:t>
            </a:r>
            <a:r>
              <a:rPr lang="ko-KR" altLang="en-US" sz="1600" spc="-70" dirty="0">
                <a:solidFill>
                  <a:srgbClr val="1E2F56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소각 및 기타 처리</a:t>
            </a:r>
            <a:r>
              <a:rPr lang="en-US" altLang="ko-KR" sz="1600" spc="-70" dirty="0">
                <a:solidFill>
                  <a:srgbClr val="1E2F56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)</a:t>
            </a:r>
          </a:p>
          <a:p>
            <a:pPr algn="just">
              <a:lnSpc>
                <a:spcPct val="130000"/>
              </a:lnSpc>
            </a:pP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　 소각</a:t>
            </a:r>
            <a:r>
              <a:rPr lang="en-US" altLang="ko-KR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폐기물을 </a:t>
            </a:r>
            <a:r>
              <a:rPr lang="ko-KR" altLang="en-US" sz="1600" spc="-7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고온에</a:t>
            </a: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연소시키는 방식으로 발생하는 열을 전기 생산이나 지역난방 활용</a:t>
            </a:r>
            <a:endParaRPr lang="en-US" altLang="ko-KR" sz="1600" spc="-70" dirty="0">
              <a:solidFill>
                <a:schemeClr val="tx1">
                  <a:lumMod val="85000"/>
                  <a:lumOff val="15000"/>
                </a:schemeClr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　 기타 처리</a:t>
            </a:r>
            <a:r>
              <a:rPr lang="en-US" altLang="ko-KR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소각을 제외한 처리</a:t>
            </a:r>
            <a:r>
              <a:rPr lang="en-US" altLang="ko-KR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</a:t>
            </a: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기계적</a:t>
            </a:r>
            <a:r>
              <a:rPr lang="en-US" altLang="ko-KR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화학적</a:t>
            </a:r>
            <a:r>
              <a:rPr lang="en-US" altLang="ko-KR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생물학적</a:t>
            </a:r>
            <a:r>
              <a:rPr lang="en-US" altLang="ko-KR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처리 포함</a:t>
            </a:r>
            <a:endParaRPr lang="en-US" altLang="ko-KR" sz="1600" spc="-70" dirty="0">
              <a:solidFill>
                <a:schemeClr val="tx1">
                  <a:lumMod val="85000"/>
                  <a:lumOff val="15000"/>
                </a:schemeClr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indent="-205200" algn="just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ko-KR" altLang="en-US" sz="1600" spc="-70" dirty="0">
                <a:solidFill>
                  <a:srgbClr val="1E2F56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매립</a:t>
            </a:r>
            <a:endParaRPr lang="en-US" altLang="ko-KR" sz="1600" spc="-70" dirty="0">
              <a:solidFill>
                <a:srgbClr val="1E2F56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　 폐기물을 지정된 매립지에 쌓아 두는 방식</a:t>
            </a:r>
            <a:endParaRPr lang="en-US" altLang="ko-KR" sz="1600" spc="-70" dirty="0">
              <a:solidFill>
                <a:schemeClr val="tx1">
                  <a:lumMod val="85000"/>
                  <a:lumOff val="15000"/>
                </a:schemeClr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　 폐기물 처리의 최종 처분 단계</a:t>
            </a:r>
          </a:p>
        </p:txBody>
      </p:sp>
      <p:pic>
        <p:nvPicPr>
          <p:cNvPr id="2" name="그림 1" descr="클립아트, 그래픽, 그래픽 디자인, 만화 영화이(가) 표시된 사진&#10;&#10;자동 생성된 설명">
            <a:extLst>
              <a:ext uri="{FF2B5EF4-FFF2-40B4-BE49-F238E27FC236}">
                <a16:creationId xmlns:a16="http://schemas.microsoft.com/office/drawing/2014/main" id="{F86C994F-8D91-8F7B-29F3-EA672B43BE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77" y="331275"/>
            <a:ext cx="504000" cy="504000"/>
          </a:xfrm>
          <a:prstGeom prst="rect">
            <a:avLst/>
          </a:prstGeom>
        </p:spPr>
      </p:pic>
      <p:sp>
        <p:nvSpPr>
          <p:cNvPr id="5" name="모서리가 둥근 직사각형 30">
            <a:extLst>
              <a:ext uri="{FF2B5EF4-FFF2-40B4-BE49-F238E27FC236}">
                <a16:creationId xmlns:a16="http://schemas.microsoft.com/office/drawing/2014/main" id="{A7958875-7932-A18A-F43C-45518CA8A4B6}"/>
              </a:ext>
            </a:extLst>
          </p:cNvPr>
          <p:cNvSpPr/>
          <p:nvPr/>
        </p:nvSpPr>
        <p:spPr>
          <a:xfrm>
            <a:off x="1324169" y="234932"/>
            <a:ext cx="10182030" cy="696686"/>
          </a:xfrm>
          <a:prstGeom prst="roundRect">
            <a:avLst>
              <a:gd name="adj" fmla="val 50000"/>
            </a:avLst>
          </a:prstGeom>
          <a:solidFill>
            <a:srgbClr val="F7F7F7"/>
          </a:solidFill>
          <a:ln>
            <a:solidFill>
              <a:srgbClr val="F7F7F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en-US" altLang="ko-KR" sz="2800" b="1" i="1" kern="0" dirty="0">
                <a:ln w="15875">
                  <a:solidFill>
                    <a:srgbClr val="364F6B"/>
                  </a:solidFill>
                </a:ln>
                <a:solidFill>
                  <a:srgbClr val="53CED5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Ⅰ. </a:t>
            </a:r>
            <a:r>
              <a:rPr lang="ko-KR" altLang="en-US" sz="2800" b="1" i="1" kern="0" dirty="0">
                <a:ln w="15875">
                  <a:solidFill>
                    <a:srgbClr val="364F6B"/>
                  </a:solidFill>
                </a:ln>
                <a:solidFill>
                  <a:srgbClr val="53CED5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분석 배경</a:t>
            </a:r>
            <a:endParaRPr lang="ko-KR" altLang="en-US" sz="2400" dirty="0">
              <a:solidFill>
                <a:srgbClr val="53CED5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6" name="모서리가 둥근 직사각형 30">
            <a:extLst>
              <a:ext uri="{FF2B5EF4-FFF2-40B4-BE49-F238E27FC236}">
                <a16:creationId xmlns:a16="http://schemas.microsoft.com/office/drawing/2014/main" id="{10F8DDC0-0ECF-7BC4-3F6C-3E0E8DD9AB90}"/>
              </a:ext>
            </a:extLst>
          </p:cNvPr>
          <p:cNvSpPr/>
          <p:nvPr/>
        </p:nvSpPr>
        <p:spPr>
          <a:xfrm>
            <a:off x="4954268" y="3911582"/>
            <a:ext cx="6551929" cy="2609868"/>
          </a:xfrm>
          <a:prstGeom prst="roundRect">
            <a:avLst>
              <a:gd name="adj" fmla="val 0"/>
            </a:avLst>
          </a:prstGeom>
          <a:solidFill>
            <a:srgbClr val="1E2F56"/>
          </a:solidFill>
          <a:ln w="19050">
            <a:solidFill>
              <a:srgbClr val="1E2F5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524000" algn="l"/>
                <a:tab pos="2419350" algn="l"/>
              </a:tabLst>
              <a:defRPr/>
            </a:pPr>
            <a:endParaRPr lang="ko-KR" altLang="en-US" sz="2400" dirty="0">
              <a:solidFill>
                <a:srgbClr val="53CED5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8ABB4E-6DF6-DF8F-ABB8-D73761070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382" y="3949839"/>
            <a:ext cx="6489699" cy="253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74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7F7F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/>
          <p:cNvSpPr/>
          <p:nvPr/>
        </p:nvSpPr>
        <p:spPr>
          <a:xfrm>
            <a:off x="333585" y="234932"/>
            <a:ext cx="864184" cy="696686"/>
          </a:xfrm>
          <a:prstGeom prst="roundRect">
            <a:avLst>
              <a:gd name="adj" fmla="val 50000"/>
            </a:avLst>
          </a:prstGeom>
          <a:solidFill>
            <a:srgbClr val="53CED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524000" algn="l"/>
                <a:tab pos="2419350" algn="l"/>
              </a:tabLst>
              <a:defRPr/>
            </a:pPr>
            <a:endParaRPr lang="ko-KR" altLang="en-US" sz="2400" dirty="0">
              <a:solidFill>
                <a:srgbClr val="53CED5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986B908-FE32-4F94-B078-AF1A1AE7D600}"/>
              </a:ext>
            </a:extLst>
          </p:cNvPr>
          <p:cNvSpPr/>
          <p:nvPr/>
        </p:nvSpPr>
        <p:spPr>
          <a:xfrm>
            <a:off x="765677" y="1210398"/>
            <a:ext cx="10740522" cy="5214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ko-KR" altLang="en-US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폐기물</a:t>
            </a:r>
            <a:r>
              <a:rPr lang="en-US" altLang="ko-KR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관련 문제 현황</a:t>
            </a:r>
            <a:endParaRPr lang="en-US" altLang="ko-KR" spc="-70" dirty="0">
              <a:solidFill>
                <a:schemeClr val="tx1">
                  <a:lumMod val="85000"/>
                  <a:lumOff val="15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indent="180000" algn="just">
              <a:lnSpc>
                <a:spcPct val="130000"/>
              </a:lnSpc>
              <a:buSzPct val="110000"/>
              <a:buFont typeface="Arial" panose="020B0604020202020204" pitchFamily="34" charset="0"/>
              <a:buChar char="•"/>
            </a:pP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600" spc="-70" dirty="0">
                <a:solidFill>
                  <a:srgbClr val="1E2F56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폐기물 증가와 매립 시설의 부족</a:t>
            </a:r>
            <a:endParaRPr lang="en-US" altLang="ko-KR" sz="1600" spc="-70" dirty="0">
              <a:solidFill>
                <a:srgbClr val="1E2F56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　 전국 폐기물 발생량이 약 </a:t>
            </a:r>
            <a:r>
              <a:rPr lang="en-US" altLang="ko-KR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10</a:t>
            </a: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년 사이 </a:t>
            </a:r>
            <a:r>
              <a:rPr lang="en-US" altLang="ko-KR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40% </a:t>
            </a: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증가</a:t>
            </a:r>
            <a:endParaRPr lang="en-US" altLang="ko-KR" sz="1600" spc="-70" dirty="0">
              <a:solidFill>
                <a:schemeClr val="tx1">
                  <a:lumMod val="85000"/>
                  <a:lumOff val="15000"/>
                </a:schemeClr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　 생활 폐기물의 경우 약 </a:t>
            </a:r>
            <a:r>
              <a:rPr lang="en-US" altLang="ko-KR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10</a:t>
            </a: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년 사이 </a:t>
            </a:r>
            <a:r>
              <a:rPr lang="en-US" altLang="ko-KR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23% </a:t>
            </a: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증가</a:t>
            </a:r>
            <a:endParaRPr lang="en-US" altLang="ko-KR" sz="1600" spc="-70" dirty="0">
              <a:solidFill>
                <a:schemeClr val="tx1">
                  <a:lumMod val="85000"/>
                  <a:lumOff val="15000"/>
                </a:schemeClr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just">
              <a:lnSpc>
                <a:spcPct val="130000"/>
              </a:lnSpc>
            </a:pPr>
            <a:endParaRPr lang="en-US" altLang="ko-KR" sz="1600" spc="-70" dirty="0">
              <a:solidFill>
                <a:schemeClr val="tx1">
                  <a:lumMod val="85000"/>
                  <a:lumOff val="15000"/>
                </a:schemeClr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just">
              <a:lnSpc>
                <a:spcPct val="130000"/>
              </a:lnSpc>
            </a:pPr>
            <a:endParaRPr lang="en-US" altLang="ko-KR" sz="1600" spc="-70" dirty="0">
              <a:solidFill>
                <a:schemeClr val="tx1">
                  <a:lumMod val="85000"/>
                  <a:lumOff val="15000"/>
                </a:schemeClr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just">
              <a:lnSpc>
                <a:spcPct val="130000"/>
              </a:lnSpc>
            </a:pPr>
            <a:endParaRPr lang="en-US" altLang="ko-KR" sz="1600" spc="-70" dirty="0">
              <a:solidFill>
                <a:schemeClr val="tx1">
                  <a:lumMod val="85000"/>
                  <a:lumOff val="15000"/>
                </a:schemeClr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just">
              <a:lnSpc>
                <a:spcPct val="130000"/>
              </a:lnSpc>
            </a:pPr>
            <a:endParaRPr lang="en-US" altLang="ko-KR" sz="1600" spc="-70" dirty="0">
              <a:solidFill>
                <a:schemeClr val="tx1">
                  <a:lumMod val="85000"/>
                  <a:lumOff val="15000"/>
                </a:schemeClr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just">
              <a:lnSpc>
                <a:spcPct val="130000"/>
              </a:lnSpc>
            </a:pPr>
            <a:endParaRPr lang="en-US" altLang="ko-KR" sz="1600" spc="-70" dirty="0">
              <a:solidFill>
                <a:schemeClr val="tx1">
                  <a:lumMod val="85000"/>
                  <a:lumOff val="15000"/>
                </a:schemeClr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just">
              <a:lnSpc>
                <a:spcPct val="130000"/>
              </a:lnSpc>
            </a:pPr>
            <a:endParaRPr lang="en-US" altLang="ko-KR" sz="2000" spc="-70" dirty="0">
              <a:solidFill>
                <a:schemeClr val="tx1">
                  <a:lumMod val="85000"/>
                  <a:lumOff val="15000"/>
                </a:schemeClr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indent="180000" algn="just">
              <a:lnSpc>
                <a:spcPct val="130000"/>
              </a:lnSpc>
              <a:buSzPct val="110000"/>
              <a:buFont typeface="Arial" panose="020B0604020202020204" pitchFamily="34" charset="0"/>
              <a:buChar char="•"/>
            </a:pPr>
            <a:r>
              <a:rPr lang="ko-KR" altLang="en-US" sz="1600" spc="-70" dirty="0">
                <a:solidFill>
                  <a:srgbClr val="1E2F56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600" spc="-70" dirty="0">
                <a:solidFill>
                  <a:srgbClr val="1E2F56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폐기물 처리 시 환경 오염 문제</a:t>
            </a:r>
            <a:endParaRPr lang="en-US" altLang="ko-KR" sz="1600" spc="-70" dirty="0">
              <a:solidFill>
                <a:srgbClr val="1E2F56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　 대기 오염</a:t>
            </a:r>
            <a:r>
              <a:rPr lang="en-US" altLang="ko-KR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미세먼지</a:t>
            </a:r>
            <a:r>
              <a:rPr lang="en-US" altLang="ko-KR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다이옥신</a:t>
            </a:r>
            <a:r>
              <a:rPr lang="en-US" altLang="ko-KR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휘발성 유기 화합물</a:t>
            </a:r>
            <a:endParaRPr lang="en-US" altLang="ko-KR" sz="1600" spc="-70" dirty="0">
              <a:solidFill>
                <a:schemeClr val="tx1">
                  <a:lumMod val="85000"/>
                  <a:lumOff val="15000"/>
                </a:schemeClr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　 토양 오염</a:t>
            </a:r>
            <a:r>
              <a:rPr lang="en-US" altLang="ko-KR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농작물 훼손</a:t>
            </a:r>
            <a:r>
              <a:rPr lang="en-US" altLang="ko-KR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지하수 및 식수 오염</a:t>
            </a:r>
            <a:endParaRPr lang="en-US" altLang="ko-KR" sz="1600" spc="-70" dirty="0">
              <a:solidFill>
                <a:schemeClr val="tx1">
                  <a:lumMod val="85000"/>
                  <a:lumOff val="15000"/>
                </a:schemeClr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　 수질 오염</a:t>
            </a:r>
            <a:r>
              <a:rPr lang="en-US" altLang="ko-KR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하천 수질 조사 </a:t>
            </a:r>
            <a:r>
              <a:rPr lang="en-US" altLang="ko-KR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“</a:t>
            </a: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매우 나쁨</a:t>
            </a:r>
            <a:r>
              <a:rPr lang="en-US" altLang="ko-KR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”</a:t>
            </a: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의 </a:t>
            </a:r>
            <a:r>
              <a:rPr lang="en-US" altLang="ko-KR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10</a:t>
            </a: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배</a:t>
            </a:r>
            <a:endParaRPr lang="en-US" altLang="ko-KR" sz="1600" spc="-70" dirty="0">
              <a:solidFill>
                <a:schemeClr val="tx1">
                  <a:lumMod val="85000"/>
                  <a:lumOff val="15000"/>
                </a:schemeClr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just">
              <a:lnSpc>
                <a:spcPct val="130000"/>
              </a:lnSpc>
            </a:pPr>
            <a:endParaRPr lang="en-US" altLang="ko-KR" sz="1400" spc="-70" dirty="0">
              <a:solidFill>
                <a:schemeClr val="tx1">
                  <a:lumMod val="85000"/>
                  <a:lumOff val="15000"/>
                </a:schemeClr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1300" spc="-70" dirty="0">
                <a:solidFill>
                  <a:schemeClr val="bg2">
                    <a:lumMod val="50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*</a:t>
            </a:r>
            <a:r>
              <a:rPr lang="ko-KR" altLang="en-US" sz="1300" spc="-70" dirty="0">
                <a:solidFill>
                  <a:schemeClr val="bg2">
                    <a:lumMod val="50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  <a:cs typeface="Pretendard Medium" panose="02000603000000020004" pitchFamily="50" charset="-127"/>
              </a:rPr>
              <a:t>전국 폐기물 매립지 잔여 용량은 </a:t>
            </a:r>
            <a:r>
              <a:rPr lang="en-US" altLang="ko-KR" sz="1300" spc="-70" dirty="0">
                <a:solidFill>
                  <a:schemeClr val="bg2">
                    <a:lumMod val="50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  <a:cs typeface="Pretendard Medium" panose="02000603000000020004" pitchFamily="50" charset="-127"/>
              </a:rPr>
              <a:t>2017</a:t>
            </a:r>
            <a:r>
              <a:rPr lang="ko-KR" altLang="en-US" sz="1300" spc="-70" dirty="0">
                <a:solidFill>
                  <a:schemeClr val="bg2">
                    <a:lumMod val="50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  <a:cs typeface="Pretendard Medium" panose="02000603000000020004" pitchFamily="50" charset="-127"/>
              </a:rPr>
              <a:t>년 </a:t>
            </a:r>
            <a:r>
              <a:rPr lang="en-US" altLang="ko-KR" sz="1300" spc="-70" dirty="0">
                <a:solidFill>
                  <a:schemeClr val="bg2">
                    <a:lumMod val="50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  <a:cs typeface="Pretendard Medium" panose="02000603000000020004" pitchFamily="50" charset="-127"/>
              </a:rPr>
              <a:t>3m³</a:t>
            </a:r>
            <a:r>
              <a:rPr lang="ko-KR" altLang="en-US" sz="1300" spc="-70" dirty="0">
                <a:solidFill>
                  <a:schemeClr val="bg2">
                    <a:lumMod val="50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  <a:cs typeface="Pretendard Medium" panose="02000603000000020004" pitchFamily="50" charset="-127"/>
              </a:rPr>
              <a:t>였으나 </a:t>
            </a:r>
            <a:r>
              <a:rPr lang="en-US" altLang="ko-KR" sz="1300" spc="-70" dirty="0">
                <a:solidFill>
                  <a:schemeClr val="bg2">
                    <a:lumMod val="50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  <a:cs typeface="Pretendard Medium" panose="02000603000000020004" pitchFamily="50" charset="-127"/>
              </a:rPr>
              <a:t>5</a:t>
            </a:r>
            <a:r>
              <a:rPr lang="ko-KR" altLang="en-US" sz="1300" spc="-70" dirty="0">
                <a:solidFill>
                  <a:schemeClr val="bg2">
                    <a:lumMod val="50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  <a:cs typeface="Pretendard Medium" panose="02000603000000020004" pitchFamily="50" charset="-127"/>
              </a:rPr>
              <a:t>년 사이 </a:t>
            </a:r>
            <a:r>
              <a:rPr lang="en-US" altLang="ko-KR" sz="1300" spc="-70" dirty="0">
                <a:solidFill>
                  <a:schemeClr val="bg2">
                    <a:lumMod val="50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  <a:cs typeface="Pretendard Medium" panose="02000603000000020004" pitchFamily="50" charset="-127"/>
              </a:rPr>
              <a:t>2</a:t>
            </a:r>
            <a:r>
              <a:rPr lang="ko-KR" altLang="en-US" sz="1300" spc="-70" dirty="0">
                <a:solidFill>
                  <a:schemeClr val="bg2">
                    <a:lumMod val="50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  <a:cs typeface="Pretendard Medium" panose="02000603000000020004" pitchFamily="50" charset="-127"/>
              </a:rPr>
              <a:t>억 </a:t>
            </a:r>
            <a:r>
              <a:rPr lang="en-US" altLang="ko-KR" sz="1300" spc="-70" dirty="0">
                <a:solidFill>
                  <a:schemeClr val="bg2">
                    <a:lumMod val="50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  <a:cs typeface="Pretendard Medium" panose="02000603000000020004" pitchFamily="50" charset="-127"/>
              </a:rPr>
              <a:t>m³</a:t>
            </a:r>
            <a:r>
              <a:rPr lang="ko-KR" altLang="en-US" sz="1300" spc="-70" dirty="0">
                <a:solidFill>
                  <a:schemeClr val="bg2">
                    <a:lumMod val="50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  <a:cs typeface="Pretendard Medium" panose="02000603000000020004" pitchFamily="50" charset="-127"/>
              </a:rPr>
              <a:t> 아래로 떨어졌다</a:t>
            </a:r>
            <a:r>
              <a:rPr lang="en-US" altLang="ko-KR" sz="1300" spc="-70" dirty="0">
                <a:solidFill>
                  <a:schemeClr val="bg2">
                    <a:lumMod val="50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  <a:cs typeface="Pretendard Medium" panose="02000603000000020004" pitchFamily="50" charset="-127"/>
              </a:rPr>
              <a:t>.</a:t>
            </a:r>
            <a:endParaRPr lang="en-US" altLang="ko-KR" sz="1300" spc="-70" dirty="0">
              <a:solidFill>
                <a:schemeClr val="bg2">
                  <a:lumMod val="50000"/>
                </a:schemeClr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2" name="그림 1" descr="클립아트, 그래픽, 그래픽 디자인, 만화 영화이(가) 표시된 사진&#10;&#10;자동 생성된 설명">
            <a:extLst>
              <a:ext uri="{FF2B5EF4-FFF2-40B4-BE49-F238E27FC236}">
                <a16:creationId xmlns:a16="http://schemas.microsoft.com/office/drawing/2014/main" id="{F86C994F-8D91-8F7B-29F3-EA672B43BE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77" y="331275"/>
            <a:ext cx="504000" cy="504000"/>
          </a:xfrm>
          <a:prstGeom prst="rect">
            <a:avLst/>
          </a:prstGeom>
        </p:spPr>
      </p:pic>
      <p:sp>
        <p:nvSpPr>
          <p:cNvPr id="5" name="모서리가 둥근 직사각형 30">
            <a:extLst>
              <a:ext uri="{FF2B5EF4-FFF2-40B4-BE49-F238E27FC236}">
                <a16:creationId xmlns:a16="http://schemas.microsoft.com/office/drawing/2014/main" id="{A7958875-7932-A18A-F43C-45518CA8A4B6}"/>
              </a:ext>
            </a:extLst>
          </p:cNvPr>
          <p:cNvSpPr/>
          <p:nvPr/>
        </p:nvSpPr>
        <p:spPr>
          <a:xfrm>
            <a:off x="1324169" y="234932"/>
            <a:ext cx="10182030" cy="696686"/>
          </a:xfrm>
          <a:prstGeom prst="roundRect">
            <a:avLst>
              <a:gd name="adj" fmla="val 50000"/>
            </a:avLst>
          </a:prstGeom>
          <a:solidFill>
            <a:srgbClr val="F7F7F7"/>
          </a:solidFill>
          <a:ln>
            <a:solidFill>
              <a:srgbClr val="F7F7F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en-US" altLang="ko-KR" sz="2800" b="1" i="1" kern="0" dirty="0">
                <a:ln w="15875">
                  <a:solidFill>
                    <a:srgbClr val="364F6B"/>
                  </a:solidFill>
                </a:ln>
                <a:solidFill>
                  <a:srgbClr val="53CED5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Ⅰ. </a:t>
            </a:r>
            <a:r>
              <a:rPr lang="ko-KR" altLang="en-US" sz="2800" b="1" i="1" kern="0" dirty="0">
                <a:ln w="15875">
                  <a:solidFill>
                    <a:srgbClr val="364F6B"/>
                  </a:solidFill>
                </a:ln>
                <a:solidFill>
                  <a:srgbClr val="53CED5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분석 배경</a:t>
            </a:r>
            <a:endParaRPr lang="ko-KR" altLang="en-US" sz="2400" dirty="0">
              <a:solidFill>
                <a:srgbClr val="53CED5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6F20374-1DF8-0025-5272-925245362316}"/>
              </a:ext>
            </a:extLst>
          </p:cNvPr>
          <p:cNvCxnSpPr>
            <a:cxnSpLocks/>
          </p:cNvCxnSpPr>
          <p:nvPr/>
        </p:nvCxnSpPr>
        <p:spPr>
          <a:xfrm>
            <a:off x="3032029" y="2770389"/>
            <a:ext cx="0" cy="423435"/>
          </a:xfrm>
          <a:prstGeom prst="line">
            <a:avLst/>
          </a:prstGeom>
          <a:ln w="19050">
            <a:solidFill>
              <a:srgbClr val="40404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C14DA253-6FAD-A9E4-DAD5-40D3F61C6A87}"/>
              </a:ext>
            </a:extLst>
          </p:cNvPr>
          <p:cNvSpPr/>
          <p:nvPr/>
        </p:nvSpPr>
        <p:spPr>
          <a:xfrm rot="16200000">
            <a:off x="2960029" y="2626389"/>
            <a:ext cx="144000" cy="144000"/>
          </a:xfrm>
          <a:prstGeom prst="ellipse">
            <a:avLst/>
          </a:prstGeom>
          <a:solidFill>
            <a:srgbClr val="53CED5"/>
          </a:solidFill>
          <a:ln w="19050">
            <a:solidFill>
              <a:srgbClr val="364F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6338291-121C-4BAB-E871-AC6486A9706A}"/>
              </a:ext>
            </a:extLst>
          </p:cNvPr>
          <p:cNvSpPr/>
          <p:nvPr/>
        </p:nvSpPr>
        <p:spPr>
          <a:xfrm>
            <a:off x="1197769" y="3193824"/>
            <a:ext cx="3742823" cy="989606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spc="-70" dirty="0">
                <a:solidFill>
                  <a:srgbClr val="63111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Pretendard Medium" panose="02000603000000020004" pitchFamily="50" charset="-127"/>
              </a:rPr>
              <a:t>그러나 폐기물 처리 시설은 이에 대해 충분히 수용하지 못하는 상황</a:t>
            </a:r>
            <a:r>
              <a:rPr lang="en-US" altLang="ko-KR" sz="1600" spc="-70" dirty="0">
                <a:solidFill>
                  <a:srgbClr val="63111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Pretendard Medium" panose="02000603000000020004" pitchFamily="50" charset="-127"/>
              </a:rPr>
              <a:t>*</a:t>
            </a:r>
            <a:endParaRPr lang="ko-KR" altLang="en-US" sz="1600" spc="-70" dirty="0">
              <a:solidFill>
                <a:srgbClr val="63111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  <a:cs typeface="Pretendard Medium" panose="0200060300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DEDFFC1-8436-41F2-98B6-E76618E8C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240" y="1914303"/>
            <a:ext cx="5078083" cy="302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16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7F7F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/>
          <p:cNvSpPr/>
          <p:nvPr/>
        </p:nvSpPr>
        <p:spPr>
          <a:xfrm>
            <a:off x="333585" y="234932"/>
            <a:ext cx="864184" cy="696686"/>
          </a:xfrm>
          <a:prstGeom prst="roundRect">
            <a:avLst>
              <a:gd name="adj" fmla="val 50000"/>
            </a:avLst>
          </a:prstGeom>
          <a:solidFill>
            <a:srgbClr val="53CED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524000" algn="l"/>
                <a:tab pos="2419350" algn="l"/>
              </a:tabLst>
              <a:defRPr/>
            </a:pPr>
            <a:endParaRPr lang="ko-KR" altLang="en-US" sz="2400" dirty="0">
              <a:solidFill>
                <a:srgbClr val="53CED5"/>
              </a:solidFill>
            </a:endParaRPr>
          </a:p>
        </p:txBody>
      </p:sp>
      <p:pic>
        <p:nvPicPr>
          <p:cNvPr id="2" name="그림 1" descr="클립아트, 그래픽, 그래픽 디자인, 만화 영화이(가) 표시된 사진&#10;&#10;자동 생성된 설명">
            <a:extLst>
              <a:ext uri="{FF2B5EF4-FFF2-40B4-BE49-F238E27FC236}">
                <a16:creationId xmlns:a16="http://schemas.microsoft.com/office/drawing/2014/main" id="{F86C994F-8D91-8F7B-29F3-EA672B43BE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77" y="331275"/>
            <a:ext cx="504000" cy="504000"/>
          </a:xfrm>
          <a:prstGeom prst="rect">
            <a:avLst/>
          </a:prstGeom>
        </p:spPr>
      </p:pic>
      <p:sp>
        <p:nvSpPr>
          <p:cNvPr id="5" name="모서리가 둥근 직사각형 30">
            <a:extLst>
              <a:ext uri="{FF2B5EF4-FFF2-40B4-BE49-F238E27FC236}">
                <a16:creationId xmlns:a16="http://schemas.microsoft.com/office/drawing/2014/main" id="{A7958875-7932-A18A-F43C-45518CA8A4B6}"/>
              </a:ext>
            </a:extLst>
          </p:cNvPr>
          <p:cNvSpPr/>
          <p:nvPr/>
        </p:nvSpPr>
        <p:spPr>
          <a:xfrm>
            <a:off x="1324169" y="234932"/>
            <a:ext cx="10182030" cy="696686"/>
          </a:xfrm>
          <a:prstGeom prst="roundRect">
            <a:avLst>
              <a:gd name="adj" fmla="val 50000"/>
            </a:avLst>
          </a:prstGeom>
          <a:solidFill>
            <a:srgbClr val="F7F7F7"/>
          </a:solidFill>
          <a:ln>
            <a:solidFill>
              <a:srgbClr val="F7F7F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en-US" altLang="ko-KR" sz="2800" b="1" i="1" kern="0" dirty="0">
                <a:ln w="15875">
                  <a:solidFill>
                    <a:srgbClr val="364F6B"/>
                  </a:solidFill>
                </a:ln>
                <a:solidFill>
                  <a:srgbClr val="53CED5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Ⅰ. </a:t>
            </a:r>
            <a:r>
              <a:rPr lang="ko-KR" altLang="en-US" sz="2800" b="1" i="1" kern="0" dirty="0">
                <a:ln w="15875">
                  <a:solidFill>
                    <a:srgbClr val="364F6B"/>
                  </a:solidFill>
                </a:ln>
                <a:solidFill>
                  <a:srgbClr val="53CED5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분석 개요</a:t>
            </a:r>
            <a:endParaRPr lang="ko-KR" altLang="en-US" sz="2400" dirty="0">
              <a:solidFill>
                <a:srgbClr val="53CED5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469164-20D0-4C48-094E-B0A5A4A9D3DB}"/>
              </a:ext>
            </a:extLst>
          </p:cNvPr>
          <p:cNvSpPr/>
          <p:nvPr/>
        </p:nvSpPr>
        <p:spPr>
          <a:xfrm>
            <a:off x="765677" y="1210398"/>
            <a:ext cx="10740522" cy="2446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ko-KR" altLang="en-US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대구시의 폐기물 문제 해결 노력</a:t>
            </a:r>
            <a:endParaRPr lang="en-US" altLang="ko-KR" b="1" spc="-70" dirty="0">
              <a:solidFill>
                <a:schemeClr val="tx1">
                  <a:lumMod val="85000"/>
                  <a:lumOff val="15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indent="180000" algn="just">
              <a:lnSpc>
                <a:spcPct val="130000"/>
              </a:lnSpc>
              <a:buSzPct val="110000"/>
              <a:buFont typeface="Arial" panose="020B0604020202020204" pitchFamily="34" charset="0"/>
              <a:buChar char="•"/>
            </a:pPr>
            <a:r>
              <a:rPr lang="ko-KR" altLang="en-US" sz="1600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600" b="1" spc="-70" dirty="0">
                <a:solidFill>
                  <a:srgbClr val="1E2F56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대구시 재활용 현황</a:t>
            </a:r>
            <a:endParaRPr lang="en-US" altLang="ko-KR" sz="1600" b="1" spc="-70" dirty="0">
              <a:solidFill>
                <a:srgbClr val="1E2F56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4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　 매년 대구시 </a:t>
            </a:r>
            <a:r>
              <a:rPr lang="en-US" altLang="ko-KR" sz="14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8</a:t>
            </a:r>
            <a:r>
              <a:rPr lang="ko-KR" altLang="en-US" sz="14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 구</a:t>
            </a:r>
            <a:r>
              <a:rPr lang="en-US" altLang="ko-KR" sz="14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·</a:t>
            </a:r>
            <a:r>
              <a:rPr lang="ko-KR" altLang="en-US" sz="14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군을 대상으로 폐기물 정책</a:t>
            </a:r>
            <a:r>
              <a:rPr lang="en-US" altLang="ko-KR" sz="14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4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시가지 청결</a:t>
            </a:r>
            <a:r>
              <a:rPr lang="en-US" altLang="ko-KR" sz="14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4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재활용 활성화</a:t>
            </a:r>
            <a:r>
              <a:rPr lang="en-US" altLang="ko-KR" sz="14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4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폐기물 감량 </a:t>
            </a:r>
            <a:r>
              <a:rPr lang="en-US" altLang="ko-KR" sz="14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4</a:t>
            </a:r>
            <a:r>
              <a:rPr lang="ko-KR" altLang="en-US" sz="14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 분야에 대해 평가</a:t>
            </a:r>
            <a:endParaRPr lang="en-US" altLang="ko-KR" sz="1400" b="0" i="0" u="none" strike="noStrike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4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　 탄소 중립 실천을 위해 </a:t>
            </a:r>
            <a:r>
              <a:rPr lang="en-US" altLang="ko-KR" sz="14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“</a:t>
            </a:r>
            <a:r>
              <a:rPr lang="ko-KR" altLang="en-US" sz="14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재활용 </a:t>
            </a:r>
            <a:r>
              <a:rPr lang="en-US" altLang="ko-KR" sz="14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2030” </a:t>
            </a:r>
            <a:r>
              <a:rPr lang="ko-KR" altLang="en-US" sz="14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로드맵 마련하여 사업 추진 중</a:t>
            </a:r>
            <a:endParaRPr lang="en-US" altLang="ko-KR" sz="1400" spc="-70" dirty="0">
              <a:solidFill>
                <a:schemeClr val="tx1">
                  <a:lumMod val="85000"/>
                  <a:lumOff val="15000"/>
                </a:schemeClr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indent="180000" algn="just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ko-KR" altLang="en-US" sz="1600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600" b="1" spc="-70" dirty="0">
                <a:solidFill>
                  <a:srgbClr val="1E2F56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대구시 생활 폐기물 에너지 회수 현황</a:t>
            </a:r>
            <a:endParaRPr lang="en-US" altLang="ko-KR" sz="1600" b="1" spc="-70" dirty="0">
              <a:solidFill>
                <a:srgbClr val="1E2F56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r>
              <a:rPr lang="ko-KR" altLang="en-US" sz="1400" dirty="0"/>
              <a:t>    폐기물 에너지는 화석 연료의 감축에 기여하며 연간 </a:t>
            </a:r>
            <a:r>
              <a:rPr lang="ko-KR" altLang="en-US" sz="14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약 </a:t>
            </a:r>
            <a:r>
              <a:rPr lang="en-US" altLang="ko-KR" sz="14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3920</a:t>
            </a:r>
            <a:r>
              <a:rPr lang="ko-KR" altLang="en-US" sz="14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억 원의 </a:t>
            </a:r>
            <a:r>
              <a:rPr lang="ko-KR" altLang="en-US" sz="1400" dirty="0"/>
              <a:t>경제적 활용 가치를 지님</a:t>
            </a:r>
            <a:endParaRPr lang="en-US" altLang="ko-KR" sz="1400" dirty="0"/>
          </a:p>
          <a:p>
            <a:pPr algn="just">
              <a:lnSpc>
                <a:spcPct val="130000"/>
              </a:lnSpc>
            </a:pPr>
            <a:r>
              <a:rPr lang="ko-KR" altLang="en-US" sz="14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　 대구시는 매립가스 자원화 사업과 폐기물 에너지화 사업을 통해 소각 및 매립에서 지속적인 폐기물 에너지 회수 시도</a:t>
            </a:r>
            <a:endParaRPr lang="en-US" altLang="ko-KR" sz="1400" spc="-70" dirty="0">
              <a:solidFill>
                <a:schemeClr val="tx1">
                  <a:lumMod val="85000"/>
                  <a:lumOff val="15000"/>
                </a:schemeClr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4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　 </a:t>
            </a:r>
            <a:r>
              <a:rPr lang="en-US" altLang="ko-KR" sz="14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2022</a:t>
            </a:r>
            <a:r>
              <a:rPr lang="ko-KR" altLang="en-US" sz="14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년 대구 신재생에너지 생산량에 의하면 폐기물 에너지는 전체의 </a:t>
            </a:r>
            <a:r>
              <a:rPr lang="en-US" altLang="ko-KR" sz="14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12%</a:t>
            </a:r>
            <a:r>
              <a:rPr lang="ko-KR" altLang="en-US" sz="14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 높은 비율 차지</a:t>
            </a:r>
            <a:endParaRPr lang="en-US" altLang="ko-KR" sz="1400" spc="-70" dirty="0">
              <a:solidFill>
                <a:schemeClr val="bg2">
                  <a:lumMod val="50000"/>
                </a:schemeClr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2" name="모서리가 둥근 직사각형 30">
            <a:extLst>
              <a:ext uri="{FF2B5EF4-FFF2-40B4-BE49-F238E27FC236}">
                <a16:creationId xmlns:a16="http://schemas.microsoft.com/office/drawing/2014/main" id="{4FD1E1B2-0519-9B72-F2F4-661F48C24CD6}"/>
              </a:ext>
            </a:extLst>
          </p:cNvPr>
          <p:cNvSpPr/>
          <p:nvPr/>
        </p:nvSpPr>
        <p:spPr>
          <a:xfrm>
            <a:off x="1708829" y="3935849"/>
            <a:ext cx="3451936" cy="2527513"/>
          </a:xfrm>
          <a:prstGeom prst="roundRect">
            <a:avLst>
              <a:gd name="adj" fmla="val 0"/>
            </a:avLst>
          </a:prstGeom>
          <a:solidFill>
            <a:srgbClr val="1E2F56"/>
          </a:solidFill>
          <a:ln w="19050">
            <a:solidFill>
              <a:srgbClr val="1E2F5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524000" algn="l"/>
                <a:tab pos="2419350" algn="l"/>
              </a:tabLst>
              <a:defRPr/>
            </a:pPr>
            <a:endParaRPr lang="ko-KR" altLang="en-US" sz="2400" dirty="0">
              <a:solidFill>
                <a:srgbClr val="53CED5"/>
              </a:solidFill>
            </a:endParaRPr>
          </a:p>
        </p:txBody>
      </p:sp>
      <p:pic>
        <p:nvPicPr>
          <p:cNvPr id="15" name="그림 1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68B8614D-CAB5-8C95-A875-DAA2DEE029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480" y="3981779"/>
            <a:ext cx="3416285" cy="2450117"/>
          </a:xfrm>
          <a:prstGeom prst="rect">
            <a:avLst/>
          </a:prstGeom>
        </p:spPr>
      </p:pic>
      <p:sp>
        <p:nvSpPr>
          <p:cNvPr id="13" name="모서리가 둥근 직사각형 30">
            <a:extLst>
              <a:ext uri="{FF2B5EF4-FFF2-40B4-BE49-F238E27FC236}">
                <a16:creationId xmlns:a16="http://schemas.microsoft.com/office/drawing/2014/main" id="{F53E8756-AAE9-DFE9-4A7F-FB92D981003B}"/>
              </a:ext>
            </a:extLst>
          </p:cNvPr>
          <p:cNvSpPr/>
          <p:nvPr/>
        </p:nvSpPr>
        <p:spPr>
          <a:xfrm>
            <a:off x="6437971" y="3935849"/>
            <a:ext cx="3592536" cy="2527513"/>
          </a:xfrm>
          <a:prstGeom prst="roundRect">
            <a:avLst>
              <a:gd name="adj" fmla="val 0"/>
            </a:avLst>
          </a:prstGeom>
          <a:solidFill>
            <a:srgbClr val="1E2F56"/>
          </a:solidFill>
          <a:ln w="19050">
            <a:solidFill>
              <a:srgbClr val="1E2F5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524000" algn="l"/>
                <a:tab pos="2419350" algn="l"/>
              </a:tabLst>
              <a:defRPr/>
            </a:pPr>
            <a:endParaRPr lang="ko-KR" altLang="en-US" sz="2400" dirty="0">
              <a:solidFill>
                <a:srgbClr val="53CED5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491D9C0-1206-474A-A047-9DD468292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9324" y="3966154"/>
            <a:ext cx="3551183" cy="246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68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7F7F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/>
          <p:cNvSpPr/>
          <p:nvPr/>
        </p:nvSpPr>
        <p:spPr>
          <a:xfrm>
            <a:off x="333585" y="234932"/>
            <a:ext cx="864184" cy="696686"/>
          </a:xfrm>
          <a:prstGeom prst="roundRect">
            <a:avLst>
              <a:gd name="adj" fmla="val 50000"/>
            </a:avLst>
          </a:prstGeom>
          <a:solidFill>
            <a:srgbClr val="53CED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524000" algn="l"/>
                <a:tab pos="2419350" algn="l"/>
              </a:tabLst>
              <a:defRPr/>
            </a:pPr>
            <a:endParaRPr lang="ko-KR" altLang="en-US" sz="2400" dirty="0">
              <a:solidFill>
                <a:srgbClr val="53CED5"/>
              </a:solidFill>
            </a:endParaRPr>
          </a:p>
        </p:txBody>
      </p:sp>
      <p:pic>
        <p:nvPicPr>
          <p:cNvPr id="2" name="그림 1" descr="클립아트, 그래픽, 그래픽 디자인, 만화 영화이(가) 표시된 사진&#10;&#10;자동 생성된 설명">
            <a:extLst>
              <a:ext uri="{FF2B5EF4-FFF2-40B4-BE49-F238E27FC236}">
                <a16:creationId xmlns:a16="http://schemas.microsoft.com/office/drawing/2014/main" id="{F86C994F-8D91-8F7B-29F3-EA672B43BE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77" y="331275"/>
            <a:ext cx="504000" cy="504000"/>
          </a:xfrm>
          <a:prstGeom prst="rect">
            <a:avLst/>
          </a:prstGeom>
        </p:spPr>
      </p:pic>
      <p:sp>
        <p:nvSpPr>
          <p:cNvPr id="5" name="모서리가 둥근 직사각형 30">
            <a:extLst>
              <a:ext uri="{FF2B5EF4-FFF2-40B4-BE49-F238E27FC236}">
                <a16:creationId xmlns:a16="http://schemas.microsoft.com/office/drawing/2014/main" id="{A7958875-7932-A18A-F43C-45518CA8A4B6}"/>
              </a:ext>
            </a:extLst>
          </p:cNvPr>
          <p:cNvSpPr/>
          <p:nvPr/>
        </p:nvSpPr>
        <p:spPr>
          <a:xfrm>
            <a:off x="1324169" y="234932"/>
            <a:ext cx="10182030" cy="696686"/>
          </a:xfrm>
          <a:prstGeom prst="roundRect">
            <a:avLst>
              <a:gd name="adj" fmla="val 50000"/>
            </a:avLst>
          </a:prstGeom>
          <a:solidFill>
            <a:srgbClr val="F7F7F7"/>
          </a:solidFill>
          <a:ln>
            <a:solidFill>
              <a:srgbClr val="F7F7F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en-US" altLang="ko-KR" sz="2800" b="1" i="1" kern="0" dirty="0">
                <a:ln w="15875">
                  <a:solidFill>
                    <a:srgbClr val="364F6B"/>
                  </a:solidFill>
                </a:ln>
                <a:solidFill>
                  <a:srgbClr val="53CED5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Ⅱ. </a:t>
            </a:r>
            <a:r>
              <a:rPr lang="ko-KR" altLang="en-US" sz="2800" b="1" i="1" kern="0" dirty="0">
                <a:ln w="15875">
                  <a:solidFill>
                    <a:srgbClr val="364F6B"/>
                  </a:solidFill>
                </a:ln>
                <a:solidFill>
                  <a:srgbClr val="53CED5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분석 목적</a:t>
            </a:r>
            <a:endParaRPr lang="ko-KR" altLang="en-US" sz="2400" dirty="0">
              <a:solidFill>
                <a:srgbClr val="53CED5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469164-20D0-4C48-094E-B0A5A4A9D3DB}"/>
              </a:ext>
            </a:extLst>
          </p:cNvPr>
          <p:cNvSpPr/>
          <p:nvPr/>
        </p:nvSpPr>
        <p:spPr>
          <a:xfrm>
            <a:off x="765677" y="1210398"/>
            <a:ext cx="10740522" cy="4019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ko-KR" altLang="en-US" b="1" dirty="0"/>
              <a:t>대구시의 폐기물 처리 현황을 분석함으로써 폐기물 관리의 효율성을 높이고</a:t>
            </a:r>
            <a:r>
              <a:rPr lang="en-US" altLang="ko-KR" b="1" dirty="0"/>
              <a:t>, </a:t>
            </a:r>
          </a:p>
          <a:p>
            <a:pPr lvl="1" algn="ctr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ko-KR" altLang="en-US" b="1" dirty="0"/>
              <a:t>지속 가능한 자원순환 도시로 발전할 수 있는 전략을 수립하고자 함</a:t>
            </a:r>
            <a:r>
              <a:rPr lang="en-US" altLang="ko-KR" b="1" spc="-70" dirty="0">
                <a:solidFill>
                  <a:srgbClr val="1E2F56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</a:p>
          <a:p>
            <a:pPr lvl="1"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endParaRPr lang="en-US" altLang="ko-KR" spc="-70" dirty="0">
              <a:solidFill>
                <a:srgbClr val="1E2F56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lvl="1"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ko-KR" altLang="en-US" spc="-70" dirty="0">
                <a:solidFill>
                  <a:srgbClr val="1E2F56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① 대구시 폐기물 재활용 실태 분석</a:t>
            </a:r>
            <a:endParaRPr lang="en-US" altLang="ko-KR" spc="-70" dirty="0">
              <a:solidFill>
                <a:srgbClr val="1E2F56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lvl="1"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　 이를 통해 재활용 정책의 효과를 평가하고</a:t>
            </a:r>
            <a:r>
              <a:rPr lang="en-US" altLang="ko-KR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재활용률 증대를 위한 정책 개선 방향에 기여</a:t>
            </a:r>
            <a:endParaRPr lang="en-US" altLang="ko-KR" sz="1600" spc="-70" dirty="0">
              <a:solidFill>
                <a:schemeClr val="tx1">
                  <a:lumMod val="85000"/>
                  <a:lumOff val="15000"/>
                </a:schemeClr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vl="1" algn="just">
              <a:lnSpc>
                <a:spcPct val="20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ko-KR" altLang="en-US" spc="-70" dirty="0">
                <a:solidFill>
                  <a:srgbClr val="1E2F56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②</a:t>
            </a:r>
            <a:r>
              <a:rPr lang="ko-KR" altLang="en-US" spc="-70" dirty="0">
                <a:solidFill>
                  <a:srgbClr val="364F6B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spc="-70" dirty="0">
                <a:solidFill>
                  <a:srgbClr val="1E2F56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폐기물 각 처리 과정에서의 현황 및 효율 분석</a:t>
            </a:r>
            <a:endParaRPr lang="en-US" altLang="ko-KR" spc="-70" dirty="0">
              <a:solidFill>
                <a:srgbClr val="1E2F56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lvl="1"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　 지역별 효율 분석 및 비교를 통해 대구시의 폐기물 처리 효율성 개선을 위한 기반 제시</a:t>
            </a:r>
            <a:endParaRPr lang="en-US" altLang="ko-KR" spc="-70" dirty="0">
              <a:solidFill>
                <a:srgbClr val="1E2F56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lvl="1" algn="just">
              <a:lnSpc>
                <a:spcPct val="20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ko-KR" altLang="en-US" spc="-70" dirty="0">
                <a:solidFill>
                  <a:srgbClr val="1E2F56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③ 폐기물 각 처리 과정에서의 에너지 회수와 최종 </a:t>
            </a:r>
            <a:r>
              <a:rPr lang="ko-KR" altLang="en-US" spc="-70" dirty="0" err="1">
                <a:solidFill>
                  <a:srgbClr val="1E2F56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매립량</a:t>
            </a:r>
            <a:r>
              <a:rPr lang="ko-KR" altLang="en-US" spc="-70" dirty="0">
                <a:solidFill>
                  <a:srgbClr val="1E2F56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분석</a:t>
            </a:r>
            <a:endParaRPr lang="en-US" altLang="ko-KR" spc="-70" dirty="0">
              <a:solidFill>
                <a:srgbClr val="1E2F56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lvl="1" algn="just">
              <a:buClr>
                <a:schemeClr val="tx1">
                  <a:lumMod val="85000"/>
                  <a:lumOff val="15000"/>
                </a:schemeClr>
              </a:buClr>
            </a:pPr>
            <a:r>
              <a:rPr lang="ko-KR" altLang="en-US" sz="1600" spc="-70" dirty="0">
                <a:solidFill>
                  <a:srgbClr val="1E2F56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　 지역별 </a:t>
            </a: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폐기물 처리 과정에서 발생하는 에너지 </a:t>
            </a:r>
            <a:r>
              <a:rPr lang="ko-KR" altLang="en-US" sz="1600" spc="-7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회수량</a:t>
            </a: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분석</a:t>
            </a:r>
            <a:endParaRPr lang="en-US" altLang="ko-KR" sz="1600" spc="-70" dirty="0">
              <a:solidFill>
                <a:schemeClr val="tx1">
                  <a:lumMod val="85000"/>
                  <a:lumOff val="15000"/>
                </a:schemeClr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vl="1" algn="just">
              <a:buClr>
                <a:schemeClr val="tx1">
                  <a:lumMod val="85000"/>
                  <a:lumOff val="15000"/>
                </a:schemeClr>
              </a:buClr>
            </a:pP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   폐기물 발생 데이터와 </a:t>
            </a:r>
            <a:r>
              <a:rPr lang="ko-KR" altLang="en-US" sz="1600" spc="-7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관련지어</a:t>
            </a: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폐기물 감소의 필요성 강조 및 효율적인 관리방안 촉구</a:t>
            </a:r>
            <a:endParaRPr lang="en-US" altLang="ko-KR" sz="1600" spc="-70" dirty="0">
              <a:solidFill>
                <a:schemeClr val="tx1">
                  <a:lumMod val="85000"/>
                  <a:lumOff val="15000"/>
                </a:schemeClr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vl="1" algn="just">
              <a:buClr>
                <a:schemeClr val="tx1">
                  <a:lumMod val="85000"/>
                  <a:lumOff val="15000"/>
                </a:schemeClr>
              </a:buClr>
            </a:pPr>
            <a:endParaRPr lang="en-US" altLang="ko-KR" sz="1600" spc="-70" dirty="0">
              <a:solidFill>
                <a:schemeClr val="tx1">
                  <a:lumMod val="85000"/>
                  <a:lumOff val="15000"/>
                </a:schemeClr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475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7F7F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/>
          <p:cNvSpPr/>
          <p:nvPr/>
        </p:nvSpPr>
        <p:spPr>
          <a:xfrm>
            <a:off x="333585" y="234932"/>
            <a:ext cx="864184" cy="696686"/>
          </a:xfrm>
          <a:prstGeom prst="roundRect">
            <a:avLst>
              <a:gd name="adj" fmla="val 50000"/>
            </a:avLst>
          </a:prstGeom>
          <a:solidFill>
            <a:srgbClr val="53CED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524000" algn="l"/>
                <a:tab pos="2419350" algn="l"/>
              </a:tabLst>
              <a:defRPr/>
            </a:pPr>
            <a:endParaRPr lang="ko-KR" altLang="en-US" sz="2400" dirty="0">
              <a:solidFill>
                <a:srgbClr val="53CED5"/>
              </a:solidFill>
            </a:endParaRPr>
          </a:p>
        </p:txBody>
      </p:sp>
      <p:pic>
        <p:nvPicPr>
          <p:cNvPr id="2" name="그림 1" descr="클립아트, 그래픽, 그래픽 디자인, 만화 영화이(가) 표시된 사진&#10;&#10;자동 생성된 설명">
            <a:extLst>
              <a:ext uri="{FF2B5EF4-FFF2-40B4-BE49-F238E27FC236}">
                <a16:creationId xmlns:a16="http://schemas.microsoft.com/office/drawing/2014/main" id="{F86C994F-8D91-8F7B-29F3-EA672B43BE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77" y="331275"/>
            <a:ext cx="504000" cy="504000"/>
          </a:xfrm>
          <a:prstGeom prst="rect">
            <a:avLst/>
          </a:prstGeom>
        </p:spPr>
      </p:pic>
      <p:sp>
        <p:nvSpPr>
          <p:cNvPr id="5" name="모서리가 둥근 직사각형 30">
            <a:extLst>
              <a:ext uri="{FF2B5EF4-FFF2-40B4-BE49-F238E27FC236}">
                <a16:creationId xmlns:a16="http://schemas.microsoft.com/office/drawing/2014/main" id="{A7958875-7932-A18A-F43C-45518CA8A4B6}"/>
              </a:ext>
            </a:extLst>
          </p:cNvPr>
          <p:cNvSpPr/>
          <p:nvPr/>
        </p:nvSpPr>
        <p:spPr>
          <a:xfrm>
            <a:off x="1324169" y="234932"/>
            <a:ext cx="10182030" cy="696686"/>
          </a:xfrm>
          <a:prstGeom prst="roundRect">
            <a:avLst>
              <a:gd name="adj" fmla="val 50000"/>
            </a:avLst>
          </a:prstGeom>
          <a:solidFill>
            <a:srgbClr val="F7F7F7"/>
          </a:solidFill>
          <a:ln>
            <a:solidFill>
              <a:srgbClr val="F7F7F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en-US" altLang="ko-KR" sz="2800" b="1" i="1" kern="0" dirty="0">
                <a:ln w="15875">
                  <a:solidFill>
                    <a:srgbClr val="364F6B"/>
                  </a:solidFill>
                </a:ln>
                <a:solidFill>
                  <a:srgbClr val="53CED5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Ⅲ. </a:t>
            </a:r>
            <a:r>
              <a:rPr lang="ko-KR" altLang="en-US" sz="2800" b="1" i="1" kern="0" dirty="0">
                <a:ln w="15875">
                  <a:solidFill>
                    <a:srgbClr val="364F6B"/>
                  </a:solidFill>
                </a:ln>
                <a:solidFill>
                  <a:srgbClr val="53CED5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분석 방법</a:t>
            </a:r>
            <a:endParaRPr lang="ko-KR" altLang="en-US" sz="2400" dirty="0">
              <a:solidFill>
                <a:srgbClr val="53CED5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469164-20D0-4C48-094E-B0A5A4A9D3DB}"/>
              </a:ext>
            </a:extLst>
          </p:cNvPr>
          <p:cNvSpPr/>
          <p:nvPr/>
        </p:nvSpPr>
        <p:spPr>
          <a:xfrm>
            <a:off x="765677" y="1210398"/>
            <a:ext cx="10740522" cy="51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80000"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pc="-70" dirty="0">
                <a:solidFill>
                  <a:srgbClr val="1E2F56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사용 데이터</a:t>
            </a:r>
            <a:endParaRPr lang="en-US" altLang="ko-KR" spc="-70" dirty="0">
              <a:solidFill>
                <a:srgbClr val="1E2F56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lvl="1" indent="-180000"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altLang="ko-KR" spc="-70" dirty="0">
              <a:solidFill>
                <a:srgbClr val="1E2F56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indent="-180000"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altLang="ko-KR" spc="-70" dirty="0">
              <a:solidFill>
                <a:srgbClr val="1E2F56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indent="-180000"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altLang="ko-KR" spc="-70" dirty="0">
              <a:solidFill>
                <a:srgbClr val="1E2F56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endParaRPr lang="en-US" altLang="ko-KR" spc="-70" dirty="0">
              <a:solidFill>
                <a:srgbClr val="1E2F56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indent="-180000"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pc="-70" dirty="0">
                <a:solidFill>
                  <a:srgbClr val="1E2F56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데이터 </a:t>
            </a:r>
            <a:r>
              <a:rPr lang="ko-KR" altLang="en-US" spc="-70" dirty="0" err="1">
                <a:solidFill>
                  <a:srgbClr val="1E2F56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전처리</a:t>
            </a:r>
            <a:endParaRPr lang="en-US" altLang="ko-KR" spc="-70" dirty="0">
              <a:solidFill>
                <a:srgbClr val="1E2F56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　 폐기물 처리량</a:t>
            </a:r>
            <a:r>
              <a:rPr lang="en-US" altLang="ko-KR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설치 비용 등의 데이터에 대해 입력되지 않거나 사용 불가능한 값 제거</a:t>
            </a:r>
            <a:endParaRPr lang="en-US" altLang="ko-KR" sz="1600" spc="-70" dirty="0">
              <a:solidFill>
                <a:schemeClr val="tx1">
                  <a:lumMod val="85000"/>
                  <a:lumOff val="15000"/>
                </a:schemeClr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　 발생 가스 </a:t>
            </a:r>
            <a:r>
              <a:rPr lang="ko-KR" altLang="en-US" sz="1600" spc="-7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포집량의</a:t>
            </a: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경우 데이터 편차로 인해 </a:t>
            </a:r>
            <a:r>
              <a:rPr lang="en-US" altLang="ko-KR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log-scaler </a:t>
            </a: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적용</a:t>
            </a:r>
            <a:endParaRPr lang="en-US" altLang="ko-KR" sz="1600" spc="-70" dirty="0">
              <a:solidFill>
                <a:schemeClr val="tx1">
                  <a:lumMod val="85000"/>
                  <a:lumOff val="15000"/>
                </a:schemeClr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　 소각 방식</a:t>
            </a:r>
            <a:r>
              <a:rPr lang="en-US" altLang="ko-KR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운영 방식 데이터의 경우 </a:t>
            </a:r>
            <a:r>
              <a:rPr lang="en-US" altLang="ko-KR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one-hot encoding </a:t>
            </a: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적용</a:t>
            </a:r>
            <a:endParaRPr lang="en-US" altLang="ko-KR" sz="1600" spc="-70" dirty="0">
              <a:solidFill>
                <a:schemeClr val="tx1">
                  <a:lumMod val="85000"/>
                  <a:lumOff val="15000"/>
                </a:schemeClr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indent="-180000" algn="just">
              <a:lnSpc>
                <a:spcPct val="20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pc="-70" dirty="0">
                <a:solidFill>
                  <a:srgbClr val="1E2F56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분석 기법</a:t>
            </a:r>
            <a:endParaRPr lang="en-US" altLang="ko-KR" spc="-70" dirty="0">
              <a:solidFill>
                <a:srgbClr val="1E2F56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just">
              <a:lnSpc>
                <a:spcPct val="200000"/>
              </a:lnSpc>
              <a:buClr>
                <a:schemeClr val="tx1">
                  <a:lumMod val="85000"/>
                  <a:lumOff val="15000"/>
                </a:schemeClr>
              </a:buClr>
            </a:pPr>
            <a:endParaRPr lang="en-US" altLang="ko-KR" sz="1400" spc="-70" dirty="0">
              <a:solidFill>
                <a:srgbClr val="1E2F56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just">
              <a:lnSpc>
                <a:spcPct val="200000"/>
              </a:lnSpc>
              <a:buClr>
                <a:schemeClr val="tx1">
                  <a:lumMod val="85000"/>
                  <a:lumOff val="15000"/>
                </a:schemeClr>
              </a:buClr>
            </a:pPr>
            <a:endParaRPr lang="en-US" altLang="ko-KR" sz="1400" spc="-70" dirty="0">
              <a:solidFill>
                <a:srgbClr val="1E2F56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just">
              <a:lnSpc>
                <a:spcPct val="200000"/>
              </a:lnSpc>
              <a:buClr>
                <a:schemeClr val="tx1">
                  <a:lumMod val="85000"/>
                  <a:lumOff val="15000"/>
                </a:schemeClr>
              </a:buClr>
            </a:pPr>
            <a:endParaRPr lang="en-US" altLang="ko-KR" sz="1000" spc="-70" dirty="0">
              <a:solidFill>
                <a:srgbClr val="1E2F56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just">
              <a:lnSpc>
                <a:spcPct val="200000"/>
              </a:lnSpc>
              <a:buClr>
                <a:schemeClr val="tx1">
                  <a:lumMod val="85000"/>
                  <a:lumOff val="15000"/>
                </a:schemeClr>
              </a:buClr>
            </a:pPr>
            <a:endParaRPr lang="en-US" altLang="ko-KR" sz="900" spc="-70" dirty="0">
              <a:solidFill>
                <a:srgbClr val="1E2F56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C650497-B503-1FF6-440E-82D6EBCA944F}"/>
              </a:ext>
            </a:extLst>
          </p:cNvPr>
          <p:cNvGrpSpPr/>
          <p:nvPr/>
        </p:nvGrpSpPr>
        <p:grpSpPr>
          <a:xfrm>
            <a:off x="1017677" y="4994670"/>
            <a:ext cx="10443304" cy="448727"/>
            <a:chOff x="1077238" y="1290180"/>
            <a:chExt cx="5073043" cy="864297"/>
          </a:xfrm>
          <a:effectLst/>
        </p:grpSpPr>
        <p:sp>
          <p:nvSpPr>
            <p:cNvPr id="4" name="양쪽 모서리가 둥근 사각형 35">
              <a:extLst>
                <a:ext uri="{FF2B5EF4-FFF2-40B4-BE49-F238E27FC236}">
                  <a16:creationId xmlns:a16="http://schemas.microsoft.com/office/drawing/2014/main" id="{102C1ABC-A0B0-1823-C6D5-2698EF2A7F7A}"/>
                </a:ext>
              </a:extLst>
            </p:cNvPr>
            <p:cNvSpPr/>
            <p:nvPr/>
          </p:nvSpPr>
          <p:spPr>
            <a:xfrm rot="5400000">
              <a:off x="3181612" y="-814193"/>
              <a:ext cx="864296" cy="5073043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304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spc="-70" dirty="0">
                <a:solidFill>
                  <a:prstClr val="whit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</p:txBody>
        </p:sp>
        <p:sp>
          <p:nvSpPr>
            <p:cNvPr id="6" name="오각형 36">
              <a:extLst>
                <a:ext uri="{FF2B5EF4-FFF2-40B4-BE49-F238E27FC236}">
                  <a16:creationId xmlns:a16="http://schemas.microsoft.com/office/drawing/2014/main" id="{92D6C39A-CE3A-50D7-38EB-0806DC0AE5E4}"/>
                </a:ext>
              </a:extLst>
            </p:cNvPr>
            <p:cNvSpPr/>
            <p:nvPr/>
          </p:nvSpPr>
          <p:spPr>
            <a:xfrm>
              <a:off x="1077238" y="1290180"/>
              <a:ext cx="816241" cy="864297"/>
            </a:xfrm>
            <a:prstGeom prst="homePlate">
              <a:avLst>
                <a:gd name="adj" fmla="val 49447"/>
              </a:avLst>
            </a:prstGeom>
            <a:solidFill>
              <a:srgbClr val="53CED5"/>
            </a:solidFill>
            <a:ln>
              <a:solidFill>
                <a:srgbClr val="53CED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spc="-70" dirty="0">
                  <a:solidFill>
                    <a:prstClr val="white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ETC / </a:t>
              </a:r>
              <a:r>
                <a:rPr lang="en-US" altLang="ko-KR" sz="1600" spc="-70" dirty="0" err="1">
                  <a:solidFill>
                    <a:prstClr val="white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XGBoost</a:t>
              </a:r>
              <a:endParaRPr lang="ko-KR" altLang="en-US" sz="1600" spc="-70" dirty="0">
                <a:solidFill>
                  <a:prstClr val="white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9B5E394-1CDD-7A3A-AA70-F45CF1C193ED}"/>
              </a:ext>
            </a:extLst>
          </p:cNvPr>
          <p:cNvSpPr/>
          <p:nvPr/>
        </p:nvSpPr>
        <p:spPr>
          <a:xfrm>
            <a:off x="2697981" y="4994669"/>
            <a:ext cx="8821153" cy="448727"/>
          </a:xfrm>
          <a:prstGeom prst="roundRect">
            <a:avLst>
              <a:gd name="adj" fmla="val 0"/>
            </a:avLst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Pretendard Medium" panose="02000603000000020004" pitchFamily="50" charset="-127"/>
              </a:rPr>
              <a:t>폐기물 처리 기관의 여러 특성을 바탕으로 폐기물 처리 효율을 예측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C72CF31-8329-3D47-15AB-65BCD544D162}"/>
              </a:ext>
            </a:extLst>
          </p:cNvPr>
          <p:cNvGrpSpPr/>
          <p:nvPr/>
        </p:nvGrpSpPr>
        <p:grpSpPr>
          <a:xfrm>
            <a:off x="1017677" y="5596249"/>
            <a:ext cx="10443304" cy="448727"/>
            <a:chOff x="1077238" y="1290180"/>
            <a:chExt cx="5073043" cy="864297"/>
          </a:xfrm>
          <a:effectLst/>
        </p:grpSpPr>
        <p:sp>
          <p:nvSpPr>
            <p:cNvPr id="10" name="양쪽 모서리가 둥근 사각형 35">
              <a:extLst>
                <a:ext uri="{FF2B5EF4-FFF2-40B4-BE49-F238E27FC236}">
                  <a16:creationId xmlns:a16="http://schemas.microsoft.com/office/drawing/2014/main" id="{3859FDAE-501F-D5C2-60D8-5D99602CD8B6}"/>
                </a:ext>
              </a:extLst>
            </p:cNvPr>
            <p:cNvSpPr/>
            <p:nvPr/>
          </p:nvSpPr>
          <p:spPr>
            <a:xfrm rot="5400000">
              <a:off x="3181612" y="-814193"/>
              <a:ext cx="864296" cy="5073043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304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spc="-70" dirty="0">
                <a:solidFill>
                  <a:prstClr val="whit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</p:txBody>
        </p:sp>
        <p:sp>
          <p:nvSpPr>
            <p:cNvPr id="12" name="오각형 36">
              <a:extLst>
                <a:ext uri="{FF2B5EF4-FFF2-40B4-BE49-F238E27FC236}">
                  <a16:creationId xmlns:a16="http://schemas.microsoft.com/office/drawing/2014/main" id="{CD253A55-18EA-CA52-8C8C-E5D2633FC7B3}"/>
                </a:ext>
              </a:extLst>
            </p:cNvPr>
            <p:cNvSpPr/>
            <p:nvPr/>
          </p:nvSpPr>
          <p:spPr>
            <a:xfrm>
              <a:off x="1077238" y="1290180"/>
              <a:ext cx="816241" cy="864297"/>
            </a:xfrm>
            <a:prstGeom prst="homePlate">
              <a:avLst>
                <a:gd name="adj" fmla="val 49447"/>
              </a:avLst>
            </a:prstGeom>
            <a:solidFill>
              <a:srgbClr val="53CED5"/>
            </a:solidFill>
            <a:ln>
              <a:solidFill>
                <a:srgbClr val="53CED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spc="-70" dirty="0">
                  <a:solidFill>
                    <a:prstClr val="white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SHAP</a:t>
              </a:r>
              <a:endParaRPr lang="ko-KR" altLang="en-US" sz="1600" spc="-70" dirty="0">
                <a:solidFill>
                  <a:prstClr val="white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C4343FE-C6B6-AD24-B5C7-C87CBB2B0F66}"/>
              </a:ext>
            </a:extLst>
          </p:cNvPr>
          <p:cNvSpPr/>
          <p:nvPr/>
        </p:nvSpPr>
        <p:spPr>
          <a:xfrm>
            <a:off x="2697981" y="5596248"/>
            <a:ext cx="8821154" cy="448727"/>
          </a:xfrm>
          <a:prstGeom prst="roundRect">
            <a:avLst>
              <a:gd name="adj" fmla="val 0"/>
            </a:avLst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Pretendard Medium" panose="02000603000000020004" pitchFamily="50" charset="-127"/>
              </a:rPr>
              <a:t>각</a:t>
            </a:r>
            <a:r>
              <a:rPr lang="en-US" altLang="ko-KR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Pretendard Medium" panose="02000603000000020004" pitchFamily="50" charset="-127"/>
              </a:rPr>
              <a:t> feature</a:t>
            </a: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Pretendard Medium" panose="02000603000000020004" pitchFamily="50" charset="-127"/>
              </a:rPr>
              <a:t>가 모델의 예측에 얼마나 기여했는지 계산하기 위해 사용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763B481-9E2E-4DC2-9D09-AAEB48148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258980"/>
              </p:ext>
            </p:extLst>
          </p:nvPr>
        </p:nvGraphicFramePr>
        <p:xfrm>
          <a:off x="2427756" y="1521391"/>
          <a:ext cx="8536577" cy="1438859"/>
        </p:xfrm>
        <a:graphic>
          <a:graphicData uri="http://schemas.openxmlformats.org/drawingml/2006/table">
            <a:tbl>
              <a:tblPr/>
              <a:tblGrid>
                <a:gridCol w="2132339">
                  <a:extLst>
                    <a:ext uri="{9D8B030D-6E8A-4147-A177-3AD203B41FA5}">
                      <a16:colId xmlns:a16="http://schemas.microsoft.com/office/drawing/2014/main" val="393822469"/>
                    </a:ext>
                  </a:extLst>
                </a:gridCol>
                <a:gridCol w="4626238">
                  <a:extLst>
                    <a:ext uri="{9D8B030D-6E8A-4147-A177-3AD203B41FA5}">
                      <a16:colId xmlns:a16="http://schemas.microsoft.com/office/drawing/2014/main" val="31855056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8292373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altLang="en-US" sz="900" b="1" kern="0" spc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한컴 윤고딕 740"/>
                          <a:ea typeface="나눔스퀘어OTF_ac" panose="020B0600000101010101"/>
                        </a:rPr>
                        <a:t>사용데이터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anum Gothic"/>
                        <a:ea typeface="나눔스퀘어OTF_ac" panose="020B0600000101010101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altLang="en-US" sz="900" b="1" kern="0" spc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한컴 윤고딕 740"/>
                          <a:ea typeface="나눔스퀘어OTF_ac" panose="020B0600000101010101"/>
                        </a:rPr>
                        <a:t>정보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anum Gothic"/>
                        <a:ea typeface="나눔스퀘어OTF_ac" panose="020B0600000101010101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altLang="en-US" sz="900" b="1" kern="0" spc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한컴 윤고딕 740"/>
                          <a:ea typeface="나눔스퀘어OTF_ac" panose="020B0600000101010101"/>
                        </a:rPr>
                        <a:t>출처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anum Gothic"/>
                        <a:ea typeface="나눔스퀘어OTF_ac" panose="020B0600000101010101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867187"/>
                  </a:ext>
                </a:extLst>
              </a:tr>
              <a:tr h="19472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나눔스퀘어OTF_ac" panose="020B0600000101010101"/>
                        </a:rPr>
                        <a:t>대구 지역별 폐기물 재활용 현황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Nanum Gothic"/>
                        <a:ea typeface="나눔스퀘어OTF_ac" panose="020B0600000101010101"/>
                      </a:endParaRPr>
                    </a:p>
                  </a:txBody>
                  <a:tcPr marL="63500" marR="635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Nanum Gothic"/>
                        <a:ea typeface="나눔스퀘어OTF_ac" panose="020B0600000101010101"/>
                      </a:endParaRP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나눔스퀘어OTF_ac" panose="020B0600000101010101"/>
                        </a:rPr>
                        <a:t>대구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나눔스퀘어OTF_ac" panose="020B0600000101010101"/>
                        </a:rPr>
                        <a:t>빅데이터활용센터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Nanum Gothic"/>
                        <a:ea typeface="나눔스퀘어OTF_ac" panose="020B0600000101010101"/>
                      </a:endParaRP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899576"/>
                  </a:ext>
                </a:extLst>
              </a:tr>
              <a:tr h="19472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나눔스퀘어OTF_ac" panose="020B0600000101010101"/>
                        </a:rPr>
                        <a:t>지역별 신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나눔스퀘어OTF_ac" panose="020B0600000101010101"/>
                        </a:rPr>
                        <a:t>·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나눔스퀘어OTF_ac" panose="020B0600000101010101"/>
                        </a:rPr>
                        <a:t>재생에너지 발전량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Nanum Gothic"/>
                        <a:ea typeface="나눔스퀘어OTF_ac" panose="020B0600000101010101"/>
                      </a:endParaRPr>
                    </a:p>
                  </a:txBody>
                  <a:tcPr marL="63500" marR="635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Nanum Gothic"/>
                        <a:ea typeface="나눔스퀘어OTF_ac" panose="020B0600000101010101"/>
                      </a:endParaRP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나눔스퀘어OTF_ac" panose="020B0600000101010101"/>
                        </a:rPr>
                        <a:t>KOSIS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나눔스퀘어OTF_ac" panose="020B0600000101010101"/>
                        </a:rPr>
                        <a:t>국가통계포털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나눔스퀘어OTF_ac" panose="020B0600000101010101"/>
                        </a:rPr>
                        <a:t>　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3939081"/>
                  </a:ext>
                </a:extLst>
              </a:tr>
              <a:tr h="19472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나눔스퀘어OTF_ac" panose="020B0600000101010101"/>
                        </a:rPr>
                        <a:t>폐기물 종류별 재활용현황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Nanum Gothic"/>
                        <a:ea typeface="나눔스퀘어OTF_ac" panose="020B0600000101010101"/>
                      </a:endParaRPr>
                    </a:p>
                  </a:txBody>
                  <a:tcPr marL="63500" marR="635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Nanum Gothic"/>
                        <a:ea typeface="나눔스퀘어OTF_ac" panose="020B0600000101010101"/>
                      </a:endParaRP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나눔스퀘어OTF_ac" panose="020B0600000101010101"/>
                        </a:rPr>
                        <a:t>한국 폐기물 협회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Nanum Gothic"/>
                        <a:ea typeface="나눔스퀘어OTF_ac" panose="020B0600000101010101"/>
                      </a:endParaRP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1765880"/>
                  </a:ext>
                </a:extLst>
              </a:tr>
              <a:tr h="19472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나눔스퀘어OTF_ac" panose="020B0600000101010101"/>
                        </a:rPr>
                        <a:t>전국 폐기물 발생 및 처리현황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Nanum Gothic"/>
                        <a:ea typeface="나눔스퀘어OTF_ac" panose="020B0600000101010101"/>
                      </a:endParaRPr>
                    </a:p>
                  </a:txBody>
                  <a:tcPr marL="63500" marR="635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나눔스퀘어OTF_ac" panose="020B0600000101010101"/>
                        </a:rPr>
                        <a:t>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나눔스퀘어OTF_ac" panose="020B0600000101010101"/>
                        </a:rPr>
                        <a:t>·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나눔스퀘어OTF_ac" panose="020B0600000101010101"/>
                        </a:rPr>
                        <a:t>도 생활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나눔스퀘어OTF_ac" panose="020B0600000101010101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나눔스퀘어OTF_ac" panose="020B0600000101010101"/>
                        </a:rPr>
                        <a:t>가정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나눔스퀘어OTF_ac" panose="020B0600000101010101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나눔스퀘어OTF_ac" panose="020B0600000101010101"/>
                        </a:rPr>
                        <a:t>폐기물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나눔스퀘어OTF_ac" panose="020B0600000101010101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나눔스퀘어OTF_ac" panose="020B0600000101010101"/>
                        </a:rPr>
                        <a:t>민간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나눔스퀘어OTF_ac" panose="020B0600000101010101"/>
                        </a:rPr>
                        <a:t>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나눔스퀘어OTF_ac" panose="020B0600000101010101"/>
                        </a:rPr>
                        <a:t>공공시설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나눔스퀘어OTF_ac" panose="020B0600000101010101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나눔스퀘어OTF_ac" panose="020B0600000101010101"/>
                        </a:rPr>
                        <a:t>재활용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나눔스퀘어OTF_ac" panose="020B0600000101010101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나눔스퀘어OTF_ac" panose="020B0600000101010101"/>
                        </a:rPr>
                        <a:t>소각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나눔스퀘어OTF_ac" panose="020B0600000101010101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나눔스퀘어OTF_ac" panose="020B0600000101010101"/>
                        </a:rPr>
                        <a:t>매립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나눔스퀘어OTF_ac" panose="020B0600000101010101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나눔스퀘어OTF_ac" panose="020B0600000101010101"/>
                        </a:rPr>
                        <a:t>기타 처리량 정보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Nanum Gothic"/>
                        <a:ea typeface="나눔스퀘어OTF_ac" panose="020B0600000101010101"/>
                      </a:endParaRP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나눔스퀘어OTF_ac" panose="020B0600000101010101"/>
                        </a:rPr>
                        <a:t>자원순환마루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Nanum Gothic"/>
                        <a:ea typeface="나눔스퀘어OTF_ac" panose="020B0600000101010101"/>
                      </a:endParaRP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0710466"/>
                  </a:ext>
                </a:extLst>
              </a:tr>
              <a:tr h="20107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나눔스퀘어OTF_ac" panose="020B0600000101010101"/>
                        </a:rPr>
                        <a:t>전국폐기물 처리업체현황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나눔스퀘어OTF_ac" panose="020B0600000101010101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나눔스퀘어OTF_ac" panose="020B0600000101010101"/>
                        </a:rPr>
                        <a:t>생활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나눔스퀘어OTF_ac" panose="020B0600000101010101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Nanum Gothic"/>
                        <a:ea typeface="나눔스퀘어OTF_ac" panose="020B0600000101010101"/>
                      </a:endParaRPr>
                    </a:p>
                  </a:txBody>
                  <a:tcPr marL="63500" marR="635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나눔스퀘어OTF_ac" panose="020B0600000101010101"/>
                        </a:rPr>
                        <a:t>공공 폐기물 처리시설에 관한 정보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Nanum Gothic"/>
                        <a:ea typeface="나눔스퀘어OTF_ac" panose="020B0600000101010101"/>
                      </a:endParaRP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한컴 윤고딕 740"/>
                        </a:rPr>
                        <a:t>자원순환마루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한컴 윤고딕 740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한컴 윤고딕 740"/>
                        </a:rPr>
                        <a:t>자원순환정보시스템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한컴 윤고딕 740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63500" marR="63500" marT="12700" marB="12700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201756"/>
                  </a:ext>
                </a:extLst>
              </a:tr>
              <a:tr h="19472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나눔스퀘어OTF_ac" panose="020B0600000101010101"/>
                        </a:rPr>
                        <a:t>전국폐기물 순환이용현황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Nanum Gothic"/>
                        <a:ea typeface="나눔스퀘어OTF_ac" panose="020B0600000101010101"/>
                      </a:endParaRPr>
                    </a:p>
                  </a:txBody>
                  <a:tcPr marL="63500" marR="635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Nanum Gothic"/>
                        <a:ea typeface="나눔스퀘어OTF_ac" panose="020B0600000101010101"/>
                      </a:endParaRP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한컴 윤고딕 740"/>
                        </a:rPr>
                        <a:t>자원순환마루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한컴 윤고딕 740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한컴 윤고딕 740"/>
                        </a:rPr>
                        <a:t>자원순환정보시스템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한컴 윤고딕 740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63500" marR="63500" marT="12700" marB="12700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649876"/>
                  </a:ext>
                </a:extLst>
              </a:tr>
            </a:tbl>
          </a:graphicData>
        </a:graphic>
      </p:graphicFrame>
      <p:sp>
        <p:nvSpPr>
          <p:cNvPr id="16" name="Rectangle 2">
            <a:extLst>
              <a:ext uri="{FF2B5EF4-FFF2-40B4-BE49-F238E27FC236}">
                <a16:creationId xmlns:a16="http://schemas.microsoft.com/office/drawing/2014/main" id="{F8F486AA-3FDB-4EFB-97C1-4273659E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137" y="69697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96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7F7F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/>
          <p:cNvSpPr/>
          <p:nvPr/>
        </p:nvSpPr>
        <p:spPr>
          <a:xfrm>
            <a:off x="333585" y="234932"/>
            <a:ext cx="864184" cy="696686"/>
          </a:xfrm>
          <a:prstGeom prst="roundRect">
            <a:avLst>
              <a:gd name="adj" fmla="val 50000"/>
            </a:avLst>
          </a:prstGeom>
          <a:solidFill>
            <a:srgbClr val="53CED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524000" algn="l"/>
                <a:tab pos="2419350" algn="l"/>
              </a:tabLst>
              <a:defRPr/>
            </a:pPr>
            <a:endParaRPr lang="ko-KR" altLang="en-US" sz="2400" dirty="0">
              <a:solidFill>
                <a:srgbClr val="53CED5"/>
              </a:solidFill>
            </a:endParaRPr>
          </a:p>
        </p:txBody>
      </p:sp>
      <p:pic>
        <p:nvPicPr>
          <p:cNvPr id="2" name="그림 1" descr="클립아트, 그래픽, 그래픽 디자인, 만화 영화이(가) 표시된 사진&#10;&#10;자동 생성된 설명">
            <a:extLst>
              <a:ext uri="{FF2B5EF4-FFF2-40B4-BE49-F238E27FC236}">
                <a16:creationId xmlns:a16="http://schemas.microsoft.com/office/drawing/2014/main" id="{F86C994F-8D91-8F7B-29F3-EA672B43BE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77" y="331275"/>
            <a:ext cx="504000" cy="504000"/>
          </a:xfrm>
          <a:prstGeom prst="rect">
            <a:avLst/>
          </a:prstGeom>
        </p:spPr>
      </p:pic>
      <p:sp>
        <p:nvSpPr>
          <p:cNvPr id="5" name="모서리가 둥근 직사각형 30">
            <a:extLst>
              <a:ext uri="{FF2B5EF4-FFF2-40B4-BE49-F238E27FC236}">
                <a16:creationId xmlns:a16="http://schemas.microsoft.com/office/drawing/2014/main" id="{A7958875-7932-A18A-F43C-45518CA8A4B6}"/>
              </a:ext>
            </a:extLst>
          </p:cNvPr>
          <p:cNvSpPr/>
          <p:nvPr/>
        </p:nvSpPr>
        <p:spPr>
          <a:xfrm>
            <a:off x="1324169" y="234932"/>
            <a:ext cx="10182030" cy="696686"/>
          </a:xfrm>
          <a:prstGeom prst="roundRect">
            <a:avLst>
              <a:gd name="adj" fmla="val 50000"/>
            </a:avLst>
          </a:prstGeom>
          <a:solidFill>
            <a:srgbClr val="F7F7F7"/>
          </a:solidFill>
          <a:ln>
            <a:solidFill>
              <a:srgbClr val="F7F7F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en-US" altLang="ko-KR" sz="2800" b="1" i="1" kern="0" dirty="0">
                <a:ln w="15875">
                  <a:solidFill>
                    <a:srgbClr val="364F6B"/>
                  </a:solidFill>
                </a:ln>
                <a:solidFill>
                  <a:srgbClr val="53CED5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Ⅳ. </a:t>
            </a:r>
            <a:r>
              <a:rPr lang="ko-KR" altLang="en-US" sz="2800" b="1" i="1" kern="0" dirty="0">
                <a:ln w="15875">
                  <a:solidFill>
                    <a:srgbClr val="364F6B"/>
                  </a:solidFill>
                </a:ln>
                <a:solidFill>
                  <a:srgbClr val="53CED5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분석 결과</a:t>
            </a:r>
            <a:endParaRPr lang="ko-KR" altLang="en-US" sz="2400" dirty="0">
              <a:solidFill>
                <a:srgbClr val="53CED5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469164-20D0-4C48-094E-B0A5A4A9D3DB}"/>
              </a:ext>
            </a:extLst>
          </p:cNvPr>
          <p:cNvSpPr/>
          <p:nvPr/>
        </p:nvSpPr>
        <p:spPr>
          <a:xfrm>
            <a:off x="765677" y="1210398"/>
            <a:ext cx="10740522" cy="105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80000"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pc="-70" dirty="0">
                <a:solidFill>
                  <a:srgbClr val="1E2F56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폐기물 처리 과정 중 재활용 과정에 대한 분석</a:t>
            </a:r>
            <a:endParaRPr lang="en-US" altLang="ko-KR" spc="-70" dirty="0">
              <a:solidFill>
                <a:srgbClr val="1E2F56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　 대구시 재활용 </a:t>
            </a:r>
            <a:r>
              <a:rPr lang="ko-KR" altLang="en-US" sz="1600" spc="-7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잔재물</a:t>
            </a: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및 혼합 배출에서의 재활용 가능 차지 비율이 높은 편</a:t>
            </a:r>
            <a:endParaRPr lang="en-US" altLang="ko-KR" sz="1600" spc="-70" dirty="0">
              <a:solidFill>
                <a:schemeClr val="tx1">
                  <a:lumMod val="85000"/>
                  <a:lumOff val="15000"/>
                </a:schemeClr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　 → </a:t>
            </a:r>
            <a:r>
              <a:rPr lang="ko-KR" altLang="en-US" sz="1600" spc="-70" dirty="0">
                <a:solidFill>
                  <a:srgbClr val="63111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재활용 </a:t>
            </a:r>
            <a:r>
              <a:rPr lang="ko-KR" altLang="en-US" sz="1600" spc="-70" dirty="0" err="1">
                <a:solidFill>
                  <a:srgbClr val="63111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잔재물</a:t>
            </a:r>
            <a:r>
              <a:rPr lang="ko-KR" altLang="en-US" sz="1600" spc="-70" dirty="0">
                <a:solidFill>
                  <a:srgbClr val="63111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처리 및 혼합 배출 시 분리수거의 노력 필요</a:t>
            </a:r>
            <a:endParaRPr lang="en-US" altLang="ko-KR" sz="1600" spc="-70" dirty="0">
              <a:solidFill>
                <a:srgbClr val="63111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95C9E892-ED9F-46CE-BBA2-EF1EEBA04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831" y="2392146"/>
            <a:ext cx="4387769" cy="207370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C90F4B81-F0C7-4D74-9A66-4A4949D5A1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769" y="4549361"/>
            <a:ext cx="4387831" cy="207370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508864E8-3AD8-434E-BA61-70C8313078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9158" y="4562837"/>
            <a:ext cx="4495166" cy="21244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Picture 9">
            <a:extLst>
              <a:ext uri="{FF2B5EF4-FFF2-40B4-BE49-F238E27FC236}">
                <a16:creationId xmlns:a16="http://schemas.microsoft.com/office/drawing/2014/main" id="{AB194A74-28DB-4BC0-93A4-7CE2C4886B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2856" y="2454930"/>
            <a:ext cx="4387769" cy="2102358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FC4CCBC-3EDA-4737-8992-92FDF21F94F9}"/>
              </a:ext>
            </a:extLst>
          </p:cNvPr>
          <p:cNvCxnSpPr>
            <a:cxnSpLocks/>
          </p:cNvCxnSpPr>
          <p:nvPr/>
        </p:nvCxnSpPr>
        <p:spPr>
          <a:xfrm>
            <a:off x="6162675" y="2571750"/>
            <a:ext cx="0" cy="390525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363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7F7F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A0F6FE-984B-405B-B763-0278242FD2CF}"/>
              </a:ext>
            </a:extLst>
          </p:cNvPr>
          <p:cNvSpPr/>
          <p:nvPr/>
        </p:nvSpPr>
        <p:spPr>
          <a:xfrm>
            <a:off x="513678" y="2558573"/>
            <a:ext cx="5402122" cy="3046098"/>
          </a:xfrm>
          <a:custGeom>
            <a:avLst/>
            <a:gdLst>
              <a:gd name="connsiteX0" fmla="*/ 0 w 5402122"/>
              <a:gd name="connsiteY0" fmla="*/ 0 h 3046098"/>
              <a:gd name="connsiteX1" fmla="*/ 5402122 w 5402122"/>
              <a:gd name="connsiteY1" fmla="*/ 0 h 3046098"/>
              <a:gd name="connsiteX2" fmla="*/ 5402122 w 5402122"/>
              <a:gd name="connsiteY2" fmla="*/ 3046098 h 3046098"/>
              <a:gd name="connsiteX3" fmla="*/ 0 w 5402122"/>
              <a:gd name="connsiteY3" fmla="*/ 3046098 h 3046098"/>
              <a:gd name="connsiteX4" fmla="*/ 0 w 5402122"/>
              <a:gd name="connsiteY4" fmla="*/ 0 h 304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2122" h="3046098" extrusionOk="0">
                <a:moveTo>
                  <a:pt x="0" y="0"/>
                </a:moveTo>
                <a:cubicBezTo>
                  <a:pt x="1854346" y="-5264"/>
                  <a:pt x="4602727" y="84467"/>
                  <a:pt x="5402122" y="0"/>
                </a:cubicBezTo>
                <a:cubicBezTo>
                  <a:pt x="5273949" y="798238"/>
                  <a:pt x="5531272" y="2401574"/>
                  <a:pt x="5402122" y="3046098"/>
                </a:cubicBezTo>
                <a:cubicBezTo>
                  <a:pt x="3724420" y="3152418"/>
                  <a:pt x="2391739" y="3038449"/>
                  <a:pt x="0" y="3046098"/>
                </a:cubicBezTo>
                <a:cubicBezTo>
                  <a:pt x="160128" y="2628168"/>
                  <a:pt x="25049" y="1338976"/>
                  <a:pt x="0" y="0"/>
                </a:cubicBezTo>
                <a:close/>
              </a:path>
            </a:pathLst>
          </a:cu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33585" y="234932"/>
            <a:ext cx="864184" cy="696686"/>
          </a:xfrm>
          <a:prstGeom prst="roundRect">
            <a:avLst>
              <a:gd name="adj" fmla="val 50000"/>
            </a:avLst>
          </a:prstGeom>
          <a:solidFill>
            <a:srgbClr val="53CED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524000" algn="l"/>
                <a:tab pos="2419350" algn="l"/>
              </a:tabLst>
              <a:defRPr/>
            </a:pPr>
            <a:endParaRPr lang="ko-KR" altLang="en-US" sz="2400" dirty="0">
              <a:solidFill>
                <a:srgbClr val="53CED5"/>
              </a:solidFill>
            </a:endParaRPr>
          </a:p>
        </p:txBody>
      </p:sp>
      <p:pic>
        <p:nvPicPr>
          <p:cNvPr id="2" name="그림 1" descr="클립아트, 그래픽, 그래픽 디자인, 만화 영화이(가) 표시된 사진&#10;&#10;자동 생성된 설명">
            <a:extLst>
              <a:ext uri="{FF2B5EF4-FFF2-40B4-BE49-F238E27FC236}">
                <a16:creationId xmlns:a16="http://schemas.microsoft.com/office/drawing/2014/main" id="{F86C994F-8D91-8F7B-29F3-EA672B43BE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77" y="331275"/>
            <a:ext cx="504000" cy="504000"/>
          </a:xfrm>
          <a:prstGeom prst="rect">
            <a:avLst/>
          </a:prstGeom>
        </p:spPr>
      </p:pic>
      <p:sp>
        <p:nvSpPr>
          <p:cNvPr id="5" name="모서리가 둥근 직사각형 30">
            <a:extLst>
              <a:ext uri="{FF2B5EF4-FFF2-40B4-BE49-F238E27FC236}">
                <a16:creationId xmlns:a16="http://schemas.microsoft.com/office/drawing/2014/main" id="{A7958875-7932-A18A-F43C-45518CA8A4B6}"/>
              </a:ext>
            </a:extLst>
          </p:cNvPr>
          <p:cNvSpPr/>
          <p:nvPr/>
        </p:nvSpPr>
        <p:spPr>
          <a:xfrm>
            <a:off x="1324169" y="234932"/>
            <a:ext cx="10182030" cy="696686"/>
          </a:xfrm>
          <a:prstGeom prst="roundRect">
            <a:avLst>
              <a:gd name="adj" fmla="val 50000"/>
            </a:avLst>
          </a:prstGeom>
          <a:solidFill>
            <a:srgbClr val="F7F7F7"/>
          </a:solidFill>
          <a:ln>
            <a:solidFill>
              <a:srgbClr val="F7F7F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en-US" altLang="ko-KR" sz="2800" b="1" i="1" kern="0" dirty="0">
                <a:ln w="15875">
                  <a:solidFill>
                    <a:srgbClr val="364F6B"/>
                  </a:solidFill>
                </a:ln>
                <a:solidFill>
                  <a:srgbClr val="53CED5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Ⅳ. </a:t>
            </a:r>
            <a:r>
              <a:rPr lang="ko-KR" altLang="en-US" sz="2800" b="1" i="1" kern="0" dirty="0">
                <a:ln w="15875">
                  <a:solidFill>
                    <a:srgbClr val="364F6B"/>
                  </a:solidFill>
                </a:ln>
                <a:solidFill>
                  <a:srgbClr val="53CED5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분석 결과</a:t>
            </a:r>
            <a:endParaRPr lang="ko-KR" altLang="en-US" sz="2400" dirty="0">
              <a:solidFill>
                <a:srgbClr val="53CED5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469164-20D0-4C48-094E-B0A5A4A9D3DB}"/>
              </a:ext>
            </a:extLst>
          </p:cNvPr>
          <p:cNvSpPr/>
          <p:nvPr/>
        </p:nvSpPr>
        <p:spPr>
          <a:xfrm>
            <a:off x="765677" y="1210398"/>
            <a:ext cx="10740522" cy="106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80000"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pc="-70" dirty="0">
                <a:solidFill>
                  <a:srgbClr val="1E2F56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폐기물 처리 과정 중 소각 과정에 대한 분석</a:t>
            </a:r>
            <a:endParaRPr lang="en-US" altLang="ko-KR" spc="-70" dirty="0">
              <a:solidFill>
                <a:srgbClr val="1E2F56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　대구시의 경우 </a:t>
            </a:r>
            <a:r>
              <a:rPr lang="en-US" altLang="ko-KR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0.490</a:t>
            </a: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의 총 효율 점수</a:t>
            </a:r>
            <a:endParaRPr lang="en-US" altLang="ko-KR" sz="1600" spc="-70" dirty="0">
              <a:solidFill>
                <a:schemeClr val="tx1">
                  <a:lumMod val="85000"/>
                  <a:lumOff val="15000"/>
                </a:schemeClr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ko-KR" altLang="en-US" sz="16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　타 지역과의 비교 결과 </a:t>
            </a:r>
            <a:r>
              <a:rPr lang="ko-KR" altLang="en-US" sz="1600" spc="-70" dirty="0">
                <a:solidFill>
                  <a:srgbClr val="63111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전국 </a:t>
            </a:r>
            <a:r>
              <a:rPr lang="en-US" altLang="ko-KR" sz="1600" spc="-70" dirty="0">
                <a:solidFill>
                  <a:srgbClr val="63111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176</a:t>
            </a:r>
            <a:r>
              <a:rPr lang="ko-KR" altLang="en-US" sz="1600" spc="-70" dirty="0">
                <a:solidFill>
                  <a:srgbClr val="63111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개의 소각 시설 중 </a:t>
            </a:r>
            <a:r>
              <a:rPr lang="en-US" altLang="ko-KR" sz="1600" spc="-70" dirty="0">
                <a:solidFill>
                  <a:srgbClr val="63111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5</a:t>
            </a:r>
            <a:r>
              <a:rPr lang="ko-KR" altLang="en-US" sz="1600" spc="-70" dirty="0">
                <a:solidFill>
                  <a:srgbClr val="63111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위 차지</a:t>
            </a:r>
            <a:endParaRPr lang="en-US" altLang="ko-KR" sz="1600" spc="-70" dirty="0">
              <a:solidFill>
                <a:srgbClr val="63111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8A66FA5-4990-62A2-E00B-5DD92918A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277556"/>
              </p:ext>
            </p:extLst>
          </p:nvPr>
        </p:nvGraphicFramePr>
        <p:xfrm>
          <a:off x="6415184" y="1253328"/>
          <a:ext cx="5402123" cy="4351343"/>
        </p:xfrm>
        <a:graphic>
          <a:graphicData uri="http://schemas.openxmlformats.org/drawingml/2006/table">
            <a:tbl>
              <a:tblPr/>
              <a:tblGrid>
                <a:gridCol w="594313">
                  <a:extLst>
                    <a:ext uri="{9D8B030D-6E8A-4147-A177-3AD203B41FA5}">
                      <a16:colId xmlns:a16="http://schemas.microsoft.com/office/drawing/2014/main" val="2387039730"/>
                    </a:ext>
                  </a:extLst>
                </a:gridCol>
                <a:gridCol w="463324">
                  <a:extLst>
                    <a:ext uri="{9D8B030D-6E8A-4147-A177-3AD203B41FA5}">
                      <a16:colId xmlns:a16="http://schemas.microsoft.com/office/drawing/2014/main" val="2770301553"/>
                    </a:ext>
                  </a:extLst>
                </a:gridCol>
                <a:gridCol w="764975">
                  <a:extLst>
                    <a:ext uri="{9D8B030D-6E8A-4147-A177-3AD203B41FA5}">
                      <a16:colId xmlns:a16="http://schemas.microsoft.com/office/drawing/2014/main" val="2473157596"/>
                    </a:ext>
                  </a:extLst>
                </a:gridCol>
                <a:gridCol w="815476">
                  <a:extLst>
                    <a:ext uri="{9D8B030D-6E8A-4147-A177-3AD203B41FA5}">
                      <a16:colId xmlns:a16="http://schemas.microsoft.com/office/drawing/2014/main" val="2455272929"/>
                    </a:ext>
                  </a:extLst>
                </a:gridCol>
                <a:gridCol w="785202">
                  <a:extLst>
                    <a:ext uri="{9D8B030D-6E8A-4147-A177-3AD203B41FA5}">
                      <a16:colId xmlns:a16="http://schemas.microsoft.com/office/drawing/2014/main" val="1190673528"/>
                    </a:ext>
                  </a:extLst>
                </a:gridCol>
                <a:gridCol w="797866">
                  <a:extLst>
                    <a:ext uri="{9D8B030D-6E8A-4147-A177-3AD203B41FA5}">
                      <a16:colId xmlns:a16="http://schemas.microsoft.com/office/drawing/2014/main" val="1413121558"/>
                    </a:ext>
                  </a:extLst>
                </a:gridCol>
                <a:gridCol w="1180967">
                  <a:extLst>
                    <a:ext uri="{9D8B030D-6E8A-4147-A177-3AD203B41FA5}">
                      <a16:colId xmlns:a16="http://schemas.microsoft.com/office/drawing/2014/main" val="1977703795"/>
                    </a:ext>
                  </a:extLst>
                </a:gridCol>
              </a:tblGrid>
              <a:tr h="2418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개수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소각효율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인력효율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경제효율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가동시간효율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총 효율 점수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263106"/>
                  </a:ext>
                </a:extLst>
              </a:tr>
              <a:tr h="2418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강원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13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0.821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0.086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0.022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0.049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0.278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202272"/>
                  </a:ext>
                </a:extLst>
              </a:tr>
              <a:tr h="2418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경기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0.857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0.240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0.063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0.212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0.471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68704"/>
                  </a:ext>
                </a:extLst>
              </a:tr>
              <a:tr h="2418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경남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19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0.819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0.112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0.016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0.092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0.344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286349"/>
                  </a:ext>
                </a:extLst>
              </a:tr>
              <a:tr h="2418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경북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17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0.768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0.083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0.013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0.062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0.280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898209"/>
                  </a:ext>
                </a:extLst>
              </a:tr>
              <a:tr h="2418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대구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F3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F3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0.777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F3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0.286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F3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0.022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F3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0.365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F3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0.490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F3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609476"/>
                  </a:ext>
                </a:extLst>
              </a:tr>
              <a:tr h="2418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대전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0.814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0.283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0.021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0.471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0.518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224168"/>
                  </a:ext>
                </a:extLst>
              </a:tr>
              <a:tr h="2418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부산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0.855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0.292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0.022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0.266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0.479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365982"/>
                  </a:ext>
                </a:extLst>
              </a:tr>
              <a:tr h="2418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서울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0.849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0.327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0.033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0.577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0.557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435720"/>
                  </a:ext>
                </a:extLst>
              </a:tr>
              <a:tr h="2418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세종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0.799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0.085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0.006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0.057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0.389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628455"/>
                  </a:ext>
                </a:extLst>
              </a:tr>
              <a:tr h="2418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울산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0.911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0.502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0.030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0.427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0.574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78450"/>
                  </a:ext>
                </a:extLst>
              </a:tr>
              <a:tr h="2418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인천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0.856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0.128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0.008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0.124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0.272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161778"/>
                  </a:ext>
                </a:extLst>
              </a:tr>
              <a:tr h="2418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전남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49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0.883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0.030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0.010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0.012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0.208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067442"/>
                  </a:ext>
                </a:extLst>
              </a:tr>
              <a:tr h="2418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전북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0.756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0.165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0.181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0.222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0.415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606742"/>
                  </a:ext>
                </a:extLst>
              </a:tr>
              <a:tr h="2399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제주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0.789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0.101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0.010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0.159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0.299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510299"/>
                  </a:ext>
                </a:extLst>
              </a:tr>
              <a:tr h="2418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충남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12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0.816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0.154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0.026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0.105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0.347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473168"/>
                  </a:ext>
                </a:extLst>
              </a:tr>
              <a:tr h="2418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충북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0.710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0.171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0.020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0.120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0.274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745583"/>
                  </a:ext>
                </a:extLst>
              </a:tr>
              <a:tr h="2418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전국 평균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0.817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0.190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0.031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0.208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나눔스퀘어OTF"/>
                          <a:ea typeface="나눔스퀘어OTF"/>
                        </a:rPr>
                        <a:t>0.387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Nanum Gothic"/>
                      </a:endParaRPr>
                    </a:p>
                  </a:txBody>
                  <a:tcPr marL="35178" marR="35178" marT="35178" marB="3517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543309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5000F514-2739-A759-A838-F4A5BB93B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9609" y="182562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E964EB-8392-499C-DB39-1EED1E11BAD3}"/>
              </a:ext>
            </a:extLst>
          </p:cNvPr>
          <p:cNvSpPr txBox="1"/>
          <p:nvPr/>
        </p:nvSpPr>
        <p:spPr>
          <a:xfrm>
            <a:off x="765677" y="2696177"/>
            <a:ext cx="5402122" cy="2489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Meiryo" panose="020B0400000000000000" pitchFamily="34" charset="-128"/>
                <a:ea typeface="함초롬돋움" panose="020B0604000101010101" pitchFamily="50" charset="-127"/>
              </a:rPr>
              <a:t>소각효율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Meiryo" panose="020B0400000000000000" pitchFamily="34" charset="-128"/>
                <a:ea typeface="Meiryo" panose="020B0400000000000000" pitchFamily="34" charset="-128"/>
              </a:rPr>
              <a:t>= (</a:t>
            </a:r>
            <a:r>
              <a:rPr lang="ko-KR" altLang="en-US" sz="1600" kern="0" dirty="0">
                <a:solidFill>
                  <a:srgbClr val="000000"/>
                </a:solidFill>
                <a:latin typeface="Meiryo" panose="020B0400000000000000" pitchFamily="34" charset="-128"/>
                <a:ea typeface="함초롬돋움" panose="020B0604000101010101" pitchFamily="50" charset="-127"/>
              </a:rPr>
              <a:t>폐기물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Meiryo" panose="020B0400000000000000" pitchFamily="34" charset="-128"/>
                <a:ea typeface="함초롬돋움" panose="020B0604000101010101" pitchFamily="50" charset="-127"/>
              </a:rPr>
              <a:t> 처리량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Meiryo" panose="020B0400000000000000" pitchFamily="34" charset="-128"/>
                <a:ea typeface="Meiryo" panose="020B0400000000000000" pitchFamily="34" charset="-128"/>
              </a:rPr>
              <a:t>-</a:t>
            </a:r>
            <a:r>
              <a:rPr lang="ko-KR" altLang="en-US" sz="1600" kern="0" spc="0" dirty="0" err="1">
                <a:solidFill>
                  <a:srgbClr val="000000"/>
                </a:solidFill>
                <a:effectLst/>
                <a:latin typeface="Meiryo" panose="020B0400000000000000" pitchFamily="34" charset="-128"/>
                <a:ea typeface="함초롬돋움" panose="020B0604000101010101" pitchFamily="50" charset="-127"/>
              </a:rPr>
              <a:t>잔재물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Meiryo" panose="020B0400000000000000" pitchFamily="34" charset="-128"/>
                <a:ea typeface="Meiryo" panose="020B0400000000000000" pitchFamily="34" charset="-128"/>
              </a:rPr>
              <a:t>) / </a:t>
            </a:r>
            <a:r>
              <a:rPr lang="en-US" altLang="ko-KR" sz="1600" kern="0" dirty="0">
                <a:solidFill>
                  <a:srgbClr val="000000"/>
                </a:solidFill>
                <a:latin typeface="Meiryo" panose="020B0400000000000000" pitchFamily="34" charset="-128"/>
                <a:ea typeface="Meiryo" panose="020B0400000000000000" pitchFamily="34" charset="-128"/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  <a:latin typeface="Meiryo" panose="020B0400000000000000" pitchFamily="34" charset="-128"/>
                <a:ea typeface="Meiryo" panose="020B0400000000000000" pitchFamily="34" charset="-128"/>
              </a:rPr>
              <a:t>폐기물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Meiryo" panose="020B0400000000000000" pitchFamily="34" charset="-128"/>
                <a:ea typeface="함초롬돋움" panose="020B0604000101010101" pitchFamily="50" charset="-127"/>
              </a:rPr>
              <a:t>처리량 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Meiryo" panose="020B0400000000000000" pitchFamily="34" charset="-128"/>
            </a:endParaRPr>
          </a:p>
          <a:p>
            <a:pPr marL="0" marR="0" indent="0" algn="just" fontAlgn="base" latinLnBrk="1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Meiryo" panose="020B0400000000000000" pitchFamily="34" charset="-128"/>
                <a:ea typeface="함초롬돋움" panose="020B0604000101010101" pitchFamily="50" charset="-127"/>
              </a:rPr>
              <a:t>인력효율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Meiryo" panose="020B0400000000000000" pitchFamily="34" charset="-128"/>
                <a:ea typeface="Meiryo" panose="020B0400000000000000" pitchFamily="34" charset="-128"/>
              </a:rPr>
              <a:t>= </a:t>
            </a:r>
            <a:r>
              <a:rPr lang="ko-KR" altLang="en-US" sz="1600" kern="0" dirty="0">
                <a:solidFill>
                  <a:srgbClr val="000000"/>
                </a:solidFill>
                <a:latin typeface="Meiryo" panose="020B0400000000000000" pitchFamily="34" charset="-128"/>
                <a:ea typeface="함초롬돋움" panose="020B0604000101010101" pitchFamily="50" charset="-127"/>
              </a:rPr>
              <a:t>폐기물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Meiryo" panose="020B0400000000000000" pitchFamily="34" charset="-128"/>
                <a:ea typeface="함초롬돋움" panose="020B0604000101010101" pitchFamily="50" charset="-127"/>
              </a:rPr>
              <a:t>처리량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Meiryo" panose="020B0400000000000000" pitchFamily="34" charset="-128"/>
                <a:ea typeface="Meiryo" panose="020B0400000000000000" pitchFamily="34" charset="-128"/>
              </a:rPr>
              <a:t>/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Meiryo" panose="020B0400000000000000" pitchFamily="34" charset="-128"/>
                <a:ea typeface="함초롬돋움" panose="020B0604000101010101" pitchFamily="50" charset="-127"/>
              </a:rPr>
              <a:t>관리인원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Meiryo" panose="020B0400000000000000" pitchFamily="34" charset="-128"/>
                <a:ea typeface="Meiryo" panose="020B0400000000000000" pitchFamily="34" charset="-128"/>
              </a:rPr>
              <a:t>(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Meiryo" panose="020B0400000000000000" pitchFamily="34" charset="-128"/>
                <a:ea typeface="함초롬돋움" panose="020B0604000101010101" pitchFamily="50" charset="-127"/>
              </a:rPr>
              <a:t>명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Meiryo" panose="020B0400000000000000" pitchFamily="34" charset="-128"/>
                <a:ea typeface="Meiryo" panose="020B0400000000000000" pitchFamily="34" charset="-128"/>
              </a:rPr>
              <a:t>)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Meiryo" panose="020B0400000000000000" pitchFamily="34" charset="-128"/>
            </a:endParaRPr>
          </a:p>
          <a:p>
            <a:pPr marL="0" marR="0" indent="0" algn="just" fontAlgn="base" latinLnBrk="1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Meiryo" panose="020B0400000000000000" pitchFamily="34" charset="-128"/>
                <a:ea typeface="함초롬돋움" panose="020B0604000101010101" pitchFamily="50" charset="-127"/>
              </a:rPr>
              <a:t>경제효율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Meiryo" panose="020B0400000000000000" pitchFamily="34" charset="-128"/>
                <a:ea typeface="Meiryo" panose="020B0400000000000000" pitchFamily="34" charset="-128"/>
              </a:rPr>
              <a:t>= </a:t>
            </a:r>
            <a:r>
              <a:rPr lang="ko-KR" altLang="en-US" sz="1600" kern="0" dirty="0">
                <a:solidFill>
                  <a:srgbClr val="000000"/>
                </a:solidFill>
                <a:latin typeface="Meiryo" panose="020B0400000000000000" pitchFamily="34" charset="-128"/>
                <a:ea typeface="함초롬돋움" panose="020B0604000101010101" pitchFamily="50" charset="-127"/>
              </a:rPr>
              <a:t>폐기물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Meiryo" panose="020B0400000000000000" pitchFamily="34" charset="-128"/>
                <a:ea typeface="함초롬돋움" panose="020B0604000101010101" pitchFamily="50" charset="-127"/>
              </a:rPr>
              <a:t>처리량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Meiryo" panose="020B0400000000000000" pitchFamily="34" charset="-128"/>
                <a:ea typeface="Meiryo" panose="020B0400000000000000" pitchFamily="34" charset="-128"/>
              </a:rPr>
              <a:t>/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Meiryo" panose="020B0400000000000000" pitchFamily="34" charset="-128"/>
                <a:ea typeface="함초롬돋움" panose="020B0604000101010101" pitchFamily="50" charset="-127"/>
              </a:rPr>
              <a:t>연간유지관리비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Meiryo" panose="020B0400000000000000" pitchFamily="34" charset="-128"/>
                <a:ea typeface="Meiryo" panose="020B0400000000000000" pitchFamily="34" charset="-128"/>
              </a:rPr>
              <a:t>+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Meiryo" panose="020B0400000000000000" pitchFamily="34" charset="-128"/>
                <a:ea typeface="함초롬돋움" panose="020B0604000101010101" pitchFamily="50" charset="-127"/>
              </a:rPr>
              <a:t>설치비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Meiryo" panose="020B0400000000000000" pitchFamily="34" charset="-128"/>
            </a:endParaRPr>
          </a:p>
          <a:p>
            <a:pPr marL="0" marR="0" indent="0" algn="just" fontAlgn="base" latinLnBrk="1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Meiryo" panose="020B0400000000000000" pitchFamily="34" charset="-128"/>
                <a:ea typeface="함초롬돋움" panose="020B0604000101010101" pitchFamily="50" charset="-127"/>
              </a:rPr>
              <a:t>가동시간효율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Meiryo" panose="020B0400000000000000" pitchFamily="34" charset="-128"/>
                <a:ea typeface="Meiryo" panose="020B0400000000000000" pitchFamily="34" charset="-128"/>
              </a:rPr>
              <a:t>= </a:t>
            </a:r>
            <a:r>
              <a:rPr lang="ko-KR" altLang="en-US" sz="1600" kern="0" dirty="0">
                <a:solidFill>
                  <a:srgbClr val="000000"/>
                </a:solidFill>
                <a:latin typeface="Meiryo" panose="020B0400000000000000" pitchFamily="34" charset="-128"/>
                <a:ea typeface="함초롬돋움" panose="020B0604000101010101" pitchFamily="50" charset="-127"/>
              </a:rPr>
              <a:t>폐기물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Meiryo" panose="020B0400000000000000" pitchFamily="34" charset="-128"/>
                <a:ea typeface="함초롬돋움" panose="020B0604000101010101" pitchFamily="50" charset="-127"/>
              </a:rPr>
              <a:t>처리량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Meiryo" panose="020B0400000000000000" pitchFamily="34" charset="-128"/>
                <a:ea typeface="Meiryo" panose="020B0400000000000000" pitchFamily="34" charset="-128"/>
              </a:rPr>
              <a:t>/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Meiryo" panose="020B0400000000000000" pitchFamily="34" charset="-128"/>
                <a:ea typeface="Meiryo" panose="020B0400000000000000" pitchFamily="34" charset="-128"/>
              </a:rPr>
              <a:t>1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Meiryo" panose="020B0400000000000000" pitchFamily="34" charset="-128"/>
                <a:ea typeface="함초롬돋움" panose="020B0604000101010101" pitchFamily="50" charset="-127"/>
              </a:rPr>
              <a:t>일 평균가동시간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Meiryo" panose="020B0400000000000000" pitchFamily="34" charset="-128"/>
            </a:endParaRPr>
          </a:p>
          <a:p>
            <a:pPr marL="0" marR="0" indent="0" algn="just" fontAlgn="base" latinLnBrk="1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Meiryo" panose="020B0400000000000000" pitchFamily="34" charset="-128"/>
                <a:ea typeface="함초롬돋움" panose="020B0604000101010101" pitchFamily="50" charset="-127"/>
              </a:rPr>
              <a:t>총 효율 점수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Meiryo" panose="020B0400000000000000" pitchFamily="34" charset="-128"/>
                <a:ea typeface="Meiryo" panose="020B0400000000000000" pitchFamily="34" charset="-128"/>
              </a:rPr>
              <a:t>: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Meiryo" panose="020B0400000000000000" pitchFamily="34" charset="-128"/>
                <a:ea typeface="함초롬돋움" panose="020B0604000101010101" pitchFamily="50" charset="-127"/>
              </a:rPr>
              <a:t>위 효율의 평균값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Meiryo" panose="020B04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386CD-C3E5-0044-2724-E1504EA7B295}"/>
              </a:ext>
            </a:extLst>
          </p:cNvPr>
          <p:cNvSpPr txBox="1"/>
          <p:nvPr/>
        </p:nvSpPr>
        <p:spPr>
          <a:xfrm>
            <a:off x="6291492" y="5772492"/>
            <a:ext cx="5402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표 </a:t>
            </a:r>
            <a:r>
              <a:rPr lang="en-US" altLang="ko-KR" sz="1400" dirty="0"/>
              <a:t>: </a:t>
            </a:r>
            <a:r>
              <a:rPr lang="ko-KR" altLang="en-US" sz="1400" dirty="0"/>
              <a:t>소각시설에서의 각 효율 지역별 평균값</a:t>
            </a:r>
          </a:p>
        </p:txBody>
      </p:sp>
    </p:spTree>
    <p:extLst>
      <p:ext uri="{BB962C8B-B14F-4D97-AF65-F5344CB8AC3E}">
        <p14:creationId xmlns:p14="http://schemas.microsoft.com/office/powerpoint/2010/main" val="62970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7F7F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/>
          <p:cNvSpPr/>
          <p:nvPr/>
        </p:nvSpPr>
        <p:spPr>
          <a:xfrm>
            <a:off x="333585" y="234932"/>
            <a:ext cx="864184" cy="696686"/>
          </a:xfrm>
          <a:prstGeom prst="roundRect">
            <a:avLst>
              <a:gd name="adj" fmla="val 50000"/>
            </a:avLst>
          </a:prstGeom>
          <a:solidFill>
            <a:srgbClr val="53CED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524000" algn="l"/>
                <a:tab pos="2419350" algn="l"/>
              </a:tabLst>
              <a:defRPr/>
            </a:pPr>
            <a:endParaRPr lang="ko-KR" altLang="en-US" sz="2400" dirty="0">
              <a:solidFill>
                <a:srgbClr val="53CED5"/>
              </a:solidFill>
            </a:endParaRPr>
          </a:p>
        </p:txBody>
      </p:sp>
      <p:pic>
        <p:nvPicPr>
          <p:cNvPr id="2" name="그림 1" descr="클립아트, 그래픽, 그래픽 디자인, 만화 영화이(가) 표시된 사진&#10;&#10;자동 생성된 설명">
            <a:extLst>
              <a:ext uri="{FF2B5EF4-FFF2-40B4-BE49-F238E27FC236}">
                <a16:creationId xmlns:a16="http://schemas.microsoft.com/office/drawing/2014/main" id="{F86C994F-8D91-8F7B-29F3-EA672B43BE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77" y="331275"/>
            <a:ext cx="504000" cy="504000"/>
          </a:xfrm>
          <a:prstGeom prst="rect">
            <a:avLst/>
          </a:prstGeom>
        </p:spPr>
      </p:pic>
      <p:sp>
        <p:nvSpPr>
          <p:cNvPr id="5" name="모서리가 둥근 직사각형 30">
            <a:extLst>
              <a:ext uri="{FF2B5EF4-FFF2-40B4-BE49-F238E27FC236}">
                <a16:creationId xmlns:a16="http://schemas.microsoft.com/office/drawing/2014/main" id="{A7958875-7932-A18A-F43C-45518CA8A4B6}"/>
              </a:ext>
            </a:extLst>
          </p:cNvPr>
          <p:cNvSpPr/>
          <p:nvPr/>
        </p:nvSpPr>
        <p:spPr>
          <a:xfrm>
            <a:off x="1324169" y="234932"/>
            <a:ext cx="10182030" cy="696686"/>
          </a:xfrm>
          <a:prstGeom prst="roundRect">
            <a:avLst>
              <a:gd name="adj" fmla="val 50000"/>
            </a:avLst>
          </a:prstGeom>
          <a:solidFill>
            <a:srgbClr val="F7F7F7"/>
          </a:solidFill>
          <a:ln>
            <a:solidFill>
              <a:srgbClr val="F7F7F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en-US" altLang="ko-KR" sz="2800" b="1" i="1" kern="0" dirty="0">
                <a:ln w="15875">
                  <a:solidFill>
                    <a:srgbClr val="364F6B"/>
                  </a:solidFill>
                </a:ln>
                <a:solidFill>
                  <a:srgbClr val="53CED5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Ⅳ. </a:t>
            </a:r>
            <a:r>
              <a:rPr lang="ko-KR" altLang="en-US" sz="2800" b="1" i="1" kern="0" dirty="0">
                <a:ln w="15875">
                  <a:solidFill>
                    <a:srgbClr val="364F6B"/>
                  </a:solidFill>
                </a:ln>
                <a:solidFill>
                  <a:srgbClr val="53CED5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분석 결과</a:t>
            </a:r>
            <a:endParaRPr lang="ko-KR" altLang="en-US" sz="2400" dirty="0">
              <a:solidFill>
                <a:srgbClr val="53CED5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469164-20D0-4C48-094E-B0A5A4A9D3DB}"/>
              </a:ext>
            </a:extLst>
          </p:cNvPr>
          <p:cNvSpPr/>
          <p:nvPr/>
        </p:nvSpPr>
        <p:spPr>
          <a:xfrm>
            <a:off x="765677" y="1210398"/>
            <a:ext cx="10740522" cy="437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80000"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pc="-70" dirty="0">
                <a:solidFill>
                  <a:srgbClr val="1E2F56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소각 시설의 총 효율에 미치는 요소 분석</a:t>
            </a:r>
            <a:endParaRPr lang="en-US" altLang="ko-KR" spc="-70" dirty="0">
              <a:solidFill>
                <a:srgbClr val="1E2F56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indent="-180000"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altLang="ko-KR" spc="-70" dirty="0">
              <a:solidFill>
                <a:srgbClr val="1E2F56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indent="-180000"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altLang="ko-KR" spc="-70" dirty="0">
              <a:solidFill>
                <a:srgbClr val="1E2F56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indent="-180000"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altLang="ko-KR" spc="-70" dirty="0">
              <a:solidFill>
                <a:srgbClr val="1E2F56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indent="-180000"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altLang="ko-KR" spc="-70" dirty="0">
              <a:solidFill>
                <a:srgbClr val="1E2F56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indent="-180000"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altLang="ko-KR" spc="-70" dirty="0">
              <a:solidFill>
                <a:srgbClr val="1E2F56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indent="-180000"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altLang="ko-KR" spc="-70" dirty="0">
              <a:solidFill>
                <a:srgbClr val="1E2F56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indent="-180000"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altLang="ko-KR" spc="-70" dirty="0">
              <a:solidFill>
                <a:srgbClr val="1E2F56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indent="-180000"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altLang="ko-KR" spc="-70" dirty="0">
              <a:solidFill>
                <a:srgbClr val="1E2F56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indent="-180000"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altLang="ko-KR" spc="-70" dirty="0">
              <a:solidFill>
                <a:srgbClr val="1E2F56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indent="-180000"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altLang="ko-KR" spc="-70" dirty="0">
              <a:solidFill>
                <a:srgbClr val="1E2F56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indent="-180000" algn="just">
              <a:lnSpc>
                <a:spcPct val="13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pc="-70" dirty="0">
                <a:solidFill>
                  <a:srgbClr val="1E2F56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대구 시 총 효율에 미치는 요소 분석</a:t>
            </a:r>
            <a:endParaRPr lang="en-US" altLang="ko-KR" spc="-70" dirty="0">
              <a:solidFill>
                <a:srgbClr val="1E2F56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pic>
        <p:nvPicPr>
          <p:cNvPr id="12" name="Picture 15">
            <a:extLst>
              <a:ext uri="{FF2B5EF4-FFF2-40B4-BE49-F238E27FC236}">
                <a16:creationId xmlns:a16="http://schemas.microsoft.com/office/drawing/2014/main" id="{3E7706A1-5C1D-40DF-8C6E-78396922A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93" y="5537744"/>
            <a:ext cx="11086614" cy="100053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EFF2130-3B7C-EFA7-6C78-DC7D8EB3D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2722" y="1690086"/>
            <a:ext cx="5376010" cy="315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818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</TotalTime>
  <Words>2130</Words>
  <Application>Microsoft Office PowerPoint</Application>
  <PresentationFormat>와이드스크린</PresentationFormat>
  <Paragraphs>401</Paragraphs>
  <Slides>15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Meiryo</vt:lpstr>
      <vt:lpstr>Nanum Gothic</vt:lpstr>
      <vt:lpstr>나눔스퀘어OTF</vt:lpstr>
      <vt:lpstr>나눔스퀘어OTF_ac</vt:lpstr>
      <vt:lpstr>나눔스퀘어OTF_ac Bold</vt:lpstr>
      <vt:lpstr>나눔스퀘어OTF_ac ExtraBold</vt:lpstr>
      <vt:lpstr>맑은 고딕</vt:lpstr>
      <vt:lpstr>야놀자 야체 B</vt:lpstr>
      <vt:lpstr>한컴 윤고딕 740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seungeun Lee</cp:lastModifiedBy>
  <cp:revision>158</cp:revision>
  <cp:lastPrinted>2024-09-05T07:20:52Z</cp:lastPrinted>
  <dcterms:created xsi:type="dcterms:W3CDTF">2024-09-02T00:36:41Z</dcterms:created>
  <dcterms:modified xsi:type="dcterms:W3CDTF">2024-09-10T23:28:11Z</dcterms:modified>
</cp:coreProperties>
</file>