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358D-F63C-12A8-6330-13A786C5E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9E2C07-4C28-0E74-2682-074E00419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E66B8-858D-2E56-254E-4B102EF7829A}"/>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5" name="Footer Placeholder 4">
            <a:extLst>
              <a:ext uri="{FF2B5EF4-FFF2-40B4-BE49-F238E27FC236}">
                <a16:creationId xmlns:a16="http://schemas.microsoft.com/office/drawing/2014/main" id="{3BA62B6C-10BA-7DC5-F6A1-BB4D3384C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0323-94DC-3D48-F379-142370A8D283}"/>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1050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FFBD-2069-4D78-8464-C1CE5FBBD2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8782A-BFED-B387-2914-3794D62E9C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22B72-AB7D-70D0-AD1E-8B7B24AD5E87}"/>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5" name="Footer Placeholder 4">
            <a:extLst>
              <a:ext uri="{FF2B5EF4-FFF2-40B4-BE49-F238E27FC236}">
                <a16:creationId xmlns:a16="http://schemas.microsoft.com/office/drawing/2014/main" id="{E2416E8F-9C93-3A08-DEB9-9424B01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C456F-7743-E81F-ADDF-7E90FE4A919F}"/>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269918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B73F5-5216-1678-2659-2893B965FE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8AC3DF-E31A-51BE-AF17-80F9173C7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697FA-727A-AFD2-DAEA-1ACAC7B8C9AF}"/>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5" name="Footer Placeholder 4">
            <a:extLst>
              <a:ext uri="{FF2B5EF4-FFF2-40B4-BE49-F238E27FC236}">
                <a16:creationId xmlns:a16="http://schemas.microsoft.com/office/drawing/2014/main" id="{40F0E1CD-1EC1-26B6-219E-75F454909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EF6E7-9A10-E2FB-BCAD-731C2D06D872}"/>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151417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B1C8-F50C-C6A0-B064-4FAAE8CC9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8985D-A02F-FBCF-6F8C-F76400D79C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605FA-70F9-CBC1-D469-7F24606BB6FF}"/>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5" name="Footer Placeholder 4">
            <a:extLst>
              <a:ext uri="{FF2B5EF4-FFF2-40B4-BE49-F238E27FC236}">
                <a16:creationId xmlns:a16="http://schemas.microsoft.com/office/drawing/2014/main" id="{F3D440BB-024C-6727-72CC-C966E32B5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074BD-A993-DBC7-BCD1-ADFC69D69086}"/>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183900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3525-01B1-713F-1FB3-01CEF93E4D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D62E20-EE9E-3B37-A894-6C46CCEEE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B7D898-924C-AF0A-B824-0594FD76B641}"/>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5" name="Footer Placeholder 4">
            <a:extLst>
              <a:ext uri="{FF2B5EF4-FFF2-40B4-BE49-F238E27FC236}">
                <a16:creationId xmlns:a16="http://schemas.microsoft.com/office/drawing/2014/main" id="{C147848A-9DE3-5BA7-B3ED-0E7753494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C8095-0344-03F1-1F21-84BFFCBC1404}"/>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328839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4E68-0D4E-B900-90F5-B43A8A7202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653953-8E53-E54A-9390-44723ED822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7507D0-DBC2-86ED-6217-28C44F63BB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32EB8A-1E47-FF9F-3D05-3E366AACF234}"/>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6" name="Footer Placeholder 5">
            <a:extLst>
              <a:ext uri="{FF2B5EF4-FFF2-40B4-BE49-F238E27FC236}">
                <a16:creationId xmlns:a16="http://schemas.microsoft.com/office/drawing/2014/main" id="{BDB4162D-68C4-ABA3-41FC-AAF755AEF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E2306-8F06-5540-2DE0-0A8EEB799726}"/>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180731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5EB8-C28F-FAA0-7D6F-C4313977B7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93FE06-F511-1253-B25C-C2F5B73BE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790BF7-BDDC-5B33-F235-803A06C0C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00CB2A-5DDA-91DB-2163-CB2DD7691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A655A-E7B1-23F6-8000-E07D4D7C40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870649-9BF7-2180-3D78-CEFC1379A488}"/>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8" name="Footer Placeholder 7">
            <a:extLst>
              <a:ext uri="{FF2B5EF4-FFF2-40B4-BE49-F238E27FC236}">
                <a16:creationId xmlns:a16="http://schemas.microsoft.com/office/drawing/2014/main" id="{49DC20E7-EF3A-DC7B-F597-A21701ED8B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D3169F-02EC-5423-FB5F-777C2C019452}"/>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394588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2E35-2DCD-5112-A797-28F0C611A7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39970C-B119-2E7E-1A78-30D3B6F1779E}"/>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4" name="Footer Placeholder 3">
            <a:extLst>
              <a:ext uri="{FF2B5EF4-FFF2-40B4-BE49-F238E27FC236}">
                <a16:creationId xmlns:a16="http://schemas.microsoft.com/office/drawing/2014/main" id="{7537A34A-0235-7CC8-F901-217AC17C0B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1E06F5-8F4E-FD6F-7CD7-115D7CCDC9FF}"/>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15557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41CDF-48AF-65F5-3600-B522800C8FA8}"/>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3" name="Footer Placeholder 2">
            <a:extLst>
              <a:ext uri="{FF2B5EF4-FFF2-40B4-BE49-F238E27FC236}">
                <a16:creationId xmlns:a16="http://schemas.microsoft.com/office/drawing/2014/main" id="{27C32ECC-57B2-569F-FBA6-0733502E63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57DC49-C060-BCDA-B24E-45781A63E60A}"/>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278457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E9F5-1751-0843-B116-CF16BC160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B4583B-0224-5C14-0D13-F0EDA2F41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0834C4-3388-059C-EE05-D6A814DF7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F643A-D66F-123E-2689-F34CEA3F4929}"/>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6" name="Footer Placeholder 5">
            <a:extLst>
              <a:ext uri="{FF2B5EF4-FFF2-40B4-BE49-F238E27FC236}">
                <a16:creationId xmlns:a16="http://schemas.microsoft.com/office/drawing/2014/main" id="{DBF688DF-03CA-EC7F-60B3-0B8C03917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2A11F-55B5-B031-EA39-04B4E3B1EC7F}"/>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10107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FFE6-9844-73E3-4348-4DBCAF186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EA327-6932-92DA-AD86-FD1B08D6AD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42AAEC-5774-CE7F-FD04-2E922EF1A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2C453-F45D-EEA3-0DD0-146EEC84D47C}"/>
              </a:ext>
            </a:extLst>
          </p:cNvPr>
          <p:cNvSpPr>
            <a:spLocks noGrp="1"/>
          </p:cNvSpPr>
          <p:nvPr>
            <p:ph type="dt" sz="half" idx="10"/>
          </p:nvPr>
        </p:nvSpPr>
        <p:spPr/>
        <p:txBody>
          <a:bodyPr/>
          <a:lstStyle/>
          <a:p>
            <a:fld id="{6465B996-482F-4031-A725-43DBEF58C49B}" type="datetimeFigureOut">
              <a:rPr lang="en-US" smtClean="0"/>
              <a:t>1/2/2024</a:t>
            </a:fld>
            <a:endParaRPr lang="en-US"/>
          </a:p>
        </p:txBody>
      </p:sp>
      <p:sp>
        <p:nvSpPr>
          <p:cNvPr id="6" name="Footer Placeholder 5">
            <a:extLst>
              <a:ext uri="{FF2B5EF4-FFF2-40B4-BE49-F238E27FC236}">
                <a16:creationId xmlns:a16="http://schemas.microsoft.com/office/drawing/2014/main" id="{E407F228-6C9D-FFFC-C118-B59B6A0B1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B649C-9CA0-82CB-0A5C-1CA08B894C14}"/>
              </a:ext>
            </a:extLst>
          </p:cNvPr>
          <p:cNvSpPr>
            <a:spLocks noGrp="1"/>
          </p:cNvSpPr>
          <p:nvPr>
            <p:ph type="sldNum" sz="quarter" idx="12"/>
          </p:nvPr>
        </p:nvSpPr>
        <p:spPr/>
        <p:txBody>
          <a:bodyPr/>
          <a:lstStyle/>
          <a:p>
            <a:fld id="{7E4D4528-C53F-49FE-A34E-43144D52F406}" type="slidenum">
              <a:rPr lang="en-US" smtClean="0"/>
              <a:t>‹#›</a:t>
            </a:fld>
            <a:endParaRPr lang="en-US"/>
          </a:p>
        </p:txBody>
      </p:sp>
    </p:spTree>
    <p:extLst>
      <p:ext uri="{BB962C8B-B14F-4D97-AF65-F5344CB8AC3E}">
        <p14:creationId xmlns:p14="http://schemas.microsoft.com/office/powerpoint/2010/main" val="133739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FE9EF8-7847-9151-88AF-3AA38746C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6D4E6F-8332-81B5-67C0-B65B0F21A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4FCBB-1101-248A-38FB-DF8358349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5B996-482F-4031-A725-43DBEF58C49B}" type="datetimeFigureOut">
              <a:rPr lang="en-US" smtClean="0"/>
              <a:t>1/2/2024</a:t>
            </a:fld>
            <a:endParaRPr lang="en-US"/>
          </a:p>
        </p:txBody>
      </p:sp>
      <p:sp>
        <p:nvSpPr>
          <p:cNvPr id="5" name="Footer Placeholder 4">
            <a:extLst>
              <a:ext uri="{FF2B5EF4-FFF2-40B4-BE49-F238E27FC236}">
                <a16:creationId xmlns:a16="http://schemas.microsoft.com/office/drawing/2014/main" id="{43E57523-B006-012C-8734-4C4CEADF3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9AE3BA-943B-20E7-284A-C6649424E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D4528-C53F-49FE-A34E-43144D52F406}" type="slidenum">
              <a:rPr lang="en-US" smtClean="0"/>
              <a:t>‹#›</a:t>
            </a:fld>
            <a:endParaRPr lang="en-US"/>
          </a:p>
        </p:txBody>
      </p:sp>
    </p:spTree>
    <p:extLst>
      <p:ext uri="{BB962C8B-B14F-4D97-AF65-F5344CB8AC3E}">
        <p14:creationId xmlns:p14="http://schemas.microsoft.com/office/powerpoint/2010/main" val="2658299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E661-5BB1-E1B0-06D4-75227D789CFA}"/>
              </a:ext>
            </a:extLst>
          </p:cNvPr>
          <p:cNvSpPr>
            <a:spLocks noGrp="1"/>
          </p:cNvSpPr>
          <p:nvPr>
            <p:ph type="ctrTitle"/>
          </p:nvPr>
        </p:nvSpPr>
        <p:spPr>
          <a:xfrm>
            <a:off x="1524000" y="169863"/>
            <a:ext cx="9144000" cy="1049337"/>
          </a:xfrm>
        </p:spPr>
        <p:txBody>
          <a:bodyPr/>
          <a:lstStyle/>
          <a:p>
            <a:r>
              <a:rPr lang="en-US" i="1" dirty="0">
                <a:solidFill>
                  <a:schemeClr val="accent5">
                    <a:lumMod val="75000"/>
                  </a:schemeClr>
                </a:solidFill>
                <a:latin typeface="Algerian" panose="04020705040A02060702" pitchFamily="82" charset="0"/>
              </a:rPr>
              <a:t>SALES DASHBOARD</a:t>
            </a:r>
          </a:p>
        </p:txBody>
      </p:sp>
      <p:sp>
        <p:nvSpPr>
          <p:cNvPr id="3" name="Subtitle 2">
            <a:extLst>
              <a:ext uri="{FF2B5EF4-FFF2-40B4-BE49-F238E27FC236}">
                <a16:creationId xmlns:a16="http://schemas.microsoft.com/office/drawing/2014/main" id="{589BBB09-9E50-6E83-7373-9C283B7B9ED4}"/>
              </a:ext>
            </a:extLst>
          </p:cNvPr>
          <p:cNvSpPr>
            <a:spLocks noGrp="1"/>
          </p:cNvSpPr>
          <p:nvPr>
            <p:ph type="subTitle" idx="1"/>
          </p:nvPr>
        </p:nvSpPr>
        <p:spPr>
          <a:xfrm>
            <a:off x="1524000" y="1400174"/>
            <a:ext cx="9144000" cy="5457825"/>
          </a:xfrm>
        </p:spPr>
        <p:txBody>
          <a:bodyPr>
            <a:noAutofit/>
          </a:bodyPr>
          <a:lstStyle/>
          <a:p>
            <a:pPr algn="l"/>
            <a:r>
              <a:rPr lang="en-US" sz="1400" dirty="0"/>
              <a:t>This explains the sales dashboard of a store. </a:t>
            </a:r>
          </a:p>
          <a:p>
            <a:pPr algn="l"/>
            <a:r>
              <a:rPr lang="en-US" sz="1400" b="0" i="0" dirty="0">
                <a:effectLst/>
                <a:latin typeface="-apple-system"/>
              </a:rPr>
              <a:t>From the analysis and insights built, the Visualization came up with the </a:t>
            </a:r>
            <a:br>
              <a:rPr lang="en-US" sz="1400" b="0" i="0" dirty="0">
                <a:effectLst/>
                <a:latin typeface="-apple-system"/>
              </a:rPr>
            </a:br>
            <a:r>
              <a:rPr lang="en-US" sz="1400" b="0" i="0" dirty="0">
                <a:effectLst/>
                <a:latin typeface="-apple-system"/>
              </a:rPr>
              <a:t>Sales by region</a:t>
            </a:r>
            <a:br>
              <a:rPr lang="en-US" sz="1400" b="0" i="0" dirty="0">
                <a:effectLst/>
                <a:latin typeface="-apple-system"/>
              </a:rPr>
            </a:br>
            <a:r>
              <a:rPr lang="en-US" sz="1400" b="0" i="0" dirty="0">
                <a:effectLst/>
                <a:latin typeface="-apple-system"/>
              </a:rPr>
              <a:t>Sales by subcategory of the products </a:t>
            </a:r>
            <a:br>
              <a:rPr lang="en-US" sz="1400" b="0" i="0" dirty="0">
                <a:effectLst/>
                <a:latin typeface="-apple-system"/>
              </a:rPr>
            </a:br>
            <a:r>
              <a:rPr lang="en-US" sz="1400" b="0" i="0" dirty="0">
                <a:effectLst/>
                <a:latin typeface="-apple-system"/>
              </a:rPr>
              <a:t>Sales by Customer segments and category</a:t>
            </a:r>
            <a:br>
              <a:rPr lang="en-US" sz="1400" b="0" i="0" dirty="0">
                <a:effectLst/>
                <a:latin typeface="-apple-system"/>
              </a:rPr>
            </a:br>
            <a:r>
              <a:rPr lang="en-US" sz="1400" b="0" i="0" dirty="0">
                <a:effectLst/>
                <a:latin typeface="-apple-system"/>
              </a:rPr>
              <a:t>Sales by states</a:t>
            </a:r>
            <a:br>
              <a:rPr lang="en-US" sz="1400" b="0" i="0" dirty="0">
                <a:effectLst/>
                <a:latin typeface="-apple-system"/>
              </a:rPr>
            </a:br>
            <a:r>
              <a:rPr lang="en-US" sz="1400" b="0" i="0" dirty="0">
                <a:effectLst/>
                <a:latin typeface="-apple-system"/>
              </a:rPr>
              <a:t>Yearly Trend in sales </a:t>
            </a:r>
            <a:br>
              <a:rPr lang="en-US" sz="1400" b="0" i="0" dirty="0">
                <a:effectLst/>
                <a:latin typeface="-apple-system"/>
              </a:rPr>
            </a:br>
            <a:r>
              <a:rPr lang="en-US" sz="1400" b="0" i="0" dirty="0" err="1">
                <a:effectLst/>
                <a:latin typeface="-apple-system"/>
              </a:rPr>
              <a:t>Sales</a:t>
            </a:r>
            <a:r>
              <a:rPr lang="en-US" sz="1400" b="0" i="0" dirty="0">
                <a:effectLst/>
                <a:latin typeface="-apple-system"/>
              </a:rPr>
              <a:t> by Customer segment </a:t>
            </a:r>
            <a:br>
              <a:rPr lang="en-US" sz="1400" b="0" i="0" dirty="0">
                <a:effectLst/>
                <a:latin typeface="-apple-system"/>
              </a:rPr>
            </a:br>
            <a:r>
              <a:rPr lang="en-US" sz="1400" b="0" i="0" dirty="0">
                <a:effectLst/>
                <a:latin typeface="-apple-system"/>
              </a:rPr>
              <a:t>Quantity Demanded </a:t>
            </a:r>
            <a:br>
              <a:rPr lang="en-US" sz="1400" b="0" i="0" dirty="0">
                <a:effectLst/>
                <a:latin typeface="-apple-system"/>
              </a:rPr>
            </a:br>
            <a:r>
              <a:rPr lang="en-US" sz="1400" b="0" i="0" dirty="0">
                <a:effectLst/>
                <a:latin typeface="-apple-system"/>
              </a:rPr>
              <a:t>Sales by Category </a:t>
            </a:r>
            <a:br>
              <a:rPr lang="en-US" sz="1400" b="0" i="0" dirty="0">
                <a:effectLst/>
                <a:latin typeface="-apple-system"/>
              </a:rPr>
            </a:br>
            <a:r>
              <a:rPr lang="en-US" sz="1400" b="0" i="0" dirty="0">
                <a:effectLst/>
                <a:latin typeface="-apple-system"/>
              </a:rPr>
              <a:t>It was observed from the valuable visualizations that the West region recalled the higher sales of the products. On the subcategory sales by region, it was observed that in the central region, chairs got the higher sales. On the East region, Phones accessories recalled the highest sales while machines got the highest sales in the South region. In the West region, chairs also recalled the highest sales. </a:t>
            </a:r>
            <a:br>
              <a:rPr lang="en-US" sz="1400" b="0" i="0" dirty="0">
                <a:effectLst/>
                <a:latin typeface="-apple-system"/>
              </a:rPr>
            </a:br>
            <a:r>
              <a:rPr lang="en-US" sz="1400" b="0" i="0" dirty="0">
                <a:effectLst/>
                <a:latin typeface="-apple-system"/>
              </a:rPr>
              <a:t>Technology was indicated to possessed the highest sales in the sales by customer segments while California recalled a high sale amongst the states. The highest sales was obtained in 2018 on the trend of sales and consumers was noted to give the organization highest sales. </a:t>
            </a:r>
            <a:br>
              <a:rPr lang="en-US" sz="1400" b="0" i="0" dirty="0">
                <a:effectLst/>
                <a:latin typeface="-apple-system"/>
              </a:rPr>
            </a:br>
            <a:r>
              <a:rPr lang="en-US" sz="1400" b="0" i="0" dirty="0">
                <a:effectLst/>
                <a:latin typeface="-apple-system"/>
              </a:rPr>
              <a:t>On the Quantity mostly ordered in the different categories, chairs got the highest sales. On Office suppliers, binders got a higher sale. Technology recall a higher sale in the category of products. </a:t>
            </a:r>
            <a:br>
              <a:rPr lang="en-US" sz="1400" b="0" i="0" dirty="0">
                <a:effectLst/>
                <a:latin typeface="-apple-system"/>
              </a:rPr>
            </a:br>
            <a:br>
              <a:rPr lang="en-US" sz="1400" b="0" i="0" dirty="0">
                <a:effectLst/>
                <a:latin typeface="-apple-system"/>
              </a:rPr>
            </a:br>
            <a:r>
              <a:rPr lang="en-US" sz="1400" b="0" i="0" dirty="0">
                <a:effectLst/>
                <a:latin typeface="-apple-system"/>
              </a:rPr>
              <a:t>Recommendations:</a:t>
            </a:r>
            <a:br>
              <a:rPr lang="en-US" sz="1400" b="0" i="0" dirty="0">
                <a:effectLst/>
                <a:latin typeface="-apple-system"/>
              </a:rPr>
            </a:br>
            <a:r>
              <a:rPr lang="en-US" sz="1400" b="0" i="0" dirty="0">
                <a:effectLst/>
                <a:latin typeface="-apple-system"/>
              </a:rPr>
              <a:t>The need for the organization to focus on the sales with low sales and know the possible reasons for the low sales of these products. States with higher should not be taking with levity, hence, the organization needs to know why there is higher sales through market research and channel the observations or results obtained to states with lower sales. This can also be observed as relate to products. </a:t>
            </a:r>
          </a:p>
          <a:p>
            <a:pPr algn="l"/>
            <a:r>
              <a:rPr lang="en-US" sz="1400" dirty="0">
                <a:latin typeface="-apple-system"/>
              </a:rPr>
              <a:t>Analytic Tool: Tableau </a:t>
            </a:r>
            <a:endParaRPr lang="en-US" sz="1400" dirty="0"/>
          </a:p>
        </p:txBody>
      </p:sp>
    </p:spTree>
    <p:extLst>
      <p:ext uri="{BB962C8B-B14F-4D97-AF65-F5344CB8AC3E}">
        <p14:creationId xmlns:p14="http://schemas.microsoft.com/office/powerpoint/2010/main" val="40941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6888-8F5A-7B28-D938-68981D5C734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03AA70-ED7C-9B47-7CFF-24866144C7E2}"/>
              </a:ext>
            </a:extLst>
          </p:cNvPr>
          <p:cNvPicPr>
            <a:picLocks noGrp="1" noChangeAspect="1"/>
          </p:cNvPicPr>
          <p:nvPr>
            <p:ph idx="1"/>
          </p:nvPr>
        </p:nvPicPr>
        <p:blipFill>
          <a:blip r:embed="rId2"/>
          <a:stretch>
            <a:fillRect/>
          </a:stretch>
        </p:blipFill>
        <p:spPr>
          <a:xfrm>
            <a:off x="333375" y="152400"/>
            <a:ext cx="11601450" cy="6340475"/>
          </a:xfrm>
        </p:spPr>
      </p:pic>
    </p:spTree>
    <p:extLst>
      <p:ext uri="{BB962C8B-B14F-4D97-AF65-F5344CB8AC3E}">
        <p14:creationId xmlns:p14="http://schemas.microsoft.com/office/powerpoint/2010/main" val="90143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CFF1-4D88-26A9-8B69-99861F7D983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9A2E980-9665-1E91-F99B-55859E901F75}"/>
              </a:ext>
            </a:extLst>
          </p:cNvPr>
          <p:cNvPicPr>
            <a:picLocks noGrp="1" noChangeAspect="1"/>
          </p:cNvPicPr>
          <p:nvPr>
            <p:ph idx="1"/>
          </p:nvPr>
        </p:nvPicPr>
        <p:blipFill>
          <a:blip r:embed="rId2"/>
          <a:stretch>
            <a:fillRect/>
          </a:stretch>
        </p:blipFill>
        <p:spPr>
          <a:xfrm>
            <a:off x="180975" y="161924"/>
            <a:ext cx="11944350" cy="6162675"/>
          </a:xfrm>
        </p:spPr>
      </p:pic>
    </p:spTree>
    <p:extLst>
      <p:ext uri="{BB962C8B-B14F-4D97-AF65-F5344CB8AC3E}">
        <p14:creationId xmlns:p14="http://schemas.microsoft.com/office/powerpoint/2010/main" val="1326964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308</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Algerian</vt:lpstr>
      <vt:lpstr>-apple-system</vt:lpstr>
      <vt:lpstr>Arial</vt:lpstr>
      <vt:lpstr>Calibri</vt:lpstr>
      <vt:lpstr>Calibri Light</vt:lpstr>
      <vt:lpstr>Office Theme</vt:lpstr>
      <vt:lpstr>SALES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cp:revision>
  <dcterms:created xsi:type="dcterms:W3CDTF">2023-12-29T12:55:43Z</dcterms:created>
  <dcterms:modified xsi:type="dcterms:W3CDTF">2024-01-02T11:27:21Z</dcterms:modified>
</cp:coreProperties>
</file>