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9B783D-8576-419E-B291-50FDA73F3AF2}"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E78E8E-0C0A-4653-B66E-C942EF66B4E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5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B783D-8576-419E-B291-50FDA73F3AF2}"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E78E8E-0C0A-4653-B66E-C942EF66B4E3}" type="slidenum">
              <a:rPr lang="en-GB" smtClean="0"/>
              <a:t>‹#›</a:t>
            </a:fld>
            <a:endParaRPr lang="en-GB"/>
          </a:p>
        </p:txBody>
      </p:sp>
    </p:spTree>
    <p:extLst>
      <p:ext uri="{BB962C8B-B14F-4D97-AF65-F5344CB8AC3E}">
        <p14:creationId xmlns:p14="http://schemas.microsoft.com/office/powerpoint/2010/main" val="393402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B783D-8576-419E-B291-50FDA73F3AF2}"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E78E8E-0C0A-4653-B66E-C942EF66B4E3}" type="slidenum">
              <a:rPr lang="en-GB" smtClean="0"/>
              <a:t>‹#›</a:t>
            </a:fld>
            <a:endParaRPr lang="en-GB"/>
          </a:p>
        </p:txBody>
      </p:sp>
    </p:spTree>
    <p:extLst>
      <p:ext uri="{BB962C8B-B14F-4D97-AF65-F5344CB8AC3E}">
        <p14:creationId xmlns:p14="http://schemas.microsoft.com/office/powerpoint/2010/main" val="101987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B783D-8576-419E-B291-50FDA73F3AF2}"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E78E8E-0C0A-4653-B66E-C942EF66B4E3}" type="slidenum">
              <a:rPr lang="en-GB" smtClean="0"/>
              <a:t>‹#›</a:t>
            </a:fld>
            <a:endParaRPr lang="en-GB"/>
          </a:p>
        </p:txBody>
      </p:sp>
    </p:spTree>
    <p:extLst>
      <p:ext uri="{BB962C8B-B14F-4D97-AF65-F5344CB8AC3E}">
        <p14:creationId xmlns:p14="http://schemas.microsoft.com/office/powerpoint/2010/main" val="36889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9B783D-8576-419E-B291-50FDA73F3AF2}"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E78E8E-0C0A-4653-B66E-C942EF66B4E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86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9B783D-8576-419E-B291-50FDA73F3AF2}" type="datetimeFigureOut">
              <a:rPr lang="en-GB" smtClean="0"/>
              <a:t>14/12/2023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E78E8E-0C0A-4653-B66E-C942EF66B4E3}" type="slidenum">
              <a:rPr lang="en-GB" smtClean="0"/>
              <a:t>‹#›</a:t>
            </a:fld>
            <a:endParaRPr lang="en-GB"/>
          </a:p>
        </p:txBody>
      </p:sp>
    </p:spTree>
    <p:extLst>
      <p:ext uri="{BB962C8B-B14F-4D97-AF65-F5344CB8AC3E}">
        <p14:creationId xmlns:p14="http://schemas.microsoft.com/office/powerpoint/2010/main" val="776669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9B783D-8576-419E-B291-50FDA73F3AF2}" type="datetimeFigureOut">
              <a:rPr lang="en-GB" smtClean="0"/>
              <a:t>14/12/2023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E78E8E-0C0A-4653-B66E-C942EF66B4E3}" type="slidenum">
              <a:rPr lang="en-GB" smtClean="0"/>
              <a:t>‹#›</a:t>
            </a:fld>
            <a:endParaRPr lang="en-GB"/>
          </a:p>
        </p:txBody>
      </p:sp>
    </p:spTree>
    <p:extLst>
      <p:ext uri="{BB962C8B-B14F-4D97-AF65-F5344CB8AC3E}">
        <p14:creationId xmlns:p14="http://schemas.microsoft.com/office/powerpoint/2010/main" val="27561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9B783D-8576-419E-B291-50FDA73F3AF2}" type="datetimeFigureOut">
              <a:rPr lang="en-GB" smtClean="0"/>
              <a:t>14/12/2023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E78E8E-0C0A-4653-B66E-C942EF66B4E3}" type="slidenum">
              <a:rPr lang="en-GB" smtClean="0"/>
              <a:t>‹#›</a:t>
            </a:fld>
            <a:endParaRPr lang="en-GB"/>
          </a:p>
        </p:txBody>
      </p:sp>
    </p:spTree>
    <p:extLst>
      <p:ext uri="{BB962C8B-B14F-4D97-AF65-F5344CB8AC3E}">
        <p14:creationId xmlns:p14="http://schemas.microsoft.com/office/powerpoint/2010/main" val="156617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9B783D-8576-419E-B291-50FDA73F3AF2}" type="datetimeFigureOut">
              <a:rPr lang="en-GB" smtClean="0"/>
              <a:t>14/12/2023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E7E78E8E-0C0A-4653-B66E-C942EF66B4E3}" type="slidenum">
              <a:rPr lang="en-GB" smtClean="0"/>
              <a:t>‹#›</a:t>
            </a:fld>
            <a:endParaRPr lang="en-GB"/>
          </a:p>
        </p:txBody>
      </p:sp>
    </p:spTree>
    <p:extLst>
      <p:ext uri="{BB962C8B-B14F-4D97-AF65-F5344CB8AC3E}">
        <p14:creationId xmlns:p14="http://schemas.microsoft.com/office/powerpoint/2010/main" val="219261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9B783D-8576-419E-B291-50FDA73F3AF2}" type="datetimeFigureOut">
              <a:rPr lang="en-GB" smtClean="0"/>
              <a:t>14/12/2023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E78E8E-0C0A-4653-B66E-C942EF66B4E3}" type="slidenum">
              <a:rPr lang="en-GB" smtClean="0"/>
              <a:t>‹#›</a:t>
            </a:fld>
            <a:endParaRPr lang="en-GB"/>
          </a:p>
        </p:txBody>
      </p:sp>
    </p:spTree>
    <p:extLst>
      <p:ext uri="{BB962C8B-B14F-4D97-AF65-F5344CB8AC3E}">
        <p14:creationId xmlns:p14="http://schemas.microsoft.com/office/powerpoint/2010/main" val="2341576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9B783D-8576-419E-B291-50FDA73F3AF2}" type="datetimeFigureOut">
              <a:rPr lang="en-GB" smtClean="0"/>
              <a:t>14/12/2023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E78E8E-0C0A-4653-B66E-C942EF66B4E3}" type="slidenum">
              <a:rPr lang="en-GB" smtClean="0"/>
              <a:t>‹#›</a:t>
            </a:fld>
            <a:endParaRPr lang="en-GB"/>
          </a:p>
        </p:txBody>
      </p:sp>
    </p:spTree>
    <p:extLst>
      <p:ext uri="{BB962C8B-B14F-4D97-AF65-F5344CB8AC3E}">
        <p14:creationId xmlns:p14="http://schemas.microsoft.com/office/powerpoint/2010/main" val="318654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9B783D-8576-419E-B291-50FDA73F3AF2}" type="datetimeFigureOut">
              <a:rPr lang="en-GB" smtClean="0"/>
              <a:t>14/12/2023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E78E8E-0C0A-4653-B66E-C942EF66B4E3}"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072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Chef cooking dinner at the table in the kitchen. cartoon  character concept preparing meals at home in flat style. illustration">
            <a:extLst>
              <a:ext uri="{FF2B5EF4-FFF2-40B4-BE49-F238E27FC236}">
                <a16:creationId xmlns:a16="http://schemas.microsoft.com/office/drawing/2014/main" id="{08C4301E-0E17-4DF4-CF01-62B0DD304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788" y="1599156"/>
            <a:ext cx="4826165" cy="35661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0B80F66-9CD0-A5C8-7142-6BF439BE761F}"/>
              </a:ext>
            </a:extLst>
          </p:cNvPr>
          <p:cNvSpPr>
            <a:spLocks noGrp="1"/>
          </p:cNvSpPr>
          <p:nvPr>
            <p:ph type="ctrTitle"/>
          </p:nvPr>
        </p:nvSpPr>
        <p:spPr>
          <a:xfrm>
            <a:off x="1097280" y="758952"/>
            <a:ext cx="7291808" cy="3566160"/>
          </a:xfrm>
        </p:spPr>
        <p:txBody>
          <a:bodyPr>
            <a:normAutofit/>
          </a:bodyPr>
          <a:lstStyle/>
          <a:p>
            <a:r>
              <a:rPr lang="en-GB" sz="6600" dirty="0"/>
              <a:t>Recipe Site Traffic</a:t>
            </a:r>
          </a:p>
        </p:txBody>
      </p:sp>
      <p:sp>
        <p:nvSpPr>
          <p:cNvPr id="3" name="Subtitle 2">
            <a:extLst>
              <a:ext uri="{FF2B5EF4-FFF2-40B4-BE49-F238E27FC236}">
                <a16:creationId xmlns:a16="http://schemas.microsoft.com/office/drawing/2014/main" id="{201BC1B1-2DFF-BE59-98C0-69F8C8F1A4CC}"/>
              </a:ext>
            </a:extLst>
          </p:cNvPr>
          <p:cNvSpPr>
            <a:spLocks noGrp="1"/>
          </p:cNvSpPr>
          <p:nvPr>
            <p:ph type="subTitle" idx="1"/>
          </p:nvPr>
        </p:nvSpPr>
        <p:spPr/>
        <p:txBody>
          <a:bodyPr/>
          <a:lstStyle/>
          <a:p>
            <a:r>
              <a:rPr lang="en-US" dirty="0"/>
              <a:t>Segun </a:t>
            </a:r>
            <a:r>
              <a:rPr lang="en-US" dirty="0" err="1"/>
              <a:t>umoru</a:t>
            </a:r>
            <a:endParaRPr lang="en-GB" dirty="0"/>
          </a:p>
        </p:txBody>
      </p:sp>
    </p:spTree>
    <p:extLst>
      <p:ext uri="{BB962C8B-B14F-4D97-AF65-F5344CB8AC3E}">
        <p14:creationId xmlns:p14="http://schemas.microsoft.com/office/powerpoint/2010/main" val="420306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age 44 | Business Recommendation Images - Free Download on Freepik">
            <a:extLst>
              <a:ext uri="{FF2B5EF4-FFF2-40B4-BE49-F238E27FC236}">
                <a16:creationId xmlns:a16="http://schemas.microsoft.com/office/drawing/2014/main" id="{43745A95-46A9-D49A-510B-06E2016A2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820" y="843123"/>
            <a:ext cx="3995954" cy="43211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563A692-0419-2621-6C20-486EB3BC9A76}"/>
              </a:ext>
            </a:extLst>
          </p:cNvPr>
          <p:cNvSpPr>
            <a:spLocks noGrp="1"/>
          </p:cNvSpPr>
          <p:nvPr>
            <p:ph type="title"/>
          </p:nvPr>
        </p:nvSpPr>
        <p:spPr>
          <a:xfrm>
            <a:off x="927159" y="394977"/>
            <a:ext cx="10058400" cy="1450757"/>
          </a:xfrm>
        </p:spPr>
        <p:txBody>
          <a:bodyPr/>
          <a:lstStyle/>
          <a:p>
            <a:r>
              <a:rPr lang="en-US" dirty="0"/>
              <a:t> Business Recommendations</a:t>
            </a:r>
            <a:endParaRPr lang="en-GB" dirty="0"/>
          </a:p>
        </p:txBody>
      </p:sp>
      <p:sp>
        <p:nvSpPr>
          <p:cNvPr id="6" name="Content Placeholder 5">
            <a:extLst>
              <a:ext uri="{FF2B5EF4-FFF2-40B4-BE49-F238E27FC236}">
                <a16:creationId xmlns:a16="http://schemas.microsoft.com/office/drawing/2014/main" id="{DEA0281F-4C8C-B0D7-EFE0-2923CF372685}"/>
              </a:ext>
            </a:extLst>
          </p:cNvPr>
          <p:cNvSpPr>
            <a:spLocks noGrp="1"/>
          </p:cNvSpPr>
          <p:nvPr>
            <p:ph idx="1"/>
          </p:nvPr>
        </p:nvSpPr>
        <p:spPr>
          <a:xfrm>
            <a:off x="1206441" y="1845734"/>
            <a:ext cx="7490992" cy="4321150"/>
          </a:xfrm>
        </p:spPr>
        <p:txBody>
          <a:bodyPr>
            <a:noAutofit/>
          </a:bodyPr>
          <a:lstStyle/>
          <a:p>
            <a:pPr marL="0" indent="0" algn="l">
              <a:buNone/>
            </a:pPr>
            <a:r>
              <a:rPr lang="en-US" sz="1700" b="0" i="0" dirty="0">
                <a:solidFill>
                  <a:srgbClr val="05192D"/>
                </a:solidFill>
                <a:effectLst/>
                <a:latin typeface="+mj-lt"/>
              </a:rPr>
              <a:t>To aid the Product Manager in predicting recipe traffic, deploying the Logistic Regression Model in production can ensure approximately 84% accuracy in identifying high-traffic recipes. This will instill confidence in the Product Manager to drive more traffic to the website. Additionally, the Product Manager can consider the following strategies:</a:t>
            </a:r>
          </a:p>
          <a:p>
            <a:pPr>
              <a:buFont typeface="Arial" panose="020B0604020202020204" pitchFamily="34" charset="0"/>
              <a:buChar char="•"/>
            </a:pPr>
            <a:r>
              <a:rPr lang="en-US" sz="1700" b="0" i="0" dirty="0">
                <a:solidFill>
                  <a:srgbClr val="05192D"/>
                </a:solidFill>
                <a:effectLst/>
                <a:latin typeface="+mj-lt"/>
              </a:rPr>
              <a:t> Personalized Meal Plans: Utilize nutritional data to create personalized meal plans based on individual preferences and dietary needs.</a:t>
            </a:r>
          </a:p>
          <a:p>
            <a:pPr>
              <a:buFont typeface="Arial" panose="020B0604020202020204" pitchFamily="34" charset="0"/>
              <a:buChar char="•"/>
            </a:pPr>
            <a:r>
              <a:rPr lang="en-US" sz="1700" b="0" i="0" dirty="0">
                <a:solidFill>
                  <a:srgbClr val="05192D"/>
                </a:solidFill>
                <a:effectLst/>
                <a:latin typeface="+mj-lt"/>
              </a:rPr>
              <a:t> Promote Popular Categories: Emphasize and expand promotion of popular recipe categories, particularly chicken recipes, by introducing new and innovative options to maintain customer engagement.</a:t>
            </a:r>
          </a:p>
          <a:p>
            <a:pPr>
              <a:buFont typeface="Arial" panose="020B0604020202020204" pitchFamily="34" charset="0"/>
              <a:buChar char="•"/>
            </a:pPr>
            <a:r>
              <a:rPr lang="en-US" sz="1700" dirty="0">
                <a:latin typeface="+mj-lt"/>
              </a:rPr>
              <a:t> To focus marketing efforts, target high-traffic recipe categories like Potato, Pork, and Vegetable.</a:t>
            </a:r>
          </a:p>
          <a:p>
            <a:pPr>
              <a:buFont typeface="Arial" panose="020B0604020202020204" pitchFamily="34" charset="0"/>
              <a:buChar char="•"/>
            </a:pPr>
            <a:r>
              <a:rPr lang="en-US" sz="1700" dirty="0">
                <a:latin typeface="+mj-lt"/>
              </a:rPr>
              <a:t> Additionally, optimize serving size options by aligning them with customer preferences and highlighting recipes that cater to popular serving sizes, such as 4 servings.</a:t>
            </a:r>
            <a:endParaRPr lang="en-GB" sz="1700" dirty="0">
              <a:latin typeface="+mj-lt"/>
            </a:endParaRPr>
          </a:p>
        </p:txBody>
      </p:sp>
    </p:spTree>
    <p:extLst>
      <p:ext uri="{BB962C8B-B14F-4D97-AF65-F5344CB8AC3E}">
        <p14:creationId xmlns:p14="http://schemas.microsoft.com/office/powerpoint/2010/main" val="341733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ge 16 | Online Relations Images - Free Download on Freepik">
            <a:extLst>
              <a:ext uri="{FF2B5EF4-FFF2-40B4-BE49-F238E27FC236}">
                <a16:creationId xmlns:a16="http://schemas.microsoft.com/office/drawing/2014/main" id="{E14AE07F-A208-1732-2DA4-C6C6DF3FA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549" y="1101455"/>
            <a:ext cx="5009478" cy="33386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53D0BB-0601-8AB0-4320-DF32C7235F91}"/>
              </a:ext>
            </a:extLst>
          </p:cNvPr>
          <p:cNvSpPr>
            <a:spLocks noGrp="1"/>
          </p:cNvSpPr>
          <p:nvPr>
            <p:ph type="title"/>
          </p:nvPr>
        </p:nvSpPr>
        <p:spPr/>
        <p:txBody>
          <a:bodyPr/>
          <a:lstStyle/>
          <a:p>
            <a:r>
              <a:rPr lang="en-GB" dirty="0"/>
              <a:t>About Tasty Bytes </a:t>
            </a:r>
          </a:p>
        </p:txBody>
      </p:sp>
      <p:sp>
        <p:nvSpPr>
          <p:cNvPr id="3" name="Content Placeholder 2">
            <a:extLst>
              <a:ext uri="{FF2B5EF4-FFF2-40B4-BE49-F238E27FC236}">
                <a16:creationId xmlns:a16="http://schemas.microsoft.com/office/drawing/2014/main" id="{2961CCE8-8DBA-B549-CB5A-5C269259BD90}"/>
              </a:ext>
            </a:extLst>
          </p:cNvPr>
          <p:cNvSpPr>
            <a:spLocks noGrp="1"/>
          </p:cNvSpPr>
          <p:nvPr>
            <p:ph idx="1"/>
          </p:nvPr>
        </p:nvSpPr>
        <p:spPr>
          <a:xfrm>
            <a:off x="1097280" y="1845734"/>
            <a:ext cx="6005269" cy="4023360"/>
          </a:xfrm>
        </p:spPr>
        <p:txBody>
          <a:bodyPr/>
          <a:lstStyle/>
          <a:p>
            <a:r>
              <a:rPr lang="en-US" dirty="0"/>
              <a:t>About Tasty Bytes Tasty Bytes was founded in 2020 amid the Covid Pandemic. The world wanted inspiration so we decided to provide it. We started life as a search engine for recipes, helping people find ways to use up the limited supplies they had at home. Now, over two years on, we are a fully-fledged business. For a monthly subscription, we will put together a full meal plan to ensure you and your family are getting a healthy, balanced diet whatever your budget. Subscribe to our premium plan and we will also deliver the ingredients to your door.</a:t>
            </a:r>
            <a:endParaRPr lang="en-GB" dirty="0"/>
          </a:p>
        </p:txBody>
      </p:sp>
    </p:spTree>
    <p:extLst>
      <p:ext uri="{BB962C8B-B14F-4D97-AF65-F5344CB8AC3E}">
        <p14:creationId xmlns:p14="http://schemas.microsoft.com/office/powerpoint/2010/main" val="158031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emium Vector | Achievement of goal purpose business concept vector">
            <a:extLst>
              <a:ext uri="{FF2B5EF4-FFF2-40B4-BE49-F238E27FC236}">
                <a16:creationId xmlns:a16="http://schemas.microsoft.com/office/drawing/2014/main" id="{37E18806-34AE-6549-0EAA-CFF5164D7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497" y="286603"/>
            <a:ext cx="4910115" cy="47633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5DD40F-7DA4-5859-A881-BFBD45D0E6E9}"/>
              </a:ext>
            </a:extLst>
          </p:cNvPr>
          <p:cNvSpPr>
            <a:spLocks noGrp="1"/>
          </p:cNvSpPr>
          <p:nvPr>
            <p:ph type="title"/>
          </p:nvPr>
        </p:nvSpPr>
        <p:spPr/>
        <p:txBody>
          <a:bodyPr/>
          <a:lstStyle/>
          <a:p>
            <a:r>
              <a:rPr lang="en-US" dirty="0"/>
              <a:t>Business Goal</a:t>
            </a:r>
            <a:endParaRPr lang="en-GB" dirty="0"/>
          </a:p>
        </p:txBody>
      </p:sp>
      <p:sp>
        <p:nvSpPr>
          <p:cNvPr id="3" name="Content Placeholder 2">
            <a:extLst>
              <a:ext uri="{FF2B5EF4-FFF2-40B4-BE49-F238E27FC236}">
                <a16:creationId xmlns:a16="http://schemas.microsoft.com/office/drawing/2014/main" id="{6B13020A-982F-9E05-5706-AAD2245FC309}"/>
              </a:ext>
            </a:extLst>
          </p:cNvPr>
          <p:cNvSpPr>
            <a:spLocks noGrp="1"/>
          </p:cNvSpPr>
          <p:nvPr>
            <p:ph idx="1"/>
          </p:nvPr>
        </p:nvSpPr>
        <p:spPr>
          <a:xfrm>
            <a:off x="1097280" y="1845734"/>
            <a:ext cx="5122767" cy="4023360"/>
          </a:xfrm>
        </p:spPr>
        <p:txBody>
          <a:bodyPr>
            <a:normAutofit/>
          </a:bodyPr>
          <a:lstStyle/>
          <a:p>
            <a:pPr>
              <a:buFont typeface="Arial" panose="020B0604020202020204" pitchFamily="34" charset="0"/>
              <a:buChar char="•"/>
            </a:pPr>
            <a:r>
              <a:rPr lang="en-US" sz="2400" dirty="0"/>
              <a:t> Predict which recipes will lead to high traffic.</a:t>
            </a:r>
          </a:p>
          <a:p>
            <a:pPr>
              <a:buFont typeface="Arial" panose="020B0604020202020204" pitchFamily="34" charset="0"/>
              <a:buChar char="•"/>
            </a:pPr>
            <a:r>
              <a:rPr lang="en-US" sz="2400" dirty="0"/>
              <a:t> Correctly predict high-traffic recipes 80% of the time. </a:t>
            </a:r>
            <a:endParaRPr lang="en-GB" sz="2400" dirty="0"/>
          </a:p>
        </p:txBody>
      </p:sp>
    </p:spTree>
    <p:extLst>
      <p:ext uri="{BB962C8B-B14F-4D97-AF65-F5344CB8AC3E}">
        <p14:creationId xmlns:p14="http://schemas.microsoft.com/office/powerpoint/2010/main" val="200085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044A-A9FA-2029-CA82-AEA2DAC5AE0A}"/>
              </a:ext>
            </a:extLst>
          </p:cNvPr>
          <p:cNvSpPr>
            <a:spLocks noGrp="1"/>
          </p:cNvSpPr>
          <p:nvPr>
            <p:ph type="title"/>
          </p:nvPr>
        </p:nvSpPr>
        <p:spPr/>
        <p:txBody>
          <a:bodyPr/>
          <a:lstStyle/>
          <a:p>
            <a:r>
              <a:rPr lang="en-US" dirty="0"/>
              <a:t>Distribution of Numerical Variables</a:t>
            </a:r>
            <a:endParaRPr lang="en-GB" dirty="0"/>
          </a:p>
        </p:txBody>
      </p:sp>
      <p:sp>
        <p:nvSpPr>
          <p:cNvPr id="3" name="Content Placeholder 2">
            <a:extLst>
              <a:ext uri="{FF2B5EF4-FFF2-40B4-BE49-F238E27FC236}">
                <a16:creationId xmlns:a16="http://schemas.microsoft.com/office/drawing/2014/main" id="{4C697528-7484-2937-797B-EADE0E8B2276}"/>
              </a:ext>
            </a:extLst>
          </p:cNvPr>
          <p:cNvSpPr>
            <a:spLocks noGrp="1"/>
          </p:cNvSpPr>
          <p:nvPr>
            <p:ph sz="half" idx="1"/>
          </p:nvPr>
        </p:nvSpPr>
        <p:spPr>
          <a:xfrm>
            <a:off x="1097279" y="1845734"/>
            <a:ext cx="4495447" cy="4023360"/>
          </a:xfrm>
        </p:spPr>
        <p:txBody>
          <a:bodyPr/>
          <a:lstStyle/>
          <a:p>
            <a:pPr algn="l"/>
            <a:r>
              <a:rPr lang="en-US" b="0" i="0" dirty="0">
                <a:solidFill>
                  <a:srgbClr val="05192D"/>
                </a:solidFill>
                <a:effectLst/>
                <a:latin typeface="Studio-Feixen-Sans"/>
              </a:rPr>
              <a:t>The distribution of the variables calories, carbohydrate, sugar, and protein is skewed to the right. This indicates that the majority of people have higher values for these variables. Specifically, the skewness values are 2.09 for calories, 3.86 for carbohydrates, 4.34 for sugar, and 3.61 for protein.</a:t>
            </a:r>
          </a:p>
          <a:p>
            <a:pPr algn="l"/>
            <a:r>
              <a:rPr lang="en-US" b="0" i="0" dirty="0">
                <a:solidFill>
                  <a:srgbClr val="05192D"/>
                </a:solidFill>
                <a:effectLst/>
                <a:latin typeface="Studio-Feixen-Sans"/>
              </a:rPr>
              <a:t>Based on these skewness values, it can be inferred that most individuals consume calories above 435, carbohydrates above 35 grams, sugar above 9 grams, and protein above 24 grams in their diet.</a:t>
            </a:r>
          </a:p>
          <a:p>
            <a:endParaRPr lang="en-GB" dirty="0"/>
          </a:p>
        </p:txBody>
      </p:sp>
      <p:pic>
        <p:nvPicPr>
          <p:cNvPr id="4098" name="Picture 2">
            <a:extLst>
              <a:ext uri="{FF2B5EF4-FFF2-40B4-BE49-F238E27FC236}">
                <a16:creationId xmlns:a16="http://schemas.microsoft.com/office/drawing/2014/main" id="{68CC76A5-7504-8731-9604-08BCA3AF908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82372" y="1845734"/>
            <a:ext cx="5372992"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59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FF73-E2B1-0C56-619A-06CCCFDFECE7}"/>
              </a:ext>
            </a:extLst>
          </p:cNvPr>
          <p:cNvSpPr>
            <a:spLocks noGrp="1"/>
          </p:cNvSpPr>
          <p:nvPr>
            <p:ph type="title"/>
          </p:nvPr>
        </p:nvSpPr>
        <p:spPr/>
        <p:txBody>
          <a:bodyPr/>
          <a:lstStyle/>
          <a:p>
            <a:r>
              <a:rPr lang="en-US" dirty="0"/>
              <a:t>Distribution of Categorical Variables</a:t>
            </a:r>
            <a:endParaRPr lang="en-GB" dirty="0"/>
          </a:p>
        </p:txBody>
      </p:sp>
      <p:sp>
        <p:nvSpPr>
          <p:cNvPr id="3" name="Content Placeholder 2">
            <a:extLst>
              <a:ext uri="{FF2B5EF4-FFF2-40B4-BE49-F238E27FC236}">
                <a16:creationId xmlns:a16="http://schemas.microsoft.com/office/drawing/2014/main" id="{BFB88401-22F3-90EE-F3B9-B9C736BB1B22}"/>
              </a:ext>
            </a:extLst>
          </p:cNvPr>
          <p:cNvSpPr>
            <a:spLocks noGrp="1"/>
          </p:cNvSpPr>
          <p:nvPr>
            <p:ph sz="half" idx="1"/>
          </p:nvPr>
        </p:nvSpPr>
        <p:spPr/>
        <p:txBody>
          <a:bodyPr>
            <a:normAutofit lnSpcReduction="10000"/>
          </a:bodyPr>
          <a:lstStyle/>
          <a:p>
            <a:pPr algn="l"/>
            <a:r>
              <a:rPr lang="en-US" b="0" i="0" dirty="0">
                <a:solidFill>
                  <a:srgbClr val="05192D"/>
                </a:solidFill>
                <a:effectLst/>
                <a:latin typeface="Studio-Feixen-Sans"/>
              </a:rPr>
              <a:t>The data shows that chicken recipes are the most popular, with a total count of 172, followed by breakfast recipes with a total count of 106. One Dish Meal recipes are the least popular, with a total count of 71.</a:t>
            </a:r>
          </a:p>
          <a:p>
            <a:pPr algn="l"/>
            <a:r>
              <a:rPr lang="en-US" b="0" i="0" dirty="0">
                <a:solidFill>
                  <a:srgbClr val="05192D"/>
                </a:solidFill>
                <a:effectLst/>
                <a:latin typeface="Studio-Feixen-Sans"/>
              </a:rPr>
              <a:t>Regarding serving sizes, it appears that 4 servings are the most preferred, with a total count of 391, followed by 6 servings with a total count of 198. The least preferred serving size is 1 serving, with a total count of 175.</a:t>
            </a:r>
          </a:p>
          <a:p>
            <a:pPr algn="l"/>
            <a:r>
              <a:rPr lang="en-US" b="0" i="0" dirty="0">
                <a:solidFill>
                  <a:srgbClr val="05192D"/>
                </a:solidFill>
                <a:effectLst/>
                <a:latin typeface="Studio-Feixen-Sans"/>
              </a:rPr>
              <a:t>In terms of website traffic, there were 574 high-traffic and 373 low-traffic views when the recipe was shown.</a:t>
            </a:r>
          </a:p>
          <a:p>
            <a:endParaRPr lang="en-GB" dirty="0"/>
          </a:p>
        </p:txBody>
      </p:sp>
      <p:pic>
        <p:nvPicPr>
          <p:cNvPr id="5122" name="Picture 2">
            <a:extLst>
              <a:ext uri="{FF2B5EF4-FFF2-40B4-BE49-F238E27FC236}">
                <a16:creationId xmlns:a16="http://schemas.microsoft.com/office/drawing/2014/main" id="{6CB77248-881A-48FD-9492-5BFC55453EB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1845734"/>
            <a:ext cx="4937125"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91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197C-9B35-650E-6A8C-E38D4FC7BAFF}"/>
              </a:ext>
            </a:extLst>
          </p:cNvPr>
          <p:cNvSpPr>
            <a:spLocks noGrp="1"/>
          </p:cNvSpPr>
          <p:nvPr>
            <p:ph type="title"/>
          </p:nvPr>
        </p:nvSpPr>
        <p:spPr/>
        <p:txBody>
          <a:bodyPr/>
          <a:lstStyle/>
          <a:p>
            <a:r>
              <a:rPr lang="en-US" dirty="0"/>
              <a:t>Serving Numbers and High Traffic</a:t>
            </a:r>
            <a:endParaRPr lang="en-GB" dirty="0"/>
          </a:p>
        </p:txBody>
      </p:sp>
      <p:sp>
        <p:nvSpPr>
          <p:cNvPr id="4" name="Text Placeholder 3">
            <a:extLst>
              <a:ext uri="{FF2B5EF4-FFF2-40B4-BE49-F238E27FC236}">
                <a16:creationId xmlns:a16="http://schemas.microsoft.com/office/drawing/2014/main" id="{BFBDBB15-5A92-7FA1-B154-8C620D72EC47}"/>
              </a:ext>
            </a:extLst>
          </p:cNvPr>
          <p:cNvSpPr>
            <a:spLocks noGrp="1"/>
          </p:cNvSpPr>
          <p:nvPr>
            <p:ph type="body" sz="half" idx="2"/>
          </p:nvPr>
        </p:nvSpPr>
        <p:spPr/>
        <p:txBody>
          <a:bodyPr>
            <a:normAutofit/>
          </a:bodyPr>
          <a:lstStyle/>
          <a:p>
            <a:endParaRPr lang="en-US" sz="2000" dirty="0"/>
          </a:p>
          <a:p>
            <a:r>
              <a:rPr lang="en-US" sz="2000" dirty="0"/>
              <a:t>For each serving, the number of recipes with high traffic is more than the number of recipes with low traffic, so this feature doesn’t have a big influence on the target variable.</a:t>
            </a:r>
            <a:endParaRPr lang="en-GB" sz="2000" dirty="0"/>
          </a:p>
        </p:txBody>
      </p:sp>
      <p:pic>
        <p:nvPicPr>
          <p:cNvPr id="6146" name="Picture 2">
            <a:extLst>
              <a:ext uri="{FF2B5EF4-FFF2-40B4-BE49-F238E27FC236}">
                <a16:creationId xmlns:a16="http://schemas.microsoft.com/office/drawing/2014/main" id="{A4FE09E4-2D6A-4998-FA17-628396997A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0600" y="1254735"/>
            <a:ext cx="6778256" cy="4397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95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1176-0A0B-BF55-0041-AB6A033F575F}"/>
              </a:ext>
            </a:extLst>
          </p:cNvPr>
          <p:cNvSpPr>
            <a:spLocks noGrp="1"/>
          </p:cNvSpPr>
          <p:nvPr>
            <p:ph type="title"/>
          </p:nvPr>
        </p:nvSpPr>
        <p:spPr/>
        <p:txBody>
          <a:bodyPr/>
          <a:lstStyle/>
          <a:p>
            <a:r>
              <a:rPr lang="en-US" dirty="0"/>
              <a:t>Category of Recipe and High Traffic</a:t>
            </a:r>
            <a:endParaRPr lang="en-GB" dirty="0"/>
          </a:p>
        </p:txBody>
      </p:sp>
      <p:sp>
        <p:nvSpPr>
          <p:cNvPr id="4" name="Text Placeholder 3">
            <a:extLst>
              <a:ext uri="{FF2B5EF4-FFF2-40B4-BE49-F238E27FC236}">
                <a16:creationId xmlns:a16="http://schemas.microsoft.com/office/drawing/2014/main" id="{14D72FBA-5B94-8E0D-6315-753722A178B8}"/>
              </a:ext>
            </a:extLst>
          </p:cNvPr>
          <p:cNvSpPr>
            <a:spLocks noGrp="1"/>
          </p:cNvSpPr>
          <p:nvPr>
            <p:ph type="body" sz="half" idx="2"/>
          </p:nvPr>
        </p:nvSpPr>
        <p:spPr/>
        <p:txBody>
          <a:bodyPr>
            <a:normAutofit/>
          </a:bodyPr>
          <a:lstStyle/>
          <a:p>
            <a:r>
              <a:rPr lang="en-US" sz="2000" dirty="0"/>
              <a:t>Potato, Pork, and Vegetable categories have a higher number of recipes with high traffic than with low traffic.</a:t>
            </a:r>
          </a:p>
          <a:p>
            <a:r>
              <a:rPr lang="en-US" sz="2000" dirty="0"/>
              <a:t>One Dish Meal, Lunch/Snacks, Meat, and Dessert categories have just more recipes with high traffic than with low traffic.</a:t>
            </a:r>
            <a:endParaRPr lang="en-GB" sz="2000" dirty="0"/>
          </a:p>
        </p:txBody>
      </p:sp>
      <p:pic>
        <p:nvPicPr>
          <p:cNvPr id="7170" name="Picture 2">
            <a:extLst>
              <a:ext uri="{FF2B5EF4-FFF2-40B4-BE49-F238E27FC236}">
                <a16:creationId xmlns:a16="http://schemas.microsoft.com/office/drawing/2014/main" id="{75416F1D-AB3B-CE03-2979-62ACAD1E36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1877" y="1398457"/>
            <a:ext cx="7079509" cy="4325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8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F455-90EC-E45B-E2EF-6A924D6A40D8}"/>
              </a:ext>
            </a:extLst>
          </p:cNvPr>
          <p:cNvSpPr>
            <a:spLocks noGrp="1"/>
          </p:cNvSpPr>
          <p:nvPr>
            <p:ph type="title"/>
          </p:nvPr>
        </p:nvSpPr>
        <p:spPr/>
        <p:txBody>
          <a:bodyPr/>
          <a:lstStyle/>
          <a:p>
            <a:r>
              <a:rPr lang="en-US" dirty="0"/>
              <a:t>Correlation Matrix of Numerical Variables</a:t>
            </a:r>
            <a:endParaRPr lang="en-GB" dirty="0"/>
          </a:p>
        </p:txBody>
      </p:sp>
      <p:pic>
        <p:nvPicPr>
          <p:cNvPr id="8194" name="Picture 2">
            <a:extLst>
              <a:ext uri="{FF2B5EF4-FFF2-40B4-BE49-F238E27FC236}">
                <a16:creationId xmlns:a16="http://schemas.microsoft.com/office/drawing/2014/main" id="{B0710281-25EC-C022-3E84-A6C029D71E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93777" y="880694"/>
            <a:ext cx="6483060" cy="5257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FE93581D-8F6C-4546-1829-FF0AD77C2348}"/>
              </a:ext>
            </a:extLst>
          </p:cNvPr>
          <p:cNvSpPr txBox="1">
            <a:spLocks noGrp="1"/>
          </p:cNvSpPr>
          <p:nvPr>
            <p:ph type="body" sz="half" idx="2"/>
          </p:nvPr>
        </p:nvSpPr>
        <p:spPr>
          <a:xfrm>
            <a:off x="457200" y="2925763"/>
            <a:ext cx="3200400" cy="2031325"/>
          </a:xfrm>
          <a:prstGeom prst="rect">
            <a:avLst/>
          </a:prstGeom>
          <a:noFill/>
        </p:spPr>
        <p:txBody>
          <a:bodyPr wrap="square">
            <a:spAutoFit/>
          </a:bodyPr>
          <a:lstStyle/>
          <a:p>
            <a:r>
              <a:rPr lang="en-US" sz="2000" b="0" i="0" dirty="0">
                <a:solidFill>
                  <a:schemeClr val="bg1"/>
                </a:solidFill>
                <a:effectLst/>
                <a:latin typeface="Studio-Feixen-Sans"/>
              </a:rPr>
              <a:t>There is a very slight positive correlation between sugar and carbohydrate with a coefficient of 0.074 while protein and calories shows a slight correlation with a coefficient of 0.17.</a:t>
            </a:r>
            <a:endParaRPr lang="en-GB" sz="2000" dirty="0">
              <a:solidFill>
                <a:schemeClr val="bg1"/>
              </a:solidFill>
            </a:endParaRPr>
          </a:p>
        </p:txBody>
      </p:sp>
    </p:spTree>
    <p:extLst>
      <p:ext uri="{BB962C8B-B14F-4D97-AF65-F5344CB8AC3E}">
        <p14:creationId xmlns:p14="http://schemas.microsoft.com/office/powerpoint/2010/main" val="155774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ocus Images - Free Download on Freepik">
            <a:extLst>
              <a:ext uri="{FF2B5EF4-FFF2-40B4-BE49-F238E27FC236}">
                <a16:creationId xmlns:a16="http://schemas.microsoft.com/office/drawing/2014/main" id="{2DF0D557-1649-4048-5F31-7F960AD5A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750" y="522103"/>
            <a:ext cx="4475199" cy="44751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563A692-0419-2621-6C20-486EB3BC9A76}"/>
              </a:ext>
            </a:extLst>
          </p:cNvPr>
          <p:cNvSpPr>
            <a:spLocks noGrp="1"/>
          </p:cNvSpPr>
          <p:nvPr>
            <p:ph type="title"/>
          </p:nvPr>
        </p:nvSpPr>
        <p:spPr/>
        <p:txBody>
          <a:bodyPr/>
          <a:lstStyle/>
          <a:p>
            <a:r>
              <a:rPr lang="en-US" dirty="0"/>
              <a:t>Business Focus &amp; Metrics</a:t>
            </a:r>
            <a:endParaRPr lang="en-GB" dirty="0"/>
          </a:p>
        </p:txBody>
      </p:sp>
      <p:sp>
        <p:nvSpPr>
          <p:cNvPr id="6" name="Content Placeholder 5">
            <a:extLst>
              <a:ext uri="{FF2B5EF4-FFF2-40B4-BE49-F238E27FC236}">
                <a16:creationId xmlns:a16="http://schemas.microsoft.com/office/drawing/2014/main" id="{DEA0281F-4C8C-B0D7-EFE0-2923CF372685}"/>
              </a:ext>
            </a:extLst>
          </p:cNvPr>
          <p:cNvSpPr>
            <a:spLocks noGrp="1"/>
          </p:cNvSpPr>
          <p:nvPr>
            <p:ph idx="1"/>
          </p:nvPr>
        </p:nvSpPr>
        <p:spPr>
          <a:xfrm>
            <a:off x="1097280" y="1845734"/>
            <a:ext cx="6462470" cy="4023360"/>
          </a:xfrm>
        </p:spPr>
        <p:txBody>
          <a:bodyPr>
            <a:noAutofit/>
          </a:bodyPr>
          <a:lstStyle/>
          <a:p>
            <a:pPr algn="l">
              <a:lnSpc>
                <a:spcPct val="100000"/>
              </a:lnSpc>
            </a:pPr>
            <a:r>
              <a:rPr lang="en-US" b="0" i="0" dirty="0">
                <a:solidFill>
                  <a:srgbClr val="05192D"/>
                </a:solidFill>
                <a:effectLst/>
                <a:latin typeface="+mj-lt"/>
              </a:rPr>
              <a:t>There are 2 business goals:</a:t>
            </a:r>
          </a:p>
          <a:p>
            <a:pPr lvl="1">
              <a:lnSpc>
                <a:spcPct val="100000"/>
              </a:lnSpc>
              <a:buFont typeface="Arial" panose="020B0604020202020204" pitchFamily="34" charset="0"/>
              <a:buChar char="•"/>
            </a:pPr>
            <a:r>
              <a:rPr lang="en-US" sz="2000" b="0" i="0" dirty="0">
                <a:solidFill>
                  <a:srgbClr val="05192D"/>
                </a:solidFill>
                <a:effectLst/>
                <a:latin typeface="+mj-lt"/>
              </a:rPr>
              <a:t>to predict which recipes will be with high traffic;</a:t>
            </a:r>
          </a:p>
          <a:p>
            <a:pPr lvl="1">
              <a:lnSpc>
                <a:spcPct val="100000"/>
              </a:lnSpc>
              <a:buFont typeface="Arial" panose="020B0604020202020204" pitchFamily="34" charset="0"/>
              <a:buChar char="•"/>
            </a:pPr>
            <a:r>
              <a:rPr lang="en-US" sz="2000" b="0" i="0" dirty="0">
                <a:solidFill>
                  <a:srgbClr val="05192D"/>
                </a:solidFill>
                <a:effectLst/>
                <a:latin typeface="+mj-lt"/>
              </a:rPr>
              <a:t>to predict the "High" value of traffic of the recipes with 80% probability.</a:t>
            </a:r>
            <a:endParaRPr lang="en-US" b="0" i="0" dirty="0">
              <a:solidFill>
                <a:srgbClr val="05192D"/>
              </a:solidFill>
              <a:effectLst/>
              <a:latin typeface="+mj-lt"/>
            </a:endParaRPr>
          </a:p>
          <a:p>
            <a:pPr algn="l">
              <a:lnSpc>
                <a:spcPct val="100000"/>
              </a:lnSpc>
            </a:pPr>
            <a:r>
              <a:rPr lang="en-US" b="0" i="0" dirty="0">
                <a:solidFill>
                  <a:srgbClr val="05192D"/>
                </a:solidFill>
                <a:effectLst/>
                <a:latin typeface="+mj-lt"/>
              </a:rPr>
              <a:t>The Logistic Regression model has achieved both goals, because it has high rates of Precision and recall, and F1 Scores are more or equal to 80%.</a:t>
            </a:r>
            <a:endParaRPr lang="en-GB" dirty="0">
              <a:latin typeface="+mj-lt"/>
            </a:endParaRPr>
          </a:p>
        </p:txBody>
      </p:sp>
    </p:spTree>
    <p:extLst>
      <p:ext uri="{BB962C8B-B14F-4D97-AF65-F5344CB8AC3E}">
        <p14:creationId xmlns:p14="http://schemas.microsoft.com/office/powerpoint/2010/main" val="3885074979"/>
      </p:ext>
    </p:extLst>
  </p:cSld>
  <p:clrMapOvr>
    <a:masterClrMapping/>
  </p:clrMapOvr>
</p:sld>
</file>

<file path=ppt/theme/theme1.xml><?xml version="1.0" encoding="utf-8"?>
<a:theme xmlns:a="http://schemas.openxmlformats.org/drawingml/2006/main" name="Retrospec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TotalTime>
  <Words>701</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Studio-Feixen-Sans</vt:lpstr>
      <vt:lpstr>Retrospect</vt:lpstr>
      <vt:lpstr>Recipe Site Traffic</vt:lpstr>
      <vt:lpstr>About Tasty Bytes </vt:lpstr>
      <vt:lpstr>Business Goal</vt:lpstr>
      <vt:lpstr>Distribution of Numerical Variables</vt:lpstr>
      <vt:lpstr>Distribution of Categorical Variables</vt:lpstr>
      <vt:lpstr>Serving Numbers and High Traffic</vt:lpstr>
      <vt:lpstr>Category of Recipe and High Traffic</vt:lpstr>
      <vt:lpstr>Correlation Matrix of Numerical Variables</vt:lpstr>
      <vt:lpstr>Business Focus &amp; Metrics</vt:lpstr>
      <vt:lpstr> Business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Site Traffic</dc:title>
  <dc:creator>Segun Umoru</dc:creator>
  <cp:lastModifiedBy>Segun Umoru</cp:lastModifiedBy>
  <cp:revision>4</cp:revision>
  <dcterms:created xsi:type="dcterms:W3CDTF">2023-12-14T12:16:13Z</dcterms:created>
  <dcterms:modified xsi:type="dcterms:W3CDTF">2023-12-14T15:21:04Z</dcterms:modified>
</cp:coreProperties>
</file>