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6" r:id="rId1"/>
  </p:sldMasterIdLst>
  <p:sldIdLst>
    <p:sldId id="256" r:id="rId2"/>
    <p:sldId id="257" r:id="rId3"/>
    <p:sldId id="258" r:id="rId4"/>
    <p:sldId id="259" r:id="rId5"/>
    <p:sldId id="266"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702" y="105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56130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076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486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5699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9429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853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3569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474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803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826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202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065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991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838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4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395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809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11/22/2024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27339047"/>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9564" y="216149"/>
            <a:ext cx="7197726" cy="2421464"/>
          </a:xfrm>
        </p:spPr>
        <p:txBody>
          <a:bodyPr>
            <a:normAutofit/>
          </a:bodyPr>
          <a:lstStyle/>
          <a:p>
            <a:r>
              <a:rPr b="1" dirty="0"/>
              <a:t>Predictive Modeling for COVID-19 in Public Health</a:t>
            </a:r>
          </a:p>
        </p:txBody>
      </p:sp>
      <p:sp>
        <p:nvSpPr>
          <p:cNvPr id="3" name="Subtitle 2"/>
          <p:cNvSpPr>
            <a:spLocks noGrp="1"/>
          </p:cNvSpPr>
          <p:nvPr>
            <p:ph type="subTitle" idx="1"/>
          </p:nvPr>
        </p:nvSpPr>
        <p:spPr>
          <a:xfrm>
            <a:off x="4675093" y="2639604"/>
            <a:ext cx="7197726" cy="1405467"/>
          </a:xfrm>
        </p:spPr>
        <p:txBody>
          <a:bodyPr/>
          <a:lstStyle/>
          <a:p>
            <a:r>
              <a:rPr dirty="0"/>
              <a:t>Data Science Capstone Project by Abiola Segun</a:t>
            </a:r>
          </a:p>
        </p:txBody>
      </p:sp>
      <p:pic>
        <p:nvPicPr>
          <p:cNvPr id="5" name="Picture 4">
            <a:extLst>
              <a:ext uri="{FF2B5EF4-FFF2-40B4-BE49-F238E27FC236}">
                <a16:creationId xmlns:a16="http://schemas.microsoft.com/office/drawing/2014/main" id="{F917AB79-4FF4-A5DD-9122-D85700396D91}"/>
              </a:ext>
            </a:extLst>
          </p:cNvPr>
          <p:cNvPicPr>
            <a:picLocks noChangeAspect="1"/>
          </p:cNvPicPr>
          <p:nvPr/>
        </p:nvPicPr>
        <p:blipFill>
          <a:blip r:embed="rId2"/>
          <a:srcRect l="4033" r="5614" b="19592"/>
          <a:stretch/>
        </p:blipFill>
        <p:spPr>
          <a:xfrm>
            <a:off x="8001143" y="3244970"/>
            <a:ext cx="3711245" cy="18495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2766059" cy="457200"/>
          </a:xfrm>
        </p:spPr>
        <p:txBody>
          <a:bodyPr>
            <a:normAutofit fontScale="90000"/>
          </a:bodyPr>
          <a:lstStyle/>
          <a:p>
            <a:r>
              <a:rPr b="1" dirty="0"/>
              <a:t>Conclusion</a:t>
            </a:r>
          </a:p>
        </p:txBody>
      </p:sp>
      <p:sp>
        <p:nvSpPr>
          <p:cNvPr id="3" name="Content Placeholder 2"/>
          <p:cNvSpPr>
            <a:spLocks noGrp="1"/>
          </p:cNvSpPr>
          <p:nvPr>
            <p:ph idx="1"/>
          </p:nvPr>
        </p:nvSpPr>
        <p:spPr>
          <a:xfrm>
            <a:off x="777242" y="2911263"/>
            <a:ext cx="10378439" cy="2589953"/>
          </a:xfrm>
        </p:spPr>
        <p:txBody>
          <a:bodyPr>
            <a:noAutofit/>
          </a:bodyPr>
          <a:lstStyle/>
          <a:p>
            <a:pPr marL="0" indent="0" algn="just">
              <a:buNone/>
            </a:pPr>
            <a:r>
              <a:rPr lang="en-GB" sz="2500" dirty="0"/>
              <a:t>In conclusion, the analysis underscores the global disparities in COVID-19 impacts, with significant regional variability in confirmed cases, death rates, and recoveries. The predictive model, leveraging a Random Forest Regressor, effectively identifies key drivers such as recovered cases, confirmed cases from the previous week, and new recoveries, explaining 91.7% of the variability in the data. Recommendations focus on strengthening healthcare infrastructure in highly affected regions, ensuring equitable vaccine distribution, and enhancing data collection for informed decision-making. Immediate interventions are required in critically impacted regions like Yemen, while countries with lower death rates provide insights into effective management strategies.</a:t>
            </a:r>
          </a:p>
          <a:p>
            <a:pPr marL="0" indent="0" algn="just">
              <a:buNone/>
            </a:pPr>
            <a:endParaRPr lang="en-GB" sz="2500" dirty="0"/>
          </a:p>
          <a:p>
            <a:pPr marL="0" indent="0" algn="just">
              <a:buNone/>
            </a:pPr>
            <a:r>
              <a:rPr lang="en-GB" sz="2800" dirty="0"/>
              <a:t>Thanks you</a:t>
            </a:r>
          </a:p>
          <a:p>
            <a:pPr marL="0" indent="0" algn="just">
              <a:buNone/>
            </a:pPr>
            <a:endParaRPr lang="en-GB"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685802" y="1538515"/>
            <a:ext cx="10272484" cy="3367314"/>
          </a:xfrm>
        </p:spPr>
        <p:txBody>
          <a:bodyPr/>
          <a:lstStyle/>
          <a:p>
            <a:pPr marL="0" indent="0">
              <a:buNone/>
            </a:pPr>
            <a:r>
              <a:rPr dirty="0"/>
              <a:t>This project addresses the challenges posed by the COVID-19 pandemic.</a:t>
            </a:r>
          </a:p>
          <a:p>
            <a:pPr marL="0" indent="0">
              <a:buNone/>
            </a:pPr>
            <a:r>
              <a:rPr dirty="0"/>
              <a:t>Goals:</a:t>
            </a:r>
          </a:p>
          <a:p>
            <a:r>
              <a:rPr dirty="0"/>
              <a:t>- Provide insights for public health policies.</a:t>
            </a:r>
          </a:p>
          <a:p>
            <a:r>
              <a:rPr dirty="0"/>
              <a:t>- Predict future outbreaks.</a:t>
            </a:r>
          </a:p>
          <a:p>
            <a:r>
              <a:rPr dirty="0"/>
              <a:t>- Enhance resource allocation using data-driven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7703819" cy="464820"/>
          </a:xfrm>
        </p:spPr>
        <p:txBody>
          <a:bodyPr>
            <a:normAutofit fontScale="90000"/>
          </a:bodyPr>
          <a:lstStyle/>
          <a:p>
            <a:r>
              <a:rPr b="1" dirty="0"/>
              <a:t>Dataset Overview</a:t>
            </a:r>
          </a:p>
        </p:txBody>
      </p:sp>
      <p:sp>
        <p:nvSpPr>
          <p:cNvPr id="3" name="Content Placeholder 2"/>
          <p:cNvSpPr>
            <a:spLocks noGrp="1"/>
          </p:cNvSpPr>
          <p:nvPr>
            <p:ph idx="1"/>
          </p:nvPr>
        </p:nvSpPr>
        <p:spPr>
          <a:xfrm>
            <a:off x="685801" y="1272542"/>
            <a:ext cx="7703819" cy="2156458"/>
          </a:xfrm>
        </p:spPr>
        <p:txBody>
          <a:bodyPr>
            <a:normAutofit/>
          </a:bodyPr>
          <a:lstStyle/>
          <a:p>
            <a:r>
              <a:rPr sz="2500" dirty="0"/>
              <a:t>The dataset includes comprehensive COVID-19 metrics:</a:t>
            </a:r>
          </a:p>
          <a:p>
            <a:r>
              <a:rPr sz="2500" dirty="0"/>
              <a:t>- Confirmed cases, deaths, recoveries, active cases.</a:t>
            </a:r>
          </a:p>
          <a:p>
            <a:r>
              <a:rPr sz="2500" dirty="0"/>
              <a:t>- Data spans multiple countries and WHO regions.</a:t>
            </a:r>
          </a:p>
          <a:p>
            <a:r>
              <a:rPr sz="2500" dirty="0"/>
              <a:t>- No missing values; ready for analysis.</a:t>
            </a:r>
          </a:p>
        </p:txBody>
      </p:sp>
      <p:sp>
        <p:nvSpPr>
          <p:cNvPr id="4" name="TextBox 3">
            <a:extLst>
              <a:ext uri="{FF2B5EF4-FFF2-40B4-BE49-F238E27FC236}">
                <a16:creationId xmlns:a16="http://schemas.microsoft.com/office/drawing/2014/main" id="{05BF639C-70AB-17DE-07EA-4CAD3DEB84FB}"/>
              </a:ext>
            </a:extLst>
          </p:cNvPr>
          <p:cNvSpPr txBox="1"/>
          <p:nvPr/>
        </p:nvSpPr>
        <p:spPr>
          <a:xfrm>
            <a:off x="685801" y="3750945"/>
            <a:ext cx="6697980" cy="2693045"/>
          </a:xfrm>
          <a:prstGeom prst="rect">
            <a:avLst/>
          </a:prstGeom>
          <a:noFill/>
        </p:spPr>
        <p:txBody>
          <a:bodyPr wrap="square" rtlCol="0">
            <a:spAutoFit/>
          </a:bodyPr>
          <a:lstStyle/>
          <a:p>
            <a:r>
              <a:rPr lang="en-GB" sz="2500" b="1" dirty="0"/>
              <a:t>QUICK OVERVIEW OF DATA INSIGHT</a:t>
            </a:r>
          </a:p>
          <a:p>
            <a:endParaRPr lang="en-GB" b="1" dirty="0"/>
          </a:p>
          <a:p>
            <a:r>
              <a:rPr lang="en-GB" b="1" dirty="0"/>
              <a:t>TOTAL COMFIRMS:	</a:t>
            </a:r>
            <a:r>
              <a:rPr lang="en-GB" dirty="0"/>
              <a:t>16,480,485</a:t>
            </a:r>
          </a:p>
          <a:p>
            <a:endParaRPr lang="en-GB" dirty="0"/>
          </a:p>
          <a:p>
            <a:r>
              <a:rPr lang="en-GB" b="1" dirty="0"/>
              <a:t>TOTAL DEATHS:	</a:t>
            </a:r>
            <a:r>
              <a:rPr lang="en-GB" dirty="0"/>
              <a:t>654,035</a:t>
            </a:r>
          </a:p>
          <a:p>
            <a:endParaRPr lang="en-GB" dirty="0"/>
          </a:p>
          <a:p>
            <a:r>
              <a:rPr lang="en-GB" b="1" dirty="0"/>
              <a:t>TOTAL RECOVERED: </a:t>
            </a:r>
            <a:r>
              <a:rPr lang="en-GB" dirty="0"/>
              <a:t>9,468,087</a:t>
            </a:r>
          </a:p>
          <a:p>
            <a:endParaRPr lang="en-GB" dirty="0"/>
          </a:p>
          <a:p>
            <a:r>
              <a:rPr lang="en-GB" b="1" dirty="0"/>
              <a:t>TOTAL ACTIVE CASES</a:t>
            </a:r>
            <a:r>
              <a:rPr lang="en-GB" dirty="0"/>
              <a:t>: 6,358,362</a:t>
            </a:r>
          </a:p>
        </p:txBody>
      </p:sp>
      <p:sp>
        <p:nvSpPr>
          <p:cNvPr id="7" name="TextBox 6">
            <a:extLst>
              <a:ext uri="{FF2B5EF4-FFF2-40B4-BE49-F238E27FC236}">
                <a16:creationId xmlns:a16="http://schemas.microsoft.com/office/drawing/2014/main" id="{C1A0C9EA-B400-A9D7-CBE9-A299AD2D29FE}"/>
              </a:ext>
            </a:extLst>
          </p:cNvPr>
          <p:cNvSpPr txBox="1"/>
          <p:nvPr/>
        </p:nvSpPr>
        <p:spPr>
          <a:xfrm>
            <a:off x="8389620" y="609601"/>
            <a:ext cx="3634740" cy="5386090"/>
          </a:xfrm>
          <a:prstGeom prst="rect">
            <a:avLst/>
          </a:prstGeom>
          <a:noFill/>
        </p:spPr>
        <p:txBody>
          <a:bodyPr wrap="square" rtlCol="0">
            <a:spAutoFit/>
          </a:bodyPr>
          <a:lstStyle/>
          <a:p>
            <a:r>
              <a:rPr lang="en-GB" sz="2000" b="1" dirty="0"/>
              <a:t>Top Most Affected WHO Region</a:t>
            </a: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graphicFrame>
        <p:nvGraphicFramePr>
          <p:cNvPr id="11" name="Table 10">
            <a:extLst>
              <a:ext uri="{FF2B5EF4-FFF2-40B4-BE49-F238E27FC236}">
                <a16:creationId xmlns:a16="http://schemas.microsoft.com/office/drawing/2014/main" id="{0E16B2E0-4F59-A805-0AD4-B1D005A7C16C}"/>
              </a:ext>
            </a:extLst>
          </p:cNvPr>
          <p:cNvGraphicFramePr>
            <a:graphicFrameLocks noGrp="1"/>
          </p:cNvGraphicFramePr>
          <p:nvPr>
            <p:extLst>
              <p:ext uri="{D42A27DB-BD31-4B8C-83A1-F6EECF244321}">
                <p14:modId xmlns:p14="http://schemas.microsoft.com/office/powerpoint/2010/main" val="1973795010"/>
              </p:ext>
            </p:extLst>
          </p:nvPr>
        </p:nvGraphicFramePr>
        <p:xfrm>
          <a:off x="8571229" y="1253493"/>
          <a:ext cx="3181500" cy="4994905"/>
        </p:xfrm>
        <a:graphic>
          <a:graphicData uri="http://schemas.openxmlformats.org/drawingml/2006/table">
            <a:tbl>
              <a:tblPr firstRow="1" firstCol="1" bandRow="1">
                <a:tableStyleId>{5C22544A-7EE6-4342-B048-85BDC9FD1C3A}</a:tableStyleId>
              </a:tblPr>
              <a:tblGrid>
                <a:gridCol w="1590750">
                  <a:extLst>
                    <a:ext uri="{9D8B030D-6E8A-4147-A177-3AD203B41FA5}">
                      <a16:colId xmlns:a16="http://schemas.microsoft.com/office/drawing/2014/main" val="4248760310"/>
                    </a:ext>
                  </a:extLst>
                </a:gridCol>
                <a:gridCol w="1590750">
                  <a:extLst>
                    <a:ext uri="{9D8B030D-6E8A-4147-A177-3AD203B41FA5}">
                      <a16:colId xmlns:a16="http://schemas.microsoft.com/office/drawing/2014/main" val="1548307868"/>
                    </a:ext>
                  </a:extLst>
                </a:gridCol>
              </a:tblGrid>
              <a:tr h="671704">
                <a:tc>
                  <a:txBody>
                    <a:bodyPr/>
                    <a:lstStyle/>
                    <a:p>
                      <a:pPr marL="0" marR="0">
                        <a:lnSpc>
                          <a:spcPct val="107000"/>
                        </a:lnSpc>
                        <a:spcBef>
                          <a:spcPts val="0"/>
                        </a:spcBef>
                        <a:spcAft>
                          <a:spcPts val="0"/>
                        </a:spcAft>
                      </a:pPr>
                      <a:r>
                        <a:rPr lang="en-GB" sz="1100">
                          <a:effectLst/>
                        </a:rPr>
                        <a:t>WHO Region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Confirmed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9218079"/>
                  </a:ext>
                </a:extLst>
              </a:tr>
              <a:tr h="769363">
                <a:tc>
                  <a:txBody>
                    <a:bodyPr/>
                    <a:lstStyle/>
                    <a:p>
                      <a:pPr marL="0" marR="0">
                        <a:lnSpc>
                          <a:spcPct val="107000"/>
                        </a:lnSpc>
                        <a:spcBef>
                          <a:spcPts val="0"/>
                        </a:spcBef>
                        <a:spcAft>
                          <a:spcPts val="0"/>
                        </a:spcAft>
                      </a:pPr>
                      <a:r>
                        <a:rPr lang="en-GB" sz="1100">
                          <a:effectLst/>
                        </a:rPr>
                        <a:t>Americas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8,839,286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5898098"/>
                  </a:ext>
                </a:extLst>
              </a:tr>
              <a:tr h="671704">
                <a:tc>
                  <a:txBody>
                    <a:bodyPr/>
                    <a:lstStyle/>
                    <a:p>
                      <a:pPr marL="0" marR="0">
                        <a:lnSpc>
                          <a:spcPct val="107000"/>
                        </a:lnSpc>
                        <a:spcBef>
                          <a:spcPts val="0"/>
                        </a:spcBef>
                        <a:spcAft>
                          <a:spcPts val="0"/>
                        </a:spcAft>
                      </a:pPr>
                      <a:r>
                        <a:rPr lang="en-GB" sz="1100">
                          <a:effectLst/>
                        </a:rPr>
                        <a:t>Europe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3,299,523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598591"/>
                  </a:ext>
                </a:extLst>
              </a:tr>
              <a:tr h="671704">
                <a:tc>
                  <a:txBody>
                    <a:bodyPr/>
                    <a:lstStyle/>
                    <a:p>
                      <a:pPr marL="0" marR="0">
                        <a:lnSpc>
                          <a:spcPct val="107000"/>
                        </a:lnSpc>
                        <a:spcBef>
                          <a:spcPts val="0"/>
                        </a:spcBef>
                        <a:spcAft>
                          <a:spcPts val="0"/>
                        </a:spcAft>
                      </a:pPr>
                      <a:r>
                        <a:rPr lang="en-GB" sz="1100">
                          <a:effectLst/>
                        </a:rPr>
                        <a:t>South-East Asia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1,835,297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4742015"/>
                  </a:ext>
                </a:extLst>
              </a:tr>
              <a:tr h="769363">
                <a:tc>
                  <a:txBody>
                    <a:bodyPr/>
                    <a:lstStyle/>
                    <a:p>
                      <a:pPr marL="0" marR="0">
                        <a:lnSpc>
                          <a:spcPct val="107000"/>
                        </a:lnSpc>
                        <a:spcBef>
                          <a:spcPts val="0"/>
                        </a:spcBef>
                        <a:spcAft>
                          <a:spcPts val="0"/>
                        </a:spcAft>
                      </a:pPr>
                      <a:r>
                        <a:rPr lang="en-GB" sz="1100">
                          <a:effectLst/>
                        </a:rPr>
                        <a:t>Eastern Mediterranean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1,490,744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712945"/>
                  </a:ext>
                </a:extLst>
              </a:tr>
              <a:tr h="671704">
                <a:tc>
                  <a:txBody>
                    <a:bodyPr/>
                    <a:lstStyle/>
                    <a:p>
                      <a:pPr marL="0" marR="0">
                        <a:lnSpc>
                          <a:spcPct val="107000"/>
                        </a:lnSpc>
                        <a:spcBef>
                          <a:spcPts val="0"/>
                        </a:spcBef>
                        <a:spcAft>
                          <a:spcPts val="0"/>
                        </a:spcAft>
                      </a:pPr>
                      <a:r>
                        <a:rPr lang="en-GB" sz="1100">
                          <a:effectLst/>
                        </a:rPr>
                        <a:t>Africa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723,207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981109"/>
                  </a:ext>
                </a:extLst>
              </a:tr>
              <a:tr h="769363">
                <a:tc>
                  <a:txBody>
                    <a:bodyPr/>
                    <a:lstStyle/>
                    <a:p>
                      <a:pPr marL="0" marR="0">
                        <a:lnSpc>
                          <a:spcPct val="107000"/>
                        </a:lnSpc>
                        <a:spcBef>
                          <a:spcPts val="0"/>
                        </a:spcBef>
                        <a:spcAft>
                          <a:spcPts val="0"/>
                        </a:spcAft>
                      </a:pPr>
                      <a:r>
                        <a:rPr lang="en-GB" sz="1100">
                          <a:effectLst/>
                        </a:rPr>
                        <a:t>Western Pacific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292,428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83644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34341"/>
            <a:ext cx="10131425" cy="822960"/>
          </a:xfrm>
        </p:spPr>
        <p:txBody>
          <a:bodyPr/>
          <a:lstStyle/>
          <a:p>
            <a:r>
              <a:rPr b="1" dirty="0"/>
              <a:t>Exploratory Data Analysis</a:t>
            </a:r>
          </a:p>
        </p:txBody>
      </p:sp>
      <p:sp>
        <p:nvSpPr>
          <p:cNvPr id="3" name="Content Placeholder 2"/>
          <p:cNvSpPr>
            <a:spLocks noGrp="1"/>
          </p:cNvSpPr>
          <p:nvPr>
            <p:ph idx="1"/>
          </p:nvPr>
        </p:nvSpPr>
        <p:spPr>
          <a:xfrm>
            <a:off x="685801" y="1257301"/>
            <a:ext cx="9486899" cy="5024543"/>
          </a:xfrm>
        </p:spPr>
        <p:txBody>
          <a:bodyPr>
            <a:normAutofit/>
          </a:bodyPr>
          <a:lstStyle/>
          <a:p>
            <a:r>
              <a:rPr b="1" dirty="0"/>
              <a:t>Univariate Analysis:</a:t>
            </a:r>
            <a:endParaRPr lang="en-GB" b="1" dirty="0"/>
          </a:p>
          <a:p>
            <a:r>
              <a:rPr b="1" dirty="0"/>
              <a:t>- Distribution of metrics like confirmed cases, deaths, and recoveries.</a:t>
            </a:r>
            <a:endParaRPr lang="en-GB" b="1" dirty="0"/>
          </a:p>
          <a:p>
            <a:pPr algn="l"/>
            <a:r>
              <a:rPr lang="en-GB" b="0" i="0" dirty="0">
                <a:solidFill>
                  <a:srgbClr val="FFFFFF"/>
                </a:solidFill>
                <a:effectLst/>
                <a:latin typeface="system-ui"/>
              </a:rPr>
              <a:t>Confirmed Cases: Range from 10 to 4,290,259 with a median of 5,059. Deaths: Range from 0 to 148,011 with a median of 108. Recovered Cases: Range from 0 to 1,846,641 with a median of 2,815. Active Cases: Range from 0 to 2,816,444 with a median of 1,600. New Cases: Range from 0 to 56,336 with a median of 49. New Deaths: Range from 0 to 1,076 with a median of 1. New Recovered Cases: Range from 0 to 33,728 with a median of 22. Deaths per 100 Cases: Range from 0 to 28.56 with a median of 2.15. Recovered per 100 Cases: Range from 0 to 100 with a median of 71.32.</a:t>
            </a:r>
          </a:p>
          <a:p>
            <a:pPr algn="l"/>
            <a:r>
              <a:rPr lang="en-GB" b="0" i="0" dirty="0">
                <a:solidFill>
                  <a:srgbClr val="FFFFFF"/>
                </a:solidFill>
                <a:effectLst/>
                <a:latin typeface="system-ui"/>
              </a:rPr>
              <a:t>These metrics highlight significant variability in COVID-19 impacts across different regions, with notable median values indicating central tendencies. Median was use due to it is not affected by outliers and provides a more robust measure of central tendency. The median is a better measure for skewed data because it represents the value that separates the higher half from the lower half of the data set.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F2DA-5D0E-60E1-4CED-22557FC0F089}"/>
              </a:ext>
            </a:extLst>
          </p:cNvPr>
          <p:cNvSpPr>
            <a:spLocks noGrp="1"/>
          </p:cNvSpPr>
          <p:nvPr>
            <p:ph type="title"/>
          </p:nvPr>
        </p:nvSpPr>
        <p:spPr>
          <a:xfrm>
            <a:off x="586740" y="126999"/>
            <a:ext cx="6217919" cy="457199"/>
          </a:xfrm>
        </p:spPr>
        <p:txBody>
          <a:bodyPr>
            <a:normAutofit fontScale="90000"/>
          </a:bodyPr>
          <a:lstStyle/>
          <a:p>
            <a:r>
              <a:rPr lang="en-GB" b="1" dirty="0"/>
              <a:t>Regional Analysis</a:t>
            </a:r>
          </a:p>
        </p:txBody>
      </p:sp>
      <p:pic>
        <p:nvPicPr>
          <p:cNvPr id="5" name="Content Placeholder 4">
            <a:extLst>
              <a:ext uri="{FF2B5EF4-FFF2-40B4-BE49-F238E27FC236}">
                <a16:creationId xmlns:a16="http://schemas.microsoft.com/office/drawing/2014/main" id="{7E62242E-E65B-3236-1BFA-B6969A197C4E}"/>
              </a:ext>
            </a:extLst>
          </p:cNvPr>
          <p:cNvPicPr>
            <a:picLocks noGrp="1" noChangeAspect="1"/>
          </p:cNvPicPr>
          <p:nvPr>
            <p:ph idx="1"/>
          </p:nvPr>
        </p:nvPicPr>
        <p:blipFill>
          <a:blip r:embed="rId2"/>
          <a:stretch>
            <a:fillRect/>
          </a:stretch>
        </p:blipFill>
        <p:spPr>
          <a:xfrm>
            <a:off x="491490" y="584198"/>
            <a:ext cx="5783580" cy="2891791"/>
          </a:xfrm>
        </p:spPr>
      </p:pic>
      <p:pic>
        <p:nvPicPr>
          <p:cNvPr id="7" name="Picture 6">
            <a:extLst>
              <a:ext uri="{FF2B5EF4-FFF2-40B4-BE49-F238E27FC236}">
                <a16:creationId xmlns:a16="http://schemas.microsoft.com/office/drawing/2014/main" id="{2FB3213C-27F7-6279-A975-E5F7BC42889E}"/>
              </a:ext>
            </a:extLst>
          </p:cNvPr>
          <p:cNvPicPr>
            <a:picLocks noChangeAspect="1"/>
          </p:cNvPicPr>
          <p:nvPr/>
        </p:nvPicPr>
        <p:blipFill>
          <a:blip r:embed="rId3"/>
          <a:stretch>
            <a:fillRect/>
          </a:stretch>
        </p:blipFill>
        <p:spPr>
          <a:xfrm>
            <a:off x="6096000" y="584199"/>
            <a:ext cx="5783580" cy="2891790"/>
          </a:xfrm>
          <a:prstGeom prst="rect">
            <a:avLst/>
          </a:prstGeom>
        </p:spPr>
      </p:pic>
      <p:sp>
        <p:nvSpPr>
          <p:cNvPr id="8" name="TextBox 7">
            <a:extLst>
              <a:ext uri="{FF2B5EF4-FFF2-40B4-BE49-F238E27FC236}">
                <a16:creationId xmlns:a16="http://schemas.microsoft.com/office/drawing/2014/main" id="{924AE02C-7D1F-F94F-C2D4-411A9D925C3F}"/>
              </a:ext>
            </a:extLst>
          </p:cNvPr>
          <p:cNvSpPr txBox="1"/>
          <p:nvPr/>
        </p:nvSpPr>
        <p:spPr>
          <a:xfrm>
            <a:off x="4732020" y="3745230"/>
            <a:ext cx="6968490" cy="2862322"/>
          </a:xfrm>
          <a:prstGeom prst="rect">
            <a:avLst/>
          </a:prstGeom>
          <a:noFill/>
        </p:spPr>
        <p:txBody>
          <a:bodyPr wrap="square" rtlCol="0">
            <a:spAutoFit/>
          </a:bodyPr>
          <a:lstStyle/>
          <a:p>
            <a:r>
              <a:rPr lang="en-GB" dirty="0"/>
              <a:t>The data we are examining, such as the number of confirmed COVID-19 cases, is right-skewed. This means that most of the data points are clustered on the left side of the distribution, with a long tail extending to the right. In other words, while most regions have a relatively low number of cases, a few regions have significantly higher numbers.</a:t>
            </a:r>
          </a:p>
          <a:p>
            <a:r>
              <a:rPr lang="en-GB" dirty="0"/>
              <a:t>The chart effectively highlights that the Americas are the most affected region, while the Western Pacific region is the least affected. This distribution suggests disparities in the spread of cases across different global regions, potentially influenced by population density, healthcare infrastructure, or public health measures.</a:t>
            </a:r>
          </a:p>
        </p:txBody>
      </p:sp>
      <p:pic>
        <p:nvPicPr>
          <p:cNvPr id="10" name="Picture 9">
            <a:extLst>
              <a:ext uri="{FF2B5EF4-FFF2-40B4-BE49-F238E27FC236}">
                <a16:creationId xmlns:a16="http://schemas.microsoft.com/office/drawing/2014/main" id="{15E18971-6036-8411-4450-2FB901565193}"/>
              </a:ext>
            </a:extLst>
          </p:cNvPr>
          <p:cNvPicPr>
            <a:picLocks noChangeAspect="1"/>
          </p:cNvPicPr>
          <p:nvPr/>
        </p:nvPicPr>
        <p:blipFill>
          <a:blip r:embed="rId4"/>
          <a:srcRect l="18155" r="11951" b="9531"/>
          <a:stretch/>
        </p:blipFill>
        <p:spPr>
          <a:xfrm>
            <a:off x="491490" y="3431718"/>
            <a:ext cx="4023360" cy="3389624"/>
          </a:xfrm>
          <a:prstGeom prst="rect">
            <a:avLst/>
          </a:prstGeom>
        </p:spPr>
      </p:pic>
    </p:spTree>
    <p:extLst>
      <p:ext uri="{BB962C8B-B14F-4D97-AF65-F5344CB8AC3E}">
        <p14:creationId xmlns:p14="http://schemas.microsoft.com/office/powerpoint/2010/main" val="361547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1" y="152401"/>
            <a:ext cx="5989319" cy="457200"/>
          </a:xfrm>
        </p:spPr>
        <p:txBody>
          <a:bodyPr>
            <a:normAutofit fontScale="90000"/>
          </a:bodyPr>
          <a:lstStyle/>
          <a:p>
            <a:r>
              <a:rPr b="1" dirty="0"/>
              <a:t>Top 10 Countries Analysis</a:t>
            </a:r>
          </a:p>
        </p:txBody>
      </p:sp>
      <p:sp>
        <p:nvSpPr>
          <p:cNvPr id="3" name="Content Placeholder 2"/>
          <p:cNvSpPr>
            <a:spLocks noGrp="1"/>
          </p:cNvSpPr>
          <p:nvPr>
            <p:ph idx="1"/>
          </p:nvPr>
        </p:nvSpPr>
        <p:spPr>
          <a:xfrm>
            <a:off x="480062" y="609601"/>
            <a:ext cx="11231878" cy="5761701"/>
          </a:xfrm>
        </p:spPr>
        <p:txBody>
          <a:bodyPr>
            <a:normAutofit fontScale="85000" lnSpcReduction="10000"/>
          </a:bodyPr>
          <a:lstStyle/>
          <a:p>
            <a:pPr algn="just"/>
            <a:r>
              <a:rPr lang="en-GB" dirty="0"/>
              <a:t>Top 10 </a:t>
            </a:r>
            <a:r>
              <a:rPr dirty="0"/>
              <a:t>Most affected countries:</a:t>
            </a:r>
            <a:r>
              <a:rPr lang="en-GB" dirty="0"/>
              <a:t>			Top 10 Countries By Recovery Rate				Top 10 countries by Death Rate</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The data shows that the pandemic has hit certain countries particularly hard, with the United States, Brazil, and India being the most affected.</a:t>
            </a:r>
          </a:p>
          <a:p>
            <a:pPr algn="just"/>
            <a:r>
              <a:rPr lang="en-GB" dirty="0"/>
              <a:t>Countries like the Holy See, Grenada, and Dominica have achieved a 100% recovery rate, indicating effective management and containment of the virus.</a:t>
            </a:r>
          </a:p>
          <a:p>
            <a:pPr algn="just"/>
            <a:r>
              <a:rPr lang="en-GB" dirty="0"/>
              <a:t>Yemen has an alarmingly high death rate of 28.56%, indicating severe challenges in healthcare infrastructure and pandemic response.</a:t>
            </a:r>
          </a:p>
          <a:p>
            <a:pPr algn="just"/>
            <a:r>
              <a:rPr lang="en-GB" dirty="0"/>
              <a:t>European countries like the United Kingdom, Belgium, Italy, and France have relatively high death rates, suggesting significant impacts despite advanced healthcare systems.</a:t>
            </a:r>
          </a:p>
        </p:txBody>
      </p:sp>
      <p:graphicFrame>
        <p:nvGraphicFramePr>
          <p:cNvPr id="4" name="Table 3">
            <a:extLst>
              <a:ext uri="{FF2B5EF4-FFF2-40B4-BE49-F238E27FC236}">
                <a16:creationId xmlns:a16="http://schemas.microsoft.com/office/drawing/2014/main" id="{44DDF871-178F-1C74-2003-5CF1FF7193FC}"/>
              </a:ext>
            </a:extLst>
          </p:cNvPr>
          <p:cNvGraphicFramePr>
            <a:graphicFrameLocks noGrp="1"/>
          </p:cNvGraphicFramePr>
          <p:nvPr>
            <p:extLst>
              <p:ext uri="{D42A27DB-BD31-4B8C-83A1-F6EECF244321}">
                <p14:modId xmlns:p14="http://schemas.microsoft.com/office/powerpoint/2010/main" val="3549593740"/>
              </p:ext>
            </p:extLst>
          </p:nvPr>
        </p:nvGraphicFramePr>
        <p:xfrm>
          <a:off x="480061" y="1198489"/>
          <a:ext cx="3406139" cy="2947031"/>
        </p:xfrm>
        <a:graphic>
          <a:graphicData uri="http://schemas.openxmlformats.org/drawingml/2006/table">
            <a:tbl>
              <a:tblPr firstRow="1" firstCol="1" bandRow="1">
                <a:tableStyleId>{5C22544A-7EE6-4342-B048-85BDC9FD1C3A}</a:tableStyleId>
              </a:tblPr>
              <a:tblGrid>
                <a:gridCol w="1702792">
                  <a:extLst>
                    <a:ext uri="{9D8B030D-6E8A-4147-A177-3AD203B41FA5}">
                      <a16:colId xmlns:a16="http://schemas.microsoft.com/office/drawing/2014/main" val="2440000750"/>
                    </a:ext>
                  </a:extLst>
                </a:gridCol>
                <a:gridCol w="1703347">
                  <a:extLst>
                    <a:ext uri="{9D8B030D-6E8A-4147-A177-3AD203B41FA5}">
                      <a16:colId xmlns:a16="http://schemas.microsoft.com/office/drawing/2014/main" val="1677959108"/>
                    </a:ext>
                  </a:extLst>
                </a:gridCol>
              </a:tblGrid>
              <a:tr h="271153">
                <a:tc>
                  <a:txBody>
                    <a:bodyPr/>
                    <a:lstStyle/>
                    <a:p>
                      <a:pPr marL="0" marR="0">
                        <a:lnSpc>
                          <a:spcPct val="107000"/>
                        </a:lnSpc>
                        <a:spcBef>
                          <a:spcPts val="0"/>
                        </a:spcBef>
                        <a:spcAft>
                          <a:spcPts val="0"/>
                        </a:spcAft>
                      </a:pPr>
                      <a:r>
                        <a:rPr lang="en-GB" sz="1100">
                          <a:effectLst/>
                        </a:rPr>
                        <a:t>Country Region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Confirmed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560017"/>
                  </a:ext>
                </a:extLst>
              </a:tr>
              <a:tr h="271153">
                <a:tc>
                  <a:txBody>
                    <a:bodyPr/>
                    <a:lstStyle/>
                    <a:p>
                      <a:pPr marL="0" marR="0">
                        <a:lnSpc>
                          <a:spcPct val="107000"/>
                        </a:lnSpc>
                        <a:spcBef>
                          <a:spcPts val="0"/>
                        </a:spcBef>
                        <a:spcAft>
                          <a:spcPts val="0"/>
                        </a:spcAft>
                      </a:pPr>
                      <a:r>
                        <a:rPr lang="en-GB" sz="1100">
                          <a:effectLst/>
                        </a:rPr>
                        <a:t>             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4290259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0624415"/>
                  </a:ext>
                </a:extLst>
              </a:tr>
              <a:tr h="271153">
                <a:tc>
                  <a:txBody>
                    <a:bodyPr/>
                    <a:lstStyle/>
                    <a:p>
                      <a:pPr marL="0" marR="0">
                        <a:lnSpc>
                          <a:spcPct val="107000"/>
                        </a:lnSpc>
                        <a:spcBef>
                          <a:spcPts val="0"/>
                        </a:spcBef>
                        <a:spcAft>
                          <a:spcPts val="0"/>
                        </a:spcAft>
                      </a:pPr>
                      <a:r>
                        <a:rPr lang="en-GB" sz="1100">
                          <a:effectLst/>
                        </a:rPr>
                        <a:t>          Brazil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2442375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1651433"/>
                  </a:ext>
                </a:extLst>
              </a:tr>
              <a:tr h="271153">
                <a:tc>
                  <a:txBody>
                    <a:bodyPr/>
                    <a:lstStyle/>
                    <a:p>
                      <a:pPr marL="0" marR="0">
                        <a:lnSpc>
                          <a:spcPct val="107000"/>
                        </a:lnSpc>
                        <a:spcBef>
                          <a:spcPts val="0"/>
                        </a:spcBef>
                        <a:spcAft>
                          <a:spcPts val="0"/>
                        </a:spcAft>
                      </a:pPr>
                      <a:r>
                        <a:rPr lang="en-GB" sz="1100">
                          <a:effectLst/>
                        </a:rPr>
                        <a:t>           India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1480073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957926"/>
                  </a:ext>
                </a:extLst>
              </a:tr>
              <a:tr h="253327">
                <a:tc>
                  <a:txBody>
                    <a:bodyPr/>
                    <a:lstStyle/>
                    <a:p>
                      <a:pPr marL="0" marR="0">
                        <a:lnSpc>
                          <a:spcPct val="107000"/>
                        </a:lnSpc>
                        <a:spcBef>
                          <a:spcPts val="0"/>
                        </a:spcBef>
                        <a:spcAft>
                          <a:spcPts val="0"/>
                        </a:spcAft>
                      </a:pPr>
                      <a:r>
                        <a:rPr lang="en-GB" sz="1100">
                          <a:effectLst/>
                        </a:rPr>
                        <a:t>         Russia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816680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68281"/>
                  </a:ext>
                </a:extLst>
              </a:tr>
              <a:tr h="271153">
                <a:tc>
                  <a:txBody>
                    <a:bodyPr/>
                    <a:lstStyle/>
                    <a:p>
                      <a:pPr marL="0" marR="0">
                        <a:lnSpc>
                          <a:spcPct val="107000"/>
                        </a:lnSpc>
                        <a:spcBef>
                          <a:spcPts val="0"/>
                        </a:spcBef>
                        <a:spcAft>
                          <a:spcPts val="0"/>
                        </a:spcAft>
                      </a:pPr>
                      <a:r>
                        <a:rPr lang="en-GB" sz="1100">
                          <a:effectLst/>
                        </a:rPr>
                        <a:t>    South Africa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452529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229399"/>
                  </a:ext>
                </a:extLst>
              </a:tr>
              <a:tr h="271153">
                <a:tc>
                  <a:txBody>
                    <a:bodyPr/>
                    <a:lstStyle/>
                    <a:p>
                      <a:pPr marL="0" marR="0">
                        <a:lnSpc>
                          <a:spcPct val="107000"/>
                        </a:lnSpc>
                        <a:spcBef>
                          <a:spcPts val="0"/>
                        </a:spcBef>
                        <a:spcAft>
                          <a:spcPts val="0"/>
                        </a:spcAft>
                      </a:pPr>
                      <a:r>
                        <a:rPr lang="en-GB" sz="1100">
                          <a:effectLst/>
                        </a:rPr>
                        <a:t>          Mexico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395489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0239510"/>
                  </a:ext>
                </a:extLst>
              </a:tr>
              <a:tr h="271153">
                <a:tc>
                  <a:txBody>
                    <a:bodyPr/>
                    <a:lstStyle/>
                    <a:p>
                      <a:pPr marL="0" marR="0">
                        <a:lnSpc>
                          <a:spcPct val="107000"/>
                        </a:lnSpc>
                        <a:spcBef>
                          <a:spcPts val="0"/>
                        </a:spcBef>
                        <a:spcAft>
                          <a:spcPts val="0"/>
                        </a:spcAft>
                      </a:pPr>
                      <a:r>
                        <a:rPr lang="en-GB" sz="1100">
                          <a:effectLst/>
                        </a:rPr>
                        <a:t>            Peru</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389717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1832521"/>
                  </a:ext>
                </a:extLst>
              </a:tr>
              <a:tr h="271153">
                <a:tc>
                  <a:txBody>
                    <a:bodyPr/>
                    <a:lstStyle/>
                    <a:p>
                      <a:pPr marL="0" marR="0">
                        <a:lnSpc>
                          <a:spcPct val="107000"/>
                        </a:lnSpc>
                        <a:spcBef>
                          <a:spcPts val="0"/>
                        </a:spcBef>
                        <a:spcAft>
                          <a:spcPts val="0"/>
                        </a:spcAft>
                      </a:pPr>
                      <a:r>
                        <a:rPr lang="en-GB" sz="1100">
                          <a:effectLst/>
                        </a:rPr>
                        <a:t>           Chile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347923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3920937"/>
                  </a:ext>
                </a:extLst>
              </a:tr>
              <a:tr h="271153">
                <a:tc>
                  <a:txBody>
                    <a:bodyPr/>
                    <a:lstStyle/>
                    <a:p>
                      <a:pPr marL="0" marR="0">
                        <a:lnSpc>
                          <a:spcPct val="107000"/>
                        </a:lnSpc>
                        <a:spcBef>
                          <a:spcPts val="0"/>
                        </a:spcBef>
                        <a:spcAft>
                          <a:spcPts val="0"/>
                        </a:spcAft>
                      </a:pPr>
                      <a:r>
                        <a:rPr lang="en-GB" sz="1100">
                          <a:effectLst/>
                        </a:rPr>
                        <a:t>  United Kingdom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301708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327350"/>
                  </a:ext>
                </a:extLst>
              </a:tr>
              <a:tr h="253327">
                <a:tc>
                  <a:txBody>
                    <a:bodyPr/>
                    <a:lstStyle/>
                    <a:p>
                      <a:pPr marL="0" marR="0">
                        <a:lnSpc>
                          <a:spcPct val="107000"/>
                        </a:lnSpc>
                        <a:spcBef>
                          <a:spcPts val="0"/>
                        </a:spcBef>
                        <a:spcAft>
                          <a:spcPts val="0"/>
                        </a:spcAft>
                      </a:pPr>
                      <a:r>
                        <a:rPr lang="en-GB" sz="1100" dirty="0">
                          <a:effectLst/>
                        </a:rPr>
                        <a:t>            Iran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293606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9918519"/>
                  </a:ext>
                </a:extLst>
              </a:tr>
            </a:tbl>
          </a:graphicData>
        </a:graphic>
      </p:graphicFrame>
      <p:graphicFrame>
        <p:nvGraphicFramePr>
          <p:cNvPr id="7" name="Table 6">
            <a:extLst>
              <a:ext uri="{FF2B5EF4-FFF2-40B4-BE49-F238E27FC236}">
                <a16:creationId xmlns:a16="http://schemas.microsoft.com/office/drawing/2014/main" id="{E34F3DFC-6BD7-11E1-2B9A-5CB9BEB7B7A4}"/>
              </a:ext>
            </a:extLst>
          </p:cNvPr>
          <p:cNvGraphicFramePr>
            <a:graphicFrameLocks noGrp="1"/>
          </p:cNvGraphicFramePr>
          <p:nvPr>
            <p:extLst>
              <p:ext uri="{D42A27DB-BD31-4B8C-83A1-F6EECF244321}">
                <p14:modId xmlns:p14="http://schemas.microsoft.com/office/powerpoint/2010/main" val="1197485241"/>
              </p:ext>
            </p:extLst>
          </p:nvPr>
        </p:nvGraphicFramePr>
        <p:xfrm>
          <a:off x="4249420" y="1174548"/>
          <a:ext cx="3406139" cy="2941478"/>
        </p:xfrm>
        <a:graphic>
          <a:graphicData uri="http://schemas.openxmlformats.org/drawingml/2006/table">
            <a:tbl>
              <a:tblPr firstRow="1" firstCol="1" bandRow="1">
                <a:tableStyleId>{5C22544A-7EE6-4342-B048-85BDC9FD1C3A}</a:tableStyleId>
              </a:tblPr>
              <a:tblGrid>
                <a:gridCol w="1702749">
                  <a:extLst>
                    <a:ext uri="{9D8B030D-6E8A-4147-A177-3AD203B41FA5}">
                      <a16:colId xmlns:a16="http://schemas.microsoft.com/office/drawing/2014/main" val="4208270183"/>
                    </a:ext>
                  </a:extLst>
                </a:gridCol>
                <a:gridCol w="1703390">
                  <a:extLst>
                    <a:ext uri="{9D8B030D-6E8A-4147-A177-3AD203B41FA5}">
                      <a16:colId xmlns:a16="http://schemas.microsoft.com/office/drawing/2014/main" val="3531279641"/>
                    </a:ext>
                  </a:extLst>
                </a:gridCol>
              </a:tblGrid>
              <a:tr h="270986">
                <a:tc>
                  <a:txBody>
                    <a:bodyPr/>
                    <a:lstStyle/>
                    <a:p>
                      <a:pPr marL="0" marR="0">
                        <a:lnSpc>
                          <a:spcPct val="107000"/>
                        </a:lnSpc>
                        <a:spcBef>
                          <a:spcPts val="0"/>
                        </a:spcBef>
                        <a:spcAft>
                          <a:spcPts val="0"/>
                        </a:spcAft>
                      </a:pPr>
                      <a:r>
                        <a:rPr lang="en-GB" sz="1100">
                          <a:effectLst/>
                        </a:rPr>
                        <a:t>Country/Region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Recovery Rate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7629849"/>
                  </a:ext>
                </a:extLst>
              </a:tr>
              <a:tr h="270986">
                <a:tc>
                  <a:txBody>
                    <a:bodyPr/>
                    <a:lstStyle/>
                    <a:p>
                      <a:pPr marL="0" marR="0">
                        <a:lnSpc>
                          <a:spcPct val="107000"/>
                        </a:lnSpc>
                        <a:spcBef>
                          <a:spcPts val="0"/>
                        </a:spcBef>
                        <a:spcAft>
                          <a:spcPts val="0"/>
                        </a:spcAft>
                      </a:pPr>
                      <a:r>
                        <a:rPr lang="en-GB" sz="1100">
                          <a:effectLst/>
                        </a:rPr>
                        <a:t>Holy See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100.000000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8775017"/>
                  </a:ext>
                </a:extLst>
              </a:tr>
              <a:tr h="270986">
                <a:tc>
                  <a:txBody>
                    <a:bodyPr/>
                    <a:lstStyle/>
                    <a:p>
                      <a:pPr marL="0" marR="0">
                        <a:lnSpc>
                          <a:spcPct val="107000"/>
                        </a:lnSpc>
                        <a:spcBef>
                          <a:spcPts val="0"/>
                        </a:spcBef>
                        <a:spcAft>
                          <a:spcPts val="0"/>
                        </a:spcAft>
                      </a:pPr>
                      <a:r>
                        <a:rPr lang="en-GB" sz="1100">
                          <a:effectLst/>
                        </a:rPr>
                        <a:t>Grenada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100.000000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5953875"/>
                  </a:ext>
                </a:extLst>
              </a:tr>
              <a:tr h="270986">
                <a:tc>
                  <a:txBody>
                    <a:bodyPr/>
                    <a:lstStyle/>
                    <a:p>
                      <a:pPr marL="0" marR="0">
                        <a:lnSpc>
                          <a:spcPct val="107000"/>
                        </a:lnSpc>
                        <a:spcBef>
                          <a:spcPts val="0"/>
                        </a:spcBef>
                        <a:spcAft>
                          <a:spcPts val="0"/>
                        </a:spcAft>
                      </a:pPr>
                      <a:r>
                        <a:rPr lang="en-GB" sz="1100">
                          <a:effectLst/>
                        </a:rPr>
                        <a:t>Dominica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100.000000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7905361"/>
                  </a:ext>
                </a:extLst>
              </a:tr>
              <a:tr h="251302">
                <a:tc>
                  <a:txBody>
                    <a:bodyPr/>
                    <a:lstStyle/>
                    <a:p>
                      <a:pPr marL="0" marR="0">
                        <a:lnSpc>
                          <a:spcPct val="107000"/>
                        </a:lnSpc>
                        <a:spcBef>
                          <a:spcPts val="0"/>
                        </a:spcBef>
                        <a:spcAft>
                          <a:spcPts val="0"/>
                        </a:spcAft>
                      </a:pPr>
                      <a:r>
                        <a:rPr lang="en-GB" sz="1100">
                          <a:effectLst/>
                        </a:rPr>
                        <a:t>Djibouti</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98.379126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0194960"/>
                  </a:ext>
                </a:extLst>
              </a:tr>
              <a:tr h="270986">
                <a:tc>
                  <a:txBody>
                    <a:bodyPr/>
                    <a:lstStyle/>
                    <a:p>
                      <a:pPr marL="0" marR="0">
                        <a:lnSpc>
                          <a:spcPct val="107000"/>
                        </a:lnSpc>
                        <a:spcBef>
                          <a:spcPts val="0"/>
                        </a:spcBef>
                        <a:spcAft>
                          <a:spcPts val="0"/>
                        </a:spcAft>
                      </a:pPr>
                      <a:r>
                        <a:rPr lang="en-GB" sz="1100">
                          <a:effectLst/>
                        </a:rPr>
                        <a:t>Iceland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98.327940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5256311"/>
                  </a:ext>
                </a:extLst>
              </a:tr>
              <a:tr h="270986">
                <a:tc>
                  <a:txBody>
                    <a:bodyPr/>
                    <a:lstStyle/>
                    <a:p>
                      <a:pPr marL="0" marR="0">
                        <a:lnSpc>
                          <a:spcPct val="107000"/>
                        </a:lnSpc>
                        <a:spcBef>
                          <a:spcPts val="0"/>
                        </a:spcBef>
                        <a:spcAft>
                          <a:spcPts val="0"/>
                        </a:spcAft>
                      </a:pPr>
                      <a:r>
                        <a:rPr lang="en-GB" sz="1100">
                          <a:effectLst/>
                        </a:rPr>
                        <a:t>Brunei</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97.872340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985848"/>
                  </a:ext>
                </a:extLst>
              </a:tr>
              <a:tr h="270986">
                <a:tc>
                  <a:txBody>
                    <a:bodyPr/>
                    <a:lstStyle/>
                    <a:p>
                      <a:pPr marL="0" marR="0">
                        <a:lnSpc>
                          <a:spcPct val="107000"/>
                        </a:lnSpc>
                        <a:spcBef>
                          <a:spcPts val="0"/>
                        </a:spcBef>
                        <a:spcAft>
                          <a:spcPts val="0"/>
                        </a:spcAft>
                      </a:pPr>
                      <a:r>
                        <a:rPr lang="en-GB" sz="1100">
                          <a:effectLst/>
                        </a:rPr>
                        <a:t>New Zealand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97.238279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2720110"/>
                  </a:ext>
                </a:extLst>
              </a:tr>
              <a:tr h="270986">
                <a:tc>
                  <a:txBody>
                    <a:bodyPr/>
                    <a:lstStyle/>
                    <a:p>
                      <a:pPr marL="0" marR="0">
                        <a:lnSpc>
                          <a:spcPct val="107000"/>
                        </a:lnSpc>
                        <a:spcBef>
                          <a:spcPts val="0"/>
                        </a:spcBef>
                        <a:spcAft>
                          <a:spcPts val="0"/>
                        </a:spcAft>
                      </a:pPr>
                      <a:r>
                        <a:rPr lang="en-GB" sz="1100">
                          <a:effectLst/>
                        </a:rPr>
                        <a:t>Qatar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97.017254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1029715"/>
                  </a:ext>
                </a:extLst>
              </a:tr>
              <a:tr h="270986">
                <a:tc>
                  <a:txBody>
                    <a:bodyPr/>
                    <a:lstStyle/>
                    <a:p>
                      <a:pPr marL="0" marR="0">
                        <a:lnSpc>
                          <a:spcPct val="107000"/>
                        </a:lnSpc>
                        <a:spcBef>
                          <a:spcPts val="0"/>
                        </a:spcBef>
                        <a:spcAft>
                          <a:spcPts val="0"/>
                        </a:spcAft>
                      </a:pPr>
                      <a:r>
                        <a:rPr lang="en-GB" sz="1100">
                          <a:effectLst/>
                        </a:rPr>
                        <a:t>Malaysia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96.597035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7619206"/>
                  </a:ext>
                </a:extLst>
              </a:tr>
              <a:tr h="251302">
                <a:tc>
                  <a:txBody>
                    <a:bodyPr/>
                    <a:lstStyle/>
                    <a:p>
                      <a:pPr marL="0" marR="0">
                        <a:lnSpc>
                          <a:spcPct val="107000"/>
                        </a:lnSpc>
                        <a:spcBef>
                          <a:spcPts val="0"/>
                        </a:spcBef>
                        <a:spcAft>
                          <a:spcPts val="0"/>
                        </a:spcAft>
                      </a:pPr>
                      <a:r>
                        <a:rPr lang="en-GB" sz="1100">
                          <a:effectLst/>
                        </a:rPr>
                        <a:t>Mauritius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96.511628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5606163"/>
                  </a:ext>
                </a:extLst>
              </a:tr>
            </a:tbl>
          </a:graphicData>
        </a:graphic>
      </p:graphicFrame>
      <p:graphicFrame>
        <p:nvGraphicFramePr>
          <p:cNvPr id="8" name="Table 7">
            <a:extLst>
              <a:ext uri="{FF2B5EF4-FFF2-40B4-BE49-F238E27FC236}">
                <a16:creationId xmlns:a16="http://schemas.microsoft.com/office/drawing/2014/main" id="{E460FA8D-852B-BAE0-75D2-419518FA89D9}"/>
              </a:ext>
            </a:extLst>
          </p:cNvPr>
          <p:cNvGraphicFramePr>
            <a:graphicFrameLocks noGrp="1"/>
          </p:cNvGraphicFramePr>
          <p:nvPr>
            <p:extLst>
              <p:ext uri="{D42A27DB-BD31-4B8C-83A1-F6EECF244321}">
                <p14:modId xmlns:p14="http://schemas.microsoft.com/office/powerpoint/2010/main" val="2130409373"/>
              </p:ext>
            </p:extLst>
          </p:nvPr>
        </p:nvGraphicFramePr>
        <p:xfrm>
          <a:off x="7854632" y="1174547"/>
          <a:ext cx="4138295" cy="2941477"/>
        </p:xfrm>
        <a:graphic>
          <a:graphicData uri="http://schemas.openxmlformats.org/drawingml/2006/table">
            <a:tbl>
              <a:tblPr firstRow="1" firstCol="1" bandRow="1">
                <a:tableStyleId>{5C22544A-7EE6-4342-B048-85BDC9FD1C3A}</a:tableStyleId>
              </a:tblPr>
              <a:tblGrid>
                <a:gridCol w="2068830">
                  <a:extLst>
                    <a:ext uri="{9D8B030D-6E8A-4147-A177-3AD203B41FA5}">
                      <a16:colId xmlns:a16="http://schemas.microsoft.com/office/drawing/2014/main" val="1337206130"/>
                    </a:ext>
                  </a:extLst>
                </a:gridCol>
                <a:gridCol w="2069465">
                  <a:extLst>
                    <a:ext uri="{9D8B030D-6E8A-4147-A177-3AD203B41FA5}">
                      <a16:colId xmlns:a16="http://schemas.microsoft.com/office/drawing/2014/main" val="506381979"/>
                    </a:ext>
                  </a:extLst>
                </a:gridCol>
              </a:tblGrid>
              <a:tr h="267407">
                <a:tc>
                  <a:txBody>
                    <a:bodyPr/>
                    <a:lstStyle/>
                    <a:p>
                      <a:pPr marL="0" marR="0">
                        <a:lnSpc>
                          <a:spcPct val="107000"/>
                        </a:lnSpc>
                        <a:spcBef>
                          <a:spcPts val="0"/>
                        </a:spcBef>
                        <a:spcAft>
                          <a:spcPts val="0"/>
                        </a:spcAft>
                      </a:pPr>
                      <a:r>
                        <a:rPr lang="en-GB" sz="1100">
                          <a:effectLst/>
                        </a:rPr>
                        <a:t>Country/Region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Death	Rate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958651"/>
                  </a:ext>
                </a:extLst>
              </a:tr>
              <a:tr h="267407">
                <a:tc>
                  <a:txBody>
                    <a:bodyPr/>
                    <a:lstStyle/>
                    <a:p>
                      <a:pPr marL="0" marR="0">
                        <a:lnSpc>
                          <a:spcPct val="107000"/>
                        </a:lnSpc>
                        <a:spcBef>
                          <a:spcPts val="0"/>
                        </a:spcBef>
                        <a:spcAft>
                          <a:spcPts val="0"/>
                        </a:spcAft>
                      </a:pPr>
                      <a:r>
                        <a:rPr lang="en-GB" sz="1100">
                          <a:effectLst/>
                        </a:rPr>
                        <a:t>Yemen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28.562980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0947823"/>
                  </a:ext>
                </a:extLst>
              </a:tr>
              <a:tr h="267407">
                <a:tc>
                  <a:txBody>
                    <a:bodyPr/>
                    <a:lstStyle/>
                    <a:p>
                      <a:pPr marL="0" marR="0">
                        <a:lnSpc>
                          <a:spcPct val="107000"/>
                        </a:lnSpc>
                        <a:spcBef>
                          <a:spcPts val="0"/>
                        </a:spcBef>
                        <a:spcAft>
                          <a:spcPts val="0"/>
                        </a:spcAft>
                      </a:pPr>
                      <a:r>
                        <a:rPr lang="en-GB" sz="1100">
                          <a:effectLst/>
                        </a:rPr>
                        <a:t>United Kingdom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15.194824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061082"/>
                  </a:ext>
                </a:extLst>
              </a:tr>
              <a:tr h="267407">
                <a:tc>
                  <a:txBody>
                    <a:bodyPr/>
                    <a:lstStyle/>
                    <a:p>
                      <a:pPr marL="0" marR="0">
                        <a:lnSpc>
                          <a:spcPct val="107000"/>
                        </a:lnSpc>
                        <a:spcBef>
                          <a:spcPts val="0"/>
                        </a:spcBef>
                        <a:spcAft>
                          <a:spcPts val="0"/>
                        </a:spcAft>
                      </a:pPr>
                      <a:r>
                        <a:rPr lang="en-GB" sz="1100">
                          <a:effectLst/>
                        </a:rPr>
                        <a:t>Belgium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14.785934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983017"/>
                  </a:ext>
                </a:extLst>
              </a:tr>
              <a:tr h="267407">
                <a:tc>
                  <a:txBody>
                    <a:bodyPr/>
                    <a:lstStyle/>
                    <a:p>
                      <a:pPr marL="0" marR="0">
                        <a:lnSpc>
                          <a:spcPct val="107000"/>
                        </a:lnSpc>
                        <a:spcBef>
                          <a:spcPts val="0"/>
                        </a:spcBef>
                        <a:spcAft>
                          <a:spcPts val="0"/>
                        </a:spcAft>
                      </a:pPr>
                      <a:r>
                        <a:rPr lang="en-GB" sz="1100">
                          <a:effectLst/>
                        </a:rPr>
                        <a:t>Italy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14.256596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3751213"/>
                  </a:ext>
                </a:extLst>
              </a:tr>
              <a:tr h="267407">
                <a:tc>
                  <a:txBody>
                    <a:bodyPr/>
                    <a:lstStyle/>
                    <a:p>
                      <a:pPr marL="0" marR="0">
                        <a:lnSpc>
                          <a:spcPct val="107000"/>
                        </a:lnSpc>
                        <a:spcBef>
                          <a:spcPts val="0"/>
                        </a:spcBef>
                        <a:spcAft>
                          <a:spcPts val="0"/>
                        </a:spcAft>
                      </a:pPr>
                      <a:r>
                        <a:rPr lang="en-GB" sz="1100">
                          <a:effectLst/>
                        </a:rPr>
                        <a:t>France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13.710790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727806"/>
                  </a:ext>
                </a:extLst>
              </a:tr>
              <a:tr h="267407">
                <a:tc>
                  <a:txBody>
                    <a:bodyPr/>
                    <a:lstStyle/>
                    <a:p>
                      <a:pPr marL="0" marR="0">
                        <a:lnSpc>
                          <a:spcPct val="107000"/>
                        </a:lnSpc>
                        <a:spcBef>
                          <a:spcPts val="0"/>
                        </a:spcBef>
                        <a:spcAft>
                          <a:spcPts val="0"/>
                        </a:spcAft>
                      </a:pPr>
                      <a:r>
                        <a:rPr lang="en-GB" sz="1100">
                          <a:effectLst/>
                        </a:rPr>
                        <a:t>Hungary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13.399281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3191978"/>
                  </a:ext>
                </a:extLst>
              </a:tr>
              <a:tr h="267407">
                <a:tc>
                  <a:txBody>
                    <a:bodyPr/>
                    <a:lstStyle/>
                    <a:p>
                      <a:pPr marL="0" marR="0">
                        <a:lnSpc>
                          <a:spcPct val="107000"/>
                        </a:lnSpc>
                        <a:spcBef>
                          <a:spcPts val="0"/>
                        </a:spcBef>
                        <a:spcAft>
                          <a:spcPts val="0"/>
                        </a:spcAft>
                      </a:pPr>
                      <a:r>
                        <a:rPr lang="en-GB" sz="1100">
                          <a:effectLst/>
                        </a:rPr>
                        <a:t>Netherlands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11.532773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4469293"/>
                  </a:ext>
                </a:extLst>
              </a:tr>
              <a:tr h="267407">
                <a:tc>
                  <a:txBody>
                    <a:bodyPr/>
                    <a:lstStyle/>
                    <a:p>
                      <a:pPr marL="0" marR="0">
                        <a:lnSpc>
                          <a:spcPct val="107000"/>
                        </a:lnSpc>
                        <a:spcBef>
                          <a:spcPts val="0"/>
                        </a:spcBef>
                        <a:spcAft>
                          <a:spcPts val="0"/>
                        </a:spcAft>
                      </a:pPr>
                      <a:r>
                        <a:rPr lang="en-GB" sz="1100">
                          <a:effectLst/>
                        </a:rPr>
                        <a:t>Mexico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11.131030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0920852"/>
                  </a:ext>
                </a:extLst>
              </a:tr>
              <a:tr h="267407">
                <a:tc>
                  <a:txBody>
                    <a:bodyPr/>
                    <a:lstStyle/>
                    <a:p>
                      <a:pPr marL="0" marR="0">
                        <a:lnSpc>
                          <a:spcPct val="107000"/>
                        </a:lnSpc>
                        <a:spcBef>
                          <a:spcPts val="0"/>
                        </a:spcBef>
                        <a:spcAft>
                          <a:spcPts val="0"/>
                        </a:spcAft>
                      </a:pPr>
                      <a:r>
                        <a:rPr lang="en-GB" sz="1100">
                          <a:effectLst/>
                        </a:rPr>
                        <a:t>Spain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10.436787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426768"/>
                  </a:ext>
                </a:extLst>
              </a:tr>
              <a:tr h="267407">
                <a:tc>
                  <a:txBody>
                    <a:bodyPr/>
                    <a:lstStyle/>
                    <a:p>
                      <a:pPr marL="0" marR="0">
                        <a:lnSpc>
                          <a:spcPct val="107000"/>
                        </a:lnSpc>
                        <a:spcBef>
                          <a:spcPts val="0"/>
                        </a:spcBef>
                        <a:spcAft>
                          <a:spcPts val="0"/>
                        </a:spcAft>
                      </a:pPr>
                      <a:r>
                        <a:rPr lang="en-GB" sz="1100">
                          <a:effectLst/>
                        </a:rPr>
                        <a:t>Western Sahara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10.000000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476257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51461"/>
            <a:ext cx="4732019" cy="716280"/>
          </a:xfrm>
        </p:spPr>
        <p:txBody>
          <a:bodyPr/>
          <a:lstStyle/>
          <a:p>
            <a:r>
              <a:rPr dirty="0"/>
              <a:t>Model Development</a:t>
            </a:r>
          </a:p>
        </p:txBody>
      </p:sp>
      <p:sp>
        <p:nvSpPr>
          <p:cNvPr id="3" name="Content Placeholder 2"/>
          <p:cNvSpPr>
            <a:spLocks noGrp="1"/>
          </p:cNvSpPr>
          <p:nvPr>
            <p:ph idx="1"/>
          </p:nvPr>
        </p:nvSpPr>
        <p:spPr>
          <a:xfrm>
            <a:off x="548641" y="967740"/>
            <a:ext cx="10957558" cy="5638799"/>
          </a:xfrm>
        </p:spPr>
        <p:txBody>
          <a:bodyPr>
            <a:normAutofit/>
          </a:bodyPr>
          <a:lstStyle/>
          <a:p>
            <a:r>
              <a:rPr dirty="0"/>
              <a:t>Predictive Model: Random Forest Regressor</a:t>
            </a:r>
            <a:br>
              <a:rPr lang="en-GB" dirty="0"/>
            </a:br>
            <a:r>
              <a:rPr lang="en-GB" dirty="0"/>
              <a:t>The </a:t>
            </a:r>
            <a:r>
              <a:rPr lang="en-GB" b="1" dirty="0"/>
              <a:t>Random Forest Regressor</a:t>
            </a:r>
            <a:r>
              <a:rPr lang="en-GB" dirty="0"/>
              <a:t> was chosen for the predictive model due to its ability to handle but linear and  non-linear relationships and complex interactions between features. It reduces the risk of overfitting by averaging predictions across multiple decision trees, ensuring robust generalization. The model evaluates feature importance, providing valuable insights into feature relevance and their contributions to predictions. This interpretability enhances the understanding of the key drivers of the target variable. Random Forest is also well-suited for high-dimensional datasets, efficiently handling irrelevant features and maintaining strong performance. Its resistance to missing data and outliers minimizes their impact on predictions, while its flexibility in hyperparameter tuning allows for optimization tailored to specific tasks. These attributes make it a reliable choice for delivering accurate, robust, and interpretable results. </a:t>
            </a:r>
            <a:endParaRPr dirty="0"/>
          </a:p>
          <a:p>
            <a:r>
              <a:rPr dirty="0"/>
              <a:t>- Features: </a:t>
            </a:r>
            <a:r>
              <a:rPr lang="en-GB" dirty="0"/>
              <a:t>Deaths, Recovered, Active, New cases, New deaths, New recovered, Confirmed last week, 1 week change,1 week % increase, WHO Region</a:t>
            </a:r>
          </a:p>
          <a:p>
            <a:r>
              <a:rPr dirty="0"/>
              <a:t>Target: Confirmed Cases.</a:t>
            </a:r>
          </a:p>
          <a:p>
            <a:r>
              <a:rPr lang="en-GB" dirty="0"/>
              <a:t>The selected features quantify trends and patterns, while the categorical feature (WHO Region) captures regional variations, ensuring the model accounts for both detailed and grouped insights. The target variable, Confirmed, represents the total confirmed cases and is predicted using these features for comprehensive analysis.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1" y="167642"/>
            <a:ext cx="4046219" cy="220978"/>
          </a:xfrm>
        </p:spPr>
        <p:txBody>
          <a:bodyPr>
            <a:noAutofit/>
          </a:bodyPr>
          <a:lstStyle/>
          <a:p>
            <a:r>
              <a:rPr sz="3000" b="1" dirty="0"/>
              <a:t>Model Performance</a:t>
            </a:r>
          </a:p>
        </p:txBody>
      </p:sp>
      <p:graphicFrame>
        <p:nvGraphicFramePr>
          <p:cNvPr id="6" name="Table 5">
            <a:extLst>
              <a:ext uri="{FF2B5EF4-FFF2-40B4-BE49-F238E27FC236}">
                <a16:creationId xmlns:a16="http://schemas.microsoft.com/office/drawing/2014/main" id="{518EDDD6-96CE-6A89-11D7-1C28700C3D56}"/>
              </a:ext>
            </a:extLst>
          </p:cNvPr>
          <p:cNvGraphicFramePr>
            <a:graphicFrameLocks noGrp="1"/>
          </p:cNvGraphicFramePr>
          <p:nvPr>
            <p:extLst>
              <p:ext uri="{D42A27DB-BD31-4B8C-83A1-F6EECF244321}">
                <p14:modId xmlns:p14="http://schemas.microsoft.com/office/powerpoint/2010/main" val="192048113"/>
              </p:ext>
            </p:extLst>
          </p:nvPr>
        </p:nvGraphicFramePr>
        <p:xfrm>
          <a:off x="716916" y="621031"/>
          <a:ext cx="3230970" cy="3515541"/>
        </p:xfrm>
        <a:graphic>
          <a:graphicData uri="http://schemas.openxmlformats.org/drawingml/2006/table">
            <a:tbl>
              <a:tblPr firstRow="1" firstCol="1" bandRow="1">
                <a:tableStyleId>{5C22544A-7EE6-4342-B048-85BDC9FD1C3A}</a:tableStyleId>
              </a:tblPr>
              <a:tblGrid>
                <a:gridCol w="1615243">
                  <a:extLst>
                    <a:ext uri="{9D8B030D-6E8A-4147-A177-3AD203B41FA5}">
                      <a16:colId xmlns:a16="http://schemas.microsoft.com/office/drawing/2014/main" val="977005146"/>
                    </a:ext>
                  </a:extLst>
                </a:gridCol>
                <a:gridCol w="1615727">
                  <a:extLst>
                    <a:ext uri="{9D8B030D-6E8A-4147-A177-3AD203B41FA5}">
                      <a16:colId xmlns:a16="http://schemas.microsoft.com/office/drawing/2014/main" val="297190030"/>
                    </a:ext>
                  </a:extLst>
                </a:gridCol>
              </a:tblGrid>
              <a:tr h="592983">
                <a:tc gridSpan="2">
                  <a:txBody>
                    <a:bodyPr/>
                    <a:lstStyle/>
                    <a:p>
                      <a:pPr marL="0" marR="0" algn="ctr">
                        <a:lnSpc>
                          <a:spcPct val="107000"/>
                        </a:lnSpc>
                        <a:spcBef>
                          <a:spcPts val="0"/>
                        </a:spcBef>
                        <a:spcAft>
                          <a:spcPts val="0"/>
                        </a:spcAft>
                      </a:pPr>
                      <a:r>
                        <a:rPr lang="en-GB" sz="2200" dirty="0">
                          <a:effectLst/>
                        </a:rPr>
                        <a:t>Performance Metrics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828958184"/>
                  </a:ext>
                </a:extLst>
              </a:tr>
              <a:tr h="592983">
                <a:tc>
                  <a:txBody>
                    <a:bodyPr/>
                    <a:lstStyle/>
                    <a:p>
                      <a:pPr marL="0" marR="0" algn="ctr">
                        <a:lnSpc>
                          <a:spcPct val="107000"/>
                        </a:lnSpc>
                        <a:spcBef>
                          <a:spcPts val="0"/>
                        </a:spcBef>
                        <a:spcAft>
                          <a:spcPts val="0"/>
                        </a:spcAft>
                      </a:pPr>
                      <a:r>
                        <a:rPr lang="en-GB" sz="1100" dirty="0">
                          <a:effectLst/>
                        </a:rPr>
                        <a:t>Mean Squared Error (MSE)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 2209244513.201462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841429"/>
                  </a:ext>
                </a:extLst>
              </a:tr>
              <a:tr h="592983">
                <a:tc>
                  <a:txBody>
                    <a:bodyPr/>
                    <a:lstStyle/>
                    <a:p>
                      <a:pPr marL="0" marR="0" algn="ctr">
                        <a:lnSpc>
                          <a:spcPct val="107000"/>
                        </a:lnSpc>
                        <a:spcBef>
                          <a:spcPts val="0"/>
                        </a:spcBef>
                        <a:spcAft>
                          <a:spcPts val="0"/>
                        </a:spcAft>
                      </a:pPr>
                      <a:r>
                        <a:rPr lang="en-GB" sz="1100" dirty="0">
                          <a:effectLst/>
                        </a:rPr>
                        <a:t>Root Mean Squared Error (RMSE)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 47002.60113229333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5062235"/>
                  </a:ext>
                </a:extLst>
              </a:tr>
              <a:tr h="592983">
                <a:tc>
                  <a:txBody>
                    <a:bodyPr/>
                    <a:lstStyle/>
                    <a:p>
                      <a:pPr marL="0" marR="0" algn="ctr">
                        <a:lnSpc>
                          <a:spcPct val="107000"/>
                        </a:lnSpc>
                        <a:spcBef>
                          <a:spcPts val="0"/>
                        </a:spcBef>
                        <a:spcAft>
                          <a:spcPts val="0"/>
                        </a:spcAft>
                      </a:pPr>
                      <a:r>
                        <a:rPr lang="en-GB" sz="1100">
                          <a:effectLst/>
                        </a:rPr>
                        <a:t>Mean Absolute Error (MAE)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 13152.535063247838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4439440"/>
                  </a:ext>
                </a:extLst>
              </a:tr>
              <a:tr h="592983">
                <a:tc>
                  <a:txBody>
                    <a:bodyPr/>
                    <a:lstStyle/>
                    <a:p>
                      <a:pPr marL="0" marR="0" algn="ctr">
                        <a:lnSpc>
                          <a:spcPct val="107000"/>
                        </a:lnSpc>
                        <a:spcBef>
                          <a:spcPts val="0"/>
                        </a:spcBef>
                        <a:spcAft>
                          <a:spcPts val="0"/>
                        </a:spcAft>
                      </a:pPr>
                      <a:r>
                        <a:rPr lang="en-GB" sz="1100">
                          <a:effectLst/>
                        </a:rPr>
                        <a:t>R-squared (R²)</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 0.9171769734135651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4906259"/>
                  </a:ext>
                </a:extLst>
              </a:tr>
              <a:tr h="550626">
                <a:tc>
                  <a:txBody>
                    <a:bodyPr/>
                    <a:lstStyle/>
                    <a:p>
                      <a:pPr marL="0" marR="0" algn="ctr">
                        <a:lnSpc>
                          <a:spcPct val="107000"/>
                        </a:lnSpc>
                        <a:spcBef>
                          <a:spcPts val="0"/>
                        </a:spcBef>
                        <a:spcAft>
                          <a:spcPts val="0"/>
                        </a:spcAft>
                      </a:pPr>
                      <a:r>
                        <a:rPr lang="en-GB" sz="1100">
                          <a:effectLst/>
                        </a:rPr>
                        <a:t>Mean Absolute Percentage Error (MAPE)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 213.5227228787135%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791074"/>
                  </a:ext>
                </a:extLst>
              </a:tr>
            </a:tbl>
          </a:graphicData>
        </a:graphic>
      </p:graphicFrame>
      <p:pic>
        <p:nvPicPr>
          <p:cNvPr id="10" name="Picture 9">
            <a:extLst>
              <a:ext uri="{FF2B5EF4-FFF2-40B4-BE49-F238E27FC236}">
                <a16:creationId xmlns:a16="http://schemas.microsoft.com/office/drawing/2014/main" id="{DB612F29-13FD-9BB7-6E51-46564F6ABEA5}"/>
              </a:ext>
            </a:extLst>
          </p:cNvPr>
          <p:cNvPicPr>
            <a:picLocks noChangeAspect="1"/>
          </p:cNvPicPr>
          <p:nvPr/>
        </p:nvPicPr>
        <p:blipFill>
          <a:blip r:embed="rId2"/>
          <a:stretch>
            <a:fillRect/>
          </a:stretch>
        </p:blipFill>
        <p:spPr>
          <a:xfrm>
            <a:off x="4777740" y="0"/>
            <a:ext cx="7414260" cy="3675887"/>
          </a:xfrm>
          <a:prstGeom prst="rect">
            <a:avLst/>
          </a:prstGeom>
        </p:spPr>
      </p:pic>
      <p:pic>
        <p:nvPicPr>
          <p:cNvPr id="12" name="Picture 11">
            <a:extLst>
              <a:ext uri="{FF2B5EF4-FFF2-40B4-BE49-F238E27FC236}">
                <a16:creationId xmlns:a16="http://schemas.microsoft.com/office/drawing/2014/main" id="{4ABB260B-E97D-7A99-4EA1-198DEEAEF4AE}"/>
              </a:ext>
            </a:extLst>
          </p:cNvPr>
          <p:cNvPicPr>
            <a:picLocks noChangeAspect="1"/>
          </p:cNvPicPr>
          <p:nvPr/>
        </p:nvPicPr>
        <p:blipFill>
          <a:blip r:embed="rId3"/>
          <a:stretch>
            <a:fillRect/>
          </a:stretch>
        </p:blipFill>
        <p:spPr>
          <a:xfrm>
            <a:off x="4777740" y="3653028"/>
            <a:ext cx="7435852" cy="3204972"/>
          </a:xfrm>
          <a:prstGeom prst="rect">
            <a:avLst/>
          </a:prstGeom>
        </p:spPr>
      </p:pic>
      <p:sp>
        <p:nvSpPr>
          <p:cNvPr id="13" name="TextBox 12">
            <a:extLst>
              <a:ext uri="{FF2B5EF4-FFF2-40B4-BE49-F238E27FC236}">
                <a16:creationId xmlns:a16="http://schemas.microsoft.com/office/drawing/2014/main" id="{9DF3D169-A8E2-EE96-B974-17768A26BAB1}"/>
              </a:ext>
            </a:extLst>
          </p:cNvPr>
          <p:cNvSpPr txBox="1"/>
          <p:nvPr/>
        </p:nvSpPr>
        <p:spPr>
          <a:xfrm>
            <a:off x="480060" y="4197368"/>
            <a:ext cx="4046219" cy="2308324"/>
          </a:xfrm>
          <a:prstGeom prst="rect">
            <a:avLst/>
          </a:prstGeom>
          <a:noFill/>
        </p:spPr>
        <p:txBody>
          <a:bodyPr wrap="square" rtlCol="0">
            <a:spAutoFit/>
          </a:bodyPr>
          <a:lstStyle/>
          <a:p>
            <a:endParaRPr lang="en-GB" sz="1200" dirty="0"/>
          </a:p>
          <a:p>
            <a:r>
              <a:rPr lang="en-GB" sz="1200" dirty="0"/>
              <a:t>The RMSE of 47,002.60 indicates that our predictions are, on average, off by about 47,002 cases, providing a practical measure of model accuracy. An R² value of 0.917 shows that our model explains approximately 91.7% of the variability in the data, indicating strong performance. The scatter plot reveals that while most predictions align closely with actual cases, some deviations and outliers suggest areas for model improvement. The bar chart identifies "Recovered," "Confirmed last week," and "New recovered" as the most influential features, with geographical regions and percentage changes having minimal impact.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430" y="145144"/>
            <a:ext cx="7776027" cy="595086"/>
          </a:xfrm>
        </p:spPr>
        <p:txBody>
          <a:bodyPr>
            <a:normAutofit fontScale="90000"/>
          </a:bodyPr>
          <a:lstStyle/>
          <a:p>
            <a:r>
              <a:rPr b="1" dirty="0"/>
              <a:t>Key Insights and Recommendations</a:t>
            </a:r>
          </a:p>
        </p:txBody>
      </p:sp>
      <p:sp>
        <p:nvSpPr>
          <p:cNvPr id="11" name="TextBox 10">
            <a:extLst>
              <a:ext uri="{FF2B5EF4-FFF2-40B4-BE49-F238E27FC236}">
                <a16:creationId xmlns:a16="http://schemas.microsoft.com/office/drawing/2014/main" id="{C3786D81-7EED-44EE-D40A-2695D248E557}"/>
              </a:ext>
            </a:extLst>
          </p:cNvPr>
          <p:cNvSpPr txBox="1"/>
          <p:nvPr/>
        </p:nvSpPr>
        <p:spPr>
          <a:xfrm>
            <a:off x="308430" y="740231"/>
            <a:ext cx="5913300" cy="3600986"/>
          </a:xfrm>
          <a:prstGeom prst="rect">
            <a:avLst/>
          </a:prstGeom>
          <a:noFill/>
        </p:spPr>
        <p:txBody>
          <a:bodyPr wrap="square" rtlCol="0">
            <a:spAutoFit/>
          </a:bodyPr>
          <a:lstStyle/>
          <a:p>
            <a:r>
              <a:rPr lang="en-GB" dirty="0"/>
              <a:t>Findings:</a:t>
            </a:r>
          </a:p>
          <a:p>
            <a:r>
              <a:rPr lang="en-GB" dirty="0"/>
              <a:t>- Regional variability in COVID-19 impacts.</a:t>
            </a:r>
          </a:p>
          <a:p>
            <a:pPr algn="just"/>
            <a:r>
              <a:rPr lang="en-GB" sz="1200" b="1" i="0" dirty="0">
                <a:effectLst/>
                <a:latin typeface="ui-sans-serif"/>
              </a:rPr>
              <a:t>Strengthen Healthcare Infrastructure: </a:t>
            </a:r>
            <a:r>
              <a:rPr lang="en-GB" sz="1200" b="0" i="0" dirty="0">
                <a:effectLst/>
                <a:latin typeface="ui-sans-serif"/>
              </a:rPr>
              <a:t>in America and Europe regions  Enhance hospital capacities, including ICU beds, ventilators, and medical supplies, to handle the high number of confirmed cases and deaths. Provide additional support to regions with overwhelmed healthcare systems to ensure they can manage the influx of patients effectively. Why iin regions like Africa and Western Pacific Improve basic healthcare infrastructure to ensure readiness for potential surges in cases.</a:t>
            </a:r>
          </a:p>
          <a:p>
            <a:pPr algn="just"/>
            <a:r>
              <a:rPr lang="en-GB" sz="1200" b="1" i="0" dirty="0">
                <a:effectLst/>
                <a:latin typeface="ui-sans-serif"/>
              </a:rPr>
              <a:t>Equitable Vaccine Distribution: </a:t>
            </a:r>
            <a:r>
              <a:rPr lang="en-GB" sz="1200" i="0" dirty="0">
                <a:effectLst/>
                <a:latin typeface="ui-sans-serif"/>
              </a:rPr>
              <a:t>Prioritize regions with high case numbers and limited healthcare resources, such as Africa and South-East Asia. Ensure equitable distribution of vaccines to all regions, prioritizing those with the highest need. Support vaccine rollout campaigns and address vaccine hesitancy through public awareness and education. Collaborate with international organizations and pharmaceutical companies to secure and distribute vaccines efficiently.</a:t>
            </a:r>
          </a:p>
          <a:p>
            <a:pPr algn="just"/>
            <a:r>
              <a:rPr lang="en-GB" sz="1200" b="1" dirty="0"/>
              <a:t>Data Collection and Analysis: </a:t>
            </a:r>
            <a:r>
              <a:rPr lang="en-GB" sz="1200" dirty="0"/>
              <a:t>Improve data collection systems to ensure accurate and timely reporting of cases, recoveries, deaths and also add more feature to the data collect like Demographic Features, Socio-Economic Features.Use data analytics to identify hotspots, track trends, and inform decision-making.</a:t>
            </a:r>
          </a:p>
        </p:txBody>
      </p:sp>
      <p:pic>
        <p:nvPicPr>
          <p:cNvPr id="13" name="Picture 12">
            <a:extLst>
              <a:ext uri="{FF2B5EF4-FFF2-40B4-BE49-F238E27FC236}">
                <a16:creationId xmlns:a16="http://schemas.microsoft.com/office/drawing/2014/main" id="{FFEA74E1-52D5-55AF-D0BE-869613859C32}"/>
              </a:ext>
            </a:extLst>
          </p:cNvPr>
          <p:cNvPicPr>
            <a:picLocks noChangeAspect="1"/>
          </p:cNvPicPr>
          <p:nvPr/>
        </p:nvPicPr>
        <p:blipFill>
          <a:blip r:embed="rId2"/>
          <a:stretch>
            <a:fillRect/>
          </a:stretch>
        </p:blipFill>
        <p:spPr>
          <a:xfrm>
            <a:off x="6221730" y="694510"/>
            <a:ext cx="5924550" cy="3236684"/>
          </a:xfrm>
          <a:prstGeom prst="rect">
            <a:avLst/>
          </a:prstGeom>
        </p:spPr>
      </p:pic>
      <p:graphicFrame>
        <p:nvGraphicFramePr>
          <p:cNvPr id="14" name="Table 13">
            <a:extLst>
              <a:ext uri="{FF2B5EF4-FFF2-40B4-BE49-F238E27FC236}">
                <a16:creationId xmlns:a16="http://schemas.microsoft.com/office/drawing/2014/main" id="{1BB145BF-40F5-AD01-FEF6-F868A67473FB}"/>
              </a:ext>
            </a:extLst>
          </p:cNvPr>
          <p:cNvGraphicFramePr>
            <a:graphicFrameLocks noGrp="1"/>
          </p:cNvGraphicFramePr>
          <p:nvPr>
            <p:extLst>
              <p:ext uri="{D42A27DB-BD31-4B8C-83A1-F6EECF244321}">
                <p14:modId xmlns:p14="http://schemas.microsoft.com/office/powerpoint/2010/main" val="1029924483"/>
              </p:ext>
            </p:extLst>
          </p:nvPr>
        </p:nvGraphicFramePr>
        <p:xfrm>
          <a:off x="424544" y="4341217"/>
          <a:ext cx="5671456" cy="2371644"/>
        </p:xfrm>
        <a:graphic>
          <a:graphicData uri="http://schemas.openxmlformats.org/drawingml/2006/table">
            <a:tbl>
              <a:tblPr firstRow="1" firstCol="1" bandRow="1">
                <a:tableStyleId>{5C22544A-7EE6-4342-B048-85BDC9FD1C3A}</a:tableStyleId>
              </a:tblPr>
              <a:tblGrid>
                <a:gridCol w="2835293">
                  <a:extLst>
                    <a:ext uri="{9D8B030D-6E8A-4147-A177-3AD203B41FA5}">
                      <a16:colId xmlns:a16="http://schemas.microsoft.com/office/drawing/2014/main" val="3226279217"/>
                    </a:ext>
                  </a:extLst>
                </a:gridCol>
                <a:gridCol w="2836163">
                  <a:extLst>
                    <a:ext uri="{9D8B030D-6E8A-4147-A177-3AD203B41FA5}">
                      <a16:colId xmlns:a16="http://schemas.microsoft.com/office/drawing/2014/main" val="2921138484"/>
                    </a:ext>
                  </a:extLst>
                </a:gridCol>
              </a:tblGrid>
              <a:tr h="197637">
                <a:tc>
                  <a:txBody>
                    <a:bodyPr/>
                    <a:lstStyle/>
                    <a:p>
                      <a:pPr marL="0" marR="0" algn="ctr">
                        <a:lnSpc>
                          <a:spcPct val="107000"/>
                        </a:lnSpc>
                        <a:spcBef>
                          <a:spcPts val="0"/>
                        </a:spcBef>
                        <a:spcAft>
                          <a:spcPts val="0"/>
                        </a:spcAft>
                      </a:pPr>
                      <a:r>
                        <a:rPr lang="en-GB" sz="1100" dirty="0">
                          <a:effectLst/>
                        </a:rPr>
                        <a:t>      Country/Region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Death Rate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82896"/>
                  </a:ext>
                </a:extLst>
              </a:tr>
              <a:tr h="197637">
                <a:tc>
                  <a:txBody>
                    <a:bodyPr/>
                    <a:lstStyle/>
                    <a:p>
                      <a:pPr marL="0" marR="0" algn="ctr">
                        <a:lnSpc>
                          <a:spcPct val="107000"/>
                        </a:lnSpc>
                        <a:spcBef>
                          <a:spcPts val="0"/>
                        </a:spcBef>
                        <a:spcAft>
                          <a:spcPts val="0"/>
                        </a:spcAft>
                      </a:pPr>
                      <a:r>
                        <a:rPr lang="en-GB" sz="1100">
                          <a:effectLst/>
                        </a:rPr>
                        <a:t>Yemen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28.562980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5267465"/>
                  </a:ext>
                </a:extLst>
              </a:tr>
              <a:tr h="197637">
                <a:tc>
                  <a:txBody>
                    <a:bodyPr/>
                    <a:lstStyle/>
                    <a:p>
                      <a:pPr marL="0" marR="0" algn="ctr">
                        <a:lnSpc>
                          <a:spcPct val="107000"/>
                        </a:lnSpc>
                        <a:spcBef>
                          <a:spcPts val="0"/>
                        </a:spcBef>
                        <a:spcAft>
                          <a:spcPts val="0"/>
                        </a:spcAft>
                      </a:pPr>
                      <a:r>
                        <a:rPr lang="en-GB" sz="1100">
                          <a:effectLst/>
                        </a:rPr>
                        <a:t>Paraguay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0.945471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3527504"/>
                  </a:ext>
                </a:extLst>
              </a:tr>
              <a:tr h="197637">
                <a:tc>
                  <a:txBody>
                    <a:bodyPr/>
                    <a:lstStyle/>
                    <a:p>
                      <a:pPr marL="0" marR="0" algn="ctr">
                        <a:lnSpc>
                          <a:spcPct val="107000"/>
                        </a:lnSpc>
                        <a:spcBef>
                          <a:spcPts val="0"/>
                        </a:spcBef>
                        <a:spcAft>
                          <a:spcPts val="0"/>
                        </a:spcAft>
                      </a:pPr>
                      <a:r>
                        <a:rPr lang="en-GB" sz="1100">
                          <a:effectLst/>
                        </a:rPr>
                        <a:t>Cabo Verde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0.945017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3413176"/>
                  </a:ext>
                </a:extLst>
              </a:tr>
              <a:tr h="197637">
                <a:tc>
                  <a:txBody>
                    <a:bodyPr/>
                    <a:lstStyle/>
                    <a:p>
                      <a:pPr marL="0" marR="0" algn="ctr">
                        <a:lnSpc>
                          <a:spcPct val="107000"/>
                        </a:lnSpc>
                        <a:spcBef>
                          <a:spcPts val="0"/>
                        </a:spcBef>
                        <a:spcAft>
                          <a:spcPts val="0"/>
                        </a:spcAft>
                      </a:pPr>
                      <a:r>
                        <a:rPr lang="en-GB" sz="1100">
                          <a:effectLst/>
                        </a:rPr>
                        <a:t>Madagascar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0.939112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8209341"/>
                  </a:ext>
                </a:extLst>
              </a:tr>
              <a:tr h="197637">
                <a:tc>
                  <a:txBody>
                    <a:bodyPr/>
                    <a:lstStyle/>
                    <a:p>
                      <a:pPr marL="0" marR="0" algn="ctr">
                        <a:lnSpc>
                          <a:spcPct val="107000"/>
                        </a:lnSpc>
                        <a:spcBef>
                          <a:spcPts val="0"/>
                        </a:spcBef>
                        <a:spcAft>
                          <a:spcPts val="0"/>
                        </a:spcAft>
                      </a:pPr>
                      <a:r>
                        <a:rPr lang="en-GB" sz="1100">
                          <a:effectLst/>
                        </a:rPr>
                        <a:t>Jordan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0.935374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5940045"/>
                  </a:ext>
                </a:extLst>
              </a:tr>
              <a:tr h="197637">
                <a:tc>
                  <a:txBody>
                    <a:bodyPr/>
                    <a:lstStyle/>
                    <a:p>
                      <a:pPr marL="0" marR="0" algn="ctr">
                        <a:lnSpc>
                          <a:spcPct val="107000"/>
                        </a:lnSpc>
                        <a:spcBef>
                          <a:spcPts val="0"/>
                        </a:spcBef>
                        <a:spcAft>
                          <a:spcPts val="0"/>
                        </a:spcAft>
                      </a:pPr>
                      <a:r>
                        <a:rPr lang="en-GB" sz="1100">
                          <a:effectLst/>
                        </a:rPr>
                        <a:t>Venezuela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0.913185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205192"/>
                  </a:ext>
                </a:extLst>
              </a:tr>
              <a:tr h="197637">
                <a:tc>
                  <a:txBody>
                    <a:bodyPr/>
                    <a:lstStyle/>
                    <a:p>
                      <a:pPr marL="0" marR="0" algn="ctr">
                        <a:lnSpc>
                          <a:spcPct val="107000"/>
                        </a:lnSpc>
                        <a:spcBef>
                          <a:spcPts val="0"/>
                        </a:spcBef>
                        <a:spcAft>
                          <a:spcPts val="0"/>
                        </a:spcAft>
                      </a:pPr>
                      <a:r>
                        <a:rPr lang="en-GB" sz="1100">
                          <a:effectLst/>
                        </a:rPr>
                        <a:t>Tajikistan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0.829302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1362543"/>
                  </a:ext>
                </a:extLst>
              </a:tr>
              <a:tr h="197637">
                <a:tc>
                  <a:txBody>
                    <a:bodyPr/>
                    <a:lstStyle/>
                    <a:p>
                      <a:pPr marL="0" marR="0" algn="ctr">
                        <a:lnSpc>
                          <a:spcPct val="107000"/>
                        </a:lnSpc>
                        <a:spcBef>
                          <a:spcPts val="0"/>
                        </a:spcBef>
                        <a:spcAft>
                          <a:spcPts val="0"/>
                        </a:spcAft>
                      </a:pPr>
                      <a:r>
                        <a:rPr lang="en-GB" sz="1100">
                          <a:effectLst/>
                        </a:rPr>
                        <a:t>Belarus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0.799988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795617"/>
                  </a:ext>
                </a:extLst>
              </a:tr>
              <a:tr h="197637">
                <a:tc>
                  <a:txBody>
                    <a:bodyPr/>
                    <a:lstStyle/>
                    <a:p>
                      <a:pPr marL="0" marR="0" algn="ctr">
                        <a:lnSpc>
                          <a:spcPct val="107000"/>
                        </a:lnSpc>
                        <a:spcBef>
                          <a:spcPts val="0"/>
                        </a:spcBef>
                        <a:spcAft>
                          <a:spcPts val="0"/>
                        </a:spcAft>
                      </a:pPr>
                      <a:r>
                        <a:rPr lang="en-GB" sz="1100">
                          <a:effectLst/>
                        </a:rPr>
                        <a:t>Israel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0.740799</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7211275"/>
                  </a:ext>
                </a:extLst>
              </a:tr>
              <a:tr h="197637">
                <a:tc>
                  <a:txBody>
                    <a:bodyPr/>
                    <a:lstStyle/>
                    <a:p>
                      <a:pPr marL="0" marR="0" algn="ctr">
                        <a:lnSpc>
                          <a:spcPct val="107000"/>
                        </a:lnSpc>
                        <a:spcBef>
                          <a:spcPts val="0"/>
                        </a:spcBef>
                        <a:spcAft>
                          <a:spcPts val="0"/>
                        </a:spcAft>
                      </a:pPr>
                      <a:r>
                        <a:rPr lang="en-GB" sz="1100">
                          <a:effectLst/>
                        </a:rPr>
                        <a:t>West Bank and Gaza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0.734394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2848332"/>
                  </a:ext>
                </a:extLst>
              </a:tr>
              <a:tr h="197637">
                <a:tc>
                  <a:txBody>
                    <a:bodyPr/>
                    <a:lstStyle/>
                    <a:p>
                      <a:pPr marL="0" marR="0" algn="ctr">
                        <a:lnSpc>
                          <a:spcPct val="107000"/>
                        </a:lnSpc>
                        <a:spcBef>
                          <a:spcPts val="0"/>
                        </a:spcBef>
                        <a:spcAft>
                          <a:spcPts val="0"/>
                        </a:spcAft>
                      </a:pPr>
                      <a:r>
                        <a:rPr lang="en-GB" sz="1100">
                          <a:effectLst/>
                        </a:rPr>
                        <a:t>Costa Rica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100" dirty="0">
                          <a:effectLst/>
                        </a:rPr>
                        <a:t>0.725964</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212638"/>
                  </a:ext>
                </a:extLst>
              </a:tr>
            </a:tbl>
          </a:graphicData>
        </a:graphic>
      </p:graphicFrame>
      <p:sp>
        <p:nvSpPr>
          <p:cNvPr id="15" name="TextBox 14">
            <a:extLst>
              <a:ext uri="{FF2B5EF4-FFF2-40B4-BE49-F238E27FC236}">
                <a16:creationId xmlns:a16="http://schemas.microsoft.com/office/drawing/2014/main" id="{72964201-0D16-0471-EC5C-E6F64849EA6F}"/>
              </a:ext>
            </a:extLst>
          </p:cNvPr>
          <p:cNvSpPr txBox="1"/>
          <p:nvPr/>
        </p:nvSpPr>
        <p:spPr>
          <a:xfrm>
            <a:off x="6337844" y="3995678"/>
            <a:ext cx="5671456" cy="2862322"/>
          </a:xfrm>
          <a:prstGeom prst="rect">
            <a:avLst/>
          </a:prstGeom>
          <a:noFill/>
        </p:spPr>
        <p:txBody>
          <a:bodyPr wrap="square" rtlCol="0">
            <a:spAutoFit/>
          </a:bodyPr>
          <a:lstStyle/>
          <a:p>
            <a:pPr algn="just"/>
            <a:r>
              <a:rPr lang="en-GB" dirty="0"/>
              <a:t>The data shows wide variations in COVID-19 death rates across regions. Yemen has an exceptionally high death rate of 28.56%, possibly due to underreporting or strained healthcare systems. In contrast, countries like Paraguay, Cabo Verde, and Madagascar have lower death rates, which may reflect better management or demographic differences. Immediate action is needed in Yemen to address the crisis by improving healthcare infrastructure, increasing testing, and providing essential medical support.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600</TotalTime>
  <Words>1524</Words>
  <Application>Microsoft Office PowerPoint</Application>
  <PresentationFormat>Widescreen</PresentationFormat>
  <Paragraphs>197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system-ui</vt:lpstr>
      <vt:lpstr>ui-sans-serif</vt:lpstr>
      <vt:lpstr>Celestial</vt:lpstr>
      <vt:lpstr>Predictive Modeling for COVID-19 in Public Health</vt:lpstr>
      <vt:lpstr>Introduction</vt:lpstr>
      <vt:lpstr>Dataset Overview</vt:lpstr>
      <vt:lpstr>Exploratory Data Analysis</vt:lpstr>
      <vt:lpstr>Regional Analysis</vt:lpstr>
      <vt:lpstr>Top 10 Countries Analysis</vt:lpstr>
      <vt:lpstr>Model Development</vt:lpstr>
      <vt:lpstr>Model Performance</vt:lpstr>
      <vt:lpstr>Key Insights and 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Segun Abiola</cp:lastModifiedBy>
  <cp:revision>14</cp:revision>
  <dcterms:created xsi:type="dcterms:W3CDTF">2013-01-27T09:14:16Z</dcterms:created>
  <dcterms:modified xsi:type="dcterms:W3CDTF">2024-11-22T19:11:31Z</dcterms:modified>
  <cp:category/>
</cp:coreProperties>
</file>