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3"/>
    <p:sldMasterId id="2147483666" r:id="rId4"/>
    <p:sldMasterId id="2147483653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80" r:id="rId8"/>
    <p:sldId id="273" r:id="rId9"/>
    <p:sldId id="274" r:id="rId10"/>
    <p:sldId id="282" r:id="rId11"/>
    <p:sldId id="277" r:id="rId12"/>
    <p:sldId id="276" r:id="rId13"/>
    <p:sldId id="275" r:id="rId14"/>
    <p:sldId id="281" r:id="rId15"/>
    <p:sldId id="278" r:id="rId16"/>
    <p:sldId id="279" r:id="rId17"/>
    <p:sldId id="27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96F3"/>
    <a:srgbClr val="114B79"/>
    <a:srgbClr val="002060"/>
    <a:srgbClr val="F7F7F7"/>
    <a:srgbClr val="BBBBBB"/>
    <a:srgbClr val="1971B6"/>
    <a:srgbClr val="0099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982" autoAdjust="0"/>
  </p:normalViewPr>
  <p:slideViewPr>
    <p:cSldViewPr snapToGrid="0">
      <p:cViewPr varScale="1">
        <p:scale>
          <a:sx n="93" d="100"/>
          <a:sy n="93" d="100"/>
        </p:scale>
        <p:origin x="29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EC2B9B-348B-BC2E-D063-CD344EE511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CDE81-A856-5A13-C055-7DD379B07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A10A20-9166-4169-BC29-7F9E13443D45}" type="datetimeFigureOut">
              <a:rPr lang="en-IN"/>
              <a:pPr>
                <a:defRPr/>
              </a:pPr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C6C8-6D6D-FE11-48A6-A9A97845C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0794D-81D2-3BB4-5446-6F67A20962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4D8D527-43D7-4ADE-A527-03FD021B6ED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F7680E-4445-AB81-B67B-7A0D622E8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C1B07-EF9C-F914-FEFF-49CDA48675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97B1A1-AD71-429F-8318-8A5979EC8C21}" type="datetimeFigureOut">
              <a:rPr lang="en-IN"/>
              <a:pPr>
                <a:defRPr/>
              </a:pPr>
              <a:t>05-04-2025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B1541F-F031-6B54-A480-ACB90FE34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A571B9-704E-4DC3-6CD8-7B7AE7CB4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8511-981A-89EE-B3E7-D87A262F41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C125D-E5FC-5BF9-85D2-3600A20D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7CC9259-15E2-4E0E-9145-12377F4709E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AB699F95-A744-C1E6-1296-CB09FEE669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7F9918AF-DBE0-1ADE-FABE-FC4BE36486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A7C6FE2-E1C0-06D8-ABBC-81F99BD6D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BB7DC9-33B8-43D3-AC2D-FAA3C6C9A932}" type="slidenum">
              <a:rPr lang="en-IN" altLang="en-US"/>
              <a:pPr>
                <a:spcBef>
                  <a:spcPct val="0"/>
                </a:spcBef>
              </a:pPr>
              <a:t>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07543B3B-23C7-F36B-94AB-6CF0F6E196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1756CAA9-D8DE-6874-613E-DA59D1F104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1644E24-C735-D9FE-C997-88A9AD0B8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83FB49-3BC3-4F35-8F9B-E8C7A1777EC1}" type="slidenum">
              <a:rPr lang="en-IN" altLang="en-US"/>
              <a:pPr>
                <a:spcBef>
                  <a:spcPct val="0"/>
                </a:spcBef>
              </a:pPr>
              <a:t>2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FFEA85E9-E65B-6557-4114-02739EA578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03EF113F-6193-55F6-7BE5-7F50DA8CFD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EDBEAEA-FCCA-0E25-A0BA-39BC9E405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D9AF8B-36B1-4FC3-AA85-BFBF29F44820}" type="slidenum">
              <a:rPr lang="en-IN" altLang="en-US"/>
              <a:pPr>
                <a:spcBef>
                  <a:spcPct val="0"/>
                </a:spcBef>
              </a:pPr>
              <a:t>3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C9259-15E2-4E0E-9145-12377F4709E6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5659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987429-A9D9-6EE2-8FF1-91A78FD17FA0}"/>
              </a:ext>
            </a:extLst>
          </p:cNvPr>
          <p:cNvSpPr txBox="1">
            <a:spLocks/>
          </p:cNvSpPr>
          <p:nvPr userDrawn="1"/>
        </p:nvSpPr>
        <p:spPr>
          <a:xfrm>
            <a:off x="0" y="6624638"/>
            <a:ext cx="6096000" cy="233362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CB8215A-3F16-5FC6-189F-C8480122919F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4638"/>
            <a:ext cx="5657850" cy="233362"/>
          </a:xfrm>
          <a:prstGeom prst="rect">
            <a:avLst/>
          </a:prstGeom>
          <a:solidFill>
            <a:srgbClr val="0099FF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E078-24C0-AC00-F48A-DD2EACD0FDAB}"/>
              </a:ext>
            </a:extLst>
          </p:cNvPr>
          <p:cNvSpPr txBox="1">
            <a:spLocks/>
          </p:cNvSpPr>
          <p:nvPr userDrawn="1"/>
        </p:nvSpPr>
        <p:spPr>
          <a:xfrm>
            <a:off x="11753850" y="6624638"/>
            <a:ext cx="438150" cy="233362"/>
          </a:xfrm>
          <a:prstGeom prst="rect">
            <a:avLst/>
          </a:prstGeom>
          <a:solidFill>
            <a:srgbClr val="1971B6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B4E28B-6A69-70A5-3864-181C819540A3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233363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5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9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9DA0B70-62CF-B6C6-E24A-6BFC7BCB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8BB4F-D24B-45D8-AFAC-F4C6B22D2DFE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547AF0-EB48-350F-2D0C-5A2F7FD0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CB438D-75EC-10CA-04E3-767EDDAF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C7DB4-143D-402F-BEC4-18D08443B2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8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2EB5CA-3D20-AD7D-538F-59AC50A2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A4954-2A1C-4F3E-8B69-585DB862CDCF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0E4E5-FE0B-918B-1745-39764D4C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66C515-F98E-74D2-4939-2CA6E97A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E6050-DD0E-4D2C-B493-5B134C582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25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61DC86-B97F-EEE8-62A9-518A30F7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C5CE-43E5-44A5-A078-8B68B3A5E3B7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9BF54A-117B-ACCA-96D8-BA87B131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496717-4C38-7372-C204-45D19C2E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0DC3-6BBD-4901-AF04-71135D144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80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B397-6FD8-D623-7EC7-FB3CD3FD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616F1-E32B-4D79-812B-D9CCC522BB5B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917C-D2C3-B8C5-E237-DD7409AD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9B0D-384E-0903-382B-78112223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F6DC6-6D45-438E-8920-CEFC025F0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85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A7D0-86BE-486E-86C8-88DCB587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63E1-C6BD-4AD1-B84E-841B6B3CD2F5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AC5B-B1E5-C024-F699-462F0239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3A3B-5C8B-04BC-FBD6-70F88419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8BD64-ED59-42DA-8B78-9D22B1BADE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545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B0A8-BF4A-02FF-1274-A442482D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45076-BCDF-451C-A0FE-32CBEFB6A375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042D-5360-C1AC-9D39-368B401F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CDE2-B623-FE6C-D3C4-D7B814FB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FAEEB-ACEE-46D7-A5E5-001160718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88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E320-651B-F306-BA59-7AD87EF3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65FD9-519B-41EC-AE2B-C10A6B471872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91D1-12D6-4D7B-CC76-12C7D3B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2BE5-D0C8-5602-A5E7-964BC894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86C45-50C4-4BBF-8441-5BC2632E8A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61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1E5F-0A5D-D631-2888-17B21844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5893-EC17-4E56-AE03-E3B3443CBAE1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FFB-7366-4562-4B3E-EB201BA6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CBDD-05D3-78F0-5C2D-4FF9ADF2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FDD82-62BB-483F-8FC9-E2B56B100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183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2C6CCE-088D-8BFE-90A0-86795EC5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17DF1-5A54-4E64-9F1C-11DE3E4610D0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A6114A-9734-1BCE-CF3A-8F41D12E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EEC86D-8392-A7BD-B6EF-30C78876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86191-F5B9-4460-9188-125E97F6A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532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CE04B8-1071-61E2-4054-59ED916C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5CB48-4B2F-463B-A463-F325DCAF96E4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A4D795-10E0-8E9C-8476-1F97E9EB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F4B9A6-03E5-B9D2-4A0C-C208EA56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C49D3-D0CA-4951-91C7-21FF180F36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51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96F38F-3F96-BD21-6241-2D5DE30A8103}"/>
              </a:ext>
            </a:extLst>
          </p:cNvPr>
          <p:cNvSpPr txBox="1">
            <a:spLocks/>
          </p:cNvSpPr>
          <p:nvPr userDrawn="1"/>
        </p:nvSpPr>
        <p:spPr>
          <a:xfrm>
            <a:off x="0" y="6624638"/>
            <a:ext cx="6096000" cy="233362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cap="smal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</a:t>
            </a:r>
            <a:endParaRPr lang="en-IN" sz="16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61051-DF3A-FB6E-3B10-6F6150551472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4638"/>
            <a:ext cx="5657850" cy="233362"/>
          </a:xfrm>
          <a:prstGeom prst="rect">
            <a:avLst/>
          </a:prstGeom>
          <a:solidFill>
            <a:srgbClr val="2196F3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ATLAS </a:t>
            </a:r>
            <a:r>
              <a:rPr lang="en-US" sz="1600" cap="smal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uGDX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School of technology</a:t>
            </a:r>
            <a:endParaRPr lang="en-IN" sz="16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0787BC-90A8-7570-5857-A5721D902976}"/>
              </a:ext>
            </a:extLst>
          </p:cNvPr>
          <p:cNvSpPr txBox="1">
            <a:spLocks/>
          </p:cNvSpPr>
          <p:nvPr userDrawn="1"/>
        </p:nvSpPr>
        <p:spPr>
          <a:xfrm>
            <a:off x="11753850" y="6624638"/>
            <a:ext cx="438150" cy="233362"/>
          </a:xfrm>
          <a:prstGeom prst="rect">
            <a:avLst/>
          </a:prstGeom>
          <a:solidFill>
            <a:srgbClr val="1971B6"/>
          </a:solidFill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48B5B7F-3511-4B47-A800-3E98B2C9DA16}" type="slidenum">
              <a:rPr lang="en-US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/>
              <a:t>‹#›</a:t>
            </a:fld>
            <a:endParaRPr lang="en-I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8AD3FC7-6B97-EE29-8C3B-963E6603AAD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233363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sz="15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496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sz="2800" b="1" cap="none" spc="0">
                <a:ln w="0">
                  <a:noFill/>
                </a:ln>
                <a:solidFill>
                  <a:srgbClr val="2196F3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150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1DAD2A-EDA9-7417-2937-8D765FC6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5C6FF-A71D-4FD8-8464-0623E6321DFF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B67EC2-5D4D-3335-DE1F-885B27D1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1C8FD3-D6FC-78EA-608C-ADB01C05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29CCB-0EAA-4BA3-AB7F-9CD5E6F55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441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4CCF7CC-6712-2861-445D-E8924BD3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8080-B09C-44BA-A4E8-A336B395BF22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32DE111-1DCC-BD7B-997D-AF043968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C3020A6-2533-41A2-4B0E-E9B481FA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AA3F1-748E-4A98-9C3A-8D822FE8E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376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4E4AB3-E54E-74E8-DFE3-9BC7138E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9384F-05F9-46AB-8ACC-8B74456E6F3C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D6B6F9-B6E8-CF02-C396-E26248CD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12743E-F9C9-4C4F-466E-EF7105A5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D87EB-5BBB-4B4E-A58E-D3BAC680E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168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12F17D-36E9-ADCE-1156-3B0EAA99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968E2-010C-4AF0-B6C8-5E35F3EEB0E2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789B25-AF88-40E7-90DF-5BFBCA9B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6996CF-CCA1-9437-7BEA-1524D25D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93E0-7056-484B-90FD-B810BA6FC2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683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DF80-C74F-B3CF-15AA-573D8681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E0563-63AB-4B8E-810E-ECD7B8471166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3D7C-2A94-B259-A05A-970CD536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7B91-366B-078F-B118-4D2735C9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EA359-C09D-4A5C-89A0-8FFC31392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13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1181-D0CC-0B38-A3D3-AF660BDA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81E7-B429-4502-A129-7B8AF1CB31CD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0ED0-2CB5-4738-2EDA-413DB07E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524DA-255A-64CE-2B69-DE03FDA5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20F72-1EC4-4738-87BE-5AA788C77E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43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0AD0-E049-6F6E-591E-FCB4FC4E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3D251-1863-44FD-A475-182428C3D777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776A-5140-90C9-4B54-8B208672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E35D-69D3-6180-BDB0-11CF9B72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BA922-2E62-4DFF-A104-F9EFBC121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76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74F1-77F4-C136-EE73-86D313E3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1B8DD-56BB-4F2C-865D-57ACE8805DF4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7D0B-723A-786D-E2AE-0C0CC2F1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FF69-5769-6D63-56CB-67901166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D5214-0C57-4621-BDC6-B283D9ADC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21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46E2-02AE-1866-CBB3-2C4DD6C7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30FEA-C4A1-43C1-AA24-E9D99D2FBED1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4275-2B36-D094-7CB4-64C07D9A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2B35-30FA-A75A-4A6E-681BE052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DC931-762C-4591-85A0-B4C136C2E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2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CBBF92-9541-1327-3713-D49AEC26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A95-9115-4B9B-BC6B-5AAA13A45BF6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2DCC16-1B5D-5DC5-509E-4957F04F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D8F619-3550-614A-2541-355AC4B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13ED0-1DBB-4DE0-B089-E939BDD947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952D63F-9C9C-5656-79B2-FBDCB7F6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387F8-71D2-44B8-A7C0-476D79F194B7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D2153C-EAFD-6F1C-BC76-0913669F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D8EA1-87F2-44E8-FB19-ECAA310E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6E02B-AD0A-407F-8703-815C76411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044E50A-0BF0-22BA-3D97-FDC6CBB1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1C006-5863-4626-96DD-5521A1E11B44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7AC0161-9124-C1F2-7ACA-8AE53C4E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33546D-CDC1-4782-1A6C-9FE5BF4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69C24-BE89-475F-8209-DF025669B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2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5E8CFE58-36DF-175C-A1DE-2C97ED3F11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39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28600" indent="-228600" algn="just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7557167-9F4C-BF0F-FC08-EA16BE1132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84D34B9-9332-0F74-9A0A-BC0BF4C514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95419-FDEC-6093-CA33-1F00F393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0F63C1-27A0-41F8-AA22-39E76EAC3988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6F1D-5ADC-8E54-CD6F-8D4A06174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CDD-CD2A-2A72-8DF6-F747F5A83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45A8B17-E856-4B05-8C37-94B639BD1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BF2707C6-1944-9151-522E-B39BA90EB3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51916F96-6616-AEF5-A58E-1C30C1FA5D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FF05-9EAD-0E8A-16DA-B0028EB58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A73F67-14A8-4DFE-AD40-324FCE1F5D96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BBA0-ABCA-E98F-1AE6-520131719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CD11-47D8-6613-51A0-90594EEF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C6EB4DB-19E9-4E88-9C85-4F9ACED4EC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FCED79-D593-DA4D-F351-1DD5E93A8390}"/>
              </a:ext>
            </a:extLst>
          </p:cNvPr>
          <p:cNvSpPr/>
          <p:nvPr/>
        </p:nvSpPr>
        <p:spPr>
          <a:xfrm>
            <a:off x="715963" y="581025"/>
            <a:ext cx="10760075" cy="858838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95" name="Group 1">
            <a:extLst>
              <a:ext uri="{FF2B5EF4-FFF2-40B4-BE49-F238E27FC236}">
                <a16:creationId xmlns:a16="http://schemas.microsoft.com/office/drawing/2014/main" id="{64BAD055-4C67-453C-7759-701E3A1F9903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563688"/>
            <a:ext cx="10521950" cy="5056187"/>
            <a:chOff x="2322974" y="1782643"/>
            <a:chExt cx="6923538" cy="4839066"/>
          </a:xfrm>
        </p:grpSpPr>
        <p:sp>
          <p:nvSpPr>
            <p:cNvPr id="8199" name="Subtitle 11">
              <a:extLst>
                <a:ext uri="{FF2B5EF4-FFF2-40B4-BE49-F238E27FC236}">
                  <a16:creationId xmlns:a16="http://schemas.microsoft.com/office/drawing/2014/main" id="{E449C7EC-3638-2D41-D4E0-9A07F06D28E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8611" y="2925257"/>
              <a:ext cx="6767901" cy="89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algn="just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algn="just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algn="just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algn="just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300"/>
                </a:spcBef>
                <a:buFont typeface="Arial" panose="020B0604020202020204" pitchFamily="34" charset="0"/>
                <a:buNone/>
              </a:pPr>
              <a:r>
                <a:rPr lang="en-IN" altLang="en-US" sz="3200" b="1"/>
                <a:t>Introduction to Computer Science and Programming II </a:t>
              </a:r>
            </a:p>
          </p:txBody>
        </p:sp>
        <p:sp>
          <p:nvSpPr>
            <p:cNvPr id="8200" name="Subtitle 11">
              <a:extLst>
                <a:ext uri="{FF2B5EF4-FFF2-40B4-BE49-F238E27FC236}">
                  <a16:creationId xmlns:a16="http://schemas.microsoft.com/office/drawing/2014/main" id="{6BDC8D02-DE48-4645-798C-86B6CD0EE6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70597" y="5259277"/>
              <a:ext cx="5163513" cy="136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685800" indent="-228600" algn="just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algn="just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algn="just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algn="just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900" b="1"/>
                <a:t>FY Tech</a:t>
              </a:r>
            </a:p>
            <a:p>
              <a:pPr algn="ctr" eaLnBrk="1" hangingPunct="1"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en-US" altLang="en-US" sz="2400" b="1">
                  <a:solidFill>
                    <a:srgbClr val="2196F3"/>
                  </a:solidFill>
                </a:rPr>
                <a:t>2024-25</a:t>
              </a:r>
              <a:endParaRPr lang="en-US" altLang="en-US" sz="2400">
                <a:solidFill>
                  <a:srgbClr val="2196F3"/>
                </a:solidFill>
              </a:endParaRPr>
            </a:p>
            <a:p>
              <a:pPr algn="ctr" eaLnBrk="1" hangingPunct="1">
                <a:buFont typeface="Arial" panose="020B0604020202020204" pitchFamily="34" charset="0"/>
                <a:buNone/>
              </a:pPr>
              <a:endParaRPr lang="en-IN" altLang="en-US"/>
            </a:p>
          </p:txBody>
        </p:sp>
        <p:sp>
          <p:nvSpPr>
            <p:cNvPr id="12" name="Subtitle 11">
              <a:extLst>
                <a:ext uri="{FF2B5EF4-FFF2-40B4-BE49-F238E27FC236}">
                  <a16:creationId xmlns:a16="http://schemas.microsoft.com/office/drawing/2014/main" id="{AB3C974C-C134-4386-F617-FEDA9EDE5E6F}"/>
                </a:ext>
              </a:extLst>
            </p:cNvPr>
            <p:cNvSpPr txBox="1">
              <a:spLocks/>
            </p:cNvSpPr>
            <p:nvPr/>
          </p:nvSpPr>
          <p:spPr>
            <a:xfrm>
              <a:off x="2322974" y="1782643"/>
              <a:ext cx="1912643" cy="584942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3100" dirty="0"/>
                <a:t>Shruti Shinde</a:t>
              </a:r>
            </a:p>
            <a:p>
              <a:pPr fontAlgn="auto">
                <a:lnSpc>
                  <a:spcPct val="120000"/>
                </a:lnSpc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1700" b="0" dirty="0"/>
                <a:t>2402669</a:t>
              </a:r>
            </a:p>
          </p:txBody>
        </p:sp>
        <p:sp>
          <p:nvSpPr>
            <p:cNvPr id="13" name="Subtitle 11">
              <a:extLst>
                <a:ext uri="{FF2B5EF4-FFF2-40B4-BE49-F238E27FC236}">
                  <a16:creationId xmlns:a16="http://schemas.microsoft.com/office/drawing/2014/main" id="{CA75BF31-0EED-018F-941E-D4E53CCD42E9}"/>
                </a:ext>
              </a:extLst>
            </p:cNvPr>
            <p:cNvSpPr txBox="1">
              <a:spLocks/>
            </p:cNvSpPr>
            <p:nvPr/>
          </p:nvSpPr>
          <p:spPr>
            <a:xfrm>
              <a:off x="5422271" y="1784162"/>
              <a:ext cx="2182147" cy="58494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3100" dirty="0"/>
                <a:t>Sara Deshmukh</a:t>
              </a:r>
            </a:p>
            <a:p>
              <a:pPr fontAlgn="auto">
                <a:lnSpc>
                  <a:spcPct val="120000"/>
                </a:lnSpc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1700" b="0" dirty="0"/>
                <a:t>2405850</a:t>
              </a:r>
            </a:p>
          </p:txBody>
        </p:sp>
      </p:grpSp>
      <p:pic>
        <p:nvPicPr>
          <p:cNvPr id="8196" name="Picture 1">
            <a:extLst>
              <a:ext uri="{FF2B5EF4-FFF2-40B4-BE49-F238E27FC236}">
                <a16:creationId xmlns:a16="http://schemas.microsoft.com/office/drawing/2014/main" id="{0C525006-8B60-5B85-C0CC-74C79096F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3924300"/>
            <a:ext cx="192246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11">
            <a:extLst>
              <a:ext uri="{FF2B5EF4-FFF2-40B4-BE49-F238E27FC236}">
                <a16:creationId xmlns:a16="http://schemas.microsoft.com/office/drawing/2014/main" id="{C4819E32-8998-B268-621D-9ECDAE42734E}"/>
              </a:ext>
            </a:extLst>
          </p:cNvPr>
          <p:cNvSpPr txBox="1">
            <a:spLocks/>
          </p:cNvSpPr>
          <p:nvPr/>
        </p:nvSpPr>
        <p:spPr bwMode="auto">
          <a:xfrm>
            <a:off x="3025775" y="1585913"/>
            <a:ext cx="2906713" cy="609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3100" dirty="0"/>
              <a:t>Raghav Kaushik</a:t>
            </a:r>
          </a:p>
          <a:p>
            <a:pPr fontAlgn="auto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700" b="0" dirty="0"/>
              <a:t>2407245</a:t>
            </a:r>
          </a:p>
        </p:txBody>
      </p:sp>
      <p:sp>
        <p:nvSpPr>
          <p:cNvPr id="19" name="Subtitle 11">
            <a:extLst>
              <a:ext uri="{FF2B5EF4-FFF2-40B4-BE49-F238E27FC236}">
                <a16:creationId xmlns:a16="http://schemas.microsoft.com/office/drawing/2014/main" id="{877138D2-707A-4888-6223-B466FA42E133}"/>
              </a:ext>
            </a:extLst>
          </p:cNvPr>
          <p:cNvSpPr txBox="1">
            <a:spLocks/>
          </p:cNvSpPr>
          <p:nvPr/>
        </p:nvSpPr>
        <p:spPr bwMode="auto">
          <a:xfrm>
            <a:off x="7735888" y="1547813"/>
            <a:ext cx="3621087" cy="609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3100" dirty="0"/>
              <a:t>Seher Sanghani</a:t>
            </a:r>
          </a:p>
          <a:p>
            <a:pPr fontAlgn="auto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700" b="0" dirty="0"/>
              <a:t>2403936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20BB-799D-1A84-168E-A7D5B76D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Front End Screenshot: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9C3E2-8DB0-B96C-37D7-B8FFC380AB69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F2CA6-D0DB-32E9-0E81-007E9F08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6" y="821238"/>
            <a:ext cx="5568779" cy="2946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69B9A8-CDCF-FF40-8E7A-8DA551C4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22" y="807936"/>
            <a:ext cx="4983893" cy="2959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1204B-CA18-C40C-4D03-AFEBF6D05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25" y="3859433"/>
            <a:ext cx="4852947" cy="2580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2DF672-4549-2A1C-92DF-ABD0B9DC6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703" y="3964843"/>
            <a:ext cx="6287212" cy="2370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67E3-37B7-0CA6-273E-FB920EE2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47273"/>
            <a:ext cx="12192000" cy="496914"/>
          </a:xfrm>
        </p:spPr>
        <p:txBody>
          <a:bodyPr/>
          <a:lstStyle/>
          <a:p>
            <a:pPr>
              <a:defRPr/>
            </a:pPr>
            <a:r>
              <a:rPr lang="en-US" dirty="0"/>
              <a:t>Individual Contribution:</a:t>
            </a:r>
          </a:p>
        </p:txBody>
      </p:sp>
      <p:sp>
        <p:nvSpPr>
          <p:cNvPr id="20485" name="Content Placeholder 2">
            <a:extLst>
              <a:ext uri="{FF2B5EF4-FFF2-40B4-BE49-F238E27FC236}">
                <a16:creationId xmlns:a16="http://schemas.microsoft.com/office/drawing/2014/main" id="{3073ABA3-56EC-3299-6B70-57C196D40C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6373" y="899255"/>
            <a:ext cx="11779250" cy="5395912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i="1" u="sng" dirty="0"/>
              <a:t>Shruti Shinde: </a:t>
            </a:r>
          </a:p>
          <a:p>
            <a:pPr marL="0" indent="0">
              <a:buNone/>
            </a:pPr>
            <a:r>
              <a:rPr lang="en-US" altLang="en-US" dirty="0"/>
              <a:t>Python code, flask, admin panel, database (</a:t>
            </a:r>
            <a:r>
              <a:rPr lang="en-US" altLang="en-US" dirty="0" err="1"/>
              <a:t>Mysql</a:t>
            </a:r>
            <a:r>
              <a:rPr lang="en-US" altLang="en-US" dirty="0"/>
              <a:t> Code),ppt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u="sng" dirty="0"/>
              <a:t>Raghav Kaushik: </a:t>
            </a:r>
          </a:p>
          <a:p>
            <a:pPr marL="0" indent="0">
              <a:buNone/>
            </a:pPr>
            <a:r>
              <a:rPr lang="en-US" altLang="en-US" dirty="0"/>
              <a:t>Python code, ppt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u="sng" dirty="0"/>
              <a:t>Sara Deshmukh: </a:t>
            </a:r>
          </a:p>
          <a:p>
            <a:pPr marL="0" indent="0">
              <a:buNone/>
            </a:pPr>
            <a:r>
              <a:rPr lang="en-US" altLang="en-US" dirty="0"/>
              <a:t>Database Connector, ppt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u="sng" dirty="0"/>
              <a:t>Seher Sanghani: </a:t>
            </a:r>
          </a:p>
          <a:p>
            <a:pPr marL="0" indent="0">
              <a:buNone/>
            </a:pPr>
            <a:r>
              <a:rPr lang="en-US" altLang="en-US" dirty="0"/>
              <a:t>home page(index.html), python, database, ppt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0F367-C590-A0C5-E147-EA9BF72EC66E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E36A-5106-C91B-7624-29699B3C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47273"/>
            <a:ext cx="12192000" cy="496914"/>
          </a:xfrm>
        </p:spPr>
        <p:txBody>
          <a:bodyPr/>
          <a:lstStyle/>
          <a:p>
            <a:pPr>
              <a:defRPr/>
            </a:pPr>
            <a:r>
              <a:rPr lang="en-US" dirty="0"/>
              <a:t>Group Photo with Title slide:</a:t>
            </a:r>
          </a:p>
        </p:txBody>
      </p:sp>
      <p:sp>
        <p:nvSpPr>
          <p:cNvPr id="21509" name="Content Placeholder 2">
            <a:extLst>
              <a:ext uri="{FF2B5EF4-FFF2-40B4-BE49-F238E27FC236}">
                <a16:creationId xmlns:a16="http://schemas.microsoft.com/office/drawing/2014/main" id="{A296E43D-A9EC-86D2-E83D-719818EA0D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25" y="1096963"/>
            <a:ext cx="11779250" cy="5395912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9F4C4-35A0-5090-A317-EC7B53F25FD3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2BBB71C6-8113-9F46-6A22-F931F1DB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2374900"/>
            <a:ext cx="6602412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9600" i="1">
                <a:solidFill>
                  <a:srgbClr val="002060"/>
                </a:solidFill>
              </a:rPr>
              <a:t>Thank You!!!</a:t>
            </a:r>
            <a:endParaRPr lang="en-IN" altLang="en-US" sz="960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42EE-F36E-6131-A801-04208204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004"/>
            <a:ext cx="12192000" cy="57934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10245" name="Content Placeholder 2">
            <a:extLst>
              <a:ext uri="{FF2B5EF4-FFF2-40B4-BE49-F238E27FC236}">
                <a16:creationId xmlns:a16="http://schemas.microsoft.com/office/drawing/2014/main" id="{F6DEDA2A-7535-3B9E-9167-E67FD7FA92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25" y="1160463"/>
            <a:ext cx="11779250" cy="7059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Backend: Flask(python):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      Routes: (/ , /admin, /order, /review)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Database: MySQL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  Tables Created: </a:t>
            </a:r>
            <a:r>
              <a:rPr lang="en-US" altLang="en-US" sz="2400" dirty="0" err="1"/>
              <a:t>buffet_menu</a:t>
            </a:r>
            <a:r>
              <a:rPr lang="en-US" sz="2400" dirty="0"/>
              <a:t>, </a:t>
            </a:r>
            <a:r>
              <a:rPr lang="en-US" sz="2400" dirty="0" err="1"/>
              <a:t>a_la_carte_menu</a:t>
            </a:r>
            <a:r>
              <a:rPr lang="en-IN" sz="1600" dirty="0"/>
              <a:t>a</a:t>
            </a:r>
            <a:r>
              <a:rPr lang="en-US" sz="2400" dirty="0"/>
              <a:t>, orders, review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Frontend: HTML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  Index.html: to handle the home page of the webpage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  Admin.html : to handle the admin panel like add, update and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07282-BCCA-525A-5870-A3C2B50F8790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D8E5-C247-CA6D-D356-59184ACA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003"/>
            <a:ext cx="12192000" cy="869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List of exceptions handled using exception handling (include any custom exception if any)</a:t>
            </a:r>
            <a:endParaRPr lang="en-IN" dirty="0"/>
          </a:p>
        </p:txBody>
      </p:sp>
      <p:sp>
        <p:nvSpPr>
          <p:cNvPr id="12293" name="Content Placeholder 2">
            <a:extLst>
              <a:ext uri="{FF2B5EF4-FFF2-40B4-BE49-F238E27FC236}">
                <a16:creationId xmlns:a16="http://schemas.microsoft.com/office/drawing/2014/main" id="{4D0BC2B7-B84E-6D5E-1970-D587F86F43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6375" y="1462517"/>
            <a:ext cx="11779250" cy="6551612"/>
          </a:xfrm>
        </p:spPr>
        <p:txBody>
          <a:bodyPr/>
          <a:lstStyle/>
          <a:p>
            <a:pPr eaLnBrk="1" hangingPunct="1"/>
            <a:r>
              <a:rPr lang="en-US" altLang="en-US" sz="2400" u="sng" dirty="0" err="1"/>
              <a:t>ValueError</a:t>
            </a:r>
            <a:r>
              <a:rPr lang="en-US" altLang="en-US" sz="2400" u="sng" dirty="0"/>
              <a:t>:</a:t>
            </a:r>
          </a:p>
          <a:p>
            <a:pPr marL="0" indent="0" eaLnBrk="1" hangingPunct="1">
              <a:buNone/>
            </a:pPr>
            <a:r>
              <a:rPr lang="en-US" sz="2000" dirty="0"/>
              <a:t>Raised when invalid or incorrect data types are provided for item price or quantity.</a:t>
            </a:r>
          </a:p>
          <a:p>
            <a:pPr eaLnBrk="1" hangingPunct="1"/>
            <a:r>
              <a:rPr lang="en-IN" sz="2400" u="sng" dirty="0" err="1"/>
              <a:t>MySQLInterfaceError</a:t>
            </a:r>
            <a:r>
              <a:rPr lang="en-IN" sz="2400" u="sng" dirty="0"/>
              <a:t>:</a:t>
            </a:r>
          </a:p>
          <a:p>
            <a:pPr marL="0" indent="0" eaLnBrk="1" hangingPunct="1">
              <a:buNone/>
            </a:pPr>
            <a:r>
              <a:rPr lang="en-US" sz="2000" dirty="0"/>
              <a:t>Occurs when there are issues in SQL query execution or invalid column references.</a:t>
            </a:r>
            <a:endParaRPr lang="en-IN" sz="2000" dirty="0"/>
          </a:p>
          <a:p>
            <a:pPr eaLnBrk="1" hangingPunct="1"/>
            <a:r>
              <a:rPr lang="en-IN" sz="2400" u="sng" dirty="0" err="1"/>
              <a:t>OperationalError</a:t>
            </a:r>
            <a:r>
              <a:rPr lang="en-IN" sz="2400" u="sng" dirty="0"/>
              <a:t>:</a:t>
            </a:r>
          </a:p>
          <a:p>
            <a:pPr marL="0" indent="0" eaLnBrk="1" hangingPunct="1">
              <a:buNone/>
            </a:pPr>
            <a:r>
              <a:rPr lang="en-US" sz="2000" dirty="0"/>
              <a:t>Handles database connection errors or issues during committing transactions.</a:t>
            </a:r>
            <a:endParaRPr lang="en-IN" sz="2000" dirty="0"/>
          </a:p>
          <a:p>
            <a:pPr eaLnBrk="1" hangingPunct="1"/>
            <a:r>
              <a:rPr lang="en-IN" sz="2400" u="sng" dirty="0" err="1"/>
              <a:t>KeyError</a:t>
            </a:r>
            <a:r>
              <a:rPr lang="en-IN" sz="2400" u="sng" dirty="0"/>
              <a:t>:</a:t>
            </a:r>
          </a:p>
          <a:p>
            <a:pPr marL="0" indent="0" eaLnBrk="1" hangingPunct="1">
              <a:buNone/>
            </a:pPr>
            <a:r>
              <a:rPr lang="en-US" sz="2000" dirty="0"/>
              <a:t>Catches errors if the expected key is missing when handling form data or dictionary operations.</a:t>
            </a:r>
            <a:endParaRPr lang="en-IN" sz="2000" dirty="0"/>
          </a:p>
          <a:p>
            <a:pPr eaLnBrk="1" hangingPunct="1"/>
            <a:r>
              <a:rPr lang="en-IN" sz="2400" u="sng" dirty="0"/>
              <a:t>Custom Exception (</a:t>
            </a:r>
            <a:r>
              <a:rPr lang="en-IN" sz="2400" u="sng" dirty="0" err="1"/>
              <a:t>ItemNotFoundError</a:t>
            </a:r>
            <a:r>
              <a:rPr lang="en-IN" sz="2400" u="sng" dirty="0"/>
              <a:t>):</a:t>
            </a:r>
          </a:p>
          <a:p>
            <a:pPr marL="0" indent="0" eaLnBrk="1" hangingPunct="1">
              <a:buNone/>
            </a:pPr>
            <a:r>
              <a:rPr lang="en-US" sz="2000" dirty="0"/>
              <a:t>Raised when an item is not found during update or delete operations</a:t>
            </a:r>
            <a:r>
              <a:rPr lang="en-US" sz="2400" dirty="0"/>
              <a:t>.</a:t>
            </a: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4808F-7555-BC50-839A-B609ED538864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F014-A8AA-E953-51A3-A635BFF9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 of Classes</a:t>
            </a:r>
          </a:p>
        </p:txBody>
      </p:sp>
      <p:sp>
        <p:nvSpPr>
          <p:cNvPr id="14341" name="Content Placeholder 2">
            <a:extLst>
              <a:ext uri="{FF2B5EF4-FFF2-40B4-BE49-F238E27FC236}">
                <a16:creationId xmlns:a16="http://schemas.microsoft.com/office/drawing/2014/main" id="{A77B3248-73F4-47D0-2D8A-56BCE88164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647" y="882779"/>
            <a:ext cx="11779250" cy="5395912"/>
          </a:xfrm>
        </p:spPr>
        <p:txBody>
          <a:bodyPr/>
          <a:lstStyle/>
          <a:p>
            <a:r>
              <a:rPr lang="en-IN" sz="2400" u="sng" dirty="0" err="1"/>
              <a:t>DatabaseConnector</a:t>
            </a:r>
            <a:r>
              <a:rPr lang="en-IN" sz="2400" u="sng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Establishes connection with the MySQL database</a:t>
            </a:r>
            <a:endParaRPr lang="en-I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Handles query execution and commits transactions.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  <a:p>
            <a:r>
              <a:rPr lang="en-US" altLang="en-US" sz="2400" u="sng" dirty="0" err="1"/>
              <a:t>MenuManager</a:t>
            </a:r>
            <a:r>
              <a:rPr lang="en-US" altLang="en-US" sz="2400" u="sng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Manages menu operations such as: adding items to the </a:t>
            </a:r>
            <a:r>
              <a:rPr lang="en-US" sz="2000" dirty="0" err="1"/>
              <a:t>buffet_menu</a:t>
            </a:r>
            <a:r>
              <a:rPr lang="en-US" sz="2000" dirty="0"/>
              <a:t> or </a:t>
            </a:r>
            <a:r>
              <a:rPr lang="en-US" sz="2000" dirty="0" err="1"/>
              <a:t>a_la_carte_menu</a:t>
            </a:r>
            <a:r>
              <a:rPr lang="en-US" sz="2000" dirty="0"/>
              <a:t>, deleting the items and updating the items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r>
              <a:rPr lang="en-IN" sz="2400" u="sng" dirty="0" err="1"/>
              <a:t>OrderManager</a:t>
            </a:r>
            <a:r>
              <a:rPr lang="en-IN" sz="2400" u="sng" dirty="0"/>
              <a:t>:</a:t>
            </a:r>
            <a:endParaRPr lang="en-US" sz="2400" u="sng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Handles customer orders for both buffet and à la carte.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/>
              <a:t>Stores the data in the order table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r>
              <a:rPr lang="en-IN" sz="2400" u="sng" dirty="0"/>
              <a:t>ReviewManager:</a:t>
            </a:r>
            <a:endParaRPr lang="en-US" sz="2400" u="sng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/>
              <a:t>Manages the customer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85A1A-6AAA-7752-9563-47641C7E9E5B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A548-F929-C2A4-8240-1B5103FA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OOPM Concepts used</a:t>
            </a:r>
          </a:p>
        </p:txBody>
      </p:sp>
      <p:sp>
        <p:nvSpPr>
          <p:cNvPr id="15365" name="Content Placeholder 2">
            <a:extLst>
              <a:ext uri="{FF2B5EF4-FFF2-40B4-BE49-F238E27FC236}">
                <a16:creationId xmlns:a16="http://schemas.microsoft.com/office/drawing/2014/main" id="{8AF6596D-28B3-40CB-DA28-53448A8A29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365" y="882779"/>
            <a:ext cx="11801323" cy="5395912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2400" u="sng" dirty="0"/>
              <a:t>Abstraction (Abstract classes / methods):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Hides database operations within </a:t>
            </a:r>
            <a:r>
              <a:rPr lang="en-US" altLang="en-US" sz="2000" dirty="0" err="1"/>
              <a:t>DatabaseConnector</a:t>
            </a:r>
            <a:r>
              <a:rPr lang="en-US" altLang="en-US" sz="2000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Methods like </a:t>
            </a:r>
            <a:r>
              <a:rPr lang="en-US" altLang="en-US" sz="2000" dirty="0" err="1"/>
              <a:t>add_buffet_items</a:t>
            </a:r>
            <a:r>
              <a:rPr lang="en-US" altLang="en-US" sz="2000" dirty="0"/>
              <a:t>() and </a:t>
            </a:r>
            <a:r>
              <a:rPr lang="en-US" altLang="en-US" sz="2000" dirty="0" err="1"/>
              <a:t>update_item</a:t>
            </a:r>
            <a:r>
              <a:rPr lang="en-US" altLang="en-US" sz="2000" dirty="0"/>
              <a:t> has encapsulated query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sz="2400" u="sng" dirty="0"/>
              <a:t>Encapsulation using access specifier (private or protected variables):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Private variables(</a:t>
            </a:r>
            <a:r>
              <a:rPr lang="en-US" altLang="en-US" sz="2000" dirty="0" err="1"/>
              <a:t>self.conn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self.cursor</a:t>
            </a:r>
            <a:r>
              <a:rPr lang="en-US" altLang="en-US" sz="2000" dirty="0"/>
              <a:t>) in </a:t>
            </a:r>
            <a:r>
              <a:rPr lang="en-US" altLang="en-US" sz="2000" dirty="0" err="1"/>
              <a:t>DatabaseConnector</a:t>
            </a:r>
            <a:r>
              <a:rPr lang="en-US" altLang="en-US" sz="2000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Access and </a:t>
            </a:r>
            <a:r>
              <a:rPr lang="en-US" altLang="en-US" sz="2000" dirty="0" err="1"/>
              <a:t>modifiy</a:t>
            </a:r>
            <a:r>
              <a:rPr lang="en-US" altLang="en-US" sz="2000" dirty="0"/>
              <a:t> the data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sz="2400" u="sng" dirty="0"/>
              <a:t>Polymorphism? (Type of Polymorphism):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Methods like </a:t>
            </a:r>
            <a:r>
              <a:rPr lang="en-US" altLang="en-US" sz="2000" dirty="0" err="1"/>
              <a:t>update_item</a:t>
            </a:r>
            <a:r>
              <a:rPr lang="en-US" altLang="en-US" sz="2000" dirty="0"/>
              <a:t>() handle both buffet and a la carte items, implementing method overriding </a:t>
            </a:r>
            <a:r>
              <a:rPr lang="en-US" altLang="en-US" sz="2000" dirty="0" err="1"/>
              <a:t>behaviour</a:t>
            </a:r>
            <a:r>
              <a:rPr lang="en-US" altLang="en-US" sz="2000" dirty="0"/>
              <a:t> in class </a:t>
            </a:r>
            <a:r>
              <a:rPr lang="en-US" altLang="en-US" sz="2000" dirty="0" err="1"/>
              <a:t>MenuManager</a:t>
            </a:r>
            <a:r>
              <a:rPr lang="en-US" altLang="en-US" sz="2000" dirty="0"/>
              <a:t>() and class </a:t>
            </a:r>
            <a:r>
              <a:rPr lang="en-US" altLang="en-US" sz="2000" dirty="0" err="1"/>
              <a:t>OrderManager</a:t>
            </a:r>
            <a:r>
              <a:rPr lang="en-US" altLang="en-US" sz="2000" dirty="0"/>
              <a:t>().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A934E-7B90-C2D8-0D24-3AD72DD27204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C5DF0-2179-29C5-CF70-C3C5FF48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0EFA-9A6A-C76D-6C62-18E7EAC0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OOPM Concepts used</a:t>
            </a:r>
          </a:p>
        </p:txBody>
      </p:sp>
      <p:sp>
        <p:nvSpPr>
          <p:cNvPr id="15365" name="Content Placeholder 2">
            <a:extLst>
              <a:ext uri="{FF2B5EF4-FFF2-40B4-BE49-F238E27FC236}">
                <a16:creationId xmlns:a16="http://schemas.microsoft.com/office/drawing/2014/main" id="{43E83034-F056-F4CB-8E07-1ACB5DDC22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365" y="882779"/>
            <a:ext cx="11801323" cy="5395912"/>
          </a:xfrm>
        </p:spPr>
        <p:txBody>
          <a:bodyPr/>
          <a:lstStyle/>
          <a:p>
            <a:r>
              <a:rPr lang="en-US" altLang="en-US" sz="2400" dirty="0"/>
              <a:t> </a:t>
            </a:r>
            <a:r>
              <a:rPr lang="en-US" altLang="en-US" sz="2400" u="sng" dirty="0"/>
              <a:t>Class Methods: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Used in </a:t>
            </a:r>
            <a:r>
              <a:rPr lang="en-US" altLang="en-US" sz="2000" dirty="0" err="1"/>
              <a:t>OrderManagement</a:t>
            </a:r>
            <a:r>
              <a:rPr lang="en-US" altLang="en-US" sz="2000" dirty="0"/>
              <a:t>() in </a:t>
            </a:r>
            <a:r>
              <a:rPr lang="en-US" altLang="en-US" sz="2000" dirty="0" err="1"/>
              <a:t>place_order</a:t>
            </a:r>
            <a:r>
              <a:rPr lang="en-US" altLang="en-US" sz="2000" dirty="0"/>
              <a:t>()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sz="2400" u="sng" dirty="0" err="1"/>
              <a:t>Contructor</a:t>
            </a:r>
            <a:r>
              <a:rPr lang="en-US" altLang="en-US" sz="2400" u="sng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In </a:t>
            </a:r>
            <a:r>
              <a:rPr lang="en-US" altLang="en-US" sz="2000" dirty="0" err="1"/>
              <a:t>DatabaseConnector</a:t>
            </a:r>
            <a:r>
              <a:rPr lang="en-US" altLang="en-US" sz="2000" dirty="0"/>
              <a:t> class __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__() is used to </a:t>
            </a:r>
            <a:r>
              <a:rPr lang="en-US" altLang="en-US" sz="2000" dirty="0" err="1"/>
              <a:t>i</a:t>
            </a:r>
            <a:r>
              <a:rPr lang="en-IN" sz="2000" dirty="0"/>
              <a:t>initializes </a:t>
            </a:r>
            <a:r>
              <a:rPr lang="en-US" altLang="en-US" sz="2000" dirty="0"/>
              <a:t> the connection with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Other classes also use constructors to establish a database connection using instance of the database.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FCA5F-9A4A-3BA8-C6DC-02B50E7C4E15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1635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19AF-40D8-DDB7-1BF7-C468953D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Regular expression used:</a:t>
            </a:r>
          </a:p>
        </p:txBody>
      </p:sp>
      <p:sp>
        <p:nvSpPr>
          <p:cNvPr id="16389" name="Content Placeholder 2">
            <a:extLst>
              <a:ext uri="{FF2B5EF4-FFF2-40B4-BE49-F238E27FC236}">
                <a16:creationId xmlns:a16="http://schemas.microsoft.com/office/drawing/2014/main" id="{07757BD9-4C9E-8852-A9DC-6EB4394FDA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25" y="1096963"/>
            <a:ext cx="11779250" cy="5395912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2400" u="sng" dirty="0"/>
              <a:t>Regular expression used for Admin Password verification: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Pattern: </a:t>
            </a:r>
            <a:r>
              <a:rPr lang="en-IN" sz="2000" dirty="0"/>
              <a:t>^(?=.*[A-Z])(?=.*[a-z])(?=.*\d).{8,}$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At least one uppercase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At least one lower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At least one digit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Minimum length of the password is 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Applied in </a:t>
            </a:r>
            <a:r>
              <a:rPr lang="en-US" altLang="en-US" sz="2000" dirty="0" err="1"/>
              <a:t>admin_add_item</a:t>
            </a:r>
            <a:r>
              <a:rPr lang="en-US" altLang="en-US" sz="2000" dirty="0"/>
              <a:t>()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397973-9026-7AD0-1947-D4DF816A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A4610-AB33-B851-8887-4E296CE0F389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A00F-2EA5-23CA-DB5A-91AB3DD5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used:</a:t>
            </a:r>
          </a:p>
        </p:txBody>
      </p:sp>
      <p:sp>
        <p:nvSpPr>
          <p:cNvPr id="17413" name="Content Placeholder 2">
            <a:extLst>
              <a:ext uri="{FF2B5EF4-FFF2-40B4-BE49-F238E27FC236}">
                <a16:creationId xmlns:a16="http://schemas.microsoft.com/office/drawing/2014/main" id="{3D2FDFEA-7DEB-8481-EB9C-E7FD4A8BC0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25" y="1096963"/>
            <a:ext cx="11779250" cy="5395912"/>
          </a:xfrm>
        </p:spPr>
        <p:txBody>
          <a:bodyPr/>
          <a:lstStyle/>
          <a:p>
            <a:r>
              <a:rPr lang="en-US" altLang="en-US" sz="2000" u="sng" dirty="0"/>
              <a:t>DATABASE USED : </a:t>
            </a:r>
            <a:r>
              <a:rPr lang="en-US" altLang="en-US" sz="2000" dirty="0"/>
              <a:t>The databased used in this project is MySQL </a:t>
            </a:r>
          </a:p>
          <a:p>
            <a:pPr marL="0" indent="0">
              <a:buNone/>
            </a:pPr>
            <a:r>
              <a:rPr lang="en-US" altLang="en-US" sz="2000" u="sng" dirty="0"/>
              <a:t> </a:t>
            </a:r>
          </a:p>
          <a:p>
            <a:r>
              <a:rPr lang="en-US" altLang="en-US" sz="2000" u="sng" dirty="0"/>
              <a:t>Tables Used: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 err="1"/>
              <a:t>Buffet_menu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/>
              <a:t>Columns: </a:t>
            </a:r>
            <a:r>
              <a:rPr lang="en-US" altLang="en-US" sz="2000" dirty="0" err="1"/>
              <a:t>item_name</a:t>
            </a:r>
            <a:r>
              <a:rPr lang="en-US" altLang="en-US" sz="2000" dirty="0"/>
              <a:t>, section, price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 err="1"/>
              <a:t>A_la_carte_menu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/>
              <a:t>Columns: </a:t>
            </a:r>
            <a:r>
              <a:rPr lang="en-US" altLang="en-US" sz="2000" dirty="0" err="1"/>
              <a:t>item_name</a:t>
            </a:r>
            <a:r>
              <a:rPr lang="en-US" altLang="en-US" sz="2000" dirty="0"/>
              <a:t>, price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Orders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/>
              <a:t>Columns: </a:t>
            </a:r>
            <a:r>
              <a:rPr lang="en-US" altLang="en-US" sz="2000" dirty="0" err="1"/>
              <a:t>order_id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item_name</a:t>
            </a:r>
            <a:r>
              <a:rPr lang="en-US" altLang="en-US" sz="2000" dirty="0"/>
              <a:t>, quantity, </a:t>
            </a:r>
            <a:r>
              <a:rPr lang="en-US" altLang="en-US" sz="2000" dirty="0" err="1"/>
              <a:t>total_name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Reviews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/>
              <a:t>Columns: </a:t>
            </a:r>
            <a:r>
              <a:rPr lang="en-US" altLang="en-US" sz="2000" dirty="0" err="1"/>
              <a:t>review_id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customer_name</a:t>
            </a:r>
            <a:r>
              <a:rPr lang="en-US" altLang="en-US" sz="2000" dirty="0"/>
              <a:t>,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97AA4-49B9-69AB-910C-C46CB6494316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852-7580-2C1D-B00E-E7AA4A99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Development Framework used:</a:t>
            </a:r>
          </a:p>
        </p:txBody>
      </p:sp>
      <p:sp>
        <p:nvSpPr>
          <p:cNvPr id="18437" name="Content Placeholder 2">
            <a:extLst>
              <a:ext uri="{FF2B5EF4-FFF2-40B4-BE49-F238E27FC236}">
                <a16:creationId xmlns:a16="http://schemas.microsoft.com/office/drawing/2014/main" id="{031DEC7F-2129-C979-2635-FD4DD807DA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25" y="1096963"/>
            <a:ext cx="11779250" cy="5395912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2400" u="sng" dirty="0"/>
              <a:t>Flask</a:t>
            </a:r>
          </a:p>
          <a:p>
            <a:pPr lvl="1"/>
            <a:r>
              <a:rPr lang="en-US" altLang="en-US" sz="2000" dirty="0"/>
              <a:t>How many routes added in Flask is 4</a:t>
            </a:r>
          </a:p>
          <a:p>
            <a:pPr lvl="1"/>
            <a:r>
              <a:rPr lang="en-US" altLang="en-US" sz="2000" dirty="0"/>
              <a:t> / - Home Page (index.html)</a:t>
            </a:r>
          </a:p>
          <a:p>
            <a:pPr lvl="1"/>
            <a:r>
              <a:rPr lang="en-US" altLang="en-US" sz="2000" dirty="0"/>
              <a:t> /admin – Admin Panel (admin.html)</a:t>
            </a:r>
          </a:p>
          <a:p>
            <a:pPr lvl="1"/>
            <a:r>
              <a:rPr lang="en-US" altLang="en-US" sz="2000" dirty="0"/>
              <a:t> /order – Handles the order placement</a:t>
            </a:r>
          </a:p>
          <a:p>
            <a:pPr lvl="1"/>
            <a:r>
              <a:rPr lang="en-US" altLang="en-US" sz="2000" dirty="0"/>
              <a:t> /review – Handles the review submission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59D2D-34E0-0CE2-5F0C-9D7BB60DE478}"/>
              </a:ext>
            </a:extLst>
          </p:cNvPr>
          <p:cNvSpPr txBox="1"/>
          <p:nvPr/>
        </p:nvSpPr>
        <p:spPr>
          <a:xfrm>
            <a:off x="3039763" y="-33438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Restaurant Management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1A03B6112D1A428B750E946E644AE8" ma:contentTypeVersion="13" ma:contentTypeDescription="Create a new document." ma:contentTypeScope="" ma:versionID="e953c183d8563bf2c08ab009194f37b5">
  <xsd:schema xmlns:xsd="http://www.w3.org/2001/XMLSchema" xmlns:xs="http://www.w3.org/2001/XMLSchema" xmlns:p="http://schemas.microsoft.com/office/2006/metadata/properties" xmlns:ns3="6c5ede72-6c77-4dbc-8810-6a24896cdf9f" xmlns:ns4="7acc4e3d-ef6f-45ab-90ff-6cea49b641c2" targetNamespace="http://schemas.microsoft.com/office/2006/metadata/properties" ma:root="true" ma:fieldsID="c717a0250c44d145f713751d3c285e89" ns3:_="" ns4:_="">
    <xsd:import namespace="6c5ede72-6c77-4dbc-8810-6a24896cdf9f"/>
    <xsd:import namespace="7acc4e3d-ef6f-45ab-90ff-6cea49b641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e72-6c77-4dbc-8810-6a24896cd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c4e3d-ef6f-45ab-90ff-6cea49b641c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FC79F-3034-494A-8CF0-1D711B5DF0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D447C5-F9D9-4ACE-B9EA-2E4EDD0DB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ede72-6c77-4dbc-8810-6a24896cdf9f"/>
    <ds:schemaRef ds:uri="7acc4e3d-ef6f-45ab-90ff-6cea49b641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700</Words>
  <Application>Microsoft Office PowerPoint</Application>
  <PresentationFormat>Widescreen</PresentationFormat>
  <Paragraphs>121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Custom Design</vt:lpstr>
      <vt:lpstr>2_Custom Design</vt:lpstr>
      <vt:lpstr>1_Custom Design</vt:lpstr>
      <vt:lpstr>PowerPoint Presentation</vt:lpstr>
      <vt:lpstr>Technology Stack</vt:lpstr>
      <vt:lpstr>List of exceptions handled using exception handling (include any custom exception if any)</vt:lpstr>
      <vt:lpstr>List of Classes</vt:lpstr>
      <vt:lpstr>OOPM Concepts used</vt:lpstr>
      <vt:lpstr>OOPM Concepts used</vt:lpstr>
      <vt:lpstr>Regular expression used:</vt:lpstr>
      <vt:lpstr>Database used:</vt:lpstr>
      <vt:lpstr>Web Development Framework used:</vt:lpstr>
      <vt:lpstr>Front End Screenshot:</vt:lpstr>
      <vt:lpstr>Individual Contribution:</vt:lpstr>
      <vt:lpstr>Group Photo with Title slide: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Vaishali Gaikwad</dc:creator>
  <cp:lastModifiedBy>Shruti Shinde</cp:lastModifiedBy>
  <cp:revision>131</cp:revision>
  <dcterms:created xsi:type="dcterms:W3CDTF">2019-06-11T05:35:51Z</dcterms:created>
  <dcterms:modified xsi:type="dcterms:W3CDTF">2025-04-05T11:17:39Z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0x010100801A03B6112D1A428B750E946E644AE8</vt:lpwstr>
  </property>
</Properties>
</file>