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c857dd807c2aa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476500"/>
            <a:ext cx="9411445" cy="3103265"/>
          </a:xfrm>
        </p:spPr>
        <p:txBody>
          <a:bodyPr anchor="t"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Md</a:t>
            </a:r>
            <a:r>
              <a:rPr lang="en-US" dirty="0" smtClean="0">
                <a:latin typeface="Arial Rounded MT Bold" panose="020F0704030504030204" pitchFamily="34" charset="0"/>
              </a:rPr>
              <a:t> Zehad Ali</a:t>
            </a:r>
            <a:r>
              <a:rPr lang="en-US" sz="4000" dirty="0" smtClean="0">
                <a:latin typeface="Arial Rounded MT Bold" panose="020F0704030504030204" pitchFamily="34" charset="0"/>
              </a:rPr>
              <a:t/>
            </a:r>
            <a:br>
              <a:rPr lang="en-US" sz="4000" dirty="0" smtClean="0">
                <a:latin typeface="Arial Rounded MT Bold" panose="020F0704030504030204" pitchFamily="34" charset="0"/>
              </a:rPr>
            </a:br>
            <a:r>
              <a:rPr lang="en-US" sz="4000" dirty="0" smtClean="0">
                <a:latin typeface="Arial Rounded MT Bold" panose="020F0704030504030204" pitchFamily="34" charset="0"/>
              </a:rPr>
              <a:t>ID: 20244203141</a:t>
            </a:r>
            <a:br>
              <a:rPr lang="en-US" sz="4000" dirty="0" smtClean="0">
                <a:latin typeface="Arial Rounded MT Bold" panose="020F0704030504030204" pitchFamily="34" charset="0"/>
              </a:rPr>
            </a:br>
            <a:r>
              <a:rPr lang="en-US" sz="4000" dirty="0" smtClean="0">
                <a:latin typeface="Arial Rounded MT Bold" panose="020F0704030504030204" pitchFamily="34" charset="0"/>
              </a:rPr>
              <a:t>Intake: 47 (DH)</a:t>
            </a:r>
            <a:br>
              <a:rPr lang="en-US" sz="4000" dirty="0" smtClean="0">
                <a:latin typeface="Arial Rounded MT Bold" panose="020F0704030504030204" pitchFamily="34" charset="0"/>
              </a:rPr>
            </a:br>
            <a:r>
              <a:rPr lang="en-US" sz="4000" dirty="0" smtClean="0">
                <a:latin typeface="Arial Rounded MT Bold" panose="020F0704030504030204" pitchFamily="34" charset="0"/>
              </a:rPr>
              <a:t>Program: B.Sc. </a:t>
            </a:r>
            <a:r>
              <a:rPr lang="en-US" sz="4000" dirty="0" err="1" smtClean="0">
                <a:latin typeface="Arial Rounded MT Bold" panose="020F0704030504030204" pitchFamily="34" charset="0"/>
              </a:rPr>
              <a:t>Engg</a:t>
            </a:r>
            <a:r>
              <a:rPr lang="en-US" sz="4000" dirty="0" smtClean="0">
                <a:latin typeface="Arial Rounded MT Bold" panose="020F0704030504030204" pitchFamily="34" charset="0"/>
              </a:rPr>
              <a:t> in CSE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070812"/>
            <a:ext cx="10224246" cy="999288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Welcome </a:t>
            </a:r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Everybody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SIX-POINT MOVEMENT</a:t>
            </a:r>
            <a:r>
              <a:rPr lang="en-US" sz="4400" dirty="0" smtClean="0">
                <a:latin typeface="Arial Rounded MT Bold" panose="020F0704030504030204" pitchFamily="34" charset="0"/>
              </a:rPr>
              <a:t/>
            </a:r>
            <a:br>
              <a:rPr lang="en-US" sz="4400" dirty="0" smtClean="0">
                <a:latin typeface="Arial Rounded MT Bold" panose="020F0704030504030204" pitchFamily="34" charset="0"/>
              </a:rPr>
            </a:br>
            <a:r>
              <a:rPr lang="en-US" sz="4400" dirty="0" smtClean="0">
                <a:latin typeface="Arial Rounded MT Bold" panose="020F0704030504030204" pitchFamily="34" charset="0"/>
              </a:rPr>
              <a:t>SIGNIFICANCE &amp; RESPONSES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Image - 01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219633"/>
            <a:ext cx="5053012" cy="276029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Rounded MT Bold" panose="020F0704030504030204" pitchFamily="34" charset="0"/>
              </a:rPr>
              <a:t>Image - 02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06" y="3219633"/>
            <a:ext cx="4417257" cy="2760298"/>
          </a:xfrm>
        </p:spPr>
      </p:pic>
    </p:spTree>
    <p:extLst>
      <p:ext uri="{BB962C8B-B14F-4D97-AF65-F5344CB8AC3E}">
        <p14:creationId xmlns:p14="http://schemas.microsoft.com/office/powerpoint/2010/main" val="2550254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82000" sy="7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7028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The Six Points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6948" y="1253103"/>
            <a:ext cx="1149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3600" dirty="0" smtClean="0">
              <a:latin typeface="Arial Rounded MT Bold" panose="020F0704030504030204" pitchFamily="34" charset="0"/>
            </a:endParaRPr>
          </a:p>
          <a:p>
            <a:pPr marL="508000" algn="just">
              <a:tabLst>
                <a:tab pos="508000" algn="l"/>
              </a:tabLst>
            </a:pP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6609" y="3592204"/>
            <a:ext cx="1163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6057" y="1720840"/>
            <a:ext cx="1132114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4400" b="1" dirty="0" smtClean="0">
                <a:latin typeface="Arial Rounded MT Bold" panose="020F0704030504030204" pitchFamily="34" charset="0"/>
              </a:rPr>
              <a:t>Federal </a:t>
            </a:r>
            <a:r>
              <a:rPr lang="en-US" sz="4400" b="1" dirty="0">
                <a:latin typeface="Arial Rounded MT Bold" panose="020F0704030504030204" pitchFamily="34" charset="0"/>
              </a:rPr>
              <a:t>System</a:t>
            </a:r>
            <a:r>
              <a:rPr lang="en-US" altLang="en-US" sz="4400" b="1" dirty="0" smtClean="0">
                <a:latin typeface="Arial Rounded MT Bold" panose="020F0704030504030204" pitchFamily="34" charset="0"/>
              </a:rPr>
              <a:t>: </a:t>
            </a:r>
            <a:r>
              <a:rPr lang="en-US" altLang="en-US" sz="3600" dirty="0">
                <a:latin typeface="Arial Rounded MT Bold" panose="020F0704030504030204" pitchFamily="34" charset="0"/>
              </a:rPr>
              <a:t>East Pakistan wants more control over its own government</a:t>
            </a:r>
            <a:r>
              <a:rPr lang="en-US" altLang="en-US" sz="3600" dirty="0" smtClean="0">
                <a:latin typeface="Arial Rounded MT Bold" panose="020F0704030504030204" pitchFamily="34" charset="0"/>
              </a:rPr>
              <a:t>.</a:t>
            </a:r>
          </a:p>
          <a:p>
            <a:pPr marL="514350" lvl="0" indent="-5143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latin typeface="Arial Rounded MT Bold" panose="020F0704030504030204" pitchFamily="34" charset="0"/>
            </a:endParaRPr>
          </a:p>
          <a:p>
            <a:pPr marL="514350" lvl="0" indent="-5143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4400" b="1" dirty="0">
                <a:latin typeface="Arial Rounded MT Bold" panose="020F0704030504030204" pitchFamily="34" charset="0"/>
              </a:rPr>
              <a:t>Currency </a:t>
            </a:r>
            <a:r>
              <a:rPr lang="en-US" altLang="en-US" sz="4400" b="1" dirty="0" smtClean="0">
                <a:latin typeface="Arial Rounded MT Bold" panose="020F0704030504030204" pitchFamily="34" charset="0"/>
              </a:rPr>
              <a:t>Control</a:t>
            </a:r>
            <a:r>
              <a:rPr lang="en-US" altLang="en-US" sz="4400" dirty="0" smtClean="0">
                <a:latin typeface="Arial Rounded MT Bold" panose="020F0704030504030204" pitchFamily="34" charset="0"/>
              </a:rPr>
              <a:t>: </a:t>
            </a:r>
            <a:r>
              <a:rPr lang="en-US" altLang="en-US" sz="3600" dirty="0" smtClean="0">
                <a:latin typeface="Arial Rounded MT Bold" panose="020F0704030504030204" pitchFamily="34" charset="0"/>
              </a:rPr>
              <a:t>Separate </a:t>
            </a:r>
            <a:r>
              <a:rPr lang="en-US" altLang="en-US" sz="3600" dirty="0">
                <a:latin typeface="Arial Rounded MT Bold" panose="020F0704030504030204" pitchFamily="34" charset="0"/>
              </a:rPr>
              <a:t>currency to protect East Pakistan’s money</a:t>
            </a:r>
            <a:r>
              <a:rPr lang="en-US" altLang="en-US" sz="3600" dirty="0" smtClean="0">
                <a:latin typeface="Arial Rounded MT Bold" panose="020F0704030504030204" pitchFamily="34" charset="0"/>
              </a:rPr>
              <a:t>.</a:t>
            </a:r>
          </a:p>
          <a:p>
            <a:pPr marL="514350" lvl="0" indent="-5143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latin typeface="Arial Rounded MT Bold" panose="020F0704030504030204" pitchFamily="34" charset="0"/>
            </a:endParaRPr>
          </a:p>
          <a:p>
            <a:pPr marL="514350" lvl="0" indent="-5143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4400" b="1" dirty="0">
                <a:latin typeface="Arial Rounded MT Bold" panose="020F0704030504030204" pitchFamily="34" charset="0"/>
              </a:rPr>
              <a:t>Local Taxes</a:t>
            </a:r>
            <a:r>
              <a:rPr lang="en-US" altLang="en-US" sz="4400" dirty="0">
                <a:latin typeface="Arial Rounded MT Bold" panose="020F0704030504030204" pitchFamily="34" charset="0"/>
              </a:rPr>
              <a:t>: </a:t>
            </a:r>
            <a:r>
              <a:rPr lang="en-US" altLang="en-US" sz="3600" dirty="0">
                <a:latin typeface="Arial Rounded MT Bold" panose="020F0704030504030204" pitchFamily="34" charset="0"/>
              </a:rPr>
              <a:t>East Pakistan collects and controls its own taxes</a:t>
            </a:r>
            <a:r>
              <a:rPr lang="en-US" altLang="en-US" sz="3600" dirty="0" smtClean="0">
                <a:latin typeface="Arial Rounded MT Bold" panose="020F0704030504030204" pitchFamily="34" charset="0"/>
              </a:rPr>
              <a:t>.</a:t>
            </a:r>
            <a:endParaRPr lang="en-US" alt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87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82000" sy="7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7028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The Six Points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6948" y="1253103"/>
            <a:ext cx="1149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3600" dirty="0" smtClean="0">
              <a:latin typeface="Arial Rounded MT Bold" panose="020F0704030504030204" pitchFamily="34" charset="0"/>
            </a:endParaRPr>
          </a:p>
          <a:p>
            <a:pPr marL="508000" algn="just">
              <a:tabLst>
                <a:tab pos="508000" algn="l"/>
              </a:tabLst>
            </a:pP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6609" y="3592204"/>
            <a:ext cx="11633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6057" y="1720840"/>
            <a:ext cx="1132114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 eaLnBrk="0" fontAlgn="base" hangingPunct="0">
              <a:buFont typeface="+mj-lt"/>
              <a:buAutoNum type="arabicPeriod" startAt="4"/>
            </a:pPr>
            <a:r>
              <a:rPr lang="en-US" sz="4400" b="1" dirty="0">
                <a:latin typeface="Arial Rounded MT Bold" panose="020F0704030504030204" pitchFamily="34" charset="0"/>
              </a:rPr>
              <a:t>Trade Freedom</a:t>
            </a:r>
            <a:r>
              <a:rPr lang="en-US" sz="4400" dirty="0">
                <a:latin typeface="Arial Rounded MT Bold" panose="020F0704030504030204" pitchFamily="34" charset="0"/>
              </a:rPr>
              <a:t>: </a:t>
            </a:r>
            <a:r>
              <a:rPr lang="en-US" sz="3600" dirty="0">
                <a:latin typeface="Arial Rounded MT Bold" panose="020F0704030504030204" pitchFamily="34" charset="0"/>
              </a:rPr>
              <a:t>Control over its own trade policies and </a:t>
            </a:r>
            <a:r>
              <a:rPr lang="en-US" sz="3600" dirty="0" smtClean="0">
                <a:latin typeface="Arial Rounded MT Bold" panose="020F0704030504030204" pitchFamily="34" charset="0"/>
              </a:rPr>
              <a:t>resources.</a:t>
            </a:r>
          </a:p>
          <a:p>
            <a:pPr marL="742950" indent="-742950" algn="just" eaLnBrk="0" fontAlgn="base" hangingPunct="0">
              <a:buFont typeface="+mj-lt"/>
              <a:buAutoNum type="arabicPeriod" startAt="4"/>
            </a:pPr>
            <a:endParaRPr lang="en-US" sz="2000" dirty="0" smtClean="0">
              <a:latin typeface="Arial Rounded MT Bold" panose="020F0704030504030204" pitchFamily="34" charset="0"/>
            </a:endParaRPr>
          </a:p>
          <a:p>
            <a:pPr marL="742950" indent="-742950" algn="just" eaLnBrk="0" fontAlgn="base" hangingPunct="0">
              <a:buFont typeface="+mj-lt"/>
              <a:buAutoNum type="arabicPeriod" startAt="4"/>
            </a:pPr>
            <a:r>
              <a:rPr lang="en-US" sz="4400" b="1" dirty="0" smtClean="0">
                <a:latin typeface="Arial Rounded MT Bold" panose="020F0704030504030204" pitchFamily="34" charset="0"/>
              </a:rPr>
              <a:t>Military Independence</a:t>
            </a:r>
            <a:r>
              <a:rPr lang="en-US" sz="4400" dirty="0" smtClean="0">
                <a:latin typeface="Arial Rounded MT Bold" panose="020F0704030504030204" pitchFamily="34" charset="0"/>
              </a:rPr>
              <a:t>: </a:t>
            </a:r>
            <a:r>
              <a:rPr lang="en-US" sz="3600" dirty="0" smtClean="0">
                <a:latin typeface="Arial Rounded MT Bold" panose="020F0704030504030204" pitchFamily="34" charset="0"/>
              </a:rPr>
              <a:t>East Pakistan can have its own local defense forces.</a:t>
            </a:r>
          </a:p>
          <a:p>
            <a:pPr marL="742950" indent="-742950" algn="just" eaLnBrk="0" fontAlgn="base" hangingPunct="0">
              <a:buFont typeface="+mj-lt"/>
              <a:buAutoNum type="arabicPeriod" startAt="4"/>
            </a:pPr>
            <a:endParaRPr lang="en-US" sz="2000" b="1" dirty="0">
              <a:latin typeface="Arial Rounded MT Bold" panose="020F0704030504030204" pitchFamily="34" charset="0"/>
            </a:endParaRPr>
          </a:p>
          <a:p>
            <a:pPr marL="742950" indent="-742950" algn="just" eaLnBrk="0" fontAlgn="base" hangingPunct="0">
              <a:buFont typeface="+mj-lt"/>
              <a:buAutoNum type="arabicPeriod" startAt="4"/>
            </a:pPr>
            <a:r>
              <a:rPr lang="en-US" sz="4400" b="1" dirty="0" smtClean="0">
                <a:latin typeface="Arial Rounded MT Bold" panose="020F0704030504030204" pitchFamily="34" charset="0"/>
              </a:rPr>
              <a:t>Foreign </a:t>
            </a:r>
            <a:r>
              <a:rPr lang="en-US" sz="4400" b="1" dirty="0">
                <a:latin typeface="Arial Rounded MT Bold" panose="020F0704030504030204" pitchFamily="34" charset="0"/>
              </a:rPr>
              <a:t>Affairs</a:t>
            </a:r>
            <a:r>
              <a:rPr lang="en-US" sz="4400" dirty="0">
                <a:latin typeface="Arial Rounded MT Bold" panose="020F0704030504030204" pitchFamily="34" charset="0"/>
              </a:rPr>
              <a:t>: </a:t>
            </a:r>
            <a:r>
              <a:rPr lang="en-US" sz="3600" dirty="0">
                <a:latin typeface="Arial Rounded MT Bold" panose="020F0704030504030204" pitchFamily="34" charset="0"/>
              </a:rPr>
              <a:t>Control over foreign aid and trade agreements independently.</a:t>
            </a:r>
            <a:endParaRPr lang="en-US" sz="360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49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03376" cy="706964"/>
          </a:xfrm>
        </p:spPr>
        <p:txBody>
          <a:bodyPr/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Significance of the Six-Point Movement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Agency FB" panose="020B0503020202020204" pitchFamily="34" charset="0"/>
              </a:rPr>
              <a:t>Demand for Autonomy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The movement marked the first formal demand for provincial autonomy </a:t>
            </a:r>
            <a:r>
              <a:rPr lang="en-US" sz="2000" dirty="0" smtClean="0">
                <a:latin typeface="Arial Rounded MT Bold" panose="020F0704030504030204" pitchFamily="34" charset="0"/>
              </a:rPr>
              <a:t>within Pakistan</a:t>
            </a:r>
            <a:r>
              <a:rPr lang="en-US" sz="2000" dirty="0">
                <a:latin typeface="Arial Rounded MT Bold" panose="020F0704030504030204" pitchFamily="34" charset="0"/>
              </a:rPr>
              <a:t>,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challe</a:t>
            </a:r>
            <a:r>
              <a:rPr lang="en-US" sz="2000" dirty="0" smtClean="0">
                <a:latin typeface="Arial Rounded MT Bold" panose="020F0704030504030204" pitchFamily="34" charset="0"/>
              </a:rPr>
              <a:t>-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nging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West Pakistan's centralized control.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>
                <a:latin typeface="Agency FB" panose="020B0503020202020204" pitchFamily="34" charset="0"/>
              </a:rPr>
              <a:t>Path to </a:t>
            </a:r>
            <a:r>
              <a:rPr lang="en-US" sz="2800" b="1" dirty="0" smtClean="0">
                <a:latin typeface="Agency FB" panose="020B0503020202020204" pitchFamily="34" charset="0"/>
              </a:rPr>
              <a:t>Independence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The Six Points were seen as a step toward full independence, as they highlighted that East Pakistan could no </a:t>
            </a:r>
            <a:r>
              <a:rPr lang="en-US" sz="2000" dirty="0" smtClean="0">
                <a:latin typeface="Arial Rounded MT Bold" panose="020F0704030504030204" pitchFamily="34" charset="0"/>
              </a:rPr>
              <a:t>longer endure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exploita-tion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by the West.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>
                <a:latin typeface="Agency FB" panose="020B0503020202020204" pitchFamily="34" charset="0"/>
              </a:rPr>
              <a:t>Political Empowerment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The Six-Point </a:t>
            </a:r>
            <a:r>
              <a:rPr lang="en-US" sz="2000" dirty="0" smtClean="0">
                <a:latin typeface="Arial Rounded MT Bold" panose="020F0704030504030204" pitchFamily="34" charset="0"/>
              </a:rPr>
              <a:t>Movement represented a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signifi</a:t>
            </a:r>
            <a:r>
              <a:rPr lang="en-US" sz="2000" dirty="0" smtClean="0">
                <a:latin typeface="Arial Rounded MT Bold" panose="020F0704030504030204" pitchFamily="34" charset="0"/>
              </a:rPr>
              <a:t>-cant </a:t>
            </a:r>
            <a:r>
              <a:rPr lang="en-US" sz="2000" dirty="0">
                <a:latin typeface="Arial Rounded MT Bold" panose="020F0704030504030204" pitchFamily="34" charset="0"/>
              </a:rPr>
              <a:t>shift in </a:t>
            </a:r>
            <a:r>
              <a:rPr lang="en-US" sz="2000" dirty="0" smtClean="0">
                <a:latin typeface="Arial Rounded MT Bold" panose="020F0704030504030204" pitchFamily="34" charset="0"/>
              </a:rPr>
              <a:t>political consciousness </a:t>
            </a:r>
            <a:r>
              <a:rPr lang="en-US" sz="2000" dirty="0">
                <a:latin typeface="Arial Rounded MT Bold" panose="020F0704030504030204" pitchFamily="34" charset="0"/>
              </a:rPr>
              <a:t>among the Bengali population.</a:t>
            </a:r>
          </a:p>
        </p:txBody>
      </p:sp>
    </p:spTree>
    <p:extLst>
      <p:ext uri="{BB962C8B-B14F-4D97-AF65-F5344CB8AC3E}">
        <p14:creationId xmlns:p14="http://schemas.microsoft.com/office/powerpoint/2010/main" val="1885894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7" grpId="0" build="p"/>
      <p:bldP spid="10" grpId="0" build="p"/>
      <p:bldP spid="8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6246" cy="706964"/>
          </a:xfrm>
        </p:spPr>
        <p:txBody>
          <a:bodyPr/>
          <a:lstStyle/>
          <a:p>
            <a:r>
              <a:rPr lang="en-US" sz="4000" dirty="0">
                <a:latin typeface="Arial Rounded MT Bold" panose="020F0704030504030204" pitchFamily="34" charset="0"/>
              </a:rPr>
              <a:t>Responses to the Six-Point Movement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7943" y="2603502"/>
            <a:ext cx="3338889" cy="576262"/>
          </a:xfrm>
        </p:spPr>
        <p:txBody>
          <a:bodyPr/>
          <a:lstStyle/>
          <a:p>
            <a:r>
              <a:rPr lang="en-US" sz="2800" b="1" dirty="0">
                <a:latin typeface="Agency FB" panose="020B0503020202020204" pitchFamily="34" charset="0"/>
              </a:rPr>
              <a:t>West Pakistan’s </a:t>
            </a:r>
            <a:r>
              <a:rPr lang="en-US" sz="2800" b="1" dirty="0" smtClean="0">
                <a:latin typeface="Agency FB" panose="020B0503020202020204" pitchFamily="34" charset="0"/>
              </a:rPr>
              <a:t>Response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>
          <a:xfrm>
            <a:off x="957943" y="3179764"/>
            <a:ext cx="3338889" cy="284729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The ruling government in West Pakistan,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domi-nated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by the Pakistani military and political elites, viewed the Six-Point demands as a threat to the unity of the country.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>
                <a:latin typeface="Agency FB" panose="020B0503020202020204" pitchFamily="34" charset="0"/>
              </a:rPr>
              <a:t>East </a:t>
            </a:r>
            <a:r>
              <a:rPr lang="en-US" sz="2800" b="1" dirty="0" smtClean="0">
                <a:latin typeface="Agency FB" panose="020B0503020202020204" pitchFamily="34" charset="0"/>
              </a:rPr>
              <a:t>Pakistani Students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Arial Rounded MT Bold" panose="020F0704030504030204" pitchFamily="34" charset="0"/>
              </a:rPr>
              <a:t>Students in </a:t>
            </a:r>
            <a:r>
              <a:rPr lang="en-US" sz="2000" dirty="0">
                <a:latin typeface="Arial Rounded MT Bold" panose="020F0704030504030204" pitchFamily="34" charset="0"/>
              </a:rPr>
              <a:t>East Pakistan were among the most fervent supporters of the Six-Point Movement. They organized rallies, protests, and strikes to demand regional </a:t>
            </a:r>
            <a:r>
              <a:rPr lang="en-US" sz="2000" dirty="0" smtClean="0">
                <a:latin typeface="Arial Rounded MT Bold" panose="020F0704030504030204" pitchFamily="34" charset="0"/>
              </a:rPr>
              <a:t>auto-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nomy</a:t>
            </a:r>
            <a:r>
              <a:rPr lang="en-US" sz="2000" dirty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>
                <a:latin typeface="Agency FB" panose="020B0503020202020204" pitchFamily="34" charset="0"/>
              </a:rPr>
              <a:t>International </a:t>
            </a:r>
            <a:r>
              <a:rPr lang="en-US" sz="2800" b="1" dirty="0" smtClean="0">
                <a:latin typeface="Agency FB" panose="020B0503020202020204" pitchFamily="34" charset="0"/>
              </a:rPr>
              <a:t>Awareness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The movement </a:t>
            </a:r>
            <a:r>
              <a:rPr lang="en-US" sz="2000" dirty="0" smtClean="0">
                <a:latin typeface="Arial Rounded MT Bold" panose="020F0704030504030204" pitchFamily="34" charset="0"/>
              </a:rPr>
              <a:t>attract-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ed</a:t>
            </a:r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latin typeface="Arial Rounded MT Bold" panose="020F0704030504030204" pitchFamily="34" charset="0"/>
              </a:rPr>
              <a:t>international </a:t>
            </a:r>
            <a:r>
              <a:rPr lang="en-US" sz="2000" dirty="0" err="1" smtClean="0">
                <a:latin typeface="Arial Rounded MT Bold" panose="020F0704030504030204" pitchFamily="34" charset="0"/>
              </a:rPr>
              <a:t>atten-tion</a:t>
            </a:r>
            <a:r>
              <a:rPr lang="en-US" sz="2000" dirty="0">
                <a:latin typeface="Arial Rounded MT Bold" panose="020F0704030504030204" pitchFamily="34" charset="0"/>
              </a:rPr>
              <a:t>, with foreign media covering the growing rift between East and West Pakistan. 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0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build="p"/>
      <p:bldP spid="10" grpId="0" build="p"/>
      <p:bldP spid="8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54955" y="1266372"/>
            <a:ext cx="2793158" cy="431800"/>
          </a:xfrm>
        </p:spPr>
        <p:txBody>
          <a:bodyPr anchor="t"/>
          <a:lstStyle/>
          <a:p>
            <a:r>
              <a:rPr lang="en-US" sz="3600" dirty="0"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24" y="1814287"/>
            <a:ext cx="6255709" cy="3497943"/>
          </a:xfrm>
        </p:spPr>
      </p:pic>
      <p:sp>
        <p:nvSpPr>
          <p:cNvPr id="12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3877" y="2282908"/>
            <a:ext cx="3875314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Six-Point Movement became a turning point in the Bengali nationalist struggle, symbolizing a desire for self-determination that ultimately culminated in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indepen-dence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of Bangladesh in 1971.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16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7943" y="2273904"/>
            <a:ext cx="8825658" cy="817638"/>
          </a:xfrm>
        </p:spPr>
        <p:txBody>
          <a:bodyPr anchor="t"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Any Questions?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57943" y="3529151"/>
            <a:ext cx="10145485" cy="82513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</a:t>
            </a:r>
            <a:r>
              <a:rPr lang="en-US" sz="6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You! </a:t>
            </a:r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Everybody</a:t>
            </a:r>
          </a:p>
        </p:txBody>
      </p:sp>
    </p:spTree>
    <p:extLst>
      <p:ext uri="{BB962C8B-B14F-4D97-AF65-F5344CB8AC3E}">
        <p14:creationId xmlns:p14="http://schemas.microsoft.com/office/powerpoint/2010/main" val="15360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294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Arial Rounded MT Bold</vt:lpstr>
      <vt:lpstr>Century Gothic</vt:lpstr>
      <vt:lpstr>Wingdings 3</vt:lpstr>
      <vt:lpstr>Ion Boardroom</vt:lpstr>
      <vt:lpstr>Md Zehad Ali ID: 20244203141 Intake: 47 (DH) Program: B.Sc. Engg in CSE </vt:lpstr>
      <vt:lpstr>SIX-POINT MOVEMENT SIGNIFICANCE &amp; RESPONSES</vt:lpstr>
      <vt:lpstr>PowerPoint Presentation</vt:lpstr>
      <vt:lpstr>PowerPoint Presentation</vt:lpstr>
      <vt:lpstr>Significance of the Six-Point Movement</vt:lpstr>
      <vt:lpstr>Responses to the Six-Point Movement</vt:lpstr>
      <vt:lpstr>Conclusion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SIX-POINT MOVEMENT: SIGNIFICANCE &amp; RESPONSES</dc:title>
  <dc:creator>Microsoft account</dc:creator>
  <cp:lastModifiedBy>Microsoft account</cp:lastModifiedBy>
  <cp:revision>18</cp:revision>
  <dcterms:created xsi:type="dcterms:W3CDTF">2024-10-31T17:03:20Z</dcterms:created>
  <dcterms:modified xsi:type="dcterms:W3CDTF">2024-10-31T20:01:58Z</dcterms:modified>
</cp:coreProperties>
</file>