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T Sans Narrow"/>
      <p:regular r:id="rId14"/>
      <p:bold r:id="rId15"/>
    </p:embeddedFon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TSansNarrow-bold.fntdata"/><Relationship Id="rId14" Type="http://schemas.openxmlformats.org/officeDocument/2006/relationships/font" Target="fonts/PTSansNarrow-regular.fntdata"/><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notesMaster" Target="notesMasters/notesMaster1.xml"/><Relationship Id="rId19" Type="http://schemas.openxmlformats.org/officeDocument/2006/relationships/font" Target="fonts/OpenSans-boldItalic.fntdata"/><Relationship Id="rId6" Type="http://schemas.openxmlformats.org/officeDocument/2006/relationships/slide" Target="slides/slide1.xml"/><Relationship Id="rId18"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897abbe15_1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897abbe15_1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897abbe15_1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897abbe15_1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897abbe1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897abbe1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897abbe15_1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897abbe15_1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897abbe15_1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897abbe15_1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897abbe15_1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897abbe15_1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897abbe15_1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897abbe15_1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UnitConv </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UNIT CONVERTER </a:t>
            </a:r>
            <a:endParaRPr/>
          </a:p>
        </p:txBody>
      </p:sp>
      <p:pic>
        <p:nvPicPr>
          <p:cNvPr id="68" name="Google Shape;68;p13"/>
          <p:cNvPicPr preferRelativeResize="0"/>
          <p:nvPr/>
        </p:nvPicPr>
        <p:blipFill>
          <a:blip r:embed="rId3">
            <a:alphaModFix/>
          </a:blip>
          <a:stretch>
            <a:fillRect/>
          </a:stretch>
        </p:blipFill>
        <p:spPr>
          <a:xfrm>
            <a:off x="6138700" y="1751764"/>
            <a:ext cx="1832425" cy="206147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4" name="Google Shape;74;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highlight>
                  <a:srgbClr val="FFFFFF"/>
                </a:highlight>
              </a:rPr>
              <a:t>UnitConv is a Command-Line Unit Converter with multiple unit conversions. </a:t>
            </a:r>
            <a:endParaRPr>
              <a:highlight>
                <a:srgbClr val="FFFFFF"/>
              </a:highlight>
            </a:endParaRPr>
          </a:p>
          <a:p>
            <a:pPr indent="-342900" lvl="0" marL="457200" rtl="0" algn="l">
              <a:spcBef>
                <a:spcPts val="0"/>
              </a:spcBef>
              <a:spcAft>
                <a:spcPts val="0"/>
              </a:spcAft>
              <a:buSzPts val="1800"/>
              <a:buChar char="➔"/>
            </a:pPr>
            <a:r>
              <a:rPr lang="en">
                <a:highlight>
                  <a:srgbClr val="FFFFFF"/>
                </a:highlight>
              </a:rPr>
              <a:t>It supports conversions between combinations of units. The input and the result can consist of various units and this conversion is enumerated in one step, e.g. a length measured in yards, feet and inches into the length in meters and centimetres.</a:t>
            </a:r>
            <a:endParaRPr>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Supported Unit Conversions</a:t>
            </a:r>
            <a:endParaRPr/>
          </a:p>
        </p:txBody>
      </p:sp>
      <p:sp>
        <p:nvSpPr>
          <p:cNvPr id="80" name="Google Shape;80;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b="1" lang="en">
                <a:highlight>
                  <a:srgbClr val="FFFFFF"/>
                </a:highlight>
              </a:rPr>
              <a:t>Supported Conversion Types</a:t>
            </a:r>
            <a:endParaRPr b="1">
              <a:highlight>
                <a:srgbClr val="FFFFFF"/>
              </a:highlight>
            </a:endParaRPr>
          </a:p>
          <a:p>
            <a:pPr indent="-342900" lvl="0" marL="457200" rtl="0" algn="l">
              <a:spcBef>
                <a:spcPts val="1200"/>
              </a:spcBef>
              <a:spcAft>
                <a:spcPts val="0"/>
              </a:spcAft>
              <a:buClr>
                <a:schemeClr val="dk2"/>
              </a:buClr>
              <a:buSzPts val="1800"/>
              <a:buFont typeface="Open Sans"/>
              <a:buAutoNum type="arabicPeriod"/>
            </a:pPr>
            <a:r>
              <a:rPr lang="en">
                <a:highlight>
                  <a:srgbClr val="FFFFFF"/>
                </a:highlight>
              </a:rPr>
              <a:t>Length</a:t>
            </a:r>
            <a:endParaRPr>
              <a:highlight>
                <a:srgbClr val="FFFFFF"/>
              </a:highlight>
            </a:endParaRPr>
          </a:p>
          <a:p>
            <a:pPr indent="-342900" lvl="0" marL="457200" rtl="0" algn="l">
              <a:spcBef>
                <a:spcPts val="0"/>
              </a:spcBef>
              <a:spcAft>
                <a:spcPts val="0"/>
              </a:spcAft>
              <a:buClr>
                <a:schemeClr val="dk2"/>
              </a:buClr>
              <a:buSzPts val="1800"/>
              <a:buFont typeface="Open Sans"/>
              <a:buAutoNum type="arabicPeriod"/>
            </a:pPr>
            <a:r>
              <a:rPr lang="en">
                <a:highlight>
                  <a:srgbClr val="FFFFFF"/>
                </a:highlight>
              </a:rPr>
              <a:t>Temperature</a:t>
            </a:r>
            <a:endParaRPr>
              <a:highlight>
                <a:srgbClr val="FFFFFF"/>
              </a:highlight>
            </a:endParaRPr>
          </a:p>
          <a:p>
            <a:pPr indent="-342900" lvl="0" marL="457200" rtl="0" algn="l">
              <a:spcBef>
                <a:spcPts val="0"/>
              </a:spcBef>
              <a:spcAft>
                <a:spcPts val="0"/>
              </a:spcAft>
              <a:buClr>
                <a:schemeClr val="dk2"/>
              </a:buClr>
              <a:buSzPts val="1800"/>
              <a:buFont typeface="Open Sans"/>
              <a:buAutoNum type="arabicPeriod"/>
            </a:pPr>
            <a:r>
              <a:rPr lang="en">
                <a:highlight>
                  <a:srgbClr val="FFFFFF"/>
                </a:highlight>
              </a:rPr>
              <a:t>Weight</a:t>
            </a:r>
            <a:endParaRPr>
              <a:highlight>
                <a:srgbClr val="FFFFFF"/>
              </a:highlight>
            </a:endParaRPr>
          </a:p>
          <a:p>
            <a:pPr indent="-342900" lvl="0" marL="457200" rtl="0" algn="l">
              <a:spcBef>
                <a:spcPts val="0"/>
              </a:spcBef>
              <a:spcAft>
                <a:spcPts val="0"/>
              </a:spcAft>
              <a:buClr>
                <a:schemeClr val="dk2"/>
              </a:buClr>
              <a:buSzPts val="1800"/>
              <a:buFont typeface="Open Sans"/>
              <a:buAutoNum type="arabicPeriod"/>
            </a:pPr>
            <a:r>
              <a:rPr lang="en">
                <a:highlight>
                  <a:srgbClr val="FFFFFF"/>
                </a:highlight>
              </a:rPr>
              <a:t>Area</a:t>
            </a:r>
            <a:endParaRPr>
              <a:highlight>
                <a:srgbClr val="FFFFFF"/>
              </a:highlight>
            </a:endParaRPr>
          </a:p>
          <a:p>
            <a:pPr indent="-342900" lvl="0" marL="457200" rtl="0" algn="l">
              <a:spcBef>
                <a:spcPts val="0"/>
              </a:spcBef>
              <a:spcAft>
                <a:spcPts val="0"/>
              </a:spcAft>
              <a:buClr>
                <a:schemeClr val="dk2"/>
              </a:buClr>
              <a:buSzPts val="1800"/>
              <a:buFont typeface="Open Sans"/>
              <a:buAutoNum type="arabicPeriod"/>
            </a:pPr>
            <a:r>
              <a:rPr lang="en">
                <a:highlight>
                  <a:srgbClr val="FFFFFF"/>
                </a:highlight>
              </a:rPr>
              <a:t>Volume</a:t>
            </a:r>
            <a:endParaRPr>
              <a:highlight>
                <a:srgbClr val="FFFFFF"/>
              </a:highlight>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Concepts used in this Project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CLASSES &amp; OBJECTS –</a:t>
            </a:r>
            <a:r>
              <a:rPr lang="en"/>
              <a:t> A Class is a user defined data-type which has data members and member functions. Data members are the data variables and member functions are the functions used to manipulate these variables and together these data members and member functions defines the properties and behaviour of the objects in a Class.</a:t>
            </a:r>
            <a:endParaRPr/>
          </a:p>
          <a:p>
            <a:pPr indent="0" lvl="0" marL="457200" rtl="0" algn="l">
              <a:spcBef>
                <a:spcPts val="1600"/>
              </a:spcBef>
              <a:spcAft>
                <a:spcPts val="0"/>
              </a:spcAft>
              <a:buNone/>
            </a:pPr>
            <a:r>
              <a:rPr lang="en"/>
              <a:t>An Object is an instance of a Class. When a class is defined, no memory is allocated but when it is created, memory is allocated. </a:t>
            </a:r>
            <a:endParaRPr/>
          </a:p>
          <a:p>
            <a:pPr indent="-342900" lvl="0" marL="457200" rtl="0" algn="l">
              <a:spcBef>
                <a:spcPts val="1600"/>
              </a:spcBef>
              <a:spcAft>
                <a:spcPts val="0"/>
              </a:spcAft>
              <a:buSzPts val="1800"/>
              <a:buChar char="●"/>
            </a:pPr>
            <a:r>
              <a:rPr b="1" lang="en"/>
              <a:t>OPERATOR OVERLOADING (Polymorphism) –</a:t>
            </a:r>
            <a:r>
              <a:rPr lang="en"/>
              <a:t> C++ has the ability to provide the operators with a special meaning for a data type, this ability is known as operator overloading.</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Concepts used in this Project</a:t>
            </a:r>
            <a:endParaRPr/>
          </a:p>
        </p:txBody>
      </p:sp>
      <p:sp>
        <p:nvSpPr>
          <p:cNvPr id="92" name="Google Shape;92;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INHERITANCE –</a:t>
            </a:r>
            <a:r>
              <a:rPr lang="en"/>
              <a:t> The capability of a class to derive properties and characteristics from another class is called Inheritance. Inheritance is one of the most important feature of Object Oriented Programming. </a:t>
            </a:r>
            <a:endParaRPr/>
          </a:p>
          <a:p>
            <a:pPr indent="-342900" lvl="0" marL="457200" rtl="0" algn="l">
              <a:spcBef>
                <a:spcPts val="0"/>
              </a:spcBef>
              <a:spcAft>
                <a:spcPts val="0"/>
              </a:spcAft>
              <a:buSzPts val="1800"/>
              <a:buChar char="●"/>
            </a:pPr>
            <a:r>
              <a:rPr b="1" lang="en"/>
              <a:t>CONSTRUCTOR &amp; DESTRUCTOR –</a:t>
            </a:r>
            <a:r>
              <a:rPr lang="en"/>
              <a:t> A constructor is a member function of a class which initializes objects of a class. In C++, Constructor is automatically called when object is created. </a:t>
            </a:r>
            <a:endParaRPr/>
          </a:p>
          <a:p>
            <a:pPr indent="0" lvl="0" marL="457200" rtl="0" algn="l">
              <a:spcBef>
                <a:spcPts val="1600"/>
              </a:spcBef>
              <a:spcAft>
                <a:spcPts val="1600"/>
              </a:spcAft>
              <a:buNone/>
            </a:pPr>
            <a:r>
              <a:rPr lang="en"/>
              <a:t>Destructor is a member function which destructs or deletes an object. A destructor function is called automatically when the object goes out of scope : (1) the function ends (2) the program ends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Concepts used in this Project</a:t>
            </a:r>
            <a:endParaRPr/>
          </a:p>
        </p:txBody>
      </p:sp>
      <p:sp>
        <p:nvSpPr>
          <p:cNvPr id="98" name="Google Shape;98;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ABSTRACTION – </a:t>
            </a:r>
            <a:r>
              <a:rPr lang="en"/>
              <a:t>Abstraction means displaying only essential information    and hiding the details.</a:t>
            </a:r>
            <a:endParaRPr/>
          </a:p>
          <a:p>
            <a:pPr indent="-342900" lvl="0" marL="457200" rtl="0" algn="l">
              <a:spcBef>
                <a:spcPts val="0"/>
              </a:spcBef>
              <a:spcAft>
                <a:spcPts val="0"/>
              </a:spcAft>
              <a:buSzPts val="1800"/>
              <a:buChar char="●"/>
            </a:pPr>
            <a:r>
              <a:rPr b="1" lang="en"/>
              <a:t>NAMESPACE –</a:t>
            </a:r>
            <a:r>
              <a:rPr lang="en"/>
              <a:t> Namespaces allow us to group named entities that otherwise would have global scope into narrower scopes, giving them namespace scope. This allows organizing the elements of programs into different logical scopes referred to by names.</a:t>
            </a:r>
            <a:endParaRPr/>
          </a:p>
          <a:p>
            <a:pPr indent="-342900" lvl="0" marL="457200" rtl="0" algn="l">
              <a:lnSpc>
                <a:spcPct val="90000"/>
              </a:lnSpc>
              <a:spcBef>
                <a:spcPts val="0"/>
              </a:spcBef>
              <a:spcAft>
                <a:spcPts val="0"/>
              </a:spcAft>
              <a:buSzPts val="1800"/>
              <a:buChar char="●"/>
            </a:pPr>
            <a:r>
              <a:rPr b="1" lang="en"/>
              <a:t>SWITCH CASE – </a:t>
            </a:r>
            <a:r>
              <a:rPr lang="en"/>
              <a:t>Switch case statement is used when we have multiple conditions and we need to perform different actions based on the condition.</a:t>
            </a:r>
            <a:endParaRPr/>
          </a:p>
          <a:p>
            <a:pPr indent="0" lvl="0" marL="45720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Concepts used in this Project</a:t>
            </a:r>
            <a:endParaRPr/>
          </a:p>
        </p:txBody>
      </p:sp>
      <p:sp>
        <p:nvSpPr>
          <p:cNvPr id="104" name="Google Shape;104;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 sz="1600">
                <a:solidFill>
                  <a:srgbClr val="000000"/>
                </a:solidFill>
                <a:latin typeface="Arial"/>
                <a:ea typeface="Arial"/>
                <a:cs typeface="Arial"/>
                <a:sym typeface="Arial"/>
              </a:rPr>
              <a:t> </a:t>
            </a:r>
            <a:r>
              <a:rPr b="1" lang="en"/>
              <a:t>IF-ELSE STATEMENT – </a:t>
            </a:r>
            <a:r>
              <a:rPr lang="en"/>
              <a:t>It is used to execute some statement code block if the expression is evaluated to true, otherwise executes else statement code block. </a:t>
            </a:r>
            <a:endParaRPr/>
          </a:p>
          <a:p>
            <a:pPr indent="-342900" lvl="0" marL="457200" rtl="0" algn="l">
              <a:lnSpc>
                <a:spcPct val="115000"/>
              </a:lnSpc>
              <a:spcBef>
                <a:spcPts val="0"/>
              </a:spcBef>
              <a:spcAft>
                <a:spcPts val="0"/>
              </a:spcAft>
              <a:buSzPts val="1800"/>
              <a:buChar char="●"/>
            </a:pPr>
            <a:r>
              <a:rPr b="1" lang="en"/>
              <a:t>ENCAPSULATION</a:t>
            </a:r>
            <a:r>
              <a:rPr b="1" lang="en"/>
              <a:t> –</a:t>
            </a:r>
            <a:r>
              <a:rPr lang="en"/>
              <a:t> </a:t>
            </a:r>
            <a:r>
              <a:rPr lang="en"/>
              <a:t>Binding data members and member functions in one unit known as a class. With the help of this concept, data is not accessible to the outside world and only those functions which are declared in class can access it.</a:t>
            </a:r>
            <a:endParaRPr/>
          </a:p>
          <a:p>
            <a:pPr indent="0" lvl="0" marL="45720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Features</a:t>
            </a:r>
            <a:endParaRPr/>
          </a:p>
        </p:txBody>
      </p:sp>
      <p:sp>
        <p:nvSpPr>
          <p:cNvPr id="110" name="Google Shape;110;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Supports multiple conversions</a:t>
            </a:r>
            <a:endParaRPr/>
          </a:p>
          <a:p>
            <a:pPr indent="-342900" lvl="0" marL="457200" rtl="0" algn="l">
              <a:spcBef>
                <a:spcPts val="0"/>
              </a:spcBef>
              <a:spcAft>
                <a:spcPts val="0"/>
              </a:spcAft>
              <a:buSzPts val="1800"/>
              <a:buChar char="➔"/>
            </a:pPr>
            <a:r>
              <a:rPr lang="en"/>
              <a:t>Easy to use</a:t>
            </a:r>
            <a:endParaRPr/>
          </a:p>
          <a:p>
            <a:pPr indent="-342900" lvl="0" marL="457200" rtl="0" algn="l">
              <a:spcBef>
                <a:spcPts val="0"/>
              </a:spcBef>
              <a:spcAft>
                <a:spcPts val="0"/>
              </a:spcAft>
              <a:buSzPts val="1800"/>
              <a:buChar char="➔"/>
            </a:pPr>
            <a:r>
              <a:rPr lang="en"/>
              <a:t>Conversion is enumerated in one step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