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Slab"/>
      <p:regular r:id="rId20"/>
      <p:bold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regular.fntdata"/><Relationship Id="rId22" Type="http://schemas.openxmlformats.org/officeDocument/2006/relationships/font" Target="fonts/Roboto-regular.fntdata"/><Relationship Id="rId21" Type="http://schemas.openxmlformats.org/officeDocument/2006/relationships/font" Target="fonts/RobotoSlab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ef5b6312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fef5b6312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ef5b6312f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ef5b6312f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ef5b6312f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ef5b6312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f5b6312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fef5b6312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f5b6312f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f5b6312f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ef5b6312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ef5b6312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ef5b6312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ef5b6312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ef5b6312f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ef5b6312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ef5b6312f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ef5b6312f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f5b6312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f5b6312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ef5b6312f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ef5b6312f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f5b6312f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f5b6312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ef5b6312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ef5b6312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50" y="1188925"/>
            <a:ext cx="5783400" cy="166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Axe Accessibility Checker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Unified Solution for Efficient Accessibility Audits Across Teams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DMs &amp; POs</a:t>
            </a:r>
            <a:endParaRPr sz="3500"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Faster Time to Market: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Catch issues early, avoid delays.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Compliance Assurance: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Meets accessibility standards.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Improved Collaboration: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Technical and non-technical teams work together.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Designers</a:t>
            </a:r>
            <a:endParaRPr sz="350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Visual Feedback: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Instantly see which elements fail accessibility, directly on the page.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Design Improvements: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Get actionable insights on color contrast, font size, and structure.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Real-Time Testing: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Make design adjustments and immediately see accessibility compliance.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Simplified Reviews: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No need for complex tools—run checks with a click and get clear, visual results.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Financial &amp; Operational Impact</a:t>
            </a:r>
            <a:endParaRPr sz="35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GB" sz="2200">
                <a:latin typeface="Roboto Slab"/>
                <a:ea typeface="Roboto Slab"/>
                <a:cs typeface="Roboto Slab"/>
                <a:sym typeface="Roboto Slab"/>
              </a:rPr>
              <a:t>Resources Needed:</a:t>
            </a:r>
            <a:r>
              <a:rPr lang="en-GB" sz="2200">
                <a:latin typeface="Roboto Slab"/>
                <a:ea typeface="Roboto Slab"/>
                <a:cs typeface="Roboto Slab"/>
                <a:sym typeface="Roboto Slab"/>
              </a:rPr>
              <a:t> Low development time and cost.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GB" sz="2200">
                <a:latin typeface="Roboto Slab"/>
                <a:ea typeface="Roboto Slab"/>
                <a:cs typeface="Roboto Slab"/>
                <a:sym typeface="Roboto Slab"/>
              </a:rPr>
              <a:t>Legal Risk Reduction:</a:t>
            </a:r>
            <a:r>
              <a:rPr lang="en-GB" sz="2200">
                <a:latin typeface="Roboto Slab"/>
                <a:ea typeface="Roboto Slab"/>
                <a:cs typeface="Roboto Slab"/>
                <a:sym typeface="Roboto Slab"/>
              </a:rPr>
              <a:t> Avoid fines, lawsuits.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GB" sz="2200">
                <a:latin typeface="Roboto Slab"/>
                <a:ea typeface="Roboto Slab"/>
                <a:cs typeface="Roboto Slab"/>
                <a:sym typeface="Roboto Slab"/>
              </a:rPr>
              <a:t>Cost Avoidance:</a:t>
            </a:r>
            <a:r>
              <a:rPr lang="en-GB" sz="2200">
                <a:latin typeface="Roboto Slab"/>
                <a:ea typeface="Roboto Slab"/>
                <a:cs typeface="Roboto Slab"/>
                <a:sym typeface="Roboto Slab"/>
              </a:rPr>
              <a:t> Fix issues early, prevent expensive post-launch fixes.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b="1" lang="en-GB" sz="2200">
                <a:latin typeface="Roboto Slab"/>
                <a:ea typeface="Roboto Slab"/>
                <a:cs typeface="Roboto Slab"/>
                <a:sym typeface="Roboto Slab"/>
              </a:rPr>
              <a:t>Improved Retention:</a:t>
            </a:r>
            <a:r>
              <a:rPr lang="en-GB" sz="2200">
                <a:latin typeface="Roboto Slab"/>
                <a:ea typeface="Roboto Slab"/>
                <a:cs typeface="Roboto Slab"/>
                <a:sym typeface="Roboto Slab"/>
              </a:rPr>
              <a:t> Accessibility boosts user satisfaction.</a:t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Call to Action</a:t>
            </a:r>
            <a:endParaRPr sz="3500"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Adopt AxeAccessibilityChecker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to simplify accessibility audits.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Empower the whole team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to collaborate on accessibility.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Save time and reduce risk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by catching issues early.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The Accessibility Challenge</a:t>
            </a:r>
            <a:endParaRPr sz="35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Developers: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Time-consuming and manual.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QA Engineers: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Complex, technical tools.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Content Writers: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No easy way to check content.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DMs/POs: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Accessibility issues cause delays.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500">
                <a:latin typeface="Arial"/>
                <a:ea typeface="Arial"/>
                <a:cs typeface="Arial"/>
                <a:sym typeface="Arial"/>
              </a:rPr>
              <a:t>SMs:</a:t>
            </a:r>
            <a:r>
              <a:rPr lang="en-GB" sz="2500">
                <a:latin typeface="Arial"/>
                <a:ea typeface="Arial"/>
                <a:cs typeface="Arial"/>
                <a:sym typeface="Arial"/>
              </a:rPr>
              <a:t> Bottlenecks in sprints.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Introducing </a:t>
            </a:r>
            <a:r>
              <a:rPr lang="en-GB" sz="3500"/>
              <a:t>Axe Accessibility Checker</a:t>
            </a:r>
            <a:endParaRPr sz="3500"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941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Instant Accessibility Checks</a:t>
            </a:r>
            <a:r>
              <a:rPr lang="en-GB" sz="5000">
                <a:latin typeface="Arial"/>
                <a:ea typeface="Arial"/>
                <a:cs typeface="Arial"/>
                <a:sym typeface="Arial"/>
              </a:rPr>
              <a:t> with one click.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-3794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Interactive Overlay</a:t>
            </a:r>
            <a:r>
              <a:rPr lang="en-GB" sz="5000">
                <a:latin typeface="Arial"/>
                <a:ea typeface="Arial"/>
                <a:cs typeface="Arial"/>
                <a:sym typeface="Arial"/>
              </a:rPr>
              <a:t> showing violations, passes, and review items.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-3794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For All Teams</a:t>
            </a:r>
            <a:r>
              <a:rPr lang="en-GB" sz="5000">
                <a:latin typeface="Arial"/>
                <a:ea typeface="Arial"/>
                <a:cs typeface="Arial"/>
                <a:sym typeface="Arial"/>
              </a:rPr>
              <a:t>—scrum masters, dm, po, developers, QA, content writers.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-37941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GB" sz="5000">
                <a:latin typeface="Arial"/>
                <a:ea typeface="Arial"/>
                <a:cs typeface="Arial"/>
                <a:sym typeface="Arial"/>
              </a:rPr>
              <a:t>No DevTools Needed</a:t>
            </a:r>
            <a:r>
              <a:rPr lang="en-GB" sz="5000">
                <a:latin typeface="Arial"/>
                <a:ea typeface="Arial"/>
                <a:cs typeface="Arial"/>
                <a:sym typeface="Arial"/>
              </a:rPr>
              <a:t>—works directly from the browser.</a:t>
            </a:r>
            <a:endParaRPr sz="5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How It Works</a:t>
            </a:r>
            <a:endParaRPr sz="35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●"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Add to Browser</a:t>
            </a:r>
            <a:r>
              <a:rPr lang="en-GB" sz="2400">
                <a:latin typeface="Roboto Slab"/>
                <a:ea typeface="Roboto Slab"/>
                <a:cs typeface="Roboto Slab"/>
                <a:sym typeface="Roboto Slab"/>
              </a:rPr>
              <a:t> as a bookmark.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Click</a:t>
            </a:r>
            <a:r>
              <a:rPr lang="en-GB" sz="2400">
                <a:latin typeface="Roboto Slab"/>
                <a:ea typeface="Roboto Slab"/>
                <a:cs typeface="Roboto Slab"/>
                <a:sym typeface="Roboto Slab"/>
              </a:rPr>
              <a:t> to run accessibility checks.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See Results within 2-3 seconds:</a:t>
            </a:r>
            <a:r>
              <a:rPr lang="en-GB" sz="2400">
                <a:latin typeface="Roboto Slab"/>
                <a:ea typeface="Roboto Slab"/>
                <a:cs typeface="Roboto Slab"/>
                <a:sym typeface="Roboto Slab"/>
              </a:rPr>
              <a:t> Violations, passes, review items.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GB" sz="2400">
                <a:latin typeface="Roboto Slab"/>
                <a:ea typeface="Roboto Slab"/>
                <a:cs typeface="Roboto Slab"/>
                <a:sym typeface="Roboto Slab"/>
              </a:rPr>
              <a:t>Highlight Issues</a:t>
            </a:r>
            <a:r>
              <a:rPr lang="en-GB" sz="2400">
                <a:latin typeface="Roboto Slab"/>
                <a:ea typeface="Roboto Slab"/>
                <a:cs typeface="Roboto Slab"/>
                <a:sym typeface="Roboto Slab"/>
              </a:rPr>
              <a:t> directly on the page.</a:t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Scrum Masters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Faster Sprints: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 No last-minute blockers.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Continuous Feedback: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 Immediate feedback during sprints.</a:t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Team Collaboration:</a:t>
            </a:r>
            <a:r>
              <a:rPr lang="en-GB" sz="2300">
                <a:latin typeface="Arial"/>
                <a:ea typeface="Arial"/>
                <a:cs typeface="Arial"/>
                <a:sym typeface="Arial"/>
              </a:rPr>
              <a:t> Everyone contributes to accessibility.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Content Writers</a:t>
            </a:r>
            <a:endParaRPr sz="35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No DevTools Needed: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Simple and user-friendly.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Immediate Feedback: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Alt text, headings, content-specific issues.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Easy to Understand: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Plain language explanations.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Faster Workflow: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No need to open DevTools.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QA Engineers</a:t>
            </a:r>
            <a:endParaRPr sz="35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Automated Checks: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No manual analysis.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Clear Reporting: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Easily see violations and passes.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Time Savings: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Faster accessibility audits.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 Slab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Faster Workflow: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No need to open DevTools.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Developers</a:t>
            </a:r>
            <a:endParaRPr sz="35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Faster Workflow: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No need to open DevTools.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Immediate Feedback: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Highlight issues visually.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1" lang="en-GB" sz="2500">
                <a:latin typeface="Roboto Slab"/>
                <a:ea typeface="Roboto Slab"/>
                <a:cs typeface="Roboto Slab"/>
                <a:sym typeface="Roboto Slab"/>
              </a:rPr>
              <a:t>Early Detection:</a:t>
            </a:r>
            <a:r>
              <a:rPr lang="en-GB" sz="2500">
                <a:latin typeface="Roboto Slab"/>
                <a:ea typeface="Roboto Slab"/>
                <a:cs typeface="Roboto Slab"/>
                <a:sym typeface="Roboto Slab"/>
              </a:rPr>
              <a:t> Fix problems early in the cycle.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3500"/>
              <a:t>Benefits for Designers</a:t>
            </a:r>
            <a:endParaRPr sz="3500"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Visual Feedback: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Instantly see which elements fail accessibility, directly on the page.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Design Improvements: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Get actionable insights on color contrast, font size, and structure.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Real-Time Testing: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Make design adjustments and immediately see accessibility compliance.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GB" sz="1900">
                <a:latin typeface="Roboto Slab"/>
                <a:ea typeface="Roboto Slab"/>
                <a:cs typeface="Roboto Slab"/>
                <a:sym typeface="Roboto Slab"/>
              </a:rPr>
              <a:t>Simplified Reviews:</a:t>
            </a:r>
            <a:r>
              <a:rPr lang="en-GB" sz="1900">
                <a:latin typeface="Roboto Slab"/>
                <a:ea typeface="Roboto Slab"/>
                <a:cs typeface="Roboto Slab"/>
                <a:sym typeface="Roboto Slab"/>
              </a:rPr>
              <a:t> No need for complex tools—run checks with a click and get clear, visual results.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