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2" r:id="rId6"/>
    <p:sldId id="263" r:id="rId7"/>
    <p:sldId id="264" r:id="rId8"/>
    <p:sldId id="265" r:id="rId9"/>
    <p:sldId id="266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78" d="100"/>
          <a:sy n="78" d="100"/>
        </p:scale>
        <p:origin x="1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har%20Khan\Downloads\PPT\THEAPLCHOTEL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har%20Khan\Downloads\data%20analyst%20course\Project\theaplchotel\SLIDE%202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har%20Khan\Downloads\data%20analyst%20course\Project\theaplchotel\THEAPLCHOTELEXCE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har%20Khan\Downloads\data%20analyst%20course\Project\theaplchotel\THEAPLCHOTELEXCE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har%20Khan\Downloads\data%20analyst%20course\Project\theaplchotel\THEAPLCHOTELEXCE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 YEAR ON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0152245399031564E-2"/>
          <c:y val="0.12737944323376132"/>
          <c:w val="0.88568739301796284"/>
          <c:h val="0.798228884924866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SLIDE1!$B$1</c:f>
              <c:strCache>
                <c:ptCount val="1"/>
                <c:pt idx="0">
                  <c:v>revenue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50800"/>
            </a:sp3d>
          </c:spPr>
          <c:invertIfNegative val="0"/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F3AEA2C-185F-4910-BE94-82DBD1640998}" type="VALUE">
                      <a:rPr lang="en-US" sz="1050" b="1" dirty="0">
                        <a:solidFill>
                          <a:schemeClr val="tx1"/>
                        </a:solidFill>
                      </a:rPr>
                      <a:pPr>
                        <a:defRPr/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004786561278125"/>
                      <c:h val="2.7884357491469211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EA23-43D2-A6DB-B5E800C454F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2DD8695-70E2-4CCE-86E5-BF86B0FD4831}" type="VALUE">
                      <a:rPr lang="en-US" sz="1050" b="1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A23-43D2-A6DB-B5E800C454F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AA3FFCC-0324-4A39-B853-1ED9DECE39A1}" type="VALUE">
                      <a:rPr lang="en-US" sz="1050" b="1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A23-43D2-A6DB-B5E800C454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SLIDE1!$A$2:$A$4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cat>
          <c:val>
            <c:numRef>
              <c:f>SLIDE1!$B$2:$B$4</c:f>
              <c:numCache>
                <c:formatCode>General</c:formatCode>
                <c:ptCount val="3"/>
                <c:pt idx="0">
                  <c:v>4452763.3655001903</c:v>
                </c:pt>
                <c:pt idx="1">
                  <c:v>15827493.3810001</c:v>
                </c:pt>
                <c:pt idx="2">
                  <c:v>9424741.9860002697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23-43D2-A6DB-B5E800C454F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040637472"/>
        <c:axId val="1040636224"/>
      </c:barChart>
      <c:catAx>
        <c:axId val="1040637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0636224"/>
        <c:crosses val="autoZero"/>
        <c:auto val="1"/>
        <c:lblAlgn val="ctr"/>
        <c:lblOffset val="100"/>
        <c:noMultiLvlLbl val="0"/>
      </c:catAx>
      <c:valAx>
        <c:axId val="104063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0637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000" b="1" dirty="0"/>
              <a:t>Revenue by Market Segment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'SLIDE 2'!$B$1</c:f>
              <c:strCache>
                <c:ptCount val="1"/>
                <c:pt idx="0">
                  <c:v>year2018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'SLIDE 2'!$A$2:$A$8</c:f>
              <c:strCache>
                <c:ptCount val="7"/>
                <c:pt idx="0">
                  <c:v>Online TA</c:v>
                </c:pt>
                <c:pt idx="1">
                  <c:v>Offline TA/TO</c:v>
                </c:pt>
                <c:pt idx="2">
                  <c:v>Direct</c:v>
                </c:pt>
                <c:pt idx="3">
                  <c:v>Groups</c:v>
                </c:pt>
                <c:pt idx="4">
                  <c:v>Corporate</c:v>
                </c:pt>
                <c:pt idx="5">
                  <c:v>Aviation</c:v>
                </c:pt>
                <c:pt idx="6">
                  <c:v>Complementary</c:v>
                </c:pt>
              </c:strCache>
            </c:strRef>
          </c:cat>
          <c:val>
            <c:numRef>
              <c:f>'SLIDE 2'!$B$2:$B$8</c:f>
              <c:numCache>
                <c:formatCode>General</c:formatCode>
                <c:ptCount val="7"/>
                <c:pt idx="0">
                  <c:v>1521367.06</c:v>
                </c:pt>
                <c:pt idx="1">
                  <c:v>1273597.8899999999</c:v>
                </c:pt>
                <c:pt idx="2">
                  <c:v>911972.28</c:v>
                </c:pt>
                <c:pt idx="3">
                  <c:v>586438.98</c:v>
                </c:pt>
                <c:pt idx="4">
                  <c:v>167734.66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7A-4A54-9219-D76B1893B86A}"/>
            </c:ext>
          </c:extLst>
        </c:ser>
        <c:ser>
          <c:idx val="1"/>
          <c:order val="1"/>
          <c:tx>
            <c:strRef>
              <c:f>'SLIDE 2'!$C$1</c:f>
              <c:strCache>
                <c:ptCount val="1"/>
                <c:pt idx="0">
                  <c:v>year2019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'SLIDE 2'!$A$2:$A$8</c:f>
              <c:strCache>
                <c:ptCount val="7"/>
                <c:pt idx="0">
                  <c:v>Online TA</c:v>
                </c:pt>
                <c:pt idx="1">
                  <c:v>Offline TA/TO</c:v>
                </c:pt>
                <c:pt idx="2">
                  <c:v>Direct</c:v>
                </c:pt>
                <c:pt idx="3">
                  <c:v>Groups</c:v>
                </c:pt>
                <c:pt idx="4">
                  <c:v>Corporate</c:v>
                </c:pt>
                <c:pt idx="5">
                  <c:v>Aviation</c:v>
                </c:pt>
                <c:pt idx="6">
                  <c:v>Complementary</c:v>
                </c:pt>
              </c:strCache>
            </c:strRef>
          </c:cat>
          <c:val>
            <c:numRef>
              <c:f>'SLIDE 2'!$C$2:$C$8</c:f>
              <c:numCache>
                <c:formatCode>General</c:formatCode>
                <c:ptCount val="7"/>
                <c:pt idx="0">
                  <c:v>7330003.6699999999</c:v>
                </c:pt>
                <c:pt idx="1">
                  <c:v>3823217.75</c:v>
                </c:pt>
                <c:pt idx="2">
                  <c:v>2762561.85</c:v>
                </c:pt>
                <c:pt idx="3">
                  <c:v>1416745.93</c:v>
                </c:pt>
                <c:pt idx="4">
                  <c:v>458386</c:v>
                </c:pt>
                <c:pt idx="5">
                  <c:v>36301.58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7A-4A54-9219-D76B1893B86A}"/>
            </c:ext>
          </c:extLst>
        </c:ser>
        <c:ser>
          <c:idx val="2"/>
          <c:order val="2"/>
          <c:tx>
            <c:strRef>
              <c:f>'SLIDE 2'!$D$1</c:f>
              <c:strCache>
                <c:ptCount val="1"/>
                <c:pt idx="0">
                  <c:v>year2020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'SLIDE 2'!$A$2:$A$8</c:f>
              <c:strCache>
                <c:ptCount val="7"/>
                <c:pt idx="0">
                  <c:v>Online TA</c:v>
                </c:pt>
                <c:pt idx="1">
                  <c:v>Offline TA/TO</c:v>
                </c:pt>
                <c:pt idx="2">
                  <c:v>Direct</c:v>
                </c:pt>
                <c:pt idx="3">
                  <c:v>Groups</c:v>
                </c:pt>
                <c:pt idx="4">
                  <c:v>Corporate</c:v>
                </c:pt>
                <c:pt idx="5">
                  <c:v>Aviation</c:v>
                </c:pt>
                <c:pt idx="6">
                  <c:v>Complementary</c:v>
                </c:pt>
              </c:strCache>
            </c:strRef>
          </c:cat>
          <c:val>
            <c:numRef>
              <c:f>'SLIDE 2'!$D$2:$D$8</c:f>
              <c:numCache>
                <c:formatCode>General</c:formatCode>
                <c:ptCount val="7"/>
                <c:pt idx="0">
                  <c:v>5144139.84</c:v>
                </c:pt>
                <c:pt idx="1">
                  <c:v>1486361.91</c:v>
                </c:pt>
                <c:pt idx="2">
                  <c:v>1834955.13</c:v>
                </c:pt>
                <c:pt idx="3">
                  <c:v>788369.72</c:v>
                </c:pt>
                <c:pt idx="4">
                  <c:v>154776.10999999999</c:v>
                </c:pt>
                <c:pt idx="5">
                  <c:v>27657.11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7A-4A54-9219-D76B1893B8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31128848"/>
        <c:axId val="531123440"/>
      </c:barChart>
      <c:catAx>
        <c:axId val="531128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1123440"/>
        <c:crosses val="autoZero"/>
        <c:auto val="1"/>
        <c:lblAlgn val="ctr"/>
        <c:lblOffset val="100"/>
        <c:noMultiLvlLbl val="0"/>
      </c:catAx>
      <c:valAx>
        <c:axId val="531123440"/>
        <c:scaling>
          <c:orientation val="minMax"/>
        </c:scaling>
        <c:delete val="0"/>
        <c:axPos val="l"/>
        <c:numFmt formatCode="0.0,,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1128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b="1"/>
              <a:t>Hotel</a:t>
            </a:r>
            <a:r>
              <a:rPr lang="en-IN" sz="1600" b="1" baseline="0"/>
              <a:t> Occupancy</a:t>
            </a:r>
            <a:endParaRPr lang="en-IN" sz="16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'[3]SLIDE 3'!$B$1</c:f>
              <c:strCache>
                <c:ptCount val="1"/>
                <c:pt idx="0">
                  <c:v>year2018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'[3]SLIDE 3'!$A$2:$A$13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'[3]SLIDE 3'!$B$2:$B$13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2776</c:v>
                </c:pt>
                <c:pt idx="7">
                  <c:v>3889</c:v>
                </c:pt>
                <c:pt idx="8">
                  <c:v>5114</c:v>
                </c:pt>
                <c:pt idx="9">
                  <c:v>4957</c:v>
                </c:pt>
                <c:pt idx="10">
                  <c:v>2340</c:v>
                </c:pt>
                <c:pt idx="11">
                  <c:v>2920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F5-44CA-9363-A5A78B4CC3EF}"/>
            </c:ext>
          </c:extLst>
        </c:ser>
        <c:ser>
          <c:idx val="1"/>
          <c:order val="1"/>
          <c:tx>
            <c:strRef>
              <c:f>'[3]SLIDE 3'!$C$1</c:f>
              <c:strCache>
                <c:ptCount val="1"/>
                <c:pt idx="0">
                  <c:v>year2019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'[3]SLIDE 3'!$A$2:$A$13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'[3]SLIDE 3'!$C$2:$C$13</c:f>
              <c:numCache>
                <c:formatCode>General</c:formatCode>
                <c:ptCount val="12"/>
                <c:pt idx="0">
                  <c:v>2329</c:v>
                </c:pt>
                <c:pt idx="1">
                  <c:v>4195</c:v>
                </c:pt>
                <c:pt idx="2">
                  <c:v>4840</c:v>
                </c:pt>
                <c:pt idx="3">
                  <c:v>5428</c:v>
                </c:pt>
                <c:pt idx="4">
                  <c:v>5478</c:v>
                </c:pt>
                <c:pt idx="5">
                  <c:v>5292</c:v>
                </c:pt>
                <c:pt idx="6">
                  <c:v>7357</c:v>
                </c:pt>
                <c:pt idx="7">
                  <c:v>8958</c:v>
                </c:pt>
                <c:pt idx="8">
                  <c:v>10516</c:v>
                </c:pt>
                <c:pt idx="9">
                  <c:v>11170</c:v>
                </c:pt>
                <c:pt idx="10">
                  <c:v>6809</c:v>
                </c:pt>
                <c:pt idx="11">
                  <c:v>6892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F5-44CA-9363-A5A78B4CC3EF}"/>
            </c:ext>
          </c:extLst>
        </c:ser>
        <c:ser>
          <c:idx val="2"/>
          <c:order val="2"/>
          <c:tx>
            <c:strRef>
              <c:f>'[3]SLIDE 3'!$D$1</c:f>
              <c:strCache>
                <c:ptCount val="1"/>
                <c:pt idx="0">
                  <c:v>year2020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'[3]SLIDE 3'!$A$2:$A$13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'[3]SLIDE 3'!$D$2:$D$13</c:f>
              <c:numCache>
                <c:formatCode>General</c:formatCode>
                <c:ptCount val="12"/>
                <c:pt idx="0">
                  <c:v>3681</c:v>
                </c:pt>
                <c:pt idx="1">
                  <c:v>4177</c:v>
                </c:pt>
                <c:pt idx="2">
                  <c:v>4970</c:v>
                </c:pt>
                <c:pt idx="3">
                  <c:v>5661</c:v>
                </c:pt>
                <c:pt idx="4">
                  <c:v>6313</c:v>
                </c:pt>
                <c:pt idx="5">
                  <c:v>5647</c:v>
                </c:pt>
                <c:pt idx="6">
                  <c:v>5313</c:v>
                </c:pt>
                <c:pt idx="7">
                  <c:v>4925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EF5-44CA-9363-A5A78B4CC3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38378720"/>
        <c:axId val="738380384"/>
      </c:barChart>
      <c:catAx>
        <c:axId val="738378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380384"/>
        <c:crosses val="autoZero"/>
        <c:auto val="1"/>
        <c:lblAlgn val="ctr"/>
        <c:lblOffset val="100"/>
        <c:noMultiLvlLbl val="0"/>
      </c:catAx>
      <c:valAx>
        <c:axId val="7383803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378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b="1" dirty="0"/>
              <a:t>Cancellation </a:t>
            </a:r>
            <a:r>
              <a:rPr lang="en-IN" sz="1600" b="1" baseline="0" dirty="0"/>
              <a:t>Of Hotel by Months</a:t>
            </a:r>
            <a:endParaRPr lang="en-IN" sz="16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SLIDE4!$B$1</c:f>
              <c:strCache>
                <c:ptCount val="1"/>
                <c:pt idx="0">
                  <c:v>YEAR2018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SLIDE4!$A$2:$A$13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SLIDE4!$B$2:$B$13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1259</c:v>
                </c:pt>
                <c:pt idx="7">
                  <c:v>1598</c:v>
                </c:pt>
                <c:pt idx="8">
                  <c:v>2094</c:v>
                </c:pt>
                <c:pt idx="9">
                  <c:v>1732</c:v>
                </c:pt>
                <c:pt idx="10">
                  <c:v>486</c:v>
                </c:pt>
                <c:pt idx="11">
                  <c:v>973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1D-4B79-9B57-DA98CAEFE5DE}"/>
            </c:ext>
          </c:extLst>
        </c:ser>
        <c:ser>
          <c:idx val="1"/>
          <c:order val="1"/>
          <c:tx>
            <c:strRef>
              <c:f>SLIDE4!$C$1</c:f>
              <c:strCache>
                <c:ptCount val="1"/>
                <c:pt idx="0">
                  <c:v>YEAR2019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SLIDE4!$A$2:$A$13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SLIDE4!$C$2:$C$13</c:f>
              <c:numCache>
                <c:formatCode>General</c:formatCode>
                <c:ptCount val="12"/>
                <c:pt idx="0">
                  <c:v>638</c:v>
                </c:pt>
                <c:pt idx="1">
                  <c:v>1641</c:v>
                </c:pt>
                <c:pt idx="2">
                  <c:v>1493</c:v>
                </c:pt>
                <c:pt idx="3">
                  <c:v>2061</c:v>
                </c:pt>
                <c:pt idx="4">
                  <c:v>1915</c:v>
                </c:pt>
                <c:pt idx="5">
                  <c:v>2096</c:v>
                </c:pt>
                <c:pt idx="6">
                  <c:v>2767</c:v>
                </c:pt>
                <c:pt idx="7">
                  <c:v>3428</c:v>
                </c:pt>
                <c:pt idx="8">
                  <c:v>4124</c:v>
                </c:pt>
                <c:pt idx="9">
                  <c:v>4254</c:v>
                </c:pt>
                <c:pt idx="10">
                  <c:v>2137</c:v>
                </c:pt>
                <c:pt idx="11">
                  <c:v>2398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1D-4B79-9B57-DA98CAEFE5DE}"/>
            </c:ext>
          </c:extLst>
        </c:ser>
        <c:ser>
          <c:idx val="2"/>
          <c:order val="2"/>
          <c:tx>
            <c:strRef>
              <c:f>SLIDE4!$D$1</c:f>
              <c:strCache>
                <c:ptCount val="1"/>
                <c:pt idx="0">
                  <c:v>YEAR2020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SLIDE4!$A$2:$A$13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SLIDE4!$D$2:$D$13</c:f>
              <c:numCache>
                <c:formatCode>General</c:formatCode>
                <c:ptCount val="12"/>
                <c:pt idx="0">
                  <c:v>1250</c:v>
                </c:pt>
                <c:pt idx="1">
                  <c:v>1359</c:v>
                </c:pt>
                <c:pt idx="2">
                  <c:v>1672</c:v>
                </c:pt>
                <c:pt idx="3">
                  <c:v>2463</c:v>
                </c:pt>
                <c:pt idx="4">
                  <c:v>2762</c:v>
                </c:pt>
                <c:pt idx="5">
                  <c:v>2439</c:v>
                </c:pt>
                <c:pt idx="6">
                  <c:v>1984</c:v>
                </c:pt>
                <c:pt idx="7">
                  <c:v>1816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31D-4B79-9B57-DA98CAEFE5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46958112"/>
        <c:axId val="746951872"/>
      </c:barChart>
      <c:catAx>
        <c:axId val="746958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6951872"/>
        <c:crosses val="autoZero"/>
        <c:auto val="1"/>
        <c:lblAlgn val="ctr"/>
        <c:lblOffset val="100"/>
        <c:noMultiLvlLbl val="0"/>
      </c:catAx>
      <c:valAx>
        <c:axId val="7469518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6958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b="1"/>
              <a:t>Year</a:t>
            </a:r>
            <a:r>
              <a:rPr lang="en-IN" sz="1600" b="1" baseline="0"/>
              <a:t> To Year Cancelling</a:t>
            </a:r>
            <a:endParaRPr lang="en-IN" sz="16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'[1]SLIDE 5'!$A$2</c:f>
              <c:strCache>
                <c:ptCount val="1"/>
                <c:pt idx="0">
                  <c:v>FAMILY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'[1]SLIDE 5'!$B$1:$D$1</c:f>
              <c:strCache>
                <c:ptCount val="3"/>
                <c:pt idx="0">
                  <c:v>year2018</c:v>
                </c:pt>
                <c:pt idx="1">
                  <c:v>year2019</c:v>
                </c:pt>
                <c:pt idx="2">
                  <c:v>year2020</c:v>
                </c:pt>
              </c:strCache>
            </c:strRef>
          </c:cat>
          <c:val>
            <c:numRef>
              <c:f>'[1]SLIDE 5'!$B$2:$D$2</c:f>
              <c:numCache>
                <c:formatCode>General</c:formatCode>
                <c:ptCount val="3"/>
                <c:pt idx="0">
                  <c:v>228</c:v>
                </c:pt>
                <c:pt idx="1">
                  <c:v>1800</c:v>
                </c:pt>
                <c:pt idx="2">
                  <c:v>1491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AD-45EA-83BE-9E4BE52FB840}"/>
            </c:ext>
          </c:extLst>
        </c:ser>
        <c:ser>
          <c:idx val="1"/>
          <c:order val="1"/>
          <c:tx>
            <c:strRef>
              <c:f>'[1]SLIDE 5'!$A$3</c:f>
              <c:strCache>
                <c:ptCount val="1"/>
                <c:pt idx="0">
                  <c:v>NON_FAMILY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'[1]SLIDE 5'!$B$1:$D$1</c:f>
              <c:strCache>
                <c:ptCount val="3"/>
                <c:pt idx="0">
                  <c:v>year2018</c:v>
                </c:pt>
                <c:pt idx="1">
                  <c:v>year2019</c:v>
                </c:pt>
                <c:pt idx="2">
                  <c:v>year2020</c:v>
                </c:pt>
              </c:strCache>
            </c:strRef>
          </c:cat>
          <c:val>
            <c:numRef>
              <c:f>'[1]SLIDE 5'!$B$3:$D$3</c:f>
              <c:numCache>
                <c:formatCode>General</c:formatCode>
                <c:ptCount val="3"/>
                <c:pt idx="0">
                  <c:v>7914</c:v>
                </c:pt>
                <c:pt idx="1">
                  <c:v>27152</c:v>
                </c:pt>
                <c:pt idx="2">
                  <c:v>14254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AD-45EA-83BE-9E4BE52FB8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21258272"/>
        <c:axId val="521266592"/>
      </c:barChart>
      <c:catAx>
        <c:axId val="521258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266592"/>
        <c:crosses val="autoZero"/>
        <c:auto val="1"/>
        <c:lblAlgn val="ctr"/>
        <c:lblOffset val="100"/>
        <c:noMultiLvlLbl val="0"/>
      </c:catAx>
      <c:valAx>
        <c:axId val="521266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258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br>
              <a:rPr lang="en-US" sz="4000" dirty="0">
                <a:solidFill>
                  <a:srgbClr val="7CEBFF"/>
                </a:solidFill>
                <a:latin typeface="Rockwell Extra Bold" panose="02060903040505020403" pitchFamily="18" charset="0"/>
              </a:rPr>
            </a:br>
            <a:br>
              <a:rPr lang="en-US" sz="4000" dirty="0">
                <a:solidFill>
                  <a:srgbClr val="7CEBFF"/>
                </a:solidFill>
                <a:latin typeface="Rockwell Extra Bold" panose="02060903040505020403" pitchFamily="18" charset="0"/>
              </a:rPr>
            </a:br>
            <a:r>
              <a:rPr lang="en-US" sz="4000" dirty="0">
                <a:solidFill>
                  <a:srgbClr val="7CEBFF"/>
                </a:solidFill>
                <a:latin typeface="Rockwell Extra Bold" panose="02060903040505020403" pitchFamily="18" charset="0"/>
              </a:rPr>
              <a:t>THE APLC HOTEL</a:t>
            </a:r>
            <a:endParaRPr lang="en-US" sz="40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2">
                    <a:lumMod val="90000"/>
                  </a:schemeClr>
                </a:solidFill>
                <a:latin typeface="Algerian" panose="04020705040A02060702" pitchFamily="82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CCB19-1507-4567-B1ED-4AA28EAFF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19" y="733128"/>
            <a:ext cx="11029616" cy="10138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2019 HAS HIGHEST REVENUE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1AD74D0-2C60-414E-B2D2-0FF1882A22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0214056"/>
              </p:ext>
            </p:extLst>
          </p:nvPr>
        </p:nvGraphicFramePr>
        <p:xfrm>
          <a:off x="2457450" y="2662917"/>
          <a:ext cx="6833507" cy="3844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5117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E9D6-793A-4697-862C-1365FC28D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Online TA HAS MAJOR CONTRIBUTION TO THE REVENUE.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10052E7-AE00-419E-9E2D-6262B13CFD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4173076"/>
              </p:ext>
            </p:extLst>
          </p:nvPr>
        </p:nvGraphicFramePr>
        <p:xfrm>
          <a:off x="302079" y="2163536"/>
          <a:ext cx="11438164" cy="4588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9211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E9D6-793A-4697-862C-1365FC28D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September and October has highest occupancy except for year2020.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7753548-2979-4C25-9D83-1F9BCDF4CB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6409391"/>
              </p:ext>
            </p:extLst>
          </p:nvPr>
        </p:nvGraphicFramePr>
        <p:xfrm>
          <a:off x="228600" y="2445796"/>
          <a:ext cx="11734800" cy="4314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003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E9D6-793A-4697-862C-1365FC28D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September and October has highest occupancy except for year2020.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F54BE20-76AB-46A5-B3CC-BFEB201A33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1340764"/>
              </p:ext>
            </p:extLst>
          </p:nvPr>
        </p:nvGraphicFramePr>
        <p:xfrm>
          <a:off x="240847" y="2212521"/>
          <a:ext cx="11710306" cy="4465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0720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E9D6-793A-4697-862C-1365FC28D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Non families are cancelling most.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5496E01-61CA-4A2E-8C10-07F3D0A82E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0253247"/>
              </p:ext>
            </p:extLst>
          </p:nvPr>
        </p:nvGraphicFramePr>
        <p:xfrm>
          <a:off x="1975758" y="2530929"/>
          <a:ext cx="7013121" cy="43270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8361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3019" y="1982562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lgerian" panose="04020705040A02060702" pitchFamily="82" charset="0"/>
              </a:rPr>
              <a:t>Thank You</a:t>
            </a: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300</TotalTime>
  <Words>71</Words>
  <Application>Microsoft Office PowerPoint</Application>
  <PresentationFormat>Widescreen</PresentationFormat>
  <Paragraphs>18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Algerian</vt:lpstr>
      <vt:lpstr>Arial</vt:lpstr>
      <vt:lpstr>Calibri</vt:lpstr>
      <vt:lpstr>Gill Sans MT</vt:lpstr>
      <vt:lpstr>Rockwell Extra Bold</vt:lpstr>
      <vt:lpstr>Wingdings 2</vt:lpstr>
      <vt:lpstr>Custom</vt:lpstr>
      <vt:lpstr>  THE APLC HOTEL</vt:lpstr>
      <vt:lpstr>2019 HAS HIGHEST REVENUE</vt:lpstr>
      <vt:lpstr>Online TA HAS MAJOR CONTRIBUTION TO THE REVENUE.</vt:lpstr>
      <vt:lpstr>September and October has highest occupancy except for year2020.</vt:lpstr>
      <vt:lpstr>September and October has highest occupancy except for year2020.</vt:lpstr>
      <vt:lpstr>Non families are cancelling most.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Sehar Khan</dc:creator>
  <cp:lastModifiedBy>Sehar Khan</cp:lastModifiedBy>
  <cp:revision>7</cp:revision>
  <dcterms:created xsi:type="dcterms:W3CDTF">2023-07-27T10:26:34Z</dcterms:created>
  <dcterms:modified xsi:type="dcterms:W3CDTF">2023-10-02T03:05:00Z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