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6" r:id="rId2"/>
    <p:sldId id="332" r:id="rId3"/>
    <p:sldId id="336" r:id="rId4"/>
    <p:sldId id="337" r:id="rId5"/>
    <p:sldId id="338" r:id="rId6"/>
    <p:sldId id="339" r:id="rId7"/>
    <p:sldId id="340" r:id="rId8"/>
    <p:sldId id="334" r:id="rId9"/>
    <p:sldId id="335" r:id="rId10"/>
    <p:sldId id="344" r:id="rId11"/>
    <p:sldId id="341" r:id="rId12"/>
    <p:sldId id="342" r:id="rId13"/>
    <p:sldId id="343" r:id="rId14"/>
    <p:sldId id="345" r:id="rId15"/>
    <p:sldId id="346" r:id="rId16"/>
  </p:sldIdLst>
  <p:sldSz cx="12192000" cy="6858000"/>
  <p:notesSz cx="6797675" cy="9928225"/>
  <p:embeddedFontLst>
    <p:embeddedFont>
      <p:font typeface="a블랙M" panose="02020600000000000000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Segoe UI Semilight" panose="020B0402040204020203" pitchFamily="34" charset="0"/>
      <p:regular r:id="rId22"/>
      <p: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6E0027"/>
    <a:srgbClr val="AC1F1C"/>
    <a:srgbClr val="E0D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67200-C43D-4255-8658-C42DDC53EF8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78E55-154B-4946-8182-CD8A349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50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5BC4F-11D7-4CEF-B8AE-F24E43D7924C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9181-C702-4482-A94E-91922FBA8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080655" y="1015269"/>
            <a:ext cx="10033460" cy="2387600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lang="en-US" altLang="ko-KR" dirty="0"/>
              <a:t>Master</a:t>
            </a:r>
            <a:r>
              <a:rPr lang="ko-KR" altLang="en-US" dirty="0"/>
              <a:t>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0655" y="3577324"/>
            <a:ext cx="10033460" cy="887583"/>
          </a:xfrm>
        </p:spPr>
        <p:txBody>
          <a:bodyPr>
            <a:noAutofit/>
          </a:bodyPr>
          <a:lstStyle>
            <a:lvl1pPr marL="0" indent="0" algn="r">
              <a:buNone/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Master</a:t>
            </a:r>
            <a:r>
              <a:rPr lang="ko-KR" altLang="en-US" dirty="0"/>
              <a:t>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249256"/>
            <a:ext cx="2743200" cy="365125"/>
          </a:xfrm>
        </p:spPr>
        <p:txBody>
          <a:bodyPr/>
          <a:lstStyle/>
          <a:p>
            <a:r>
              <a:rPr lang="en-US" altLang="ko-KR"/>
              <a:t>Korea University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249256"/>
            <a:ext cx="4114800" cy="365125"/>
          </a:xfrm>
        </p:spPr>
        <p:txBody>
          <a:bodyPr/>
          <a:lstStyle/>
          <a:p>
            <a:r>
              <a:rPr lang="en-US" altLang="ko-KR"/>
              <a:t>Data Mining &amp; Information Systems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249256"/>
            <a:ext cx="2743200" cy="365125"/>
          </a:xfrm>
        </p:spPr>
        <p:txBody>
          <a:bodyPr/>
          <a:lstStyle/>
          <a:p>
            <a:fld id="{84174B75-77E4-49F7-92E5-C6EC2A5734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16931"/>
            <a:ext cx="12192000" cy="229251"/>
          </a:xfrm>
          <a:prstGeom prst="rect">
            <a:avLst/>
          </a:prstGeom>
          <a:solidFill>
            <a:srgbClr val="E0D6C6"/>
          </a:solidFill>
          <a:ln>
            <a:solidFill>
              <a:srgbClr val="E0D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55" y="5635802"/>
            <a:ext cx="2500184" cy="916570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12192000" cy="490451"/>
          </a:xfrm>
          <a:prstGeom prst="rect">
            <a:avLst/>
          </a:prstGeom>
          <a:solidFill>
            <a:srgbClr val="6E0027"/>
          </a:solidFill>
          <a:ln>
            <a:solidFill>
              <a:srgbClr val="6E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 flipH="1">
            <a:off x="806335" y="3483777"/>
            <a:ext cx="10573789" cy="0"/>
          </a:xfrm>
          <a:prstGeom prst="line">
            <a:avLst/>
          </a:prstGeom>
          <a:ln w="19050">
            <a:solidFill>
              <a:srgbClr val="6E00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80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 &amp; Information Systems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B75-77E4-49F7-92E5-C6EC2A573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0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 &amp; Information Systems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B75-77E4-49F7-92E5-C6EC2A573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0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647935"/>
            <a:ext cx="12192000" cy="206485"/>
          </a:xfrm>
          <a:prstGeom prst="rect">
            <a:avLst/>
          </a:prstGeom>
          <a:solidFill>
            <a:srgbClr val="E0D6C6"/>
          </a:solidFill>
          <a:ln>
            <a:solidFill>
              <a:srgbClr val="E0D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>
            <a:lvl1pPr algn="r">
              <a:defRPr sz="4000">
                <a:effectLst/>
                <a:latin typeface="+mn-lt"/>
              </a:defRPr>
            </a:lvl1pPr>
          </a:lstStyle>
          <a:p>
            <a:r>
              <a:rPr lang="en-US" altLang="ko-KR" dirty="0"/>
              <a:t>Master Text </a:t>
            </a:r>
            <a:r>
              <a:rPr lang="ko-KR" altLang="en-US" dirty="0"/>
              <a:t>가나다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473266"/>
            <a:ext cx="10515600" cy="4703697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altLang="ko-KR" dirty="0"/>
              <a:t>master</a:t>
            </a:r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619842"/>
            <a:ext cx="2743200" cy="263097"/>
          </a:xfrm>
        </p:spPr>
        <p:txBody>
          <a:bodyPr/>
          <a:lstStyle/>
          <a:p>
            <a:r>
              <a:rPr lang="en-US" altLang="ko-KR" dirty="0"/>
              <a:t>Korea University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619842"/>
            <a:ext cx="4114800" cy="263097"/>
          </a:xfrm>
        </p:spPr>
        <p:txBody>
          <a:bodyPr/>
          <a:lstStyle/>
          <a:p>
            <a:r>
              <a:rPr lang="en-US" altLang="ko-KR" dirty="0"/>
              <a:t>Data Mining &amp; Information Systems 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619842"/>
            <a:ext cx="2743200" cy="259517"/>
          </a:xfrm>
        </p:spPr>
        <p:txBody>
          <a:bodyPr/>
          <a:lstStyle/>
          <a:p>
            <a:fld id="{84174B75-77E4-49F7-92E5-C6EC2A5734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1"/>
            <a:ext cx="12192000" cy="280085"/>
          </a:xfrm>
          <a:prstGeom prst="rect">
            <a:avLst/>
          </a:prstGeom>
          <a:solidFill>
            <a:srgbClr val="6E0027"/>
          </a:solidFill>
          <a:ln>
            <a:solidFill>
              <a:srgbClr val="6E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 &amp; Information Systems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B75-77E4-49F7-92E5-C6EC2A573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1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610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>
                <a:effectLst/>
                <a:latin typeface="+mn-lt"/>
              </a:defRPr>
            </a:lvl1pPr>
          </a:lstStyle>
          <a:p>
            <a:pPr marL="0" lvl="0" algn="r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729047"/>
            <a:ext cx="5181600" cy="44479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729047"/>
            <a:ext cx="5181600" cy="44479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 &amp; Information Systems 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B75-77E4-49F7-92E5-C6EC2A573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 &amp; Information Systems Lab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B75-77E4-49F7-92E5-C6EC2A573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 &amp; Information Systems Lab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B75-77E4-49F7-92E5-C6EC2A573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4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 &amp; Information Systems Lab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B75-77E4-49F7-92E5-C6EC2A573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 &amp; Information Systems 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B75-77E4-49F7-92E5-C6EC2A573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1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 &amp; Information Systems 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B75-77E4-49F7-92E5-C6EC2A573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2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Korea University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Data Mining &amp; Information Systems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4B75-77E4-49F7-92E5-C6EC2A573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3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3046" y="2303585"/>
            <a:ext cx="10858500" cy="817682"/>
          </a:xfrm>
        </p:spPr>
        <p:txBody>
          <a:bodyPr>
            <a:normAutofit fontScale="90000"/>
          </a:bodyPr>
          <a:lstStyle/>
          <a:p>
            <a:r>
              <a:rPr lang="en-US" altLang="ko-KR" sz="4300" dirty="0">
                <a:latin typeface="a블랙M" panose="02020600000000000000" pitchFamily="18" charset="-127"/>
                <a:ea typeface="a블랙M" panose="02020600000000000000" pitchFamily="18" charset="-127"/>
              </a:rPr>
              <a:t>Character-Aware Neural Language Model </a:t>
            </a:r>
            <a:endParaRPr lang="ko-KR" altLang="en-US" sz="43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9765" y="1410292"/>
            <a:ext cx="4483440" cy="329495"/>
          </a:xfrm>
        </p:spPr>
        <p:txBody>
          <a:bodyPr/>
          <a:lstStyle/>
          <a:p>
            <a:pPr algn="just"/>
            <a:r>
              <a:rPr lang="en-US" altLang="ko-KR" sz="1600" dirty="0">
                <a:latin typeface="a블랙M" panose="02020600000000000000" pitchFamily="18" charset="-127"/>
                <a:ea typeface="a블랙M" panose="02020600000000000000" pitchFamily="18" charset="-127"/>
              </a:rPr>
              <a:t>Based on Yoon Kim’s 2016-AAAI Paper</a:t>
            </a:r>
            <a:endParaRPr lang="ko-KR" altLang="en-US" sz="16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7686" y="1960682"/>
            <a:ext cx="10551407" cy="43200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7685" y="2033951"/>
            <a:ext cx="10551407" cy="10800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783076" y="3884974"/>
            <a:ext cx="4752431" cy="357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dirty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2017-2 Deep Learning Course Term Project</a:t>
            </a:r>
            <a:endParaRPr lang="ko-KR" altLang="en-US" sz="1600" dirty="0">
              <a:solidFill>
                <a:schemeClr val="tx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9091247" y="5006558"/>
            <a:ext cx="1362807" cy="1121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dirty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2011120298 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2015410029 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2015410108</a:t>
            </a: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0571285" y="5006558"/>
            <a:ext cx="902677" cy="1121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600" dirty="0" err="1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김래현</a:t>
            </a:r>
            <a:endParaRPr lang="en-US" altLang="ko-KR" sz="1600" dirty="0">
              <a:solidFill>
                <a:schemeClr val="tx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just"/>
            <a:r>
              <a:rPr lang="ko-KR" altLang="en-US" sz="1600" dirty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김진희</a:t>
            </a:r>
            <a:endParaRPr lang="en-US" altLang="ko-KR" sz="1600" dirty="0">
              <a:solidFill>
                <a:schemeClr val="tx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just"/>
            <a:r>
              <a:rPr lang="ko-KR" altLang="en-US" sz="1600" dirty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도지윤</a:t>
            </a:r>
            <a:endParaRPr lang="en-US" altLang="ko-KR" sz="1600" dirty="0">
              <a:solidFill>
                <a:schemeClr val="tx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88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3" y="312374"/>
            <a:ext cx="5152292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03 Solution - contribution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1054986"/>
            <a:ext cx="11692303" cy="952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Model with only character-level embedding has fewer parameters</a:t>
            </a:r>
          </a:p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   with comparable accuracy.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8E2DC1-7C5D-4C32-ABB7-31B79202B6ED}"/>
              </a:ext>
            </a:extLst>
          </p:cNvPr>
          <p:cNvSpPr/>
          <p:nvPr/>
        </p:nvSpPr>
        <p:spPr>
          <a:xfrm>
            <a:off x="687069" y="2069454"/>
            <a:ext cx="10812545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 Neural language model with only character-level inputs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블랙M" panose="02020600000000000000" pitchFamily="18" charset="-127"/>
                <a:ea typeface="a블랙M" panose="02020600000000000000" pitchFamily="18" charset="-127"/>
              </a:rPr>
              <a:t>     By </a:t>
            </a:r>
            <a:r>
              <a:rPr lang="en-US" altLang="ko-KR" sz="2000" dirty="0">
                <a:solidFill>
                  <a:srgbClr val="AC1F1C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replacing word embeddings </a:t>
            </a:r>
            <a:r>
              <a:rPr lang="en-US" altLang="ko-KR" sz="2000" dirty="0">
                <a:latin typeface="a블랙M" panose="02020600000000000000" pitchFamily="18" charset="-127"/>
                <a:ea typeface="a블랙M" panose="02020600000000000000" pitchFamily="18" charset="-127"/>
              </a:rPr>
              <a:t>as an input to the conventional RNN-LM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블랙M" panose="02020600000000000000" pitchFamily="18" charset="-127"/>
                <a:ea typeface="a블랙M" panose="02020600000000000000" pitchFamily="18" charset="-127"/>
              </a:rPr>
              <a:t>     with the </a:t>
            </a:r>
            <a:r>
              <a:rPr lang="en-US" altLang="ko-KR" sz="2000" dirty="0">
                <a:solidFill>
                  <a:srgbClr val="AC1F1C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output from a character-level convolutional neural network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 Require fewer parameters than conventional models with word embeddings</a:t>
            </a:r>
            <a:endParaRPr lang="en-US" altLang="ko-KR" sz="2000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endParaRPr lang="en-US" altLang="ko-KR" dirty="0">
              <a:solidFill>
                <a:srgbClr val="AC1F1C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endParaRPr lang="en-US" altLang="ko-KR" dirty="0">
              <a:solidFill>
                <a:srgbClr val="AC1F1C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46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71E04-F577-450C-9997-5BA9C14E8BEC}"/>
              </a:ext>
            </a:extLst>
          </p:cNvPr>
          <p:cNvSpPr/>
          <p:nvPr/>
        </p:nvSpPr>
        <p:spPr>
          <a:xfrm>
            <a:off x="2553647" y="2618285"/>
            <a:ext cx="1611678" cy="2591695"/>
          </a:xfrm>
          <a:prstGeom prst="rect">
            <a:avLst/>
          </a:prstGeom>
          <a:solidFill>
            <a:srgbClr val="FECFAC">
              <a:alpha val="2980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C7E8D2-80EF-4EC4-B4F2-04A8318D93D5}"/>
              </a:ext>
            </a:extLst>
          </p:cNvPr>
          <p:cNvSpPr/>
          <p:nvPr/>
        </p:nvSpPr>
        <p:spPr>
          <a:xfrm>
            <a:off x="2553646" y="2618285"/>
            <a:ext cx="2422017" cy="2591695"/>
          </a:xfrm>
          <a:prstGeom prst="rect">
            <a:avLst/>
          </a:prstGeom>
          <a:solidFill>
            <a:srgbClr val="FDFDAD">
              <a:alpha val="29804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CA1D42-BC13-4ED8-B083-17A52D25FE9D}"/>
              </a:ext>
            </a:extLst>
          </p:cNvPr>
          <p:cNvSpPr/>
          <p:nvPr/>
        </p:nvSpPr>
        <p:spPr>
          <a:xfrm>
            <a:off x="2553645" y="2618285"/>
            <a:ext cx="3233179" cy="2591695"/>
          </a:xfrm>
          <a:prstGeom prst="rect">
            <a:avLst/>
          </a:prstGeom>
          <a:solidFill>
            <a:srgbClr val="C4E6C6">
              <a:alpha val="2980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6F28E3-9DAD-4744-9F3B-433B737EC72A}"/>
              </a:ext>
            </a:extLst>
          </p:cNvPr>
          <p:cNvSpPr/>
          <p:nvPr/>
        </p:nvSpPr>
        <p:spPr>
          <a:xfrm>
            <a:off x="2553645" y="2618285"/>
            <a:ext cx="4039429" cy="2591695"/>
          </a:xfrm>
          <a:prstGeom prst="rect">
            <a:avLst/>
          </a:prstGeom>
          <a:solidFill>
            <a:srgbClr val="B7CEF3">
              <a:alpha val="29804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9968A4-A243-4F2A-854B-549E880405AD}"/>
              </a:ext>
            </a:extLst>
          </p:cNvPr>
          <p:cNvSpPr/>
          <p:nvPr/>
        </p:nvSpPr>
        <p:spPr>
          <a:xfrm>
            <a:off x="2553644" y="2618285"/>
            <a:ext cx="4846903" cy="2591695"/>
          </a:xfrm>
          <a:prstGeom prst="rect">
            <a:avLst/>
          </a:prstGeom>
          <a:solidFill>
            <a:srgbClr val="DDC2E8">
              <a:alpha val="2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3" y="312374"/>
            <a:ext cx="1896207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04 Model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619842"/>
            <a:ext cx="2743200" cy="263097"/>
          </a:xfrm>
        </p:spPr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947050"/>
            <a:ext cx="11315699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CNN with 6 different size filters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C9CB364-9C83-4DFB-A869-1A979C0173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53648" y="2613310"/>
          <a:ext cx="8128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214748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92958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466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4016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88487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81045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70938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8821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97373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9139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870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94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1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163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057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8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70991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BAA7AE7-8315-4A0F-9A86-D1C0E6E02C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53648" y="555330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2954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806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9859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10252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76414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52204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052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0774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1721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974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pad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3401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74E0C7-833C-4B08-8190-6C15F9962B9B}"/>
              </a:ext>
            </a:extLst>
          </p:cNvPr>
          <p:cNvSpPr/>
          <p:nvPr/>
        </p:nvSpPr>
        <p:spPr>
          <a:xfrm>
            <a:off x="873342" y="3426106"/>
            <a:ext cx="1526268" cy="9702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Character</a:t>
            </a:r>
          </a:p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embedding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2699D8-442F-49EF-A70E-D1FD95EE215A}"/>
              </a:ext>
            </a:extLst>
          </p:cNvPr>
          <p:cNvSpPr/>
          <p:nvPr/>
        </p:nvSpPr>
        <p:spPr>
          <a:xfrm>
            <a:off x="873342" y="5553301"/>
            <a:ext cx="1526268" cy="3362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Input word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A890E8-66AC-418C-88EC-53E44EC377E4}"/>
              </a:ext>
            </a:extLst>
          </p:cNvPr>
          <p:cNvSpPr/>
          <p:nvPr/>
        </p:nvSpPr>
        <p:spPr>
          <a:xfrm>
            <a:off x="2553648" y="2613310"/>
            <a:ext cx="799693" cy="2591695"/>
          </a:xfrm>
          <a:prstGeom prst="rect">
            <a:avLst/>
          </a:prstGeom>
          <a:solidFill>
            <a:srgbClr val="FFABAB">
              <a:alpha val="30196"/>
            </a:srgbClr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CE5B0D-23B5-4A5D-8AAB-6A9F2D6E193F}"/>
              </a:ext>
            </a:extLst>
          </p:cNvPr>
          <p:cNvSpPr/>
          <p:nvPr/>
        </p:nvSpPr>
        <p:spPr>
          <a:xfrm>
            <a:off x="873342" y="1758832"/>
            <a:ext cx="1526268" cy="9702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a블랙M" panose="02020600000000000000" pitchFamily="18" charset="-127"/>
                <a:ea typeface="a블랙M" panose="02020600000000000000" pitchFamily="18" charset="-127"/>
              </a:rPr>
              <a:t>MaxPool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8ACB08-1873-4B65-BFAD-4034366AC0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74850" y="2613310"/>
          <a:ext cx="782685" cy="2591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1810243"/>
                    </a:ext>
                  </a:extLst>
                </a:gridCol>
                <a:gridCol w="574405">
                  <a:extLst>
                    <a:ext uri="{9D8B030D-6E8A-4147-A177-3AD203B41FA5}">
                      <a16:colId xmlns:a16="http://schemas.microsoft.com/office/drawing/2014/main" val="2984588962"/>
                    </a:ext>
                  </a:extLst>
                </a:gridCol>
              </a:tblGrid>
              <a:tr h="12958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블랙M" panose="02020600000000000000" pitchFamily="18" charset="-127"/>
                        <a:ea typeface="a블랙M" panose="02020600000000000000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블랙M" panose="02020600000000000000" pitchFamily="18" charset="-127"/>
                          <a:ea typeface="a블랙M" panose="02020600000000000000" pitchFamily="18" charset="-127"/>
                        </a:rPr>
                        <a:t>15</a:t>
                      </a:r>
                      <a:endParaRPr lang="ko-KR" altLang="en-US" dirty="0">
                        <a:latin typeface="a블랙M" panose="02020600000000000000" pitchFamily="18" charset="-127"/>
                        <a:ea typeface="a블랙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3667107"/>
                  </a:ext>
                </a:extLst>
              </a:tr>
              <a:tr h="12958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블랙M" panose="02020600000000000000" pitchFamily="18" charset="-127"/>
                        <a:ea typeface="a블랙M" panose="02020600000000000000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6941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8FC0822-795D-4766-930B-4A53C7213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47239"/>
              </p:ext>
            </p:extLst>
          </p:nvPr>
        </p:nvGraphicFramePr>
        <p:xfrm>
          <a:off x="2553644" y="2031791"/>
          <a:ext cx="8128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225537658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39239246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4541905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57319079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28068168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5676515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6372463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6978730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02426984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24092524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37233830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5611171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03330608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97633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1199244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99632322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54372529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10388859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10575058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27091206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4201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ECF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ECF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DFD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DFD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DFD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4E6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4E6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4E6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4E6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7CE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7CE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7CE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7CE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7CE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DC2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DC2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DC2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DC2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DC2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DC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1412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69795A-BDE3-4108-A61D-0170A1D6A2AA}"/>
              </a:ext>
            </a:extLst>
          </p:cNvPr>
          <p:cNvSpPr/>
          <p:nvPr/>
        </p:nvSpPr>
        <p:spPr>
          <a:xfrm>
            <a:off x="7874694" y="1436276"/>
            <a:ext cx="2900156" cy="3823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Generated</a:t>
            </a:r>
            <a:r>
              <a:rPr lang="ko-KR" altLang="en-US" dirty="0"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word</a:t>
            </a:r>
            <a:r>
              <a:rPr lang="ko-KR" altLang="en-US" dirty="0"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embedding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ACAB1-CF12-483F-A952-A66D31961E96}"/>
              </a:ext>
            </a:extLst>
          </p:cNvPr>
          <p:cNvSpPr/>
          <p:nvPr/>
        </p:nvSpPr>
        <p:spPr>
          <a:xfrm>
            <a:off x="2553644" y="2031791"/>
            <a:ext cx="8135230" cy="365231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3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3" y="312374"/>
            <a:ext cx="1896207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04 Model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619842"/>
            <a:ext cx="2743200" cy="263097"/>
          </a:xfrm>
        </p:spPr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947050"/>
            <a:ext cx="11315699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Highway network with </a:t>
            </a:r>
            <a:r>
              <a:rPr lang="en-US" altLang="ko-KR" sz="2400" dirty="0" err="1">
                <a:latin typeface="a블랙M" panose="02020600000000000000" pitchFamily="18" charset="-127"/>
                <a:ea typeface="a블랙M" panose="02020600000000000000" pitchFamily="18" charset="-127"/>
              </a:rPr>
              <a:t>ReLU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BAA7AE7-8315-4A0F-9A86-D1C0E6E02C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23423" y="568630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2954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806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9859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10252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76414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52204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052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0774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1721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8974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pad</a:t>
                      </a:r>
                      <a:endParaRPr lang="ko-KR" altLang="en-US" dirty="0"/>
                    </a:p>
                  </a:txBody>
                  <a:tcPr>
                    <a:solidFill>
                      <a:srgbClr val="6E00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3401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74E0C7-833C-4B08-8190-6C15F9962B9B}"/>
              </a:ext>
            </a:extLst>
          </p:cNvPr>
          <p:cNvSpPr/>
          <p:nvPr/>
        </p:nvSpPr>
        <p:spPr>
          <a:xfrm>
            <a:off x="819967" y="4249480"/>
            <a:ext cx="1526268" cy="13488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Result</a:t>
            </a:r>
          </a:p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Of </a:t>
            </a:r>
          </a:p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CNN</a:t>
            </a:r>
          </a:p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(</a:t>
            </a:r>
            <a:r>
              <a:rPr lang="en-US" altLang="ko-KR" dirty="0" err="1">
                <a:latin typeface="a블랙M" panose="02020600000000000000" pitchFamily="18" charset="-127"/>
                <a:ea typeface="a블랙M" panose="02020600000000000000" pitchFamily="18" charset="-127"/>
              </a:rPr>
              <a:t>MaxPool</a:t>
            </a:r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)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2699D8-442F-49EF-A70E-D1FD95EE215A}"/>
              </a:ext>
            </a:extLst>
          </p:cNvPr>
          <p:cNvSpPr/>
          <p:nvPr/>
        </p:nvSpPr>
        <p:spPr>
          <a:xfrm>
            <a:off x="819967" y="5686305"/>
            <a:ext cx="1526268" cy="3362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Input word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EEF0107-A65D-48A4-920D-80BA1603F4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00273" y="4778193"/>
          <a:ext cx="8128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225537658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39239246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4541905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57319079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28068168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5676515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6372463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6978730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02426984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24092524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37233830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5611171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03330608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97633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1199244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99632322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54372529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10388859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10575058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27091206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4201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ECF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ECF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DFD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DFD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DFDA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4E6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4E6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4E6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4E6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7CE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7CE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7CE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B7CE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7CE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DC2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DC2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DC2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DC2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DC2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DC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1412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A8E13E-53A5-40EE-9BA3-F24AC2222EA2}"/>
              </a:ext>
            </a:extLst>
          </p:cNvPr>
          <p:cNvSpPr/>
          <p:nvPr/>
        </p:nvSpPr>
        <p:spPr>
          <a:xfrm>
            <a:off x="819967" y="2856351"/>
            <a:ext cx="1526268" cy="13488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Highway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E264B7A-787A-488B-B38C-76DFAFF6E4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00273" y="3385064"/>
          <a:ext cx="8128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225537658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39239246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4541905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57319079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28068168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5676515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6372463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6978730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02426984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24092524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37233830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5611171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03330608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97633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1199244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996323222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54372529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10388859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10575058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27091206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4201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14123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652A6AD-3D22-466B-A0CF-C58F122B82DC}"/>
              </a:ext>
            </a:extLst>
          </p:cNvPr>
          <p:cNvCxnSpPr>
            <a:endCxn id="22" idx="2"/>
          </p:cNvCxnSpPr>
          <p:nvPr/>
        </p:nvCxnSpPr>
        <p:spPr>
          <a:xfrm flipH="1" flipV="1">
            <a:off x="6564277" y="3755904"/>
            <a:ext cx="1990" cy="102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4E48B4C-0CB9-4809-A318-C9129FAB8C4A}"/>
              </a:ext>
            </a:extLst>
          </p:cNvPr>
          <p:cNvCxnSpPr/>
          <p:nvPr/>
        </p:nvCxnSpPr>
        <p:spPr>
          <a:xfrm>
            <a:off x="6564277" y="4249480"/>
            <a:ext cx="4411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0AB697F-C408-4D1E-8BDB-B8982E7892C2}"/>
              </a:ext>
            </a:extLst>
          </p:cNvPr>
          <p:cNvCxnSpPr>
            <a:cxnSpLocks/>
          </p:cNvCxnSpPr>
          <p:nvPr/>
        </p:nvCxnSpPr>
        <p:spPr>
          <a:xfrm flipV="1">
            <a:off x="10978211" y="2874528"/>
            <a:ext cx="0" cy="139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10AE8BA-9A84-41C5-84A8-15717E953A6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564273" y="2874528"/>
            <a:ext cx="4" cy="51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90D1F4-98B4-4DC7-936C-7ACCDA2A0669}"/>
              </a:ext>
            </a:extLst>
          </p:cNvPr>
          <p:cNvSpPr/>
          <p:nvPr/>
        </p:nvSpPr>
        <p:spPr>
          <a:xfrm>
            <a:off x="10675280" y="2254469"/>
            <a:ext cx="601882" cy="6018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153F5E-4122-490D-9F03-0D5D2AEEB8D2}"/>
              </a:ext>
            </a:extLst>
          </p:cNvPr>
          <p:cNvSpPr/>
          <p:nvPr/>
        </p:nvSpPr>
        <p:spPr>
          <a:xfrm>
            <a:off x="6263332" y="2254469"/>
            <a:ext cx="601882" cy="6018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8371900-1480-451C-B4FC-6BE1B687D250}"/>
              </a:ext>
            </a:extLst>
          </p:cNvPr>
          <p:cNvCxnSpPr>
            <a:cxnSpLocks/>
          </p:cNvCxnSpPr>
          <p:nvPr/>
        </p:nvCxnSpPr>
        <p:spPr>
          <a:xfrm flipV="1">
            <a:off x="2677173" y="2555410"/>
            <a:ext cx="0" cy="222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32F2A29-D469-4B88-95FE-98CE4C66901D}"/>
              </a:ext>
            </a:extLst>
          </p:cNvPr>
          <p:cNvCxnSpPr>
            <a:endCxn id="34" idx="2"/>
          </p:cNvCxnSpPr>
          <p:nvPr/>
        </p:nvCxnSpPr>
        <p:spPr>
          <a:xfrm>
            <a:off x="2677173" y="2555410"/>
            <a:ext cx="3586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2FBA800-9D76-41E4-84FB-91E387579C0B}"/>
              </a:ext>
            </a:extLst>
          </p:cNvPr>
          <p:cNvCxnSpPr>
            <a:stCxn id="33" idx="2"/>
            <a:endCxn id="34" idx="6"/>
          </p:cNvCxnSpPr>
          <p:nvPr/>
        </p:nvCxnSpPr>
        <p:spPr>
          <a:xfrm flipH="1">
            <a:off x="6865214" y="2555410"/>
            <a:ext cx="3810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2D308A6-BE9B-4F23-881B-F5A15002164C}"/>
              </a:ext>
            </a:extLst>
          </p:cNvPr>
          <p:cNvCxnSpPr>
            <a:cxnSpLocks/>
          </p:cNvCxnSpPr>
          <p:nvPr/>
        </p:nvCxnSpPr>
        <p:spPr>
          <a:xfrm flipH="1" flipV="1">
            <a:off x="6564273" y="1730213"/>
            <a:ext cx="4" cy="51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621B39-D326-42B9-A24A-373CF1FC4F76}"/>
              </a:ext>
            </a:extLst>
          </p:cNvPr>
          <p:cNvSpPr/>
          <p:nvPr/>
        </p:nvSpPr>
        <p:spPr>
          <a:xfrm>
            <a:off x="3008112" y="4232375"/>
            <a:ext cx="2900156" cy="3823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Generated</a:t>
            </a:r>
            <a:r>
              <a:rPr lang="ko-KR" altLang="en-US" dirty="0"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word</a:t>
            </a:r>
            <a:r>
              <a:rPr lang="ko-KR" altLang="en-US" dirty="0"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embedding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BF912A-0DB1-4259-94EB-1AF9FC2D24BC}"/>
              </a:ext>
            </a:extLst>
          </p:cNvPr>
          <p:cNvSpPr/>
          <p:nvPr/>
        </p:nvSpPr>
        <p:spPr>
          <a:xfrm>
            <a:off x="2500273" y="4778193"/>
            <a:ext cx="8135230" cy="365231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14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3" y="312374"/>
            <a:ext cx="1896207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04 Model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619842"/>
            <a:ext cx="2743200" cy="263097"/>
          </a:xfrm>
        </p:spPr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947050"/>
            <a:ext cx="11315699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LSTM for instant result 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B91D9D7-DF3B-4A8C-A77A-C52F65BFFFF9}"/>
              </a:ext>
            </a:extLst>
          </p:cNvPr>
          <p:cNvGrpSpPr/>
          <p:nvPr/>
        </p:nvGrpSpPr>
        <p:grpSpPr>
          <a:xfrm>
            <a:off x="2654461" y="1955464"/>
            <a:ext cx="6883078" cy="4246262"/>
            <a:chOff x="2247900" y="1641338"/>
            <a:chExt cx="7696200" cy="4747888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C283A7A-E232-4F9B-8857-33B60FB8FCA4}"/>
                </a:ext>
              </a:extLst>
            </p:cNvPr>
            <p:cNvCxnSpPr/>
            <p:nvPr/>
          </p:nvCxnSpPr>
          <p:spPr>
            <a:xfrm flipV="1">
              <a:off x="6096000" y="5914664"/>
              <a:ext cx="0" cy="47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C59A0A-BD9D-4C55-ACE4-3CF5FFDE417F}"/>
                </a:ext>
              </a:extLst>
            </p:cNvPr>
            <p:cNvSpPr/>
            <p:nvPr/>
          </p:nvSpPr>
          <p:spPr>
            <a:xfrm>
              <a:off x="5754547" y="5182954"/>
              <a:ext cx="682906" cy="682906"/>
            </a:xfrm>
            <a:prstGeom prst="rect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02EC46B-BAFE-481A-8292-5E4052E41FC8}"/>
                </a:ext>
              </a:extLst>
            </p:cNvPr>
            <p:cNvSpPr/>
            <p:nvPr/>
          </p:nvSpPr>
          <p:spPr>
            <a:xfrm>
              <a:off x="8480522" y="5182954"/>
              <a:ext cx="682906" cy="682906"/>
            </a:xfrm>
            <a:prstGeom prst="rect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CE1A87-DAE6-4887-BAF6-3F5B48A1B352}"/>
                </a:ext>
              </a:extLst>
            </p:cNvPr>
            <p:cNvSpPr/>
            <p:nvPr/>
          </p:nvSpPr>
          <p:spPr>
            <a:xfrm>
              <a:off x="3028572" y="5182954"/>
              <a:ext cx="682906" cy="682906"/>
            </a:xfrm>
            <a:prstGeom prst="rect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C6C661-B42D-4254-80A6-0CC5E16E8900}"/>
                </a:ext>
              </a:extLst>
            </p:cNvPr>
            <p:cNvSpPr/>
            <p:nvPr/>
          </p:nvSpPr>
          <p:spPr>
            <a:xfrm>
              <a:off x="5754547" y="3648922"/>
              <a:ext cx="682906" cy="682906"/>
            </a:xfrm>
            <a:prstGeom prst="rect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8AAFA70-D80B-4830-9283-613574E11D17}"/>
                </a:ext>
              </a:extLst>
            </p:cNvPr>
            <p:cNvSpPr/>
            <p:nvPr/>
          </p:nvSpPr>
          <p:spPr>
            <a:xfrm>
              <a:off x="8480522" y="3648922"/>
              <a:ext cx="682906" cy="682906"/>
            </a:xfrm>
            <a:prstGeom prst="rect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256A26-7329-4DEB-AB46-7387506F896C}"/>
                </a:ext>
              </a:extLst>
            </p:cNvPr>
            <p:cNvSpPr/>
            <p:nvPr/>
          </p:nvSpPr>
          <p:spPr>
            <a:xfrm>
              <a:off x="3028572" y="3648922"/>
              <a:ext cx="682906" cy="682906"/>
            </a:xfrm>
            <a:prstGeom prst="rect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82C5321-F833-41E5-B7DD-03998CA32503}"/>
                </a:ext>
              </a:extLst>
            </p:cNvPr>
            <p:cNvSpPr/>
            <p:nvPr/>
          </p:nvSpPr>
          <p:spPr>
            <a:xfrm>
              <a:off x="5754547" y="2115900"/>
              <a:ext cx="682906" cy="682906"/>
            </a:xfrm>
            <a:prstGeom prst="rect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55E5589-C608-4336-B8CD-1F28AC71BB64}"/>
                </a:ext>
              </a:extLst>
            </p:cNvPr>
            <p:cNvSpPr/>
            <p:nvPr/>
          </p:nvSpPr>
          <p:spPr>
            <a:xfrm>
              <a:off x="8480522" y="2115900"/>
              <a:ext cx="682906" cy="682906"/>
            </a:xfrm>
            <a:prstGeom prst="rect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0B0F0-6F3C-48DC-8B43-4A292ACE9742}"/>
                </a:ext>
              </a:extLst>
            </p:cNvPr>
            <p:cNvSpPr/>
            <p:nvPr/>
          </p:nvSpPr>
          <p:spPr>
            <a:xfrm>
              <a:off x="3028572" y="2115900"/>
              <a:ext cx="682906" cy="682906"/>
            </a:xfrm>
            <a:prstGeom prst="rect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5B9091A-0CE9-4339-AC9F-06846E227C02}"/>
                </a:ext>
              </a:extLst>
            </p:cNvPr>
            <p:cNvCxnSpPr>
              <a:stCxn id="27" idx="0"/>
              <a:endCxn id="35" idx="2"/>
            </p:cNvCxnSpPr>
            <p:nvPr/>
          </p:nvCxnSpPr>
          <p:spPr>
            <a:xfrm flipV="1">
              <a:off x="3370025" y="4331828"/>
              <a:ext cx="0" cy="851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8BBA27B-C075-4FE3-A5C9-706FF73F9ACF}"/>
                </a:ext>
              </a:extLst>
            </p:cNvPr>
            <p:cNvCxnSpPr/>
            <p:nvPr/>
          </p:nvCxnSpPr>
          <p:spPr>
            <a:xfrm flipV="1">
              <a:off x="6096000" y="4331828"/>
              <a:ext cx="0" cy="851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A3191B5-9F6A-4BC3-87AD-5642ED7F7EBF}"/>
                </a:ext>
              </a:extLst>
            </p:cNvPr>
            <p:cNvCxnSpPr/>
            <p:nvPr/>
          </p:nvCxnSpPr>
          <p:spPr>
            <a:xfrm flipV="1">
              <a:off x="8839200" y="4331828"/>
              <a:ext cx="0" cy="851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964F67A-FDE4-410F-B75A-66981AC2BDE2}"/>
                </a:ext>
              </a:extLst>
            </p:cNvPr>
            <p:cNvCxnSpPr/>
            <p:nvPr/>
          </p:nvCxnSpPr>
          <p:spPr>
            <a:xfrm flipV="1">
              <a:off x="3370025" y="2797796"/>
              <a:ext cx="0" cy="851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9F6DE981-2727-4DA1-86C9-2835F4E1EAB0}"/>
                </a:ext>
              </a:extLst>
            </p:cNvPr>
            <p:cNvCxnSpPr/>
            <p:nvPr/>
          </p:nvCxnSpPr>
          <p:spPr>
            <a:xfrm flipV="1">
              <a:off x="6096000" y="2797796"/>
              <a:ext cx="0" cy="851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753E3F3-103F-4631-981C-28B6DD9C5DDD}"/>
                </a:ext>
              </a:extLst>
            </p:cNvPr>
            <p:cNvCxnSpPr/>
            <p:nvPr/>
          </p:nvCxnSpPr>
          <p:spPr>
            <a:xfrm flipV="1">
              <a:off x="8839200" y="2797796"/>
              <a:ext cx="0" cy="851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DF22511-E827-4F33-82FF-3A3DDC995668}"/>
                </a:ext>
              </a:extLst>
            </p:cNvPr>
            <p:cNvSpPr/>
            <p:nvPr/>
          </p:nvSpPr>
          <p:spPr>
            <a:xfrm>
              <a:off x="5448061" y="4398576"/>
              <a:ext cx="323712" cy="323712"/>
            </a:xfrm>
            <a:prstGeom prst="ellipse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  <a:ea typeface="a블랙M" panose="02020600000000000000" pitchFamily="18" charset="-127"/>
                </a:rPr>
                <a:t>X</a:t>
              </a:r>
              <a:endParaRPr lang="ko-KR" altLang="en-US" dirty="0">
                <a:solidFill>
                  <a:schemeClr val="tx1"/>
                </a:solidFill>
                <a:latin typeface="+mj-lt"/>
                <a:ea typeface="a블랙M" panose="02020600000000000000" pitchFamily="18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C2F336E-A34A-4DCB-8E3F-FA63C662F186}"/>
                </a:ext>
              </a:extLst>
            </p:cNvPr>
            <p:cNvSpPr/>
            <p:nvPr/>
          </p:nvSpPr>
          <p:spPr>
            <a:xfrm>
              <a:off x="5068939" y="4792493"/>
              <a:ext cx="323712" cy="323712"/>
            </a:xfrm>
            <a:prstGeom prst="ellipse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  <a:ea typeface="a블랙M" panose="02020600000000000000" pitchFamily="18" charset="-127"/>
                </a:rPr>
                <a:t>R</a:t>
              </a:r>
              <a:endParaRPr lang="ko-KR" altLang="en-US" dirty="0">
                <a:solidFill>
                  <a:schemeClr val="tx1"/>
                </a:solidFill>
                <a:latin typeface="+mj-lt"/>
                <a:ea typeface="a블랙M" panose="02020600000000000000" pitchFamily="18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0A0F177-AD54-4AF2-89A7-F4148E761F4B}"/>
                </a:ext>
              </a:extLst>
            </p:cNvPr>
            <p:cNvCxnSpPr>
              <a:endCxn id="54" idx="6"/>
            </p:cNvCxnSpPr>
            <p:nvPr/>
          </p:nvCxnSpPr>
          <p:spPr>
            <a:xfrm flipH="1">
              <a:off x="5392651" y="4954349"/>
              <a:ext cx="7033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C87A827-8D0B-4B40-AF93-32B840414B5A}"/>
                </a:ext>
              </a:extLst>
            </p:cNvPr>
            <p:cNvCxnSpPr>
              <a:stCxn id="35" idx="3"/>
              <a:endCxn id="29" idx="1"/>
            </p:cNvCxnSpPr>
            <p:nvPr/>
          </p:nvCxnSpPr>
          <p:spPr>
            <a:xfrm>
              <a:off x="3711478" y="3990375"/>
              <a:ext cx="2043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57B77F08-854A-498A-9005-5DD0E81890B2}"/>
                </a:ext>
              </a:extLst>
            </p:cNvPr>
            <p:cNvCxnSpPr>
              <a:endCxn id="54" idx="0"/>
            </p:cNvCxnSpPr>
            <p:nvPr/>
          </p:nvCxnSpPr>
          <p:spPr>
            <a:xfrm>
              <a:off x="5230795" y="3990375"/>
              <a:ext cx="0" cy="80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0EAECCC-12DC-4DEF-A00D-F69303DABE77}"/>
                </a:ext>
              </a:extLst>
            </p:cNvPr>
            <p:cNvCxnSpPr>
              <a:stCxn id="54" idx="7"/>
              <a:endCxn id="17" idx="3"/>
            </p:cNvCxnSpPr>
            <p:nvPr/>
          </p:nvCxnSpPr>
          <p:spPr>
            <a:xfrm flipV="1">
              <a:off x="5345244" y="4674881"/>
              <a:ext cx="150224" cy="165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구부러짐 58">
              <a:extLst>
                <a:ext uri="{FF2B5EF4-FFF2-40B4-BE49-F238E27FC236}">
                  <a16:creationId xmlns:a16="http://schemas.microsoft.com/office/drawing/2014/main" id="{D7A2F592-84ED-49F0-A1AA-4287DD6D5F11}"/>
                </a:ext>
              </a:extLst>
            </p:cNvPr>
            <p:cNvCxnSpPr>
              <a:endCxn id="17" idx="0"/>
            </p:cNvCxnSpPr>
            <p:nvPr/>
          </p:nvCxnSpPr>
          <p:spPr>
            <a:xfrm rot="5400000">
              <a:off x="5566388" y="4210417"/>
              <a:ext cx="231688" cy="144630"/>
            </a:xfrm>
            <a:prstGeom prst="curvedConnector3">
              <a:avLst>
                <a:gd name="adj1" fmla="val 3001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F0B6FC8E-5ED4-4C1E-A1AE-B7F454178113}"/>
                </a:ext>
              </a:extLst>
            </p:cNvPr>
            <p:cNvCxnSpPr>
              <a:endCxn id="17" idx="6"/>
            </p:cNvCxnSpPr>
            <p:nvPr/>
          </p:nvCxnSpPr>
          <p:spPr>
            <a:xfrm rot="5400000">
              <a:off x="5737886" y="4364173"/>
              <a:ext cx="230146" cy="16237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C509B65-52B9-4865-9B0F-F5157E034C38}"/>
                </a:ext>
              </a:extLst>
            </p:cNvPr>
            <p:cNvSpPr/>
            <p:nvPr/>
          </p:nvSpPr>
          <p:spPr>
            <a:xfrm>
              <a:off x="8191260" y="4398576"/>
              <a:ext cx="323712" cy="323712"/>
            </a:xfrm>
            <a:prstGeom prst="ellipse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  <a:ea typeface="a블랙M" panose="02020600000000000000" pitchFamily="18" charset="-127"/>
                </a:rPr>
                <a:t>X</a:t>
              </a:r>
              <a:endParaRPr lang="ko-KR" altLang="en-US" dirty="0">
                <a:solidFill>
                  <a:schemeClr val="tx1"/>
                </a:solidFill>
                <a:latin typeface="+mj-lt"/>
                <a:ea typeface="a블랙M" panose="02020600000000000000" pitchFamily="18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00B7C4B-C473-4C9A-B52E-B98FEDFADD5F}"/>
                </a:ext>
              </a:extLst>
            </p:cNvPr>
            <p:cNvSpPr/>
            <p:nvPr/>
          </p:nvSpPr>
          <p:spPr>
            <a:xfrm>
              <a:off x="7812138" y="4792493"/>
              <a:ext cx="323712" cy="323712"/>
            </a:xfrm>
            <a:prstGeom prst="ellipse">
              <a:avLst/>
            </a:prstGeom>
            <a:noFill/>
            <a:ln>
              <a:solidFill>
                <a:srgbClr val="6E0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  <a:ea typeface="a블랙M" panose="02020600000000000000" pitchFamily="18" charset="-127"/>
                </a:rPr>
                <a:t>R</a:t>
              </a:r>
              <a:endParaRPr lang="ko-KR" altLang="en-US" dirty="0">
                <a:solidFill>
                  <a:schemeClr val="tx1"/>
                </a:solidFill>
                <a:latin typeface="+mj-lt"/>
                <a:ea typeface="a블랙M" panose="02020600000000000000" pitchFamily="18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E9083A4E-62CE-4305-9EFF-72907CB5D854}"/>
                </a:ext>
              </a:extLst>
            </p:cNvPr>
            <p:cNvCxnSpPr>
              <a:endCxn id="65" idx="6"/>
            </p:cNvCxnSpPr>
            <p:nvPr/>
          </p:nvCxnSpPr>
          <p:spPr>
            <a:xfrm flipH="1">
              <a:off x="8135850" y="4954349"/>
              <a:ext cx="7033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ABC46B3-E472-4BB8-BC7F-9D546DA147B6}"/>
                </a:ext>
              </a:extLst>
            </p:cNvPr>
            <p:cNvCxnSpPr/>
            <p:nvPr/>
          </p:nvCxnSpPr>
          <p:spPr>
            <a:xfrm>
              <a:off x="6454677" y="3990375"/>
              <a:ext cx="2043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F4C75CF-C70C-4F7E-A734-CA5CEF2E6689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7973994" y="3990375"/>
              <a:ext cx="0" cy="80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6C98686-DE42-413B-96BE-5788DA4DD2CD}"/>
                </a:ext>
              </a:extLst>
            </p:cNvPr>
            <p:cNvCxnSpPr>
              <a:stCxn id="65" idx="7"/>
              <a:endCxn id="64" idx="3"/>
            </p:cNvCxnSpPr>
            <p:nvPr/>
          </p:nvCxnSpPr>
          <p:spPr>
            <a:xfrm flipV="1">
              <a:off x="8088443" y="4674881"/>
              <a:ext cx="150224" cy="165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연결선: 구부러짐 69">
              <a:extLst>
                <a:ext uri="{FF2B5EF4-FFF2-40B4-BE49-F238E27FC236}">
                  <a16:creationId xmlns:a16="http://schemas.microsoft.com/office/drawing/2014/main" id="{C879B58F-59F3-486E-8A8E-72F2048B1FE7}"/>
                </a:ext>
              </a:extLst>
            </p:cNvPr>
            <p:cNvCxnSpPr>
              <a:endCxn id="64" idx="0"/>
            </p:cNvCxnSpPr>
            <p:nvPr/>
          </p:nvCxnSpPr>
          <p:spPr>
            <a:xfrm rot="5400000">
              <a:off x="8309587" y="4210417"/>
              <a:ext cx="231688" cy="144630"/>
            </a:xfrm>
            <a:prstGeom prst="curvedConnector3">
              <a:avLst>
                <a:gd name="adj1" fmla="val 3001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연결선: 구부러짐 70">
              <a:extLst>
                <a:ext uri="{FF2B5EF4-FFF2-40B4-BE49-F238E27FC236}">
                  <a16:creationId xmlns:a16="http://schemas.microsoft.com/office/drawing/2014/main" id="{9929F544-118E-4121-B8A3-683381A427A9}"/>
                </a:ext>
              </a:extLst>
            </p:cNvPr>
            <p:cNvCxnSpPr>
              <a:endCxn id="64" idx="6"/>
            </p:cNvCxnSpPr>
            <p:nvPr/>
          </p:nvCxnSpPr>
          <p:spPr>
            <a:xfrm rot="5400000">
              <a:off x="8481085" y="4364173"/>
              <a:ext cx="230146" cy="16237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24FE919-DA9C-4505-9BE7-D87BDDDE920C}"/>
                </a:ext>
              </a:extLst>
            </p:cNvPr>
            <p:cNvCxnSpPr>
              <a:cxnSpLocks/>
            </p:cNvCxnSpPr>
            <p:nvPr/>
          </p:nvCxnSpPr>
          <p:spPr>
            <a:xfrm>
              <a:off x="2247900" y="3990375"/>
              <a:ext cx="780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4E8D04E9-6AD1-4245-BFC3-EB9A3CDD9CFC}"/>
                </a:ext>
              </a:extLst>
            </p:cNvPr>
            <p:cNvCxnSpPr>
              <a:cxnSpLocks/>
            </p:cNvCxnSpPr>
            <p:nvPr/>
          </p:nvCxnSpPr>
          <p:spPr>
            <a:xfrm>
              <a:off x="9163428" y="3990375"/>
              <a:ext cx="780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7640903-A858-4387-BE82-CD6E9B380FD3}"/>
                </a:ext>
              </a:extLst>
            </p:cNvPr>
            <p:cNvCxnSpPr/>
            <p:nvPr/>
          </p:nvCxnSpPr>
          <p:spPr>
            <a:xfrm flipV="1">
              <a:off x="6096000" y="1641338"/>
              <a:ext cx="0" cy="47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4119299E-7277-4703-8B29-7D59224116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16636" y="1578905"/>
          <a:ext cx="15587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726">
                  <a:extLst>
                    <a:ext uri="{9D8B030D-6E8A-4147-A177-3AD203B41FA5}">
                      <a16:colId xmlns:a16="http://schemas.microsoft.com/office/drawing/2014/main" val="10295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E0027"/>
                          </a:solidFill>
                        </a:rPr>
                        <a:t>is</a:t>
                      </a:r>
                      <a:endParaRPr lang="ko-KR" altLang="en-US" dirty="0">
                        <a:solidFill>
                          <a:srgbClr val="6E002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934018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02AF67-9EC7-4D75-9536-AE421F26E9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16636" y="6100539"/>
          <a:ext cx="15587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726">
                  <a:extLst>
                    <a:ext uri="{9D8B030D-6E8A-4147-A177-3AD203B41FA5}">
                      <a16:colId xmlns:a16="http://schemas.microsoft.com/office/drawing/2014/main" val="10295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E0027"/>
                          </a:solidFill>
                        </a:rPr>
                        <a:t>absurdity</a:t>
                      </a:r>
                      <a:endParaRPr lang="ko-KR" altLang="en-US" dirty="0">
                        <a:solidFill>
                          <a:srgbClr val="6E002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934018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1A18B17-E184-45AE-A522-77D74A305D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54606" y="6100539"/>
          <a:ext cx="15587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726">
                  <a:extLst>
                    <a:ext uri="{9D8B030D-6E8A-4147-A177-3AD203B41FA5}">
                      <a16:colId xmlns:a16="http://schemas.microsoft.com/office/drawing/2014/main" val="10295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E0027"/>
                          </a:solidFill>
                        </a:rPr>
                        <a:t>is</a:t>
                      </a:r>
                      <a:endParaRPr lang="ko-KR" altLang="en-US" dirty="0">
                        <a:solidFill>
                          <a:srgbClr val="6E002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934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2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612861-59E6-4208-8086-6FA1A9FB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6" y="1737720"/>
            <a:ext cx="5744307" cy="48079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3" y="312374"/>
            <a:ext cx="3588711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05 Result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898492"/>
            <a:ext cx="11315699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Performance achieved existing state-of-the-art on English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0E0AC5-4222-48C4-9B86-C19D2B159FCA}"/>
              </a:ext>
            </a:extLst>
          </p:cNvPr>
          <p:cNvSpPr/>
          <p:nvPr/>
        </p:nvSpPr>
        <p:spPr>
          <a:xfrm>
            <a:off x="6350524" y="2295013"/>
            <a:ext cx="574430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PPL (lower is better)</a:t>
            </a:r>
          </a:p>
          <a:p>
            <a:endParaRPr lang="en-US" altLang="ko-KR" sz="1000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Large model :</a:t>
            </a:r>
          </a:p>
          <a:p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the performance of existing state-of-the art</a:t>
            </a:r>
          </a:p>
          <a:p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Small model : </a:t>
            </a:r>
          </a:p>
          <a:p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outperforms other NLMs of similar size</a:t>
            </a:r>
          </a:p>
          <a:p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</a:p>
          <a:p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Size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Models have approximately 60% fewer parameters than other models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0" y="3525715"/>
            <a:ext cx="5052646" cy="298939"/>
          </a:xfrm>
          <a:prstGeom prst="roundRect">
            <a:avLst/>
          </a:prstGeom>
          <a:noFill/>
          <a:ln w="38100">
            <a:solidFill>
              <a:srgbClr val="6E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5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3" y="312374"/>
            <a:ext cx="3588711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05 Result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898492"/>
            <a:ext cx="11315699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Performance outperforms on morphologically rich languages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0E0AC5-4222-48C4-9B86-C19D2B159FCA}"/>
              </a:ext>
            </a:extLst>
          </p:cNvPr>
          <p:cNvSpPr/>
          <p:nvPr/>
        </p:nvSpPr>
        <p:spPr>
          <a:xfrm>
            <a:off x="5425172" y="2013615"/>
            <a:ext cx="65971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Morphologically rich languages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Arabic, Czech, French, German, Spanish, and Russian</a:t>
            </a:r>
          </a:p>
          <a:p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Word/Morph/Char</a:t>
            </a:r>
          </a:p>
          <a:p>
            <a:endParaRPr lang="en-US" altLang="ko-KR" sz="1000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words/morphemes/characters as inputs respectively</a:t>
            </a:r>
          </a:p>
          <a:p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Perplexity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Clear that models outperforms other models</a:t>
            </a:r>
          </a:p>
          <a:p>
            <a:endParaRPr lang="en-US" altLang="ko-KR" sz="1050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Comparing Word/Morph/Char,</a:t>
            </a:r>
          </a:p>
          <a:p>
            <a:r>
              <a:rPr lang="en-US" altLang="ko-KR" dirty="0">
                <a:latin typeface="a블랙M" panose="02020600000000000000" pitchFamily="18" charset="-127"/>
                <a:ea typeface="a블랙M" panose="02020600000000000000" pitchFamily="18" charset="-127"/>
              </a:rPr>
              <a:t>character-level models outperform their word-level counterparts</a:t>
            </a:r>
          </a:p>
          <a:p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37478C-9B18-4575-A1DA-14464132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41197"/>
            <a:ext cx="4465852" cy="28362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CD1F60-5524-436C-9F3D-EF892F3C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4410284"/>
            <a:ext cx="4465852" cy="215092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471249" y="4128929"/>
            <a:ext cx="3797635" cy="232055"/>
          </a:xfrm>
          <a:prstGeom prst="roundRect">
            <a:avLst/>
          </a:prstGeom>
          <a:noFill/>
          <a:ln w="38100">
            <a:solidFill>
              <a:srgbClr val="6E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82333" y="6227024"/>
            <a:ext cx="3881295" cy="232055"/>
          </a:xfrm>
          <a:prstGeom prst="roundRect">
            <a:avLst/>
          </a:prstGeom>
          <a:noFill/>
          <a:ln w="38100">
            <a:solidFill>
              <a:srgbClr val="6E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1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431" y="751988"/>
            <a:ext cx="10515600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Contents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348321" y="2569096"/>
            <a:ext cx="0" cy="1363960"/>
          </a:xfrm>
          <a:prstGeom prst="line">
            <a:avLst/>
          </a:prstGeom>
          <a:ln>
            <a:solidFill>
              <a:srgbClr val="6E002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04936" y="2280096"/>
            <a:ext cx="2121709" cy="460066"/>
            <a:chOff x="5350073" y="2329830"/>
            <a:chExt cx="1929656" cy="453718"/>
          </a:xfrm>
          <a:solidFill>
            <a:srgbClr val="6E0027"/>
          </a:solidFill>
        </p:grpSpPr>
        <p:sp>
          <p:nvSpPr>
            <p:cNvPr id="11" name="직사각형 10"/>
            <p:cNvSpPr/>
            <p:nvPr/>
          </p:nvSpPr>
          <p:spPr>
            <a:xfrm rot="20700000">
              <a:off x="5350073" y="2654882"/>
              <a:ext cx="1800000" cy="1286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E0027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  <a:grpFill/>
          </p:grpSpPr>
          <p:sp>
            <p:nvSpPr>
              <p:cNvPr id="13" name="타원 12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6E0027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475656" y="157584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6E0027"/>
                  </a:solidFill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315255" y="2636775"/>
            <a:ext cx="1886468" cy="441419"/>
            <a:chOff x="3640930" y="2636775"/>
            <a:chExt cx="1886468" cy="441419"/>
          </a:xfrm>
          <a:solidFill>
            <a:srgbClr val="6E0027"/>
          </a:solidFill>
        </p:grpSpPr>
        <p:sp>
          <p:nvSpPr>
            <p:cNvPr id="16" name="직사각형 15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E0027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6E0027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6E0027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568016" y="2324497"/>
            <a:ext cx="1939179" cy="441709"/>
            <a:chOff x="1893691" y="2324497"/>
            <a:chExt cx="1939179" cy="441709"/>
          </a:xfrm>
          <a:solidFill>
            <a:srgbClr val="6E0027"/>
          </a:solidFill>
        </p:grpSpPr>
        <p:sp>
          <p:nvSpPr>
            <p:cNvPr id="21" name="직사각형 2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E0027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  <a:grpFill/>
          </p:grpSpPr>
          <p:sp>
            <p:nvSpPr>
              <p:cNvPr id="23" name="타원 22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6E0027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6E0027"/>
                  </a:solidFill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3438013" y="2780928"/>
            <a:ext cx="288032" cy="288032"/>
            <a:chOff x="1403648" y="1484784"/>
            <a:chExt cx="288032" cy="288032"/>
          </a:xfrm>
          <a:solidFill>
            <a:srgbClr val="6E0027"/>
          </a:solidFill>
        </p:grpSpPr>
        <p:sp>
          <p:nvSpPr>
            <p:cNvPr id="26" name="타원 25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E0027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E0027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789941" y="396483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AC1F1C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01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Intro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0091" y="3923257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rgbClr val="AC1F1C"/>
                </a:solidFill>
              </a:rPr>
              <a:t>02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85599" y="3887812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rgbClr val="AC1F1C"/>
                </a:solidFill>
              </a:rPr>
              <a:t>03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93837" y="389298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rgbClr val="AC1F1C"/>
                </a:solidFill>
              </a:rPr>
              <a:t>04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582029" y="3068960"/>
            <a:ext cx="0" cy="864000"/>
          </a:xfrm>
          <a:prstGeom prst="line">
            <a:avLst/>
          </a:prstGeom>
          <a:ln>
            <a:solidFill>
              <a:srgbClr val="6E002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038413" y="3068960"/>
            <a:ext cx="0" cy="864000"/>
          </a:xfrm>
          <a:prstGeom prst="line">
            <a:avLst/>
          </a:prstGeom>
          <a:ln>
            <a:solidFill>
              <a:srgbClr val="6E002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982629" y="2564904"/>
            <a:ext cx="0" cy="1363960"/>
          </a:xfrm>
          <a:prstGeom prst="line">
            <a:avLst/>
          </a:prstGeom>
          <a:ln>
            <a:solidFill>
              <a:srgbClr val="6E002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1348010">
            <a:off x="9090055" y="2220950"/>
            <a:ext cx="2121709" cy="460066"/>
            <a:chOff x="5350073" y="2329830"/>
            <a:chExt cx="1929656" cy="453718"/>
          </a:xfrm>
          <a:solidFill>
            <a:srgbClr val="6E0027"/>
          </a:solidFill>
        </p:grpSpPr>
        <p:sp>
          <p:nvSpPr>
            <p:cNvPr id="40" name="직사각형 39"/>
            <p:cNvSpPr/>
            <p:nvPr/>
          </p:nvSpPr>
          <p:spPr>
            <a:xfrm rot="20700000">
              <a:off x="5350073" y="2654882"/>
              <a:ext cx="1800000" cy="1286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E0027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  <a:grpFill/>
          </p:grpSpPr>
          <p:sp>
            <p:nvSpPr>
              <p:cNvPr id="42" name="타원 41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6E0027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475656" y="157584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6E0027"/>
                  </a:solidFill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0217546" y="3941803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rgbClr val="AC1F1C"/>
                </a:solidFill>
              </a:rPr>
              <a:t>05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</a:t>
            </a:r>
          </a:p>
        </p:txBody>
      </p:sp>
      <p:cxnSp>
        <p:nvCxnSpPr>
          <p:cNvPr id="46" name="직선 연결선 45"/>
          <p:cNvCxnSpPr>
            <a:endCxn id="44" idx="0"/>
          </p:cNvCxnSpPr>
          <p:nvPr/>
        </p:nvCxnSpPr>
        <p:spPr>
          <a:xfrm flipH="1">
            <a:off x="11009634" y="2852936"/>
            <a:ext cx="7382" cy="1088867"/>
          </a:xfrm>
          <a:prstGeom prst="line">
            <a:avLst/>
          </a:prstGeom>
          <a:ln>
            <a:solidFill>
              <a:srgbClr val="6E002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 rot="611498">
            <a:off x="1735573" y="2723136"/>
            <a:ext cx="1800000" cy="128666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E0027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586346" y="2469624"/>
            <a:ext cx="288032" cy="288032"/>
            <a:chOff x="1403648" y="1484784"/>
            <a:chExt cx="288032" cy="288032"/>
          </a:xfrm>
          <a:solidFill>
            <a:srgbClr val="6E0027"/>
          </a:solidFill>
        </p:grpSpPr>
        <p:sp>
          <p:nvSpPr>
            <p:cNvPr id="50" name="타원 49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E0027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E0027"/>
                </a:solidFill>
              </a:endParaRPr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1716915" y="2635264"/>
            <a:ext cx="0" cy="1363960"/>
          </a:xfrm>
          <a:prstGeom prst="line">
            <a:avLst/>
          </a:prstGeom>
          <a:ln>
            <a:solidFill>
              <a:srgbClr val="6E002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8685" y="398942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rgbClr val="AC1F1C"/>
                </a:solidFill>
              </a:rPr>
              <a:t>00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this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Model?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4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3" y="312374"/>
            <a:ext cx="3851030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00 Why this model?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947050"/>
            <a:ext cx="11315699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(1) We already used CIFAR-10, MNIST datasets. How about text data?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1026" name="Picture 2" descr="MNIST에 대한 이미지 검색결과">
            <a:extLst>
              <a:ext uri="{FF2B5EF4-FFF2-40B4-BE49-F238E27FC236}">
                <a16:creationId xmlns:a16="http://schemas.microsoft.com/office/drawing/2014/main" id="{31A0AAAD-FDD3-403E-9A5C-0C25C1C9D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618" r="692" b="916"/>
          <a:stretch/>
        </p:blipFill>
        <p:spPr bwMode="auto">
          <a:xfrm>
            <a:off x="829731" y="2480734"/>
            <a:ext cx="4986867" cy="27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FB06E6-7581-47AD-AB96-23AEF7C99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35" y="2480734"/>
            <a:ext cx="4671040" cy="27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1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312374"/>
            <a:ext cx="4144107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00 Why this model?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947050"/>
            <a:ext cx="11315699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(2) Professor pointed out we can use CNN for NLP.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C3AC2F-8C84-4C1D-A43A-400BA497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65" y="1930400"/>
            <a:ext cx="10624670" cy="42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312374"/>
            <a:ext cx="4106008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00 Why this model?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947050"/>
            <a:ext cx="11315699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(3) Only Character embedding was used in this model.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9989657-1D28-421B-B78E-0B81EB594FA8}"/>
              </a:ext>
            </a:extLst>
          </p:cNvPr>
          <p:cNvSpPr txBox="1">
            <a:spLocks/>
          </p:cNvSpPr>
          <p:nvPr/>
        </p:nvSpPr>
        <p:spPr>
          <a:xfrm>
            <a:off x="351693" y="2013850"/>
            <a:ext cx="11315699" cy="3100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342900" indent="-342900" algn="just">
              <a:buClr>
                <a:srgbClr val="6E0027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We do not need to use word embedding that someone has created.</a:t>
            </a:r>
          </a:p>
          <a:p>
            <a:pPr marL="342900" indent="-342900" algn="just">
              <a:buClr>
                <a:srgbClr val="6E0027"/>
              </a:buClr>
              <a:buFont typeface="Arial" panose="020B0604020202020204" pitchFamily="34" charset="0"/>
              <a:buChar char="•"/>
            </a:pPr>
            <a:endParaRPr lang="en-US" altLang="ko-KR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marL="342900" indent="-342900" algn="just">
              <a:buClr>
                <a:srgbClr val="6E0027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It uses 60% of the parameters compared to the state of the art model, but has similar performance.</a:t>
            </a:r>
          </a:p>
          <a:p>
            <a:pPr marL="342900" indent="-342900" algn="just">
              <a:buClr>
                <a:srgbClr val="6E0027"/>
              </a:buClr>
              <a:buFont typeface="Arial" panose="020B0604020202020204" pitchFamily="34" charset="0"/>
              <a:buChar char="•"/>
            </a:pPr>
            <a:endParaRPr lang="en-US" altLang="ko-KR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marL="342900" indent="-342900" algn="just">
              <a:buClr>
                <a:srgbClr val="6E0027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It is easier to make character embedding than word embedding.</a:t>
            </a:r>
          </a:p>
          <a:p>
            <a:pPr marL="342900" indent="-342900" algn="just">
              <a:buClr>
                <a:srgbClr val="6E0027"/>
              </a:buClr>
              <a:buFont typeface="Arial" panose="020B0604020202020204" pitchFamily="34" charset="0"/>
              <a:buChar char="•"/>
            </a:pPr>
            <a:endParaRPr lang="en-US" altLang="ko-KR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marL="342900" indent="-342900" algn="just">
              <a:buClr>
                <a:srgbClr val="6E0027"/>
              </a:buClr>
              <a:buFont typeface="Arial" panose="020B0604020202020204" pitchFamily="34" charset="0"/>
              <a:buChar char="•"/>
            </a:pPr>
            <a:endParaRPr lang="en-US" altLang="ko-KR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marL="342900" indent="-342900" algn="just">
              <a:buClr>
                <a:srgbClr val="6E0027"/>
              </a:buClr>
              <a:buFont typeface="Arial" panose="020B0604020202020204" pitchFamily="34" charset="0"/>
              <a:buChar char="•"/>
            </a:pPr>
            <a:endParaRPr lang="en-US" altLang="ko-KR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09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3" y="312374"/>
            <a:ext cx="3842238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00 Why this model?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947050"/>
            <a:ext cx="11315699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(4) Topics that we covered in this course &lt;CNN and LSTM&gt; are used. 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3FEE50-F5F4-439C-80CD-EBF7F833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60" y="2387034"/>
            <a:ext cx="5672670" cy="31676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A1E312-82DD-4D99-B3F2-21A576E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0" y="2389691"/>
            <a:ext cx="5638802" cy="31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EA81D-3383-414A-A5F6-2A4596D3749F}"/>
              </a:ext>
            </a:extLst>
          </p:cNvPr>
          <p:cNvSpPr/>
          <p:nvPr/>
        </p:nvSpPr>
        <p:spPr>
          <a:xfrm>
            <a:off x="6042844" y="1948141"/>
            <a:ext cx="4972973" cy="3774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3" y="312374"/>
            <a:ext cx="1896207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01 Intro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1034599"/>
            <a:ext cx="11315699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- Language</a:t>
            </a:r>
            <a:r>
              <a:rPr lang="ko-KR" altLang="en-US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Modeling is a fundamental task in NLP. 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BBD714D-5694-4B32-A150-1407CC3277BF}"/>
              </a:ext>
            </a:extLst>
          </p:cNvPr>
          <p:cNvSpPr txBox="1">
            <a:spLocks/>
          </p:cNvSpPr>
          <p:nvPr/>
        </p:nvSpPr>
        <p:spPr>
          <a:xfrm>
            <a:off x="3949432" y="5881068"/>
            <a:ext cx="7607028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200" dirty="0">
                <a:latin typeface="a블랙M" panose="02020600000000000000" pitchFamily="18" charset="-127"/>
                <a:ea typeface="a블랙M" panose="02020600000000000000" pitchFamily="18" charset="-127"/>
              </a:rPr>
              <a:t>NLM outperforms Traditional models</a:t>
            </a:r>
            <a:endParaRPr lang="ko-KR" altLang="en-US" sz="32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43EE8E3-5EBB-4B10-9E9C-1CF21A6A40BB}"/>
              </a:ext>
            </a:extLst>
          </p:cNvPr>
          <p:cNvSpPr txBox="1">
            <a:spLocks/>
          </p:cNvSpPr>
          <p:nvPr/>
        </p:nvSpPr>
        <p:spPr>
          <a:xfrm>
            <a:off x="6329464" y="3199365"/>
            <a:ext cx="1913790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CBOW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0A24997-6FBE-4FAE-9B71-F3D5BD679561}"/>
              </a:ext>
            </a:extLst>
          </p:cNvPr>
          <p:cNvSpPr txBox="1">
            <a:spLocks/>
          </p:cNvSpPr>
          <p:nvPr/>
        </p:nvSpPr>
        <p:spPr>
          <a:xfrm>
            <a:off x="8386390" y="3382301"/>
            <a:ext cx="2252826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Skip-Gram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19E3635-E00B-4351-A2B7-4D1340CD3D35}"/>
              </a:ext>
            </a:extLst>
          </p:cNvPr>
          <p:cNvSpPr txBox="1">
            <a:spLocks/>
          </p:cNvSpPr>
          <p:nvPr/>
        </p:nvSpPr>
        <p:spPr>
          <a:xfrm>
            <a:off x="6999739" y="4388175"/>
            <a:ext cx="3158932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Word Embedding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7E79AF4-1CBD-4EA9-AA2C-950C24BBE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" y="2861949"/>
            <a:ext cx="3219850" cy="2411779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648C7001-8914-4B0F-A2D8-0027E85C66F8}"/>
              </a:ext>
            </a:extLst>
          </p:cNvPr>
          <p:cNvSpPr txBox="1">
            <a:spLocks/>
          </p:cNvSpPr>
          <p:nvPr/>
        </p:nvSpPr>
        <p:spPr>
          <a:xfrm>
            <a:off x="6401261" y="1948274"/>
            <a:ext cx="4430770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solidFill>
                  <a:srgbClr val="6E0027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Neural Language Model</a:t>
            </a:r>
            <a:endParaRPr lang="ko-KR" altLang="en-US" sz="2800" dirty="0">
              <a:solidFill>
                <a:srgbClr val="6E0027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5EDF8493-2153-4F0C-BC61-AB17FD1522CD}"/>
              </a:ext>
            </a:extLst>
          </p:cNvPr>
          <p:cNvSpPr txBox="1">
            <a:spLocks/>
          </p:cNvSpPr>
          <p:nvPr/>
        </p:nvSpPr>
        <p:spPr>
          <a:xfrm>
            <a:off x="129162" y="1948274"/>
            <a:ext cx="4430770" cy="7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solidFill>
                  <a:srgbClr val="6E0027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Count-Based Model</a:t>
            </a:r>
            <a:endParaRPr lang="ko-KR" altLang="en-US" sz="2400" dirty="0">
              <a:solidFill>
                <a:srgbClr val="6E0027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B77BAD0-E5F7-454D-B16B-303738B8A615}"/>
              </a:ext>
            </a:extLst>
          </p:cNvPr>
          <p:cNvSpPr/>
          <p:nvPr/>
        </p:nvSpPr>
        <p:spPr>
          <a:xfrm>
            <a:off x="3371327" y="3382301"/>
            <a:ext cx="2581536" cy="10750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6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3" y="312374"/>
            <a:ext cx="2479056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02 Problem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1034599"/>
            <a:ext cx="11315699" cy="1047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- While word Embedding approach performs well on various task,</a:t>
            </a:r>
          </a:p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   it still has some </a:t>
            </a:r>
            <a:r>
              <a:rPr lang="en-US" altLang="ko-KR" sz="2400" dirty="0">
                <a:solidFill>
                  <a:srgbClr val="6E0027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week points</a:t>
            </a:r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.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B7A2F2E-ABBF-4233-B257-7244E9C076A8}"/>
              </a:ext>
            </a:extLst>
          </p:cNvPr>
          <p:cNvSpPr txBox="1">
            <a:spLocks/>
          </p:cNvSpPr>
          <p:nvPr/>
        </p:nvSpPr>
        <p:spPr>
          <a:xfrm>
            <a:off x="351693" y="2283952"/>
            <a:ext cx="8671272" cy="664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   1. Cannot utilize </a:t>
            </a:r>
            <a:r>
              <a:rPr lang="en-US" altLang="ko-KR" sz="2400" dirty="0" err="1">
                <a:solidFill>
                  <a:srgbClr val="6E0027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subword</a:t>
            </a:r>
            <a:r>
              <a:rPr lang="en-US" altLang="ko-KR" sz="2400" dirty="0">
                <a:solidFill>
                  <a:srgbClr val="6E0027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information</a:t>
            </a:r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6E0027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(prior)</a:t>
            </a:r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.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7B6DA48-84E3-435D-9D1D-DB87808118C9}"/>
              </a:ext>
            </a:extLst>
          </p:cNvPr>
          <p:cNvSpPr txBox="1">
            <a:spLocks/>
          </p:cNvSpPr>
          <p:nvPr/>
        </p:nvSpPr>
        <p:spPr>
          <a:xfrm>
            <a:off x="351693" y="2764321"/>
            <a:ext cx="8671272" cy="960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   ex) eventful, eventfully, uneventful, </a:t>
            </a:r>
            <a:r>
              <a:rPr lang="en-US" altLang="ko-KR" sz="2400" dirty="0" err="1">
                <a:latin typeface="a블랙M" panose="02020600000000000000" pitchFamily="18" charset="-127"/>
                <a:ea typeface="a블랙M" panose="02020600000000000000" pitchFamily="18" charset="-127"/>
              </a:rPr>
              <a:t>uneventfullly</a:t>
            </a:r>
            <a:endParaRPr lang="en-US" altLang="ko-KR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CB50CF3-A40D-4693-86A7-FAC979015FA5}"/>
              </a:ext>
            </a:extLst>
          </p:cNvPr>
          <p:cNvSpPr txBox="1">
            <a:spLocks/>
          </p:cNvSpPr>
          <p:nvPr/>
        </p:nvSpPr>
        <p:spPr>
          <a:xfrm>
            <a:off x="356775" y="4801900"/>
            <a:ext cx="8671272" cy="664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   2. Relatively large number of parameters required.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EAC32F5-37AE-455A-B0B7-93141BB9C784}"/>
              </a:ext>
            </a:extLst>
          </p:cNvPr>
          <p:cNvSpPr/>
          <p:nvPr/>
        </p:nvSpPr>
        <p:spPr>
          <a:xfrm>
            <a:off x="838200" y="3819388"/>
            <a:ext cx="1295864" cy="41215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A4B247C-0615-4920-8E2E-27AAE41E76DF}"/>
              </a:ext>
            </a:extLst>
          </p:cNvPr>
          <p:cNvSpPr txBox="1">
            <a:spLocks/>
          </p:cNvSpPr>
          <p:nvPr/>
        </p:nvSpPr>
        <p:spPr>
          <a:xfrm>
            <a:off x="1963242" y="3635079"/>
            <a:ext cx="8671272" cy="960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   Embeddings of </a:t>
            </a:r>
            <a:r>
              <a:rPr lang="en-US" altLang="ko-KR" sz="2400" dirty="0">
                <a:solidFill>
                  <a:srgbClr val="6E0027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rare words be estimated poorly.</a:t>
            </a:r>
          </a:p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   Problematic in morphologically rich language.</a:t>
            </a:r>
          </a:p>
        </p:txBody>
      </p:sp>
    </p:spTree>
    <p:extLst>
      <p:ext uri="{BB962C8B-B14F-4D97-AF65-F5344CB8AC3E}">
        <p14:creationId xmlns:p14="http://schemas.microsoft.com/office/powerpoint/2010/main" val="423231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312374"/>
            <a:ext cx="3763107" cy="742705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03 Solution - Idea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Korea University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3" y="947050"/>
            <a:ext cx="11315699" cy="45719"/>
          </a:xfrm>
          <a:prstGeom prst="rect">
            <a:avLst/>
          </a:prstGeom>
          <a:solidFill>
            <a:srgbClr val="6E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1693" y="1034599"/>
            <a:ext cx="11315699" cy="87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latin typeface="a블랙M" panose="02020600000000000000" pitchFamily="18" charset="-127"/>
                <a:ea typeface="a블랙M" panose="02020600000000000000" pitchFamily="18" charset="-127"/>
              </a:rPr>
              <a:t>- Word representation without any word embedding.</a:t>
            </a:r>
            <a:endParaRPr lang="ko-KR" altLang="en-US" sz="24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1B7D43-9A22-4BDB-A4FF-C057BE4CD4EE}"/>
              </a:ext>
            </a:extLst>
          </p:cNvPr>
          <p:cNvSpPr txBox="1">
            <a:spLocks/>
          </p:cNvSpPr>
          <p:nvPr/>
        </p:nvSpPr>
        <p:spPr>
          <a:xfrm>
            <a:off x="1480225" y="1948451"/>
            <a:ext cx="1904687" cy="61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000" dirty="0">
                <a:latin typeface="a블랙M" panose="02020600000000000000" pitchFamily="18" charset="-127"/>
                <a:ea typeface="a블랙M" panose="02020600000000000000" pitchFamily="18" charset="-127"/>
              </a:rPr>
              <a:t>Word vector</a:t>
            </a:r>
            <a:endParaRPr lang="ko-KR" altLang="en-US" sz="20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84EF516-4558-4C42-8E7F-6A38E0FC3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40041"/>
              </p:ext>
            </p:extLst>
          </p:nvPr>
        </p:nvGraphicFramePr>
        <p:xfrm>
          <a:off x="2139113" y="2715722"/>
          <a:ext cx="468008" cy="3054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8008">
                  <a:extLst>
                    <a:ext uri="{9D8B030D-6E8A-4147-A177-3AD203B41FA5}">
                      <a16:colId xmlns:a16="http://schemas.microsoft.com/office/drawing/2014/main" val="2734020769"/>
                    </a:ext>
                  </a:extLst>
                </a:gridCol>
              </a:tblGrid>
              <a:tr h="436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282545"/>
                  </a:ext>
                </a:extLst>
              </a:tr>
              <a:tr h="436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0.152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476180"/>
                  </a:ext>
                </a:extLst>
              </a:tr>
              <a:tr h="436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901965"/>
                  </a:ext>
                </a:extLst>
              </a:tr>
              <a:tr h="436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349366"/>
                  </a:ext>
                </a:extLst>
              </a:tr>
              <a:tr h="436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901369"/>
                  </a:ext>
                </a:extLst>
              </a:tr>
              <a:tr h="436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241399"/>
                  </a:ext>
                </a:extLst>
              </a:tr>
              <a:tr h="436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712413"/>
                  </a:ext>
                </a:extLst>
              </a:tr>
            </a:tbl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id="{2E8C90FB-52AC-472F-AC8C-E04798036FAB}"/>
              </a:ext>
            </a:extLst>
          </p:cNvPr>
          <p:cNvSpPr txBox="1">
            <a:spLocks/>
          </p:cNvSpPr>
          <p:nvPr/>
        </p:nvSpPr>
        <p:spPr>
          <a:xfrm>
            <a:off x="1798212" y="5673604"/>
            <a:ext cx="1424353" cy="87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solidFill>
                  <a:srgbClr val="6E0027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“Deep”</a:t>
            </a:r>
            <a:endParaRPr lang="ko-KR" altLang="en-US" sz="2400" dirty="0">
              <a:solidFill>
                <a:srgbClr val="6E0027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A59221-E393-42A0-9C44-466E04228F04}"/>
              </a:ext>
            </a:extLst>
          </p:cNvPr>
          <p:cNvSpPr txBox="1">
            <a:spLocks/>
          </p:cNvSpPr>
          <p:nvPr/>
        </p:nvSpPr>
        <p:spPr>
          <a:xfrm>
            <a:off x="6096000" y="1822196"/>
            <a:ext cx="3928150" cy="87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000" dirty="0">
                <a:latin typeface="a블랙M" panose="02020600000000000000" pitchFamily="18" charset="-127"/>
                <a:ea typeface="a블랙M" panose="02020600000000000000" pitchFamily="18" charset="-127"/>
              </a:rPr>
              <a:t>Character level embedding</a:t>
            </a:r>
            <a:endParaRPr lang="ko-KR" altLang="en-US" sz="20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FDB1BB5-4777-4A47-B06B-91C1EDB4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5457"/>
              </p:ext>
            </p:extLst>
          </p:nvPr>
        </p:nvGraphicFramePr>
        <p:xfrm>
          <a:off x="7563424" y="2694218"/>
          <a:ext cx="993302" cy="296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6651">
                  <a:extLst>
                    <a:ext uri="{9D8B030D-6E8A-4147-A177-3AD203B41FA5}">
                      <a16:colId xmlns:a16="http://schemas.microsoft.com/office/drawing/2014/main" val="292310484"/>
                    </a:ext>
                  </a:extLst>
                </a:gridCol>
                <a:gridCol w="496651">
                  <a:extLst>
                    <a:ext uri="{9D8B030D-6E8A-4147-A177-3AD203B41FA5}">
                      <a16:colId xmlns:a16="http://schemas.microsoft.com/office/drawing/2014/main" val="388012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0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71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7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8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3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5660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198B86F-D520-4C75-86C7-FA42829D4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28854"/>
              </p:ext>
            </p:extLst>
          </p:nvPr>
        </p:nvGraphicFramePr>
        <p:xfrm>
          <a:off x="7066773" y="2694218"/>
          <a:ext cx="496651" cy="296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6651">
                  <a:extLst>
                    <a:ext uri="{9D8B030D-6E8A-4147-A177-3AD203B41FA5}">
                      <a16:colId xmlns:a16="http://schemas.microsoft.com/office/drawing/2014/main" val="29231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0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71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7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8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3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56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34EDECB-A131-46C4-B62B-E290C26BF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42183"/>
              </p:ext>
            </p:extLst>
          </p:nvPr>
        </p:nvGraphicFramePr>
        <p:xfrm>
          <a:off x="8565274" y="2694218"/>
          <a:ext cx="496651" cy="296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6651">
                  <a:extLst>
                    <a:ext uri="{9D8B030D-6E8A-4147-A177-3AD203B41FA5}">
                      <a16:colId xmlns:a16="http://schemas.microsoft.com/office/drawing/2014/main" val="29231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0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71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7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8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3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65660"/>
                  </a:ext>
                </a:extLst>
              </a:tr>
            </a:tbl>
          </a:graphicData>
        </a:graphic>
      </p:graphicFrame>
      <p:sp>
        <p:nvSpPr>
          <p:cNvPr id="25" name="제목 1">
            <a:extLst>
              <a:ext uri="{FF2B5EF4-FFF2-40B4-BE49-F238E27FC236}">
                <a16:creationId xmlns:a16="http://schemas.microsoft.com/office/drawing/2014/main" id="{DE80D1DB-A84D-474E-BE9D-26E2304D4A15}"/>
              </a:ext>
            </a:extLst>
          </p:cNvPr>
          <p:cNvSpPr txBox="1">
            <a:spLocks/>
          </p:cNvSpPr>
          <p:nvPr/>
        </p:nvSpPr>
        <p:spPr>
          <a:xfrm>
            <a:off x="7066773" y="5567102"/>
            <a:ext cx="384614" cy="87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solidFill>
                  <a:srgbClr val="6E0027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D</a:t>
            </a:r>
            <a:endParaRPr lang="ko-KR" altLang="en-US" sz="2400" dirty="0">
              <a:solidFill>
                <a:srgbClr val="6E0027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A08D5EF2-64C6-4C76-8173-9D205636B344}"/>
              </a:ext>
            </a:extLst>
          </p:cNvPr>
          <p:cNvSpPr txBox="1">
            <a:spLocks/>
          </p:cNvSpPr>
          <p:nvPr/>
        </p:nvSpPr>
        <p:spPr>
          <a:xfrm>
            <a:off x="7603049" y="5567102"/>
            <a:ext cx="384614" cy="87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solidFill>
                  <a:srgbClr val="6E0027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E</a:t>
            </a:r>
            <a:endParaRPr lang="ko-KR" altLang="en-US" sz="2400" dirty="0">
              <a:solidFill>
                <a:srgbClr val="6E0027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3E294C0D-49DC-4468-A270-02DA37488572}"/>
              </a:ext>
            </a:extLst>
          </p:cNvPr>
          <p:cNvSpPr txBox="1">
            <a:spLocks/>
          </p:cNvSpPr>
          <p:nvPr/>
        </p:nvSpPr>
        <p:spPr>
          <a:xfrm>
            <a:off x="8103617" y="5646130"/>
            <a:ext cx="384614" cy="71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solidFill>
                  <a:srgbClr val="6E0027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E</a:t>
            </a:r>
            <a:endParaRPr lang="ko-KR" altLang="en-US" sz="2400" dirty="0">
              <a:solidFill>
                <a:srgbClr val="6E0027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ED2E4ADF-6235-4969-AED0-F75899906369}"/>
              </a:ext>
            </a:extLst>
          </p:cNvPr>
          <p:cNvSpPr txBox="1">
            <a:spLocks/>
          </p:cNvSpPr>
          <p:nvPr/>
        </p:nvSpPr>
        <p:spPr>
          <a:xfrm>
            <a:off x="8601836" y="5635312"/>
            <a:ext cx="384614" cy="71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>
                <a:solidFill>
                  <a:srgbClr val="6E0027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P</a:t>
            </a:r>
            <a:endParaRPr lang="ko-KR" altLang="en-US" sz="2400" dirty="0">
              <a:solidFill>
                <a:srgbClr val="6E0027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38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egoe UI Semilight"/>
        <a:ea typeface="맑은 고딕"/>
        <a:cs typeface=""/>
      </a:majorFont>
      <a:minorFont>
        <a:latin typeface="Segoe UI Semi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15990</TotalTime>
  <Words>547</Words>
  <Application>Microsoft Office PowerPoint</Application>
  <PresentationFormat>와이드스크린</PresentationFormat>
  <Paragraphs>181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a블랙M</vt:lpstr>
      <vt:lpstr>Arial</vt:lpstr>
      <vt:lpstr>Wingdings</vt:lpstr>
      <vt:lpstr>맑은 고딕</vt:lpstr>
      <vt:lpstr>Segoe UI Semilight</vt:lpstr>
      <vt:lpstr>Office 테마</vt:lpstr>
      <vt:lpstr>Character-Aware Neural Language Model </vt:lpstr>
      <vt:lpstr>Contents</vt:lpstr>
      <vt:lpstr>00 Why this model?</vt:lpstr>
      <vt:lpstr>00 Why this model?</vt:lpstr>
      <vt:lpstr>00 Why this model?</vt:lpstr>
      <vt:lpstr>00 Why this model?</vt:lpstr>
      <vt:lpstr>01 Intro</vt:lpstr>
      <vt:lpstr>02 Problem</vt:lpstr>
      <vt:lpstr>03 Solution - Idea</vt:lpstr>
      <vt:lpstr>03 Solution - contribution</vt:lpstr>
      <vt:lpstr>04 Model</vt:lpstr>
      <vt:lpstr>04 Model</vt:lpstr>
      <vt:lpstr>04 Model</vt:lpstr>
      <vt:lpstr>05 Result</vt:lpstr>
      <vt:lpstr>05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NER-WonjinYoon</dc:title>
  <dc:creator>WonJin Yoon</dc:creator>
  <cp:lastModifiedBy>Jinhee Kim</cp:lastModifiedBy>
  <cp:revision>242</cp:revision>
  <cp:lastPrinted>2017-08-01T06:51:24Z</cp:lastPrinted>
  <dcterms:created xsi:type="dcterms:W3CDTF">2017-03-08T03:39:15Z</dcterms:created>
  <dcterms:modified xsi:type="dcterms:W3CDTF">2017-12-14T03:30:19Z</dcterms:modified>
</cp:coreProperties>
</file>