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embedTrueTypeFonts="1" saveSubsetFonts="1" strictFirstAndLastChars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embeddedFontLst>
    <p:embeddedFont>
      <p:font charset="0" panose="020B0604020202020204" typeface="Montserrat"/>
      <p:regular r:id="rId19"/>
      <p:bold r:id="rId20"/>
      <p:italic r:id="rId21"/>
      <p:boldItalic r:id="rId22"/>
    </p:embeddedFont>
    <p:embeddedFont>
      <p:font charset="0" panose="020B0604020202020204" typeface="Lato"/>
      <p:regular r:id="rId23"/>
      <p:bold r:id="rId24"/>
      <p:italic r:id="rId25"/>
      <p:boldItalic r:id="rId2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d="100" n="79"/>
          <a:sy d="100" n="79"/>
        </p:scale>
        <p:origin x="108" y="115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26" Target="fonts/font8.fntdata" Type="http://schemas.openxmlformats.org/officeDocument/2006/relationships/font"/><Relationship Id="rId25" Target="fonts/font7.fntdata" Type="http://schemas.openxmlformats.org/officeDocument/2006/relationships/font"/><Relationship Id="rId24" Target="fonts/font6.fntdata" Type="http://schemas.openxmlformats.org/officeDocument/2006/relationships/font"/><Relationship Id="rId21" Target="fonts/font3.fntdata" Type="http://schemas.openxmlformats.org/officeDocument/2006/relationships/font"/><Relationship Id="rId19" Target="fonts/font1.fntdata" Type="http://schemas.openxmlformats.org/officeDocument/2006/relationships/font"/><Relationship Id="rId20" Target="fonts/font2.fntdata" Type="http://schemas.openxmlformats.org/officeDocument/2006/relationships/font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fonts/font5.fntdata" Type="http://schemas.openxmlformats.org/officeDocument/2006/relationships/font"/><Relationship Id="rId2" Target="viewProps.xml" Type="http://schemas.openxmlformats.org/officeDocument/2006/relationships/viewProps"/><Relationship Id="rId22" Target="fonts/font4.fntdata" Type="http://schemas.openxmlformats.org/officeDocument/2006/relationships/font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ChangeAspect="1" noGrp="1" noRot="1"/>
          </p:cNvSpPr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" name="Shape 4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ChangeAspect="1" noGrp="1" noRot="1"/>
          </p:cNvSpPr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  <a:endParaRPr altLang="en"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r" lvl="0">
              <a:spcBef>
                <a:spcPts val="0"/>
              </a:spcBef>
              <a:buNone/>
            </a:pPr>
            <a:fld id="{00000000-1234-1234-1234-123412341234}" type="slidenum">
              <a:rPr altLang="en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altLang="en"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media/image12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media/image13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image3.png" Type="http://schemas.openxmlformats.org/officeDocument/2006/relationships/image"/><Relationship Id="rId3" Target="../media/image2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5" Target="../media/image6.png" Type="http://schemas.openxmlformats.org/officeDocument/2006/relationships/image"/><Relationship Id="rId4" Target="../media/image5.png" Type="http://schemas.openxmlformats.org/officeDocument/2006/relationships/image"/><Relationship Id="rId3" Target="../media/image4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5" Target="../media/image9.png" Type="http://schemas.openxmlformats.org/officeDocument/2006/relationships/image"/><Relationship Id="rId4" Target="../media/image8.png" Type="http://schemas.openxmlformats.org/officeDocument/2006/relationships/image"/><Relationship Id="rId3" Target="../media/image7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8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4" Target="../media/image11.png" Type="http://schemas.openxmlformats.org/officeDocument/2006/relationships/image"/><Relationship Id="rId3" Target="../media/image10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090325" y="1578400"/>
            <a:ext cx="5940900" cy="15789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 sz="3000">
                <a:latin typeface="Arial"/>
              </a:rPr>
              <a:t>Huntington’s Disease Biomarkers: Peripheral Blood Gene Expression Profiling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 type="subTitle"/>
          </p:nvPr>
        </p:nvSpPr>
        <p:spPr>
          <a:xfrm>
            <a:off x="3559950" y="3086725"/>
            <a:ext cx="3470700" cy="506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Samantha Hartner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>
                <a:latin typeface="Arial"/>
              </a:rPr>
              <a:t>Pathway Analysis - KEGG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088810"/>
            <a:ext cx="3316918" cy="3868680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23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92" y="457556"/>
            <a:ext cx="7038900" cy="914100"/>
          </a:xfrm>
        </p:spPr>
        <p:txBody>
          <a:bodyPr numCol="1"/>
          <a:lstStyle/>
          <a:p>
            <a:r>
              <a:rPr dirty="0" lang="en-US">
                <a:latin typeface="Arial"/>
              </a:rPr>
              <a:t>Pathway Analysis - </a:t>
            </a:r>
            <a:r>
              <a:rPr dirty="0" err="1" lang="en-US">
                <a:latin typeface="Arial"/>
              </a:rPr>
              <a:t>Reactome</a:t>
            </a:r>
            <a:endParaRPr dirty="0" lang="en-US"/>
          </a:p>
        </p:txBody>
      </p:sp>
      <p:sp>
        <p:nvSpPr>
          <p:cNvPr id="7" name="Rectangle 6"/>
          <p:cNvSpPr/>
          <p:nvPr/>
        </p:nvSpPr>
        <p:spPr>
          <a:xfrm>
            <a:off x="260065" y="1371656"/>
            <a:ext cx="8631936" cy="3663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51" y="1499616"/>
            <a:ext cx="9250959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>
                <a:latin typeface="Arial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pPr indent="-342900" marL="342900">
              <a:buFont typeface="+mj-lt"/>
              <a:buAutoNum type="arabicPeriod"/>
            </a:pPr>
            <a:r>
              <a:rPr dirty="0" err="1" lang="en-US">
                <a:latin typeface="Arial"/>
              </a:rPr>
              <a:t>Borovecki</a:t>
            </a:r>
            <a:r>
              <a:rPr dirty="0" lang="en-US">
                <a:latin typeface="Arial"/>
              </a:rPr>
              <a:t> F, </a:t>
            </a:r>
            <a:r>
              <a:rPr dirty="0" err="1" lang="en-US">
                <a:latin typeface="Arial"/>
              </a:rPr>
              <a:t>Lovrecic</a:t>
            </a:r>
            <a:r>
              <a:rPr dirty="0" lang="en-US">
                <a:latin typeface="Arial"/>
              </a:rPr>
              <a:t>, L, Zhou, J, </a:t>
            </a:r>
            <a:r>
              <a:rPr dirty="0" err="1" lang="en-US">
                <a:latin typeface="Arial"/>
              </a:rPr>
              <a:t>Jeong</a:t>
            </a:r>
            <a:r>
              <a:rPr dirty="0" lang="en-US">
                <a:latin typeface="Arial"/>
              </a:rPr>
              <a:t>, H et al. Genome-wide expression profiling of human blood reveals biomarkers for Huntington’s disease. Proc Natl </a:t>
            </a:r>
            <a:r>
              <a:rPr dirty="0" err="1" lang="en-US">
                <a:latin typeface="Arial"/>
              </a:rPr>
              <a:t>Acad</a:t>
            </a:r>
            <a:r>
              <a:rPr dirty="0" lang="en-US">
                <a:latin typeface="Arial"/>
              </a:rPr>
              <a:t> Sci U S A 2005 Aug 2; 102(31):11023-8. PMID: 16043692</a:t>
            </a:r>
          </a:p>
          <a:p>
            <a:pPr indent="-342900" marL="342900">
              <a:buFont typeface="+mj-lt"/>
              <a:buAutoNum type="arabicPeriod"/>
            </a:pPr>
            <a:r>
              <a:rPr lang="en-US">
                <a:latin typeface="Arial"/>
              </a:rPr>
              <a:t>https://www.ncbi.nlm.nih.gov/geo/geo2r/</a:t>
            </a:r>
            <a:endParaRPr dirty="0" lang="en-US"/>
          </a:p>
          <a:p>
            <a:pPr indent="-342900" marL="342900">
              <a:buFont typeface="+mj-lt"/>
              <a:buAutoNum type="arabicPeriod"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02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dirty="0" lang="en">
                <a:latin typeface="Arial"/>
              </a:rPr>
              <a:t>Introduction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idx="1" type="body"/>
          </p:nvPr>
        </p:nvSpPr>
        <p:spPr>
          <a:xfrm>
            <a:off x="341376" y="1490730"/>
            <a:ext cx="8497824" cy="3373878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HD is progressive neurodegenerative autosomal dominant condition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Biomarkers of disease from early progression to disease onset can increase understanding of disease and help with assessment in clinical trials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My study used mRNA assay to profile peripheral blood biomarkers</a:t>
            </a:r>
          </a:p>
          <a:p>
            <a:pPr indent="-285750" lvl="1" marL="9715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600">
                <a:latin typeface="Arial"/>
              </a:rPr>
              <a:t>Huntington’s Disease affects the CNS, but the mutant </a:t>
            </a:r>
            <a:r>
              <a:rPr altLang="en" dirty="0" i="1" lang="en" sz="1600">
                <a:latin typeface="Arial"/>
              </a:rPr>
              <a:t>Huntingtin </a:t>
            </a:r>
            <a:r>
              <a:rPr altLang="en" dirty="0" lang="en" sz="1600">
                <a:latin typeface="Arial"/>
              </a:rPr>
              <a:t>protein is found throughout the body, meaning biomarkers for the disease may be found in other tissues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31 samples in 3 groups:</a:t>
            </a:r>
          </a:p>
          <a:p>
            <a:pPr indent="-285750" lvl="1" marL="9715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600">
                <a:latin typeface="Arial"/>
              </a:rPr>
              <a:t>12 symptomatic HD patients</a:t>
            </a:r>
          </a:p>
          <a:p>
            <a:pPr indent="-285750" lvl="1" marL="9715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600">
                <a:latin typeface="Arial"/>
              </a:rPr>
              <a:t>5 pre-symptomatic HD patients</a:t>
            </a:r>
          </a:p>
          <a:p>
            <a:pPr indent="-285750" lvl="1" marL="9715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600">
                <a:latin typeface="Arial"/>
              </a:rPr>
              <a:t>14 control patients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dirty="0" lang="en">
                <a:latin typeface="Arial"/>
              </a:rPr>
              <a:t>Methods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idx="1" type="body"/>
          </p:nvPr>
        </p:nvSpPr>
        <p:spPr>
          <a:xfrm>
            <a:off x="292608" y="1567550"/>
            <a:ext cx="3962400" cy="291120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marL="228600" rtl="0">
              <a:spcBef>
                <a:spcPts val="0"/>
              </a:spcBef>
              <a:spcAft>
                <a:spcPts val="0"/>
              </a:spcAft>
            </a:pPr>
            <a:r>
              <a:rPr altLang="en" dirty="0" lang="en">
                <a:latin typeface="Arial"/>
              </a:rPr>
              <a:t>My Analysis Steps: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endParaRPr altLang="en" dirty="0" lang="en"/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GEO2R Analysis from Affymetrix GeneChip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L</a:t>
            </a:r>
            <a:r>
              <a:rPr altLang="en" dirty="0" lang="en">
                <a:latin typeface="Arial"/>
              </a:rPr>
              <a:t>og2 transformation and </a:t>
            </a:r>
            <a:r>
              <a:rPr altLang="en" dirty="0" i="1" lang="en">
                <a:latin typeface="Arial"/>
              </a:rPr>
              <a:t>t-</a:t>
            </a:r>
            <a:r>
              <a:rPr altLang="en" dirty="0" lang="en">
                <a:latin typeface="Arial"/>
              </a:rPr>
              <a:t>test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Select top 322 Genes</a:t>
            </a:r>
          </a:p>
          <a:p>
            <a:pPr indent="-285750" lvl="0" marL="5143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Principal Component Analysis (PCA)</a:t>
            </a:r>
          </a:p>
          <a:p>
            <a:pPr indent="-285750" lvl="0" marL="5143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K</a:t>
            </a:r>
            <a:r>
              <a:rPr altLang="en" dirty="0" lang="en">
                <a:latin typeface="Arial"/>
              </a:rPr>
              <a:t>means Clustering</a:t>
            </a:r>
          </a:p>
          <a:p>
            <a:pPr indent="-285750" lvl="0" marL="5143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Pathway Analysis</a:t>
            </a:r>
          </a:p>
          <a:p>
            <a:pPr indent="-171450" lvl="7" marL="91440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Panther</a:t>
            </a:r>
          </a:p>
          <a:p>
            <a:pPr indent="-171450" lvl="3" marL="91440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Reactome</a:t>
            </a:r>
          </a:p>
          <a:p>
            <a:pPr indent="-171450" lvl="3" marL="91440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KEGG</a:t>
            </a:r>
          </a:p>
          <a:p>
            <a:pPr lvl="0" marL="228600">
              <a:spcBef>
                <a:spcPts val="0"/>
              </a:spcBef>
              <a:spcAft>
                <a:spcPts val="0"/>
              </a:spcAft>
            </a:pPr>
            <a:endParaRPr altLang="en" dirty="0" lang="en"/>
          </a:p>
        </p:txBody>
      </p:sp>
      <p:sp>
        <p:nvSpPr>
          <p:cNvPr id="148" name="Shape 148"/>
          <p:cNvSpPr txBox="1">
            <a:spLocks noGrp="1"/>
          </p:cNvSpPr>
          <p:nvPr>
            <p:ph idx="2" type="body"/>
          </p:nvPr>
        </p:nvSpPr>
        <p:spPr>
          <a:xfrm>
            <a:off x="4700700" y="1567550"/>
            <a:ext cx="4138500" cy="291120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dirty="0" lang="en-US">
                <a:latin typeface="Arial"/>
              </a:rPr>
              <a:t>Original Authors’ Analysis: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endParaRPr dirty="0" lang="en-US"/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Analysis of </a:t>
            </a:r>
            <a:r>
              <a:rPr dirty="0" err="1" lang="en-US">
                <a:latin typeface="Arial"/>
              </a:rPr>
              <a:t>Affymetrix</a:t>
            </a:r>
            <a:r>
              <a:rPr dirty="0" lang="en-US">
                <a:latin typeface="Arial"/>
              </a:rPr>
              <a:t> (Mas5) and </a:t>
            </a:r>
            <a:r>
              <a:rPr dirty="0" err="1" lang="en-US">
                <a:latin typeface="Arial"/>
              </a:rPr>
              <a:t>Amersham</a:t>
            </a:r>
            <a:r>
              <a:rPr dirty="0" lang="en-US">
                <a:latin typeface="Arial"/>
              </a:rPr>
              <a:t> (</a:t>
            </a:r>
            <a:r>
              <a:rPr dirty="0" err="1" lang="en-US">
                <a:latin typeface="Arial"/>
              </a:rPr>
              <a:t>CodeLink</a:t>
            </a:r>
            <a:r>
              <a:rPr dirty="0" lang="en-US">
                <a:latin typeface="Arial"/>
              </a:rPr>
              <a:t>)  microarrays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Filtering to reduce technical noise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Normalization (Spotfire)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Two-sided </a:t>
            </a:r>
            <a:r>
              <a:rPr dirty="0" i="1" lang="en-US">
                <a:latin typeface="Arial"/>
              </a:rPr>
              <a:t>t</a:t>
            </a:r>
            <a:r>
              <a:rPr dirty="0" lang="en-US">
                <a:latin typeface="Arial"/>
              </a:rPr>
              <a:t>-test (Excel)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Ratio of change calculation (Excel)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PCA (S-Plus)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Hierarchical clustering (Spotfire)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QRT-PCR of top 30</a:t>
            </a:r>
          </a:p>
          <a:p>
            <a:pPr indent="-285750" lvl="0" marL="2857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Volcano Plot - all genes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107801" cy="3530850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Heatmap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00" y="1237275"/>
            <a:ext cx="2353900" cy="3530850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250" y="559274"/>
            <a:ext cx="2675049" cy="4208849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Principal Component Analysis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5" y="1962859"/>
            <a:ext cx="2980539" cy="3104440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724" y="1962841"/>
            <a:ext cx="2980550" cy="3104458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69" name="Shape 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175" y="1962845"/>
            <a:ext cx="2980550" cy="3104454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k means Clustering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50" y="1725074"/>
            <a:ext cx="5514025" cy="3184874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304" y="644925"/>
            <a:ext cx="904875" cy="581025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r="50968"/>
          <a:stretch/>
        </p:blipFill>
        <p:spPr>
          <a:xfrm>
            <a:off x="6209930" y="1725074"/>
            <a:ext cx="2703625" cy="3184874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latin typeface="Arial"/>
              </a:rPr>
              <a:t>Most Differentially Expressed Genes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t" anchorCtr="0" bIns="91425" lIns="91425" numCol="1" rIns="91425" tIns="91425">
            <a:noAutofit/>
          </a:bodyPr>
          <a:lstStyle/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Of the 322 genes analyzed by GEO2R, I took a subset of genes with p &lt; 0.05 and absolute logFC &gt; 2</a:t>
            </a:r>
          </a:p>
          <a:p>
            <a:pPr indent="-285750" lvl="0" marL="5143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 sz="1800">
                <a:latin typeface="Arial"/>
              </a:rPr>
              <a:t>n = 81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idx="2" type="body"/>
          </p:nvPr>
        </p:nvSpPr>
        <p:spPr>
          <a:xfrm>
            <a:off x="4975521" y="1567550"/>
            <a:ext cx="3403200" cy="29112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t" anchorCtr="0" bIns="91425" lIns="91425" numCol="1" rIns="91425" tIns="91425">
            <a:noAutofit/>
          </a:bodyPr>
          <a:lstStyle/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ANXA1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AX0T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CAPZA1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HIF1A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JJAZ1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P2Y5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PCNP**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ROCK1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SF3B1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SP3**</a:t>
            </a:r>
          </a:p>
          <a:p>
            <a:pPr indent="-285750" lvl="0" marL="514350" rtl="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highlight>
                  <a:srgbClr val="0000FF"/>
                </a:highlight>
                <a:latin typeface="Arial"/>
              </a:rPr>
              <a:t>TAF7</a:t>
            </a:r>
          </a:p>
          <a:p>
            <a:pPr indent="-285750" lvl="0" marL="514350">
              <a:spcBef>
                <a:spcPts val="0"/>
              </a:spcBef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altLang="en" dirty="0" lang="en">
                <a:latin typeface="Arial"/>
              </a:rPr>
              <a:t>YIPPEE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dirty="0" lang="en">
                <a:latin typeface="Arial"/>
              </a:rPr>
              <a:t>Pathways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68194"/>
            <a:ext cx="4726734" cy="2544675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0" y="2663617"/>
            <a:ext cx="4726734" cy="2404830"/>
          </a:xfrm>
          <a:prstGeom prst="rect">
            <a:avLst/>
          </a:prstGeom>
          <a:ln cap="sq" w="38100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1" name="Text Placeholder 3"/>
          <p:cNvSpPr>
            <a:spLocks noGrp="1"/>
          </p:cNvSpPr>
          <p:nvPr>
            <p:ph idx="2" type="body"/>
          </p:nvPr>
        </p:nvSpPr>
        <p:spPr>
          <a:xfrm>
            <a:off x="275877" y="1525405"/>
            <a:ext cx="2735548" cy="1400675"/>
          </a:xfrm>
          <a:ln w="28575">
            <a:solidFill>
              <a:schemeClr val="tx2">
                <a:lumMod val="75000"/>
              </a:schemeClr>
            </a:solidFill>
          </a:ln>
        </p:spPr>
        <p:txBody>
          <a:bodyPr numCol="1"/>
          <a:lstStyle/>
          <a:p>
            <a:pPr>
              <a:spcAft>
                <a:spcPts val="0"/>
              </a:spcAft>
            </a:pPr>
            <a:r>
              <a:rPr dirty="0" lang="en-US">
                <a:latin typeface="Arial"/>
              </a:rPr>
              <a:t>Pathways Identified in Paper:</a:t>
            </a:r>
          </a:p>
          <a:p>
            <a:pPr indent="-285750" marL="28575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Transcription/RNA processing</a:t>
            </a:r>
          </a:p>
          <a:p>
            <a:pPr indent="-285750" marL="28575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Signaling</a:t>
            </a:r>
          </a:p>
          <a:p>
            <a:pPr indent="-285750" marL="28575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Ubiquitin/proteasome</a:t>
            </a:r>
          </a:p>
          <a:p>
            <a:pPr indent="-285750" marL="285750">
              <a:spcAft>
                <a:spcPts val="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Arial"/>
              </a:rPr>
              <a:t>Vesicle trafficking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323</Words>
  <Paragraphs>63</Paragraphs>
  <Slides>12</Slides>
  <Notes>9</Notes>
  <TotalTime>66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6">
      <vt:lpstr>Arial</vt:lpstr>
      <vt:lpstr>Montserrat</vt:lpstr>
      <vt:lpstr>Lato</vt:lpstr>
      <vt:lpstr>focus</vt:lpstr>
      <vt:lpstr>Huntington’s Disease Biomarkers: Peripheral Blood Gene Expression Profiling</vt:lpstr>
      <vt:lpstr>Introduction</vt:lpstr>
      <vt:lpstr>Methods</vt:lpstr>
      <vt:lpstr>Volcano Plot - all genes</vt:lpstr>
      <vt:lpstr>Heatmap</vt:lpstr>
      <vt:lpstr>Principal Component Analysis</vt:lpstr>
      <vt:lpstr>k means Clustering</vt:lpstr>
      <vt:lpstr>Most Differentially Expressed Genes</vt:lpstr>
      <vt:lpstr>Pathways</vt:lpstr>
      <vt:lpstr>Pathway Analysis - KEGG</vt:lpstr>
      <vt:lpstr>Pathway Analysis - Reactome</vt:lpstr>
      <vt:lpstr>References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On-screen Show (16:9)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Hartner, Samantha E</cp:lastModifiedBy>
  <dcterms:modified xsi:type="dcterms:W3CDTF">2017-07-28T17:21:37Z</dcterms:modified>
  <cp:revision>10</cp:revision>
  <dc:title>Huntington’s Disease Biomarkers: Peripheral Blood Gene Expression Profiling</dc:title>
</cp:coreProperties>
</file>