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p:scale>
          <a:sx n="84" d="100"/>
          <a:sy n="84" d="100"/>
        </p:scale>
        <p:origin x="976" y="9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Users/emilerne/Downloads/Assignment%203/output/aggergated-finacial-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emilerne/Downloads/Assignment%203/output/aggergated-finacial-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emilerne/Downloads/Assignment%203/output/aggergated-finacial-data.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Net profits across stores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SE"/>
        </a:p>
      </c:txPr>
    </c:title>
    <c:autoTitleDeleted val="0"/>
    <c:plotArea>
      <c:layout>
        <c:manualLayout>
          <c:layoutTarget val="inner"/>
          <c:xMode val="edge"/>
          <c:yMode val="edge"/>
          <c:x val="6.9657780315801818E-2"/>
          <c:y val="0.11273054794877939"/>
          <c:w val="0.91329961329020748"/>
          <c:h val="0.71354860915473151"/>
        </c:manualLayout>
      </c:layout>
      <c:barChart>
        <c:barDir val="col"/>
        <c:grouping val="clustered"/>
        <c:varyColors val="0"/>
        <c:ser>
          <c:idx val="0"/>
          <c:order val="0"/>
          <c:spPr>
            <a:solidFill>
              <a:schemeClr val="accent1"/>
            </a:solidFill>
            <a:ln>
              <a:noFill/>
            </a:ln>
            <a:effectLst/>
          </c:spPr>
          <c:invertIfNegative val="0"/>
          <c:dPt>
            <c:idx val="33"/>
            <c:invertIfNegative val="0"/>
            <c:bubble3D val="0"/>
            <c:spPr>
              <a:solidFill>
                <a:srgbClr val="C00000"/>
              </a:solidFill>
              <a:ln>
                <a:noFill/>
              </a:ln>
              <a:effectLst/>
            </c:spPr>
            <c:extLst>
              <c:ext xmlns:c16="http://schemas.microsoft.com/office/drawing/2014/chart" uri="{C3380CC4-5D6E-409C-BE32-E72D297353CC}">
                <c16:uniqueId val="{00000001-DAEA-804E-A339-79447924D370}"/>
              </c:ext>
            </c:extLst>
          </c:dPt>
          <c:dPt>
            <c:idx val="34"/>
            <c:invertIfNegative val="0"/>
            <c:bubble3D val="0"/>
            <c:spPr>
              <a:solidFill>
                <a:srgbClr val="C00000"/>
              </a:solidFill>
              <a:ln>
                <a:noFill/>
              </a:ln>
              <a:effectLst/>
            </c:spPr>
            <c:extLst>
              <c:ext xmlns:c16="http://schemas.microsoft.com/office/drawing/2014/chart" uri="{C3380CC4-5D6E-409C-BE32-E72D297353CC}">
                <c16:uniqueId val="{00000003-DAEA-804E-A339-79447924D370}"/>
              </c:ext>
            </c:extLst>
          </c:dPt>
          <c:dPt>
            <c:idx val="35"/>
            <c:invertIfNegative val="0"/>
            <c:bubble3D val="0"/>
            <c:spPr>
              <a:solidFill>
                <a:srgbClr val="C00000"/>
              </a:solidFill>
              <a:ln>
                <a:noFill/>
              </a:ln>
              <a:effectLst/>
            </c:spPr>
            <c:extLst>
              <c:ext xmlns:c16="http://schemas.microsoft.com/office/drawing/2014/chart" uri="{C3380CC4-5D6E-409C-BE32-E72D297353CC}">
                <c16:uniqueId val="{00000005-DAEA-804E-A339-79447924D370}"/>
              </c:ext>
            </c:extLst>
          </c:dPt>
          <c:cat>
            <c:strRef>
              <c:f>Sheet8!$A$2:$A$37</c:f>
              <c:strCache>
                <c:ptCount val="36"/>
                <c:pt idx="0">
                  <c:v>Online</c:v>
                </c:pt>
                <c:pt idx="1">
                  <c:v>Luleå</c:v>
                </c:pt>
                <c:pt idx="2">
                  <c:v>Tumba</c:v>
                </c:pt>
                <c:pt idx="3">
                  <c:v>Uppsala</c:v>
                </c:pt>
                <c:pt idx="4">
                  <c:v>Norrköping</c:v>
                </c:pt>
                <c:pt idx="5">
                  <c:v>Gävle</c:v>
                </c:pt>
                <c:pt idx="6">
                  <c:v>Norrtälje</c:v>
                </c:pt>
                <c:pt idx="7">
                  <c:v>Karlskoga</c:v>
                </c:pt>
                <c:pt idx="8">
                  <c:v>Jordbro</c:v>
                </c:pt>
                <c:pt idx="9">
                  <c:v>Linköping</c:v>
                </c:pt>
                <c:pt idx="10">
                  <c:v>Karlstad</c:v>
                </c:pt>
                <c:pt idx="11">
                  <c:v>Nordöstra Göteborg</c:v>
                </c:pt>
                <c:pt idx="12">
                  <c:v>Ludvika</c:v>
                </c:pt>
                <c:pt idx="13">
                  <c:v>Motala</c:v>
                </c:pt>
                <c:pt idx="14">
                  <c:v>Örebro</c:v>
                </c:pt>
                <c:pt idx="15">
                  <c:v>Borlänge</c:v>
                </c:pt>
                <c:pt idx="16">
                  <c:v>Enköping</c:v>
                </c:pt>
                <c:pt idx="17">
                  <c:v>Falköping</c:v>
                </c:pt>
                <c:pt idx="18">
                  <c:v>Tranås</c:v>
                </c:pt>
                <c:pt idx="19">
                  <c:v>Kalmar</c:v>
                </c:pt>
                <c:pt idx="20">
                  <c:v>Södertälje</c:v>
                </c:pt>
                <c:pt idx="21">
                  <c:v>Kungälv</c:v>
                </c:pt>
                <c:pt idx="22">
                  <c:v>Oskarshamn</c:v>
                </c:pt>
                <c:pt idx="23">
                  <c:v>Nässjö</c:v>
                </c:pt>
                <c:pt idx="24">
                  <c:v>Stockholm</c:v>
                </c:pt>
                <c:pt idx="25">
                  <c:v>Mordor</c:v>
                </c:pt>
                <c:pt idx="26">
                  <c:v>Lund</c:v>
                </c:pt>
                <c:pt idx="27">
                  <c:v>Gislaved</c:v>
                </c:pt>
                <c:pt idx="28">
                  <c:v>Jönköping</c:v>
                </c:pt>
                <c:pt idx="29">
                  <c:v>Växjö</c:v>
                </c:pt>
                <c:pt idx="30">
                  <c:v>Kristianstad</c:v>
                </c:pt>
                <c:pt idx="31">
                  <c:v>Borås</c:v>
                </c:pt>
                <c:pt idx="32">
                  <c:v>Halmstad</c:v>
                </c:pt>
                <c:pt idx="33">
                  <c:v>Göteborg</c:v>
                </c:pt>
                <c:pt idx="34">
                  <c:v>Malmö</c:v>
                </c:pt>
                <c:pt idx="35">
                  <c:v>Höganäs</c:v>
                </c:pt>
              </c:strCache>
            </c:strRef>
          </c:cat>
          <c:val>
            <c:numRef>
              <c:f>Sheet8!$B$2:$B$37</c:f>
              <c:numCache>
                <c:formatCode>General</c:formatCode>
                <c:ptCount val="36"/>
                <c:pt idx="0">
                  <c:v>200000</c:v>
                </c:pt>
                <c:pt idx="1">
                  <c:v>112944.81999999998</c:v>
                </c:pt>
                <c:pt idx="2">
                  <c:v>62066.290000000081</c:v>
                </c:pt>
                <c:pt idx="3">
                  <c:v>60361.569999999876</c:v>
                </c:pt>
                <c:pt idx="4">
                  <c:v>58755.140000000043</c:v>
                </c:pt>
                <c:pt idx="5">
                  <c:v>50034.519999999946</c:v>
                </c:pt>
                <c:pt idx="6">
                  <c:v>47852.89999999998</c:v>
                </c:pt>
                <c:pt idx="7">
                  <c:v>47784.790000000052</c:v>
                </c:pt>
                <c:pt idx="8">
                  <c:v>45044.569999999971</c:v>
                </c:pt>
                <c:pt idx="9">
                  <c:v>44938.280000000028</c:v>
                </c:pt>
                <c:pt idx="10">
                  <c:v>43134.779999999984</c:v>
                </c:pt>
                <c:pt idx="11">
                  <c:v>40326.089999999975</c:v>
                </c:pt>
                <c:pt idx="12">
                  <c:v>36319.160000000054</c:v>
                </c:pt>
                <c:pt idx="13">
                  <c:v>34479.229999999938</c:v>
                </c:pt>
                <c:pt idx="14">
                  <c:v>30816.86999999993</c:v>
                </c:pt>
                <c:pt idx="15">
                  <c:v>30509.23000000001</c:v>
                </c:pt>
                <c:pt idx="16">
                  <c:v>30311.210000000014</c:v>
                </c:pt>
                <c:pt idx="17">
                  <c:v>29872.060000000019</c:v>
                </c:pt>
                <c:pt idx="18">
                  <c:v>29199.879999999976</c:v>
                </c:pt>
                <c:pt idx="19">
                  <c:v>20799.310000000041</c:v>
                </c:pt>
                <c:pt idx="20">
                  <c:v>18746.14</c:v>
                </c:pt>
                <c:pt idx="21">
                  <c:v>15367.289999999975</c:v>
                </c:pt>
                <c:pt idx="22">
                  <c:v>14608.589999999993</c:v>
                </c:pt>
                <c:pt idx="23">
                  <c:v>12187.049999999974</c:v>
                </c:pt>
                <c:pt idx="24">
                  <c:v>11982.970000000016</c:v>
                </c:pt>
                <c:pt idx="25">
                  <c:v>10597.970000000008</c:v>
                </c:pt>
                <c:pt idx="26">
                  <c:v>10262.840000000007</c:v>
                </c:pt>
                <c:pt idx="27">
                  <c:v>8965.1899999999841</c:v>
                </c:pt>
                <c:pt idx="28">
                  <c:v>5722.9299999999857</c:v>
                </c:pt>
                <c:pt idx="29">
                  <c:v>4747.5999999999876</c:v>
                </c:pt>
                <c:pt idx="30">
                  <c:v>4454.2700000000114</c:v>
                </c:pt>
                <c:pt idx="31">
                  <c:v>1741.8700000000172</c:v>
                </c:pt>
                <c:pt idx="32">
                  <c:v>1203.2800000000025</c:v>
                </c:pt>
                <c:pt idx="33">
                  <c:v>-1978.0699999999888</c:v>
                </c:pt>
                <c:pt idx="34">
                  <c:v>-4768.880000000001</c:v>
                </c:pt>
                <c:pt idx="35">
                  <c:v>-7702.9800000000014</c:v>
                </c:pt>
              </c:numCache>
            </c:numRef>
          </c:val>
          <c:extLst>
            <c:ext xmlns:c16="http://schemas.microsoft.com/office/drawing/2014/chart" uri="{C3380CC4-5D6E-409C-BE32-E72D297353CC}">
              <c16:uniqueId val="{00000006-DAEA-804E-A339-79447924D370}"/>
            </c:ext>
          </c:extLst>
        </c:ser>
        <c:dLbls>
          <c:showLegendKey val="0"/>
          <c:showVal val="0"/>
          <c:showCatName val="0"/>
          <c:showSerName val="0"/>
          <c:showPercent val="0"/>
          <c:showBubbleSize val="0"/>
        </c:dLbls>
        <c:gapWidth val="52"/>
        <c:axId val="1863750079"/>
        <c:axId val="1863644591"/>
      </c:barChart>
      <c:catAx>
        <c:axId val="18637500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0"/>
          <a:lstStyle/>
          <a:p>
            <a:pPr>
              <a:defRPr sz="900" b="1" i="0" u="none" strike="noStrike" kern="1200" baseline="0">
                <a:solidFill>
                  <a:schemeClr val="tx1">
                    <a:lumMod val="65000"/>
                    <a:lumOff val="35000"/>
                  </a:schemeClr>
                </a:solidFill>
                <a:latin typeface="+mn-lt"/>
                <a:ea typeface="+mn-ea"/>
                <a:cs typeface="+mn-cs"/>
              </a:defRPr>
            </a:pPr>
            <a:endParaRPr lang="en-SE"/>
          </a:p>
        </c:txPr>
        <c:crossAx val="1863644591"/>
        <c:crosses val="autoZero"/>
        <c:auto val="1"/>
        <c:lblAlgn val="ctr"/>
        <c:lblOffset val="100"/>
        <c:noMultiLvlLbl val="0"/>
      </c:catAx>
      <c:valAx>
        <c:axId val="1863644591"/>
        <c:scaling>
          <c:orientation val="minMax"/>
          <c:max val="2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E"/>
          </a:p>
        </c:txPr>
        <c:crossAx val="186375007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S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SE"/>
        </a:p>
      </c:txPr>
    </c:title>
    <c:autoTitleDeleted val="0"/>
    <c:plotArea>
      <c:layout>
        <c:manualLayout>
          <c:layoutTarget val="inner"/>
          <c:xMode val="edge"/>
          <c:yMode val="edge"/>
          <c:x val="6.6569335083114606E-2"/>
          <c:y val="0.13760682512088587"/>
          <c:w val="0.90287510936132986"/>
          <c:h val="0.78370090268731041"/>
        </c:manualLayout>
      </c:layout>
      <c:lineChart>
        <c:grouping val="standard"/>
        <c:varyColors val="0"/>
        <c:ser>
          <c:idx val="0"/>
          <c:order val="0"/>
          <c:tx>
            <c:strRef>
              <c:f>'Net profit overview'!$B$40</c:f>
              <c:strCache>
                <c:ptCount val="1"/>
                <c:pt idx="0">
                  <c:v>Nr of unprofitable stores</c:v>
                </c:pt>
              </c:strCache>
            </c:strRef>
          </c:tx>
          <c:spPr>
            <a:ln w="28575" cap="rnd">
              <a:solidFill>
                <a:schemeClr val="accent1"/>
              </a:solidFill>
              <a:round/>
            </a:ln>
            <a:effectLst/>
          </c:spPr>
          <c:marker>
            <c:symbol val="none"/>
          </c:marker>
          <c:cat>
            <c:strRef>
              <c:f>'Net profit overview'!$C$1:$S$1</c:f>
              <c:strCache>
                <c:ptCount val="17"/>
                <c:pt idx="0">
                  <c:v>2014</c:v>
                </c:pt>
                <c:pt idx="1">
                  <c:v>2015</c:v>
                </c:pt>
                <c:pt idx="2">
                  <c:v>2016</c:v>
                </c:pt>
                <c:pt idx="3">
                  <c:v>2017</c:v>
                </c:pt>
                <c:pt idx="4">
                  <c:v>2018</c:v>
                </c:pt>
                <c:pt idx="5">
                  <c:v>2019</c:v>
                </c:pt>
                <c:pt idx="6">
                  <c:v>2020</c:v>
                </c:pt>
                <c:pt idx="7">
                  <c:v>2021</c:v>
                </c:pt>
                <c:pt idx="8">
                  <c:v>2022</c:v>
                </c:pt>
                <c:pt idx="9">
                  <c:v>2023</c:v>
                </c:pt>
                <c:pt idx="10">
                  <c:v>2024</c:v>
                </c:pt>
                <c:pt idx="11">
                  <c:v>2025</c:v>
                </c:pt>
                <c:pt idx="12">
                  <c:v>2026</c:v>
                </c:pt>
                <c:pt idx="13">
                  <c:v>2027</c:v>
                </c:pt>
                <c:pt idx="14">
                  <c:v>2028</c:v>
                </c:pt>
                <c:pt idx="15">
                  <c:v>2029</c:v>
                </c:pt>
                <c:pt idx="16">
                  <c:v>2030</c:v>
                </c:pt>
              </c:strCache>
            </c:strRef>
          </c:cat>
          <c:val>
            <c:numRef>
              <c:f>'Net profit overview'!$C$40:$S$40</c:f>
              <c:numCache>
                <c:formatCode>General</c:formatCode>
                <c:ptCount val="17"/>
                <c:pt idx="0">
                  <c:v>27</c:v>
                </c:pt>
                <c:pt idx="1">
                  <c:v>14</c:v>
                </c:pt>
                <c:pt idx="2">
                  <c:v>9</c:v>
                </c:pt>
                <c:pt idx="3">
                  <c:v>8</c:v>
                </c:pt>
                <c:pt idx="4">
                  <c:v>4</c:v>
                </c:pt>
                <c:pt idx="5">
                  <c:v>5</c:v>
                </c:pt>
                <c:pt idx="6">
                  <c:v>3</c:v>
                </c:pt>
                <c:pt idx="7">
                  <c:v>3</c:v>
                </c:pt>
                <c:pt idx="8">
                  <c:v>27</c:v>
                </c:pt>
                <c:pt idx="9">
                  <c:v>4</c:v>
                </c:pt>
                <c:pt idx="10">
                  <c:v>3</c:v>
                </c:pt>
                <c:pt idx="11">
                  <c:v>3</c:v>
                </c:pt>
                <c:pt idx="12">
                  <c:v>3</c:v>
                </c:pt>
                <c:pt idx="13">
                  <c:v>3</c:v>
                </c:pt>
                <c:pt idx="14">
                  <c:v>2</c:v>
                </c:pt>
                <c:pt idx="15">
                  <c:v>2</c:v>
                </c:pt>
                <c:pt idx="16">
                  <c:v>2</c:v>
                </c:pt>
              </c:numCache>
            </c:numRef>
          </c:val>
          <c:smooth val="0"/>
          <c:extLst>
            <c:ext xmlns:c16="http://schemas.microsoft.com/office/drawing/2014/chart" uri="{C3380CC4-5D6E-409C-BE32-E72D297353CC}">
              <c16:uniqueId val="{00000000-5641-0D41-948F-770F9F82AEF2}"/>
            </c:ext>
          </c:extLst>
        </c:ser>
        <c:dLbls>
          <c:showLegendKey val="0"/>
          <c:showVal val="0"/>
          <c:showCatName val="0"/>
          <c:showSerName val="0"/>
          <c:showPercent val="0"/>
          <c:showBubbleSize val="0"/>
        </c:dLbls>
        <c:smooth val="0"/>
        <c:axId val="1862511615"/>
        <c:axId val="1862512431"/>
      </c:lineChart>
      <c:catAx>
        <c:axId val="1862511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E"/>
          </a:p>
        </c:txPr>
        <c:crossAx val="1862512431"/>
        <c:crosses val="autoZero"/>
        <c:auto val="1"/>
        <c:lblAlgn val="ctr"/>
        <c:lblOffset val="100"/>
        <c:noMultiLvlLbl val="0"/>
      </c:catAx>
      <c:valAx>
        <c:axId val="18625124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E"/>
          </a:p>
        </c:txPr>
        <c:crossAx val="18625116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S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Profitability</a:t>
            </a:r>
            <a:r>
              <a:rPr lang="en-GB" baseline="0"/>
              <a:t> forecast</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SE"/>
        </a:p>
      </c:txPr>
    </c:title>
    <c:autoTitleDeleted val="0"/>
    <c:plotArea>
      <c:layout/>
      <c:lineChart>
        <c:grouping val="standard"/>
        <c:varyColors val="0"/>
        <c:ser>
          <c:idx val="0"/>
          <c:order val="0"/>
          <c:tx>
            <c:v>Base case</c:v>
          </c:tx>
          <c:spPr>
            <a:ln w="28575" cap="rnd">
              <a:solidFill>
                <a:schemeClr val="accent1"/>
              </a:solidFill>
              <a:round/>
            </a:ln>
            <a:effectLst/>
          </c:spPr>
          <c:marker>
            <c:symbol val="none"/>
          </c:marker>
          <c:cat>
            <c:strRef>
              <c:f>'Net profit overview'!$L$1:$N$1</c:f>
              <c:strCache>
                <c:ptCount val="3"/>
                <c:pt idx="0">
                  <c:v>2023</c:v>
                </c:pt>
                <c:pt idx="1">
                  <c:v>2024</c:v>
                </c:pt>
                <c:pt idx="2">
                  <c:v>2025</c:v>
                </c:pt>
              </c:strCache>
            </c:strRef>
          </c:cat>
          <c:val>
            <c:numRef>
              <c:f>'Net profit overview'!$L$39:$N$39</c:f>
              <c:numCache>
                <c:formatCode>General</c:formatCode>
                <c:ptCount val="3"/>
                <c:pt idx="0">
                  <c:v>937629.26916667202</c:v>
                </c:pt>
                <c:pt idx="1">
                  <c:v>1030956.2203333428</c:v>
                </c:pt>
                <c:pt idx="2">
                  <c:v>1124283.1715000016</c:v>
                </c:pt>
              </c:numCache>
            </c:numRef>
          </c:val>
          <c:smooth val="0"/>
          <c:extLst>
            <c:ext xmlns:c16="http://schemas.microsoft.com/office/drawing/2014/chart" uri="{C3380CC4-5D6E-409C-BE32-E72D297353CC}">
              <c16:uniqueId val="{00000000-3472-534A-A73E-45F04FA6188F}"/>
            </c:ext>
          </c:extLst>
        </c:ser>
        <c:ser>
          <c:idx val="1"/>
          <c:order val="1"/>
          <c:tx>
            <c:v>Closing of unprofitable stores</c:v>
          </c:tx>
          <c:spPr>
            <a:ln w="28575" cap="rnd">
              <a:solidFill>
                <a:schemeClr val="accent2"/>
              </a:solidFill>
              <a:round/>
            </a:ln>
            <a:effectLst/>
          </c:spPr>
          <c:marker>
            <c:symbol val="none"/>
          </c:marker>
          <c:val>
            <c:numRef>
              <c:f>'Net profit overview'!$L$41:$N$41</c:f>
              <c:numCache>
                <c:formatCode>General</c:formatCode>
                <c:ptCount val="3"/>
                <c:pt idx="0">
                  <c:v>958737.0297222276</c:v>
                </c:pt>
                <c:pt idx="1">
                  <c:v>1051557.542555565</c:v>
                </c:pt>
                <c:pt idx="2">
                  <c:v>1144378.0553888907</c:v>
                </c:pt>
              </c:numCache>
            </c:numRef>
          </c:val>
          <c:smooth val="0"/>
          <c:extLst>
            <c:ext xmlns:c16="http://schemas.microsoft.com/office/drawing/2014/chart" uri="{C3380CC4-5D6E-409C-BE32-E72D297353CC}">
              <c16:uniqueId val="{00000001-3472-534A-A73E-45F04FA6188F}"/>
            </c:ext>
          </c:extLst>
        </c:ser>
        <c:dLbls>
          <c:showLegendKey val="0"/>
          <c:showVal val="0"/>
          <c:showCatName val="0"/>
          <c:showSerName val="0"/>
          <c:showPercent val="0"/>
          <c:showBubbleSize val="0"/>
        </c:dLbls>
        <c:smooth val="0"/>
        <c:axId val="1829400015"/>
        <c:axId val="1829382639"/>
      </c:lineChart>
      <c:catAx>
        <c:axId val="18294000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E"/>
          </a:p>
        </c:txPr>
        <c:crossAx val="1829382639"/>
        <c:crosses val="autoZero"/>
        <c:auto val="1"/>
        <c:lblAlgn val="ctr"/>
        <c:lblOffset val="100"/>
        <c:noMultiLvlLbl val="0"/>
      </c:catAx>
      <c:valAx>
        <c:axId val="1829382639"/>
        <c:scaling>
          <c:orientation val="minMax"/>
          <c:min val="9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E"/>
          </a:p>
        </c:txPr>
        <c:crossAx val="18294000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S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S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730E-2731-90DF-9DC9-53385A7C255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SE"/>
          </a:p>
        </p:txBody>
      </p:sp>
      <p:sp>
        <p:nvSpPr>
          <p:cNvPr id="3" name="Subtitle 2">
            <a:extLst>
              <a:ext uri="{FF2B5EF4-FFF2-40B4-BE49-F238E27FC236}">
                <a16:creationId xmlns:a16="http://schemas.microsoft.com/office/drawing/2014/main" id="{4DD9D943-EA5D-725B-8600-897505EB83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SE"/>
          </a:p>
        </p:txBody>
      </p:sp>
      <p:sp>
        <p:nvSpPr>
          <p:cNvPr id="4" name="Date Placeholder 3">
            <a:extLst>
              <a:ext uri="{FF2B5EF4-FFF2-40B4-BE49-F238E27FC236}">
                <a16:creationId xmlns:a16="http://schemas.microsoft.com/office/drawing/2014/main" id="{D5277C53-0B0B-65AA-F778-053DB9938DA4}"/>
              </a:ext>
            </a:extLst>
          </p:cNvPr>
          <p:cNvSpPr>
            <a:spLocks noGrp="1"/>
          </p:cNvSpPr>
          <p:nvPr>
            <p:ph type="dt" sz="half" idx="10"/>
          </p:nvPr>
        </p:nvSpPr>
        <p:spPr/>
        <p:txBody>
          <a:bodyPr/>
          <a:lstStyle/>
          <a:p>
            <a:fld id="{07BB871C-2855-4E48-9F22-4CC062397EA4}" type="datetimeFigureOut">
              <a:rPr lang="en-SE" smtClean="0"/>
              <a:t>2022-09-06</a:t>
            </a:fld>
            <a:endParaRPr lang="en-SE"/>
          </a:p>
        </p:txBody>
      </p:sp>
      <p:sp>
        <p:nvSpPr>
          <p:cNvPr id="5" name="Footer Placeholder 4">
            <a:extLst>
              <a:ext uri="{FF2B5EF4-FFF2-40B4-BE49-F238E27FC236}">
                <a16:creationId xmlns:a16="http://schemas.microsoft.com/office/drawing/2014/main" id="{B71F5C42-28E7-7A1A-3C3D-5A67C853FFFB}"/>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D3E1DFF3-7AE8-9E52-7679-BB66DA97D7CC}"/>
              </a:ext>
            </a:extLst>
          </p:cNvPr>
          <p:cNvSpPr>
            <a:spLocks noGrp="1"/>
          </p:cNvSpPr>
          <p:nvPr>
            <p:ph type="sldNum" sz="quarter" idx="12"/>
          </p:nvPr>
        </p:nvSpPr>
        <p:spPr/>
        <p:txBody>
          <a:bodyPr/>
          <a:lstStyle/>
          <a:p>
            <a:fld id="{0571270E-3267-A24B-B1A8-1D34B6327E3B}" type="slidenum">
              <a:rPr lang="en-SE" smtClean="0"/>
              <a:t>‹#›</a:t>
            </a:fld>
            <a:endParaRPr lang="en-SE"/>
          </a:p>
        </p:txBody>
      </p:sp>
    </p:spTree>
    <p:extLst>
      <p:ext uri="{BB962C8B-B14F-4D97-AF65-F5344CB8AC3E}">
        <p14:creationId xmlns:p14="http://schemas.microsoft.com/office/powerpoint/2010/main" val="415999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3AA1A-1531-7C88-A5A0-F2F3F9181762}"/>
              </a:ext>
            </a:extLst>
          </p:cNvPr>
          <p:cNvSpPr>
            <a:spLocks noGrp="1"/>
          </p:cNvSpPr>
          <p:nvPr>
            <p:ph type="title"/>
          </p:nvPr>
        </p:nvSpPr>
        <p:spPr/>
        <p:txBody>
          <a:bodyPr/>
          <a:lstStyle/>
          <a:p>
            <a:r>
              <a:rPr lang="en-GB"/>
              <a:t>Click to edit Master title style</a:t>
            </a:r>
            <a:endParaRPr lang="en-SE"/>
          </a:p>
        </p:txBody>
      </p:sp>
      <p:sp>
        <p:nvSpPr>
          <p:cNvPr id="3" name="Vertical Text Placeholder 2">
            <a:extLst>
              <a:ext uri="{FF2B5EF4-FFF2-40B4-BE49-F238E27FC236}">
                <a16:creationId xmlns:a16="http://schemas.microsoft.com/office/drawing/2014/main" id="{4185FF32-6AF5-0043-9763-A4FB831EF42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4" name="Date Placeholder 3">
            <a:extLst>
              <a:ext uri="{FF2B5EF4-FFF2-40B4-BE49-F238E27FC236}">
                <a16:creationId xmlns:a16="http://schemas.microsoft.com/office/drawing/2014/main" id="{DF0B84CE-4379-C274-5F4F-88A0C638E48D}"/>
              </a:ext>
            </a:extLst>
          </p:cNvPr>
          <p:cNvSpPr>
            <a:spLocks noGrp="1"/>
          </p:cNvSpPr>
          <p:nvPr>
            <p:ph type="dt" sz="half" idx="10"/>
          </p:nvPr>
        </p:nvSpPr>
        <p:spPr/>
        <p:txBody>
          <a:bodyPr/>
          <a:lstStyle/>
          <a:p>
            <a:fld id="{07BB871C-2855-4E48-9F22-4CC062397EA4}" type="datetimeFigureOut">
              <a:rPr lang="en-SE" smtClean="0"/>
              <a:t>2022-09-06</a:t>
            </a:fld>
            <a:endParaRPr lang="en-SE"/>
          </a:p>
        </p:txBody>
      </p:sp>
      <p:sp>
        <p:nvSpPr>
          <p:cNvPr id="5" name="Footer Placeholder 4">
            <a:extLst>
              <a:ext uri="{FF2B5EF4-FFF2-40B4-BE49-F238E27FC236}">
                <a16:creationId xmlns:a16="http://schemas.microsoft.com/office/drawing/2014/main" id="{EF39793B-0F6C-DB80-A95E-D6198DF976A6}"/>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D57E33E1-1DED-8EC5-1757-6DC2F654FDE5}"/>
              </a:ext>
            </a:extLst>
          </p:cNvPr>
          <p:cNvSpPr>
            <a:spLocks noGrp="1"/>
          </p:cNvSpPr>
          <p:nvPr>
            <p:ph type="sldNum" sz="quarter" idx="12"/>
          </p:nvPr>
        </p:nvSpPr>
        <p:spPr/>
        <p:txBody>
          <a:bodyPr/>
          <a:lstStyle/>
          <a:p>
            <a:fld id="{0571270E-3267-A24B-B1A8-1D34B6327E3B}" type="slidenum">
              <a:rPr lang="en-SE" smtClean="0"/>
              <a:t>‹#›</a:t>
            </a:fld>
            <a:endParaRPr lang="en-SE"/>
          </a:p>
        </p:txBody>
      </p:sp>
    </p:spTree>
    <p:extLst>
      <p:ext uri="{BB962C8B-B14F-4D97-AF65-F5344CB8AC3E}">
        <p14:creationId xmlns:p14="http://schemas.microsoft.com/office/powerpoint/2010/main" val="4082657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FE1F4B-1978-CA28-2E5D-A4878354719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SE"/>
          </a:p>
        </p:txBody>
      </p:sp>
      <p:sp>
        <p:nvSpPr>
          <p:cNvPr id="3" name="Vertical Text Placeholder 2">
            <a:extLst>
              <a:ext uri="{FF2B5EF4-FFF2-40B4-BE49-F238E27FC236}">
                <a16:creationId xmlns:a16="http://schemas.microsoft.com/office/drawing/2014/main" id="{BAA5D22E-9444-2EC5-A918-B89A5EC06BD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4" name="Date Placeholder 3">
            <a:extLst>
              <a:ext uri="{FF2B5EF4-FFF2-40B4-BE49-F238E27FC236}">
                <a16:creationId xmlns:a16="http://schemas.microsoft.com/office/drawing/2014/main" id="{5817FFFD-1D04-2881-BA6C-713CF1908E8C}"/>
              </a:ext>
            </a:extLst>
          </p:cNvPr>
          <p:cNvSpPr>
            <a:spLocks noGrp="1"/>
          </p:cNvSpPr>
          <p:nvPr>
            <p:ph type="dt" sz="half" idx="10"/>
          </p:nvPr>
        </p:nvSpPr>
        <p:spPr/>
        <p:txBody>
          <a:bodyPr/>
          <a:lstStyle/>
          <a:p>
            <a:fld id="{07BB871C-2855-4E48-9F22-4CC062397EA4}" type="datetimeFigureOut">
              <a:rPr lang="en-SE" smtClean="0"/>
              <a:t>2022-09-06</a:t>
            </a:fld>
            <a:endParaRPr lang="en-SE"/>
          </a:p>
        </p:txBody>
      </p:sp>
      <p:sp>
        <p:nvSpPr>
          <p:cNvPr id="5" name="Footer Placeholder 4">
            <a:extLst>
              <a:ext uri="{FF2B5EF4-FFF2-40B4-BE49-F238E27FC236}">
                <a16:creationId xmlns:a16="http://schemas.microsoft.com/office/drawing/2014/main" id="{A2BF56CB-C06E-8800-5186-27A6319DC040}"/>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3A127B15-890B-3913-312D-87BC414D188E}"/>
              </a:ext>
            </a:extLst>
          </p:cNvPr>
          <p:cNvSpPr>
            <a:spLocks noGrp="1"/>
          </p:cNvSpPr>
          <p:nvPr>
            <p:ph type="sldNum" sz="quarter" idx="12"/>
          </p:nvPr>
        </p:nvSpPr>
        <p:spPr/>
        <p:txBody>
          <a:bodyPr/>
          <a:lstStyle/>
          <a:p>
            <a:fld id="{0571270E-3267-A24B-B1A8-1D34B6327E3B}" type="slidenum">
              <a:rPr lang="en-SE" smtClean="0"/>
              <a:t>‹#›</a:t>
            </a:fld>
            <a:endParaRPr lang="en-SE"/>
          </a:p>
        </p:txBody>
      </p:sp>
    </p:spTree>
    <p:extLst>
      <p:ext uri="{BB962C8B-B14F-4D97-AF65-F5344CB8AC3E}">
        <p14:creationId xmlns:p14="http://schemas.microsoft.com/office/powerpoint/2010/main" val="3726093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C4CE2-32A1-1571-3DE5-B2E2AE8BBD95}"/>
              </a:ext>
            </a:extLst>
          </p:cNvPr>
          <p:cNvSpPr>
            <a:spLocks noGrp="1"/>
          </p:cNvSpPr>
          <p:nvPr>
            <p:ph type="title"/>
          </p:nvPr>
        </p:nvSpPr>
        <p:spPr/>
        <p:txBody>
          <a:bodyPr/>
          <a:lstStyle/>
          <a:p>
            <a:r>
              <a:rPr lang="en-GB"/>
              <a:t>Click to edit Master title style</a:t>
            </a:r>
            <a:endParaRPr lang="en-SE"/>
          </a:p>
        </p:txBody>
      </p:sp>
      <p:sp>
        <p:nvSpPr>
          <p:cNvPr id="3" name="Content Placeholder 2">
            <a:extLst>
              <a:ext uri="{FF2B5EF4-FFF2-40B4-BE49-F238E27FC236}">
                <a16:creationId xmlns:a16="http://schemas.microsoft.com/office/drawing/2014/main" id="{1A539C66-A90D-944A-9AA6-67A1E53F0F5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4" name="Date Placeholder 3">
            <a:extLst>
              <a:ext uri="{FF2B5EF4-FFF2-40B4-BE49-F238E27FC236}">
                <a16:creationId xmlns:a16="http://schemas.microsoft.com/office/drawing/2014/main" id="{C8B02B61-7EA7-710D-8C37-0EC1683B3391}"/>
              </a:ext>
            </a:extLst>
          </p:cNvPr>
          <p:cNvSpPr>
            <a:spLocks noGrp="1"/>
          </p:cNvSpPr>
          <p:nvPr>
            <p:ph type="dt" sz="half" idx="10"/>
          </p:nvPr>
        </p:nvSpPr>
        <p:spPr/>
        <p:txBody>
          <a:bodyPr/>
          <a:lstStyle/>
          <a:p>
            <a:fld id="{07BB871C-2855-4E48-9F22-4CC062397EA4}" type="datetimeFigureOut">
              <a:rPr lang="en-SE" smtClean="0"/>
              <a:t>2022-09-06</a:t>
            </a:fld>
            <a:endParaRPr lang="en-SE"/>
          </a:p>
        </p:txBody>
      </p:sp>
      <p:sp>
        <p:nvSpPr>
          <p:cNvPr id="5" name="Footer Placeholder 4">
            <a:extLst>
              <a:ext uri="{FF2B5EF4-FFF2-40B4-BE49-F238E27FC236}">
                <a16:creationId xmlns:a16="http://schemas.microsoft.com/office/drawing/2014/main" id="{0AECA8A6-9647-F1C4-C911-C4A72E9E9836}"/>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93E942F9-67BA-F358-1915-84FE36B03275}"/>
              </a:ext>
            </a:extLst>
          </p:cNvPr>
          <p:cNvSpPr>
            <a:spLocks noGrp="1"/>
          </p:cNvSpPr>
          <p:nvPr>
            <p:ph type="sldNum" sz="quarter" idx="12"/>
          </p:nvPr>
        </p:nvSpPr>
        <p:spPr/>
        <p:txBody>
          <a:bodyPr/>
          <a:lstStyle/>
          <a:p>
            <a:fld id="{0571270E-3267-A24B-B1A8-1D34B6327E3B}" type="slidenum">
              <a:rPr lang="en-SE" smtClean="0"/>
              <a:t>‹#›</a:t>
            </a:fld>
            <a:endParaRPr lang="en-SE"/>
          </a:p>
        </p:txBody>
      </p:sp>
    </p:spTree>
    <p:extLst>
      <p:ext uri="{BB962C8B-B14F-4D97-AF65-F5344CB8AC3E}">
        <p14:creationId xmlns:p14="http://schemas.microsoft.com/office/powerpoint/2010/main" val="3163794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13597-964A-FE84-F4AE-06ABC5457C8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SE"/>
          </a:p>
        </p:txBody>
      </p:sp>
      <p:sp>
        <p:nvSpPr>
          <p:cNvPr id="3" name="Text Placeholder 2">
            <a:extLst>
              <a:ext uri="{FF2B5EF4-FFF2-40B4-BE49-F238E27FC236}">
                <a16:creationId xmlns:a16="http://schemas.microsoft.com/office/drawing/2014/main" id="{4D8FE4BA-D908-4BB5-D4A0-5FE49A8643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E30FF79-6F6A-20E5-7056-7994CF2F7687}"/>
              </a:ext>
            </a:extLst>
          </p:cNvPr>
          <p:cNvSpPr>
            <a:spLocks noGrp="1"/>
          </p:cNvSpPr>
          <p:nvPr>
            <p:ph type="dt" sz="half" idx="10"/>
          </p:nvPr>
        </p:nvSpPr>
        <p:spPr/>
        <p:txBody>
          <a:bodyPr/>
          <a:lstStyle/>
          <a:p>
            <a:fld id="{07BB871C-2855-4E48-9F22-4CC062397EA4}" type="datetimeFigureOut">
              <a:rPr lang="en-SE" smtClean="0"/>
              <a:t>2022-09-06</a:t>
            </a:fld>
            <a:endParaRPr lang="en-SE"/>
          </a:p>
        </p:txBody>
      </p:sp>
      <p:sp>
        <p:nvSpPr>
          <p:cNvPr id="5" name="Footer Placeholder 4">
            <a:extLst>
              <a:ext uri="{FF2B5EF4-FFF2-40B4-BE49-F238E27FC236}">
                <a16:creationId xmlns:a16="http://schemas.microsoft.com/office/drawing/2014/main" id="{0C9C116F-C0EF-DAD5-483F-E0504B9E876F}"/>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25E1FAD6-323D-5FA1-EC68-3883181C3CF3}"/>
              </a:ext>
            </a:extLst>
          </p:cNvPr>
          <p:cNvSpPr>
            <a:spLocks noGrp="1"/>
          </p:cNvSpPr>
          <p:nvPr>
            <p:ph type="sldNum" sz="quarter" idx="12"/>
          </p:nvPr>
        </p:nvSpPr>
        <p:spPr/>
        <p:txBody>
          <a:bodyPr/>
          <a:lstStyle/>
          <a:p>
            <a:fld id="{0571270E-3267-A24B-B1A8-1D34B6327E3B}" type="slidenum">
              <a:rPr lang="en-SE" smtClean="0"/>
              <a:t>‹#›</a:t>
            </a:fld>
            <a:endParaRPr lang="en-SE"/>
          </a:p>
        </p:txBody>
      </p:sp>
    </p:spTree>
    <p:extLst>
      <p:ext uri="{BB962C8B-B14F-4D97-AF65-F5344CB8AC3E}">
        <p14:creationId xmlns:p14="http://schemas.microsoft.com/office/powerpoint/2010/main" val="2913225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EDB6-310D-82BE-79EF-04165251A1AD}"/>
              </a:ext>
            </a:extLst>
          </p:cNvPr>
          <p:cNvSpPr>
            <a:spLocks noGrp="1"/>
          </p:cNvSpPr>
          <p:nvPr>
            <p:ph type="title"/>
          </p:nvPr>
        </p:nvSpPr>
        <p:spPr/>
        <p:txBody>
          <a:bodyPr/>
          <a:lstStyle/>
          <a:p>
            <a:r>
              <a:rPr lang="en-GB"/>
              <a:t>Click to edit Master title style</a:t>
            </a:r>
            <a:endParaRPr lang="en-SE"/>
          </a:p>
        </p:txBody>
      </p:sp>
      <p:sp>
        <p:nvSpPr>
          <p:cNvPr id="3" name="Content Placeholder 2">
            <a:extLst>
              <a:ext uri="{FF2B5EF4-FFF2-40B4-BE49-F238E27FC236}">
                <a16:creationId xmlns:a16="http://schemas.microsoft.com/office/drawing/2014/main" id="{BA8F7012-1901-A28E-D58B-944A3EFE9E2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4" name="Content Placeholder 3">
            <a:extLst>
              <a:ext uri="{FF2B5EF4-FFF2-40B4-BE49-F238E27FC236}">
                <a16:creationId xmlns:a16="http://schemas.microsoft.com/office/drawing/2014/main" id="{59BE3684-0699-55B6-3066-1AE5A88D917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5" name="Date Placeholder 4">
            <a:extLst>
              <a:ext uri="{FF2B5EF4-FFF2-40B4-BE49-F238E27FC236}">
                <a16:creationId xmlns:a16="http://schemas.microsoft.com/office/drawing/2014/main" id="{4AE3D164-5D90-C33C-6539-B695C210B722}"/>
              </a:ext>
            </a:extLst>
          </p:cNvPr>
          <p:cNvSpPr>
            <a:spLocks noGrp="1"/>
          </p:cNvSpPr>
          <p:nvPr>
            <p:ph type="dt" sz="half" idx="10"/>
          </p:nvPr>
        </p:nvSpPr>
        <p:spPr/>
        <p:txBody>
          <a:bodyPr/>
          <a:lstStyle/>
          <a:p>
            <a:fld id="{07BB871C-2855-4E48-9F22-4CC062397EA4}" type="datetimeFigureOut">
              <a:rPr lang="en-SE" smtClean="0"/>
              <a:t>2022-09-06</a:t>
            </a:fld>
            <a:endParaRPr lang="en-SE"/>
          </a:p>
        </p:txBody>
      </p:sp>
      <p:sp>
        <p:nvSpPr>
          <p:cNvPr id="6" name="Footer Placeholder 5">
            <a:extLst>
              <a:ext uri="{FF2B5EF4-FFF2-40B4-BE49-F238E27FC236}">
                <a16:creationId xmlns:a16="http://schemas.microsoft.com/office/drawing/2014/main" id="{F21DAFDB-542E-5391-B8CF-CDE62F5932B3}"/>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52B43D7B-3017-F1F5-BB88-995635338CEC}"/>
              </a:ext>
            </a:extLst>
          </p:cNvPr>
          <p:cNvSpPr>
            <a:spLocks noGrp="1"/>
          </p:cNvSpPr>
          <p:nvPr>
            <p:ph type="sldNum" sz="quarter" idx="12"/>
          </p:nvPr>
        </p:nvSpPr>
        <p:spPr/>
        <p:txBody>
          <a:bodyPr/>
          <a:lstStyle/>
          <a:p>
            <a:fld id="{0571270E-3267-A24B-B1A8-1D34B6327E3B}" type="slidenum">
              <a:rPr lang="en-SE" smtClean="0"/>
              <a:t>‹#›</a:t>
            </a:fld>
            <a:endParaRPr lang="en-SE"/>
          </a:p>
        </p:txBody>
      </p:sp>
    </p:spTree>
    <p:extLst>
      <p:ext uri="{BB962C8B-B14F-4D97-AF65-F5344CB8AC3E}">
        <p14:creationId xmlns:p14="http://schemas.microsoft.com/office/powerpoint/2010/main" val="310700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5B362-A611-EEE1-D078-4FBA72AE22C1}"/>
              </a:ext>
            </a:extLst>
          </p:cNvPr>
          <p:cNvSpPr>
            <a:spLocks noGrp="1"/>
          </p:cNvSpPr>
          <p:nvPr>
            <p:ph type="title"/>
          </p:nvPr>
        </p:nvSpPr>
        <p:spPr>
          <a:xfrm>
            <a:off x="839788" y="365125"/>
            <a:ext cx="10515600" cy="1325563"/>
          </a:xfrm>
        </p:spPr>
        <p:txBody>
          <a:bodyPr/>
          <a:lstStyle/>
          <a:p>
            <a:r>
              <a:rPr lang="en-GB"/>
              <a:t>Click to edit Master title style</a:t>
            </a:r>
            <a:endParaRPr lang="en-SE"/>
          </a:p>
        </p:txBody>
      </p:sp>
      <p:sp>
        <p:nvSpPr>
          <p:cNvPr id="3" name="Text Placeholder 2">
            <a:extLst>
              <a:ext uri="{FF2B5EF4-FFF2-40B4-BE49-F238E27FC236}">
                <a16:creationId xmlns:a16="http://schemas.microsoft.com/office/drawing/2014/main" id="{EB3020A8-927E-0293-A0ED-D216FCF205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A50C41B-B7B8-B249-2E99-53100DA1971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5" name="Text Placeholder 4">
            <a:extLst>
              <a:ext uri="{FF2B5EF4-FFF2-40B4-BE49-F238E27FC236}">
                <a16:creationId xmlns:a16="http://schemas.microsoft.com/office/drawing/2014/main" id="{F76B93B5-A2E0-2B62-E9C6-BD52AA7E6F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F4D5611-10DE-DCA2-9319-4F1160AB1FF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7" name="Date Placeholder 6">
            <a:extLst>
              <a:ext uri="{FF2B5EF4-FFF2-40B4-BE49-F238E27FC236}">
                <a16:creationId xmlns:a16="http://schemas.microsoft.com/office/drawing/2014/main" id="{BB0B2D06-F99A-C015-26C2-459DA34AE24C}"/>
              </a:ext>
            </a:extLst>
          </p:cNvPr>
          <p:cNvSpPr>
            <a:spLocks noGrp="1"/>
          </p:cNvSpPr>
          <p:nvPr>
            <p:ph type="dt" sz="half" idx="10"/>
          </p:nvPr>
        </p:nvSpPr>
        <p:spPr/>
        <p:txBody>
          <a:bodyPr/>
          <a:lstStyle/>
          <a:p>
            <a:fld id="{07BB871C-2855-4E48-9F22-4CC062397EA4}" type="datetimeFigureOut">
              <a:rPr lang="en-SE" smtClean="0"/>
              <a:t>2022-09-06</a:t>
            </a:fld>
            <a:endParaRPr lang="en-SE"/>
          </a:p>
        </p:txBody>
      </p:sp>
      <p:sp>
        <p:nvSpPr>
          <p:cNvPr id="8" name="Footer Placeholder 7">
            <a:extLst>
              <a:ext uri="{FF2B5EF4-FFF2-40B4-BE49-F238E27FC236}">
                <a16:creationId xmlns:a16="http://schemas.microsoft.com/office/drawing/2014/main" id="{4A2C85A5-197D-94E3-E4C8-C3433C8FB430}"/>
              </a:ext>
            </a:extLst>
          </p:cNvPr>
          <p:cNvSpPr>
            <a:spLocks noGrp="1"/>
          </p:cNvSpPr>
          <p:nvPr>
            <p:ph type="ftr" sz="quarter" idx="11"/>
          </p:nvPr>
        </p:nvSpPr>
        <p:spPr/>
        <p:txBody>
          <a:bodyPr/>
          <a:lstStyle/>
          <a:p>
            <a:endParaRPr lang="en-SE"/>
          </a:p>
        </p:txBody>
      </p:sp>
      <p:sp>
        <p:nvSpPr>
          <p:cNvPr id="9" name="Slide Number Placeholder 8">
            <a:extLst>
              <a:ext uri="{FF2B5EF4-FFF2-40B4-BE49-F238E27FC236}">
                <a16:creationId xmlns:a16="http://schemas.microsoft.com/office/drawing/2014/main" id="{B778DF3B-5E58-EB08-ACD2-FA9F7B634DC5}"/>
              </a:ext>
            </a:extLst>
          </p:cNvPr>
          <p:cNvSpPr>
            <a:spLocks noGrp="1"/>
          </p:cNvSpPr>
          <p:nvPr>
            <p:ph type="sldNum" sz="quarter" idx="12"/>
          </p:nvPr>
        </p:nvSpPr>
        <p:spPr/>
        <p:txBody>
          <a:bodyPr/>
          <a:lstStyle/>
          <a:p>
            <a:fld id="{0571270E-3267-A24B-B1A8-1D34B6327E3B}" type="slidenum">
              <a:rPr lang="en-SE" smtClean="0"/>
              <a:t>‹#›</a:t>
            </a:fld>
            <a:endParaRPr lang="en-SE"/>
          </a:p>
        </p:txBody>
      </p:sp>
    </p:spTree>
    <p:extLst>
      <p:ext uri="{BB962C8B-B14F-4D97-AF65-F5344CB8AC3E}">
        <p14:creationId xmlns:p14="http://schemas.microsoft.com/office/powerpoint/2010/main" val="229216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E8C4C-7307-97AB-0690-24B41354064D}"/>
              </a:ext>
            </a:extLst>
          </p:cNvPr>
          <p:cNvSpPr>
            <a:spLocks noGrp="1"/>
          </p:cNvSpPr>
          <p:nvPr>
            <p:ph type="title"/>
          </p:nvPr>
        </p:nvSpPr>
        <p:spPr/>
        <p:txBody>
          <a:bodyPr/>
          <a:lstStyle/>
          <a:p>
            <a:r>
              <a:rPr lang="en-GB"/>
              <a:t>Click to edit Master title style</a:t>
            </a:r>
            <a:endParaRPr lang="en-SE"/>
          </a:p>
        </p:txBody>
      </p:sp>
      <p:sp>
        <p:nvSpPr>
          <p:cNvPr id="3" name="Date Placeholder 2">
            <a:extLst>
              <a:ext uri="{FF2B5EF4-FFF2-40B4-BE49-F238E27FC236}">
                <a16:creationId xmlns:a16="http://schemas.microsoft.com/office/drawing/2014/main" id="{C088F133-EE96-4118-562E-148C8A330B93}"/>
              </a:ext>
            </a:extLst>
          </p:cNvPr>
          <p:cNvSpPr>
            <a:spLocks noGrp="1"/>
          </p:cNvSpPr>
          <p:nvPr>
            <p:ph type="dt" sz="half" idx="10"/>
          </p:nvPr>
        </p:nvSpPr>
        <p:spPr/>
        <p:txBody>
          <a:bodyPr/>
          <a:lstStyle/>
          <a:p>
            <a:fld id="{07BB871C-2855-4E48-9F22-4CC062397EA4}" type="datetimeFigureOut">
              <a:rPr lang="en-SE" smtClean="0"/>
              <a:t>2022-09-06</a:t>
            </a:fld>
            <a:endParaRPr lang="en-SE"/>
          </a:p>
        </p:txBody>
      </p:sp>
      <p:sp>
        <p:nvSpPr>
          <p:cNvPr id="4" name="Footer Placeholder 3">
            <a:extLst>
              <a:ext uri="{FF2B5EF4-FFF2-40B4-BE49-F238E27FC236}">
                <a16:creationId xmlns:a16="http://schemas.microsoft.com/office/drawing/2014/main" id="{A6B950A5-BB5F-E318-8F0B-DBE9EE158BC0}"/>
              </a:ext>
            </a:extLst>
          </p:cNvPr>
          <p:cNvSpPr>
            <a:spLocks noGrp="1"/>
          </p:cNvSpPr>
          <p:nvPr>
            <p:ph type="ftr" sz="quarter" idx="11"/>
          </p:nvPr>
        </p:nvSpPr>
        <p:spPr/>
        <p:txBody>
          <a:bodyPr/>
          <a:lstStyle/>
          <a:p>
            <a:endParaRPr lang="en-SE"/>
          </a:p>
        </p:txBody>
      </p:sp>
      <p:sp>
        <p:nvSpPr>
          <p:cNvPr id="5" name="Slide Number Placeholder 4">
            <a:extLst>
              <a:ext uri="{FF2B5EF4-FFF2-40B4-BE49-F238E27FC236}">
                <a16:creationId xmlns:a16="http://schemas.microsoft.com/office/drawing/2014/main" id="{25756AD9-9029-6BCF-7AB9-54F053E1012B}"/>
              </a:ext>
            </a:extLst>
          </p:cNvPr>
          <p:cNvSpPr>
            <a:spLocks noGrp="1"/>
          </p:cNvSpPr>
          <p:nvPr>
            <p:ph type="sldNum" sz="quarter" idx="12"/>
          </p:nvPr>
        </p:nvSpPr>
        <p:spPr/>
        <p:txBody>
          <a:bodyPr/>
          <a:lstStyle/>
          <a:p>
            <a:fld id="{0571270E-3267-A24B-B1A8-1D34B6327E3B}" type="slidenum">
              <a:rPr lang="en-SE" smtClean="0"/>
              <a:t>‹#›</a:t>
            </a:fld>
            <a:endParaRPr lang="en-SE"/>
          </a:p>
        </p:txBody>
      </p:sp>
    </p:spTree>
    <p:extLst>
      <p:ext uri="{BB962C8B-B14F-4D97-AF65-F5344CB8AC3E}">
        <p14:creationId xmlns:p14="http://schemas.microsoft.com/office/powerpoint/2010/main" val="3543127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C78B5E-8AA4-46B9-6D42-51021803BB71}"/>
              </a:ext>
            </a:extLst>
          </p:cNvPr>
          <p:cNvSpPr>
            <a:spLocks noGrp="1"/>
          </p:cNvSpPr>
          <p:nvPr>
            <p:ph type="dt" sz="half" idx="10"/>
          </p:nvPr>
        </p:nvSpPr>
        <p:spPr/>
        <p:txBody>
          <a:bodyPr/>
          <a:lstStyle/>
          <a:p>
            <a:fld id="{07BB871C-2855-4E48-9F22-4CC062397EA4}" type="datetimeFigureOut">
              <a:rPr lang="en-SE" smtClean="0"/>
              <a:t>2022-09-06</a:t>
            </a:fld>
            <a:endParaRPr lang="en-SE"/>
          </a:p>
        </p:txBody>
      </p:sp>
      <p:sp>
        <p:nvSpPr>
          <p:cNvPr id="3" name="Footer Placeholder 2">
            <a:extLst>
              <a:ext uri="{FF2B5EF4-FFF2-40B4-BE49-F238E27FC236}">
                <a16:creationId xmlns:a16="http://schemas.microsoft.com/office/drawing/2014/main" id="{ED645C92-E49F-4822-8C0F-11858F957E66}"/>
              </a:ext>
            </a:extLst>
          </p:cNvPr>
          <p:cNvSpPr>
            <a:spLocks noGrp="1"/>
          </p:cNvSpPr>
          <p:nvPr>
            <p:ph type="ftr" sz="quarter" idx="11"/>
          </p:nvPr>
        </p:nvSpPr>
        <p:spPr/>
        <p:txBody>
          <a:bodyPr/>
          <a:lstStyle/>
          <a:p>
            <a:endParaRPr lang="en-SE"/>
          </a:p>
        </p:txBody>
      </p:sp>
      <p:sp>
        <p:nvSpPr>
          <p:cNvPr id="4" name="Slide Number Placeholder 3">
            <a:extLst>
              <a:ext uri="{FF2B5EF4-FFF2-40B4-BE49-F238E27FC236}">
                <a16:creationId xmlns:a16="http://schemas.microsoft.com/office/drawing/2014/main" id="{30C256AE-8F60-B5E2-7A5C-D3F1CB82710B}"/>
              </a:ext>
            </a:extLst>
          </p:cNvPr>
          <p:cNvSpPr>
            <a:spLocks noGrp="1"/>
          </p:cNvSpPr>
          <p:nvPr>
            <p:ph type="sldNum" sz="quarter" idx="12"/>
          </p:nvPr>
        </p:nvSpPr>
        <p:spPr/>
        <p:txBody>
          <a:bodyPr/>
          <a:lstStyle/>
          <a:p>
            <a:fld id="{0571270E-3267-A24B-B1A8-1D34B6327E3B}" type="slidenum">
              <a:rPr lang="en-SE" smtClean="0"/>
              <a:t>‹#›</a:t>
            </a:fld>
            <a:endParaRPr lang="en-SE"/>
          </a:p>
        </p:txBody>
      </p:sp>
    </p:spTree>
    <p:extLst>
      <p:ext uri="{BB962C8B-B14F-4D97-AF65-F5344CB8AC3E}">
        <p14:creationId xmlns:p14="http://schemas.microsoft.com/office/powerpoint/2010/main" val="3030557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F29F-B8B5-625D-690C-94BE9120419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SE"/>
          </a:p>
        </p:txBody>
      </p:sp>
      <p:sp>
        <p:nvSpPr>
          <p:cNvPr id="3" name="Content Placeholder 2">
            <a:extLst>
              <a:ext uri="{FF2B5EF4-FFF2-40B4-BE49-F238E27FC236}">
                <a16:creationId xmlns:a16="http://schemas.microsoft.com/office/drawing/2014/main" id="{1BCE5D23-C032-D4E0-CC4E-0E2CDAF4B6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4" name="Text Placeholder 3">
            <a:extLst>
              <a:ext uri="{FF2B5EF4-FFF2-40B4-BE49-F238E27FC236}">
                <a16:creationId xmlns:a16="http://schemas.microsoft.com/office/drawing/2014/main" id="{D3591A73-9474-EBB0-3B8B-F376A3512A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0020EC1-F1CE-9C11-F0B5-7725F68A73C9}"/>
              </a:ext>
            </a:extLst>
          </p:cNvPr>
          <p:cNvSpPr>
            <a:spLocks noGrp="1"/>
          </p:cNvSpPr>
          <p:nvPr>
            <p:ph type="dt" sz="half" idx="10"/>
          </p:nvPr>
        </p:nvSpPr>
        <p:spPr/>
        <p:txBody>
          <a:bodyPr/>
          <a:lstStyle/>
          <a:p>
            <a:fld id="{07BB871C-2855-4E48-9F22-4CC062397EA4}" type="datetimeFigureOut">
              <a:rPr lang="en-SE" smtClean="0"/>
              <a:t>2022-09-06</a:t>
            </a:fld>
            <a:endParaRPr lang="en-SE"/>
          </a:p>
        </p:txBody>
      </p:sp>
      <p:sp>
        <p:nvSpPr>
          <p:cNvPr id="6" name="Footer Placeholder 5">
            <a:extLst>
              <a:ext uri="{FF2B5EF4-FFF2-40B4-BE49-F238E27FC236}">
                <a16:creationId xmlns:a16="http://schemas.microsoft.com/office/drawing/2014/main" id="{7951B816-00BA-0759-94F9-8DE35A2D8A4C}"/>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CFB608EA-93D2-39F9-BAF5-64B7EDAA7E71}"/>
              </a:ext>
            </a:extLst>
          </p:cNvPr>
          <p:cNvSpPr>
            <a:spLocks noGrp="1"/>
          </p:cNvSpPr>
          <p:nvPr>
            <p:ph type="sldNum" sz="quarter" idx="12"/>
          </p:nvPr>
        </p:nvSpPr>
        <p:spPr/>
        <p:txBody>
          <a:bodyPr/>
          <a:lstStyle/>
          <a:p>
            <a:fld id="{0571270E-3267-A24B-B1A8-1D34B6327E3B}" type="slidenum">
              <a:rPr lang="en-SE" smtClean="0"/>
              <a:t>‹#›</a:t>
            </a:fld>
            <a:endParaRPr lang="en-SE"/>
          </a:p>
        </p:txBody>
      </p:sp>
    </p:spTree>
    <p:extLst>
      <p:ext uri="{BB962C8B-B14F-4D97-AF65-F5344CB8AC3E}">
        <p14:creationId xmlns:p14="http://schemas.microsoft.com/office/powerpoint/2010/main" val="952277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B7360-E641-2E4A-2F93-EA0B6036639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SE"/>
          </a:p>
        </p:txBody>
      </p:sp>
      <p:sp>
        <p:nvSpPr>
          <p:cNvPr id="3" name="Picture Placeholder 2">
            <a:extLst>
              <a:ext uri="{FF2B5EF4-FFF2-40B4-BE49-F238E27FC236}">
                <a16:creationId xmlns:a16="http://schemas.microsoft.com/office/drawing/2014/main" id="{2092842F-F883-A259-948C-1D804BE68F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E"/>
          </a:p>
        </p:txBody>
      </p:sp>
      <p:sp>
        <p:nvSpPr>
          <p:cNvPr id="4" name="Text Placeholder 3">
            <a:extLst>
              <a:ext uri="{FF2B5EF4-FFF2-40B4-BE49-F238E27FC236}">
                <a16:creationId xmlns:a16="http://schemas.microsoft.com/office/drawing/2014/main" id="{7CD306AF-CED2-E104-17D2-D26D81D2FE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BFFCC6-C732-04A8-B697-1C8A3CAF39C3}"/>
              </a:ext>
            </a:extLst>
          </p:cNvPr>
          <p:cNvSpPr>
            <a:spLocks noGrp="1"/>
          </p:cNvSpPr>
          <p:nvPr>
            <p:ph type="dt" sz="half" idx="10"/>
          </p:nvPr>
        </p:nvSpPr>
        <p:spPr/>
        <p:txBody>
          <a:bodyPr/>
          <a:lstStyle/>
          <a:p>
            <a:fld id="{07BB871C-2855-4E48-9F22-4CC062397EA4}" type="datetimeFigureOut">
              <a:rPr lang="en-SE" smtClean="0"/>
              <a:t>2022-09-06</a:t>
            </a:fld>
            <a:endParaRPr lang="en-SE"/>
          </a:p>
        </p:txBody>
      </p:sp>
      <p:sp>
        <p:nvSpPr>
          <p:cNvPr id="6" name="Footer Placeholder 5">
            <a:extLst>
              <a:ext uri="{FF2B5EF4-FFF2-40B4-BE49-F238E27FC236}">
                <a16:creationId xmlns:a16="http://schemas.microsoft.com/office/drawing/2014/main" id="{5F027B36-1FB6-C46F-343E-C252C4BAD2C1}"/>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182C9AA1-136B-2E79-591C-06917395AEF0}"/>
              </a:ext>
            </a:extLst>
          </p:cNvPr>
          <p:cNvSpPr>
            <a:spLocks noGrp="1"/>
          </p:cNvSpPr>
          <p:nvPr>
            <p:ph type="sldNum" sz="quarter" idx="12"/>
          </p:nvPr>
        </p:nvSpPr>
        <p:spPr/>
        <p:txBody>
          <a:bodyPr/>
          <a:lstStyle/>
          <a:p>
            <a:fld id="{0571270E-3267-A24B-B1A8-1D34B6327E3B}" type="slidenum">
              <a:rPr lang="en-SE" smtClean="0"/>
              <a:t>‹#›</a:t>
            </a:fld>
            <a:endParaRPr lang="en-SE"/>
          </a:p>
        </p:txBody>
      </p:sp>
    </p:spTree>
    <p:extLst>
      <p:ext uri="{BB962C8B-B14F-4D97-AF65-F5344CB8AC3E}">
        <p14:creationId xmlns:p14="http://schemas.microsoft.com/office/powerpoint/2010/main" val="4028915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C05CB3-43E9-1DF1-0AFC-DA88AF6D59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SE"/>
          </a:p>
        </p:txBody>
      </p:sp>
      <p:sp>
        <p:nvSpPr>
          <p:cNvPr id="3" name="Text Placeholder 2">
            <a:extLst>
              <a:ext uri="{FF2B5EF4-FFF2-40B4-BE49-F238E27FC236}">
                <a16:creationId xmlns:a16="http://schemas.microsoft.com/office/drawing/2014/main" id="{983BA4CE-3E0E-1F76-AA3E-5081EB08FD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4" name="Date Placeholder 3">
            <a:extLst>
              <a:ext uri="{FF2B5EF4-FFF2-40B4-BE49-F238E27FC236}">
                <a16:creationId xmlns:a16="http://schemas.microsoft.com/office/drawing/2014/main" id="{659438CF-5AC2-876D-5B3F-4BB142611F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BB871C-2855-4E48-9F22-4CC062397EA4}" type="datetimeFigureOut">
              <a:rPr lang="en-SE" smtClean="0"/>
              <a:t>2022-09-06</a:t>
            </a:fld>
            <a:endParaRPr lang="en-SE"/>
          </a:p>
        </p:txBody>
      </p:sp>
      <p:sp>
        <p:nvSpPr>
          <p:cNvPr id="5" name="Footer Placeholder 4">
            <a:extLst>
              <a:ext uri="{FF2B5EF4-FFF2-40B4-BE49-F238E27FC236}">
                <a16:creationId xmlns:a16="http://schemas.microsoft.com/office/drawing/2014/main" id="{A7B2F046-5BD5-DC1A-55BE-824CB3F700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E"/>
          </a:p>
        </p:txBody>
      </p:sp>
      <p:sp>
        <p:nvSpPr>
          <p:cNvPr id="6" name="Slide Number Placeholder 5">
            <a:extLst>
              <a:ext uri="{FF2B5EF4-FFF2-40B4-BE49-F238E27FC236}">
                <a16:creationId xmlns:a16="http://schemas.microsoft.com/office/drawing/2014/main" id="{87435251-EF00-511D-9409-3C8AAEF046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71270E-3267-A24B-B1A8-1D34B6327E3B}" type="slidenum">
              <a:rPr lang="en-SE" smtClean="0"/>
              <a:t>‹#›</a:t>
            </a:fld>
            <a:endParaRPr lang="en-SE"/>
          </a:p>
        </p:txBody>
      </p:sp>
    </p:spTree>
    <p:extLst>
      <p:ext uri="{BB962C8B-B14F-4D97-AF65-F5344CB8AC3E}">
        <p14:creationId xmlns:p14="http://schemas.microsoft.com/office/powerpoint/2010/main" val="2749790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1ED95-A444-3E73-4D0C-F4117E99757F}"/>
              </a:ext>
            </a:extLst>
          </p:cNvPr>
          <p:cNvSpPr>
            <a:spLocks noGrp="1"/>
          </p:cNvSpPr>
          <p:nvPr>
            <p:ph type="ctrTitle"/>
          </p:nvPr>
        </p:nvSpPr>
        <p:spPr/>
        <p:txBody>
          <a:bodyPr/>
          <a:lstStyle/>
          <a:p>
            <a:r>
              <a:rPr lang="en-SE" dirty="0"/>
              <a:t>BE902 A4 presentation</a:t>
            </a:r>
          </a:p>
        </p:txBody>
      </p:sp>
      <p:sp>
        <p:nvSpPr>
          <p:cNvPr id="3" name="Subtitle 2">
            <a:extLst>
              <a:ext uri="{FF2B5EF4-FFF2-40B4-BE49-F238E27FC236}">
                <a16:creationId xmlns:a16="http://schemas.microsoft.com/office/drawing/2014/main" id="{E0D50E13-02F7-8F27-A42D-7CE93859CF29}"/>
              </a:ext>
            </a:extLst>
          </p:cNvPr>
          <p:cNvSpPr>
            <a:spLocks noGrp="1"/>
          </p:cNvSpPr>
          <p:nvPr>
            <p:ph type="subTitle" idx="1"/>
          </p:nvPr>
        </p:nvSpPr>
        <p:spPr/>
        <p:txBody>
          <a:bodyPr/>
          <a:lstStyle/>
          <a:p>
            <a:r>
              <a:rPr lang="en-SE" dirty="0"/>
              <a:t>Emil Erne</a:t>
            </a:r>
          </a:p>
        </p:txBody>
      </p:sp>
    </p:spTree>
    <p:extLst>
      <p:ext uri="{BB962C8B-B14F-4D97-AF65-F5344CB8AC3E}">
        <p14:creationId xmlns:p14="http://schemas.microsoft.com/office/powerpoint/2010/main" val="1563453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826D1-A79A-4F3B-5B61-EF48F81BA084}"/>
              </a:ext>
            </a:extLst>
          </p:cNvPr>
          <p:cNvSpPr>
            <a:spLocks noGrp="1"/>
          </p:cNvSpPr>
          <p:nvPr>
            <p:ph type="title"/>
          </p:nvPr>
        </p:nvSpPr>
        <p:spPr>
          <a:xfrm>
            <a:off x="609490" y="134315"/>
            <a:ext cx="7422402" cy="1297115"/>
          </a:xfrm>
        </p:spPr>
        <p:txBody>
          <a:bodyPr vert="horz" lIns="91440" tIns="45720" rIns="91440" bIns="45720" rtlCol="0" anchor="t">
            <a:normAutofit/>
          </a:bodyPr>
          <a:lstStyle/>
          <a:p>
            <a:r>
              <a:rPr lang="en-US" sz="4000" kern="1200" dirty="0">
                <a:solidFill>
                  <a:schemeClr val="tx2"/>
                </a:solidFill>
                <a:latin typeface="+mj-lt"/>
                <a:ea typeface="+mj-ea"/>
                <a:cs typeface="+mj-cs"/>
              </a:rPr>
              <a:t>Gross profitability of stores 2021</a:t>
            </a:r>
          </a:p>
        </p:txBody>
      </p:sp>
      <p:graphicFrame>
        <p:nvGraphicFramePr>
          <p:cNvPr id="5" name="Table 4">
            <a:extLst>
              <a:ext uri="{FF2B5EF4-FFF2-40B4-BE49-F238E27FC236}">
                <a16:creationId xmlns:a16="http://schemas.microsoft.com/office/drawing/2014/main" id="{D9FC3120-FD41-80EF-B2E7-2A55D368A6F7}"/>
              </a:ext>
            </a:extLst>
          </p:cNvPr>
          <p:cNvGraphicFramePr>
            <a:graphicFrameLocks noGrp="1"/>
          </p:cNvGraphicFramePr>
          <p:nvPr>
            <p:extLst>
              <p:ext uri="{D42A27DB-BD31-4B8C-83A1-F6EECF244321}">
                <p14:modId xmlns:p14="http://schemas.microsoft.com/office/powerpoint/2010/main" val="3990451728"/>
              </p:ext>
            </p:extLst>
          </p:nvPr>
        </p:nvGraphicFramePr>
        <p:xfrm>
          <a:off x="609490" y="1697277"/>
          <a:ext cx="3603722" cy="4377850"/>
        </p:xfrm>
        <a:graphic>
          <a:graphicData uri="http://schemas.openxmlformats.org/drawingml/2006/table">
            <a:tbl>
              <a:tblPr>
                <a:noFill/>
                <a:tableStyleId>{5C22544A-7EE6-4342-B048-85BDC9FD1C3A}</a:tableStyleId>
              </a:tblPr>
              <a:tblGrid>
                <a:gridCol w="1988015">
                  <a:extLst>
                    <a:ext uri="{9D8B030D-6E8A-4147-A177-3AD203B41FA5}">
                      <a16:colId xmlns:a16="http://schemas.microsoft.com/office/drawing/2014/main" val="1509369326"/>
                    </a:ext>
                  </a:extLst>
                </a:gridCol>
                <a:gridCol w="1615707">
                  <a:extLst>
                    <a:ext uri="{9D8B030D-6E8A-4147-A177-3AD203B41FA5}">
                      <a16:colId xmlns:a16="http://schemas.microsoft.com/office/drawing/2014/main" val="742493049"/>
                    </a:ext>
                  </a:extLst>
                </a:gridCol>
              </a:tblGrid>
              <a:tr h="437785">
                <a:tc>
                  <a:txBody>
                    <a:bodyPr/>
                    <a:lstStyle/>
                    <a:p>
                      <a:pPr algn="l" fontAlgn="b"/>
                      <a:r>
                        <a:rPr lang="en-GB" sz="1800" u="none" strike="noStrike" cap="none" spc="0" dirty="0">
                          <a:solidFill>
                            <a:schemeClr val="tx1"/>
                          </a:solidFill>
                          <a:effectLst/>
                        </a:rPr>
                        <a:t>Online</a:t>
                      </a:r>
                      <a:endParaRPr lang="en-GB" sz="1800" b="0" i="0" u="none" strike="noStrike" cap="none" spc="0" dirty="0">
                        <a:solidFill>
                          <a:schemeClr val="tx1"/>
                        </a:solidFill>
                        <a:effectLst/>
                        <a:latin typeface="Calibri" panose="020F0502020204030204" pitchFamily="34" charset="0"/>
                      </a:endParaRPr>
                    </a:p>
                  </a:txBody>
                  <a:tcPr marL="10934" marR="10934" marT="10934" marB="104963" anchor="b">
                    <a:lnL w="12700" cap="flat" cmpd="sng" algn="ctr">
                      <a:noFill/>
                      <a:prstDash val="solid"/>
                    </a:lnL>
                    <a:lnR w="12700" cmpd="sng">
                      <a:noFill/>
                      <a:prstDash val="solid"/>
                    </a:lnR>
                    <a:lnT w="12700" cap="flat" cmpd="sng" algn="ctr">
                      <a:noFill/>
                      <a:prstDash val="solid"/>
                    </a:lnT>
                    <a:lnB w="12700" cmpd="sng">
                      <a:noFill/>
                      <a:prstDash val="solid"/>
                    </a:lnB>
                    <a:noFill/>
                  </a:tcPr>
                </a:tc>
                <a:tc>
                  <a:txBody>
                    <a:bodyPr/>
                    <a:lstStyle/>
                    <a:p>
                      <a:pPr algn="r" fontAlgn="b"/>
                      <a:r>
                        <a:rPr lang="en-SE" sz="1800" u="none" strike="noStrike" cap="none" spc="0" dirty="0">
                          <a:solidFill>
                            <a:schemeClr val="tx1"/>
                          </a:solidFill>
                          <a:effectLst/>
                        </a:rPr>
                        <a:t>866962,65</a:t>
                      </a:r>
                      <a:endParaRPr lang="en-SE" sz="1800" b="0" i="0" u="none" strike="noStrike" cap="none" spc="0" dirty="0">
                        <a:solidFill>
                          <a:schemeClr val="tx1"/>
                        </a:solidFill>
                        <a:effectLst/>
                        <a:latin typeface="Calibri" panose="020F0502020204030204" pitchFamily="34" charset="0"/>
                      </a:endParaRPr>
                    </a:p>
                  </a:txBody>
                  <a:tcPr marL="10934" marR="10934" marT="10934" marB="104963" anchor="b">
                    <a:lnL w="12700" cmpd="sng">
                      <a:noFill/>
                      <a:prstDash val="solid"/>
                    </a:lnL>
                    <a:lnR w="12700" cmpd="sng">
                      <a:noFill/>
                      <a:prstDash val="solid"/>
                    </a:lnR>
                    <a:lnT w="12700" cap="flat" cmpd="sng" algn="ctr">
                      <a:noFill/>
                      <a:prstDash val="solid"/>
                    </a:lnT>
                    <a:lnB w="12700" cmpd="sng">
                      <a:noFill/>
                      <a:prstDash val="solid"/>
                    </a:lnB>
                    <a:noFill/>
                  </a:tcPr>
                </a:tc>
                <a:extLst>
                  <a:ext uri="{0D108BD9-81ED-4DB2-BD59-A6C34878D82A}">
                    <a16:rowId xmlns:a16="http://schemas.microsoft.com/office/drawing/2014/main" val="1217928536"/>
                  </a:ext>
                </a:extLst>
              </a:tr>
              <a:tr h="437785">
                <a:tc>
                  <a:txBody>
                    <a:bodyPr/>
                    <a:lstStyle/>
                    <a:p>
                      <a:pPr algn="l" fontAlgn="b"/>
                      <a:r>
                        <a:rPr lang="en-GB" sz="1800" u="none" strike="noStrike" cap="none" spc="0">
                          <a:solidFill>
                            <a:schemeClr val="tx1"/>
                          </a:solidFill>
                          <a:effectLst/>
                        </a:rPr>
                        <a:t>Luleå</a:t>
                      </a:r>
                      <a:endParaRPr lang="en-GB" sz="1800" b="0" i="0" u="none" strike="noStrike" cap="none" spc="0">
                        <a:solidFill>
                          <a:schemeClr val="tx1"/>
                        </a:solidFill>
                        <a:effectLst/>
                        <a:latin typeface="Calibri" panose="020F0502020204030204" pitchFamily="34" charset="0"/>
                      </a:endParaRPr>
                    </a:p>
                  </a:txBody>
                  <a:tcPr marL="10934" marR="10934" marT="10934" marB="104963" anchor="b">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r" fontAlgn="b"/>
                      <a:r>
                        <a:rPr lang="en-SE" sz="1800" u="none" strike="noStrike" cap="none" spc="0" dirty="0">
                          <a:solidFill>
                            <a:schemeClr val="tx1"/>
                          </a:solidFill>
                          <a:effectLst/>
                        </a:rPr>
                        <a:t>132744,82</a:t>
                      </a:r>
                      <a:endParaRPr lang="en-SE" sz="1800" b="0" i="0" u="none" strike="noStrike" cap="none" spc="0" dirty="0">
                        <a:solidFill>
                          <a:schemeClr val="tx1"/>
                        </a:solidFill>
                        <a:effectLst/>
                        <a:latin typeface="Calibri" panose="020F0502020204030204" pitchFamily="34" charset="0"/>
                      </a:endParaRPr>
                    </a:p>
                  </a:txBody>
                  <a:tcPr marL="10934" marR="10934" marT="10934" marB="104963"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989262309"/>
                  </a:ext>
                </a:extLst>
              </a:tr>
              <a:tr h="437785">
                <a:tc>
                  <a:txBody>
                    <a:bodyPr/>
                    <a:lstStyle/>
                    <a:p>
                      <a:pPr algn="l" fontAlgn="b"/>
                      <a:r>
                        <a:rPr lang="en-GB" sz="1800" u="none" strike="noStrike" cap="none" spc="0">
                          <a:solidFill>
                            <a:schemeClr val="tx1"/>
                          </a:solidFill>
                          <a:effectLst/>
                        </a:rPr>
                        <a:t>Tumba</a:t>
                      </a:r>
                      <a:endParaRPr lang="en-GB" sz="1800" b="0" i="0" u="none" strike="noStrike" cap="none" spc="0">
                        <a:solidFill>
                          <a:schemeClr val="tx1"/>
                        </a:solidFill>
                        <a:effectLst/>
                        <a:latin typeface="Calibri" panose="020F0502020204030204" pitchFamily="34" charset="0"/>
                      </a:endParaRPr>
                    </a:p>
                  </a:txBody>
                  <a:tcPr marL="10934" marR="10934" marT="10934" marB="104963" anchor="b">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r" fontAlgn="b"/>
                      <a:r>
                        <a:rPr lang="en-SE" sz="1800" u="none" strike="noStrike" cap="none" spc="0">
                          <a:solidFill>
                            <a:schemeClr val="tx1"/>
                          </a:solidFill>
                          <a:effectLst/>
                        </a:rPr>
                        <a:t>80966,29</a:t>
                      </a:r>
                      <a:endParaRPr lang="en-SE" sz="1800" b="0" i="0" u="none" strike="noStrike" cap="none" spc="0">
                        <a:solidFill>
                          <a:schemeClr val="tx1"/>
                        </a:solidFill>
                        <a:effectLst/>
                        <a:latin typeface="Calibri" panose="020F0502020204030204" pitchFamily="34" charset="0"/>
                      </a:endParaRPr>
                    </a:p>
                  </a:txBody>
                  <a:tcPr marL="10934" marR="10934" marT="10934" marB="104963"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30962209"/>
                  </a:ext>
                </a:extLst>
              </a:tr>
              <a:tr h="437785">
                <a:tc>
                  <a:txBody>
                    <a:bodyPr/>
                    <a:lstStyle/>
                    <a:p>
                      <a:pPr algn="l" fontAlgn="b"/>
                      <a:r>
                        <a:rPr lang="en-GB" sz="1800" u="none" strike="noStrike" cap="none" spc="0">
                          <a:solidFill>
                            <a:schemeClr val="tx1"/>
                          </a:solidFill>
                          <a:effectLst/>
                        </a:rPr>
                        <a:t>Uppsala</a:t>
                      </a:r>
                      <a:endParaRPr lang="en-GB" sz="1800" b="0" i="0" u="none" strike="noStrike" cap="none" spc="0">
                        <a:solidFill>
                          <a:schemeClr val="tx1"/>
                        </a:solidFill>
                        <a:effectLst/>
                        <a:latin typeface="Calibri" panose="020F0502020204030204" pitchFamily="34" charset="0"/>
                      </a:endParaRPr>
                    </a:p>
                  </a:txBody>
                  <a:tcPr marL="10934" marR="10934" marT="10934" marB="104963" anchor="b">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r" fontAlgn="b"/>
                      <a:r>
                        <a:rPr lang="en-SE" sz="1800" u="none" strike="noStrike" cap="none" spc="0">
                          <a:solidFill>
                            <a:schemeClr val="tx1"/>
                          </a:solidFill>
                          <a:effectLst/>
                        </a:rPr>
                        <a:t>80961,57</a:t>
                      </a:r>
                      <a:endParaRPr lang="en-SE" sz="1800" b="0" i="0" u="none" strike="noStrike" cap="none" spc="0">
                        <a:solidFill>
                          <a:schemeClr val="tx1"/>
                        </a:solidFill>
                        <a:effectLst/>
                        <a:latin typeface="Calibri" panose="020F0502020204030204" pitchFamily="34" charset="0"/>
                      </a:endParaRPr>
                    </a:p>
                  </a:txBody>
                  <a:tcPr marL="10934" marR="10934" marT="10934" marB="104963"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137904577"/>
                  </a:ext>
                </a:extLst>
              </a:tr>
              <a:tr h="437785">
                <a:tc>
                  <a:txBody>
                    <a:bodyPr/>
                    <a:lstStyle/>
                    <a:p>
                      <a:pPr algn="l" fontAlgn="b"/>
                      <a:r>
                        <a:rPr lang="en-GB" sz="1800" u="none" strike="noStrike" cap="none" spc="0">
                          <a:solidFill>
                            <a:schemeClr val="tx1"/>
                          </a:solidFill>
                          <a:effectLst/>
                        </a:rPr>
                        <a:t>Norrköping</a:t>
                      </a:r>
                      <a:endParaRPr lang="en-GB" sz="1800" b="0" i="0" u="none" strike="noStrike" cap="none" spc="0">
                        <a:solidFill>
                          <a:schemeClr val="tx1"/>
                        </a:solidFill>
                        <a:effectLst/>
                        <a:latin typeface="Calibri" panose="020F0502020204030204" pitchFamily="34" charset="0"/>
                      </a:endParaRPr>
                    </a:p>
                  </a:txBody>
                  <a:tcPr marL="10934" marR="10934" marT="10934" marB="104963" anchor="b">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r" fontAlgn="b"/>
                      <a:r>
                        <a:rPr lang="en-SE" sz="1800" u="none" strike="noStrike" cap="none" spc="0">
                          <a:solidFill>
                            <a:schemeClr val="tx1"/>
                          </a:solidFill>
                          <a:effectLst/>
                        </a:rPr>
                        <a:t>78455,14</a:t>
                      </a:r>
                      <a:endParaRPr lang="en-SE" sz="1800" b="0" i="0" u="none" strike="noStrike" cap="none" spc="0">
                        <a:solidFill>
                          <a:schemeClr val="tx1"/>
                        </a:solidFill>
                        <a:effectLst/>
                        <a:latin typeface="Calibri" panose="020F0502020204030204" pitchFamily="34" charset="0"/>
                      </a:endParaRPr>
                    </a:p>
                  </a:txBody>
                  <a:tcPr marL="10934" marR="10934" marT="10934" marB="104963"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010717006"/>
                  </a:ext>
                </a:extLst>
              </a:tr>
              <a:tr h="437785">
                <a:tc>
                  <a:txBody>
                    <a:bodyPr/>
                    <a:lstStyle/>
                    <a:p>
                      <a:pPr algn="l" fontAlgn="b"/>
                      <a:r>
                        <a:rPr lang="en-GB" sz="1800" u="none" strike="noStrike" cap="none" spc="0">
                          <a:solidFill>
                            <a:schemeClr val="tx1"/>
                          </a:solidFill>
                          <a:effectLst/>
                        </a:rPr>
                        <a:t>Gävle</a:t>
                      </a:r>
                      <a:endParaRPr lang="en-GB" sz="1800" b="0" i="0" u="none" strike="noStrike" cap="none" spc="0">
                        <a:solidFill>
                          <a:schemeClr val="tx1"/>
                        </a:solidFill>
                        <a:effectLst/>
                        <a:latin typeface="Calibri" panose="020F0502020204030204" pitchFamily="34" charset="0"/>
                      </a:endParaRPr>
                    </a:p>
                  </a:txBody>
                  <a:tcPr marL="10934" marR="10934" marT="10934" marB="104963" anchor="b">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r" fontAlgn="b"/>
                      <a:r>
                        <a:rPr lang="en-SE" sz="1800" u="none" strike="noStrike" cap="none" spc="0">
                          <a:solidFill>
                            <a:schemeClr val="tx1"/>
                          </a:solidFill>
                          <a:effectLst/>
                        </a:rPr>
                        <a:t>69234,52</a:t>
                      </a:r>
                      <a:endParaRPr lang="en-SE" sz="1800" b="0" i="0" u="none" strike="noStrike" cap="none" spc="0">
                        <a:solidFill>
                          <a:schemeClr val="tx1"/>
                        </a:solidFill>
                        <a:effectLst/>
                        <a:latin typeface="Calibri" panose="020F0502020204030204" pitchFamily="34" charset="0"/>
                      </a:endParaRPr>
                    </a:p>
                  </a:txBody>
                  <a:tcPr marL="10934" marR="10934" marT="10934" marB="104963"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307092338"/>
                  </a:ext>
                </a:extLst>
              </a:tr>
              <a:tr h="437785">
                <a:tc>
                  <a:txBody>
                    <a:bodyPr/>
                    <a:lstStyle/>
                    <a:p>
                      <a:pPr algn="l" fontAlgn="b"/>
                      <a:r>
                        <a:rPr lang="en-GB" sz="1800" u="none" strike="noStrike" cap="none" spc="0">
                          <a:solidFill>
                            <a:schemeClr val="tx1"/>
                          </a:solidFill>
                          <a:effectLst/>
                        </a:rPr>
                        <a:t>Karlskoga</a:t>
                      </a:r>
                      <a:endParaRPr lang="en-GB" sz="1800" b="0" i="0" u="none" strike="noStrike" cap="none" spc="0">
                        <a:solidFill>
                          <a:schemeClr val="tx1"/>
                        </a:solidFill>
                        <a:effectLst/>
                        <a:latin typeface="Calibri" panose="020F0502020204030204" pitchFamily="34" charset="0"/>
                      </a:endParaRPr>
                    </a:p>
                  </a:txBody>
                  <a:tcPr marL="10934" marR="10934" marT="10934" marB="104963" anchor="b">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r" fontAlgn="b"/>
                      <a:r>
                        <a:rPr lang="en-SE" sz="1800" u="none" strike="noStrike" cap="none" spc="0">
                          <a:solidFill>
                            <a:schemeClr val="tx1"/>
                          </a:solidFill>
                          <a:effectLst/>
                        </a:rPr>
                        <a:t>66184,79</a:t>
                      </a:r>
                      <a:endParaRPr lang="en-SE" sz="1800" b="0" i="0" u="none" strike="noStrike" cap="none" spc="0">
                        <a:solidFill>
                          <a:schemeClr val="tx1"/>
                        </a:solidFill>
                        <a:effectLst/>
                        <a:latin typeface="Calibri" panose="020F0502020204030204" pitchFamily="34" charset="0"/>
                      </a:endParaRPr>
                    </a:p>
                  </a:txBody>
                  <a:tcPr marL="10934" marR="10934" marT="10934" marB="104963"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991666567"/>
                  </a:ext>
                </a:extLst>
              </a:tr>
              <a:tr h="437785">
                <a:tc>
                  <a:txBody>
                    <a:bodyPr/>
                    <a:lstStyle/>
                    <a:p>
                      <a:pPr algn="l" fontAlgn="b"/>
                      <a:r>
                        <a:rPr lang="en-GB" sz="1800" u="none" strike="noStrike" cap="none" spc="0">
                          <a:solidFill>
                            <a:schemeClr val="tx1"/>
                          </a:solidFill>
                          <a:effectLst/>
                        </a:rPr>
                        <a:t>Norrtälje</a:t>
                      </a:r>
                      <a:endParaRPr lang="en-GB" sz="1800" b="0" i="0" u="none" strike="noStrike" cap="none" spc="0">
                        <a:solidFill>
                          <a:schemeClr val="tx1"/>
                        </a:solidFill>
                        <a:effectLst/>
                        <a:latin typeface="Calibri" panose="020F0502020204030204" pitchFamily="34" charset="0"/>
                      </a:endParaRPr>
                    </a:p>
                  </a:txBody>
                  <a:tcPr marL="10934" marR="10934" marT="10934" marB="104963" anchor="b">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r" fontAlgn="b"/>
                      <a:r>
                        <a:rPr lang="en-SE" sz="1800" u="none" strike="noStrike" cap="none" spc="0">
                          <a:solidFill>
                            <a:schemeClr val="tx1"/>
                          </a:solidFill>
                          <a:effectLst/>
                        </a:rPr>
                        <a:t>65952,9</a:t>
                      </a:r>
                      <a:endParaRPr lang="en-SE" sz="1800" b="0" i="0" u="none" strike="noStrike" cap="none" spc="0">
                        <a:solidFill>
                          <a:schemeClr val="tx1"/>
                        </a:solidFill>
                        <a:effectLst/>
                        <a:latin typeface="Calibri" panose="020F0502020204030204" pitchFamily="34" charset="0"/>
                      </a:endParaRPr>
                    </a:p>
                  </a:txBody>
                  <a:tcPr marL="10934" marR="10934" marT="10934" marB="104963"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289492282"/>
                  </a:ext>
                </a:extLst>
              </a:tr>
              <a:tr h="437785">
                <a:tc>
                  <a:txBody>
                    <a:bodyPr/>
                    <a:lstStyle/>
                    <a:p>
                      <a:pPr algn="l" fontAlgn="b"/>
                      <a:r>
                        <a:rPr lang="en-GB" sz="1800" u="none" strike="noStrike" cap="none" spc="0">
                          <a:solidFill>
                            <a:schemeClr val="tx1"/>
                          </a:solidFill>
                          <a:effectLst/>
                        </a:rPr>
                        <a:t>Linköping</a:t>
                      </a:r>
                      <a:endParaRPr lang="en-GB" sz="1800" b="0" i="0" u="none" strike="noStrike" cap="none" spc="0">
                        <a:solidFill>
                          <a:schemeClr val="tx1"/>
                        </a:solidFill>
                        <a:effectLst/>
                        <a:latin typeface="Calibri" panose="020F0502020204030204" pitchFamily="34" charset="0"/>
                      </a:endParaRPr>
                    </a:p>
                  </a:txBody>
                  <a:tcPr marL="10934" marR="10934" marT="10934" marB="104963" anchor="b">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r" fontAlgn="b"/>
                      <a:r>
                        <a:rPr lang="en-SE" sz="1800" u="none" strike="noStrike" cap="none" spc="0">
                          <a:solidFill>
                            <a:schemeClr val="tx1"/>
                          </a:solidFill>
                          <a:effectLst/>
                        </a:rPr>
                        <a:t>64538,28</a:t>
                      </a:r>
                      <a:endParaRPr lang="en-SE" sz="1800" b="0" i="0" u="none" strike="noStrike" cap="none" spc="0">
                        <a:solidFill>
                          <a:schemeClr val="tx1"/>
                        </a:solidFill>
                        <a:effectLst/>
                        <a:latin typeface="Calibri" panose="020F0502020204030204" pitchFamily="34" charset="0"/>
                      </a:endParaRPr>
                    </a:p>
                  </a:txBody>
                  <a:tcPr marL="10934" marR="10934" marT="10934" marB="104963"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998274158"/>
                  </a:ext>
                </a:extLst>
              </a:tr>
              <a:tr h="437785">
                <a:tc>
                  <a:txBody>
                    <a:bodyPr/>
                    <a:lstStyle/>
                    <a:p>
                      <a:pPr algn="l" fontAlgn="b"/>
                      <a:r>
                        <a:rPr lang="en-GB" sz="1800" u="none" strike="noStrike" cap="none" spc="0">
                          <a:solidFill>
                            <a:schemeClr val="tx1"/>
                          </a:solidFill>
                          <a:effectLst/>
                        </a:rPr>
                        <a:t>Jordbro</a:t>
                      </a:r>
                      <a:endParaRPr lang="en-GB" sz="1800" b="0" i="0" u="none" strike="noStrike" cap="none" spc="0">
                        <a:solidFill>
                          <a:schemeClr val="tx1"/>
                        </a:solidFill>
                        <a:effectLst/>
                        <a:latin typeface="Calibri" panose="020F0502020204030204" pitchFamily="34" charset="0"/>
                      </a:endParaRPr>
                    </a:p>
                  </a:txBody>
                  <a:tcPr marL="10934" marR="10934" marT="10934" marB="104963" anchor="b">
                    <a:lnL w="12700"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algn="r" fontAlgn="b"/>
                      <a:r>
                        <a:rPr lang="en-SE" sz="1800" u="none" strike="noStrike" cap="none" spc="0" dirty="0">
                          <a:solidFill>
                            <a:schemeClr val="tx1"/>
                          </a:solidFill>
                          <a:effectLst/>
                        </a:rPr>
                        <a:t>62944,57</a:t>
                      </a:r>
                      <a:endParaRPr lang="en-SE" sz="1800" b="0" i="0" u="none" strike="noStrike" cap="none" spc="0" dirty="0">
                        <a:solidFill>
                          <a:schemeClr val="tx1"/>
                        </a:solidFill>
                        <a:effectLst/>
                        <a:latin typeface="Calibri" panose="020F0502020204030204" pitchFamily="34" charset="0"/>
                      </a:endParaRPr>
                    </a:p>
                  </a:txBody>
                  <a:tcPr marL="10934" marR="10934" marT="10934" marB="104963" anchor="b">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661056807"/>
                  </a:ext>
                </a:extLst>
              </a:tr>
            </a:tbl>
          </a:graphicData>
        </a:graphic>
      </p:graphicFrame>
      <p:graphicFrame>
        <p:nvGraphicFramePr>
          <p:cNvPr id="7" name="Table 6">
            <a:extLst>
              <a:ext uri="{FF2B5EF4-FFF2-40B4-BE49-F238E27FC236}">
                <a16:creationId xmlns:a16="http://schemas.microsoft.com/office/drawing/2014/main" id="{97E192F0-635A-326C-35FE-E81A840279B9}"/>
              </a:ext>
            </a:extLst>
          </p:cNvPr>
          <p:cNvGraphicFramePr>
            <a:graphicFrameLocks noGrp="1"/>
          </p:cNvGraphicFramePr>
          <p:nvPr>
            <p:extLst>
              <p:ext uri="{D42A27DB-BD31-4B8C-83A1-F6EECF244321}">
                <p14:modId xmlns:p14="http://schemas.microsoft.com/office/powerpoint/2010/main" val="1368076796"/>
              </p:ext>
            </p:extLst>
          </p:nvPr>
        </p:nvGraphicFramePr>
        <p:xfrm>
          <a:off x="7667925" y="1573421"/>
          <a:ext cx="3603722" cy="4377850"/>
        </p:xfrm>
        <a:graphic>
          <a:graphicData uri="http://schemas.openxmlformats.org/drawingml/2006/table">
            <a:tbl>
              <a:tblPr>
                <a:noFill/>
                <a:tableStyleId>{5C22544A-7EE6-4342-B048-85BDC9FD1C3A}</a:tableStyleId>
              </a:tblPr>
              <a:tblGrid>
                <a:gridCol w="1988015">
                  <a:extLst>
                    <a:ext uri="{9D8B030D-6E8A-4147-A177-3AD203B41FA5}">
                      <a16:colId xmlns:a16="http://schemas.microsoft.com/office/drawing/2014/main" val="1509369326"/>
                    </a:ext>
                  </a:extLst>
                </a:gridCol>
                <a:gridCol w="1615707">
                  <a:extLst>
                    <a:ext uri="{9D8B030D-6E8A-4147-A177-3AD203B41FA5}">
                      <a16:colId xmlns:a16="http://schemas.microsoft.com/office/drawing/2014/main" val="742493049"/>
                    </a:ext>
                  </a:extLst>
                </a:gridCol>
              </a:tblGrid>
              <a:tr h="437785">
                <a:tc>
                  <a:txBody>
                    <a:bodyPr/>
                    <a:lstStyle/>
                    <a:p>
                      <a:pPr algn="l" fontAlgn="b"/>
                      <a:r>
                        <a:rPr lang="en-GB" sz="1800" u="none" strike="noStrike" dirty="0" err="1">
                          <a:effectLst/>
                        </a:rPr>
                        <a:t>Höganäs</a:t>
                      </a:r>
                      <a:endParaRPr lang="en-GB" sz="18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lnL>
                    <a:lnR w="12700" cmpd="sng">
                      <a:noFill/>
                      <a:prstDash val="solid"/>
                    </a:lnR>
                    <a:lnT w="12700" cap="flat" cmpd="sng" algn="ctr">
                      <a:noFill/>
                      <a:prstDash val="solid"/>
                    </a:lnT>
                    <a:lnB w="12700" cmpd="sng">
                      <a:noFill/>
                      <a:prstDash val="solid"/>
                    </a:lnB>
                    <a:noFill/>
                  </a:tcPr>
                </a:tc>
                <a:tc>
                  <a:txBody>
                    <a:bodyPr/>
                    <a:lstStyle/>
                    <a:p>
                      <a:pPr algn="r" fontAlgn="b"/>
                      <a:r>
                        <a:rPr lang="en-SE" sz="1800" u="none" strike="noStrike" dirty="0">
                          <a:effectLst/>
                        </a:rPr>
                        <a:t>6897,02</a:t>
                      </a:r>
                      <a:endParaRPr lang="en-SE" sz="1800" b="0" i="0" u="none" strike="noStrike" dirty="0">
                        <a:solidFill>
                          <a:srgbClr val="000000"/>
                        </a:solidFill>
                        <a:effectLst/>
                        <a:latin typeface="Calibri" panose="020F0502020204030204" pitchFamily="34" charset="0"/>
                      </a:endParaRPr>
                    </a:p>
                  </a:txBody>
                  <a:tcPr marL="9525" marR="9525" marT="9525" marB="0" anchor="b">
                    <a:lnL w="12700" cmpd="sng">
                      <a:noFill/>
                      <a:prstDash val="solid"/>
                    </a:lnL>
                    <a:lnR w="12700" cmpd="sng">
                      <a:noFill/>
                      <a:prstDash val="solid"/>
                    </a:lnR>
                    <a:lnT w="12700" cap="flat" cmpd="sng" algn="ctr">
                      <a:noFill/>
                      <a:prstDash val="solid"/>
                    </a:lnT>
                    <a:lnB w="12700" cmpd="sng">
                      <a:noFill/>
                      <a:prstDash val="solid"/>
                    </a:lnB>
                    <a:noFill/>
                  </a:tcPr>
                </a:tc>
                <a:extLst>
                  <a:ext uri="{0D108BD9-81ED-4DB2-BD59-A6C34878D82A}">
                    <a16:rowId xmlns:a16="http://schemas.microsoft.com/office/drawing/2014/main" val="1217928536"/>
                  </a:ext>
                </a:extLst>
              </a:tr>
              <a:tr h="437785">
                <a:tc>
                  <a:txBody>
                    <a:bodyPr/>
                    <a:lstStyle/>
                    <a:p>
                      <a:pPr algn="l" fontAlgn="b"/>
                      <a:r>
                        <a:rPr lang="en-GB" sz="1800" u="none" strike="noStrike" dirty="0">
                          <a:effectLst/>
                        </a:rPr>
                        <a:t>Malmö</a:t>
                      </a:r>
                      <a:endParaRPr lang="en-GB" sz="18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r" fontAlgn="b"/>
                      <a:r>
                        <a:rPr lang="en-SE" sz="1800" u="none" strike="noStrike">
                          <a:effectLst/>
                        </a:rPr>
                        <a:t>14231,12</a:t>
                      </a:r>
                      <a:endParaRPr lang="en-SE" sz="1800" b="0" i="0" u="none" strike="noStrike">
                        <a:solidFill>
                          <a:srgbClr val="000000"/>
                        </a:solidFill>
                        <a:effectLst/>
                        <a:latin typeface="Calibri" panose="020F0502020204030204" pitchFamily="34" charset="0"/>
                      </a:endParaRPr>
                    </a:p>
                  </a:txBody>
                  <a:tcPr marL="9525" marR="9525" marT="9525" marB="0"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989262309"/>
                  </a:ext>
                </a:extLst>
              </a:tr>
              <a:tr h="437785">
                <a:tc>
                  <a:txBody>
                    <a:bodyPr/>
                    <a:lstStyle/>
                    <a:p>
                      <a:pPr algn="l" fontAlgn="b"/>
                      <a:r>
                        <a:rPr lang="en-GB" sz="1800" u="none" strike="noStrike" dirty="0">
                          <a:effectLst/>
                        </a:rPr>
                        <a:t>Halmstad</a:t>
                      </a:r>
                      <a:endParaRPr lang="en-GB" sz="18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r" fontAlgn="b"/>
                      <a:r>
                        <a:rPr lang="en-SE" sz="1800" u="none" strike="noStrike">
                          <a:effectLst/>
                        </a:rPr>
                        <a:t>18603,28</a:t>
                      </a:r>
                      <a:endParaRPr lang="en-SE" sz="1800" b="0" i="0" u="none" strike="noStrike">
                        <a:solidFill>
                          <a:srgbClr val="000000"/>
                        </a:solidFill>
                        <a:effectLst/>
                        <a:latin typeface="Calibri" panose="020F0502020204030204" pitchFamily="34" charset="0"/>
                      </a:endParaRPr>
                    </a:p>
                  </a:txBody>
                  <a:tcPr marL="9525" marR="9525" marT="9525" marB="0"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30962209"/>
                  </a:ext>
                </a:extLst>
              </a:tr>
              <a:tr h="437785">
                <a:tc>
                  <a:txBody>
                    <a:bodyPr/>
                    <a:lstStyle/>
                    <a:p>
                      <a:pPr algn="l" fontAlgn="b"/>
                      <a:r>
                        <a:rPr lang="en-GB" sz="1800" u="none" strike="noStrike" dirty="0" err="1">
                          <a:effectLst/>
                        </a:rPr>
                        <a:t>Göteborg</a:t>
                      </a:r>
                      <a:endParaRPr lang="en-GB" sz="18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r" fontAlgn="b"/>
                      <a:r>
                        <a:rPr lang="en-SE" sz="1800" u="none" strike="noStrike">
                          <a:effectLst/>
                        </a:rPr>
                        <a:t>18921,93</a:t>
                      </a:r>
                      <a:endParaRPr lang="en-SE" sz="1800" b="0" i="0" u="none" strike="noStrike">
                        <a:solidFill>
                          <a:srgbClr val="000000"/>
                        </a:solidFill>
                        <a:effectLst/>
                        <a:latin typeface="Calibri" panose="020F0502020204030204" pitchFamily="34" charset="0"/>
                      </a:endParaRPr>
                    </a:p>
                  </a:txBody>
                  <a:tcPr marL="9525" marR="9525" marT="9525" marB="0"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137904577"/>
                  </a:ext>
                </a:extLst>
              </a:tr>
              <a:tr h="437785">
                <a:tc>
                  <a:txBody>
                    <a:bodyPr/>
                    <a:lstStyle/>
                    <a:p>
                      <a:pPr algn="l" fontAlgn="b"/>
                      <a:r>
                        <a:rPr lang="en-GB" sz="1800" u="none" strike="noStrike" dirty="0" err="1">
                          <a:effectLst/>
                        </a:rPr>
                        <a:t>Borås</a:t>
                      </a:r>
                      <a:endParaRPr lang="en-GB" sz="18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r" fontAlgn="b"/>
                      <a:r>
                        <a:rPr lang="en-SE" sz="1800" u="none" strike="noStrike">
                          <a:effectLst/>
                        </a:rPr>
                        <a:t>19141,87</a:t>
                      </a:r>
                      <a:endParaRPr lang="en-SE" sz="1800" b="0" i="0" u="none" strike="noStrike">
                        <a:solidFill>
                          <a:srgbClr val="000000"/>
                        </a:solidFill>
                        <a:effectLst/>
                        <a:latin typeface="Calibri" panose="020F0502020204030204" pitchFamily="34" charset="0"/>
                      </a:endParaRPr>
                    </a:p>
                  </a:txBody>
                  <a:tcPr marL="9525" marR="9525" marT="9525" marB="0"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010717006"/>
                  </a:ext>
                </a:extLst>
              </a:tr>
              <a:tr h="437785">
                <a:tc>
                  <a:txBody>
                    <a:bodyPr/>
                    <a:lstStyle/>
                    <a:p>
                      <a:pPr algn="l" fontAlgn="b"/>
                      <a:r>
                        <a:rPr lang="en-GB" sz="1800" u="none" strike="noStrike" dirty="0">
                          <a:effectLst/>
                        </a:rPr>
                        <a:t>Kristianstad</a:t>
                      </a:r>
                      <a:endParaRPr lang="en-GB" sz="18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r" fontAlgn="b"/>
                      <a:r>
                        <a:rPr lang="en-SE" sz="1800" u="none" strike="noStrike">
                          <a:effectLst/>
                        </a:rPr>
                        <a:t>21354,27</a:t>
                      </a:r>
                      <a:endParaRPr lang="en-SE" sz="1800" b="0" i="0" u="none" strike="noStrike">
                        <a:solidFill>
                          <a:srgbClr val="000000"/>
                        </a:solidFill>
                        <a:effectLst/>
                        <a:latin typeface="Calibri" panose="020F0502020204030204" pitchFamily="34" charset="0"/>
                      </a:endParaRPr>
                    </a:p>
                  </a:txBody>
                  <a:tcPr marL="9525" marR="9525" marT="9525" marB="0"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307092338"/>
                  </a:ext>
                </a:extLst>
              </a:tr>
              <a:tr h="437785">
                <a:tc>
                  <a:txBody>
                    <a:bodyPr/>
                    <a:lstStyle/>
                    <a:p>
                      <a:pPr algn="l" fontAlgn="b"/>
                      <a:r>
                        <a:rPr lang="en-GB" sz="1800" u="none" strike="noStrike" dirty="0">
                          <a:effectLst/>
                        </a:rPr>
                        <a:t>Växjö</a:t>
                      </a:r>
                      <a:endParaRPr lang="en-GB" sz="18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r" fontAlgn="b"/>
                      <a:r>
                        <a:rPr lang="en-SE" sz="1800" u="none" strike="noStrike">
                          <a:effectLst/>
                        </a:rPr>
                        <a:t>22147,6</a:t>
                      </a:r>
                      <a:endParaRPr lang="en-SE" sz="1800" b="0" i="0" u="none" strike="noStrike">
                        <a:solidFill>
                          <a:srgbClr val="000000"/>
                        </a:solidFill>
                        <a:effectLst/>
                        <a:latin typeface="Calibri" panose="020F0502020204030204" pitchFamily="34" charset="0"/>
                      </a:endParaRPr>
                    </a:p>
                  </a:txBody>
                  <a:tcPr marL="9525" marR="9525" marT="9525" marB="0"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991666567"/>
                  </a:ext>
                </a:extLst>
              </a:tr>
              <a:tr h="437785">
                <a:tc>
                  <a:txBody>
                    <a:bodyPr/>
                    <a:lstStyle/>
                    <a:p>
                      <a:pPr algn="l" fontAlgn="b"/>
                      <a:r>
                        <a:rPr lang="en-GB" sz="1800" u="none" strike="noStrike" dirty="0">
                          <a:effectLst/>
                        </a:rPr>
                        <a:t>Jönköping</a:t>
                      </a:r>
                      <a:endParaRPr lang="en-GB" sz="1800" b="0" i="0" u="none" strike="noStrike" dirty="0">
                        <a:solidFill>
                          <a:srgbClr val="000000"/>
                        </a:solidFill>
                        <a:effectLst/>
                        <a:latin typeface="Calibri" panose="020F0502020204030204" pitchFamily="34" charset="0"/>
                      </a:endParaRPr>
                    </a:p>
                  </a:txBody>
                  <a:tcPr marL="9525" marR="9525" marT="9525" marB="0" anchor="b">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r" fontAlgn="b"/>
                      <a:r>
                        <a:rPr lang="en-SE" sz="1800" u="none" strike="noStrike">
                          <a:effectLst/>
                        </a:rPr>
                        <a:t>23722,93</a:t>
                      </a:r>
                      <a:endParaRPr lang="en-SE" sz="1800" b="0" i="0" u="none" strike="noStrike">
                        <a:solidFill>
                          <a:srgbClr val="000000"/>
                        </a:solidFill>
                        <a:effectLst/>
                        <a:latin typeface="Calibri" panose="020F0502020204030204" pitchFamily="34" charset="0"/>
                      </a:endParaRPr>
                    </a:p>
                  </a:txBody>
                  <a:tcPr marL="9525" marR="9525" marT="9525" marB="0"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289492282"/>
                  </a:ext>
                </a:extLst>
              </a:tr>
              <a:tr h="437785">
                <a:tc>
                  <a:txBody>
                    <a:bodyPr/>
                    <a:lstStyle/>
                    <a:p>
                      <a:pPr algn="l" fontAlgn="b"/>
                      <a:r>
                        <a:rPr lang="en-GB" sz="1800" u="none" strike="noStrike">
                          <a:effectLst/>
                        </a:rPr>
                        <a:t>Gislaved</a:t>
                      </a:r>
                      <a:endParaRPr lang="en-GB" sz="18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r" fontAlgn="b"/>
                      <a:r>
                        <a:rPr lang="en-SE" sz="1800" u="none" strike="noStrike" dirty="0">
                          <a:effectLst/>
                        </a:rPr>
                        <a:t>25265,19</a:t>
                      </a:r>
                      <a:endParaRPr lang="en-SE" sz="1800" b="0" i="0" u="none" strike="noStrike" dirty="0">
                        <a:solidFill>
                          <a:srgbClr val="000000"/>
                        </a:solidFill>
                        <a:effectLst/>
                        <a:latin typeface="Calibri" panose="020F0502020204030204" pitchFamily="34" charset="0"/>
                      </a:endParaRPr>
                    </a:p>
                  </a:txBody>
                  <a:tcPr marL="9525" marR="9525" marT="9525" marB="0"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998274158"/>
                  </a:ext>
                </a:extLst>
              </a:tr>
              <a:tr h="437785">
                <a:tc>
                  <a:txBody>
                    <a:bodyPr/>
                    <a:lstStyle/>
                    <a:p>
                      <a:pPr algn="l" fontAlgn="b"/>
                      <a:r>
                        <a:rPr lang="en-GB" sz="1800" u="none" strike="noStrike">
                          <a:effectLst/>
                        </a:rPr>
                        <a:t>Mordor</a:t>
                      </a:r>
                      <a:endParaRPr lang="en-GB" sz="18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algn="r" fontAlgn="b"/>
                      <a:r>
                        <a:rPr lang="en-SE" sz="1800" u="none" strike="noStrike" dirty="0">
                          <a:effectLst/>
                        </a:rPr>
                        <a:t>26597,97</a:t>
                      </a:r>
                      <a:endParaRPr lang="en-SE" sz="1800" b="0" i="0" u="none" strike="noStrike" dirty="0">
                        <a:solidFill>
                          <a:srgbClr val="000000"/>
                        </a:solidFill>
                        <a:effectLst/>
                        <a:latin typeface="Calibri" panose="020F0502020204030204" pitchFamily="34" charset="0"/>
                      </a:endParaRPr>
                    </a:p>
                  </a:txBody>
                  <a:tcPr marL="9525" marR="9525" marT="9525" marB="0" anchor="b">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661056807"/>
                  </a:ext>
                </a:extLst>
              </a:tr>
            </a:tbl>
          </a:graphicData>
        </a:graphic>
      </p:graphicFrame>
      <p:sp>
        <p:nvSpPr>
          <p:cNvPr id="8" name="TextBox 7">
            <a:extLst>
              <a:ext uri="{FF2B5EF4-FFF2-40B4-BE49-F238E27FC236}">
                <a16:creationId xmlns:a16="http://schemas.microsoft.com/office/drawing/2014/main" id="{40DDDE07-6860-3151-E6BF-3E3FB35523C9}"/>
              </a:ext>
            </a:extLst>
          </p:cNvPr>
          <p:cNvSpPr txBox="1"/>
          <p:nvPr/>
        </p:nvSpPr>
        <p:spPr>
          <a:xfrm>
            <a:off x="609490" y="1133094"/>
            <a:ext cx="3603722" cy="461665"/>
          </a:xfrm>
          <a:prstGeom prst="rect">
            <a:avLst/>
          </a:prstGeom>
          <a:noFill/>
        </p:spPr>
        <p:txBody>
          <a:bodyPr wrap="square" rtlCol="0">
            <a:spAutoFit/>
          </a:bodyPr>
          <a:lstStyle/>
          <a:p>
            <a:r>
              <a:rPr lang="en-SE" sz="2400" dirty="0"/>
              <a:t>Top 10 highest gross profits</a:t>
            </a:r>
          </a:p>
        </p:txBody>
      </p:sp>
      <p:sp>
        <p:nvSpPr>
          <p:cNvPr id="9" name="TextBox 8">
            <a:extLst>
              <a:ext uri="{FF2B5EF4-FFF2-40B4-BE49-F238E27FC236}">
                <a16:creationId xmlns:a16="http://schemas.microsoft.com/office/drawing/2014/main" id="{3478C09D-98B1-3750-56D3-9167722BC297}"/>
              </a:ext>
            </a:extLst>
          </p:cNvPr>
          <p:cNvSpPr txBox="1"/>
          <p:nvPr/>
        </p:nvSpPr>
        <p:spPr>
          <a:xfrm>
            <a:off x="7465181" y="1133093"/>
            <a:ext cx="4009210" cy="461665"/>
          </a:xfrm>
          <a:prstGeom prst="rect">
            <a:avLst/>
          </a:prstGeom>
          <a:noFill/>
        </p:spPr>
        <p:txBody>
          <a:bodyPr wrap="square" rtlCol="0">
            <a:spAutoFit/>
          </a:bodyPr>
          <a:lstStyle/>
          <a:p>
            <a:r>
              <a:rPr lang="en-SE" sz="2400" dirty="0"/>
              <a:t>Bottom 10 lowest gross profits</a:t>
            </a:r>
          </a:p>
        </p:txBody>
      </p:sp>
      <p:sp>
        <p:nvSpPr>
          <p:cNvPr id="11" name="TextBox 10">
            <a:extLst>
              <a:ext uri="{FF2B5EF4-FFF2-40B4-BE49-F238E27FC236}">
                <a16:creationId xmlns:a16="http://schemas.microsoft.com/office/drawing/2014/main" id="{31069981-4F25-BBC9-053F-C6B5459F1710}"/>
              </a:ext>
            </a:extLst>
          </p:cNvPr>
          <p:cNvSpPr txBox="1"/>
          <p:nvPr/>
        </p:nvSpPr>
        <p:spPr>
          <a:xfrm>
            <a:off x="609490" y="722799"/>
            <a:ext cx="4009210" cy="338554"/>
          </a:xfrm>
          <a:prstGeom prst="rect">
            <a:avLst/>
          </a:prstGeom>
          <a:noFill/>
        </p:spPr>
        <p:txBody>
          <a:bodyPr wrap="square" rtlCol="0">
            <a:spAutoFit/>
          </a:bodyPr>
          <a:lstStyle/>
          <a:p>
            <a:r>
              <a:rPr lang="en-SE" sz="1600" dirty="0"/>
              <a:t>(SEK)</a:t>
            </a:r>
          </a:p>
        </p:txBody>
      </p:sp>
    </p:spTree>
    <p:extLst>
      <p:ext uri="{BB962C8B-B14F-4D97-AF65-F5344CB8AC3E}">
        <p14:creationId xmlns:p14="http://schemas.microsoft.com/office/powerpoint/2010/main" val="3602601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826D1-A79A-4F3B-5B61-EF48F81BA084}"/>
              </a:ext>
            </a:extLst>
          </p:cNvPr>
          <p:cNvSpPr>
            <a:spLocks noGrp="1"/>
          </p:cNvSpPr>
          <p:nvPr>
            <p:ph type="title"/>
          </p:nvPr>
        </p:nvSpPr>
        <p:spPr>
          <a:xfrm>
            <a:off x="609490" y="134315"/>
            <a:ext cx="7422402" cy="1297115"/>
          </a:xfrm>
        </p:spPr>
        <p:txBody>
          <a:bodyPr vert="horz" lIns="91440" tIns="45720" rIns="91440" bIns="45720" rtlCol="0" anchor="t">
            <a:normAutofit/>
          </a:bodyPr>
          <a:lstStyle/>
          <a:p>
            <a:r>
              <a:rPr lang="en-US" sz="4000" kern="1200" dirty="0">
                <a:solidFill>
                  <a:schemeClr val="tx2"/>
                </a:solidFill>
                <a:latin typeface="+mj-lt"/>
                <a:ea typeface="+mj-ea"/>
                <a:cs typeface="+mj-cs"/>
              </a:rPr>
              <a:t>Net profitability of stores 2021</a:t>
            </a:r>
          </a:p>
        </p:txBody>
      </p:sp>
      <p:sp>
        <p:nvSpPr>
          <p:cNvPr id="11" name="TextBox 10">
            <a:extLst>
              <a:ext uri="{FF2B5EF4-FFF2-40B4-BE49-F238E27FC236}">
                <a16:creationId xmlns:a16="http://schemas.microsoft.com/office/drawing/2014/main" id="{31069981-4F25-BBC9-053F-C6B5459F1710}"/>
              </a:ext>
            </a:extLst>
          </p:cNvPr>
          <p:cNvSpPr txBox="1"/>
          <p:nvPr/>
        </p:nvSpPr>
        <p:spPr>
          <a:xfrm>
            <a:off x="609490" y="722799"/>
            <a:ext cx="4009210" cy="338554"/>
          </a:xfrm>
          <a:prstGeom prst="rect">
            <a:avLst/>
          </a:prstGeom>
          <a:noFill/>
        </p:spPr>
        <p:txBody>
          <a:bodyPr wrap="square" rtlCol="0">
            <a:spAutoFit/>
          </a:bodyPr>
          <a:lstStyle/>
          <a:p>
            <a:r>
              <a:rPr lang="en-SE" sz="1600" dirty="0"/>
              <a:t>(SEK)</a:t>
            </a:r>
          </a:p>
        </p:txBody>
      </p:sp>
      <p:graphicFrame>
        <p:nvGraphicFramePr>
          <p:cNvPr id="3" name="Chart 2">
            <a:extLst>
              <a:ext uri="{FF2B5EF4-FFF2-40B4-BE49-F238E27FC236}">
                <a16:creationId xmlns:a16="http://schemas.microsoft.com/office/drawing/2014/main" id="{6756C404-C792-B7FE-9FE3-86E72A226542}"/>
              </a:ext>
            </a:extLst>
          </p:cNvPr>
          <p:cNvGraphicFramePr>
            <a:graphicFrameLocks/>
          </p:cNvGraphicFramePr>
          <p:nvPr>
            <p:extLst>
              <p:ext uri="{D42A27DB-BD31-4B8C-83A1-F6EECF244321}">
                <p14:modId xmlns:p14="http://schemas.microsoft.com/office/powerpoint/2010/main" val="2301810566"/>
              </p:ext>
            </p:extLst>
          </p:nvPr>
        </p:nvGraphicFramePr>
        <p:xfrm>
          <a:off x="609492" y="1061353"/>
          <a:ext cx="8324444" cy="5796647"/>
        </p:xfrm>
        <a:graphic>
          <a:graphicData uri="http://schemas.openxmlformats.org/drawingml/2006/chart">
            <c:chart xmlns:c="http://schemas.openxmlformats.org/drawingml/2006/chart" xmlns:r="http://schemas.openxmlformats.org/officeDocument/2006/relationships" r:id="rId2"/>
          </a:graphicData>
        </a:graphic>
      </p:graphicFrame>
      <p:sp>
        <p:nvSpPr>
          <p:cNvPr id="10" name="Triangle 9">
            <a:extLst>
              <a:ext uri="{FF2B5EF4-FFF2-40B4-BE49-F238E27FC236}">
                <a16:creationId xmlns:a16="http://schemas.microsoft.com/office/drawing/2014/main" id="{9E261516-251B-97B1-E9D6-29C8F4529877}"/>
              </a:ext>
            </a:extLst>
          </p:cNvPr>
          <p:cNvSpPr/>
          <p:nvPr/>
        </p:nvSpPr>
        <p:spPr>
          <a:xfrm>
            <a:off x="1146132" y="1546964"/>
            <a:ext cx="306887" cy="2317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2" name="TextBox 11">
            <a:extLst>
              <a:ext uri="{FF2B5EF4-FFF2-40B4-BE49-F238E27FC236}">
                <a16:creationId xmlns:a16="http://schemas.microsoft.com/office/drawing/2014/main" id="{5D66D5CB-DDAE-0095-EA65-C74FF1EC3161}"/>
              </a:ext>
            </a:extLst>
          </p:cNvPr>
          <p:cNvSpPr txBox="1"/>
          <p:nvPr/>
        </p:nvSpPr>
        <p:spPr>
          <a:xfrm>
            <a:off x="961372" y="1116077"/>
            <a:ext cx="676405" cy="430887"/>
          </a:xfrm>
          <a:prstGeom prst="rect">
            <a:avLst/>
          </a:prstGeom>
          <a:noFill/>
        </p:spPr>
        <p:txBody>
          <a:bodyPr wrap="square" rtlCol="0">
            <a:spAutoFit/>
          </a:bodyPr>
          <a:lstStyle/>
          <a:p>
            <a:pPr algn="ctr"/>
            <a:r>
              <a:rPr lang="en-SE" sz="1100" dirty="0"/>
              <a:t>Online: 467000</a:t>
            </a:r>
          </a:p>
        </p:txBody>
      </p:sp>
      <p:sp>
        <p:nvSpPr>
          <p:cNvPr id="13" name="TextBox 12">
            <a:extLst>
              <a:ext uri="{FF2B5EF4-FFF2-40B4-BE49-F238E27FC236}">
                <a16:creationId xmlns:a16="http://schemas.microsoft.com/office/drawing/2014/main" id="{20B5A388-8397-61CC-33FB-3C2B79FF0241}"/>
              </a:ext>
            </a:extLst>
          </p:cNvPr>
          <p:cNvSpPr txBox="1"/>
          <p:nvPr/>
        </p:nvSpPr>
        <p:spPr>
          <a:xfrm>
            <a:off x="8933936" y="1546964"/>
            <a:ext cx="2983744" cy="3970318"/>
          </a:xfrm>
          <a:prstGeom prst="rect">
            <a:avLst/>
          </a:prstGeom>
          <a:noFill/>
        </p:spPr>
        <p:txBody>
          <a:bodyPr wrap="square" rtlCol="0">
            <a:spAutoFit/>
          </a:bodyPr>
          <a:lstStyle/>
          <a:p>
            <a:pPr marL="285750" indent="-285750">
              <a:buFont typeface="Arial" panose="020B0604020202020204" pitchFamily="34" charset="0"/>
              <a:buChar char="•"/>
            </a:pPr>
            <a:r>
              <a:rPr lang="en-SE" dirty="0"/>
              <a:t>Only three stores were unprofitable in 2021</a:t>
            </a:r>
          </a:p>
          <a:p>
            <a:pPr marL="742950" lvl="1" indent="-285750">
              <a:buFont typeface="Arial" panose="020B0604020202020204" pitchFamily="34" charset="0"/>
              <a:buChar char="•"/>
            </a:pPr>
            <a:r>
              <a:rPr lang="en-SE" dirty="0"/>
              <a:t>Göteborg</a:t>
            </a:r>
          </a:p>
          <a:p>
            <a:pPr marL="742950" lvl="1" indent="-285750">
              <a:buFont typeface="Arial" panose="020B0604020202020204" pitchFamily="34" charset="0"/>
              <a:buChar char="•"/>
            </a:pPr>
            <a:r>
              <a:rPr lang="en-SE" dirty="0"/>
              <a:t>Malmö</a:t>
            </a:r>
          </a:p>
          <a:p>
            <a:pPr marL="742950" lvl="1" indent="-285750">
              <a:buFont typeface="Arial" panose="020B0604020202020204" pitchFamily="34" charset="0"/>
              <a:buChar char="•"/>
            </a:pPr>
            <a:r>
              <a:rPr lang="en-SE" dirty="0"/>
              <a:t>Höganäs</a:t>
            </a:r>
          </a:p>
          <a:p>
            <a:pPr marL="285750" indent="-285750">
              <a:buFont typeface="Arial" panose="020B0604020202020204" pitchFamily="34" charset="0"/>
              <a:buChar char="•"/>
            </a:pPr>
            <a:r>
              <a:rPr lang="en-SE" dirty="0"/>
              <a:t>Luleå is by far the best performing physical store, followed by Tumba and Uppsala</a:t>
            </a:r>
          </a:p>
          <a:p>
            <a:pPr marL="285750" indent="-285750">
              <a:buFont typeface="Arial" panose="020B0604020202020204" pitchFamily="34" charset="0"/>
              <a:buChar char="•"/>
            </a:pPr>
            <a:r>
              <a:rPr lang="en-SE" dirty="0"/>
              <a:t>Online profits are ~4x as high as the best performing physical store</a:t>
            </a:r>
          </a:p>
          <a:p>
            <a:pPr marL="285750" indent="-285750">
              <a:buFont typeface="Arial" panose="020B0604020202020204" pitchFamily="34" charset="0"/>
              <a:buChar char="•"/>
            </a:pPr>
            <a:endParaRPr lang="en-SE" dirty="0"/>
          </a:p>
          <a:p>
            <a:pPr marL="285750" indent="-285750">
              <a:buFont typeface="Arial" panose="020B0604020202020204" pitchFamily="34" charset="0"/>
              <a:buChar char="•"/>
            </a:pPr>
            <a:endParaRPr lang="en-SE" dirty="0"/>
          </a:p>
        </p:txBody>
      </p:sp>
    </p:spTree>
    <p:extLst>
      <p:ext uri="{BB962C8B-B14F-4D97-AF65-F5344CB8AC3E}">
        <p14:creationId xmlns:p14="http://schemas.microsoft.com/office/powerpoint/2010/main" val="2780632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826D1-A79A-4F3B-5B61-EF48F81BA084}"/>
              </a:ext>
            </a:extLst>
          </p:cNvPr>
          <p:cNvSpPr>
            <a:spLocks noGrp="1"/>
          </p:cNvSpPr>
          <p:nvPr>
            <p:ph type="title"/>
          </p:nvPr>
        </p:nvSpPr>
        <p:spPr>
          <a:xfrm>
            <a:off x="609490" y="134315"/>
            <a:ext cx="7422402" cy="1297115"/>
          </a:xfrm>
        </p:spPr>
        <p:txBody>
          <a:bodyPr vert="horz" lIns="91440" tIns="45720" rIns="91440" bIns="45720" rtlCol="0" anchor="t">
            <a:normAutofit/>
          </a:bodyPr>
          <a:lstStyle/>
          <a:p>
            <a:r>
              <a:rPr lang="en-US" sz="4000" kern="1200" dirty="0">
                <a:solidFill>
                  <a:schemeClr val="tx2"/>
                </a:solidFill>
                <a:latin typeface="+mj-lt"/>
                <a:ea typeface="+mj-ea"/>
                <a:cs typeface="+mj-cs"/>
              </a:rPr>
              <a:t>Looking forward</a:t>
            </a:r>
          </a:p>
        </p:txBody>
      </p:sp>
      <p:sp>
        <p:nvSpPr>
          <p:cNvPr id="11" name="TextBox 10">
            <a:extLst>
              <a:ext uri="{FF2B5EF4-FFF2-40B4-BE49-F238E27FC236}">
                <a16:creationId xmlns:a16="http://schemas.microsoft.com/office/drawing/2014/main" id="{31069981-4F25-BBC9-053F-C6B5459F1710}"/>
              </a:ext>
            </a:extLst>
          </p:cNvPr>
          <p:cNvSpPr txBox="1"/>
          <p:nvPr/>
        </p:nvSpPr>
        <p:spPr>
          <a:xfrm>
            <a:off x="609490" y="722799"/>
            <a:ext cx="4009210" cy="338554"/>
          </a:xfrm>
          <a:prstGeom prst="rect">
            <a:avLst/>
          </a:prstGeom>
          <a:noFill/>
        </p:spPr>
        <p:txBody>
          <a:bodyPr wrap="square" rtlCol="0">
            <a:spAutoFit/>
          </a:bodyPr>
          <a:lstStyle/>
          <a:p>
            <a:r>
              <a:rPr lang="en-SE" sz="1600" dirty="0"/>
              <a:t>(SEK)</a:t>
            </a:r>
          </a:p>
        </p:txBody>
      </p:sp>
      <p:sp>
        <p:nvSpPr>
          <p:cNvPr id="13" name="TextBox 12">
            <a:extLst>
              <a:ext uri="{FF2B5EF4-FFF2-40B4-BE49-F238E27FC236}">
                <a16:creationId xmlns:a16="http://schemas.microsoft.com/office/drawing/2014/main" id="{20B5A388-8397-61CC-33FB-3C2B79FF0241}"/>
              </a:ext>
            </a:extLst>
          </p:cNvPr>
          <p:cNvSpPr txBox="1"/>
          <p:nvPr/>
        </p:nvSpPr>
        <p:spPr>
          <a:xfrm>
            <a:off x="369000" y="4478491"/>
            <a:ext cx="5486509" cy="2862322"/>
          </a:xfrm>
          <a:prstGeom prst="rect">
            <a:avLst/>
          </a:prstGeom>
          <a:noFill/>
        </p:spPr>
        <p:txBody>
          <a:bodyPr wrap="square" rtlCol="0">
            <a:spAutoFit/>
          </a:bodyPr>
          <a:lstStyle/>
          <a:p>
            <a:pPr marL="285750" indent="-285750">
              <a:buFont typeface="Arial" panose="020B0604020202020204" pitchFamily="34" charset="0"/>
              <a:buChar char="•"/>
            </a:pPr>
            <a:r>
              <a:rPr lang="en-SE" dirty="0"/>
              <a:t>As data for 2022 are incomplete, this data point can be disregarded</a:t>
            </a:r>
          </a:p>
          <a:p>
            <a:pPr marL="285750" indent="-285750">
              <a:buFont typeface="Arial" panose="020B0604020202020204" pitchFamily="34" charset="0"/>
              <a:buChar char="•"/>
            </a:pPr>
            <a:r>
              <a:rPr lang="en-SE" dirty="0"/>
              <a:t>It can be seen that the number of unprofitable stores has declined greatly since 2014, from more than 25 to only 3 in 2021</a:t>
            </a:r>
          </a:p>
          <a:p>
            <a:pPr marL="285750" indent="-285750">
              <a:buFont typeface="Arial" panose="020B0604020202020204" pitchFamily="34" charset="0"/>
              <a:buChar char="•"/>
            </a:pPr>
            <a:r>
              <a:rPr lang="en-SE" dirty="0"/>
              <a:t>Based on historical performance, this number is expected to continue decreasing over the coming years</a:t>
            </a:r>
          </a:p>
          <a:p>
            <a:pPr marL="285750" indent="-285750">
              <a:buFont typeface="Arial" panose="020B0604020202020204" pitchFamily="34" charset="0"/>
              <a:buChar char="•"/>
            </a:pPr>
            <a:endParaRPr lang="en-SE" dirty="0"/>
          </a:p>
          <a:p>
            <a:pPr marL="285750" indent="-285750">
              <a:buFont typeface="Arial" panose="020B0604020202020204" pitchFamily="34" charset="0"/>
              <a:buChar char="•"/>
            </a:pPr>
            <a:endParaRPr lang="en-SE" dirty="0"/>
          </a:p>
        </p:txBody>
      </p:sp>
      <p:graphicFrame>
        <p:nvGraphicFramePr>
          <p:cNvPr id="4" name="Chart 3">
            <a:extLst>
              <a:ext uri="{FF2B5EF4-FFF2-40B4-BE49-F238E27FC236}">
                <a16:creationId xmlns:a16="http://schemas.microsoft.com/office/drawing/2014/main" id="{37002536-5A18-2429-2C9C-38DB9DD2C0F7}"/>
              </a:ext>
            </a:extLst>
          </p:cNvPr>
          <p:cNvGraphicFramePr>
            <a:graphicFrameLocks/>
          </p:cNvGraphicFramePr>
          <p:nvPr>
            <p:extLst>
              <p:ext uri="{D42A27DB-BD31-4B8C-83A1-F6EECF244321}">
                <p14:modId xmlns:p14="http://schemas.microsoft.com/office/powerpoint/2010/main" val="11269577"/>
              </p:ext>
            </p:extLst>
          </p:nvPr>
        </p:nvGraphicFramePr>
        <p:xfrm>
          <a:off x="609490" y="1061353"/>
          <a:ext cx="5486510" cy="341920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000F227C-5605-56B3-0CBB-44F0D942103D}"/>
              </a:ext>
            </a:extLst>
          </p:cNvPr>
          <p:cNvSpPr txBox="1"/>
          <p:nvPr/>
        </p:nvSpPr>
        <p:spPr>
          <a:xfrm>
            <a:off x="6583680" y="2433607"/>
            <a:ext cx="5239320" cy="3046988"/>
          </a:xfrm>
          <a:prstGeom prst="rect">
            <a:avLst/>
          </a:prstGeom>
          <a:noFill/>
        </p:spPr>
        <p:txBody>
          <a:bodyPr wrap="square" rtlCol="0">
            <a:spAutoFit/>
          </a:bodyPr>
          <a:lstStyle/>
          <a:p>
            <a:r>
              <a:rPr lang="en-SE" sz="2400" dirty="0"/>
              <a:t>However, the following three stores are not expected to turn profitable in the coming three years</a:t>
            </a:r>
          </a:p>
          <a:p>
            <a:pPr marL="285750" indent="-285750">
              <a:buFont typeface="Arial" panose="020B0604020202020204" pitchFamily="34" charset="0"/>
              <a:buChar char="•"/>
            </a:pPr>
            <a:r>
              <a:rPr lang="en-SE" sz="2400" dirty="0"/>
              <a:t>Göteborg</a:t>
            </a:r>
          </a:p>
          <a:p>
            <a:pPr marL="285750" indent="-285750">
              <a:buFont typeface="Arial" panose="020B0604020202020204" pitchFamily="34" charset="0"/>
              <a:buChar char="•"/>
            </a:pPr>
            <a:r>
              <a:rPr lang="en-SE" sz="2400" dirty="0"/>
              <a:t>Höganäs</a:t>
            </a:r>
          </a:p>
          <a:p>
            <a:pPr marL="285750" indent="-285750">
              <a:buFont typeface="Arial" panose="020B0604020202020204" pitchFamily="34" charset="0"/>
              <a:buChar char="•"/>
            </a:pPr>
            <a:r>
              <a:rPr lang="en-SE" sz="2400" dirty="0"/>
              <a:t>Malmö</a:t>
            </a:r>
          </a:p>
          <a:p>
            <a:pPr marL="285750" indent="-285750">
              <a:buFont typeface="Arial" panose="020B0604020202020204" pitchFamily="34" charset="0"/>
              <a:buChar char="•"/>
            </a:pPr>
            <a:endParaRPr lang="en-SE" sz="2400" dirty="0"/>
          </a:p>
          <a:p>
            <a:pPr marL="285750" indent="-285750">
              <a:buFont typeface="Arial" panose="020B0604020202020204" pitchFamily="34" charset="0"/>
              <a:buChar char="•"/>
            </a:pPr>
            <a:endParaRPr lang="en-SE" sz="2400" dirty="0"/>
          </a:p>
        </p:txBody>
      </p:sp>
    </p:spTree>
    <p:extLst>
      <p:ext uri="{BB962C8B-B14F-4D97-AF65-F5344CB8AC3E}">
        <p14:creationId xmlns:p14="http://schemas.microsoft.com/office/powerpoint/2010/main" val="3005146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826D1-A79A-4F3B-5B61-EF48F81BA084}"/>
              </a:ext>
            </a:extLst>
          </p:cNvPr>
          <p:cNvSpPr>
            <a:spLocks noGrp="1"/>
          </p:cNvSpPr>
          <p:nvPr>
            <p:ph type="title"/>
          </p:nvPr>
        </p:nvSpPr>
        <p:spPr>
          <a:xfrm>
            <a:off x="609490" y="134315"/>
            <a:ext cx="7422402" cy="1297115"/>
          </a:xfrm>
        </p:spPr>
        <p:txBody>
          <a:bodyPr vert="horz" lIns="91440" tIns="45720" rIns="91440" bIns="45720" rtlCol="0" anchor="t">
            <a:normAutofit/>
          </a:bodyPr>
          <a:lstStyle/>
          <a:p>
            <a:r>
              <a:rPr lang="en-US" sz="4000" kern="1200" dirty="0">
                <a:solidFill>
                  <a:schemeClr val="tx2"/>
                </a:solidFill>
                <a:latin typeface="+mj-lt"/>
                <a:ea typeface="+mj-ea"/>
                <a:cs typeface="+mj-cs"/>
              </a:rPr>
              <a:t>Suggestion</a:t>
            </a:r>
          </a:p>
        </p:txBody>
      </p:sp>
      <p:sp>
        <p:nvSpPr>
          <p:cNvPr id="11" name="TextBox 10">
            <a:extLst>
              <a:ext uri="{FF2B5EF4-FFF2-40B4-BE49-F238E27FC236}">
                <a16:creationId xmlns:a16="http://schemas.microsoft.com/office/drawing/2014/main" id="{31069981-4F25-BBC9-053F-C6B5459F1710}"/>
              </a:ext>
            </a:extLst>
          </p:cNvPr>
          <p:cNvSpPr txBox="1"/>
          <p:nvPr/>
        </p:nvSpPr>
        <p:spPr>
          <a:xfrm>
            <a:off x="609490" y="722799"/>
            <a:ext cx="4009210" cy="338554"/>
          </a:xfrm>
          <a:prstGeom prst="rect">
            <a:avLst/>
          </a:prstGeom>
          <a:noFill/>
        </p:spPr>
        <p:txBody>
          <a:bodyPr wrap="square" rtlCol="0">
            <a:spAutoFit/>
          </a:bodyPr>
          <a:lstStyle/>
          <a:p>
            <a:r>
              <a:rPr lang="en-SE" sz="1600" dirty="0"/>
              <a:t>(SEK)</a:t>
            </a:r>
          </a:p>
        </p:txBody>
      </p:sp>
      <p:graphicFrame>
        <p:nvGraphicFramePr>
          <p:cNvPr id="5" name="Chart 4">
            <a:extLst>
              <a:ext uri="{FF2B5EF4-FFF2-40B4-BE49-F238E27FC236}">
                <a16:creationId xmlns:a16="http://schemas.microsoft.com/office/drawing/2014/main" id="{FB25E801-426B-DAA0-CFEA-BB3238FD4BA4}"/>
              </a:ext>
            </a:extLst>
          </p:cNvPr>
          <p:cNvGraphicFramePr>
            <a:graphicFrameLocks/>
          </p:cNvGraphicFramePr>
          <p:nvPr>
            <p:extLst>
              <p:ext uri="{D42A27DB-BD31-4B8C-83A1-F6EECF244321}">
                <p14:modId xmlns:p14="http://schemas.microsoft.com/office/powerpoint/2010/main" val="3957017696"/>
              </p:ext>
            </p:extLst>
          </p:nvPr>
        </p:nvGraphicFramePr>
        <p:xfrm>
          <a:off x="532312" y="1431430"/>
          <a:ext cx="5867401" cy="4969369"/>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21989A22-DD52-B757-C373-EFBB19CD69D0}"/>
              </a:ext>
            </a:extLst>
          </p:cNvPr>
          <p:cNvSpPr txBox="1"/>
          <p:nvPr/>
        </p:nvSpPr>
        <p:spPr>
          <a:xfrm>
            <a:off x="6507481" y="2725891"/>
            <a:ext cx="5486509" cy="2862322"/>
          </a:xfrm>
          <a:prstGeom prst="rect">
            <a:avLst/>
          </a:prstGeom>
          <a:noFill/>
        </p:spPr>
        <p:txBody>
          <a:bodyPr wrap="square" rtlCol="0">
            <a:spAutoFit/>
          </a:bodyPr>
          <a:lstStyle/>
          <a:p>
            <a:pPr marL="285750" indent="-285750">
              <a:buFont typeface="Arial" panose="020B0604020202020204" pitchFamily="34" charset="0"/>
              <a:buChar char="•"/>
            </a:pPr>
            <a:r>
              <a:rPr lang="en-SE" dirty="0"/>
              <a:t>However, in the short-term, these stores are expected to remain unprofitable which means that a closing of these stores can increase overall profitability of the firm</a:t>
            </a:r>
          </a:p>
          <a:p>
            <a:pPr marL="285750" indent="-285750">
              <a:buFont typeface="Arial" panose="020B0604020202020204" pitchFamily="34" charset="0"/>
              <a:buChar char="•"/>
            </a:pPr>
            <a:r>
              <a:rPr lang="en-SE" dirty="0"/>
              <a:t>The boost in profit is roughly 21000SEK for the next years. As the difference is rather small, other strategic matters should also be taken into account (such as omnichannel sales etc.)</a:t>
            </a:r>
          </a:p>
          <a:p>
            <a:pPr marL="285750" indent="-285750">
              <a:buFont typeface="Arial" panose="020B0604020202020204" pitchFamily="34" charset="0"/>
              <a:buChar char="•"/>
            </a:pPr>
            <a:endParaRPr lang="en-SE" dirty="0"/>
          </a:p>
          <a:p>
            <a:pPr marL="285750" indent="-285750">
              <a:buFont typeface="Arial" panose="020B0604020202020204" pitchFamily="34" charset="0"/>
              <a:buChar char="•"/>
            </a:pPr>
            <a:endParaRPr lang="en-SE" dirty="0"/>
          </a:p>
        </p:txBody>
      </p:sp>
    </p:spTree>
    <p:extLst>
      <p:ext uri="{BB962C8B-B14F-4D97-AF65-F5344CB8AC3E}">
        <p14:creationId xmlns:p14="http://schemas.microsoft.com/office/powerpoint/2010/main" val="700489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TotalTime>
  <Words>268</Words>
  <Application>Microsoft Macintosh PowerPoint</Application>
  <PresentationFormat>Widescreen</PresentationFormat>
  <Paragraphs>71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BE902 A4 presentation</vt:lpstr>
      <vt:lpstr>Gross profitability of stores 2021</vt:lpstr>
      <vt:lpstr>Net profitability of stores 2021</vt:lpstr>
      <vt:lpstr>Looking forward</vt:lpstr>
      <vt:lpstr>Suggestion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BE902 A4 presentation</dc:title>
  <dc:creator>Emil Erne</dc:creator>
  <cp:lastModifiedBy>Emil Erne</cp:lastModifiedBy>
  <cp:revision>3</cp:revision>
  <dcterms:created xsi:type="dcterms:W3CDTF">2022-09-07T02:52:48Z</dcterms:created>
  <dcterms:modified xsi:type="dcterms:W3CDTF">2022-09-07T03:28:26Z</dcterms:modified>
</cp:coreProperties>
</file>