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67" r:id="rId3"/>
    <p:sldId id="257" r:id="rId4"/>
    <p:sldId id="300" r:id="rId5"/>
    <p:sldId id="259" r:id="rId6"/>
    <p:sldId id="260" r:id="rId7"/>
    <p:sldId id="261" r:id="rId8"/>
    <p:sldId id="271" r:id="rId9"/>
    <p:sldId id="294" r:id="rId10"/>
    <p:sldId id="268" r:id="rId11"/>
    <p:sldId id="263" r:id="rId12"/>
    <p:sldId id="272" r:id="rId13"/>
    <p:sldId id="273" r:id="rId14"/>
    <p:sldId id="274" r:id="rId15"/>
    <p:sldId id="275" r:id="rId16"/>
    <p:sldId id="286" r:id="rId17"/>
    <p:sldId id="285" r:id="rId18"/>
    <p:sldId id="306" r:id="rId19"/>
    <p:sldId id="287" r:id="rId20"/>
    <p:sldId id="308" r:id="rId21"/>
    <p:sldId id="288" r:id="rId22"/>
    <p:sldId id="289" r:id="rId23"/>
    <p:sldId id="293" r:id="rId24"/>
    <p:sldId id="307" r:id="rId25"/>
    <p:sldId id="295" r:id="rId26"/>
    <p:sldId id="296" r:id="rId27"/>
    <p:sldId id="297" r:id="rId28"/>
    <p:sldId id="299" r:id="rId29"/>
    <p:sldId id="309" r:id="rId30"/>
    <p:sldId id="269" r:id="rId31"/>
    <p:sldId id="265" r:id="rId32"/>
    <p:sldId id="302" r:id="rId33"/>
    <p:sldId id="301" r:id="rId34"/>
    <p:sldId id="303" r:id="rId35"/>
    <p:sldId id="304" r:id="rId36"/>
    <p:sldId id="266" r:id="rId37"/>
    <p:sldId id="305" r:id="rId3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6699"/>
    <a:srgbClr val="006699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07" autoAdjust="0"/>
    <p:restoredTop sz="96014"/>
  </p:normalViewPr>
  <p:slideViewPr>
    <p:cSldViewPr snapToGrid="0">
      <p:cViewPr>
        <p:scale>
          <a:sx n="107" d="100"/>
          <a:sy n="107" d="100"/>
        </p:scale>
        <p:origin x="144" y="-2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ADCF5-003D-3544-AFDB-4F6CDF47CAF0}" type="datetimeFigureOut">
              <a:rPr kumimoji="1" lang="ko-KR" altLang="en-US" smtClean="0"/>
              <a:t>2024. 6. 25.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ABD8D-B6C6-DA45-95EA-D0FBEA73205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9943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ABD8D-B6C6-DA45-95EA-D0FBEA732051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2871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ABD8D-B6C6-DA45-95EA-D0FBEA732051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1033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ABD8D-B6C6-DA45-95EA-D0FBEA732051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9009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ABD8D-B6C6-DA45-95EA-D0FBEA732051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6548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ABD8D-B6C6-DA45-95EA-D0FBEA732051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3294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A828-673E-4652-84C7-C2F088E8D422}" type="datetimeFigureOut">
              <a:rPr lang="ko-KR" altLang="en-US" smtClean="0"/>
              <a:t>2024. 6. 25.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7A50-056C-4BA6-8070-1029FC8BD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9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A828-673E-4652-84C7-C2F088E8D422}" type="datetimeFigureOut">
              <a:rPr lang="ko-KR" altLang="en-US" smtClean="0"/>
              <a:t>2024. 6. 25.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7A50-056C-4BA6-8070-1029FC8BD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47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A828-673E-4652-84C7-C2F088E8D422}" type="datetimeFigureOut">
              <a:rPr lang="ko-KR" altLang="en-US" smtClean="0"/>
              <a:t>2024. 6. 25.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7A50-056C-4BA6-8070-1029FC8BD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12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A828-673E-4652-84C7-C2F088E8D422}" type="datetimeFigureOut">
              <a:rPr lang="ko-KR" altLang="en-US" smtClean="0"/>
              <a:t>2024. 6. 25.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7A50-056C-4BA6-8070-1029FC8BD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65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A828-673E-4652-84C7-C2F088E8D422}" type="datetimeFigureOut">
              <a:rPr lang="ko-KR" altLang="en-US" smtClean="0"/>
              <a:t>2024. 6. 25.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7A50-056C-4BA6-8070-1029FC8BD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03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A828-673E-4652-84C7-C2F088E8D422}" type="datetimeFigureOut">
              <a:rPr lang="ko-KR" altLang="en-US" smtClean="0"/>
              <a:t>2024. 6. 25.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7A50-056C-4BA6-8070-1029FC8BD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13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A828-673E-4652-84C7-C2F088E8D422}" type="datetimeFigureOut">
              <a:rPr lang="ko-KR" altLang="en-US" smtClean="0"/>
              <a:t>2024. 6. 25.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7A50-056C-4BA6-8070-1029FC8BD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27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A828-673E-4652-84C7-C2F088E8D422}" type="datetimeFigureOut">
              <a:rPr lang="ko-KR" altLang="en-US" smtClean="0"/>
              <a:t>2024. 6. 25.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7A50-056C-4BA6-8070-1029FC8BD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46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A828-673E-4652-84C7-C2F088E8D422}" type="datetimeFigureOut">
              <a:rPr lang="ko-KR" altLang="en-US" smtClean="0"/>
              <a:t>2024. 6. 25.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7A50-056C-4BA6-8070-1029FC8BD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54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A828-673E-4652-84C7-C2F088E8D422}" type="datetimeFigureOut">
              <a:rPr lang="ko-KR" altLang="en-US" smtClean="0"/>
              <a:t>2024. 6. 25.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7A50-056C-4BA6-8070-1029FC8BD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90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A828-673E-4652-84C7-C2F088E8D422}" type="datetimeFigureOut">
              <a:rPr lang="ko-KR" altLang="en-US" smtClean="0"/>
              <a:t>2024. 6. 25.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7A50-056C-4BA6-8070-1029FC8BD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81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2A828-673E-4652-84C7-C2F088E8D422}" type="datetimeFigureOut">
              <a:rPr lang="ko-KR" altLang="en-US" smtClean="0"/>
              <a:t>2024. 6. 25.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E7A50-056C-4BA6-8070-1029FC8BD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75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7">
            <a:extLst>
              <a:ext uri="{FF2B5EF4-FFF2-40B4-BE49-F238E27FC236}">
                <a16:creationId xmlns:a16="http://schemas.microsoft.com/office/drawing/2014/main" id="{849BD8B3-6929-5F45-DD98-0CE574411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14800"/>
            <a:ext cx="228601" cy="5791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246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98008653-1886-2DB4-F7C4-A88BA7B37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45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246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0D239CA5-717E-CE04-0CFA-9EF78932A40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9385301"/>
            <a:ext cx="6858000" cy="21907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246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68">
            <a:extLst>
              <a:ext uri="{FF2B5EF4-FFF2-40B4-BE49-F238E27FC236}">
                <a16:creationId xmlns:a16="http://schemas.microsoft.com/office/drawing/2014/main" id="{36CABF9D-CF15-8182-788D-9362B7950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228601" cy="457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246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89">
            <a:extLst>
              <a:ext uri="{FF2B5EF4-FFF2-40B4-BE49-F238E27FC236}">
                <a16:creationId xmlns:a16="http://schemas.microsoft.com/office/drawing/2014/main" id="{28710F75-9608-E568-FC6F-806DA03C3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799"/>
            <a:ext cx="6858000" cy="22860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246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 Box 66">
            <a:extLst>
              <a:ext uri="{FF2B5EF4-FFF2-40B4-BE49-F238E27FC236}">
                <a16:creationId xmlns:a16="http://schemas.microsoft.com/office/drawing/2014/main" id="{066DB094-AEBA-37AF-071B-3592B9871E57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1508124" y="1575036"/>
            <a:ext cx="4623043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4800" dirty="0">
                <a:solidFill>
                  <a:schemeClr val="tx1"/>
                </a:solidFill>
                <a:latin typeface="Georgia" panose="02040502050405020303" pitchFamily="18" charset="0"/>
              </a:rPr>
              <a:t>Database  </a:t>
            </a:r>
            <a:br>
              <a:rPr lang="en-US" altLang="ko-KR" sz="480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altLang="ko-KR" sz="4800" dirty="0">
                <a:solidFill>
                  <a:schemeClr val="tx1"/>
                </a:solidFill>
                <a:latin typeface="Georgia" panose="02040502050405020303" pitchFamily="18" charset="0"/>
              </a:rPr>
              <a:t>Term Project </a:t>
            </a:r>
          </a:p>
        </p:txBody>
      </p:sp>
      <p:sp>
        <p:nvSpPr>
          <p:cNvPr id="37" name="부제목 2">
            <a:extLst>
              <a:ext uri="{FF2B5EF4-FFF2-40B4-BE49-F238E27FC236}">
                <a16:creationId xmlns:a16="http://schemas.microsoft.com/office/drawing/2014/main" id="{E72B359B-B4D0-2C11-7257-5F6C62AA6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9802" y="5078486"/>
            <a:ext cx="3323492" cy="465311"/>
          </a:xfrm>
        </p:spPr>
        <p:txBody>
          <a:bodyPr>
            <a:noAutofit/>
          </a:bodyPr>
          <a:lstStyle/>
          <a:p>
            <a:r>
              <a:rPr lang="ko-KR" altLang="en-US" sz="2800" b="1" dirty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산출물 양식</a:t>
            </a:r>
          </a:p>
        </p:txBody>
      </p:sp>
      <p:sp>
        <p:nvSpPr>
          <p:cNvPr id="38" name="부제목 2">
            <a:extLst>
              <a:ext uri="{FF2B5EF4-FFF2-40B4-BE49-F238E27FC236}">
                <a16:creationId xmlns:a16="http://schemas.microsoft.com/office/drawing/2014/main" id="{7534A059-079F-7438-5A56-9D83256CA285}"/>
              </a:ext>
            </a:extLst>
          </p:cNvPr>
          <p:cNvSpPr txBox="1">
            <a:spLocks/>
          </p:cNvSpPr>
          <p:nvPr/>
        </p:nvSpPr>
        <p:spPr>
          <a:xfrm>
            <a:off x="1486146" y="8525153"/>
            <a:ext cx="4492062" cy="818972"/>
          </a:xfrm>
          <a:prstGeom prst="rect">
            <a:avLst/>
          </a:prstGeom>
        </p:spPr>
        <p:txBody>
          <a:bodyPr vert="horz" lIns="63305" tIns="31652" rIns="63305" bIns="31652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tx1"/>
                </a:solidFill>
              </a:rPr>
              <a:t>Dept. of Computer Science and Engineering,</a:t>
            </a:r>
          </a:p>
          <a:p>
            <a:r>
              <a:rPr lang="en-US" altLang="ko-KR" sz="1800" dirty="0">
                <a:solidFill>
                  <a:schemeClr val="tx1"/>
                </a:solidFill>
              </a:rPr>
              <a:t>College of Informatics, Korea</a:t>
            </a:r>
            <a:r>
              <a:rPr lang="ko-KR" altLang="en-US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>
                <a:solidFill>
                  <a:schemeClr val="tx1"/>
                </a:solidFill>
              </a:rPr>
              <a:t>University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83FA5B-4DE0-C61B-66ED-0789C1113792}"/>
              </a:ext>
            </a:extLst>
          </p:cNvPr>
          <p:cNvSpPr txBox="1"/>
          <p:nvPr/>
        </p:nvSpPr>
        <p:spPr>
          <a:xfrm>
            <a:off x="1066799" y="5839820"/>
            <a:ext cx="5257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7825" indent="-197825">
              <a:buFont typeface="맑은 고딕" panose="020B0503020000020004" pitchFamily="50" charset="-127"/>
              <a:buChar char="※"/>
            </a:pPr>
            <a:r>
              <a:rPr lang="ko-KR" altLang="en-US" sz="1200" dirty="0">
                <a:solidFill>
                  <a:srgbClr val="C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제공 양식은 참고 양식이며 양식을 개별적으로 만들어 사용해도 무방함</a:t>
            </a:r>
            <a:r>
              <a:rPr lang="en-US" altLang="ko-KR" sz="1200" dirty="0">
                <a:solidFill>
                  <a:srgbClr val="C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solidFill>
                <a:srgbClr val="C0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97C1F3-8FD0-55E0-0D09-1AB4BAA57BBF}"/>
              </a:ext>
            </a:extLst>
          </p:cNvPr>
          <p:cNvSpPr txBox="1"/>
          <p:nvPr/>
        </p:nvSpPr>
        <p:spPr>
          <a:xfrm>
            <a:off x="2139043" y="4882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3788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5FA95A1-0A98-71A0-CA52-551524FAE703}"/>
              </a:ext>
            </a:extLst>
          </p:cNvPr>
          <p:cNvSpPr/>
          <p:nvPr/>
        </p:nvSpPr>
        <p:spPr>
          <a:xfrm>
            <a:off x="379520" y="2325949"/>
            <a:ext cx="6098960" cy="1846556"/>
          </a:xfrm>
          <a:prstGeom prst="roundRect">
            <a:avLst>
              <a:gd name="adj" fmla="val 12399"/>
            </a:avLst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Logical Design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402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761198"/>
              </p:ext>
            </p:extLst>
          </p:nvPr>
        </p:nvGraphicFramePr>
        <p:xfrm>
          <a:off x="272988" y="518290"/>
          <a:ext cx="6349754" cy="8691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727">
                  <a:extLst>
                    <a:ext uri="{9D8B030D-6E8A-4147-A177-3AD203B41FA5}">
                      <a16:colId xmlns:a16="http://schemas.microsoft.com/office/drawing/2014/main" val="4038493188"/>
                    </a:ext>
                  </a:extLst>
                </a:gridCol>
                <a:gridCol w="1580225">
                  <a:extLst>
                    <a:ext uri="{9D8B030D-6E8A-4147-A177-3AD203B41FA5}">
                      <a16:colId xmlns:a16="http://schemas.microsoft.com/office/drawing/2014/main" val="892901316"/>
                    </a:ext>
                  </a:extLst>
                </a:gridCol>
                <a:gridCol w="603681">
                  <a:extLst>
                    <a:ext uri="{9D8B030D-6E8A-4147-A177-3AD203B41FA5}">
                      <a16:colId xmlns:a16="http://schemas.microsoft.com/office/drawing/2014/main" val="3795256190"/>
                    </a:ext>
                  </a:extLst>
                </a:gridCol>
                <a:gridCol w="585927">
                  <a:extLst>
                    <a:ext uri="{9D8B030D-6E8A-4147-A177-3AD203B41FA5}">
                      <a16:colId xmlns:a16="http://schemas.microsoft.com/office/drawing/2014/main" val="1957652600"/>
                    </a:ext>
                  </a:extLst>
                </a:gridCol>
                <a:gridCol w="772357">
                  <a:extLst>
                    <a:ext uri="{9D8B030D-6E8A-4147-A177-3AD203B41FA5}">
                      <a16:colId xmlns:a16="http://schemas.microsoft.com/office/drawing/2014/main" val="587998911"/>
                    </a:ext>
                  </a:extLst>
                </a:gridCol>
                <a:gridCol w="639192">
                  <a:extLst>
                    <a:ext uri="{9D8B030D-6E8A-4147-A177-3AD203B41FA5}">
                      <a16:colId xmlns:a16="http://schemas.microsoft.com/office/drawing/2014/main" val="3588566133"/>
                    </a:ext>
                  </a:extLst>
                </a:gridCol>
                <a:gridCol w="896645">
                  <a:extLst>
                    <a:ext uri="{9D8B030D-6E8A-4147-A177-3AD203B41FA5}">
                      <a16:colId xmlns:a16="http://schemas.microsoft.com/office/drawing/2014/main" val="2761650267"/>
                    </a:ext>
                  </a:extLst>
                </a:gridCol>
              </a:tblGrid>
              <a:tr h="422743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릴레이션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명세서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48370"/>
                  </a:ext>
                </a:extLst>
              </a:tr>
              <a:tr h="3600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member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721368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 설명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회원정보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13818"/>
                  </a:ext>
                </a:extLst>
              </a:tr>
              <a:tr h="376599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94660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속성정의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길이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제약조건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key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270610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mem_num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회원번호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26801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mem_name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회원이름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Char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350476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mem_birth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회원의 생년월일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87635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291690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103552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702828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172203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818210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461005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714508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69160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829261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417589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563131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156212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452271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263266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100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648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384836"/>
              </p:ext>
            </p:extLst>
          </p:nvPr>
        </p:nvGraphicFramePr>
        <p:xfrm>
          <a:off x="272988" y="518290"/>
          <a:ext cx="6349754" cy="8691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727">
                  <a:extLst>
                    <a:ext uri="{9D8B030D-6E8A-4147-A177-3AD203B41FA5}">
                      <a16:colId xmlns:a16="http://schemas.microsoft.com/office/drawing/2014/main" val="4038493188"/>
                    </a:ext>
                  </a:extLst>
                </a:gridCol>
                <a:gridCol w="1580225">
                  <a:extLst>
                    <a:ext uri="{9D8B030D-6E8A-4147-A177-3AD203B41FA5}">
                      <a16:colId xmlns:a16="http://schemas.microsoft.com/office/drawing/2014/main" val="892901316"/>
                    </a:ext>
                  </a:extLst>
                </a:gridCol>
                <a:gridCol w="603681">
                  <a:extLst>
                    <a:ext uri="{9D8B030D-6E8A-4147-A177-3AD203B41FA5}">
                      <a16:colId xmlns:a16="http://schemas.microsoft.com/office/drawing/2014/main" val="3795256190"/>
                    </a:ext>
                  </a:extLst>
                </a:gridCol>
                <a:gridCol w="585927">
                  <a:extLst>
                    <a:ext uri="{9D8B030D-6E8A-4147-A177-3AD203B41FA5}">
                      <a16:colId xmlns:a16="http://schemas.microsoft.com/office/drawing/2014/main" val="1957652600"/>
                    </a:ext>
                  </a:extLst>
                </a:gridCol>
                <a:gridCol w="772357">
                  <a:extLst>
                    <a:ext uri="{9D8B030D-6E8A-4147-A177-3AD203B41FA5}">
                      <a16:colId xmlns:a16="http://schemas.microsoft.com/office/drawing/2014/main" val="587998911"/>
                    </a:ext>
                  </a:extLst>
                </a:gridCol>
                <a:gridCol w="639192">
                  <a:extLst>
                    <a:ext uri="{9D8B030D-6E8A-4147-A177-3AD203B41FA5}">
                      <a16:colId xmlns:a16="http://schemas.microsoft.com/office/drawing/2014/main" val="3588566133"/>
                    </a:ext>
                  </a:extLst>
                </a:gridCol>
                <a:gridCol w="896645">
                  <a:extLst>
                    <a:ext uri="{9D8B030D-6E8A-4147-A177-3AD203B41FA5}">
                      <a16:colId xmlns:a16="http://schemas.microsoft.com/office/drawing/2014/main" val="2761650267"/>
                    </a:ext>
                  </a:extLst>
                </a:gridCol>
              </a:tblGrid>
              <a:tr h="422743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릴레이션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명세서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48370"/>
                  </a:ext>
                </a:extLst>
              </a:tr>
              <a:tr h="3600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stock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721368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 설명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도서재고정보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13818"/>
                  </a:ext>
                </a:extLst>
              </a:tr>
              <a:tr h="376599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94660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속성정의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길이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제약조건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key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270610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stock_num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도서재고번호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26801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stock_borrow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대출상태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char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350476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book_num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도서번호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FK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book(book-num)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87635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291690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103552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702828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172203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818210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461005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714508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69160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829261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417589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563131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156212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452271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263266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100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605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86634"/>
              </p:ext>
            </p:extLst>
          </p:nvPr>
        </p:nvGraphicFramePr>
        <p:xfrm>
          <a:off x="272988" y="518290"/>
          <a:ext cx="6349754" cy="8691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727">
                  <a:extLst>
                    <a:ext uri="{9D8B030D-6E8A-4147-A177-3AD203B41FA5}">
                      <a16:colId xmlns:a16="http://schemas.microsoft.com/office/drawing/2014/main" val="4038493188"/>
                    </a:ext>
                  </a:extLst>
                </a:gridCol>
                <a:gridCol w="1580225">
                  <a:extLst>
                    <a:ext uri="{9D8B030D-6E8A-4147-A177-3AD203B41FA5}">
                      <a16:colId xmlns:a16="http://schemas.microsoft.com/office/drawing/2014/main" val="892901316"/>
                    </a:ext>
                  </a:extLst>
                </a:gridCol>
                <a:gridCol w="603681">
                  <a:extLst>
                    <a:ext uri="{9D8B030D-6E8A-4147-A177-3AD203B41FA5}">
                      <a16:colId xmlns:a16="http://schemas.microsoft.com/office/drawing/2014/main" val="3795256190"/>
                    </a:ext>
                  </a:extLst>
                </a:gridCol>
                <a:gridCol w="585927">
                  <a:extLst>
                    <a:ext uri="{9D8B030D-6E8A-4147-A177-3AD203B41FA5}">
                      <a16:colId xmlns:a16="http://schemas.microsoft.com/office/drawing/2014/main" val="1957652600"/>
                    </a:ext>
                  </a:extLst>
                </a:gridCol>
                <a:gridCol w="772357">
                  <a:extLst>
                    <a:ext uri="{9D8B030D-6E8A-4147-A177-3AD203B41FA5}">
                      <a16:colId xmlns:a16="http://schemas.microsoft.com/office/drawing/2014/main" val="587998911"/>
                    </a:ext>
                  </a:extLst>
                </a:gridCol>
                <a:gridCol w="639192">
                  <a:extLst>
                    <a:ext uri="{9D8B030D-6E8A-4147-A177-3AD203B41FA5}">
                      <a16:colId xmlns:a16="http://schemas.microsoft.com/office/drawing/2014/main" val="3588566133"/>
                    </a:ext>
                  </a:extLst>
                </a:gridCol>
                <a:gridCol w="896645">
                  <a:extLst>
                    <a:ext uri="{9D8B030D-6E8A-4147-A177-3AD203B41FA5}">
                      <a16:colId xmlns:a16="http://schemas.microsoft.com/office/drawing/2014/main" val="2761650267"/>
                    </a:ext>
                  </a:extLst>
                </a:gridCol>
              </a:tblGrid>
              <a:tr h="422743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릴레이션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명세서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(3)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48370"/>
                  </a:ext>
                </a:extLst>
              </a:tr>
              <a:tr h="3600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book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721368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 설명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도서정보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13818"/>
                  </a:ext>
                </a:extLst>
              </a:tr>
              <a:tr h="376599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94660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속성정의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길이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제약조건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key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270610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book_num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도서번호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26801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book_title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도서제목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char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350476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book_author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작가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char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87635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book_publisher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출판사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char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291690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book_publish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-year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출판연도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103552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702828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172203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818210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461005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714508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69160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829261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417589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563131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156212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452271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263266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100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388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110415"/>
              </p:ext>
            </p:extLst>
          </p:nvPr>
        </p:nvGraphicFramePr>
        <p:xfrm>
          <a:off x="272988" y="518290"/>
          <a:ext cx="6349754" cy="8973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727">
                  <a:extLst>
                    <a:ext uri="{9D8B030D-6E8A-4147-A177-3AD203B41FA5}">
                      <a16:colId xmlns:a16="http://schemas.microsoft.com/office/drawing/2014/main" val="4038493188"/>
                    </a:ext>
                  </a:extLst>
                </a:gridCol>
                <a:gridCol w="1580225">
                  <a:extLst>
                    <a:ext uri="{9D8B030D-6E8A-4147-A177-3AD203B41FA5}">
                      <a16:colId xmlns:a16="http://schemas.microsoft.com/office/drawing/2014/main" val="892901316"/>
                    </a:ext>
                  </a:extLst>
                </a:gridCol>
                <a:gridCol w="603681">
                  <a:extLst>
                    <a:ext uri="{9D8B030D-6E8A-4147-A177-3AD203B41FA5}">
                      <a16:colId xmlns:a16="http://schemas.microsoft.com/office/drawing/2014/main" val="3795256190"/>
                    </a:ext>
                  </a:extLst>
                </a:gridCol>
                <a:gridCol w="585927">
                  <a:extLst>
                    <a:ext uri="{9D8B030D-6E8A-4147-A177-3AD203B41FA5}">
                      <a16:colId xmlns:a16="http://schemas.microsoft.com/office/drawing/2014/main" val="1957652600"/>
                    </a:ext>
                  </a:extLst>
                </a:gridCol>
                <a:gridCol w="772357">
                  <a:extLst>
                    <a:ext uri="{9D8B030D-6E8A-4147-A177-3AD203B41FA5}">
                      <a16:colId xmlns:a16="http://schemas.microsoft.com/office/drawing/2014/main" val="587998911"/>
                    </a:ext>
                  </a:extLst>
                </a:gridCol>
                <a:gridCol w="639192">
                  <a:extLst>
                    <a:ext uri="{9D8B030D-6E8A-4147-A177-3AD203B41FA5}">
                      <a16:colId xmlns:a16="http://schemas.microsoft.com/office/drawing/2014/main" val="3588566133"/>
                    </a:ext>
                  </a:extLst>
                </a:gridCol>
                <a:gridCol w="896645">
                  <a:extLst>
                    <a:ext uri="{9D8B030D-6E8A-4147-A177-3AD203B41FA5}">
                      <a16:colId xmlns:a16="http://schemas.microsoft.com/office/drawing/2014/main" val="2761650267"/>
                    </a:ext>
                  </a:extLst>
                </a:gridCol>
              </a:tblGrid>
              <a:tr h="422743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릴레이션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명세서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(4)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48370"/>
                  </a:ext>
                </a:extLst>
              </a:tr>
              <a:tr h="3600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checkout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721368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 설명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대출내역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13818"/>
                  </a:ext>
                </a:extLst>
              </a:tr>
              <a:tr h="376599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94660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속성정의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길이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제약조건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key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270610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checkout_num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대출내역번호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26801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checkout_date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대출한날짜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350476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checkout_return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반납상태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char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87635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stock_num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도서재고번호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FK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dirty="0"/>
                        <a:t>stock(stock-num)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291690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mem_num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회원정보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FK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member(mem-num)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103552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702828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172203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818210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461005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714508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69160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829261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417589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563131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156212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452271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263266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100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933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464577"/>
              </p:ext>
            </p:extLst>
          </p:nvPr>
        </p:nvGraphicFramePr>
        <p:xfrm>
          <a:off x="272988" y="518290"/>
          <a:ext cx="6349754" cy="8691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727">
                  <a:extLst>
                    <a:ext uri="{9D8B030D-6E8A-4147-A177-3AD203B41FA5}">
                      <a16:colId xmlns:a16="http://schemas.microsoft.com/office/drawing/2014/main" val="4038493188"/>
                    </a:ext>
                  </a:extLst>
                </a:gridCol>
                <a:gridCol w="1580225">
                  <a:extLst>
                    <a:ext uri="{9D8B030D-6E8A-4147-A177-3AD203B41FA5}">
                      <a16:colId xmlns:a16="http://schemas.microsoft.com/office/drawing/2014/main" val="892901316"/>
                    </a:ext>
                  </a:extLst>
                </a:gridCol>
                <a:gridCol w="603681">
                  <a:extLst>
                    <a:ext uri="{9D8B030D-6E8A-4147-A177-3AD203B41FA5}">
                      <a16:colId xmlns:a16="http://schemas.microsoft.com/office/drawing/2014/main" val="3795256190"/>
                    </a:ext>
                  </a:extLst>
                </a:gridCol>
                <a:gridCol w="585927">
                  <a:extLst>
                    <a:ext uri="{9D8B030D-6E8A-4147-A177-3AD203B41FA5}">
                      <a16:colId xmlns:a16="http://schemas.microsoft.com/office/drawing/2014/main" val="1957652600"/>
                    </a:ext>
                  </a:extLst>
                </a:gridCol>
                <a:gridCol w="772357">
                  <a:extLst>
                    <a:ext uri="{9D8B030D-6E8A-4147-A177-3AD203B41FA5}">
                      <a16:colId xmlns:a16="http://schemas.microsoft.com/office/drawing/2014/main" val="587998911"/>
                    </a:ext>
                  </a:extLst>
                </a:gridCol>
                <a:gridCol w="639192">
                  <a:extLst>
                    <a:ext uri="{9D8B030D-6E8A-4147-A177-3AD203B41FA5}">
                      <a16:colId xmlns:a16="http://schemas.microsoft.com/office/drawing/2014/main" val="3588566133"/>
                    </a:ext>
                  </a:extLst>
                </a:gridCol>
                <a:gridCol w="896645">
                  <a:extLst>
                    <a:ext uri="{9D8B030D-6E8A-4147-A177-3AD203B41FA5}">
                      <a16:colId xmlns:a16="http://schemas.microsoft.com/office/drawing/2014/main" val="2761650267"/>
                    </a:ext>
                  </a:extLst>
                </a:gridCol>
              </a:tblGrid>
              <a:tr h="422743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릴레이션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명세서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(5)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48370"/>
                  </a:ext>
                </a:extLst>
              </a:tr>
              <a:tr h="3600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reservation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721368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 설명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예약내역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13818"/>
                  </a:ext>
                </a:extLst>
              </a:tr>
              <a:tr h="376599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94660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속성정의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길이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제약조건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key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270610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reserve_num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예약내역번호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26801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reserve_end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예약상태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char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350476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book_num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도서번호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FK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book(book-num)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87635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mem_num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회원번호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FK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member(mem-num)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291690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103552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702828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172203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818210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461005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714508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69160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829261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417589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563131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156212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452271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263266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100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575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1ABF91E-CB0B-B27D-2C61-17023A165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806892"/>
              </p:ext>
            </p:extLst>
          </p:nvPr>
        </p:nvGraphicFramePr>
        <p:xfrm>
          <a:off x="239494" y="498995"/>
          <a:ext cx="6379011" cy="8858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65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명세서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(1)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주문신청서작성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대출내역등록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374097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M1.1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새로운 대출내역 등록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0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8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회원번호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도서재고번호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도서재고와 회원번호를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입력받아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대출내역을 추가한다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도서재고가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대출가능이어야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대출할 수 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50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0471">
                <a:tc gridSpan="4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INSERT INTO checkout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VALUES (checkout-num, today-date, ‘borrowed’, input-stock-num, input-mem-num);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WHERE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input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stock-num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‘kept’;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261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1ABF91E-CB0B-B27D-2C61-17023A165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031937"/>
              </p:ext>
            </p:extLst>
          </p:nvPr>
        </p:nvGraphicFramePr>
        <p:xfrm>
          <a:off x="239494" y="498995"/>
          <a:ext cx="6379011" cy="8858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65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명세서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(2)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주문신청서작성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대출상태변경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374097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M1.1.2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도서재고상태를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대출중으로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 변경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0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8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도서재고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도서재고번호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도서재고의 번호를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입력받아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도서재고의 대출가능상태를 변경한다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50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0471">
                <a:tc gridSpan="4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UPDATE stock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SET stock-borrow = ’borrowed’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where stock-num = input-stock-num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205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1ABF91E-CB0B-B27D-2C61-17023A165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240083"/>
              </p:ext>
            </p:extLst>
          </p:nvPr>
        </p:nvGraphicFramePr>
        <p:xfrm>
          <a:off x="239494" y="498995"/>
          <a:ext cx="6379011" cy="8858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65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명세서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(3)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주문신청서작성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예약상태 변경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374097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M1.1.3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예약상태를 대출완료로 변경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0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8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예약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예약번호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예약된 도서를 대출하는 경우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해당 예약의 상태를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대출완료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’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 업데이트한다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50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0471">
                <a:tc gridSpan="4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UPDATE reservation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SET reserve-end = ‘finished’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where reserve-num = input reserve-num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561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1ABF91E-CB0B-B27D-2C61-17023A165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874514"/>
              </p:ext>
            </p:extLst>
          </p:nvPr>
        </p:nvGraphicFramePr>
        <p:xfrm>
          <a:off x="239494" y="498995"/>
          <a:ext cx="6379011" cy="8858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65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명세서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(4)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주문신청서작성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대출조회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374097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M1.2.1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회원이 대출 중인 도서 목록과 반납기한 출력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0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8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회원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회원명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회원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회원명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도서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도서제목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0" indent="0" algn="l" ea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대출내역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0" indent="0" algn="l" ea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대출날짜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반납기한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상태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회원번호를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입력받아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대출중인 도서의 제목과 대출날짜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해당 도서 재고의 반납기한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상태를 함께 출력한다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50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0471">
                <a:tc gridSpan="4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SELECT mem-name, book-title, checkout-date, checkout-date + 14, checkout-return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FROM stock NATURAL JOIN checkout NATURAL JOIN member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WHERE mem-num = input-mem-num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55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5FA95A1-0A98-71A0-CA52-551524FAE703}"/>
              </a:ext>
            </a:extLst>
          </p:cNvPr>
          <p:cNvSpPr/>
          <p:nvPr/>
        </p:nvSpPr>
        <p:spPr>
          <a:xfrm>
            <a:off x="379520" y="2325949"/>
            <a:ext cx="6098960" cy="1846556"/>
          </a:xfrm>
          <a:prstGeom prst="roundRect">
            <a:avLst>
              <a:gd name="adj" fmla="val 12399"/>
            </a:avLst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Requirement Analysis &amp;</a:t>
            </a:r>
          </a:p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Conceptual Design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272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1ABF91E-CB0B-B27D-2C61-17023A165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487866"/>
              </p:ext>
            </p:extLst>
          </p:nvPr>
        </p:nvGraphicFramePr>
        <p:xfrm>
          <a:off x="239494" y="498995"/>
          <a:ext cx="6379011" cy="8858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65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명세서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(5)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주문신청서작성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대출도서재고조회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374097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M1.2.2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도서재고정보 조회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0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8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도서재고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도서재고번호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도서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도서번호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제목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저자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출판사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출판연도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0" indent="0" algn="l" ea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도서재고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0" indent="0" algn="l" ea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재고번호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도서재고번호를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입력받아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대출중인 도서의 제목과 대출날짜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해당 도서 재고의 반납기한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상태를 함께 출력한다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50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0471">
                <a:tc gridSpan="4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SELECT book-num, book-title, book-author, book-publisher, book-publish-year, stock-num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FROM stock NATURAL JOIN checkout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WHERE stock-num = input stock-num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477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1ABF91E-CB0B-B27D-2C61-17023A165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334424"/>
              </p:ext>
            </p:extLst>
          </p:nvPr>
        </p:nvGraphicFramePr>
        <p:xfrm>
          <a:off x="239494" y="498995"/>
          <a:ext cx="6379011" cy="8858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65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명세서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(6)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주문신청서작성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도서재고반납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374097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M1.3.1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대출중인 도서재고를 대출가능상태로 변경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0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8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도서재고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도서재고번호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도서재고번호를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입력받아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해당 도서재고를 대출가능상태로 변경한다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50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0471">
                <a:tc gridSpan="4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UPDATE stock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SET stock-borrow = ‘kept’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WHERE input-stock-num = stock-num;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940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1ABF91E-CB0B-B27D-2C61-17023A165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315513"/>
              </p:ext>
            </p:extLst>
          </p:nvPr>
        </p:nvGraphicFramePr>
        <p:xfrm>
          <a:off x="239494" y="498995"/>
          <a:ext cx="6379011" cy="8858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65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명세서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(7)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주문신청서작성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대출반납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374097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M1.3.2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반납내역을 반납상태로 수정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0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8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대출내역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대출번호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대출번호를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입력받아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해당 대출내역의 반납상태를 반납으로 수정한다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50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0471">
                <a:tc gridSpan="4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UPDATE checkout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SET checkout-return = ‘returned’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WHERE checkout-num = input-checkout-num;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134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1ABF91E-CB0B-B27D-2C61-17023A165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726054"/>
              </p:ext>
            </p:extLst>
          </p:nvPr>
        </p:nvGraphicFramePr>
        <p:xfrm>
          <a:off x="239494" y="498995"/>
          <a:ext cx="6379011" cy="8858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65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명세서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(8)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주문신청서작성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대출내역연체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374097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M1.4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대출내역 상태 연체로 변경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0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8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대출내역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대출번호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오늘 날짜와 비교하여 반납 기한이 지나면 대출내역 상태를 연체로 변경한다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50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0471">
                <a:tc gridSpan="4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UPDATE checkout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SET checkout-return = ‘delay’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WHERE today-date &gt; checkout-date + 14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816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1ABF91E-CB0B-B27D-2C61-17023A165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269094"/>
              </p:ext>
            </p:extLst>
          </p:nvPr>
        </p:nvGraphicFramePr>
        <p:xfrm>
          <a:off x="239494" y="498995"/>
          <a:ext cx="6379011" cy="8858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65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명세서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(9)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주문신청서작성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대출내역삭제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374097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M1.5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대출내역 삭제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0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8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대출내역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대출번호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대출번호를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입력받아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해당 대출내역을 삭제한다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다만 반납되지 않은 상태라면 삭제되지 않는다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50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0471">
                <a:tc gridSpan="4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DELETE FROM checkout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WHERE checkout-num = input-checkout-num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AND checkout-return = ‘returned’;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852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1ABF91E-CB0B-B27D-2C61-17023A165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366562"/>
              </p:ext>
            </p:extLst>
          </p:nvPr>
        </p:nvGraphicFramePr>
        <p:xfrm>
          <a:off x="239494" y="498995"/>
          <a:ext cx="6379011" cy="8858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65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명세서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(10)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주문신청서작성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예약등록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374097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M2.1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예약등록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0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8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예약내역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도서번호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회원번호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예약을 등록한다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대출가능한 도서재고가 존재한다면 예약을 등록할 수 없다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50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0471">
                <a:tc gridSpan="4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INSERT INTO reservation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VALUES (’reserved’, book-num, mem-num)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WHERE NOT EXISTS (SELECT stock-num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FROM stock NATURAL JOIN reservation NATURAL JOIN book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WHERE book-num = input book-num);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105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1ABF91E-CB0B-B27D-2C61-17023A165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64440"/>
              </p:ext>
            </p:extLst>
          </p:nvPr>
        </p:nvGraphicFramePr>
        <p:xfrm>
          <a:off x="239494" y="498995"/>
          <a:ext cx="6379011" cy="8858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65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명세서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(11)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주문신청서작성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예약검색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374097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M2.2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예약정보 검색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0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8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회원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회원명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회원명을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입력받아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현재 예약중인 내역을 제공한다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50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0471">
                <a:tc gridSpan="4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SELECT mem-name, book-title, reserve-end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FROM reservation NATURAL JOIN book NATURAL JOIN member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WHERE mem-name = input mem-name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494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1ABF91E-CB0B-B27D-2C61-17023A165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398836"/>
              </p:ext>
            </p:extLst>
          </p:nvPr>
        </p:nvGraphicFramePr>
        <p:xfrm>
          <a:off x="239494" y="498995"/>
          <a:ext cx="6379011" cy="8858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65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명세서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(12)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주문신청서작성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예약취소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374097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M2.3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예약 상태를 취소로 변경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0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8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예약내역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예약번호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 상태를 취소로 변경한다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50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0471">
                <a:tc gridSpan="4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SELECT book-title, reserve-state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FROM book NATURAL JOIN. reservation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WHERE reserve-state = ‘canceled’;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068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1ABF91E-CB0B-B27D-2C61-17023A165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727739"/>
              </p:ext>
            </p:extLst>
          </p:nvPr>
        </p:nvGraphicFramePr>
        <p:xfrm>
          <a:off x="239494" y="498995"/>
          <a:ext cx="6379011" cy="8858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65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명세서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(13)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주문신청서작성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예약내역삭제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374097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M2.4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예약내역 삭제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0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8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예약내역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예약번호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예약번호를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입력받아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예약내역을 삭제한다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50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0471">
                <a:tc gridSpan="4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DELETE FROM reservation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WHERE reserve-num = input-reserve-num;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93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1ABF91E-CB0B-B27D-2C61-17023A165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277152"/>
              </p:ext>
            </p:extLst>
          </p:nvPr>
        </p:nvGraphicFramePr>
        <p:xfrm>
          <a:off x="239494" y="498995"/>
          <a:ext cx="6379011" cy="8858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65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명세서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(14)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주문신청서작성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예약도서재고조회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374097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M2.5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도서재고정보조회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0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8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예약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도서번호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도서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171450" indent="-171450" algn="l" ea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도서번호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제목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저자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출판사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출판연도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0" indent="0" algn="l" ea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도서 재고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0" indent="0" algn="l" ea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재고 번호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대출 상태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도서번호를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입력받아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도서 정보와 해당 도서의 모든 도서재고의 대출상태를 출력한다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50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0471">
                <a:tc gridSpan="4"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SELECT book-num, book-title, book-author, book-publisher, book-publish-year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FROM  book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WHERE book-num = input book-num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SELECT stock-num, stock-borrow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FROM stock NATURAL JOIN reservation NATURAL JOIN book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WHERE input book-num = book-num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=&gt;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테이블로 출력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47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362576"/>
              </p:ext>
            </p:extLst>
          </p:nvPr>
        </p:nvGraphicFramePr>
        <p:xfrm>
          <a:off x="272988" y="446103"/>
          <a:ext cx="6349754" cy="8999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9754">
                  <a:extLst>
                    <a:ext uri="{9D8B030D-6E8A-4147-A177-3AD203B41FA5}">
                      <a16:colId xmlns:a16="http://schemas.microsoft.com/office/drawing/2014/main" val="4038493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업무개요서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48370"/>
                  </a:ext>
                </a:extLst>
              </a:tr>
              <a:tr h="8628898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marL="118695" indent="-118695">
                        <a:lnSpc>
                          <a:spcPct val="20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 도서관 업무 중 가장 중요한 것은 도서 관리이며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이 프로젝트에서는 도서 관리 중에서도 대출 관리와 예약 관리를 진행한다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도서 대출 관리에서는 도서관이 보유한 도서 재고의 정보 관리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회원의 도서 대출 내역 관리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대출 기한과 반납을 관리한다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.</a:t>
                      </a:r>
                    </a:p>
                    <a:p>
                      <a:pPr marL="118695" indent="-118695">
                        <a:lnSpc>
                          <a:spcPct val="20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 도서 예약 관리에서는 도서관이 보유한 도서 정보와 도서 예약 내역을 관리한다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. </a:t>
                      </a:r>
                    </a:p>
                    <a:p>
                      <a:pPr marL="118695" indent="-118695">
                        <a:lnSpc>
                          <a:spcPct val="20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 이 프로젝트에서 회원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도서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도서 재고의 관리를 하지는 않지만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대출과 예약의 관리를 위해 해당 정보들이 필요하다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721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2537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5FA95A1-0A98-71A0-CA52-551524FAE703}"/>
              </a:ext>
            </a:extLst>
          </p:cNvPr>
          <p:cNvSpPr/>
          <p:nvPr/>
        </p:nvSpPr>
        <p:spPr>
          <a:xfrm>
            <a:off x="379520" y="2325949"/>
            <a:ext cx="6098960" cy="1846556"/>
          </a:xfrm>
          <a:prstGeom prst="roundRect">
            <a:avLst>
              <a:gd name="adj" fmla="val 12399"/>
            </a:avLst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System Implementation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035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414116"/>
              </p:ext>
            </p:extLst>
          </p:nvPr>
        </p:nvGraphicFramePr>
        <p:xfrm>
          <a:off x="272988" y="446103"/>
          <a:ext cx="6349754" cy="8908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30">
                  <a:extLst>
                    <a:ext uri="{9D8B030D-6E8A-4147-A177-3AD203B41FA5}">
                      <a16:colId xmlns:a16="http://schemas.microsoft.com/office/drawing/2014/main" val="4038493188"/>
                    </a:ext>
                  </a:extLst>
                </a:gridCol>
                <a:gridCol w="5397624">
                  <a:extLst>
                    <a:ext uri="{9D8B030D-6E8A-4147-A177-3AD203B41FA5}">
                      <a16:colId xmlns:a16="http://schemas.microsoft.com/office/drawing/2014/main" val="886749129"/>
                    </a:ext>
                  </a:extLst>
                </a:gridCol>
              </a:tblGrid>
              <a:tr h="4186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구현 내역서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48370"/>
                  </a:ext>
                </a:extLst>
              </a:tr>
              <a:tr h="372250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1" dirty="0"/>
                        <a:t>테이블명</a:t>
                      </a:r>
                      <a:r>
                        <a:rPr lang="en-US" altLang="ko-KR" sz="1000" b="1" dirty="0"/>
                        <a:t> </a:t>
                      </a:r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dirty="0"/>
                        <a:t>member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068104"/>
                  </a:ext>
                </a:extLst>
              </a:tr>
              <a:tr h="372250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1" dirty="0"/>
                        <a:t>테이블 스키마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334545"/>
                  </a:ext>
                </a:extLst>
              </a:tr>
              <a:tr h="3608327"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ko-KR" sz="1000" dirty="0"/>
                    </a:p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497343"/>
                  </a:ext>
                </a:extLst>
              </a:tr>
              <a:tr h="384529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테이블 데이터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365706"/>
                  </a:ext>
                </a:extLst>
              </a:tr>
              <a:tr h="3666225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altLang="ko-KR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171450" indent="-171450">
                        <a:lnSpc>
                          <a:spcPct val="200000"/>
                        </a:lnSpc>
                        <a:buFont typeface="Wingdings" panose="05000000000000000000" pitchFamily="2" charset="2"/>
                        <a:buChar char="v"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280996"/>
                  </a:ext>
                </a:extLst>
              </a:tr>
            </a:tbl>
          </a:graphicData>
        </a:graphic>
      </p:graphicFrame>
      <p:pic>
        <p:nvPicPr>
          <p:cNvPr id="4" name="그림 3" descr="텍스트, 스크린샷, 폰트, 그린이(가) 표시된 사진&#10;&#10;자동 생성된 설명">
            <a:extLst>
              <a:ext uri="{FF2B5EF4-FFF2-40B4-BE49-F238E27FC236}">
                <a16:creationId xmlns:a16="http://schemas.microsoft.com/office/drawing/2014/main" id="{D353F20F-48F5-4E27-9A9B-2079C0411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65" y="1878635"/>
            <a:ext cx="5054600" cy="1727200"/>
          </a:xfrm>
          <a:prstGeom prst="rect">
            <a:avLst/>
          </a:prstGeom>
        </p:spPr>
      </p:pic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4C70940-E746-A358-FCF6-57571F5D9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950" y="5968093"/>
            <a:ext cx="41021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54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642632"/>
              </p:ext>
            </p:extLst>
          </p:nvPr>
        </p:nvGraphicFramePr>
        <p:xfrm>
          <a:off x="272988" y="446103"/>
          <a:ext cx="6349754" cy="8908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30">
                  <a:extLst>
                    <a:ext uri="{9D8B030D-6E8A-4147-A177-3AD203B41FA5}">
                      <a16:colId xmlns:a16="http://schemas.microsoft.com/office/drawing/2014/main" val="4038493188"/>
                    </a:ext>
                  </a:extLst>
                </a:gridCol>
                <a:gridCol w="5397624">
                  <a:extLst>
                    <a:ext uri="{9D8B030D-6E8A-4147-A177-3AD203B41FA5}">
                      <a16:colId xmlns:a16="http://schemas.microsoft.com/office/drawing/2014/main" val="886749129"/>
                    </a:ext>
                  </a:extLst>
                </a:gridCol>
              </a:tblGrid>
              <a:tr h="4186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구현 내역서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48370"/>
                  </a:ext>
                </a:extLst>
              </a:tr>
              <a:tr h="372250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1" dirty="0"/>
                        <a:t>테이블명</a:t>
                      </a:r>
                      <a:r>
                        <a:rPr lang="en-US" altLang="ko-KR" sz="1000" b="1" dirty="0"/>
                        <a:t> </a:t>
                      </a:r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dirty="0"/>
                        <a:t>stock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068104"/>
                  </a:ext>
                </a:extLst>
              </a:tr>
              <a:tr h="372250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1" dirty="0"/>
                        <a:t>테이블 스키마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334545"/>
                  </a:ext>
                </a:extLst>
              </a:tr>
              <a:tr h="3608327">
                <a:tc gridSpan="2"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v"/>
                      </a:pPr>
                      <a:endParaRPr lang="en-US" altLang="ko-KR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497343"/>
                  </a:ext>
                </a:extLst>
              </a:tr>
              <a:tr h="384529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테이블 데이터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365706"/>
                  </a:ext>
                </a:extLst>
              </a:tr>
              <a:tr h="3666225">
                <a:tc gridSpan="2">
                  <a:txBody>
                    <a:bodyPr/>
                    <a:lstStyle/>
                    <a:p>
                      <a:pPr marL="171450" indent="-171450">
                        <a:lnSpc>
                          <a:spcPct val="200000"/>
                        </a:lnSpc>
                        <a:buFont typeface="Wingdings" panose="05000000000000000000" pitchFamily="2" charset="2"/>
                        <a:buChar char="v"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280996"/>
                  </a:ext>
                </a:extLst>
              </a:tr>
            </a:tbl>
          </a:graphicData>
        </a:graphic>
      </p:graphicFrame>
      <p:pic>
        <p:nvPicPr>
          <p:cNvPr id="4" name="그림 3" descr="텍스트, 스크린샷, 폰트, 그린이(가) 표시된 사진&#10;&#10;자동 생성된 설명">
            <a:extLst>
              <a:ext uri="{FF2B5EF4-FFF2-40B4-BE49-F238E27FC236}">
                <a16:creationId xmlns:a16="http://schemas.microsoft.com/office/drawing/2014/main" id="{3AF0ADA6-CCAC-0CCD-2188-73085191D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50" y="1938020"/>
            <a:ext cx="5499100" cy="1905000"/>
          </a:xfrm>
          <a:prstGeom prst="rect">
            <a:avLst/>
          </a:prstGeom>
        </p:spPr>
      </p:pic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2AE777D-A98F-9028-A98B-FE286B9C5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937" y="5829449"/>
            <a:ext cx="3126125" cy="339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51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780153"/>
              </p:ext>
            </p:extLst>
          </p:nvPr>
        </p:nvGraphicFramePr>
        <p:xfrm>
          <a:off x="272988" y="446103"/>
          <a:ext cx="6349754" cy="8908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30">
                  <a:extLst>
                    <a:ext uri="{9D8B030D-6E8A-4147-A177-3AD203B41FA5}">
                      <a16:colId xmlns:a16="http://schemas.microsoft.com/office/drawing/2014/main" val="4038493188"/>
                    </a:ext>
                  </a:extLst>
                </a:gridCol>
                <a:gridCol w="5397624">
                  <a:extLst>
                    <a:ext uri="{9D8B030D-6E8A-4147-A177-3AD203B41FA5}">
                      <a16:colId xmlns:a16="http://schemas.microsoft.com/office/drawing/2014/main" val="886749129"/>
                    </a:ext>
                  </a:extLst>
                </a:gridCol>
              </a:tblGrid>
              <a:tr h="4186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구현 내역서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48370"/>
                  </a:ext>
                </a:extLst>
              </a:tr>
              <a:tr h="372250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1" dirty="0"/>
                        <a:t>테이블명</a:t>
                      </a:r>
                      <a:r>
                        <a:rPr lang="en-US" altLang="ko-KR" sz="1000" b="1" dirty="0"/>
                        <a:t> </a:t>
                      </a:r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dirty="0"/>
                        <a:t>book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068104"/>
                  </a:ext>
                </a:extLst>
              </a:tr>
              <a:tr h="372250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1" dirty="0"/>
                        <a:t>테이블 스키마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334545"/>
                  </a:ext>
                </a:extLst>
              </a:tr>
              <a:tr h="3608327"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ko-KR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497343"/>
                  </a:ext>
                </a:extLst>
              </a:tr>
              <a:tr h="384529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테이블 데이터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365706"/>
                  </a:ext>
                </a:extLst>
              </a:tr>
              <a:tr h="3666225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altLang="ko-KR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280996"/>
                  </a:ext>
                </a:extLst>
              </a:tr>
            </a:tbl>
          </a:graphicData>
        </a:graphic>
      </p:graphicFrame>
      <p:pic>
        <p:nvPicPr>
          <p:cNvPr id="4" name="그림 3" descr="텍스트, 스크린샷, 폰트, 그린이(가) 표시된 사진&#10;&#10;자동 생성된 설명">
            <a:extLst>
              <a:ext uri="{FF2B5EF4-FFF2-40B4-BE49-F238E27FC236}">
                <a16:creationId xmlns:a16="http://schemas.microsoft.com/office/drawing/2014/main" id="{76E8F8C3-A9BC-1AA0-E1C4-177C1D983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15" y="1921879"/>
            <a:ext cx="5778500" cy="2057400"/>
          </a:xfrm>
          <a:prstGeom prst="rect">
            <a:avLst/>
          </a:prstGeom>
        </p:spPr>
      </p:pic>
      <p:pic>
        <p:nvPicPr>
          <p:cNvPr id="5" name="그림 4" descr="텍스트, 스크린샷, 폰트, 그린이(가) 표시된 사진&#10;&#10;자동 생성된 설명">
            <a:extLst>
              <a:ext uri="{FF2B5EF4-FFF2-40B4-BE49-F238E27FC236}">
                <a16:creationId xmlns:a16="http://schemas.microsoft.com/office/drawing/2014/main" id="{28D6E1FD-B1FD-2129-250A-19DD58EEE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5" y="5742416"/>
            <a:ext cx="6858000" cy="184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931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958045"/>
              </p:ext>
            </p:extLst>
          </p:nvPr>
        </p:nvGraphicFramePr>
        <p:xfrm>
          <a:off x="272988" y="446103"/>
          <a:ext cx="6349754" cy="8908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30">
                  <a:extLst>
                    <a:ext uri="{9D8B030D-6E8A-4147-A177-3AD203B41FA5}">
                      <a16:colId xmlns:a16="http://schemas.microsoft.com/office/drawing/2014/main" val="4038493188"/>
                    </a:ext>
                  </a:extLst>
                </a:gridCol>
                <a:gridCol w="5397624">
                  <a:extLst>
                    <a:ext uri="{9D8B030D-6E8A-4147-A177-3AD203B41FA5}">
                      <a16:colId xmlns:a16="http://schemas.microsoft.com/office/drawing/2014/main" val="886749129"/>
                    </a:ext>
                  </a:extLst>
                </a:gridCol>
              </a:tblGrid>
              <a:tr h="4186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구현 내역서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48370"/>
                  </a:ext>
                </a:extLst>
              </a:tr>
              <a:tr h="372250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1" dirty="0"/>
                        <a:t>테이블명</a:t>
                      </a:r>
                      <a:r>
                        <a:rPr lang="en-US" altLang="ko-KR" sz="1000" b="1" dirty="0"/>
                        <a:t> </a:t>
                      </a:r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dirty="0"/>
                        <a:t>checkout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068104"/>
                  </a:ext>
                </a:extLst>
              </a:tr>
              <a:tr h="372250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1" dirty="0"/>
                        <a:t>테이블 스키마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334545"/>
                  </a:ext>
                </a:extLst>
              </a:tr>
              <a:tr h="3608327"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ko-KR" sz="1000" dirty="0"/>
                    </a:p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497343"/>
                  </a:ext>
                </a:extLst>
              </a:tr>
              <a:tr h="384529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테이블 데이터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365706"/>
                  </a:ext>
                </a:extLst>
              </a:tr>
              <a:tr h="3666225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ko-KR" altLang="en-US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사용자가 직접 추가한다</a:t>
                      </a:r>
                      <a:r>
                        <a:rPr lang="en-US" altLang="ko-KR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280996"/>
                  </a:ext>
                </a:extLst>
              </a:tr>
            </a:tbl>
          </a:graphicData>
        </a:graphic>
      </p:graphicFrame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118EF22-84C6-4B8C-63D3-478068615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" y="1939089"/>
            <a:ext cx="5651500" cy="2209800"/>
          </a:xfrm>
          <a:prstGeom prst="rect">
            <a:avLst/>
          </a:prstGeom>
        </p:spPr>
      </p:pic>
      <p:pic>
        <p:nvPicPr>
          <p:cNvPr id="5" name="그림 4" descr="텍스트, 스크린샷, 그린, 폰트이(가) 표시된 사진&#10;&#10;자동 생성된 설명">
            <a:extLst>
              <a:ext uri="{FF2B5EF4-FFF2-40B4-BE49-F238E27FC236}">
                <a16:creationId xmlns:a16="http://schemas.microsoft.com/office/drawing/2014/main" id="{2B2F9959-3734-5415-5A31-E5DBE3A82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" y="6045725"/>
            <a:ext cx="5651500" cy="314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718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371626"/>
              </p:ext>
            </p:extLst>
          </p:nvPr>
        </p:nvGraphicFramePr>
        <p:xfrm>
          <a:off x="272988" y="446103"/>
          <a:ext cx="6349754" cy="8908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30">
                  <a:extLst>
                    <a:ext uri="{9D8B030D-6E8A-4147-A177-3AD203B41FA5}">
                      <a16:colId xmlns:a16="http://schemas.microsoft.com/office/drawing/2014/main" val="4038493188"/>
                    </a:ext>
                  </a:extLst>
                </a:gridCol>
                <a:gridCol w="5397624">
                  <a:extLst>
                    <a:ext uri="{9D8B030D-6E8A-4147-A177-3AD203B41FA5}">
                      <a16:colId xmlns:a16="http://schemas.microsoft.com/office/drawing/2014/main" val="886749129"/>
                    </a:ext>
                  </a:extLst>
                </a:gridCol>
              </a:tblGrid>
              <a:tr h="4186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구현 내역서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48370"/>
                  </a:ext>
                </a:extLst>
              </a:tr>
              <a:tr h="372250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1" dirty="0"/>
                        <a:t>테이블명</a:t>
                      </a:r>
                      <a:r>
                        <a:rPr lang="en-US" altLang="ko-KR" sz="1000" b="1" dirty="0"/>
                        <a:t> </a:t>
                      </a:r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dirty="0"/>
                        <a:t>reservation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068104"/>
                  </a:ext>
                </a:extLst>
              </a:tr>
              <a:tr h="372250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1" dirty="0"/>
                        <a:t>테이블 스키마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334545"/>
                  </a:ext>
                </a:extLst>
              </a:tr>
              <a:tr h="3608327"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497343"/>
                  </a:ext>
                </a:extLst>
              </a:tr>
              <a:tr h="384529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테이블 데이터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365706"/>
                  </a:ext>
                </a:extLst>
              </a:tr>
              <a:tr h="3666225">
                <a:tc gridSpan="2">
                  <a:txBody>
                    <a:bodyPr/>
                    <a:lstStyle/>
                    <a:p>
                      <a:pPr marL="171450" indent="-171450">
                        <a:lnSpc>
                          <a:spcPct val="20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ko-KR" altLang="en-US" sz="1000" dirty="0"/>
                        <a:t>사용자가 직접 추가한다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280996"/>
                  </a:ext>
                </a:extLst>
              </a:tr>
            </a:tbl>
          </a:graphicData>
        </a:graphic>
      </p:graphicFrame>
      <p:pic>
        <p:nvPicPr>
          <p:cNvPr id="4" name="그림 3" descr="텍스트, 스크린샷, 폰트, 그린이(가) 표시된 사진&#10;&#10;자동 생성된 설명">
            <a:extLst>
              <a:ext uri="{FF2B5EF4-FFF2-40B4-BE49-F238E27FC236}">
                <a16:creationId xmlns:a16="http://schemas.microsoft.com/office/drawing/2014/main" id="{5E7266B2-F2AF-8A22-141C-A39F70160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0" y="1940426"/>
            <a:ext cx="5270500" cy="1854200"/>
          </a:xfrm>
          <a:prstGeom prst="rect">
            <a:avLst/>
          </a:prstGeom>
        </p:spPr>
      </p:pic>
      <p:pic>
        <p:nvPicPr>
          <p:cNvPr id="5" name="그림 4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4071D76D-9894-C851-84B6-88A833C8C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111375"/>
            <a:ext cx="45720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21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1EE2A96-FB53-7E2E-1AA4-5CCEEE5C0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66818"/>
              </p:ext>
            </p:extLst>
          </p:nvPr>
        </p:nvGraphicFramePr>
        <p:xfrm>
          <a:off x="276712" y="617731"/>
          <a:ext cx="6301641" cy="870493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132878">
                  <a:extLst>
                    <a:ext uri="{9D8B030D-6E8A-4147-A177-3AD203B41FA5}">
                      <a16:colId xmlns:a16="http://schemas.microsoft.com/office/drawing/2014/main" val="1992131098"/>
                    </a:ext>
                  </a:extLst>
                </a:gridCol>
                <a:gridCol w="1143298">
                  <a:extLst>
                    <a:ext uri="{9D8B030D-6E8A-4147-A177-3AD203B41FA5}">
                      <a16:colId xmlns:a16="http://schemas.microsoft.com/office/drawing/2014/main" val="1900608657"/>
                    </a:ext>
                  </a:extLst>
                </a:gridCol>
                <a:gridCol w="4025465">
                  <a:extLst>
                    <a:ext uri="{9D8B030D-6E8A-4147-A177-3AD203B41FA5}">
                      <a16:colId xmlns:a16="http://schemas.microsoft.com/office/drawing/2014/main" val="590161028"/>
                    </a:ext>
                  </a:extLst>
                </a:gridCol>
              </a:tblGrid>
              <a:tr h="43871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소스코드 요약 설명서</a:t>
                      </a: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Module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3304" marR="63304" marT="31628" marB="316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3304" marR="63304" marT="31628" marB="316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740139"/>
                  </a:ext>
                </a:extLst>
              </a:tr>
              <a:tr h="381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Module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62646"/>
                  </a:ext>
                </a:extLst>
              </a:tr>
              <a:tr h="6345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index.php</a:t>
                      </a:r>
                      <a:endParaRPr lang="ko-KR" altLang="en-US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사이트의 초기 화면</a:t>
                      </a:r>
                      <a:endParaRPr lang="en-US" altLang="ko-KR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대출 가능한 예약 도서 목록 조회</a:t>
                      </a:r>
                      <a:endParaRPr lang="en-US" altLang="ko-KR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대출 버튼을 클릭하면 </a:t>
                      </a:r>
                      <a:r>
                        <a:rPr lang="en-US" altLang="ko-KR" sz="1000" dirty="0" err="1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return_book.php</a:t>
                      </a:r>
                      <a:r>
                        <a:rPr lang="ko-KR" altLang="en-US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로 이동</a:t>
                      </a: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28376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header.php</a:t>
                      </a:r>
                      <a:endParaRPr lang="en-US" altLang="ko-KR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checkout.php</a:t>
                      </a:r>
                      <a:r>
                        <a:rPr lang="en-US" altLang="ko-KR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en-US" altLang="ko-KR" sz="1000" dirty="0" err="1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reservation.php</a:t>
                      </a:r>
                      <a:r>
                        <a:rPr lang="ko-KR" altLang="en-US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로 이동할 수 있는 버튼 존재</a:t>
                      </a: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304249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config.php</a:t>
                      </a:r>
                      <a:endParaRPr lang="ko-KR" altLang="en-US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데이터베이스 접속 정보</a:t>
                      </a: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656326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util.php</a:t>
                      </a:r>
                      <a:endParaRPr lang="ko-KR" altLang="en-US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데이터베이스에 접속하는 </a:t>
                      </a:r>
                      <a:r>
                        <a:rPr lang="en-US" altLang="ko-KR" sz="1000" dirty="0" err="1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dbconnect</a:t>
                      </a:r>
                      <a:r>
                        <a:rPr lang="en-US" altLang="ko-KR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함수 정의</a:t>
                      </a: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470205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checkout.php</a:t>
                      </a:r>
                      <a:endParaRPr lang="ko-KR" altLang="en-US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M1.1, M1.1.2, M1.1.3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대출 가능한 도서인지 확인 후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대출 내역 추가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도서재고의 상태를 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‘</a:t>
                      </a:r>
                      <a:r>
                        <a:rPr lang="ko-KR" altLang="en-US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대출중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’</a:t>
                      </a:r>
                      <a:r>
                        <a:rPr lang="ko-KR" altLang="en-US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으로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업데이트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예약된 도서인 경우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예약 상태를 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‘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대출완료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’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 업데이트</a:t>
                      </a:r>
                      <a:endParaRPr lang="en-US" altLang="ko-KR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checkout_list.php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 이동 가능</a:t>
                      </a: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592925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checkout_list.php</a:t>
                      </a:r>
                      <a:endParaRPr lang="ko-KR" altLang="en-US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M.1.2.1, M.1.4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대출내역을 볼 수 있음 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회원명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제목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대출날짜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반납기한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대출상태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대출 날짜로부터 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14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일이 지나면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대출상태를 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‘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연체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’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 업데이트</a:t>
                      </a:r>
                      <a:endParaRPr lang="en-US" altLang="ko-KR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회원명을 입력하여 대출 내역 검색 가능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도서 제목을 클릭하면 </a:t>
                      </a:r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stock_detail.php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 이동하여 세부정보를 볼 수 있음</a:t>
                      </a:r>
                      <a:endParaRPr lang="en-US" altLang="ko-KR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latinLnBrk="1"/>
                      <a:r>
                        <a:rPr lang="ko-KR" altLang="en-US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반납시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return_book.php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 이동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삭제시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checkout_delte.php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 이동</a:t>
                      </a: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00900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return_book.php</a:t>
                      </a:r>
                      <a:endParaRPr lang="ko-KR" altLang="en-US" sz="1000" b="1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M.1.3.1, M.1.3.2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반납 상태인지 확인하고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반납상태가 아니라면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대출내역을 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‘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반납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’</a:t>
                      </a:r>
                      <a:r>
                        <a:rPr lang="ko-KR" altLang="en-US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으로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업데이트하고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도서 재고도 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＇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대출가능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’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상태로 업데이트</a:t>
                      </a: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16512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checkout_delete.php</a:t>
                      </a:r>
                      <a:endParaRPr lang="ko-KR" altLang="en-US" sz="1000" b="1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M.1.5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반납되었다면 삭제하고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반납되지 않았다면 삭제하지 않음</a:t>
                      </a: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919823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stock_detail.php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M1.2.2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해당 도서의 정보를 출력</a:t>
                      </a: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575576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reservation.php</a:t>
                      </a:r>
                      <a:endParaRPr lang="en-US" altLang="ko-KR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M2.1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모든 도서재고가 </a:t>
                      </a:r>
                      <a:r>
                        <a:rPr lang="ko-KR" altLang="en-US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예약중인지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확인 후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예약 내역 추가</a:t>
                      </a:r>
                      <a:endParaRPr lang="en-US" altLang="ko-KR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reservation_list.php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 이동 가능</a:t>
                      </a: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361378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reservation_list.php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M.2.2, M.2.3, M.2.4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예약내역을 볼 수 있음 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회원명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제목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예약상태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회원명을 입력하여 예약내역을 검색 가능</a:t>
                      </a:r>
                      <a:r>
                        <a:rPr lang="en-US" altLang="ko-KR" sz="100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도서 제목을 클릭하면 </a:t>
                      </a:r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book_detail.php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 이동하여 세부정보를 볼 수 있음</a:t>
                      </a:r>
                      <a:endParaRPr lang="en-US" altLang="ko-KR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취소 시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예약상태를 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＇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예약취소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’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 변경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삭제 시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예약내역을 삭제</a:t>
                      </a: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281685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book_detail.php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M.2.5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입력받은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도서의 정보를 출력하고</a:t>
                      </a:r>
                      <a:r>
                        <a:rPr lang="en-US" altLang="ko-KR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000" dirty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해당 도서의 도서재고의 대출상태를 출력</a:t>
                      </a: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40288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439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9630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487827"/>
              </p:ext>
            </p:extLst>
          </p:nvPr>
        </p:nvGraphicFramePr>
        <p:xfrm>
          <a:off x="272988" y="446103"/>
          <a:ext cx="6349754" cy="8999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9754">
                  <a:extLst>
                    <a:ext uri="{9D8B030D-6E8A-4147-A177-3AD203B41FA5}">
                      <a16:colId xmlns:a16="http://schemas.microsoft.com/office/drawing/2014/main" val="4038493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변경사항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48370"/>
                  </a:ext>
                </a:extLst>
              </a:tr>
              <a:tr h="8628898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marL="118695" marR="0" lvl="0" indent="-118695" algn="l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 </a:t>
                      </a:r>
                      <a:r>
                        <a:rPr lang="en-US" altLang="ko-KR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stock </a:t>
                      </a:r>
                      <a:r>
                        <a:rPr lang="ko-KR" altLang="ko-KR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테이블에서 </a:t>
                      </a:r>
                      <a:r>
                        <a:rPr lang="en-US" altLang="ko-KR" sz="13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stock_location</a:t>
                      </a:r>
                      <a:r>
                        <a:rPr lang="en-US" altLang="ko-KR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</a:p>
                    <a:p>
                      <a:pPr marL="118695" marR="0" lvl="0" indent="-118695" algn="l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ko-KR" alt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 명 당 대출</a:t>
                      </a:r>
                      <a:r>
                        <a:rPr lang="en-US" altLang="ko-KR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 동시에 여러 권 가능</a:t>
                      </a:r>
                    </a:p>
                    <a:p>
                      <a:pPr marL="118695" marR="0" lvl="0" indent="-118695" algn="l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altLang="ko-KR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r>
                        <a:rPr lang="ko-KR" altLang="ko-KR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 지나면 연체 상태로 변경</a:t>
                      </a:r>
                    </a:p>
                    <a:p>
                      <a:pPr marL="118695" marR="0" lvl="0" indent="-118695" algn="l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ko-KR" alt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테이블 속성 일부 변경</a:t>
                      </a:r>
                    </a:p>
                    <a:p>
                      <a:pPr marL="118695" marR="0" lvl="0" indent="-118695" algn="l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ko-KR" alt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대출가능한 도서재고가 존재한다면 예약을 등록할 수 없다</a:t>
                      </a:r>
                      <a:r>
                        <a:rPr lang="ko-KR" alt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는 조건 추가</a:t>
                      </a:r>
                      <a:endParaRPr lang="ko-KR" altLang="ko-KR" sz="135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8695" marR="0" lvl="0" indent="-118695" algn="l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 </a:t>
                      </a:r>
                      <a:r>
                        <a:rPr lang="ko-KR" altLang="ko-KR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대출</a:t>
                      </a:r>
                      <a:r>
                        <a:rPr lang="en-US" altLang="ko-KR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예약내역 검색 시 회원명을 통해 검색</a:t>
                      </a:r>
                      <a:r>
                        <a:rPr lang="ko-KR" alt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하며</a:t>
                      </a:r>
                      <a:r>
                        <a:rPr lang="en-US" altLang="ko-KR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회원명은 유</a:t>
                      </a:r>
                      <a:r>
                        <a:rPr lang="ko-KR" alt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일하다는 조건 추가</a:t>
                      </a:r>
                      <a:endParaRPr lang="en-US" altLang="ko-KR" sz="135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8695" marR="0" lvl="0" indent="-118695" algn="l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ko-KR" alt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반납되지 않은 반납내역은 삭제가 불가능하다는 조건 추가</a:t>
                      </a:r>
                      <a:endParaRPr lang="en-US" altLang="ko-KR" sz="135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8695" marR="0" lvl="0" indent="-118695" algn="l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ko-KR" altLang="en-US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일부 모듈 수정 및 추가</a:t>
                      </a:r>
                      <a:endParaRPr lang="en-US" altLang="ko-KR" sz="135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721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603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3B95BF-2B1F-2625-6D0D-C0B3EA68FD40}"/>
              </a:ext>
            </a:extLst>
          </p:cNvPr>
          <p:cNvGraphicFramePr>
            <a:graphicFrameLocks noGrp="1"/>
          </p:cNvGraphicFramePr>
          <p:nvPr/>
        </p:nvGraphicFramePr>
        <p:xfrm>
          <a:off x="272988" y="446103"/>
          <a:ext cx="6349754" cy="8999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9754">
                  <a:extLst>
                    <a:ext uri="{9D8B030D-6E8A-4147-A177-3AD203B41FA5}">
                      <a16:colId xmlns:a16="http://schemas.microsoft.com/office/drawing/2014/main" val="4038493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기능분해도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48370"/>
                  </a:ext>
                </a:extLst>
              </a:tr>
              <a:tr h="8628898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721368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C90571EF-932E-D1E8-6D94-C6253F8D7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555671"/>
              </p:ext>
            </p:extLst>
          </p:nvPr>
        </p:nvGraphicFramePr>
        <p:xfrm>
          <a:off x="4352149" y="2479326"/>
          <a:ext cx="655072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F4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행사관리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A5794473-1225-195D-5FC2-AF723749F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322434"/>
              </p:ext>
            </p:extLst>
          </p:nvPr>
        </p:nvGraphicFramePr>
        <p:xfrm>
          <a:off x="2622759" y="2479326"/>
          <a:ext cx="655072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F2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회원관리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133F4821-42ED-3C5A-67D3-7D0113FF7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231755"/>
              </p:ext>
            </p:extLst>
          </p:nvPr>
        </p:nvGraphicFramePr>
        <p:xfrm>
          <a:off x="3492897" y="2479326"/>
          <a:ext cx="655072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F3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도서관리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B42FD40-5E2C-5811-E1F2-F6ABA8081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798957"/>
              </p:ext>
            </p:extLst>
          </p:nvPr>
        </p:nvGraphicFramePr>
        <p:xfrm>
          <a:off x="3053507" y="3458527"/>
          <a:ext cx="655072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F3.2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대출관리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55987E99-C06D-338E-DB91-FA77BA82C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65408"/>
              </p:ext>
            </p:extLst>
          </p:nvPr>
        </p:nvGraphicFramePr>
        <p:xfrm>
          <a:off x="2199028" y="3458527"/>
          <a:ext cx="655072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F3.1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재고관리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56609F78-9D94-EA35-842F-3DC293D78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506918"/>
              </p:ext>
            </p:extLst>
          </p:nvPr>
        </p:nvGraphicFramePr>
        <p:xfrm>
          <a:off x="3935921" y="3458527"/>
          <a:ext cx="655072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F3.3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예약관리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9A27C025-E9B1-7CF8-0E0B-5F2A0869B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174602"/>
              </p:ext>
            </p:extLst>
          </p:nvPr>
        </p:nvGraphicFramePr>
        <p:xfrm>
          <a:off x="3493873" y="1596182"/>
          <a:ext cx="655072" cy="355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도서관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2" name="꺾인 연결선 16">
            <a:extLst>
              <a:ext uri="{FF2B5EF4-FFF2-40B4-BE49-F238E27FC236}">
                <a16:creationId xmlns:a16="http://schemas.microsoft.com/office/drawing/2014/main" id="{A22E9BDC-CA96-A95C-6D13-FED224D85E58}"/>
              </a:ext>
            </a:extLst>
          </p:cNvPr>
          <p:cNvCxnSpPr>
            <a:cxnSpLocks/>
            <a:stCxn id="31" idx="2"/>
            <a:endCxn id="27" idx="0"/>
          </p:cNvCxnSpPr>
          <p:nvPr/>
        </p:nvCxnSpPr>
        <p:spPr>
          <a:xfrm rot="5400000">
            <a:off x="3556953" y="2214870"/>
            <a:ext cx="527936" cy="97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28">
            <a:extLst>
              <a:ext uri="{FF2B5EF4-FFF2-40B4-BE49-F238E27FC236}">
                <a16:creationId xmlns:a16="http://schemas.microsoft.com/office/drawing/2014/main" id="{D895EF68-0368-BF18-5A67-EAD0B03756A1}"/>
              </a:ext>
            </a:extLst>
          </p:cNvPr>
          <p:cNvCxnSpPr>
            <a:stCxn id="31" idx="2"/>
            <a:endCxn id="26" idx="0"/>
          </p:cNvCxnSpPr>
          <p:nvPr/>
        </p:nvCxnSpPr>
        <p:spPr>
          <a:xfrm rot="5400000">
            <a:off x="3121884" y="1779801"/>
            <a:ext cx="527936" cy="8711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95">
            <a:extLst>
              <a:ext uri="{FF2B5EF4-FFF2-40B4-BE49-F238E27FC236}">
                <a16:creationId xmlns:a16="http://schemas.microsoft.com/office/drawing/2014/main" id="{62966F85-A7EA-4B51-7697-B2E6210FD5B9}"/>
              </a:ext>
            </a:extLst>
          </p:cNvPr>
          <p:cNvCxnSpPr>
            <a:cxnSpLocks/>
            <a:stCxn id="31" idx="2"/>
          </p:cNvCxnSpPr>
          <p:nvPr/>
        </p:nvCxnSpPr>
        <p:spPr>
          <a:xfrm rot="5400000">
            <a:off x="2705085" y="1363002"/>
            <a:ext cx="527936" cy="17047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104">
            <a:extLst>
              <a:ext uri="{FF2B5EF4-FFF2-40B4-BE49-F238E27FC236}">
                <a16:creationId xmlns:a16="http://schemas.microsoft.com/office/drawing/2014/main" id="{FE989DB2-E7D0-E0B6-A723-15E8BF4C0B68}"/>
              </a:ext>
            </a:extLst>
          </p:cNvPr>
          <p:cNvCxnSpPr>
            <a:cxnSpLocks/>
            <a:stCxn id="25" idx="0"/>
            <a:endCxn id="31" idx="2"/>
          </p:cNvCxnSpPr>
          <p:nvPr/>
        </p:nvCxnSpPr>
        <p:spPr>
          <a:xfrm rot="16200000" flipV="1">
            <a:off x="3986579" y="1786220"/>
            <a:ext cx="527936" cy="8582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112">
            <a:extLst>
              <a:ext uri="{FF2B5EF4-FFF2-40B4-BE49-F238E27FC236}">
                <a16:creationId xmlns:a16="http://schemas.microsoft.com/office/drawing/2014/main" id="{C1BCBBF8-6C15-387E-A728-4EB6B0CD39B6}"/>
              </a:ext>
            </a:extLst>
          </p:cNvPr>
          <p:cNvCxnSpPr>
            <a:stCxn id="30" idx="0"/>
            <a:endCxn id="27" idx="2"/>
          </p:cNvCxnSpPr>
          <p:nvPr/>
        </p:nvCxnSpPr>
        <p:spPr>
          <a:xfrm rot="16200000" flipV="1">
            <a:off x="3722329" y="2917399"/>
            <a:ext cx="639233" cy="443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116">
            <a:extLst>
              <a:ext uri="{FF2B5EF4-FFF2-40B4-BE49-F238E27FC236}">
                <a16:creationId xmlns:a16="http://schemas.microsoft.com/office/drawing/2014/main" id="{015576D6-344A-AEEC-54F6-8E8A476E7FEE}"/>
              </a:ext>
            </a:extLst>
          </p:cNvPr>
          <p:cNvCxnSpPr>
            <a:stCxn id="28" idx="0"/>
            <a:endCxn id="27" idx="2"/>
          </p:cNvCxnSpPr>
          <p:nvPr/>
        </p:nvCxnSpPr>
        <p:spPr>
          <a:xfrm rot="5400000" flipH="1" flipV="1">
            <a:off x="3281122" y="2919216"/>
            <a:ext cx="639233" cy="4393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120">
            <a:extLst>
              <a:ext uri="{FF2B5EF4-FFF2-40B4-BE49-F238E27FC236}">
                <a16:creationId xmlns:a16="http://schemas.microsoft.com/office/drawing/2014/main" id="{17AC44C0-A490-126B-4F6F-74721F14FEFE}"/>
              </a:ext>
            </a:extLst>
          </p:cNvPr>
          <p:cNvCxnSpPr>
            <a:stCxn id="29" idx="0"/>
            <a:endCxn id="27" idx="2"/>
          </p:cNvCxnSpPr>
          <p:nvPr/>
        </p:nvCxnSpPr>
        <p:spPr>
          <a:xfrm rot="5400000" flipH="1" flipV="1">
            <a:off x="2853882" y="2491977"/>
            <a:ext cx="639233" cy="12938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28459CA-D357-AE1B-9605-E2D2A43C8472}"/>
              </a:ext>
            </a:extLst>
          </p:cNvPr>
          <p:cNvSpPr txBox="1"/>
          <p:nvPr/>
        </p:nvSpPr>
        <p:spPr>
          <a:xfrm>
            <a:off x="2855078" y="4070973"/>
            <a:ext cx="1202573" cy="284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46" dirty="0"/>
              <a:t>개발 업무범위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9DA0991-2EE7-5F66-F5D9-2DC7B2708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174294"/>
              </p:ext>
            </p:extLst>
          </p:nvPr>
        </p:nvGraphicFramePr>
        <p:xfrm>
          <a:off x="1789161" y="2478130"/>
          <a:ext cx="655072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F1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직원관리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자유형 40">
            <a:extLst>
              <a:ext uri="{FF2B5EF4-FFF2-40B4-BE49-F238E27FC236}">
                <a16:creationId xmlns:a16="http://schemas.microsoft.com/office/drawing/2014/main" id="{85BAFF16-1A17-0B6F-E921-74CCC664DD91}"/>
              </a:ext>
            </a:extLst>
          </p:cNvPr>
          <p:cNvSpPr/>
          <p:nvPr/>
        </p:nvSpPr>
        <p:spPr>
          <a:xfrm>
            <a:off x="2970081" y="2385690"/>
            <a:ext cx="1753173" cy="1485041"/>
          </a:xfrm>
          <a:custGeom>
            <a:avLst/>
            <a:gdLst>
              <a:gd name="connsiteX0" fmla="*/ 1258160 w 1753173"/>
              <a:gd name="connsiteY0" fmla="*/ 0 h 1485041"/>
              <a:gd name="connsiteX1" fmla="*/ 440012 w 1753173"/>
              <a:gd name="connsiteY1" fmla="*/ 0 h 1485041"/>
              <a:gd name="connsiteX2" fmla="*/ 440012 w 1753173"/>
              <a:gd name="connsiteY2" fmla="*/ 598142 h 1485041"/>
              <a:gd name="connsiteX3" fmla="*/ 0 w 1753173"/>
              <a:gd name="connsiteY3" fmla="*/ 1038154 h 1485041"/>
              <a:gd name="connsiteX4" fmla="*/ 0 w 1753173"/>
              <a:gd name="connsiteY4" fmla="*/ 1485041 h 1485041"/>
              <a:gd name="connsiteX5" fmla="*/ 1753173 w 1753173"/>
              <a:gd name="connsiteY5" fmla="*/ 1485041 h 1485041"/>
              <a:gd name="connsiteX6" fmla="*/ 1753173 w 1753173"/>
              <a:gd name="connsiteY6" fmla="*/ 983152 h 1485041"/>
              <a:gd name="connsiteX7" fmla="*/ 1278785 w 1753173"/>
              <a:gd name="connsiteY7" fmla="*/ 591266 h 1485041"/>
              <a:gd name="connsiteX8" fmla="*/ 1258160 w 1753173"/>
              <a:gd name="connsiteY8" fmla="*/ 0 h 1485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3173" h="1485041">
                <a:moveTo>
                  <a:pt x="1258160" y="0"/>
                </a:moveTo>
                <a:lnTo>
                  <a:pt x="440012" y="0"/>
                </a:lnTo>
                <a:lnTo>
                  <a:pt x="440012" y="598142"/>
                </a:lnTo>
                <a:lnTo>
                  <a:pt x="0" y="1038154"/>
                </a:lnTo>
                <a:lnTo>
                  <a:pt x="0" y="1485041"/>
                </a:lnTo>
                <a:lnTo>
                  <a:pt x="1753173" y="1485041"/>
                </a:lnTo>
                <a:lnTo>
                  <a:pt x="1753173" y="983152"/>
                </a:lnTo>
                <a:lnTo>
                  <a:pt x="1278785" y="591266"/>
                </a:lnTo>
                <a:lnTo>
                  <a:pt x="1258160" y="0"/>
                </a:lnTo>
                <a:close/>
              </a:path>
            </a:pathLst>
          </a:custGeom>
          <a:noFill/>
          <a:ln w="254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184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476924"/>
              </p:ext>
            </p:extLst>
          </p:nvPr>
        </p:nvGraphicFramePr>
        <p:xfrm>
          <a:off x="272988" y="446102"/>
          <a:ext cx="6349754" cy="8997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455">
                  <a:extLst>
                    <a:ext uri="{9D8B030D-6E8A-4147-A177-3AD203B41FA5}">
                      <a16:colId xmlns:a16="http://schemas.microsoft.com/office/drawing/2014/main" val="4038493188"/>
                    </a:ext>
                  </a:extLst>
                </a:gridCol>
                <a:gridCol w="5566299">
                  <a:extLst>
                    <a:ext uri="{9D8B030D-6E8A-4147-A177-3AD203B41FA5}">
                      <a16:colId xmlns:a16="http://schemas.microsoft.com/office/drawing/2014/main" val="657358086"/>
                    </a:ext>
                  </a:extLst>
                </a:gridCol>
              </a:tblGrid>
              <a:tr h="5366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요구사항 명세서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48370"/>
                  </a:ext>
                </a:extLst>
              </a:tr>
              <a:tr h="4880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기능명</a:t>
                      </a:r>
                      <a:r>
                        <a:rPr lang="en-US" altLang="ko-KR" dirty="0"/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도서 대출 관리</a:t>
                      </a:r>
                      <a:endParaRPr lang="en-US" altLang="ko-KR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721368"/>
                  </a:ext>
                </a:extLst>
              </a:tr>
              <a:tr h="4497976"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/>
                        <a:t>1.</a:t>
                      </a:r>
                      <a:r>
                        <a:rPr lang="ko-KR" altLang="en-US" sz="1200" dirty="0"/>
                        <a:t> 도서관은 도서관이 보유한 도서 재고 정보를 관리한다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동종의 도서가 여러 권 있을 수 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도서 재고 정보에는 도서재고번호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대출여부가 포함된다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대출은 도서재고에 대해 이루어진다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2.</a:t>
                      </a:r>
                      <a:r>
                        <a:rPr lang="ko-KR" altLang="en-US" sz="1200" dirty="0"/>
                        <a:t> 회원은 도서를 대출할 수 있다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회원정보에는 회원번호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생년월일이 포함된다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/>
                        <a:t>3. </a:t>
                      </a:r>
                      <a:r>
                        <a:rPr lang="ko-KR" altLang="en-US" sz="1200" dirty="0"/>
                        <a:t>대출기한은 대출일로부터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주 이후이며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주가 지나면 연체된다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/>
                        <a:t>4. </a:t>
                      </a:r>
                      <a:r>
                        <a:rPr lang="ko-KR" altLang="en-US" sz="1200" dirty="0"/>
                        <a:t>도서의 대출 관리를 용이하게 하기 위해 대출내역을 관리한다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대출내역에는 대출내역번호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대출날짜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대출상태 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재고번호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회원번호가 포함된다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</a:t>
                      </a:r>
                      <a:endParaRPr lang="en-US" altLang="ko-KR" sz="1200" dirty="0"/>
                    </a:p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dirty="0"/>
                        <a:t>5.</a:t>
                      </a:r>
                      <a:r>
                        <a:rPr lang="ko-KR" altLang="en-US" sz="1200" dirty="0"/>
                        <a:t> 반납되지 않은 대출 내역은 삭제가 불가능하다</a:t>
                      </a:r>
                      <a:r>
                        <a:rPr lang="en-US" altLang="ko-KR" sz="1200"/>
                        <a:t>.</a:t>
                      </a:r>
                      <a:endParaRPr lang="en-US" altLang="ko-KR" sz="12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864475"/>
                  </a:ext>
                </a:extLst>
              </a:tr>
              <a:tr h="506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기능명</a:t>
                      </a:r>
                      <a:r>
                        <a:rPr lang="en-US" altLang="ko-KR" dirty="0"/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도서 예약 관리</a:t>
                      </a:r>
                      <a:endParaRPr lang="en-US" altLang="ko-KR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966042"/>
                  </a:ext>
                </a:extLst>
              </a:tr>
              <a:tr h="2967862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1. </a:t>
                      </a:r>
                      <a:r>
                        <a:rPr lang="ko-KR" altLang="en-US" sz="1200" dirty="0"/>
                        <a:t>도서관은 도서 정보를 관리한다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도서 정보에는 제목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작가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출판사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출판연도가 포함된다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동종의 도서가 여러 권 있을 수 있으므로 예약은 도서에 대해 이루어진다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</a:t>
                      </a:r>
                      <a:endParaRPr lang="en-US" altLang="ko-KR" sz="1200" dirty="0"/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2. </a:t>
                      </a:r>
                      <a:r>
                        <a:rPr lang="ko-KR" altLang="en-US" sz="1200" dirty="0"/>
                        <a:t>회원은 도서를 예약할 수 있다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3. </a:t>
                      </a:r>
                      <a:r>
                        <a:rPr lang="ko-KR" altLang="en-US" sz="1200" dirty="0"/>
                        <a:t>도서의 예약 관리를 용이하게 하기 위해 예약내역을 관리한다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예약내역에는 예약내역번호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예약상태가 포함된다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예약상태는 </a:t>
                      </a:r>
                      <a:r>
                        <a:rPr lang="ko-KR" altLang="en-US" sz="1200" dirty="0" err="1"/>
                        <a:t>예약중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예약취소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대출완료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세 가지 상태가 존재한다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4.</a:t>
                      </a:r>
                      <a:r>
                        <a:rPr lang="ko-KR" altLang="en-US" sz="1200" dirty="0"/>
                        <a:t> 대출가능한 도서 재고가 존재한다면 예약이 불가능하다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5.</a:t>
                      </a:r>
                      <a:r>
                        <a:rPr lang="ko-KR" altLang="en-US" sz="1200" dirty="0"/>
                        <a:t> 예약중인 도서가 대출가능한 상태라면 알려준다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946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01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625164"/>
              </p:ext>
            </p:extLst>
          </p:nvPr>
        </p:nvGraphicFramePr>
        <p:xfrm>
          <a:off x="272988" y="446103"/>
          <a:ext cx="6349754" cy="8999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9754">
                  <a:extLst>
                    <a:ext uri="{9D8B030D-6E8A-4147-A177-3AD203B41FA5}">
                      <a16:colId xmlns:a16="http://schemas.microsoft.com/office/drawing/2014/main" val="4038493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ERD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48370"/>
                  </a:ext>
                </a:extLst>
              </a:tr>
              <a:tr h="8628898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72136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D0D7018-CEFB-2171-D6AB-262C83991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866609"/>
              </p:ext>
            </p:extLst>
          </p:nvPr>
        </p:nvGraphicFramePr>
        <p:xfrm>
          <a:off x="744993" y="5515899"/>
          <a:ext cx="844062" cy="553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i="1" dirty="0">
                          <a:solidFill>
                            <a:schemeClr val="tx1"/>
                          </a:solidFill>
                        </a:rPr>
                        <a:t>checkout                  </a:t>
                      </a:r>
                      <a:endParaRPr lang="ko-KR" altLang="en-US" sz="700" i="1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05" marB="31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sng" dirty="0">
                          <a:solidFill>
                            <a:schemeClr val="tx1"/>
                          </a:solidFill>
                        </a:rPr>
                        <a:t>checkout-num</a:t>
                      </a:r>
                    </a:p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checkout-date</a:t>
                      </a:r>
                    </a:p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checkout-return</a:t>
                      </a:r>
                    </a:p>
                  </a:txBody>
                  <a:tcPr marL="63305" marR="63305" marT="31605" marB="31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D3679D8-11F8-DD30-F816-CD49F2A32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407625"/>
              </p:ext>
            </p:extLst>
          </p:nvPr>
        </p:nvGraphicFramePr>
        <p:xfrm>
          <a:off x="3025834" y="5511722"/>
          <a:ext cx="844062" cy="553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7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i="1" dirty="0">
                          <a:solidFill>
                            <a:schemeClr val="tx1"/>
                          </a:solidFill>
                        </a:rPr>
                        <a:t>member</a:t>
                      </a:r>
                      <a:endParaRPr lang="ko-KR" altLang="en-US" sz="700" i="1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32" marB="316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sng" dirty="0">
                          <a:solidFill>
                            <a:schemeClr val="tx1"/>
                          </a:solidFill>
                        </a:rPr>
                        <a:t>mem-num</a:t>
                      </a:r>
                    </a:p>
                    <a:p>
                      <a:pPr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</a:rPr>
                        <a:t>mem-name</a:t>
                      </a:r>
                    </a:p>
                    <a:p>
                      <a:pPr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</a:rPr>
                        <a:t>mem-birth</a:t>
                      </a:r>
                    </a:p>
                  </a:txBody>
                  <a:tcPr marL="63305" marR="63305" marT="31632" marB="316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10E7476-DBBA-3AB9-E220-74DEF137A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943082"/>
              </p:ext>
            </p:extLst>
          </p:nvPr>
        </p:nvGraphicFramePr>
        <p:xfrm>
          <a:off x="737363" y="3705322"/>
          <a:ext cx="844062" cy="535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i="1" dirty="0">
                          <a:solidFill>
                            <a:schemeClr val="tx1"/>
                          </a:solidFill>
                        </a:rPr>
                        <a:t>stock</a:t>
                      </a:r>
                      <a:endParaRPr lang="ko-KR" altLang="en-US" sz="700" i="1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23" marB="316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1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i="0" u="sng" dirty="0">
                          <a:solidFill>
                            <a:schemeClr val="tx1"/>
                          </a:solidFill>
                        </a:rPr>
                        <a:t>stock-num</a:t>
                      </a: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i="0" dirty="0">
                          <a:solidFill>
                            <a:schemeClr val="tx1"/>
                          </a:solidFill>
                        </a:rPr>
                        <a:t>stock-borrow</a:t>
                      </a:r>
                    </a:p>
                  </a:txBody>
                  <a:tcPr marL="63305" marR="63305" marT="31623" marB="316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AutoShape 17">
            <a:extLst>
              <a:ext uri="{FF2B5EF4-FFF2-40B4-BE49-F238E27FC236}">
                <a16:creationId xmlns:a16="http://schemas.microsoft.com/office/drawing/2014/main" id="{71FC7566-C472-AD5C-5DE7-632C7D603F47}"/>
              </a:ext>
            </a:extLst>
          </p:cNvPr>
          <p:cNvCxnSpPr>
            <a:cxnSpLocks noChangeShapeType="1"/>
            <a:stCxn id="5" idx="2"/>
            <a:endCxn id="3" idx="0"/>
          </p:cNvCxnSpPr>
          <p:nvPr/>
        </p:nvCxnSpPr>
        <p:spPr bwMode="auto">
          <a:xfrm>
            <a:off x="1159394" y="4240461"/>
            <a:ext cx="7630" cy="1275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직선 연결선 97">
            <a:extLst>
              <a:ext uri="{FF2B5EF4-FFF2-40B4-BE49-F238E27FC236}">
                <a16:creationId xmlns:a16="http://schemas.microsoft.com/office/drawing/2014/main" id="{DFDE4DB2-8812-9E3D-EB01-AF5D877C38C8}"/>
              </a:ext>
            </a:extLst>
          </p:cNvPr>
          <p:cNvCxnSpPr>
            <a:cxnSpLocks noChangeShapeType="1"/>
            <a:stCxn id="5" idx="3"/>
            <a:endCxn id="27" idx="1"/>
          </p:cNvCxnSpPr>
          <p:nvPr/>
        </p:nvCxnSpPr>
        <p:spPr bwMode="auto">
          <a:xfrm>
            <a:off x="1581425" y="3972891"/>
            <a:ext cx="3729220" cy="37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Box 29">
            <a:extLst>
              <a:ext uri="{FF2B5EF4-FFF2-40B4-BE49-F238E27FC236}">
                <a16:creationId xmlns:a16="http://schemas.microsoft.com/office/drawing/2014/main" id="{CA3EBEFF-BC85-F23C-4633-3CE773C2F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1886" y="5773251"/>
            <a:ext cx="332142" cy="19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ko-KR" sz="692" b="1" dirty="0">
                <a:solidFill>
                  <a:schemeClr val="tx2"/>
                </a:solidFill>
                <a:ea typeface="굴림" pitchFamily="50" charset="-127"/>
              </a:rPr>
              <a:t>1..1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E88194B-0744-EBEF-30E0-865027B01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216825"/>
              </p:ext>
            </p:extLst>
          </p:nvPr>
        </p:nvGraphicFramePr>
        <p:xfrm>
          <a:off x="5310645" y="5511626"/>
          <a:ext cx="844062" cy="553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i="1" dirty="0">
                          <a:solidFill>
                            <a:schemeClr val="tx1"/>
                          </a:solidFill>
                        </a:rPr>
                        <a:t>reservation</a:t>
                      </a:r>
                      <a:endParaRPr lang="ko-KR" altLang="en-US" sz="700" i="1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6" marB="316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sng" dirty="0">
                          <a:solidFill>
                            <a:schemeClr val="tx1"/>
                          </a:solidFill>
                        </a:rPr>
                        <a:t>reserve-num</a:t>
                      </a:r>
                    </a:p>
                    <a:p>
                      <a:pPr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</a:rPr>
                        <a:t>reserve-date</a:t>
                      </a:r>
                    </a:p>
                    <a:p>
                      <a:pPr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</a:rPr>
                        <a:t>reserve-end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6" marB="316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1310C22B-1940-7454-9DED-C32D50BA2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417405"/>
              </p:ext>
            </p:extLst>
          </p:nvPr>
        </p:nvGraphicFramePr>
        <p:xfrm>
          <a:off x="5310645" y="3589978"/>
          <a:ext cx="844062" cy="766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i="1" dirty="0">
                          <a:solidFill>
                            <a:schemeClr val="tx1"/>
                          </a:solidFill>
                        </a:rPr>
                        <a:t>book</a:t>
                      </a:r>
                      <a:endParaRPr lang="ko-KR" altLang="en-US" sz="700" i="1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23" marB="316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1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i="0" u="sng" dirty="0">
                          <a:solidFill>
                            <a:schemeClr val="tx1"/>
                          </a:solidFill>
                        </a:rPr>
                        <a:t>book-num</a:t>
                      </a: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i="0" dirty="0">
                          <a:solidFill>
                            <a:schemeClr val="tx1"/>
                          </a:solidFill>
                        </a:rPr>
                        <a:t>book-title</a:t>
                      </a: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i="0" dirty="0">
                          <a:solidFill>
                            <a:schemeClr val="tx1"/>
                          </a:solidFill>
                        </a:rPr>
                        <a:t>book-author</a:t>
                      </a: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i="0" dirty="0">
                          <a:solidFill>
                            <a:schemeClr val="tx1"/>
                          </a:solidFill>
                        </a:rPr>
                        <a:t>book-publisher</a:t>
                      </a: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i="0" dirty="0">
                          <a:solidFill>
                            <a:schemeClr val="tx1"/>
                          </a:solidFill>
                        </a:rPr>
                        <a:t>book-publish-year</a:t>
                      </a:r>
                    </a:p>
                  </a:txBody>
                  <a:tcPr marL="63305" marR="63305" marT="31623" marB="316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AutoShape 9">
            <a:extLst>
              <a:ext uri="{FF2B5EF4-FFF2-40B4-BE49-F238E27FC236}">
                <a16:creationId xmlns:a16="http://schemas.microsoft.com/office/drawing/2014/main" id="{7DBC8DE1-507C-97F8-6312-D3F456581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93" y="4705710"/>
            <a:ext cx="912202" cy="301137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831" b="1" dirty="0">
                <a:ea typeface="굴림" pitchFamily="50" charset="-127"/>
              </a:rPr>
              <a:t>borrowed</a:t>
            </a:r>
          </a:p>
          <a:p>
            <a:pPr algn="ctr"/>
            <a:r>
              <a:rPr lang="en-US" altLang="ko-KR" sz="831" b="1" dirty="0">
                <a:ea typeface="굴림" pitchFamily="50" charset="-127"/>
              </a:rPr>
              <a:t>book</a:t>
            </a:r>
          </a:p>
        </p:txBody>
      </p:sp>
      <p:sp>
        <p:nvSpPr>
          <p:cNvPr id="36" name="AutoShape 9">
            <a:extLst>
              <a:ext uri="{FF2B5EF4-FFF2-40B4-BE49-F238E27FC236}">
                <a16:creationId xmlns:a16="http://schemas.microsoft.com/office/drawing/2014/main" id="{95AE3747-F90D-CB8F-9748-73304FC33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5211" y="3825096"/>
            <a:ext cx="912202" cy="301137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831" b="1" dirty="0">
                <a:ea typeface="굴림" pitchFamily="50" charset="-127"/>
              </a:rPr>
              <a:t>store</a:t>
            </a:r>
          </a:p>
        </p:txBody>
      </p:sp>
      <p:cxnSp>
        <p:nvCxnSpPr>
          <p:cNvPr id="37" name="직선 연결선 97">
            <a:extLst>
              <a:ext uri="{FF2B5EF4-FFF2-40B4-BE49-F238E27FC236}">
                <a16:creationId xmlns:a16="http://schemas.microsoft.com/office/drawing/2014/main" id="{498217A8-65FA-7FF6-7342-0C61936E3C54}"/>
              </a:ext>
            </a:extLst>
          </p:cNvPr>
          <p:cNvCxnSpPr>
            <a:cxnSpLocks noChangeShapeType="1"/>
            <a:stCxn id="3" idx="3"/>
            <a:endCxn id="4" idx="1"/>
          </p:cNvCxnSpPr>
          <p:nvPr/>
        </p:nvCxnSpPr>
        <p:spPr bwMode="auto">
          <a:xfrm flipV="1">
            <a:off x="1589055" y="5788346"/>
            <a:ext cx="1436779" cy="412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직선 연결선 97">
            <a:extLst>
              <a:ext uri="{FF2B5EF4-FFF2-40B4-BE49-F238E27FC236}">
                <a16:creationId xmlns:a16="http://schemas.microsoft.com/office/drawing/2014/main" id="{13063F85-3585-C933-55A3-28540189E4A3}"/>
              </a:ext>
            </a:extLst>
          </p:cNvPr>
          <p:cNvCxnSpPr>
            <a:cxnSpLocks noChangeShapeType="1"/>
            <a:stCxn id="19" idx="1"/>
            <a:endCxn id="4" idx="3"/>
          </p:cNvCxnSpPr>
          <p:nvPr/>
        </p:nvCxnSpPr>
        <p:spPr bwMode="auto">
          <a:xfrm flipH="1">
            <a:off x="3869896" y="5788298"/>
            <a:ext cx="1440749" cy="4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직선 연결선 97">
            <a:extLst>
              <a:ext uri="{FF2B5EF4-FFF2-40B4-BE49-F238E27FC236}">
                <a16:creationId xmlns:a16="http://schemas.microsoft.com/office/drawing/2014/main" id="{CDBDD334-2BF1-51A1-57D1-734258F49C5D}"/>
              </a:ext>
            </a:extLst>
          </p:cNvPr>
          <p:cNvCxnSpPr>
            <a:cxnSpLocks noChangeShapeType="1"/>
            <a:stCxn id="19" idx="0"/>
            <a:endCxn id="27" idx="2"/>
          </p:cNvCxnSpPr>
          <p:nvPr/>
        </p:nvCxnSpPr>
        <p:spPr bwMode="auto">
          <a:xfrm flipV="1">
            <a:off x="5732676" y="4356550"/>
            <a:ext cx="0" cy="1155076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AutoShape 9">
            <a:extLst>
              <a:ext uri="{FF2B5EF4-FFF2-40B4-BE49-F238E27FC236}">
                <a16:creationId xmlns:a16="http://schemas.microsoft.com/office/drawing/2014/main" id="{87B58C71-8142-5608-71AF-18B3A1F76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124" y="5643521"/>
            <a:ext cx="912202" cy="301137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831" b="1" dirty="0">
                <a:ea typeface="굴림" pitchFamily="50" charset="-127"/>
              </a:rPr>
              <a:t>borrow</a:t>
            </a:r>
          </a:p>
        </p:txBody>
      </p:sp>
      <p:sp>
        <p:nvSpPr>
          <p:cNvPr id="53" name="AutoShape 9">
            <a:extLst>
              <a:ext uri="{FF2B5EF4-FFF2-40B4-BE49-F238E27FC236}">
                <a16:creationId xmlns:a16="http://schemas.microsoft.com/office/drawing/2014/main" id="{4635406B-BFF8-1764-3006-8B7DBE1BB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4169" y="5635257"/>
            <a:ext cx="912202" cy="301137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831" b="1" dirty="0">
                <a:ea typeface="굴림" pitchFamily="50" charset="-127"/>
              </a:rPr>
              <a:t>reserve</a:t>
            </a:r>
          </a:p>
        </p:txBody>
      </p:sp>
      <p:sp>
        <p:nvSpPr>
          <p:cNvPr id="55" name="AutoShape 9">
            <a:extLst>
              <a:ext uri="{FF2B5EF4-FFF2-40B4-BE49-F238E27FC236}">
                <a16:creationId xmlns:a16="http://schemas.microsoft.com/office/drawing/2014/main" id="{5A25A400-929F-C35C-C8C3-E4A69A1A4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6575" y="4737219"/>
            <a:ext cx="912202" cy="301137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831" b="1" dirty="0">
                <a:ea typeface="굴림" pitchFamily="50" charset="-127"/>
              </a:rPr>
              <a:t>reserved</a:t>
            </a:r>
          </a:p>
          <a:p>
            <a:pPr algn="ctr"/>
            <a:r>
              <a:rPr lang="en-US" altLang="ko-KR" sz="831" b="1" dirty="0">
                <a:ea typeface="굴림" pitchFamily="50" charset="-127"/>
              </a:rPr>
              <a:t>book</a:t>
            </a:r>
          </a:p>
        </p:txBody>
      </p:sp>
      <p:sp>
        <p:nvSpPr>
          <p:cNvPr id="56" name="Text Box 29">
            <a:extLst>
              <a:ext uri="{FF2B5EF4-FFF2-40B4-BE49-F238E27FC236}">
                <a16:creationId xmlns:a16="http://schemas.microsoft.com/office/drawing/2014/main" id="{F7CE3127-1AB7-5768-F694-031055C0F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4247" y="5773251"/>
            <a:ext cx="332142" cy="19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ko-KR" sz="692" b="1" dirty="0">
                <a:solidFill>
                  <a:schemeClr val="tx2"/>
                </a:solidFill>
                <a:ea typeface="굴림" pitchFamily="50" charset="-127"/>
              </a:rPr>
              <a:t>1..1</a:t>
            </a:r>
          </a:p>
        </p:txBody>
      </p:sp>
      <p:sp>
        <p:nvSpPr>
          <p:cNvPr id="57" name="Text Box 29">
            <a:extLst>
              <a:ext uri="{FF2B5EF4-FFF2-40B4-BE49-F238E27FC236}">
                <a16:creationId xmlns:a16="http://schemas.microsoft.com/office/drawing/2014/main" id="{84AE97DA-2E2E-3E5D-D077-94DAA4D10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551" y="5756405"/>
            <a:ext cx="336952" cy="19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ko-KR" sz="692" b="1" dirty="0">
                <a:solidFill>
                  <a:schemeClr val="tx2"/>
                </a:solidFill>
                <a:ea typeface="굴림" pitchFamily="50" charset="-127"/>
              </a:rPr>
              <a:t>0..n</a:t>
            </a:r>
          </a:p>
        </p:txBody>
      </p:sp>
      <p:sp>
        <p:nvSpPr>
          <p:cNvPr id="58" name="Text Box 29">
            <a:extLst>
              <a:ext uri="{FF2B5EF4-FFF2-40B4-BE49-F238E27FC236}">
                <a16:creationId xmlns:a16="http://schemas.microsoft.com/office/drawing/2014/main" id="{040D8F26-F037-019F-BCB8-F0EABFF55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2496" y="5768252"/>
            <a:ext cx="336952" cy="19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ko-KR" sz="692" b="1" dirty="0">
                <a:solidFill>
                  <a:schemeClr val="tx2"/>
                </a:solidFill>
                <a:ea typeface="굴림" pitchFamily="50" charset="-127"/>
              </a:rPr>
              <a:t>0..n</a:t>
            </a:r>
          </a:p>
        </p:txBody>
      </p:sp>
      <p:sp>
        <p:nvSpPr>
          <p:cNvPr id="59" name="Text Box 29">
            <a:extLst>
              <a:ext uri="{FF2B5EF4-FFF2-40B4-BE49-F238E27FC236}">
                <a16:creationId xmlns:a16="http://schemas.microsoft.com/office/drawing/2014/main" id="{9AFF488C-BDF2-C125-3EF5-CCA40DEBF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2557" y="5306385"/>
            <a:ext cx="332142" cy="19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ko-KR" sz="692" b="1" dirty="0">
                <a:solidFill>
                  <a:schemeClr val="tx2"/>
                </a:solidFill>
                <a:ea typeface="굴림" pitchFamily="50" charset="-127"/>
              </a:rPr>
              <a:t>1..1</a:t>
            </a:r>
          </a:p>
        </p:txBody>
      </p:sp>
      <p:sp>
        <p:nvSpPr>
          <p:cNvPr id="61" name="Text Box 29">
            <a:extLst>
              <a:ext uri="{FF2B5EF4-FFF2-40B4-BE49-F238E27FC236}">
                <a16:creationId xmlns:a16="http://schemas.microsoft.com/office/drawing/2014/main" id="{71D1F744-170C-1B79-1E9F-34620144F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338" y="4275039"/>
            <a:ext cx="336952" cy="19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ko-KR" sz="692" b="1" dirty="0">
                <a:solidFill>
                  <a:schemeClr val="tx2"/>
                </a:solidFill>
                <a:ea typeface="굴림" pitchFamily="50" charset="-127"/>
              </a:rPr>
              <a:t>0..n</a:t>
            </a:r>
          </a:p>
        </p:txBody>
      </p:sp>
      <p:sp>
        <p:nvSpPr>
          <p:cNvPr id="62" name="Text Box 29">
            <a:extLst>
              <a:ext uri="{FF2B5EF4-FFF2-40B4-BE49-F238E27FC236}">
                <a16:creationId xmlns:a16="http://schemas.microsoft.com/office/drawing/2014/main" id="{6AADF200-8540-D01D-069E-8E7ED8420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072" y="5255186"/>
            <a:ext cx="332142" cy="19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ko-KR" sz="692" b="1" dirty="0">
                <a:solidFill>
                  <a:schemeClr val="tx2"/>
                </a:solidFill>
                <a:ea typeface="굴림" pitchFamily="50" charset="-127"/>
              </a:rPr>
              <a:t>1..1</a:t>
            </a:r>
          </a:p>
        </p:txBody>
      </p:sp>
      <p:sp>
        <p:nvSpPr>
          <p:cNvPr id="63" name="Text Box 29">
            <a:extLst>
              <a:ext uri="{FF2B5EF4-FFF2-40B4-BE49-F238E27FC236}">
                <a16:creationId xmlns:a16="http://schemas.microsoft.com/office/drawing/2014/main" id="{DD5D8ED0-E810-0F53-6C5E-C011465DF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425" y="3783090"/>
            <a:ext cx="332142" cy="19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ko-KR" sz="692" b="1" dirty="0">
                <a:solidFill>
                  <a:schemeClr val="tx2"/>
                </a:solidFill>
                <a:ea typeface="굴림" pitchFamily="50" charset="-127"/>
              </a:rPr>
              <a:t>1..1</a:t>
            </a:r>
          </a:p>
        </p:txBody>
      </p:sp>
      <p:sp>
        <p:nvSpPr>
          <p:cNvPr id="64" name="Text Box 29">
            <a:extLst>
              <a:ext uri="{FF2B5EF4-FFF2-40B4-BE49-F238E27FC236}">
                <a16:creationId xmlns:a16="http://schemas.microsoft.com/office/drawing/2014/main" id="{4206C9B4-A1A2-AC4F-CB83-A4BB38821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4433" y="3783090"/>
            <a:ext cx="336952" cy="19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ko-KR" sz="692" b="1" dirty="0">
                <a:solidFill>
                  <a:schemeClr val="tx2"/>
                </a:solidFill>
                <a:ea typeface="굴림" pitchFamily="50" charset="-127"/>
              </a:rPr>
              <a:t>1..n</a:t>
            </a:r>
          </a:p>
        </p:txBody>
      </p:sp>
      <p:sp>
        <p:nvSpPr>
          <p:cNvPr id="65" name="Text Box 29">
            <a:extLst>
              <a:ext uri="{FF2B5EF4-FFF2-40B4-BE49-F238E27FC236}">
                <a16:creationId xmlns:a16="http://schemas.microsoft.com/office/drawing/2014/main" id="{C37752F4-2850-9D11-7777-F6E7CEFAE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2557" y="4510387"/>
            <a:ext cx="336952" cy="19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ko-KR" sz="692" b="1" dirty="0">
                <a:solidFill>
                  <a:schemeClr val="tx2"/>
                </a:solidFill>
                <a:ea typeface="굴림" pitchFamily="50" charset="-127"/>
              </a:rPr>
              <a:t>0..n</a:t>
            </a:r>
          </a:p>
        </p:txBody>
      </p:sp>
    </p:spTree>
    <p:extLst>
      <p:ext uri="{BB962C8B-B14F-4D97-AF65-F5344CB8AC3E}">
        <p14:creationId xmlns:p14="http://schemas.microsoft.com/office/powerpoint/2010/main" val="729761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꺾인 연결선 20">
            <a:extLst>
              <a:ext uri="{FF2B5EF4-FFF2-40B4-BE49-F238E27FC236}">
                <a16:creationId xmlns:a16="http://schemas.microsoft.com/office/drawing/2014/main" id="{5772E6E9-96DF-A8FD-BB58-4EEEC477C729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67125" y="3255965"/>
            <a:ext cx="1147596" cy="6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102282"/>
              </p:ext>
            </p:extLst>
          </p:nvPr>
        </p:nvGraphicFramePr>
        <p:xfrm>
          <a:off x="272988" y="446105"/>
          <a:ext cx="6349754" cy="8994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9754">
                  <a:extLst>
                    <a:ext uri="{9D8B030D-6E8A-4147-A177-3AD203B41FA5}">
                      <a16:colId xmlns:a16="http://schemas.microsoft.com/office/drawing/2014/main" val="4038493188"/>
                    </a:ext>
                  </a:extLst>
                </a:gridCol>
              </a:tblGrid>
              <a:tr h="3284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프로세스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계층도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48370"/>
                  </a:ext>
                </a:extLst>
              </a:tr>
              <a:tr h="8658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1P2.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72136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763DE0C-41E1-06E2-818E-2FD83E450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026380"/>
              </p:ext>
            </p:extLst>
          </p:nvPr>
        </p:nvGraphicFramePr>
        <p:xfrm>
          <a:off x="2087198" y="4156739"/>
          <a:ext cx="773556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P1.2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대출조회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66A1BE4-7E80-55F7-2BBF-83D70FC35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810964"/>
              </p:ext>
            </p:extLst>
          </p:nvPr>
        </p:nvGraphicFramePr>
        <p:xfrm>
          <a:off x="1141548" y="4156739"/>
          <a:ext cx="773556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P1.1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대출등록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F0B6550-B427-5A0B-AA90-6342EB275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367665"/>
              </p:ext>
            </p:extLst>
          </p:nvPr>
        </p:nvGraphicFramePr>
        <p:xfrm>
          <a:off x="3980671" y="4156739"/>
          <a:ext cx="773556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P1.4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대출삭제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A527B0A-5BE1-C8BA-CE06-2ECD16A4F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535756"/>
              </p:ext>
            </p:extLst>
          </p:nvPr>
        </p:nvGraphicFramePr>
        <p:xfrm>
          <a:off x="4866404" y="3100201"/>
          <a:ext cx="773556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F3.3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예약관리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296B2206-3A6D-47E2-0C43-DADDA61CA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996064"/>
              </p:ext>
            </p:extLst>
          </p:nvPr>
        </p:nvGraphicFramePr>
        <p:xfrm>
          <a:off x="2553844" y="2364742"/>
          <a:ext cx="773556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F3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도서관리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B8654708-8355-D185-B0F0-F11DE9F8F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149174"/>
              </p:ext>
            </p:extLst>
          </p:nvPr>
        </p:nvGraphicFramePr>
        <p:xfrm>
          <a:off x="2553844" y="3100201"/>
          <a:ext cx="773556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F3.2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대출관리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7" name="자유형 86">
            <a:extLst>
              <a:ext uri="{FF2B5EF4-FFF2-40B4-BE49-F238E27FC236}">
                <a16:creationId xmlns:a16="http://schemas.microsoft.com/office/drawing/2014/main" id="{5E2C4535-5E8E-AA86-947A-130751D6ED2A}"/>
              </a:ext>
            </a:extLst>
          </p:cNvPr>
          <p:cNvSpPr/>
          <p:nvPr/>
        </p:nvSpPr>
        <p:spPr>
          <a:xfrm>
            <a:off x="1550684" y="3810907"/>
            <a:ext cx="1397000" cy="355600"/>
          </a:xfrm>
          <a:custGeom>
            <a:avLst/>
            <a:gdLst>
              <a:gd name="connsiteX0" fmla="*/ 1397000 w 1397000"/>
              <a:gd name="connsiteY0" fmla="*/ 0 h 355600"/>
              <a:gd name="connsiteX1" fmla="*/ 0 w 1397000"/>
              <a:gd name="connsiteY1" fmla="*/ 0 h 355600"/>
              <a:gd name="connsiteX2" fmla="*/ 0 w 1397000"/>
              <a:gd name="connsiteY2" fmla="*/ 355600 h 355600"/>
              <a:gd name="connsiteX3" fmla="*/ 0 w 1397000"/>
              <a:gd name="connsiteY3" fmla="*/ 3429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7000" h="355600">
                <a:moveTo>
                  <a:pt x="1397000" y="0"/>
                </a:moveTo>
                <a:lnTo>
                  <a:pt x="0" y="0"/>
                </a:lnTo>
                <a:lnTo>
                  <a:pt x="0" y="355600"/>
                </a:lnTo>
                <a:lnTo>
                  <a:pt x="0" y="34290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8" name="자유형 87">
            <a:extLst>
              <a:ext uri="{FF2B5EF4-FFF2-40B4-BE49-F238E27FC236}">
                <a16:creationId xmlns:a16="http://schemas.microsoft.com/office/drawing/2014/main" id="{6AE4EF35-ECAA-1A60-0F45-690EB55CF6F3}"/>
              </a:ext>
            </a:extLst>
          </p:cNvPr>
          <p:cNvSpPr/>
          <p:nvPr/>
        </p:nvSpPr>
        <p:spPr>
          <a:xfrm>
            <a:off x="2477046" y="3825084"/>
            <a:ext cx="0" cy="333153"/>
          </a:xfrm>
          <a:custGeom>
            <a:avLst/>
            <a:gdLst>
              <a:gd name="connsiteX0" fmla="*/ 0 w 0"/>
              <a:gd name="connsiteY0" fmla="*/ 333153 h 333153"/>
              <a:gd name="connsiteX1" fmla="*/ 0 w 0"/>
              <a:gd name="connsiteY1" fmla="*/ 0 h 333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33153">
                <a:moveTo>
                  <a:pt x="0" y="333153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9" name="자유형 88">
            <a:extLst>
              <a:ext uri="{FF2B5EF4-FFF2-40B4-BE49-F238E27FC236}">
                <a16:creationId xmlns:a16="http://schemas.microsoft.com/office/drawing/2014/main" id="{1365FE96-1501-C70A-219D-D39CA9CAD274}"/>
              </a:ext>
            </a:extLst>
          </p:cNvPr>
          <p:cNvSpPr/>
          <p:nvPr/>
        </p:nvSpPr>
        <p:spPr>
          <a:xfrm>
            <a:off x="2951967" y="3810907"/>
            <a:ext cx="1397000" cy="346585"/>
          </a:xfrm>
          <a:custGeom>
            <a:avLst/>
            <a:gdLst>
              <a:gd name="connsiteX0" fmla="*/ 0 w 1417674"/>
              <a:gd name="connsiteY0" fmla="*/ 0 h 382772"/>
              <a:gd name="connsiteX1" fmla="*/ 1417674 w 1417674"/>
              <a:gd name="connsiteY1" fmla="*/ 0 h 382772"/>
              <a:gd name="connsiteX2" fmla="*/ 1417674 w 1417674"/>
              <a:gd name="connsiteY2" fmla="*/ 382772 h 382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7674" h="382772">
                <a:moveTo>
                  <a:pt x="0" y="0"/>
                </a:moveTo>
                <a:lnTo>
                  <a:pt x="1417674" y="0"/>
                </a:lnTo>
                <a:lnTo>
                  <a:pt x="1417674" y="382772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0" name="자유형 89">
            <a:extLst>
              <a:ext uri="{FF2B5EF4-FFF2-40B4-BE49-F238E27FC236}">
                <a16:creationId xmlns:a16="http://schemas.microsoft.com/office/drawing/2014/main" id="{FB8F802D-E38D-D610-B0A0-34E40A0FF314}"/>
              </a:ext>
            </a:extLst>
          </p:cNvPr>
          <p:cNvSpPr/>
          <p:nvPr/>
        </p:nvSpPr>
        <p:spPr>
          <a:xfrm>
            <a:off x="3426887" y="3825084"/>
            <a:ext cx="0" cy="326065"/>
          </a:xfrm>
          <a:custGeom>
            <a:avLst/>
            <a:gdLst>
              <a:gd name="connsiteX0" fmla="*/ 0 w 0"/>
              <a:gd name="connsiteY0" fmla="*/ 326065 h 326065"/>
              <a:gd name="connsiteX1" fmla="*/ 0 w 0"/>
              <a:gd name="connsiteY1" fmla="*/ 0 h 32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26065">
                <a:moveTo>
                  <a:pt x="0" y="326065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69BDE49E-8058-5CA1-74F7-C6CCBF38A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150793"/>
              </p:ext>
            </p:extLst>
          </p:nvPr>
        </p:nvGraphicFramePr>
        <p:xfrm>
          <a:off x="2084015" y="6413746"/>
          <a:ext cx="773556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P2.1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예약등록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C803DD7C-CA16-908B-3207-3988170C9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845206"/>
              </p:ext>
            </p:extLst>
          </p:nvPr>
        </p:nvGraphicFramePr>
        <p:xfrm>
          <a:off x="3011478" y="6413746"/>
          <a:ext cx="773556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P2.2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예약조회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7B778123-8035-0B1C-628F-D1CB186E0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612448"/>
              </p:ext>
            </p:extLst>
          </p:nvPr>
        </p:nvGraphicFramePr>
        <p:xfrm>
          <a:off x="3938941" y="6413746"/>
          <a:ext cx="773556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P2.3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예약수정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9B716F7F-FBDB-DD33-6DB9-F0F1F39F6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971568"/>
              </p:ext>
            </p:extLst>
          </p:nvPr>
        </p:nvGraphicFramePr>
        <p:xfrm>
          <a:off x="4866404" y="6420583"/>
          <a:ext cx="773556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P2.3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예약삭제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id="{F55FDFC3-28C6-52AB-A94A-923A03284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174743"/>
              </p:ext>
            </p:extLst>
          </p:nvPr>
        </p:nvGraphicFramePr>
        <p:xfrm>
          <a:off x="3493680" y="7036754"/>
          <a:ext cx="773556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P2.3.1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1" name="표 110">
            <a:extLst>
              <a:ext uri="{FF2B5EF4-FFF2-40B4-BE49-F238E27FC236}">
                <a16:creationId xmlns:a16="http://schemas.microsoft.com/office/drawing/2014/main" id="{90A70A54-97A9-A783-50BB-45756C14D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668124"/>
              </p:ext>
            </p:extLst>
          </p:nvPr>
        </p:nvGraphicFramePr>
        <p:xfrm>
          <a:off x="4437212" y="7036754"/>
          <a:ext cx="773556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P2.3.2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예약대출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3" name="자유형 112">
            <a:extLst>
              <a:ext uri="{FF2B5EF4-FFF2-40B4-BE49-F238E27FC236}">
                <a16:creationId xmlns:a16="http://schemas.microsoft.com/office/drawing/2014/main" id="{7E9F50A2-BA36-0819-31B6-401E26D3E7AC}"/>
              </a:ext>
            </a:extLst>
          </p:cNvPr>
          <p:cNvSpPr/>
          <p:nvPr/>
        </p:nvSpPr>
        <p:spPr>
          <a:xfrm>
            <a:off x="3903203" y="6767176"/>
            <a:ext cx="434715" cy="279816"/>
          </a:xfrm>
          <a:custGeom>
            <a:avLst/>
            <a:gdLst>
              <a:gd name="connsiteX0" fmla="*/ 434715 w 434715"/>
              <a:gd name="connsiteY0" fmla="*/ 0 h 279816"/>
              <a:gd name="connsiteX1" fmla="*/ 434715 w 434715"/>
              <a:gd name="connsiteY1" fmla="*/ 134911 h 279816"/>
              <a:gd name="connsiteX2" fmla="*/ 0 w 434715"/>
              <a:gd name="connsiteY2" fmla="*/ 134911 h 279816"/>
              <a:gd name="connsiteX3" fmla="*/ 0 w 434715"/>
              <a:gd name="connsiteY3" fmla="*/ 279816 h 279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715" h="279816">
                <a:moveTo>
                  <a:pt x="434715" y="0"/>
                </a:moveTo>
                <a:lnTo>
                  <a:pt x="434715" y="134911"/>
                </a:lnTo>
                <a:lnTo>
                  <a:pt x="0" y="134911"/>
                </a:lnTo>
                <a:lnTo>
                  <a:pt x="0" y="279816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4" name="자유형 113">
            <a:extLst>
              <a:ext uri="{FF2B5EF4-FFF2-40B4-BE49-F238E27FC236}">
                <a16:creationId xmlns:a16="http://schemas.microsoft.com/office/drawing/2014/main" id="{DBB1168B-1156-E642-93F3-CFC5BC965CEF}"/>
              </a:ext>
            </a:extLst>
          </p:cNvPr>
          <p:cNvSpPr/>
          <p:nvPr/>
        </p:nvSpPr>
        <p:spPr>
          <a:xfrm>
            <a:off x="4347911" y="6897091"/>
            <a:ext cx="454702" cy="149901"/>
          </a:xfrm>
          <a:custGeom>
            <a:avLst/>
            <a:gdLst>
              <a:gd name="connsiteX0" fmla="*/ 0 w 454702"/>
              <a:gd name="connsiteY0" fmla="*/ 0 h 149901"/>
              <a:gd name="connsiteX1" fmla="*/ 454702 w 454702"/>
              <a:gd name="connsiteY1" fmla="*/ 0 h 149901"/>
              <a:gd name="connsiteX2" fmla="*/ 454702 w 454702"/>
              <a:gd name="connsiteY2" fmla="*/ 149901 h 149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702" h="149901">
                <a:moveTo>
                  <a:pt x="0" y="0"/>
                </a:moveTo>
                <a:lnTo>
                  <a:pt x="454702" y="0"/>
                </a:lnTo>
                <a:lnTo>
                  <a:pt x="454702" y="149901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0" name="자유형 119">
            <a:extLst>
              <a:ext uri="{FF2B5EF4-FFF2-40B4-BE49-F238E27FC236}">
                <a16:creationId xmlns:a16="http://schemas.microsoft.com/office/drawing/2014/main" id="{CB70B5C4-F4BB-AD3F-95B5-D362CE2C4CFD}"/>
              </a:ext>
            </a:extLst>
          </p:cNvPr>
          <p:cNvSpPr/>
          <p:nvPr/>
        </p:nvSpPr>
        <p:spPr>
          <a:xfrm>
            <a:off x="2949801" y="2896507"/>
            <a:ext cx="2328333" cy="186267"/>
          </a:xfrm>
          <a:custGeom>
            <a:avLst/>
            <a:gdLst>
              <a:gd name="connsiteX0" fmla="*/ 0 w 2328333"/>
              <a:gd name="connsiteY0" fmla="*/ 8467 h 186267"/>
              <a:gd name="connsiteX1" fmla="*/ 2328333 w 2328333"/>
              <a:gd name="connsiteY1" fmla="*/ 0 h 186267"/>
              <a:gd name="connsiteX2" fmla="*/ 2328333 w 2328333"/>
              <a:gd name="connsiteY2" fmla="*/ 186267 h 1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8333" h="186267">
                <a:moveTo>
                  <a:pt x="0" y="8467"/>
                </a:moveTo>
                <a:lnTo>
                  <a:pt x="2328333" y="0"/>
                </a:lnTo>
                <a:lnTo>
                  <a:pt x="2328333" y="186267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1" name="자유형 120">
            <a:extLst>
              <a:ext uri="{FF2B5EF4-FFF2-40B4-BE49-F238E27FC236}">
                <a16:creationId xmlns:a16="http://schemas.microsoft.com/office/drawing/2014/main" id="{868F3349-CE4D-AE43-25EF-9BC2C3C22A20}"/>
              </a:ext>
            </a:extLst>
          </p:cNvPr>
          <p:cNvSpPr/>
          <p:nvPr/>
        </p:nvSpPr>
        <p:spPr>
          <a:xfrm flipH="1">
            <a:off x="5232411" y="3446841"/>
            <a:ext cx="64165" cy="2764727"/>
          </a:xfrm>
          <a:custGeom>
            <a:avLst/>
            <a:gdLst>
              <a:gd name="connsiteX0" fmla="*/ 0 w 0"/>
              <a:gd name="connsiteY0" fmla="*/ 0 h 2853267"/>
              <a:gd name="connsiteX1" fmla="*/ 0 w 0"/>
              <a:gd name="connsiteY1" fmla="*/ 2853267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853267">
                <a:moveTo>
                  <a:pt x="0" y="0"/>
                </a:moveTo>
                <a:lnTo>
                  <a:pt x="0" y="2853267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2" name="자유형 121">
            <a:extLst>
              <a:ext uri="{FF2B5EF4-FFF2-40B4-BE49-F238E27FC236}">
                <a16:creationId xmlns:a16="http://schemas.microsoft.com/office/drawing/2014/main" id="{16129BD0-8C1F-A7B4-FE46-45C7291F257B}"/>
              </a:ext>
            </a:extLst>
          </p:cNvPr>
          <p:cNvSpPr/>
          <p:nvPr/>
        </p:nvSpPr>
        <p:spPr>
          <a:xfrm>
            <a:off x="2492601" y="6211568"/>
            <a:ext cx="2794000" cy="211667"/>
          </a:xfrm>
          <a:custGeom>
            <a:avLst/>
            <a:gdLst>
              <a:gd name="connsiteX0" fmla="*/ 2794000 w 2794000"/>
              <a:gd name="connsiteY0" fmla="*/ 0 h 211667"/>
              <a:gd name="connsiteX1" fmla="*/ 0 w 2794000"/>
              <a:gd name="connsiteY1" fmla="*/ 0 h 211667"/>
              <a:gd name="connsiteX2" fmla="*/ 0 w 2794000"/>
              <a:gd name="connsiteY2" fmla="*/ 211667 h 21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000" h="211667">
                <a:moveTo>
                  <a:pt x="2794000" y="0"/>
                </a:moveTo>
                <a:lnTo>
                  <a:pt x="0" y="0"/>
                </a:lnTo>
                <a:lnTo>
                  <a:pt x="0" y="211667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3" name="자유형 122">
            <a:extLst>
              <a:ext uri="{FF2B5EF4-FFF2-40B4-BE49-F238E27FC236}">
                <a16:creationId xmlns:a16="http://schemas.microsoft.com/office/drawing/2014/main" id="{3E3F606B-192E-536F-96F2-8EF494868714}"/>
              </a:ext>
            </a:extLst>
          </p:cNvPr>
          <p:cNvSpPr/>
          <p:nvPr/>
        </p:nvSpPr>
        <p:spPr>
          <a:xfrm>
            <a:off x="3390067" y="6220035"/>
            <a:ext cx="0" cy="194733"/>
          </a:xfrm>
          <a:custGeom>
            <a:avLst/>
            <a:gdLst>
              <a:gd name="connsiteX0" fmla="*/ 0 w 0"/>
              <a:gd name="connsiteY0" fmla="*/ 0 h 194733"/>
              <a:gd name="connsiteX1" fmla="*/ 0 w 0"/>
              <a:gd name="connsiteY1" fmla="*/ 194733 h 1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94733">
                <a:moveTo>
                  <a:pt x="0" y="0"/>
                </a:moveTo>
                <a:lnTo>
                  <a:pt x="0" y="194733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4" name="자유형 123">
            <a:extLst>
              <a:ext uri="{FF2B5EF4-FFF2-40B4-BE49-F238E27FC236}">
                <a16:creationId xmlns:a16="http://schemas.microsoft.com/office/drawing/2014/main" id="{EEF8CBFB-087E-33E1-05F6-3BE9BFFD53A7}"/>
              </a:ext>
            </a:extLst>
          </p:cNvPr>
          <p:cNvSpPr/>
          <p:nvPr/>
        </p:nvSpPr>
        <p:spPr>
          <a:xfrm>
            <a:off x="4329867" y="6228502"/>
            <a:ext cx="0" cy="186266"/>
          </a:xfrm>
          <a:custGeom>
            <a:avLst/>
            <a:gdLst>
              <a:gd name="connsiteX0" fmla="*/ 0 w 0"/>
              <a:gd name="connsiteY0" fmla="*/ 0 h 186266"/>
              <a:gd name="connsiteX1" fmla="*/ 0 w 0"/>
              <a:gd name="connsiteY1" fmla="*/ 186266 h 18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86266">
                <a:moveTo>
                  <a:pt x="0" y="0"/>
                </a:moveTo>
                <a:lnTo>
                  <a:pt x="0" y="186266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0" name="자유형 139">
            <a:extLst>
              <a:ext uri="{FF2B5EF4-FFF2-40B4-BE49-F238E27FC236}">
                <a16:creationId xmlns:a16="http://schemas.microsoft.com/office/drawing/2014/main" id="{DECB6130-174C-73AB-85CE-E461577F981D}"/>
              </a:ext>
            </a:extLst>
          </p:cNvPr>
          <p:cNvSpPr/>
          <p:nvPr/>
        </p:nvSpPr>
        <p:spPr>
          <a:xfrm>
            <a:off x="5295569" y="6195569"/>
            <a:ext cx="0" cy="222636"/>
          </a:xfrm>
          <a:custGeom>
            <a:avLst/>
            <a:gdLst>
              <a:gd name="connsiteX0" fmla="*/ 0 w 0"/>
              <a:gd name="connsiteY0" fmla="*/ 0 h 222636"/>
              <a:gd name="connsiteX1" fmla="*/ 0 w 0"/>
              <a:gd name="connsiteY1" fmla="*/ 222636 h 22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22636">
                <a:moveTo>
                  <a:pt x="0" y="0"/>
                </a:moveTo>
                <a:lnTo>
                  <a:pt x="0" y="222636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CD8A307-352F-E748-3B27-4C7C00CC3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132164"/>
              </p:ext>
            </p:extLst>
          </p:nvPr>
        </p:nvGraphicFramePr>
        <p:xfrm>
          <a:off x="3030830" y="4147789"/>
          <a:ext cx="773556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P1.3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대출수정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B0BA636-0B43-4788-2254-D967C4C9F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780096"/>
              </p:ext>
            </p:extLst>
          </p:nvPr>
        </p:nvGraphicFramePr>
        <p:xfrm>
          <a:off x="2585569" y="4770797"/>
          <a:ext cx="773556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P1.3.1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대출연체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C0F161B-A485-EDFB-89AA-CB26B0A2C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062348"/>
              </p:ext>
            </p:extLst>
          </p:nvPr>
        </p:nvGraphicFramePr>
        <p:xfrm>
          <a:off x="3529101" y="4770797"/>
          <a:ext cx="773556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P1.3.2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대출반납</a:t>
                      </a: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자유형 5">
            <a:extLst>
              <a:ext uri="{FF2B5EF4-FFF2-40B4-BE49-F238E27FC236}">
                <a16:creationId xmlns:a16="http://schemas.microsoft.com/office/drawing/2014/main" id="{FA3E39FD-BFCB-FB48-81A2-8B788DC29216}"/>
              </a:ext>
            </a:extLst>
          </p:cNvPr>
          <p:cNvSpPr/>
          <p:nvPr/>
        </p:nvSpPr>
        <p:spPr>
          <a:xfrm>
            <a:off x="2995092" y="4501219"/>
            <a:ext cx="434715" cy="279816"/>
          </a:xfrm>
          <a:custGeom>
            <a:avLst/>
            <a:gdLst>
              <a:gd name="connsiteX0" fmla="*/ 434715 w 434715"/>
              <a:gd name="connsiteY0" fmla="*/ 0 h 279816"/>
              <a:gd name="connsiteX1" fmla="*/ 434715 w 434715"/>
              <a:gd name="connsiteY1" fmla="*/ 134911 h 279816"/>
              <a:gd name="connsiteX2" fmla="*/ 0 w 434715"/>
              <a:gd name="connsiteY2" fmla="*/ 134911 h 279816"/>
              <a:gd name="connsiteX3" fmla="*/ 0 w 434715"/>
              <a:gd name="connsiteY3" fmla="*/ 279816 h 279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715" h="279816">
                <a:moveTo>
                  <a:pt x="434715" y="0"/>
                </a:moveTo>
                <a:lnTo>
                  <a:pt x="434715" y="134911"/>
                </a:lnTo>
                <a:lnTo>
                  <a:pt x="0" y="134911"/>
                </a:lnTo>
                <a:lnTo>
                  <a:pt x="0" y="279816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자유형 6">
            <a:extLst>
              <a:ext uri="{FF2B5EF4-FFF2-40B4-BE49-F238E27FC236}">
                <a16:creationId xmlns:a16="http://schemas.microsoft.com/office/drawing/2014/main" id="{1EFE9AED-2415-460D-D4D7-58F63082B3E8}"/>
              </a:ext>
            </a:extLst>
          </p:cNvPr>
          <p:cNvSpPr/>
          <p:nvPr/>
        </p:nvSpPr>
        <p:spPr>
          <a:xfrm>
            <a:off x="3439800" y="4631134"/>
            <a:ext cx="454702" cy="149901"/>
          </a:xfrm>
          <a:custGeom>
            <a:avLst/>
            <a:gdLst>
              <a:gd name="connsiteX0" fmla="*/ 0 w 454702"/>
              <a:gd name="connsiteY0" fmla="*/ 0 h 149901"/>
              <a:gd name="connsiteX1" fmla="*/ 454702 w 454702"/>
              <a:gd name="connsiteY1" fmla="*/ 0 h 149901"/>
              <a:gd name="connsiteX2" fmla="*/ 454702 w 454702"/>
              <a:gd name="connsiteY2" fmla="*/ 149901 h 149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702" h="149901">
                <a:moveTo>
                  <a:pt x="0" y="0"/>
                </a:moveTo>
                <a:lnTo>
                  <a:pt x="454702" y="0"/>
                </a:lnTo>
                <a:lnTo>
                  <a:pt x="454702" y="149901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74253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3B95BF-2B1F-2625-6D0D-C0B3EA68FD40}"/>
              </a:ext>
            </a:extLst>
          </p:cNvPr>
          <p:cNvGraphicFramePr>
            <a:graphicFrameLocks noGrp="1"/>
          </p:cNvGraphicFramePr>
          <p:nvPr/>
        </p:nvGraphicFramePr>
        <p:xfrm>
          <a:off x="272988" y="446103"/>
          <a:ext cx="6349754" cy="8999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9754">
                  <a:extLst>
                    <a:ext uri="{9D8B030D-6E8A-4147-A177-3AD203B41FA5}">
                      <a16:colId xmlns:a16="http://schemas.microsoft.com/office/drawing/2014/main" val="4038493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프로세스 명세서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48370"/>
                  </a:ext>
                </a:extLst>
              </a:tr>
              <a:tr h="8628898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72136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0F51D55-0F96-69B1-C443-DE7549BCA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777440"/>
              </p:ext>
            </p:extLst>
          </p:nvPr>
        </p:nvGraphicFramePr>
        <p:xfrm>
          <a:off x="272988" y="446103"/>
          <a:ext cx="6349754" cy="8999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057">
                  <a:extLst>
                    <a:ext uri="{9D8B030D-6E8A-4147-A177-3AD203B41FA5}">
                      <a16:colId xmlns:a16="http://schemas.microsoft.com/office/drawing/2014/main" val="4038493188"/>
                    </a:ext>
                  </a:extLst>
                </a:gridCol>
                <a:gridCol w="4811697">
                  <a:extLst>
                    <a:ext uri="{9D8B030D-6E8A-4147-A177-3AD203B41FA5}">
                      <a16:colId xmlns:a16="http://schemas.microsoft.com/office/drawing/2014/main" val="380019553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프로세스 명세서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4048370"/>
                  </a:ext>
                </a:extLst>
              </a:tr>
              <a:tr h="337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프로세스명</a:t>
                      </a:r>
                      <a:r>
                        <a:rPr lang="en-US" altLang="ko-KR" sz="1200" b="1" dirty="0"/>
                        <a:t> </a:t>
                      </a:r>
                      <a:r>
                        <a:rPr lang="en-US" altLang="ko-KR" dirty="0"/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설명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 </a:t>
                      </a:r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721368"/>
                  </a:ext>
                </a:extLst>
              </a:tr>
              <a:tr h="102536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/>
                        <a:t>대출등록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/>
                        <a:t>새롭게 대출할 경우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대출내역을 등록한다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이미 대출한 도서가 있는 회원의 경우에는 대출이 불가능하다</a:t>
                      </a:r>
                      <a:r>
                        <a:rPr lang="en-US" altLang="ko-KR" sz="1200" dirty="0"/>
                        <a:t>.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864475"/>
                  </a:ext>
                </a:extLst>
              </a:tr>
              <a:tr h="102536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/>
                        <a:t>대출조회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/>
                        <a:t>해당 대출내역과 관련된 정보를 조회한다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회원정보로 대출중인 책 제목과 반납기한을 출력한다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827845"/>
                  </a:ext>
                </a:extLst>
              </a:tr>
              <a:tr h="102536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/>
                        <a:t>대출반납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/>
                        <a:t>회원이 대출한 책을 반납할 경우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상태를 반납으로 전환한다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912667"/>
                  </a:ext>
                </a:extLst>
              </a:tr>
              <a:tr h="102536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/>
                        <a:t>대출연체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/>
                        <a:t>대출일로부터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주가 초과할 경우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상태를 연체로 전환한다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557706"/>
                  </a:ext>
                </a:extLst>
              </a:tr>
              <a:tr h="102536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/>
                        <a:t>대출삭제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/>
                        <a:t>대출 내역을 삭제한다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다만 반납이 되어있지 않은 경우 삭제할 수 없다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976324"/>
                  </a:ext>
                </a:extLst>
              </a:tr>
              <a:tr h="102536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867539"/>
                  </a:ext>
                </a:extLst>
              </a:tr>
              <a:tr h="102536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469632"/>
                  </a:ext>
                </a:extLst>
              </a:tr>
              <a:tr h="111414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122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934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3B95BF-2B1F-2625-6D0D-C0B3EA68FD40}"/>
              </a:ext>
            </a:extLst>
          </p:cNvPr>
          <p:cNvGraphicFramePr>
            <a:graphicFrameLocks noGrp="1"/>
          </p:cNvGraphicFramePr>
          <p:nvPr/>
        </p:nvGraphicFramePr>
        <p:xfrm>
          <a:off x="272988" y="446103"/>
          <a:ext cx="6349754" cy="8999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9754">
                  <a:extLst>
                    <a:ext uri="{9D8B030D-6E8A-4147-A177-3AD203B41FA5}">
                      <a16:colId xmlns:a16="http://schemas.microsoft.com/office/drawing/2014/main" val="4038493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프로세스 명세서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48370"/>
                  </a:ext>
                </a:extLst>
              </a:tr>
              <a:tr h="8628898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72136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0F51D55-0F96-69B1-C443-DE7549BCA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895941"/>
              </p:ext>
            </p:extLst>
          </p:nvPr>
        </p:nvGraphicFramePr>
        <p:xfrm>
          <a:off x="272988" y="446103"/>
          <a:ext cx="6349754" cy="8999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057">
                  <a:extLst>
                    <a:ext uri="{9D8B030D-6E8A-4147-A177-3AD203B41FA5}">
                      <a16:colId xmlns:a16="http://schemas.microsoft.com/office/drawing/2014/main" val="4038493188"/>
                    </a:ext>
                  </a:extLst>
                </a:gridCol>
                <a:gridCol w="4811697">
                  <a:extLst>
                    <a:ext uri="{9D8B030D-6E8A-4147-A177-3AD203B41FA5}">
                      <a16:colId xmlns:a16="http://schemas.microsoft.com/office/drawing/2014/main" val="380019553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프로세스 명세서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4048370"/>
                  </a:ext>
                </a:extLst>
              </a:tr>
              <a:tr h="337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프로세스명</a:t>
                      </a:r>
                      <a:r>
                        <a:rPr lang="en-US" altLang="ko-KR" sz="1200" b="1" dirty="0"/>
                        <a:t> </a:t>
                      </a:r>
                      <a:r>
                        <a:rPr lang="en-US" altLang="ko-KR" dirty="0"/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설명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 </a:t>
                      </a:r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721368"/>
                  </a:ext>
                </a:extLst>
              </a:tr>
              <a:tr h="102536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/>
                        <a:t>예약등록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/>
                        <a:t>회원이 새롭게 예약할 경우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예약내역을 생성한다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이미 예약중인 도서가 있는 경우에는 예약이 불가능하다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864475"/>
                  </a:ext>
                </a:extLst>
              </a:tr>
              <a:tr h="102536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/>
                        <a:t>예약검색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/>
                        <a:t>회원번호를 통해 예약 내역을 확인한다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827845"/>
                  </a:ext>
                </a:extLst>
              </a:tr>
              <a:tr h="102536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/>
                        <a:t>예약취소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/>
                        <a:t>회원이 예약을 취소한다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912667"/>
                  </a:ext>
                </a:extLst>
              </a:tr>
              <a:tr h="102536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/>
                        <a:t>예약완료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/>
                        <a:t>회원이 예약한 도서를 대출하여 예약이 완료된다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557706"/>
                  </a:ext>
                </a:extLst>
              </a:tr>
              <a:tr h="102536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/>
                        <a:t>예약삭제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/>
                        <a:t>예약 내역을 삭제한다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976324"/>
                  </a:ext>
                </a:extLst>
              </a:tr>
              <a:tr h="102536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ko-KR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867539"/>
                  </a:ext>
                </a:extLst>
              </a:tr>
              <a:tr h="102536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469632"/>
                  </a:ext>
                </a:extLst>
              </a:tr>
              <a:tr h="111414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122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897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5110</TotalTime>
  <Words>2032</Words>
  <Application>Microsoft Macintosh PowerPoint</Application>
  <PresentationFormat>A4 용지(210x297mm)</PresentationFormat>
  <Paragraphs>689</Paragraphs>
  <Slides>37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7" baseType="lpstr">
      <vt:lpstr>굴림</vt:lpstr>
      <vt:lpstr>맑은 고딕</vt:lpstr>
      <vt:lpstr>함초롬바탕</vt:lpstr>
      <vt:lpstr>HY신명조</vt:lpstr>
      <vt:lpstr>Arial</vt:lpstr>
      <vt:lpstr>Calibri</vt:lpstr>
      <vt:lpstr>Calibri Light</vt:lpstr>
      <vt:lpstr>Georgia</vt:lpstr>
      <vt:lpstr>Wingdings</vt:lpstr>
      <vt:lpstr>Office 테마</vt:lpstr>
      <vt:lpstr>Database   Term Project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  Term Project</dc:title>
  <dc:creator>김민석[ 대학원석·박사통합과정수료연구(재학) / 컴퓨터학과 ]</dc:creator>
  <cp:lastModifiedBy>김세희[ 학부재학 / 자유전공학부 ]</cp:lastModifiedBy>
  <cp:revision>148</cp:revision>
  <dcterms:created xsi:type="dcterms:W3CDTF">2023-11-24T06:03:01Z</dcterms:created>
  <dcterms:modified xsi:type="dcterms:W3CDTF">2024-06-24T17:30:58Z</dcterms:modified>
</cp:coreProperties>
</file>