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00">
          <p15:clr>
            <a:srgbClr val="A4A3A4"/>
          </p15:clr>
        </p15:guide>
        <p15:guide id="2" pos="3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834A562-FACB-4C05-AE59-1D3D1B3C5D3F}">
  <a:tblStyle styleId="{2834A562-FACB-4C05-AE59-1D3D1B3C5D3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52D772E5-C013-42F0-A561-2E56D46C51E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00" orient="horz"/>
        <p:guide pos="3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69b3ccb7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69b3ccb7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Other approach [deleted]</a:t>
            </a:r>
            <a:endParaRPr sz="800">
              <a:solidFill>
                <a:schemeClr val="dk1"/>
              </a:solidFill>
            </a:endParaRPr>
          </a:p>
          <a:p>
            <a:pPr indent="0" lvl="0" marL="0" rtl="0" algn="l">
              <a:spcBef>
                <a:spcPts val="0"/>
              </a:spcBef>
              <a:spcAft>
                <a:spcPts val="0"/>
              </a:spcAft>
              <a:buClr>
                <a:schemeClr val="dk1"/>
              </a:buClr>
              <a:buSzPts val="1100"/>
              <a:buFont typeface="Arial"/>
              <a:buNone/>
            </a:pPr>
            <a:r>
              <a:rPr lang="en" sz="800">
                <a:solidFill>
                  <a:schemeClr val="dk1"/>
                </a:solidFill>
              </a:rPr>
              <a:t>If very few recommendations found, get more by doing the following</a:t>
            </a:r>
            <a:endParaRPr sz="800">
              <a:solidFill>
                <a:schemeClr val="dk1"/>
              </a:solidFill>
            </a:endParaRPr>
          </a:p>
          <a:p>
            <a:pPr indent="-279400" lvl="0" marL="457200" rtl="0" algn="l">
              <a:spcBef>
                <a:spcPts val="0"/>
              </a:spcBef>
              <a:spcAft>
                <a:spcPts val="0"/>
              </a:spcAft>
              <a:buClr>
                <a:schemeClr val="dk1"/>
              </a:buClr>
              <a:buSzPts val="800"/>
              <a:buAutoNum type="arabicPeriod"/>
            </a:pPr>
            <a:r>
              <a:rPr lang="en" sz="800">
                <a:solidFill>
                  <a:schemeClr val="dk1"/>
                </a:solidFill>
              </a:rPr>
              <a:t>Get recommended project types (Most frequently donated to project types of this and similar donors)</a:t>
            </a:r>
            <a:endParaRPr sz="800">
              <a:solidFill>
                <a:schemeClr val="dk1"/>
              </a:solidFill>
            </a:endParaRPr>
          </a:p>
          <a:p>
            <a:pPr indent="-279400" lvl="0" marL="457200" rtl="0" algn="l">
              <a:spcBef>
                <a:spcPts val="0"/>
              </a:spcBef>
              <a:spcAft>
                <a:spcPts val="0"/>
              </a:spcAft>
              <a:buClr>
                <a:schemeClr val="dk1"/>
              </a:buClr>
              <a:buSzPts val="800"/>
              <a:buAutoNum type="arabicPeriod"/>
            </a:pPr>
            <a:r>
              <a:rPr lang="en" sz="800">
                <a:solidFill>
                  <a:schemeClr val="dk1"/>
                </a:solidFill>
              </a:rPr>
              <a:t>Get most frequently donated to unique projects by similar donors in these categories</a:t>
            </a:r>
            <a:endParaRPr sz="800">
              <a:solidFill>
                <a:schemeClr val="dk1"/>
              </a:solidFill>
            </a:endParaRPr>
          </a:p>
          <a:p>
            <a:pPr indent="0" lvl="0" marL="0" rtl="0" algn="l">
              <a:spcBef>
                <a:spcPts val="0"/>
              </a:spcBef>
              <a:spcAft>
                <a:spcPts val="0"/>
              </a:spcAft>
              <a:buClr>
                <a:schemeClr val="dk1"/>
              </a:buClr>
              <a:buSzPts val="1100"/>
              <a:buFont typeface="Arial"/>
              <a:buNone/>
            </a:pPr>
            <a:r>
              <a:rPr lang="en" sz="800">
                <a:solidFill>
                  <a:schemeClr val="dk1"/>
                </a:solidFill>
              </a:rPr>
              <a:t>Number of recommendations = 10</a:t>
            </a:r>
            <a:endParaRPr sz="800">
              <a:solidFill>
                <a:schemeClr val="dk1"/>
              </a:solidFill>
            </a:endParaRPr>
          </a:p>
          <a:p>
            <a:pPr indent="0" lvl="0" marL="0" rtl="0" algn="l">
              <a:spcBef>
                <a:spcPts val="0"/>
              </a:spcBef>
              <a:spcAft>
                <a:spcPts val="0"/>
              </a:spcAft>
              <a:buNone/>
            </a:pPr>
            <a:r>
              <a:rPr lang="en" sz="800">
                <a:solidFill>
                  <a:schemeClr val="dk1"/>
                </a:solidFill>
              </a:rPr>
              <a:t>['4a013156e3fd68083b646186bed8a8bf', 'e4936cc428bd5ca5cafb58839820cf53', '27533d66162b16909e21b109021a7524', 'af704ba3af4e6be7cc7944cb8e8325b7', '4a3ca8ed1dff19d8365a524cbfc8c730', '736feed186c96f70ab761ff2e9f66e89', 'c8efe19e8450001e872f9b46601a9731', 'b359551a2b1954b3ea7e7b77b262543d', 'f453e2364f389937ff2b276ac16798da', '6b95e0df5ac502f051c075a4c55dd8bb']</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69b3ccb7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69b3ccb7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69b3ccb7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69b3ccb7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A union of recommendations made by Content Based (top 3) and Collaborative Filtering (top 3) approaches:</a:t>
            </a:r>
            <a:endParaRPr sz="1000"/>
          </a:p>
          <a:p>
            <a:pPr indent="-292100" lvl="0" marL="457200" rtl="0" algn="l">
              <a:spcBef>
                <a:spcPts val="0"/>
              </a:spcBef>
              <a:spcAft>
                <a:spcPts val="0"/>
              </a:spcAft>
              <a:buSzPts val="1000"/>
              <a:buChar char="-"/>
            </a:pPr>
            <a:r>
              <a:rPr lang="en" sz="1000"/>
              <a:t>Projects that appear in the intersection are more highly ranked than those that do not</a:t>
            </a:r>
            <a:endParaRPr sz="1000"/>
          </a:p>
          <a:p>
            <a:pPr indent="-292100" lvl="0" marL="457200" rtl="0" algn="l">
              <a:spcBef>
                <a:spcPts val="0"/>
              </a:spcBef>
              <a:spcAft>
                <a:spcPts val="0"/>
              </a:spcAft>
              <a:buSzPts val="1000"/>
              <a:buChar char="-"/>
            </a:pPr>
            <a:r>
              <a:rPr lang="en" sz="1000"/>
              <a:t>Top 3 projects that are recommended by CB appear before top 3 projects recommended by CF </a:t>
            </a:r>
            <a:endParaRPr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69b3ccb7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69b3ccb7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of the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73050" lvl="0" marL="285750" rtl="0" algn="l">
              <a:lnSpc>
                <a:spcPct val="90000"/>
              </a:lnSpc>
              <a:spcBef>
                <a:spcPts val="0"/>
              </a:spcBef>
              <a:spcAft>
                <a:spcPts val="0"/>
              </a:spcAft>
              <a:buClr>
                <a:schemeClr val="dk1"/>
              </a:buClr>
              <a:buSzPts val="1600"/>
              <a:buChar char="●"/>
            </a:pPr>
            <a:r>
              <a:rPr b="1" lang="en" sz="1600">
                <a:solidFill>
                  <a:schemeClr val="dk1"/>
                </a:solidFill>
                <a:latin typeface="Calibri"/>
                <a:ea typeface="Calibri"/>
                <a:cs typeface="Calibri"/>
                <a:sym typeface="Calibri"/>
              </a:rPr>
              <a:t>DonorsChoose.org </a:t>
            </a:r>
            <a:r>
              <a:rPr lang="en" sz="1600">
                <a:solidFill>
                  <a:schemeClr val="dk1"/>
                </a:solidFill>
                <a:latin typeface="Calibri"/>
                <a:ea typeface="Calibri"/>
                <a:cs typeface="Calibri"/>
                <a:sym typeface="Calibri"/>
              </a:rPr>
              <a:t>contacts previous donors for further donation opportunities. </a:t>
            </a:r>
            <a:endParaRPr sz="1600">
              <a:solidFill>
                <a:schemeClr val="dk1"/>
              </a:solidFill>
              <a:latin typeface="Calibri"/>
              <a:ea typeface="Calibri"/>
              <a:cs typeface="Calibri"/>
              <a:sym typeface="Calibri"/>
            </a:endParaRPr>
          </a:p>
          <a:p>
            <a:pPr indent="-273050" lvl="0" marL="285750" rtl="0" algn="l">
              <a:lnSpc>
                <a:spcPct val="90000"/>
              </a:lnSpc>
              <a:spcBef>
                <a:spcPts val="0"/>
              </a:spcBef>
              <a:spcAft>
                <a:spcPts val="0"/>
              </a:spcAft>
              <a:buClr>
                <a:schemeClr val="dk1"/>
              </a:buClr>
              <a:buSzPts val="1600"/>
              <a:buChar char="●"/>
            </a:pPr>
            <a:r>
              <a:rPr lang="en" sz="1600">
                <a:solidFill>
                  <a:schemeClr val="dk1"/>
                </a:solidFill>
                <a:latin typeface="Calibri"/>
                <a:ea typeface="Calibri"/>
                <a:cs typeface="Calibri"/>
                <a:sym typeface="Calibri"/>
              </a:rPr>
              <a:t>Donors are more likely to contribute if it’s for a cause they care about.</a:t>
            </a:r>
            <a:endParaRPr sz="1600">
              <a:solidFill>
                <a:schemeClr val="dk1"/>
              </a:solidFill>
              <a:latin typeface="Calibri"/>
              <a:ea typeface="Calibri"/>
              <a:cs typeface="Calibri"/>
              <a:sym typeface="Calibri"/>
            </a:endParaRPr>
          </a:p>
          <a:p>
            <a:pPr indent="-273050" lvl="0" marL="285750" rtl="0" algn="l">
              <a:lnSpc>
                <a:spcPct val="90000"/>
              </a:lnSpc>
              <a:spcBef>
                <a:spcPts val="0"/>
              </a:spcBef>
              <a:spcAft>
                <a:spcPts val="0"/>
              </a:spcAft>
              <a:buClr>
                <a:schemeClr val="dk1"/>
              </a:buClr>
              <a:buSzPts val="1600"/>
              <a:buChar char="●"/>
            </a:pPr>
            <a:r>
              <a:rPr lang="en" sz="1600">
                <a:solidFill>
                  <a:schemeClr val="dk1"/>
                </a:solidFill>
                <a:latin typeface="Calibri"/>
                <a:ea typeface="Calibri"/>
                <a:cs typeface="Calibri"/>
                <a:sym typeface="Calibri"/>
              </a:rPr>
              <a:t>If emails/ calls can be targeted to the right donors, donations could be maximized</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Spend very little time here</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69b3ccb7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69b3ccb7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69a0a70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69a0a70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-vectorize features that capture the essence of the domain</a:t>
            </a:r>
            <a:endParaRPr/>
          </a:p>
          <a:p>
            <a:pPr indent="0" lvl="0" marL="0" rtl="0" algn="l">
              <a:spcBef>
                <a:spcPts val="0"/>
              </a:spcBef>
              <a:spcAft>
                <a:spcPts val="0"/>
              </a:spcAft>
              <a:buNone/>
            </a:pPr>
            <a:r>
              <a:rPr lang="en"/>
              <a:t>-No ratings, unlike movie recommendation systems, so we weight by amount of donation paid</a:t>
            </a:r>
            <a:endParaRPr/>
          </a:p>
          <a:p>
            <a:pPr indent="0" lvl="0" marL="0" rtl="0" algn="l">
              <a:spcBef>
                <a:spcPts val="0"/>
              </a:spcBef>
              <a:spcAft>
                <a:spcPts val="0"/>
              </a:spcAft>
              <a:buNone/>
            </a:pPr>
            <a:r>
              <a:rPr lang="en"/>
              <a:t>-top 10 most similar projects (top n in algorithm)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69b399c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69b399c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69b399ca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69b399ca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69b3ccb7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69b3ccb7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Binary Matrix</a:t>
            </a:r>
            <a:endParaRPr sz="800"/>
          </a:p>
          <a:p>
            <a:pPr indent="0" lvl="0" marL="0" rtl="0" algn="l">
              <a:spcBef>
                <a:spcPts val="0"/>
              </a:spcBef>
              <a:spcAft>
                <a:spcPts val="0"/>
              </a:spcAft>
              <a:buClr>
                <a:schemeClr val="dk1"/>
              </a:buClr>
              <a:buSzPts val="1100"/>
              <a:buFont typeface="Arial"/>
              <a:buNone/>
            </a:pPr>
            <a:r>
              <a:rPr lang="en" sz="800"/>
              <a:t>Taking Project IDs on the columns</a:t>
            </a:r>
            <a:endParaRPr sz="800"/>
          </a:p>
          <a:p>
            <a:pPr indent="-279400" lvl="0" marL="457200" rtl="0" algn="l">
              <a:spcBef>
                <a:spcPts val="0"/>
              </a:spcBef>
              <a:spcAft>
                <a:spcPts val="0"/>
              </a:spcAft>
              <a:buSzPts val="800"/>
              <a:buChar char="-"/>
            </a:pPr>
            <a:r>
              <a:rPr lang="en" sz="800"/>
              <a:t>Most donors had not donated to any projects at all</a:t>
            </a:r>
            <a:endParaRPr sz="800"/>
          </a:p>
          <a:p>
            <a:pPr indent="-279400" lvl="0" marL="457200" rtl="0" algn="l">
              <a:spcBef>
                <a:spcPts val="0"/>
              </a:spcBef>
              <a:spcAft>
                <a:spcPts val="0"/>
              </a:spcAft>
              <a:buSzPts val="800"/>
              <a:buChar char="-"/>
            </a:pPr>
            <a:r>
              <a:rPr lang="en" sz="800"/>
              <a:t>Matrix was 99.98% sparse</a:t>
            </a:r>
            <a:endParaRPr sz="800"/>
          </a:p>
          <a:p>
            <a:pPr indent="-279400" lvl="0" marL="457200" rtl="0" algn="l">
              <a:spcBef>
                <a:spcPts val="0"/>
              </a:spcBef>
              <a:spcAft>
                <a:spcPts val="0"/>
              </a:spcAft>
              <a:buSzPts val="800"/>
              <a:buChar char="-"/>
            </a:pPr>
            <a:r>
              <a:rPr lang="en" sz="800"/>
              <a:t>Did not find any candidate pairs with LSH</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None/>
            </a:pPr>
            <a:r>
              <a:t/>
            </a:r>
            <a:endParaRPr sz="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3887391" y="740569"/>
            <a:ext cx="4629150" cy="3655219"/>
          </a:xfrm>
          <a:prstGeom prst="rect">
            <a:avLst/>
          </a:prstGeom>
          <a:noFill/>
          <a:ln>
            <a:noFill/>
          </a:ln>
        </p:spPr>
        <p:txBody>
          <a:bodyPr anchorCtr="0" anchor="t" bIns="45700" lIns="91425" spcFirstLastPara="1" rIns="91425" wrap="square" tIns="45700"/>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90000"/>
              </a:lnSpc>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1600"/>
              </a:spcBef>
              <a:spcAft>
                <a:spcPts val="0"/>
              </a:spcAft>
              <a:buClr>
                <a:schemeClr val="dk1"/>
              </a:buClr>
              <a:buSzPts val="1400"/>
              <a:buChar char="○"/>
              <a:defRPr/>
            </a:lvl2pPr>
            <a:lvl3pPr indent="-317500" lvl="2" marL="1371600" algn="l">
              <a:lnSpc>
                <a:spcPct val="90000"/>
              </a:lnSpc>
              <a:spcBef>
                <a:spcPts val="1600"/>
              </a:spcBef>
              <a:spcAft>
                <a:spcPts val="0"/>
              </a:spcAft>
              <a:buClr>
                <a:schemeClr val="dk1"/>
              </a:buClr>
              <a:buSzPts val="1400"/>
              <a:buChar char="■"/>
              <a:defRPr/>
            </a:lvl3pPr>
            <a:lvl4pPr indent="-317500" lvl="3" marL="1828800" algn="l">
              <a:lnSpc>
                <a:spcPct val="90000"/>
              </a:lnSpc>
              <a:spcBef>
                <a:spcPts val="1600"/>
              </a:spcBef>
              <a:spcAft>
                <a:spcPts val="0"/>
              </a:spcAft>
              <a:buClr>
                <a:schemeClr val="dk1"/>
              </a:buClr>
              <a:buSzPts val="1400"/>
              <a:buChar char="●"/>
              <a:defRPr/>
            </a:lvl4pPr>
            <a:lvl5pPr indent="-317500" lvl="4" marL="2286000" algn="l">
              <a:lnSpc>
                <a:spcPct val="90000"/>
              </a:lnSpc>
              <a:spcBef>
                <a:spcPts val="1600"/>
              </a:spcBef>
              <a:spcAft>
                <a:spcPts val="0"/>
              </a:spcAft>
              <a:buClr>
                <a:schemeClr val="dk1"/>
              </a:buClr>
              <a:buSzPts val="1400"/>
              <a:buChar char="○"/>
              <a:defRPr/>
            </a:lvl5pPr>
            <a:lvl6pPr indent="-317500" lvl="5" marL="2743200" algn="l">
              <a:lnSpc>
                <a:spcPct val="90000"/>
              </a:lnSpc>
              <a:spcBef>
                <a:spcPts val="1600"/>
              </a:spcBef>
              <a:spcAft>
                <a:spcPts val="0"/>
              </a:spcAft>
              <a:buClr>
                <a:schemeClr val="dk1"/>
              </a:buClr>
              <a:buSzPts val="1400"/>
              <a:buChar char="■"/>
              <a:defRPr/>
            </a:lvl6pPr>
            <a:lvl7pPr indent="-317500" lvl="6" marL="3200400" algn="l">
              <a:lnSpc>
                <a:spcPct val="90000"/>
              </a:lnSpc>
              <a:spcBef>
                <a:spcPts val="1600"/>
              </a:spcBef>
              <a:spcAft>
                <a:spcPts val="0"/>
              </a:spcAft>
              <a:buClr>
                <a:schemeClr val="dk1"/>
              </a:buClr>
              <a:buSzPts val="1400"/>
              <a:buChar char="●"/>
              <a:defRPr/>
            </a:lvl7pPr>
            <a:lvl8pPr indent="-317500" lvl="7" marL="3657600" algn="l">
              <a:lnSpc>
                <a:spcPct val="90000"/>
              </a:lnSpc>
              <a:spcBef>
                <a:spcPts val="1600"/>
              </a:spcBef>
              <a:spcAft>
                <a:spcPts val="0"/>
              </a:spcAft>
              <a:buClr>
                <a:schemeClr val="dk1"/>
              </a:buClr>
              <a:buSzPts val="1400"/>
              <a:buChar char="○"/>
              <a:defRPr/>
            </a:lvl8pPr>
            <a:lvl9pPr indent="-317500" lvl="8" marL="4114800" algn="l">
              <a:lnSpc>
                <a:spcPct val="90000"/>
              </a:lnSpc>
              <a:spcBef>
                <a:spcPts val="1600"/>
              </a:spcBef>
              <a:spcAft>
                <a:spcPts val="1600"/>
              </a:spcAft>
              <a:buClr>
                <a:schemeClr val="dk1"/>
              </a:buClr>
              <a:buSzPts val="1400"/>
              <a:buChar char="■"/>
              <a:defRPr/>
            </a:lvl9pPr>
          </a:lstStyle>
          <a:p/>
        </p:txBody>
      </p:sp>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1" name="Shape 21"/>
        <p:cNvGrpSpPr/>
        <p:nvPr/>
      </p:nvGrpSpPr>
      <p:grpSpPr>
        <a:xfrm>
          <a:off x="0" y="0"/>
          <a:ext cx="0" cy="0"/>
          <a:chOff x="0" y="0"/>
          <a:chExt cx="0" cy="0"/>
        </a:xfrm>
      </p:grpSpPr>
      <p:sp>
        <p:nvSpPr>
          <p:cNvPr id="22" name="Google Shape;22;p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 name="Google Shape;28;p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4" name="Google Shape;34;p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7"/>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7" name="Google Shape;47;p8"/>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8"/>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9" name="Google Shape;49;p8"/>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10"/>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1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 name="Google Shape;10;p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4"/>
          <p:cNvSpPr txBox="1"/>
          <p:nvPr>
            <p:ph type="ctrTitle"/>
          </p:nvPr>
        </p:nvSpPr>
        <p:spPr>
          <a:xfrm>
            <a:off x="311700" y="276546"/>
            <a:ext cx="8520600" cy="1040803"/>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chemeClr val="dk1"/>
              </a:buClr>
              <a:buSzPts val="4500"/>
              <a:buFont typeface="Calibri"/>
              <a:buNone/>
            </a:pPr>
            <a:r>
              <a:rPr lang="en">
                <a:latin typeface="Calibri"/>
                <a:ea typeface="Calibri"/>
                <a:cs typeface="Calibri"/>
                <a:sym typeface="Calibri"/>
              </a:rPr>
              <a:t>Charity Matching</a:t>
            </a:r>
            <a:br>
              <a:rPr lang="en">
                <a:latin typeface="Calibri"/>
                <a:ea typeface="Calibri"/>
                <a:cs typeface="Calibri"/>
                <a:sym typeface="Calibri"/>
              </a:rPr>
            </a:br>
            <a:r>
              <a:rPr i="1" lang="en" sz="1400">
                <a:latin typeface="Calibri"/>
                <a:ea typeface="Calibri"/>
                <a:cs typeface="Calibri"/>
                <a:sym typeface="Calibri"/>
              </a:rPr>
              <a:t>Connecting Donors with projects they care about</a:t>
            </a:r>
            <a:endParaRPr i="1">
              <a:latin typeface="Calibri"/>
              <a:ea typeface="Calibri"/>
              <a:cs typeface="Calibri"/>
              <a:sym typeface="Calibri"/>
            </a:endParaRPr>
          </a:p>
        </p:txBody>
      </p:sp>
      <p:sp>
        <p:nvSpPr>
          <p:cNvPr id="89" name="Google Shape;89;p14"/>
          <p:cNvSpPr txBox="1"/>
          <p:nvPr>
            <p:ph idx="1" type="subTitle"/>
          </p:nvPr>
        </p:nvSpPr>
        <p:spPr>
          <a:xfrm>
            <a:off x="311700" y="1661381"/>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1800"/>
              <a:buNone/>
            </a:pPr>
            <a:r>
              <a:rPr lang="en">
                <a:latin typeface="Calibri"/>
                <a:ea typeface="Calibri"/>
                <a:cs typeface="Calibri"/>
                <a:sym typeface="Calibri"/>
              </a:rPr>
              <a:t>INF 553 Project Proposal</a:t>
            </a:r>
            <a:endParaRPr>
              <a:latin typeface="Calibri"/>
              <a:ea typeface="Calibri"/>
              <a:cs typeface="Calibri"/>
              <a:sym typeface="Calibri"/>
            </a:endParaRPr>
          </a:p>
          <a:p>
            <a:pPr indent="0" lvl="0" marL="0" rtl="0" algn="ctr">
              <a:lnSpc>
                <a:spcPct val="90000"/>
              </a:lnSpc>
              <a:spcBef>
                <a:spcPts val="0"/>
              </a:spcBef>
              <a:spcAft>
                <a:spcPts val="0"/>
              </a:spcAft>
              <a:buClr>
                <a:srgbClr val="1F3864"/>
              </a:buClr>
              <a:buSzPts val="1800"/>
              <a:buNone/>
            </a:pPr>
            <a:r>
              <a:rPr b="1" lang="en" sz="1800">
                <a:solidFill>
                  <a:srgbClr val="1F3864"/>
                </a:solidFill>
                <a:latin typeface="Calibri"/>
                <a:ea typeface="Calibri"/>
                <a:cs typeface="Calibri"/>
                <a:sym typeface="Calibri"/>
              </a:rPr>
              <a:t>Dhanashri</a:t>
            </a:r>
            <a:r>
              <a:rPr b="1" lang="en">
                <a:solidFill>
                  <a:srgbClr val="1F3864"/>
                </a:solidFill>
              </a:rPr>
              <a:t> Tidke</a:t>
            </a:r>
            <a:r>
              <a:rPr b="1" lang="en" sz="1800">
                <a:solidFill>
                  <a:srgbClr val="1F3864"/>
                </a:solidFill>
                <a:latin typeface="Calibri"/>
                <a:ea typeface="Calibri"/>
                <a:cs typeface="Calibri"/>
                <a:sym typeface="Calibri"/>
              </a:rPr>
              <a:t>, </a:t>
            </a:r>
            <a:r>
              <a:rPr b="1" lang="en">
                <a:solidFill>
                  <a:srgbClr val="1F3864"/>
                </a:solidFill>
              </a:rPr>
              <a:t>Seher Khan,</a:t>
            </a:r>
            <a:r>
              <a:rPr b="1" lang="en" sz="1800">
                <a:solidFill>
                  <a:srgbClr val="1F3864"/>
                </a:solidFill>
                <a:latin typeface="Calibri"/>
                <a:ea typeface="Calibri"/>
                <a:cs typeface="Calibri"/>
                <a:sym typeface="Calibri"/>
              </a:rPr>
              <a:t> Jeffy Merin Jacob, </a:t>
            </a:r>
            <a:endParaRPr b="1" sz="1800">
              <a:solidFill>
                <a:srgbClr val="1F3864"/>
              </a:solidFill>
              <a:latin typeface="Calibri"/>
              <a:ea typeface="Calibri"/>
              <a:cs typeface="Calibri"/>
              <a:sym typeface="Calibri"/>
            </a:endParaRPr>
          </a:p>
        </p:txBody>
      </p:sp>
      <p:pic>
        <p:nvPicPr>
          <p:cNvPr id="90" name="Google Shape;90;p14"/>
          <p:cNvPicPr preferRelativeResize="0"/>
          <p:nvPr/>
        </p:nvPicPr>
        <p:blipFill rotWithShape="1">
          <a:blip r:embed="rId3">
            <a:alphaModFix/>
          </a:blip>
          <a:srcRect b="10025" l="0" r="0" t="23373"/>
          <a:stretch/>
        </p:blipFill>
        <p:spPr>
          <a:xfrm>
            <a:off x="1" y="2426538"/>
            <a:ext cx="9144000" cy="2707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464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Locality Sensitive Hashing</a:t>
            </a:r>
            <a:endParaRPr b="1"/>
          </a:p>
        </p:txBody>
      </p:sp>
      <p:sp>
        <p:nvSpPr>
          <p:cNvPr id="178" name="Google Shape;178;p23"/>
          <p:cNvSpPr txBox="1"/>
          <p:nvPr>
            <p:ph idx="1" type="body"/>
          </p:nvPr>
        </p:nvSpPr>
        <p:spPr>
          <a:xfrm>
            <a:off x="393500" y="678475"/>
            <a:ext cx="8520600" cy="412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Compute donor signatures</a:t>
            </a:r>
            <a:endParaRPr b="1"/>
          </a:p>
          <a:p>
            <a:pPr indent="-317500" lvl="1" marL="914400" rtl="0" algn="l">
              <a:spcBef>
                <a:spcPts val="0"/>
              </a:spcBef>
              <a:spcAft>
                <a:spcPts val="0"/>
              </a:spcAft>
              <a:buSzPts val="1400"/>
              <a:buChar char="○"/>
            </a:pPr>
            <a:r>
              <a:rPr lang="en"/>
              <a:t>Partitioned utility matrix and and computed signatures, of length 20, of donors in each partitions </a:t>
            </a:r>
            <a:endParaRPr/>
          </a:p>
          <a:p>
            <a:pPr indent="0" lvl="0" marL="914400" rtl="0" algn="l">
              <a:spcBef>
                <a:spcPts val="0"/>
              </a:spcBef>
              <a:spcAft>
                <a:spcPts val="0"/>
              </a:spcAft>
              <a:buNone/>
            </a:pPr>
            <a:r>
              <a:t/>
            </a:r>
            <a:endParaRPr/>
          </a:p>
          <a:p>
            <a:pPr indent="-342900" lvl="0" marL="457200" rtl="0" algn="l">
              <a:spcBef>
                <a:spcPts val="0"/>
              </a:spcBef>
              <a:spcAft>
                <a:spcPts val="0"/>
              </a:spcAft>
              <a:buSzPts val="1800"/>
              <a:buChar char="●"/>
            </a:pPr>
            <a:r>
              <a:rPr b="1" lang="en"/>
              <a:t>Find similar donors</a:t>
            </a:r>
            <a:endParaRPr b="1"/>
          </a:p>
          <a:p>
            <a:pPr indent="-317500" lvl="1" marL="914400" rtl="0" algn="l">
              <a:spcBef>
                <a:spcPts val="0"/>
              </a:spcBef>
              <a:spcAft>
                <a:spcPts val="0"/>
              </a:spcAft>
              <a:buSzPts val="1400"/>
              <a:buChar char="○"/>
            </a:pPr>
            <a:r>
              <a:rPr lang="en"/>
              <a:t>Divided all signatures in four bands (of 5 rows each)</a:t>
            </a:r>
            <a:endParaRPr/>
          </a:p>
          <a:p>
            <a:pPr indent="-317500" lvl="1" marL="914400" rtl="0" algn="l">
              <a:spcBef>
                <a:spcPts val="0"/>
              </a:spcBef>
              <a:spcAft>
                <a:spcPts val="0"/>
              </a:spcAft>
              <a:buSzPts val="1400"/>
              <a:buChar char="○"/>
            </a:pPr>
            <a:r>
              <a:rPr lang="en"/>
              <a:t>Any donor pair with same signatures in at least one band was considered a candidate pair</a:t>
            </a:r>
            <a:endParaRPr/>
          </a:p>
          <a:p>
            <a:pPr indent="-317500" lvl="1" marL="914400" rtl="0" algn="l">
              <a:spcBef>
                <a:spcPts val="0"/>
              </a:spcBef>
              <a:spcAft>
                <a:spcPts val="0"/>
              </a:spcAft>
              <a:buSzPts val="1400"/>
              <a:buChar char="○"/>
            </a:pPr>
            <a:r>
              <a:rPr lang="en"/>
              <a:t>A candidate pair with Jaccard similarity &gt;= 0.5 was considered similar</a:t>
            </a:r>
            <a:endParaRPr/>
          </a:p>
          <a:p>
            <a:pPr indent="0" lvl="0" marL="914400" rtl="0" algn="l">
              <a:spcBef>
                <a:spcPts val="0"/>
              </a:spcBef>
              <a:spcAft>
                <a:spcPts val="0"/>
              </a:spcAft>
              <a:buNone/>
            </a:pPr>
            <a:r>
              <a:t/>
            </a:r>
            <a:endParaRPr/>
          </a:p>
          <a:p>
            <a:pPr indent="-342900" lvl="0" marL="457200" rtl="0" algn="l">
              <a:spcBef>
                <a:spcPts val="0"/>
              </a:spcBef>
              <a:spcAft>
                <a:spcPts val="0"/>
              </a:spcAft>
              <a:buSzPts val="1800"/>
              <a:buChar char="●"/>
            </a:pPr>
            <a:r>
              <a:rPr b="1" lang="en"/>
              <a:t>Recommend projects</a:t>
            </a:r>
            <a:endParaRPr b="1"/>
          </a:p>
          <a:p>
            <a:pPr indent="-317500" lvl="1" marL="914400" rtl="0" algn="l">
              <a:spcBef>
                <a:spcPts val="0"/>
              </a:spcBef>
              <a:spcAft>
                <a:spcPts val="0"/>
              </a:spcAft>
              <a:buSzPts val="1400"/>
              <a:buChar char="○"/>
            </a:pPr>
            <a:r>
              <a:rPr lang="en"/>
              <a:t>Recommend the projects most frequently donated to by similar donors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495300" y="137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Recommendations </a:t>
            </a:r>
            <a:endParaRPr b="1"/>
          </a:p>
          <a:p>
            <a:pPr indent="0" lvl="0" marL="0" rtl="0" algn="l">
              <a:spcBef>
                <a:spcPts val="0"/>
              </a:spcBef>
              <a:spcAft>
                <a:spcPts val="0"/>
              </a:spcAft>
              <a:buNone/>
            </a:pPr>
            <a:r>
              <a:rPr b="1" lang="en"/>
              <a:t>for the user</a:t>
            </a:r>
            <a:endParaRPr/>
          </a:p>
        </p:txBody>
      </p:sp>
      <p:pic>
        <p:nvPicPr>
          <p:cNvPr id="184" name="Google Shape;184;p24"/>
          <p:cNvPicPr preferRelativeResize="0"/>
          <p:nvPr/>
        </p:nvPicPr>
        <p:blipFill rotWithShape="1">
          <a:blip r:embed="rId3">
            <a:alphaModFix/>
          </a:blip>
          <a:srcRect b="0" l="58074" r="0" t="0"/>
          <a:stretch/>
        </p:blipFill>
        <p:spPr>
          <a:xfrm>
            <a:off x="5227450" y="137825"/>
            <a:ext cx="3395475" cy="2250225"/>
          </a:xfrm>
          <a:prstGeom prst="rect">
            <a:avLst/>
          </a:prstGeom>
          <a:noFill/>
          <a:ln>
            <a:noFill/>
          </a:ln>
        </p:spPr>
      </p:pic>
      <p:pic>
        <p:nvPicPr>
          <p:cNvPr id="185" name="Google Shape;185;p24"/>
          <p:cNvPicPr preferRelativeResize="0"/>
          <p:nvPr/>
        </p:nvPicPr>
        <p:blipFill>
          <a:blip r:embed="rId4">
            <a:alphaModFix/>
          </a:blip>
          <a:stretch>
            <a:fillRect/>
          </a:stretch>
        </p:blipFill>
        <p:spPr>
          <a:xfrm>
            <a:off x="320200" y="2388050"/>
            <a:ext cx="8302725" cy="2672475"/>
          </a:xfrm>
          <a:prstGeom prst="rect">
            <a:avLst/>
          </a:prstGeom>
          <a:noFill/>
          <a:ln>
            <a:noFill/>
          </a:ln>
        </p:spPr>
      </p:pic>
      <p:sp>
        <p:nvSpPr>
          <p:cNvPr id="186" name="Google Shape;186;p24"/>
          <p:cNvSpPr txBox="1"/>
          <p:nvPr/>
        </p:nvSpPr>
        <p:spPr>
          <a:xfrm>
            <a:off x="4255150" y="931300"/>
            <a:ext cx="1042200" cy="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alibri"/>
                <a:ea typeface="Calibri"/>
                <a:cs typeface="Calibri"/>
                <a:sym typeface="Calibri"/>
              </a:rPr>
              <a:t>Donor’s projects:</a:t>
            </a:r>
            <a:endParaRPr b="1" sz="1800">
              <a:latin typeface="Calibri"/>
              <a:ea typeface="Calibri"/>
              <a:cs typeface="Calibri"/>
              <a:sym typeface="Calibri"/>
            </a:endParaRPr>
          </a:p>
        </p:txBody>
      </p:sp>
      <p:sp>
        <p:nvSpPr>
          <p:cNvPr id="187" name="Google Shape;187;p24"/>
          <p:cNvSpPr txBox="1"/>
          <p:nvPr/>
        </p:nvSpPr>
        <p:spPr>
          <a:xfrm>
            <a:off x="571500" y="2065350"/>
            <a:ext cx="28542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alibri"/>
                <a:ea typeface="Calibri"/>
                <a:cs typeface="Calibri"/>
                <a:sym typeface="Calibri"/>
              </a:rPr>
              <a:t>Recommended</a:t>
            </a:r>
            <a:r>
              <a:rPr b="1" lang="en" sz="1800">
                <a:latin typeface="Calibri"/>
                <a:ea typeface="Calibri"/>
                <a:cs typeface="Calibri"/>
                <a:sym typeface="Calibri"/>
              </a:rPr>
              <a:t> projects:</a:t>
            </a:r>
            <a:endParaRPr b="1" sz="1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495300" y="99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Final Recommendations</a:t>
            </a:r>
            <a:endParaRPr b="1"/>
          </a:p>
        </p:txBody>
      </p:sp>
      <p:graphicFrame>
        <p:nvGraphicFramePr>
          <p:cNvPr id="193" name="Google Shape;193;p25"/>
          <p:cNvGraphicFramePr/>
          <p:nvPr/>
        </p:nvGraphicFramePr>
        <p:xfrm>
          <a:off x="338013" y="983625"/>
          <a:ext cx="3000000" cy="3000000"/>
        </p:xfrm>
        <a:graphic>
          <a:graphicData uri="http://schemas.openxmlformats.org/drawingml/2006/table">
            <a:tbl>
              <a:tblPr>
                <a:noFill/>
                <a:tableStyleId>{52D772E5-C013-42F0-A561-2E56D46C51E7}</a:tableStyleId>
              </a:tblPr>
              <a:tblGrid>
                <a:gridCol w="1735575"/>
                <a:gridCol w="1735575"/>
                <a:gridCol w="1735575"/>
                <a:gridCol w="1735575"/>
                <a:gridCol w="1735575"/>
              </a:tblGrid>
              <a:tr h="159775">
                <a:tc>
                  <a:txBody>
                    <a:bodyPr>
                      <a:noAutofit/>
                    </a:bodyPr>
                    <a:lstStyle/>
                    <a:p>
                      <a:pPr indent="0" lvl="0" marL="0" rtl="0" algn="l">
                        <a:spcBef>
                          <a:spcPts val="0"/>
                        </a:spcBef>
                        <a:spcAft>
                          <a:spcPts val="0"/>
                        </a:spcAft>
                        <a:buNone/>
                      </a:pPr>
                      <a:r>
                        <a:rPr b="1" lang="en" sz="1000"/>
                        <a:t>Project Title</a:t>
                      </a:r>
                      <a:endParaRPr b="1" sz="1000"/>
                    </a:p>
                  </a:txBody>
                  <a:tcPr marT="91425" marB="91425" marR="91425" marL="91425" anchor="ctr"/>
                </a:tc>
                <a:tc>
                  <a:txBody>
                    <a:bodyPr>
                      <a:noAutofit/>
                    </a:bodyPr>
                    <a:lstStyle/>
                    <a:p>
                      <a:pPr indent="0" lvl="0" marL="0" rtl="0" algn="l">
                        <a:spcBef>
                          <a:spcPts val="0"/>
                        </a:spcBef>
                        <a:spcAft>
                          <a:spcPts val="0"/>
                        </a:spcAft>
                        <a:buNone/>
                      </a:pPr>
                      <a:r>
                        <a:rPr b="1" lang="en" sz="1000"/>
                        <a:t>Project Type</a:t>
                      </a:r>
                      <a:endParaRPr b="1" sz="1000"/>
                    </a:p>
                  </a:txBody>
                  <a:tcPr marT="91425" marB="91425" marR="91425" marL="91425" anchor="ctr"/>
                </a:tc>
                <a:tc>
                  <a:txBody>
                    <a:bodyPr>
                      <a:noAutofit/>
                    </a:bodyPr>
                    <a:lstStyle/>
                    <a:p>
                      <a:pPr indent="0" lvl="0" marL="0" rtl="0" algn="l">
                        <a:spcBef>
                          <a:spcPts val="0"/>
                        </a:spcBef>
                        <a:spcAft>
                          <a:spcPts val="0"/>
                        </a:spcAft>
                        <a:buNone/>
                      </a:pPr>
                      <a:r>
                        <a:rPr b="1" lang="en" sz="1000"/>
                        <a:t>Project Resource Category</a:t>
                      </a:r>
                      <a:endParaRPr b="1" sz="1000"/>
                    </a:p>
                  </a:txBody>
                  <a:tcPr marT="91425" marB="91425" marR="91425" marL="91425" anchor="ctr"/>
                </a:tc>
                <a:tc>
                  <a:txBody>
                    <a:bodyPr>
                      <a:noAutofit/>
                    </a:bodyPr>
                    <a:lstStyle/>
                    <a:p>
                      <a:pPr indent="0" lvl="0" marL="0" rtl="0" algn="l">
                        <a:spcBef>
                          <a:spcPts val="0"/>
                        </a:spcBef>
                        <a:spcAft>
                          <a:spcPts val="0"/>
                        </a:spcAft>
                        <a:buNone/>
                      </a:pPr>
                      <a:r>
                        <a:rPr b="1" lang="en" sz="1000"/>
                        <a:t>Project Subject Category Tree</a:t>
                      </a:r>
                      <a:endParaRPr b="1" sz="1000"/>
                    </a:p>
                  </a:txBody>
                  <a:tcPr marT="91425" marB="91425" marR="91425" marL="91425" anchor="ctr"/>
                </a:tc>
                <a:tc>
                  <a:txBody>
                    <a:bodyPr>
                      <a:noAutofit/>
                    </a:bodyPr>
                    <a:lstStyle/>
                    <a:p>
                      <a:pPr indent="0" lvl="0" marL="0" rtl="0" algn="l">
                        <a:spcBef>
                          <a:spcPts val="0"/>
                        </a:spcBef>
                        <a:spcAft>
                          <a:spcPts val="0"/>
                        </a:spcAft>
                        <a:buNone/>
                      </a:pPr>
                      <a:r>
                        <a:rPr b="1" lang="en" sz="1000"/>
                        <a:t>Project Subject Subcategory Tree</a:t>
                      </a:r>
                      <a:endParaRPr b="1" sz="1000"/>
                    </a:p>
                  </a:txBody>
                  <a:tcPr marT="91425" marB="91425" marR="91425" marL="91425" anchor="ctr"/>
                </a:tc>
              </a:tr>
              <a:tr h="159775">
                <a:tc>
                  <a:txBody>
                    <a:bodyPr>
                      <a:noAutofit/>
                    </a:bodyPr>
                    <a:lstStyle/>
                    <a:p>
                      <a:pPr indent="0" lvl="0" marL="0" rtl="0" algn="l">
                        <a:spcBef>
                          <a:spcPts val="0"/>
                        </a:spcBef>
                        <a:spcAft>
                          <a:spcPts val="0"/>
                        </a:spcAft>
                        <a:buNone/>
                      </a:pPr>
                      <a:r>
                        <a:rPr lang="en" sz="1000"/>
                        <a:t>Kindergarteners need “level a” library books!</a:t>
                      </a:r>
                      <a:endParaRPr sz="1000"/>
                    </a:p>
                  </a:txBody>
                  <a:tcPr marT="91425" marB="91425" marR="91425" marL="91425" anchor="ctr"/>
                </a:tc>
                <a:tc>
                  <a:txBody>
                    <a:bodyPr>
                      <a:noAutofit/>
                    </a:bodyPr>
                    <a:lstStyle/>
                    <a:p>
                      <a:pPr indent="0" lvl="0" marL="0" rtl="0" algn="l">
                        <a:spcBef>
                          <a:spcPts val="0"/>
                        </a:spcBef>
                        <a:spcAft>
                          <a:spcPts val="0"/>
                        </a:spcAft>
                        <a:buNone/>
                      </a:pPr>
                      <a:r>
                        <a:rPr lang="en" sz="1000"/>
                        <a:t>Teacher-led</a:t>
                      </a:r>
                      <a:endParaRPr sz="1000"/>
                    </a:p>
                  </a:txBody>
                  <a:tcPr marT="91425" marB="91425" marR="91425" marL="91425" anchor="ctr"/>
                </a:tc>
                <a:tc>
                  <a:txBody>
                    <a:bodyPr>
                      <a:noAutofit/>
                    </a:bodyPr>
                    <a:lstStyle/>
                    <a:p>
                      <a:pPr indent="0" lvl="0" marL="0" rtl="0" algn="l">
                        <a:spcBef>
                          <a:spcPts val="0"/>
                        </a:spcBef>
                        <a:spcAft>
                          <a:spcPts val="0"/>
                        </a:spcAft>
                        <a:buNone/>
                      </a:pPr>
                      <a:r>
                        <a:rPr lang="en" sz="1000"/>
                        <a:t>Books</a:t>
                      </a:r>
                      <a:endParaRPr sz="1000"/>
                    </a:p>
                  </a:txBody>
                  <a:tcPr marT="91425" marB="91425" marR="91425" marL="91425" anchor="ctr"/>
                </a:tc>
                <a:tc>
                  <a:txBody>
                    <a:bodyPr>
                      <a:noAutofit/>
                    </a:bodyPr>
                    <a:lstStyle/>
                    <a:p>
                      <a:pPr indent="0" lvl="0" marL="0" rtl="0" algn="l">
                        <a:spcBef>
                          <a:spcPts val="0"/>
                        </a:spcBef>
                        <a:spcAft>
                          <a:spcPts val="0"/>
                        </a:spcAft>
                        <a:buNone/>
                      </a:pPr>
                      <a:r>
                        <a:rPr lang="en" sz="1000"/>
                        <a:t>Literacy &amp; Language</a:t>
                      </a:r>
                      <a:endParaRPr sz="1000"/>
                    </a:p>
                  </a:txBody>
                  <a:tcPr marT="91425" marB="91425" marR="91425" marL="91425" anchor="ctr"/>
                </a:tc>
                <a:tc>
                  <a:txBody>
                    <a:bodyPr>
                      <a:noAutofit/>
                    </a:bodyPr>
                    <a:lstStyle/>
                    <a:p>
                      <a:pPr indent="0" lvl="0" marL="0" rtl="0" algn="l">
                        <a:spcBef>
                          <a:spcPts val="0"/>
                        </a:spcBef>
                        <a:spcAft>
                          <a:spcPts val="0"/>
                        </a:spcAft>
                        <a:buNone/>
                      </a:pPr>
                      <a:r>
                        <a:rPr lang="en" sz="1000"/>
                        <a:t>Literacy</a:t>
                      </a:r>
                      <a:endParaRPr sz="1000"/>
                    </a:p>
                  </a:txBody>
                  <a:tcPr marT="91425" marB="91425" marR="91425" marL="91425" anchor="ctr"/>
                </a:tc>
              </a:tr>
              <a:tr h="159775">
                <a:tc>
                  <a:txBody>
                    <a:bodyPr>
                      <a:noAutofit/>
                    </a:bodyPr>
                    <a:lstStyle/>
                    <a:p>
                      <a:pPr indent="0" lvl="0" marL="0" rtl="0" algn="l">
                        <a:spcBef>
                          <a:spcPts val="0"/>
                        </a:spcBef>
                        <a:spcAft>
                          <a:spcPts val="0"/>
                        </a:spcAft>
                        <a:buNone/>
                      </a:pPr>
                      <a:r>
                        <a:rPr lang="en" sz="1000">
                          <a:solidFill>
                            <a:schemeClr val="dk1"/>
                          </a:solidFill>
                        </a:rPr>
                        <a:t>Kindergarteners need “level b” library books!</a:t>
                      </a:r>
                      <a:endParaRPr sz="1000"/>
                    </a:p>
                  </a:txBody>
                  <a:tcPr marT="91425" marB="91425" marR="91425" marL="91425" anchor="ctr"/>
                </a:tc>
                <a:tc>
                  <a:txBody>
                    <a:bodyPr>
                      <a:noAutofit/>
                    </a:bodyPr>
                    <a:lstStyle/>
                    <a:p>
                      <a:pPr indent="0" lvl="0" marL="0" rtl="0" algn="l">
                        <a:spcBef>
                          <a:spcPts val="0"/>
                        </a:spcBef>
                        <a:spcAft>
                          <a:spcPts val="0"/>
                        </a:spcAft>
                        <a:buClr>
                          <a:schemeClr val="dk1"/>
                        </a:buClr>
                        <a:buSzPts val="1100"/>
                        <a:buFont typeface="Arial"/>
                        <a:buNone/>
                      </a:pPr>
                      <a:r>
                        <a:rPr lang="en" sz="1000">
                          <a:solidFill>
                            <a:schemeClr val="dk1"/>
                          </a:solidFill>
                        </a:rPr>
                        <a:t>Teacher-led</a:t>
                      </a:r>
                      <a:endParaRPr sz="1000">
                        <a:solidFill>
                          <a:schemeClr val="dk1"/>
                        </a:solidFill>
                      </a:endParaRPr>
                    </a:p>
                    <a:p>
                      <a:pPr indent="0" lvl="0" marL="0" rtl="0" algn="l">
                        <a:spcBef>
                          <a:spcPts val="0"/>
                        </a:spcBef>
                        <a:spcAft>
                          <a:spcPts val="0"/>
                        </a:spcAft>
                        <a:buNone/>
                      </a:pPr>
                      <a:r>
                        <a:t/>
                      </a:r>
                      <a:endParaRPr sz="1000"/>
                    </a:p>
                  </a:txBody>
                  <a:tcPr marT="91425" marB="91425" marR="91425" marL="91425" anchor="ctr"/>
                </a:tc>
                <a:tc>
                  <a:txBody>
                    <a:bodyPr>
                      <a:noAutofit/>
                    </a:bodyPr>
                    <a:lstStyle/>
                    <a:p>
                      <a:pPr indent="0" lvl="0" marL="0" rtl="0" algn="l">
                        <a:spcBef>
                          <a:spcPts val="0"/>
                        </a:spcBef>
                        <a:spcAft>
                          <a:spcPts val="0"/>
                        </a:spcAft>
                        <a:buNone/>
                      </a:pPr>
                      <a:r>
                        <a:rPr lang="en" sz="1000"/>
                        <a:t>Books</a:t>
                      </a:r>
                      <a:endParaRPr sz="1000"/>
                    </a:p>
                  </a:txBody>
                  <a:tcPr marT="91425" marB="91425" marR="91425" marL="91425" anchor="ctr"/>
                </a:tc>
                <a:tc>
                  <a:txBody>
                    <a:bodyPr>
                      <a:noAutofit/>
                    </a:bodyPr>
                    <a:lstStyle/>
                    <a:p>
                      <a:pPr indent="0" lvl="0" marL="0" rtl="0" algn="l">
                        <a:spcBef>
                          <a:spcPts val="0"/>
                        </a:spcBef>
                        <a:spcAft>
                          <a:spcPts val="0"/>
                        </a:spcAft>
                        <a:buClr>
                          <a:schemeClr val="dk1"/>
                        </a:buClr>
                        <a:buSzPts val="1100"/>
                        <a:buFont typeface="Arial"/>
                        <a:buNone/>
                      </a:pPr>
                      <a:r>
                        <a:rPr lang="en" sz="1000">
                          <a:solidFill>
                            <a:schemeClr val="dk1"/>
                          </a:solidFill>
                        </a:rPr>
                        <a:t>Literacy &amp; Language</a:t>
                      </a:r>
                      <a:endParaRPr sz="1000"/>
                    </a:p>
                  </a:txBody>
                  <a:tcPr marT="91425" marB="91425" marR="91425" marL="91425" anchor="ctr"/>
                </a:tc>
                <a:tc>
                  <a:txBody>
                    <a:bodyPr>
                      <a:noAutofit/>
                    </a:bodyPr>
                    <a:lstStyle/>
                    <a:p>
                      <a:pPr indent="0" lvl="0" marL="0" rtl="0" algn="l">
                        <a:spcBef>
                          <a:spcPts val="0"/>
                        </a:spcBef>
                        <a:spcAft>
                          <a:spcPts val="0"/>
                        </a:spcAft>
                        <a:buClr>
                          <a:schemeClr val="dk1"/>
                        </a:buClr>
                        <a:buSzPts val="1100"/>
                        <a:buFont typeface="Arial"/>
                        <a:buNone/>
                      </a:pPr>
                      <a:r>
                        <a:rPr lang="en" sz="1000">
                          <a:solidFill>
                            <a:schemeClr val="dk1"/>
                          </a:solidFill>
                        </a:rPr>
                        <a:t>Literacy</a:t>
                      </a:r>
                      <a:endParaRPr sz="1000"/>
                    </a:p>
                  </a:txBody>
                  <a:tcPr marT="91425" marB="91425" marR="91425" marL="91425" anchor="ctr"/>
                </a:tc>
              </a:tr>
              <a:tr h="159775">
                <a:tc>
                  <a:txBody>
                    <a:bodyPr>
                      <a:noAutofit/>
                    </a:bodyPr>
                    <a:lstStyle/>
                    <a:p>
                      <a:pPr indent="0" lvl="0" marL="0" rtl="0" algn="l">
                        <a:spcBef>
                          <a:spcPts val="0"/>
                        </a:spcBef>
                        <a:spcAft>
                          <a:spcPts val="0"/>
                        </a:spcAft>
                        <a:buNone/>
                      </a:pPr>
                      <a:r>
                        <a:rPr lang="en" sz="1000">
                          <a:solidFill>
                            <a:schemeClr val="dk1"/>
                          </a:solidFill>
                        </a:rPr>
                        <a:t>Kindergarteners need “level c” library books!</a:t>
                      </a:r>
                      <a:endParaRPr sz="1000"/>
                    </a:p>
                  </a:txBody>
                  <a:tcPr marT="91425" marB="91425" marR="91425" marL="91425" anchor="ctr"/>
                </a:tc>
                <a:tc>
                  <a:txBody>
                    <a:bodyPr>
                      <a:noAutofit/>
                    </a:bodyPr>
                    <a:lstStyle/>
                    <a:p>
                      <a:pPr indent="0" lvl="0" marL="0" rtl="0" algn="l">
                        <a:spcBef>
                          <a:spcPts val="0"/>
                        </a:spcBef>
                        <a:spcAft>
                          <a:spcPts val="0"/>
                        </a:spcAft>
                        <a:buClr>
                          <a:schemeClr val="dk1"/>
                        </a:buClr>
                        <a:buSzPts val="1100"/>
                        <a:buFont typeface="Arial"/>
                        <a:buNone/>
                      </a:pPr>
                      <a:r>
                        <a:rPr lang="en" sz="1000">
                          <a:solidFill>
                            <a:schemeClr val="dk1"/>
                          </a:solidFill>
                        </a:rPr>
                        <a:t>Teacher-led</a:t>
                      </a:r>
                      <a:endParaRPr sz="1000">
                        <a:solidFill>
                          <a:schemeClr val="dk1"/>
                        </a:solidFill>
                      </a:endParaRPr>
                    </a:p>
                    <a:p>
                      <a:pPr indent="0" lvl="0" marL="0" rtl="0" algn="l">
                        <a:spcBef>
                          <a:spcPts val="0"/>
                        </a:spcBef>
                        <a:spcAft>
                          <a:spcPts val="0"/>
                        </a:spcAft>
                        <a:buNone/>
                      </a:pPr>
                      <a:r>
                        <a:t/>
                      </a:r>
                      <a:endParaRPr sz="1000"/>
                    </a:p>
                  </a:txBody>
                  <a:tcPr marT="91425" marB="91425" marR="91425" marL="91425" anchor="ctr"/>
                </a:tc>
                <a:tc>
                  <a:txBody>
                    <a:bodyPr>
                      <a:noAutofit/>
                    </a:bodyPr>
                    <a:lstStyle/>
                    <a:p>
                      <a:pPr indent="0" lvl="0" marL="0" rtl="0" algn="l">
                        <a:spcBef>
                          <a:spcPts val="0"/>
                        </a:spcBef>
                        <a:spcAft>
                          <a:spcPts val="0"/>
                        </a:spcAft>
                        <a:buNone/>
                      </a:pPr>
                      <a:r>
                        <a:rPr lang="en" sz="1000"/>
                        <a:t>Books</a:t>
                      </a:r>
                      <a:endParaRPr sz="1000"/>
                    </a:p>
                  </a:txBody>
                  <a:tcPr marT="91425" marB="91425" marR="91425" marL="91425" anchor="ctr"/>
                </a:tc>
                <a:tc>
                  <a:txBody>
                    <a:bodyPr>
                      <a:noAutofit/>
                    </a:bodyPr>
                    <a:lstStyle/>
                    <a:p>
                      <a:pPr indent="0" lvl="0" marL="0" rtl="0" algn="l">
                        <a:spcBef>
                          <a:spcPts val="0"/>
                        </a:spcBef>
                        <a:spcAft>
                          <a:spcPts val="0"/>
                        </a:spcAft>
                        <a:buClr>
                          <a:schemeClr val="dk1"/>
                        </a:buClr>
                        <a:buSzPts val="1100"/>
                        <a:buFont typeface="Arial"/>
                        <a:buNone/>
                      </a:pPr>
                      <a:r>
                        <a:rPr lang="en" sz="1000">
                          <a:solidFill>
                            <a:schemeClr val="dk1"/>
                          </a:solidFill>
                        </a:rPr>
                        <a:t>Literacy &amp; Language</a:t>
                      </a:r>
                      <a:endParaRPr sz="1000"/>
                    </a:p>
                  </a:txBody>
                  <a:tcPr marT="91425" marB="91425" marR="91425" marL="91425" anchor="ctr"/>
                </a:tc>
                <a:tc>
                  <a:txBody>
                    <a:bodyPr>
                      <a:noAutofit/>
                    </a:bodyPr>
                    <a:lstStyle/>
                    <a:p>
                      <a:pPr indent="0" lvl="0" marL="0" rtl="0" algn="l">
                        <a:spcBef>
                          <a:spcPts val="0"/>
                        </a:spcBef>
                        <a:spcAft>
                          <a:spcPts val="0"/>
                        </a:spcAft>
                        <a:buClr>
                          <a:schemeClr val="dk1"/>
                        </a:buClr>
                        <a:buSzPts val="1100"/>
                        <a:buFont typeface="Arial"/>
                        <a:buNone/>
                      </a:pPr>
                      <a:r>
                        <a:rPr lang="en" sz="1000">
                          <a:solidFill>
                            <a:schemeClr val="dk1"/>
                          </a:solidFill>
                        </a:rPr>
                        <a:t>Literacy</a:t>
                      </a:r>
                      <a:endParaRPr sz="1000"/>
                    </a:p>
                  </a:txBody>
                  <a:tcPr marT="91425" marB="91425" marR="91425" marL="91425" anchor="ctr"/>
                </a:tc>
              </a:tr>
              <a:tr h="159775">
                <a:tc>
                  <a:txBody>
                    <a:bodyPr>
                      <a:noAutofit/>
                    </a:bodyPr>
                    <a:lstStyle/>
                    <a:p>
                      <a:pPr indent="0" lvl="0" marL="0" rtl="0" algn="l">
                        <a:spcBef>
                          <a:spcPts val="0"/>
                        </a:spcBef>
                        <a:spcAft>
                          <a:spcPts val="0"/>
                        </a:spcAft>
                        <a:buNone/>
                      </a:pPr>
                      <a:r>
                        <a:rPr lang="en" sz="1000"/>
                        <a:t>Field Trip - 1st Grade</a:t>
                      </a:r>
                      <a:endParaRPr sz="1000"/>
                    </a:p>
                  </a:txBody>
                  <a:tcPr marT="91425" marB="91425" marR="91425" marL="91425" anchor="ctr"/>
                </a:tc>
                <a:tc>
                  <a:txBody>
                    <a:bodyPr>
                      <a:noAutofit/>
                    </a:bodyPr>
                    <a:lstStyle/>
                    <a:p>
                      <a:pPr indent="0" lvl="0" marL="0" rtl="0" algn="l">
                        <a:spcBef>
                          <a:spcPts val="0"/>
                        </a:spcBef>
                        <a:spcAft>
                          <a:spcPts val="0"/>
                        </a:spcAft>
                        <a:buNone/>
                      </a:pPr>
                      <a:r>
                        <a:rPr lang="en" sz="1000">
                          <a:solidFill>
                            <a:schemeClr val="dk1"/>
                          </a:solidFill>
                        </a:rPr>
                        <a:t>Teacher-led</a:t>
                      </a:r>
                      <a:endParaRPr sz="1000"/>
                    </a:p>
                  </a:txBody>
                  <a:tcPr marT="91425" marB="91425" marR="91425" marL="91425" anchor="ctr"/>
                </a:tc>
                <a:tc>
                  <a:txBody>
                    <a:bodyPr>
                      <a:noAutofit/>
                    </a:bodyPr>
                    <a:lstStyle/>
                    <a:p>
                      <a:pPr indent="0" lvl="0" marL="0" rtl="0" algn="l">
                        <a:spcBef>
                          <a:spcPts val="0"/>
                        </a:spcBef>
                        <a:spcAft>
                          <a:spcPts val="0"/>
                        </a:spcAft>
                        <a:buNone/>
                      </a:pPr>
                      <a:r>
                        <a:rPr lang="en" sz="1000"/>
                        <a:t>Trips</a:t>
                      </a:r>
                      <a:endParaRPr sz="1000"/>
                    </a:p>
                  </a:txBody>
                  <a:tcPr marT="91425" marB="91425" marR="91425" marL="91425" anchor="ctr"/>
                </a:tc>
                <a:tc>
                  <a:txBody>
                    <a:bodyPr>
                      <a:noAutofit/>
                    </a:bodyPr>
                    <a:lstStyle/>
                    <a:p>
                      <a:pPr indent="0" lvl="0" marL="0" rtl="0" algn="l">
                        <a:spcBef>
                          <a:spcPts val="0"/>
                        </a:spcBef>
                        <a:spcAft>
                          <a:spcPts val="0"/>
                        </a:spcAft>
                        <a:buNone/>
                      </a:pPr>
                      <a:r>
                        <a:rPr lang="en" sz="1000"/>
                        <a:t>Math &amp; Science</a:t>
                      </a:r>
                      <a:endParaRPr sz="1000"/>
                    </a:p>
                  </a:txBody>
                  <a:tcPr marT="91425" marB="91425" marR="91425" marL="91425" anchor="ctr"/>
                </a:tc>
                <a:tc>
                  <a:txBody>
                    <a:bodyPr>
                      <a:noAutofit/>
                    </a:bodyPr>
                    <a:lstStyle/>
                    <a:p>
                      <a:pPr indent="0" lvl="0" marL="0" rtl="0" algn="l">
                        <a:spcBef>
                          <a:spcPts val="0"/>
                        </a:spcBef>
                        <a:spcAft>
                          <a:spcPts val="0"/>
                        </a:spcAft>
                        <a:buClr>
                          <a:schemeClr val="dk1"/>
                        </a:buClr>
                        <a:buSzPts val="1100"/>
                        <a:buFont typeface="Arial"/>
                        <a:buNone/>
                      </a:pPr>
                      <a:r>
                        <a:rPr lang="en" sz="1000">
                          <a:solidFill>
                            <a:schemeClr val="dk1"/>
                          </a:solidFill>
                        </a:rPr>
                        <a:t>Applied Sciences, Mathematics</a:t>
                      </a:r>
                      <a:endParaRPr sz="1000"/>
                    </a:p>
                  </a:txBody>
                  <a:tcPr marT="91425" marB="91425" marR="91425" marL="91425" anchor="ctr"/>
                </a:tc>
              </a:tr>
              <a:tr h="209725">
                <a:tc>
                  <a:txBody>
                    <a:bodyPr>
                      <a:noAutofit/>
                    </a:bodyPr>
                    <a:lstStyle/>
                    <a:p>
                      <a:pPr indent="0" lvl="0" marL="0" rtl="0" algn="l">
                        <a:spcBef>
                          <a:spcPts val="0"/>
                        </a:spcBef>
                        <a:spcAft>
                          <a:spcPts val="0"/>
                        </a:spcAft>
                        <a:buNone/>
                      </a:pPr>
                      <a:r>
                        <a:rPr lang="en" sz="1000"/>
                        <a:t>PE Equipment for a Cooperative, Healthier World</a:t>
                      </a:r>
                      <a:endParaRPr sz="1000"/>
                    </a:p>
                  </a:txBody>
                  <a:tcPr marT="91425" marB="91425" marR="91425" marL="91425" anchor="ctr"/>
                </a:tc>
                <a:tc>
                  <a:txBody>
                    <a:bodyPr>
                      <a:noAutofit/>
                    </a:bodyPr>
                    <a:lstStyle/>
                    <a:p>
                      <a:pPr indent="0" lvl="0" marL="0" rtl="0" algn="l">
                        <a:spcBef>
                          <a:spcPts val="0"/>
                        </a:spcBef>
                        <a:spcAft>
                          <a:spcPts val="0"/>
                        </a:spcAft>
                        <a:buClr>
                          <a:schemeClr val="dk1"/>
                        </a:buClr>
                        <a:buSzPts val="1100"/>
                        <a:buFont typeface="Arial"/>
                        <a:buNone/>
                      </a:pPr>
                      <a:r>
                        <a:rPr lang="en" sz="1000">
                          <a:solidFill>
                            <a:schemeClr val="dk1"/>
                          </a:solidFill>
                        </a:rPr>
                        <a:t>Teacher-led</a:t>
                      </a:r>
                      <a:endParaRPr sz="1000">
                        <a:solidFill>
                          <a:schemeClr val="dk1"/>
                        </a:solidFill>
                      </a:endParaRPr>
                    </a:p>
                    <a:p>
                      <a:pPr indent="0" lvl="0" marL="0" rtl="0" algn="l">
                        <a:spcBef>
                          <a:spcPts val="0"/>
                        </a:spcBef>
                        <a:spcAft>
                          <a:spcPts val="0"/>
                        </a:spcAft>
                        <a:buNone/>
                      </a:pPr>
                      <a:r>
                        <a:t/>
                      </a:r>
                      <a:endParaRPr sz="1000"/>
                    </a:p>
                  </a:txBody>
                  <a:tcPr marT="91425" marB="91425" marR="91425" marL="91425" anchor="ctr"/>
                </a:tc>
                <a:tc>
                  <a:txBody>
                    <a:bodyPr>
                      <a:noAutofit/>
                    </a:bodyPr>
                    <a:lstStyle/>
                    <a:p>
                      <a:pPr indent="0" lvl="0" marL="0" rtl="0" algn="l">
                        <a:spcBef>
                          <a:spcPts val="0"/>
                        </a:spcBef>
                        <a:spcAft>
                          <a:spcPts val="0"/>
                        </a:spcAft>
                        <a:buNone/>
                      </a:pPr>
                      <a:r>
                        <a:rPr lang="en" sz="1000"/>
                        <a:t>Supplies</a:t>
                      </a:r>
                      <a:endParaRPr sz="1000"/>
                    </a:p>
                  </a:txBody>
                  <a:tcPr marT="91425" marB="91425" marR="91425" marL="91425" anchor="ctr"/>
                </a:tc>
                <a:tc>
                  <a:txBody>
                    <a:bodyPr>
                      <a:noAutofit/>
                    </a:bodyPr>
                    <a:lstStyle/>
                    <a:p>
                      <a:pPr indent="0" lvl="0" marL="0" rtl="0" algn="l">
                        <a:spcBef>
                          <a:spcPts val="0"/>
                        </a:spcBef>
                        <a:spcAft>
                          <a:spcPts val="0"/>
                        </a:spcAft>
                        <a:buNone/>
                      </a:pPr>
                      <a:r>
                        <a:rPr lang="en" sz="1000"/>
                        <a:t>Health &amp; Sports</a:t>
                      </a:r>
                      <a:endParaRPr sz="1000"/>
                    </a:p>
                  </a:txBody>
                  <a:tcPr marT="91425" marB="91425" marR="91425" marL="91425" anchor="ctr"/>
                </a:tc>
                <a:tc>
                  <a:txBody>
                    <a:bodyPr>
                      <a:noAutofit/>
                    </a:bodyPr>
                    <a:lstStyle/>
                    <a:p>
                      <a:pPr indent="0" lvl="0" marL="0" rtl="0" algn="l">
                        <a:spcBef>
                          <a:spcPts val="0"/>
                        </a:spcBef>
                        <a:spcAft>
                          <a:spcPts val="0"/>
                        </a:spcAft>
                        <a:buNone/>
                      </a:pPr>
                      <a:r>
                        <a:rPr lang="en" sz="1000"/>
                        <a:t>Gym Fitness, Health and Wellness</a:t>
                      </a:r>
                      <a:endParaRPr sz="1000"/>
                    </a:p>
                  </a:txBody>
                  <a:tcPr marT="91425" marB="91425" marR="91425" marL="91425" anchor="ctr"/>
                </a:tc>
              </a:tr>
              <a:tr h="209725">
                <a:tc>
                  <a:txBody>
                    <a:bodyPr>
                      <a:noAutofit/>
                    </a:bodyPr>
                    <a:lstStyle/>
                    <a:p>
                      <a:pPr indent="0" lvl="0" marL="0" rtl="0" algn="l">
                        <a:spcBef>
                          <a:spcPts val="0"/>
                        </a:spcBef>
                        <a:spcAft>
                          <a:spcPts val="0"/>
                        </a:spcAft>
                        <a:buNone/>
                      </a:pPr>
                      <a:r>
                        <a:rPr lang="en" sz="1000"/>
                        <a:t>Glenview Elementary School’s Amazing Mural Project</a:t>
                      </a:r>
                      <a:endParaRPr sz="1000"/>
                    </a:p>
                  </a:txBody>
                  <a:tcPr marT="91425" marB="91425" marR="91425" marL="91425" anchor="ctr"/>
                </a:tc>
                <a:tc>
                  <a:txBody>
                    <a:bodyPr>
                      <a:noAutofit/>
                    </a:bodyPr>
                    <a:lstStyle/>
                    <a:p>
                      <a:pPr indent="0" lvl="0" marL="0" rtl="0" algn="l">
                        <a:spcBef>
                          <a:spcPts val="0"/>
                        </a:spcBef>
                        <a:spcAft>
                          <a:spcPts val="0"/>
                        </a:spcAft>
                        <a:buClr>
                          <a:schemeClr val="dk1"/>
                        </a:buClr>
                        <a:buSzPts val="1100"/>
                        <a:buFont typeface="Arial"/>
                        <a:buNone/>
                      </a:pPr>
                      <a:r>
                        <a:rPr lang="en" sz="1000">
                          <a:solidFill>
                            <a:schemeClr val="dk1"/>
                          </a:solidFill>
                        </a:rPr>
                        <a:t>Teacher-led</a:t>
                      </a:r>
                      <a:endParaRPr sz="1000">
                        <a:solidFill>
                          <a:schemeClr val="dk1"/>
                        </a:solidFill>
                      </a:endParaRPr>
                    </a:p>
                    <a:p>
                      <a:pPr indent="0" lvl="0" marL="0" rtl="0" algn="l">
                        <a:spcBef>
                          <a:spcPts val="0"/>
                        </a:spcBef>
                        <a:spcAft>
                          <a:spcPts val="0"/>
                        </a:spcAft>
                        <a:buNone/>
                      </a:pPr>
                      <a:r>
                        <a:t/>
                      </a:r>
                      <a:endParaRPr sz="1000">
                        <a:solidFill>
                          <a:schemeClr val="dk1"/>
                        </a:solidFill>
                      </a:endParaRPr>
                    </a:p>
                  </a:txBody>
                  <a:tcPr marT="91425" marB="91425" marR="91425" marL="91425" anchor="ctr"/>
                </a:tc>
                <a:tc>
                  <a:txBody>
                    <a:bodyPr>
                      <a:noAutofit/>
                    </a:bodyPr>
                    <a:lstStyle/>
                    <a:p>
                      <a:pPr indent="0" lvl="0" marL="0" rtl="0" algn="l">
                        <a:spcBef>
                          <a:spcPts val="0"/>
                        </a:spcBef>
                        <a:spcAft>
                          <a:spcPts val="0"/>
                        </a:spcAft>
                        <a:buNone/>
                      </a:pPr>
                      <a:r>
                        <a:rPr lang="en" sz="1000"/>
                        <a:t>Supplies</a:t>
                      </a:r>
                      <a:endParaRPr sz="1000"/>
                    </a:p>
                  </a:txBody>
                  <a:tcPr marT="91425" marB="91425" marR="91425" marL="91425" anchor="ctr"/>
                </a:tc>
                <a:tc>
                  <a:txBody>
                    <a:bodyPr>
                      <a:noAutofit/>
                    </a:bodyPr>
                    <a:lstStyle/>
                    <a:p>
                      <a:pPr indent="0" lvl="0" marL="0" rtl="0" algn="l">
                        <a:spcBef>
                          <a:spcPts val="0"/>
                        </a:spcBef>
                        <a:spcAft>
                          <a:spcPts val="0"/>
                        </a:spcAft>
                        <a:buNone/>
                      </a:pPr>
                      <a:r>
                        <a:rPr lang="en" sz="1000"/>
                        <a:t>Applied Learning, Music &amp; The Arts</a:t>
                      </a:r>
                      <a:endParaRPr sz="1000"/>
                    </a:p>
                  </a:txBody>
                  <a:tcPr marT="91425" marB="91425" marR="91425" marL="91425" anchor="ctr"/>
                </a:tc>
                <a:tc>
                  <a:txBody>
                    <a:bodyPr>
                      <a:noAutofit/>
                    </a:bodyPr>
                    <a:lstStyle/>
                    <a:p>
                      <a:pPr indent="0" lvl="0" marL="0" rtl="0" algn="l">
                        <a:spcBef>
                          <a:spcPts val="0"/>
                        </a:spcBef>
                        <a:spcAft>
                          <a:spcPts val="0"/>
                        </a:spcAft>
                        <a:buNone/>
                      </a:pPr>
                      <a:r>
                        <a:rPr lang="en" sz="1000"/>
                        <a:t>Other, Visual Arts</a:t>
                      </a:r>
                      <a:endParaRPr sz="1000"/>
                    </a:p>
                  </a:txBody>
                  <a:tcPr marT="91425" marB="91425" marR="91425" marL="91425"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464100" y="137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Challenges</a:t>
            </a:r>
            <a:endParaRPr b="1"/>
          </a:p>
        </p:txBody>
      </p:sp>
      <p:sp>
        <p:nvSpPr>
          <p:cNvPr id="199" name="Google Shape;199;p26"/>
          <p:cNvSpPr txBox="1"/>
          <p:nvPr>
            <p:ph idx="1" type="body"/>
          </p:nvPr>
        </p:nvSpPr>
        <p:spPr>
          <a:xfrm>
            <a:off x="387900" y="1076275"/>
            <a:ext cx="8520600" cy="71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Collaborative Filtering: Latent Factor Decomposition using ALS</a:t>
            </a:r>
            <a:endParaRPr/>
          </a:p>
          <a:p>
            <a:pPr indent="-317500" lvl="1" marL="914400" rtl="0" algn="l">
              <a:spcBef>
                <a:spcPts val="0"/>
              </a:spcBef>
              <a:spcAft>
                <a:spcPts val="0"/>
              </a:spcAft>
              <a:buSzPts val="1400"/>
              <a:buChar char="○"/>
            </a:pPr>
            <a:r>
              <a:rPr lang="en"/>
              <a:t>Constructed Ratings Matrix:</a:t>
            </a:r>
            <a:endParaRPr/>
          </a:p>
          <a:p>
            <a:pPr indent="0" lvl="0" marL="0" rtl="0" algn="l">
              <a:spcBef>
                <a:spcPts val="0"/>
              </a:spcBef>
              <a:spcAft>
                <a:spcPts val="0"/>
              </a:spcAft>
              <a:buNone/>
            </a:pPr>
            <a:r>
              <a:rPr lang="en"/>
              <a:t> </a:t>
            </a:r>
            <a:endParaRPr/>
          </a:p>
        </p:txBody>
      </p:sp>
      <p:grpSp>
        <p:nvGrpSpPr>
          <p:cNvPr id="200" name="Google Shape;200;p26"/>
          <p:cNvGrpSpPr/>
          <p:nvPr/>
        </p:nvGrpSpPr>
        <p:grpSpPr>
          <a:xfrm>
            <a:off x="298900" y="1742175"/>
            <a:ext cx="3613775" cy="2175900"/>
            <a:chOff x="2051500" y="1437375"/>
            <a:chExt cx="3613775" cy="2175900"/>
          </a:xfrm>
        </p:grpSpPr>
        <p:grpSp>
          <p:nvGrpSpPr>
            <p:cNvPr id="201" name="Google Shape;201;p26"/>
            <p:cNvGrpSpPr/>
            <p:nvPr/>
          </p:nvGrpSpPr>
          <p:grpSpPr>
            <a:xfrm>
              <a:off x="2664325" y="1437375"/>
              <a:ext cx="3000950" cy="2175900"/>
              <a:chOff x="6093325" y="2961375"/>
              <a:chExt cx="3000950" cy="2175900"/>
            </a:xfrm>
          </p:grpSpPr>
          <p:grpSp>
            <p:nvGrpSpPr>
              <p:cNvPr id="202" name="Google Shape;202;p26"/>
              <p:cNvGrpSpPr/>
              <p:nvPr/>
            </p:nvGrpSpPr>
            <p:grpSpPr>
              <a:xfrm>
                <a:off x="7238125" y="2961375"/>
                <a:ext cx="1856150" cy="2175900"/>
                <a:chOff x="1395800" y="2249925"/>
                <a:chExt cx="1856150" cy="2175900"/>
              </a:xfrm>
            </p:grpSpPr>
            <p:sp>
              <p:nvSpPr>
                <p:cNvPr id="203" name="Google Shape;203;p26"/>
                <p:cNvSpPr/>
                <p:nvPr/>
              </p:nvSpPr>
              <p:spPr>
                <a:xfrm>
                  <a:off x="1395800" y="2822625"/>
                  <a:ext cx="1720200" cy="11721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txBox="1"/>
                <p:nvPr/>
              </p:nvSpPr>
              <p:spPr>
                <a:xfrm>
                  <a:off x="1546750" y="2249925"/>
                  <a:ext cx="1569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rgbClr val="741B47"/>
                      </a:solidFill>
                      <a:latin typeface="Calibri"/>
                      <a:ea typeface="Calibri"/>
                      <a:cs typeface="Calibri"/>
                      <a:sym typeface="Calibri"/>
                    </a:rPr>
                    <a:t>ProjTypes </a:t>
                  </a:r>
                  <a:endParaRPr b="1">
                    <a:solidFill>
                      <a:srgbClr val="741B47"/>
                    </a:solidFill>
                    <a:latin typeface="Calibri"/>
                    <a:ea typeface="Calibri"/>
                    <a:cs typeface="Calibri"/>
                    <a:sym typeface="Calibri"/>
                  </a:endParaRPr>
                </a:p>
                <a:p>
                  <a:pPr indent="0" lvl="0" marL="0" rtl="0" algn="r">
                    <a:spcBef>
                      <a:spcPts val="0"/>
                    </a:spcBef>
                    <a:spcAft>
                      <a:spcPts val="0"/>
                    </a:spcAft>
                    <a:buNone/>
                  </a:pPr>
                  <a:r>
                    <a:rPr b="1" lang="en">
                      <a:solidFill>
                        <a:srgbClr val="741B47"/>
                      </a:solidFill>
                      <a:latin typeface="Calibri"/>
                      <a:ea typeface="Calibri"/>
                      <a:cs typeface="Calibri"/>
                      <a:sym typeface="Calibri"/>
                    </a:rPr>
                    <a:t>(ProjType IDs)</a:t>
                  </a:r>
                  <a:endParaRPr b="1">
                    <a:solidFill>
                      <a:srgbClr val="741B47"/>
                    </a:solidFill>
                    <a:latin typeface="Calibri"/>
                    <a:ea typeface="Calibri"/>
                    <a:cs typeface="Calibri"/>
                    <a:sym typeface="Calibri"/>
                  </a:endParaRPr>
                </a:p>
              </p:txBody>
            </p:sp>
            <p:sp>
              <p:nvSpPr>
                <p:cNvPr id="205" name="Google Shape;205;p26"/>
                <p:cNvSpPr txBox="1"/>
                <p:nvPr/>
              </p:nvSpPr>
              <p:spPr>
                <a:xfrm>
                  <a:off x="2153950" y="3994725"/>
                  <a:ext cx="10980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Calibri"/>
                      <a:ea typeface="Calibri"/>
                      <a:cs typeface="Calibri"/>
                      <a:sym typeface="Calibri"/>
                    </a:rPr>
                    <a:t>1781 </a:t>
                  </a:r>
                  <a:r>
                    <a:rPr b="1" lang="en">
                      <a:latin typeface="Calibri"/>
                      <a:ea typeface="Calibri"/>
                      <a:cs typeface="Calibri"/>
                      <a:sym typeface="Calibri"/>
                    </a:rPr>
                    <a:t>X </a:t>
                  </a:r>
                  <a:r>
                    <a:rPr b="1" lang="en">
                      <a:solidFill>
                        <a:srgbClr val="741B47"/>
                      </a:solidFill>
                      <a:latin typeface="Calibri"/>
                      <a:ea typeface="Calibri"/>
                      <a:cs typeface="Calibri"/>
                      <a:sym typeface="Calibri"/>
                    </a:rPr>
                    <a:t>1303</a:t>
                  </a:r>
                  <a:endParaRPr b="1">
                    <a:solidFill>
                      <a:srgbClr val="741B47"/>
                    </a:solidFill>
                    <a:latin typeface="Calibri"/>
                    <a:ea typeface="Calibri"/>
                    <a:cs typeface="Calibri"/>
                    <a:sym typeface="Calibri"/>
                  </a:endParaRPr>
                </a:p>
              </p:txBody>
            </p:sp>
          </p:grpSp>
          <p:sp>
            <p:nvSpPr>
              <p:cNvPr id="206" name="Google Shape;206;p26"/>
              <p:cNvSpPr txBox="1"/>
              <p:nvPr/>
            </p:nvSpPr>
            <p:spPr>
              <a:xfrm>
                <a:off x="6093325" y="3762975"/>
                <a:ext cx="11448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rgbClr val="38761D"/>
                    </a:solidFill>
                    <a:latin typeface="Calibri"/>
                    <a:ea typeface="Calibri"/>
                    <a:cs typeface="Calibri"/>
                    <a:sym typeface="Calibri"/>
                  </a:rPr>
                  <a:t>Donors </a:t>
                </a:r>
                <a:endParaRPr b="1">
                  <a:solidFill>
                    <a:srgbClr val="38761D"/>
                  </a:solidFill>
                  <a:latin typeface="Calibri"/>
                  <a:ea typeface="Calibri"/>
                  <a:cs typeface="Calibri"/>
                  <a:sym typeface="Calibri"/>
                </a:endParaRPr>
              </a:p>
              <a:p>
                <a:pPr indent="0" lvl="0" marL="0" rtl="0" algn="r">
                  <a:spcBef>
                    <a:spcPts val="0"/>
                  </a:spcBef>
                  <a:spcAft>
                    <a:spcPts val="0"/>
                  </a:spcAft>
                  <a:buNone/>
                </a:pPr>
                <a:r>
                  <a:rPr b="1" lang="en">
                    <a:solidFill>
                      <a:srgbClr val="38761D"/>
                    </a:solidFill>
                    <a:latin typeface="Calibri"/>
                    <a:ea typeface="Calibri"/>
                    <a:cs typeface="Calibri"/>
                    <a:sym typeface="Calibri"/>
                  </a:rPr>
                  <a:t>(Donor IDs)</a:t>
                </a:r>
                <a:endParaRPr b="1">
                  <a:solidFill>
                    <a:srgbClr val="38761D"/>
                  </a:solidFill>
                  <a:latin typeface="Calibri"/>
                  <a:ea typeface="Calibri"/>
                  <a:cs typeface="Calibri"/>
                  <a:sym typeface="Calibri"/>
                </a:endParaRPr>
              </a:p>
            </p:txBody>
          </p:sp>
        </p:grpSp>
        <p:sp>
          <p:nvSpPr>
            <p:cNvPr id="207" name="Google Shape;207;p26"/>
            <p:cNvSpPr txBox="1"/>
            <p:nvPr/>
          </p:nvSpPr>
          <p:spPr>
            <a:xfrm>
              <a:off x="2051500" y="2243950"/>
              <a:ext cx="840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Calibri"/>
                  <a:ea typeface="Calibri"/>
                  <a:cs typeface="Calibri"/>
                  <a:sym typeface="Calibri"/>
                </a:rPr>
                <a:t>R =</a:t>
              </a:r>
              <a:endParaRPr sz="3000">
                <a:latin typeface="Calibri"/>
                <a:ea typeface="Calibri"/>
                <a:cs typeface="Calibri"/>
                <a:sym typeface="Calibri"/>
              </a:endParaRPr>
            </a:p>
          </p:txBody>
        </p:sp>
      </p:grpSp>
      <p:sp>
        <p:nvSpPr>
          <p:cNvPr id="208" name="Google Shape;208;p26"/>
          <p:cNvSpPr txBox="1"/>
          <p:nvPr/>
        </p:nvSpPr>
        <p:spPr>
          <a:xfrm>
            <a:off x="3866725" y="2157725"/>
            <a:ext cx="5865600" cy="15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alibri"/>
                <a:ea typeface="Calibri"/>
                <a:cs typeface="Calibri"/>
                <a:sym typeface="Calibri"/>
              </a:rPr>
              <a:t>Where, </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  R[donor i, proj j] =      amount donated by donor i to proj j </a:t>
            </a:r>
            <a:endParaRPr sz="1600">
              <a:latin typeface="Calibri"/>
              <a:ea typeface="Calibri"/>
              <a:cs typeface="Calibri"/>
              <a:sym typeface="Calibri"/>
            </a:endParaRPr>
          </a:p>
          <a:p>
            <a:pPr indent="457200" lvl="0" marL="914400" rtl="0" algn="l">
              <a:spcBef>
                <a:spcPts val="0"/>
              </a:spcBef>
              <a:spcAft>
                <a:spcPts val="0"/>
              </a:spcAft>
              <a:buNone/>
            </a:pPr>
            <a:r>
              <a:rPr lang="en" sz="1600">
                <a:latin typeface="Calibri"/>
                <a:ea typeface="Calibri"/>
                <a:cs typeface="Calibri"/>
                <a:sym typeface="Calibri"/>
              </a:rPr>
              <a:t>      </a:t>
            </a:r>
            <a:r>
              <a:rPr lang="en" sz="1600">
                <a:latin typeface="Calibri"/>
                <a:ea typeface="Calibri"/>
                <a:cs typeface="Calibri"/>
                <a:sym typeface="Calibri"/>
              </a:rPr>
              <a:t>a</a:t>
            </a:r>
            <a:r>
              <a:rPr lang="en" sz="1600">
                <a:latin typeface="Calibri"/>
                <a:ea typeface="Calibri"/>
                <a:cs typeface="Calibri"/>
                <a:sym typeface="Calibri"/>
              </a:rPr>
              <a:t>mount donated by donor i to all projects</a:t>
            </a:r>
            <a:endParaRPr sz="1600">
              <a:latin typeface="Calibri"/>
              <a:ea typeface="Calibri"/>
              <a:cs typeface="Calibri"/>
              <a:sym typeface="Calibri"/>
            </a:endParaRPr>
          </a:p>
        </p:txBody>
      </p:sp>
      <p:cxnSp>
        <p:nvCxnSpPr>
          <p:cNvPr id="209" name="Google Shape;209;p26"/>
          <p:cNvCxnSpPr/>
          <p:nvPr/>
        </p:nvCxnSpPr>
        <p:spPr>
          <a:xfrm flipH="1" rot="10800000">
            <a:off x="5715275" y="2740575"/>
            <a:ext cx="3210600" cy="16800"/>
          </a:xfrm>
          <a:prstGeom prst="straightConnector1">
            <a:avLst/>
          </a:prstGeom>
          <a:noFill/>
          <a:ln cap="flat" cmpd="sng" w="9525">
            <a:solidFill>
              <a:schemeClr val="dk2"/>
            </a:solidFill>
            <a:prstDash val="solid"/>
            <a:round/>
            <a:headEnd len="med" w="med" type="none"/>
            <a:tailEnd len="med" w="med" type="none"/>
          </a:ln>
        </p:spPr>
      </p:cxnSp>
      <p:sp>
        <p:nvSpPr>
          <p:cNvPr id="210" name="Google Shape;210;p26"/>
          <p:cNvSpPr txBox="1"/>
          <p:nvPr>
            <p:ph idx="1" type="body"/>
          </p:nvPr>
        </p:nvSpPr>
        <p:spPr>
          <a:xfrm>
            <a:off x="342900" y="3961875"/>
            <a:ext cx="8520600" cy="714000"/>
          </a:xfrm>
          <a:prstGeom prst="rect">
            <a:avLst/>
          </a:prstGeom>
        </p:spPr>
        <p:txBody>
          <a:bodyPr anchorCtr="0" anchor="t" bIns="91425" lIns="91425" spcFirstLastPara="1" rIns="91425" wrap="square" tIns="91425">
            <a:noAutofit/>
          </a:bodyPr>
          <a:lstStyle/>
          <a:p>
            <a:pPr indent="-317500" lvl="0" marL="914400" marR="0" rtl="0" algn="l">
              <a:lnSpc>
                <a:spcPct val="90000"/>
              </a:lnSpc>
              <a:spcBef>
                <a:spcPts val="0"/>
              </a:spcBef>
              <a:spcAft>
                <a:spcPts val="0"/>
              </a:spcAft>
              <a:buClr>
                <a:schemeClr val="dk1"/>
              </a:buClr>
              <a:buSzPts val="1400"/>
              <a:buFont typeface="Arial"/>
              <a:buChar char="○"/>
            </a:pPr>
            <a:r>
              <a:rPr lang="en"/>
              <a:t>Final R’ = U*V approached a zero matrix</a:t>
            </a:r>
            <a:endParaRPr/>
          </a:p>
          <a:p>
            <a:pPr indent="0" lvl="0" marL="457200" rtl="0" algn="l">
              <a:spcBef>
                <a:spcPts val="0"/>
              </a:spcBef>
              <a:spcAft>
                <a:spcPts val="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5"/>
          <p:cNvPicPr preferRelativeResize="0"/>
          <p:nvPr/>
        </p:nvPicPr>
        <p:blipFill rotWithShape="1">
          <a:blip r:embed="rId3">
            <a:alphaModFix/>
          </a:blip>
          <a:srcRect b="22689" l="0" r="21837" t="5149"/>
          <a:stretch/>
        </p:blipFill>
        <p:spPr>
          <a:xfrm>
            <a:off x="5026200" y="849625"/>
            <a:ext cx="3933223" cy="2806614"/>
          </a:xfrm>
          <a:prstGeom prst="rect">
            <a:avLst/>
          </a:prstGeom>
          <a:noFill/>
          <a:ln>
            <a:noFill/>
          </a:ln>
        </p:spPr>
      </p:pic>
      <p:sp>
        <p:nvSpPr>
          <p:cNvPr id="96" name="Google Shape;96;p15"/>
          <p:cNvSpPr txBox="1"/>
          <p:nvPr>
            <p:ph type="title"/>
          </p:nvPr>
        </p:nvSpPr>
        <p:spPr>
          <a:xfrm>
            <a:off x="464100" y="137825"/>
            <a:ext cx="224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Calibri"/>
              <a:buNone/>
            </a:pPr>
            <a:r>
              <a:rPr b="1" lang="en"/>
              <a:t>Motivation</a:t>
            </a:r>
            <a:endParaRPr b="1"/>
          </a:p>
        </p:txBody>
      </p:sp>
      <p:sp>
        <p:nvSpPr>
          <p:cNvPr id="97" name="Google Shape;97;p15"/>
          <p:cNvSpPr txBox="1"/>
          <p:nvPr>
            <p:ph idx="1" type="body"/>
          </p:nvPr>
        </p:nvSpPr>
        <p:spPr>
          <a:xfrm>
            <a:off x="387900" y="695275"/>
            <a:ext cx="4638300" cy="268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DonorsChoose.org contacts previous donors for further donation opportunities</a:t>
            </a:r>
            <a:endParaRPr/>
          </a:p>
          <a:p>
            <a:pPr indent="-342900" lvl="0" marL="457200" rtl="0" algn="l">
              <a:spcBef>
                <a:spcPts val="0"/>
              </a:spcBef>
              <a:spcAft>
                <a:spcPts val="0"/>
              </a:spcAft>
              <a:buSzPts val="1800"/>
              <a:buChar char="●"/>
            </a:pPr>
            <a:r>
              <a:rPr lang="en"/>
              <a:t>Donors are more likely to contribute if it’s for a cause they care about</a:t>
            </a:r>
            <a:endParaRPr/>
          </a:p>
          <a:p>
            <a:pPr indent="-342900" lvl="0" marL="457200" rtl="0" algn="l">
              <a:spcBef>
                <a:spcPts val="0"/>
              </a:spcBef>
              <a:spcAft>
                <a:spcPts val="0"/>
              </a:spcAft>
              <a:buSzPts val="1800"/>
              <a:buChar char="●"/>
            </a:pPr>
            <a:r>
              <a:rPr lang="en"/>
              <a:t>Goal: Recommend donors the right projects to maximize donations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graphicFrame>
        <p:nvGraphicFramePr>
          <p:cNvPr id="102" name="Google Shape;102;p16"/>
          <p:cNvGraphicFramePr/>
          <p:nvPr/>
        </p:nvGraphicFramePr>
        <p:xfrm>
          <a:off x="362650" y="894050"/>
          <a:ext cx="3000000" cy="3000000"/>
        </p:xfrm>
        <a:graphic>
          <a:graphicData uri="http://schemas.openxmlformats.org/drawingml/2006/table">
            <a:tbl>
              <a:tblPr>
                <a:noFill/>
                <a:tableStyleId>{2834A562-FACB-4C05-AE59-1D3D1B3C5D3F}</a:tableStyleId>
              </a:tblPr>
              <a:tblGrid>
                <a:gridCol w="1121675"/>
                <a:gridCol w="7297025"/>
              </a:tblGrid>
              <a:tr h="348650">
                <a:tc>
                  <a:txBody>
                    <a:bodyPr>
                      <a:noAutofit/>
                    </a:bodyPr>
                    <a:lstStyle/>
                    <a:p>
                      <a:pPr indent="0" lvl="0" marL="0" marR="0" rtl="0" algn="l">
                        <a:spcBef>
                          <a:spcPts val="0"/>
                        </a:spcBef>
                        <a:spcAft>
                          <a:spcPts val="0"/>
                        </a:spcAft>
                        <a:buClr>
                          <a:schemeClr val="dk1"/>
                        </a:buClr>
                        <a:buSzPts val="1200"/>
                        <a:buFont typeface="Calibri"/>
                        <a:buNone/>
                      </a:pPr>
                      <a:r>
                        <a:rPr b="1" lang="en" sz="1200" u="none" cap="none" strike="noStrike">
                          <a:latin typeface="Calibri"/>
                          <a:ea typeface="Calibri"/>
                          <a:cs typeface="Calibri"/>
                          <a:sym typeface="Calibri"/>
                        </a:rPr>
                        <a:t>TABLES (SIZE)</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200"/>
                        <a:buFont typeface="Calibri"/>
                        <a:buNone/>
                      </a:pPr>
                      <a:r>
                        <a:rPr b="1" lang="en" sz="1200" u="none" cap="none" strike="noStrike">
                          <a:latin typeface="Calibri"/>
                          <a:ea typeface="Calibri"/>
                          <a:cs typeface="Calibri"/>
                          <a:sym typeface="Calibri"/>
                        </a:rPr>
                        <a:t>DESCRIPTION (MAIN ATTRIBUTES)</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6700">
                <a:tc>
                  <a:txBody>
                    <a:bodyPr>
                      <a:noAutofit/>
                    </a:bodyPr>
                    <a:lstStyle/>
                    <a:p>
                      <a:pPr indent="0" lvl="0" marL="0" marR="0" rtl="0" algn="l">
                        <a:spcBef>
                          <a:spcPts val="0"/>
                        </a:spcBef>
                        <a:spcAft>
                          <a:spcPts val="0"/>
                        </a:spcAft>
                        <a:buClr>
                          <a:schemeClr val="dk1"/>
                        </a:buClr>
                        <a:buSzPts val="1100"/>
                        <a:buFont typeface="Calibri"/>
                        <a:buNone/>
                      </a:pPr>
                      <a:r>
                        <a:rPr lang="en" sz="1200" u="none" cap="none" strike="noStrike">
                          <a:latin typeface="Calibri"/>
                          <a:ea typeface="Calibri"/>
                          <a:cs typeface="Calibri"/>
                          <a:sym typeface="Calibri"/>
                        </a:rPr>
                        <a:t>Donations</a:t>
                      </a:r>
                      <a:endParaRPr sz="1200" u="none" cap="none" strike="noStrike">
                        <a:latin typeface="Calibri"/>
                        <a:ea typeface="Calibri"/>
                        <a:cs typeface="Calibri"/>
                        <a:sym typeface="Calibri"/>
                      </a:endParaRPr>
                    </a:p>
                    <a:p>
                      <a:pPr indent="0" lvl="0" marL="0" marR="0" rtl="0" algn="l">
                        <a:spcBef>
                          <a:spcPts val="0"/>
                        </a:spcBef>
                        <a:spcAft>
                          <a:spcPts val="0"/>
                        </a:spcAft>
                        <a:buClr>
                          <a:schemeClr val="dk1"/>
                        </a:buClr>
                        <a:buSzPts val="1100"/>
                        <a:buFont typeface="Calibri"/>
                        <a:buNone/>
                      </a:pPr>
                      <a:r>
                        <a:rPr lang="en" sz="1200" u="none" cap="none" strike="noStrike">
                          <a:latin typeface="Calibri"/>
                          <a:ea typeface="Calibri"/>
                          <a:cs typeface="Calibri"/>
                          <a:sym typeface="Calibri"/>
                        </a:rPr>
                        <a:t>(4.69m x 7)</a:t>
                      </a:r>
                      <a:endParaRPr sz="12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100"/>
                        <a:buFont typeface="Calibri"/>
                        <a:buNone/>
                      </a:pPr>
                      <a:r>
                        <a:rPr lang="en" sz="1200" u="none" cap="none" strike="noStrike">
                          <a:latin typeface="Calibri"/>
                          <a:ea typeface="Calibri"/>
                          <a:cs typeface="Calibri"/>
                          <a:sym typeface="Calibri"/>
                        </a:rPr>
                        <a:t>Date, donor, amount and benefiting project of each donation</a:t>
                      </a:r>
                      <a:endParaRPr sz="12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7675">
                <a:tc>
                  <a:txBody>
                    <a:bodyPr>
                      <a:noAutofit/>
                    </a:bodyPr>
                    <a:lstStyle/>
                    <a:p>
                      <a:pPr indent="0" lvl="0" marL="0" marR="0" rtl="0" algn="l">
                        <a:spcBef>
                          <a:spcPts val="0"/>
                        </a:spcBef>
                        <a:spcAft>
                          <a:spcPts val="0"/>
                        </a:spcAft>
                        <a:buClr>
                          <a:schemeClr val="dk1"/>
                        </a:buClr>
                        <a:buSzPts val="1100"/>
                        <a:buFont typeface="Calibri"/>
                        <a:buNone/>
                      </a:pPr>
                      <a:r>
                        <a:rPr lang="en" sz="1200" u="none" cap="none" strike="noStrike">
                          <a:latin typeface="Calibri"/>
                          <a:ea typeface="Calibri"/>
                          <a:cs typeface="Calibri"/>
                          <a:sym typeface="Calibri"/>
                        </a:rPr>
                        <a:t>Donors</a:t>
                      </a:r>
                      <a:endParaRPr sz="1200" u="none" cap="none" strike="noStrike">
                        <a:latin typeface="Calibri"/>
                        <a:ea typeface="Calibri"/>
                        <a:cs typeface="Calibri"/>
                        <a:sym typeface="Calibri"/>
                      </a:endParaRPr>
                    </a:p>
                    <a:p>
                      <a:pPr indent="0" lvl="0" marL="0" marR="0" rtl="0" algn="l">
                        <a:spcBef>
                          <a:spcPts val="0"/>
                        </a:spcBef>
                        <a:spcAft>
                          <a:spcPts val="0"/>
                        </a:spcAft>
                        <a:buClr>
                          <a:schemeClr val="dk1"/>
                        </a:buClr>
                        <a:buSzPts val="1100"/>
                        <a:buFont typeface="Calibri"/>
                        <a:buNone/>
                      </a:pPr>
                      <a:r>
                        <a:rPr lang="en" sz="1200" u="none" cap="none" strike="noStrike">
                          <a:latin typeface="Calibri"/>
                          <a:ea typeface="Calibri"/>
                          <a:cs typeface="Calibri"/>
                          <a:sym typeface="Calibri"/>
                        </a:rPr>
                        <a:t>(2.12m x 5)</a:t>
                      </a:r>
                      <a:endParaRPr sz="12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100"/>
                        <a:buFont typeface="Calibri"/>
                        <a:buNone/>
                      </a:pPr>
                      <a:r>
                        <a:rPr lang="en" sz="1200" u="none" cap="none" strike="noStrike">
                          <a:latin typeface="Calibri"/>
                          <a:ea typeface="Calibri"/>
                          <a:cs typeface="Calibri"/>
                          <a:sym typeface="Calibri"/>
                        </a:rPr>
                        <a:t>Location of donor and whether or not donor is a teacher</a:t>
                      </a:r>
                      <a:endParaRPr sz="12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64800">
                <a:tc>
                  <a:txBody>
                    <a:bodyPr>
                      <a:noAutofit/>
                    </a:bodyPr>
                    <a:lstStyle/>
                    <a:p>
                      <a:pPr indent="0" lvl="0" marL="0" marR="0" rtl="0" algn="l">
                        <a:spcBef>
                          <a:spcPts val="0"/>
                        </a:spcBef>
                        <a:spcAft>
                          <a:spcPts val="0"/>
                        </a:spcAft>
                        <a:buClr>
                          <a:schemeClr val="dk1"/>
                        </a:buClr>
                        <a:buSzPts val="1100"/>
                        <a:buFont typeface="Calibri"/>
                        <a:buNone/>
                      </a:pPr>
                      <a:r>
                        <a:rPr lang="en" sz="1200" u="none" cap="none" strike="noStrike">
                          <a:latin typeface="Calibri"/>
                          <a:ea typeface="Calibri"/>
                          <a:cs typeface="Calibri"/>
                          <a:sym typeface="Calibri"/>
                        </a:rPr>
                        <a:t>Projects</a:t>
                      </a:r>
                      <a:endParaRPr sz="1200" u="none" cap="none" strike="noStrike">
                        <a:latin typeface="Calibri"/>
                        <a:ea typeface="Calibri"/>
                        <a:cs typeface="Calibri"/>
                        <a:sym typeface="Calibri"/>
                      </a:endParaRPr>
                    </a:p>
                    <a:p>
                      <a:pPr indent="0" lvl="0" marL="0" marR="0" rtl="0" algn="l">
                        <a:spcBef>
                          <a:spcPts val="0"/>
                        </a:spcBef>
                        <a:spcAft>
                          <a:spcPts val="0"/>
                        </a:spcAft>
                        <a:buClr>
                          <a:schemeClr val="dk1"/>
                        </a:buClr>
                        <a:buSzPts val="1100"/>
                        <a:buFont typeface="Calibri"/>
                        <a:buNone/>
                      </a:pPr>
                      <a:r>
                        <a:rPr lang="en" sz="1200" u="none" cap="none" strike="noStrike">
                          <a:latin typeface="Calibri"/>
                          <a:ea typeface="Calibri"/>
                          <a:cs typeface="Calibri"/>
                          <a:sym typeface="Calibri"/>
                        </a:rPr>
                        <a:t>(1.11m x 18)</a:t>
                      </a:r>
                      <a:endParaRPr sz="12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100"/>
                        <a:buFont typeface="Calibri"/>
                        <a:buNone/>
                      </a:pPr>
                      <a:r>
                        <a:rPr lang="en" sz="1200" u="none" cap="none" strike="noStrike">
                          <a:latin typeface="Calibri"/>
                          <a:ea typeface="Calibri"/>
                          <a:cs typeface="Calibri"/>
                          <a:sym typeface="Calibri"/>
                        </a:rPr>
                        <a:t>Teacher, School, Date posted and expiration date, Further details (Project Type, Title, Essay, Short Description, Need Statement, Category, Grade Level, Cost, Project Posted Date, Project Current Status (Expired, Fully Funded, Live), Project Fully Funded Date</a:t>
                      </a:r>
                      <a:endParaRPr sz="1200" u="none" cap="none" strike="noStrike">
                        <a:latin typeface="Calibri"/>
                        <a:ea typeface="Calibri"/>
                        <a:cs typeface="Calibri"/>
                        <a:sym typeface="Calibri"/>
                      </a:endParaRPr>
                    </a:p>
                    <a:p>
                      <a:pPr indent="0" lvl="0" marL="0" marR="0" rtl="0" algn="l">
                        <a:spcBef>
                          <a:spcPts val="0"/>
                        </a:spcBef>
                        <a:spcAft>
                          <a:spcPts val="0"/>
                        </a:spcAft>
                        <a:buClr>
                          <a:schemeClr val="dk1"/>
                        </a:buClr>
                        <a:buSzPts val="1100"/>
                        <a:buFont typeface="Calibri"/>
                        <a:buNone/>
                      </a:pPr>
                      <a:r>
                        <a:t/>
                      </a:r>
                      <a:endParaRPr sz="12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6700">
                <a:tc>
                  <a:txBody>
                    <a:bodyPr>
                      <a:noAutofit/>
                    </a:bodyPr>
                    <a:lstStyle/>
                    <a:p>
                      <a:pPr indent="0" lvl="0" marL="0" marR="0" rtl="0" algn="l">
                        <a:spcBef>
                          <a:spcPts val="0"/>
                        </a:spcBef>
                        <a:spcAft>
                          <a:spcPts val="0"/>
                        </a:spcAft>
                        <a:buClr>
                          <a:schemeClr val="dk1"/>
                        </a:buClr>
                        <a:buSzPts val="1100"/>
                        <a:buFont typeface="Calibri"/>
                        <a:buNone/>
                      </a:pPr>
                      <a:r>
                        <a:rPr lang="en" sz="1200" u="none" cap="none" strike="noStrike">
                          <a:latin typeface="Calibri"/>
                          <a:ea typeface="Calibri"/>
                          <a:cs typeface="Calibri"/>
                          <a:sym typeface="Calibri"/>
                        </a:rPr>
                        <a:t>Resources</a:t>
                      </a:r>
                      <a:endParaRPr sz="1200" u="none" cap="none" strike="noStrike">
                        <a:latin typeface="Calibri"/>
                        <a:ea typeface="Calibri"/>
                        <a:cs typeface="Calibri"/>
                        <a:sym typeface="Calibri"/>
                      </a:endParaRPr>
                    </a:p>
                    <a:p>
                      <a:pPr indent="0" lvl="0" marL="0" marR="0" rtl="0" algn="l">
                        <a:spcBef>
                          <a:spcPts val="0"/>
                        </a:spcBef>
                        <a:spcAft>
                          <a:spcPts val="0"/>
                        </a:spcAft>
                        <a:buClr>
                          <a:schemeClr val="dk1"/>
                        </a:buClr>
                        <a:buSzPts val="1100"/>
                        <a:buFont typeface="Calibri"/>
                        <a:buNone/>
                      </a:pPr>
                      <a:r>
                        <a:rPr lang="en" sz="1200" u="none" cap="none" strike="noStrike">
                          <a:latin typeface="Calibri"/>
                          <a:ea typeface="Calibri"/>
                          <a:cs typeface="Calibri"/>
                          <a:sym typeface="Calibri"/>
                        </a:rPr>
                        <a:t>(7.21m x 5)</a:t>
                      </a:r>
                      <a:endParaRPr sz="12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100"/>
                        <a:buFont typeface="Calibri"/>
                        <a:buNone/>
                      </a:pPr>
                      <a:r>
                        <a:rPr lang="en" sz="1200" u="none" cap="none" strike="noStrike">
                          <a:latin typeface="Calibri"/>
                          <a:ea typeface="Calibri"/>
                          <a:cs typeface="Calibri"/>
                          <a:sym typeface="Calibri"/>
                        </a:rPr>
                        <a:t>Name, quantity, price, vendor of resource to be bought for a particular project</a:t>
                      </a:r>
                      <a:endParaRPr sz="12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7675">
                <a:tc>
                  <a:txBody>
                    <a:bodyPr>
                      <a:noAutofit/>
                    </a:bodyPr>
                    <a:lstStyle/>
                    <a:p>
                      <a:pPr indent="0" lvl="0" marL="0" marR="0" rtl="0" algn="l">
                        <a:spcBef>
                          <a:spcPts val="0"/>
                        </a:spcBef>
                        <a:spcAft>
                          <a:spcPts val="0"/>
                        </a:spcAft>
                        <a:buClr>
                          <a:schemeClr val="dk1"/>
                        </a:buClr>
                        <a:buSzPts val="1100"/>
                        <a:buFont typeface="Calibri"/>
                        <a:buNone/>
                      </a:pPr>
                      <a:r>
                        <a:rPr lang="en" sz="1200" u="none" cap="none" strike="noStrike">
                          <a:latin typeface="Calibri"/>
                          <a:ea typeface="Calibri"/>
                          <a:cs typeface="Calibri"/>
                          <a:sym typeface="Calibri"/>
                        </a:rPr>
                        <a:t>Schools</a:t>
                      </a:r>
                      <a:endParaRPr sz="1200" u="none" cap="none" strike="noStrike">
                        <a:latin typeface="Calibri"/>
                        <a:ea typeface="Calibri"/>
                        <a:cs typeface="Calibri"/>
                        <a:sym typeface="Calibri"/>
                      </a:endParaRPr>
                    </a:p>
                    <a:p>
                      <a:pPr indent="0" lvl="0" marL="0" marR="0" rtl="0" algn="l">
                        <a:spcBef>
                          <a:spcPts val="0"/>
                        </a:spcBef>
                        <a:spcAft>
                          <a:spcPts val="0"/>
                        </a:spcAft>
                        <a:buClr>
                          <a:schemeClr val="dk1"/>
                        </a:buClr>
                        <a:buSzPts val="1100"/>
                        <a:buFont typeface="Calibri"/>
                        <a:buNone/>
                      </a:pPr>
                      <a:r>
                        <a:rPr lang="en" sz="1200" u="none" cap="none" strike="noStrike">
                          <a:latin typeface="Calibri"/>
                          <a:ea typeface="Calibri"/>
                          <a:cs typeface="Calibri"/>
                          <a:sym typeface="Calibri"/>
                        </a:rPr>
                        <a:t>(73.0k x 9)</a:t>
                      </a:r>
                      <a:endParaRPr sz="12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100"/>
                        <a:buFont typeface="Calibri"/>
                        <a:buNone/>
                      </a:pPr>
                      <a:r>
                        <a:rPr lang="en" sz="1200" u="none" cap="none" strike="noStrike">
                          <a:latin typeface="Calibri"/>
                          <a:ea typeface="Calibri"/>
                          <a:cs typeface="Calibri"/>
                          <a:sym typeface="Calibri"/>
                        </a:rPr>
                        <a:t>Name, type of area % of students on free lunch, location of the school</a:t>
                      </a:r>
                      <a:endParaRPr sz="12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6700">
                <a:tc>
                  <a:txBody>
                    <a:bodyPr>
                      <a:noAutofit/>
                    </a:bodyPr>
                    <a:lstStyle/>
                    <a:p>
                      <a:pPr indent="0" lvl="0" marL="0" marR="0" rtl="0" algn="l">
                        <a:spcBef>
                          <a:spcPts val="0"/>
                        </a:spcBef>
                        <a:spcAft>
                          <a:spcPts val="0"/>
                        </a:spcAft>
                        <a:buClr>
                          <a:schemeClr val="dk1"/>
                        </a:buClr>
                        <a:buSzPts val="1100"/>
                        <a:buFont typeface="Calibri"/>
                        <a:buNone/>
                      </a:pPr>
                      <a:r>
                        <a:rPr lang="en" sz="1200" u="none" cap="none" strike="noStrike">
                          <a:latin typeface="Calibri"/>
                          <a:ea typeface="Calibri"/>
                          <a:cs typeface="Calibri"/>
                          <a:sym typeface="Calibri"/>
                        </a:rPr>
                        <a:t>Teachers</a:t>
                      </a:r>
                      <a:endParaRPr sz="1200" u="none" cap="none" strike="noStrike">
                        <a:latin typeface="Calibri"/>
                        <a:ea typeface="Calibri"/>
                        <a:cs typeface="Calibri"/>
                        <a:sym typeface="Calibri"/>
                      </a:endParaRPr>
                    </a:p>
                    <a:p>
                      <a:pPr indent="0" lvl="0" marL="0" marR="0" rtl="0" algn="l">
                        <a:spcBef>
                          <a:spcPts val="0"/>
                        </a:spcBef>
                        <a:spcAft>
                          <a:spcPts val="0"/>
                        </a:spcAft>
                        <a:buClr>
                          <a:schemeClr val="dk1"/>
                        </a:buClr>
                        <a:buSzPts val="1100"/>
                        <a:buFont typeface="Calibri"/>
                        <a:buNone/>
                      </a:pPr>
                      <a:r>
                        <a:rPr lang="en" sz="1200" u="none" cap="none" strike="noStrike">
                          <a:latin typeface="Calibri"/>
                          <a:ea typeface="Calibri"/>
                          <a:cs typeface="Calibri"/>
                          <a:sym typeface="Calibri"/>
                        </a:rPr>
                        <a:t>(403k x 3)</a:t>
                      </a:r>
                      <a:endParaRPr sz="12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100"/>
                        <a:buFont typeface="Calibri"/>
                        <a:buNone/>
                      </a:pPr>
                      <a:r>
                        <a:rPr lang="en" sz="1200" u="none" cap="none" strike="noStrike">
                          <a:latin typeface="Calibri"/>
                          <a:ea typeface="Calibri"/>
                          <a:cs typeface="Calibri"/>
                          <a:sym typeface="Calibri"/>
                        </a:rPr>
                        <a:t>Date when a particular teacher first posted a project on donorschoose.org</a:t>
                      </a:r>
                      <a:endParaRPr sz="12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03" name="Google Shape;103;p16"/>
          <p:cNvSpPr txBox="1"/>
          <p:nvPr>
            <p:ph type="title"/>
          </p:nvPr>
        </p:nvSpPr>
        <p:spPr>
          <a:xfrm>
            <a:off x="464100" y="137825"/>
            <a:ext cx="2763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Calibri"/>
              <a:buNone/>
            </a:pPr>
            <a:r>
              <a:rPr b="1" lang="en"/>
              <a:t>The Dataset</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idx="1" type="body"/>
          </p:nvPr>
        </p:nvSpPr>
        <p:spPr>
          <a:xfrm>
            <a:off x="387900" y="1000075"/>
            <a:ext cx="8756100" cy="358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Preprocessing:</a:t>
            </a:r>
            <a:endParaRPr/>
          </a:p>
          <a:p>
            <a:pPr indent="-317500" lvl="1" marL="914400" rtl="0" algn="l">
              <a:spcBef>
                <a:spcPts val="0"/>
              </a:spcBef>
              <a:spcAft>
                <a:spcPts val="0"/>
              </a:spcAft>
              <a:buSzPts val="1400"/>
              <a:buChar char="○"/>
            </a:pPr>
            <a:r>
              <a:rPr lang="en"/>
              <a:t>Joined tables “Donations”, “Donors” and “Projects” after deleting duplicate records.</a:t>
            </a:r>
            <a:endParaRPr/>
          </a:p>
          <a:p>
            <a:pPr indent="-317500" lvl="1" marL="914400" rtl="0" algn="l">
              <a:spcBef>
                <a:spcPts val="0"/>
              </a:spcBef>
              <a:spcAft>
                <a:spcPts val="0"/>
              </a:spcAft>
              <a:buSzPts val="1400"/>
              <a:buChar char="○"/>
            </a:pPr>
            <a:r>
              <a:rPr lang="en"/>
              <a:t>Geographically target donors based in Oakland</a:t>
            </a:r>
            <a:endParaRPr/>
          </a:p>
          <a:p>
            <a:pPr indent="0" lvl="0" marL="914400" rtl="0" algn="l">
              <a:spcBef>
                <a:spcPts val="1600"/>
              </a:spcBef>
              <a:spcAft>
                <a:spcPts val="0"/>
              </a:spcAft>
              <a:buNone/>
            </a:pPr>
            <a:r>
              <a:t/>
            </a:r>
            <a:endParaRPr/>
          </a:p>
          <a:p>
            <a:pPr indent="-342900" lvl="0" marL="457200" rtl="0" algn="l">
              <a:spcBef>
                <a:spcPts val="0"/>
              </a:spcBef>
              <a:spcAft>
                <a:spcPts val="0"/>
              </a:spcAft>
              <a:buSzPts val="1800"/>
              <a:buChar char="●"/>
            </a:pPr>
            <a:r>
              <a:rPr lang="en"/>
              <a:t>Final Datasets</a:t>
            </a:r>
            <a:r>
              <a:rPr lang="en"/>
              <a:t>: </a:t>
            </a:r>
            <a:endParaRPr/>
          </a:p>
          <a:p>
            <a:pPr indent="-317500" lvl="1" marL="914400" rtl="0" algn="l">
              <a:spcBef>
                <a:spcPts val="0"/>
              </a:spcBef>
              <a:spcAft>
                <a:spcPts val="0"/>
              </a:spcAft>
              <a:buSzPts val="1400"/>
              <a:buChar char="○"/>
            </a:pPr>
            <a:r>
              <a:rPr lang="en" sz="1800"/>
              <a:t>Projects table (</a:t>
            </a:r>
            <a:r>
              <a:rPr i="1" lang="en" sz="1800"/>
              <a:t>1,110,015 rows</a:t>
            </a:r>
            <a:r>
              <a:rPr lang="en" sz="1800"/>
              <a:t>)</a:t>
            </a:r>
            <a:endParaRPr/>
          </a:p>
          <a:p>
            <a:pPr indent="-317500" lvl="1" marL="914400" rtl="0" algn="l">
              <a:spcBef>
                <a:spcPts val="0"/>
              </a:spcBef>
              <a:spcAft>
                <a:spcPts val="0"/>
              </a:spcAft>
              <a:buSzPts val="1400"/>
              <a:buChar char="○"/>
            </a:pPr>
            <a:r>
              <a:rPr lang="en"/>
              <a:t>Donations by donors who are based in Oakland </a:t>
            </a:r>
            <a:r>
              <a:rPr i="1" lang="en"/>
              <a:t>(15,924 rows)</a:t>
            </a:r>
            <a:endParaRPr/>
          </a:p>
        </p:txBody>
      </p:sp>
      <p:sp>
        <p:nvSpPr>
          <p:cNvPr id="109" name="Google Shape;109;p17"/>
          <p:cNvSpPr txBox="1"/>
          <p:nvPr>
            <p:ph type="title"/>
          </p:nvPr>
        </p:nvSpPr>
        <p:spPr>
          <a:xfrm>
            <a:off x="464100" y="137825"/>
            <a:ext cx="2847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Calibri"/>
              <a:buNone/>
            </a:pPr>
            <a:r>
              <a:rPr b="1" lang="en"/>
              <a:t>The Dataset</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Google Shape;114;p18"/>
          <p:cNvPicPr preferRelativeResize="0"/>
          <p:nvPr/>
        </p:nvPicPr>
        <p:blipFill>
          <a:blip r:embed="rId3">
            <a:alphaModFix/>
          </a:blip>
          <a:stretch>
            <a:fillRect/>
          </a:stretch>
        </p:blipFill>
        <p:spPr>
          <a:xfrm>
            <a:off x="64308" y="2638624"/>
            <a:ext cx="9015400" cy="2504876"/>
          </a:xfrm>
          <a:prstGeom prst="rect">
            <a:avLst/>
          </a:prstGeom>
          <a:noFill/>
          <a:ln>
            <a:noFill/>
          </a:ln>
        </p:spPr>
      </p:pic>
      <p:sp>
        <p:nvSpPr>
          <p:cNvPr id="115" name="Google Shape;115;p18"/>
          <p:cNvSpPr txBox="1"/>
          <p:nvPr>
            <p:ph type="title"/>
          </p:nvPr>
        </p:nvSpPr>
        <p:spPr>
          <a:xfrm>
            <a:off x="464100" y="1262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b="1" lang="en"/>
              <a:t>Recommending Projects to Donors in Oakland</a:t>
            </a:r>
            <a:endParaRPr b="1"/>
          </a:p>
        </p:txBody>
      </p:sp>
      <p:sp>
        <p:nvSpPr>
          <p:cNvPr id="116" name="Google Shape;116;p18"/>
          <p:cNvSpPr txBox="1"/>
          <p:nvPr>
            <p:ph idx="1" type="body"/>
          </p:nvPr>
        </p:nvSpPr>
        <p:spPr>
          <a:xfrm>
            <a:off x="599400" y="1042875"/>
            <a:ext cx="8250000" cy="17451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SzPts val="2500"/>
              <a:buAutoNum type="arabicPeriod"/>
            </a:pPr>
            <a:r>
              <a:rPr lang="en" sz="2500"/>
              <a:t>Content Based Recommendation</a:t>
            </a:r>
            <a:endParaRPr sz="2500"/>
          </a:p>
          <a:p>
            <a:pPr indent="-387350" lvl="0" marL="457200" rtl="0" algn="l">
              <a:spcBef>
                <a:spcPts val="0"/>
              </a:spcBef>
              <a:spcAft>
                <a:spcPts val="0"/>
              </a:spcAft>
              <a:buSzPts val="2500"/>
              <a:buAutoNum type="arabicPeriod"/>
            </a:pPr>
            <a:r>
              <a:rPr lang="en" sz="2500"/>
              <a:t>Collaborative Filtering</a:t>
            </a:r>
            <a:endParaRPr sz="2500"/>
          </a:p>
          <a:p>
            <a:pPr indent="0" lvl="0" marL="0" rtl="0" algn="l">
              <a:spcBef>
                <a:spcPts val="0"/>
              </a:spcBef>
              <a:spcAft>
                <a:spcPts val="0"/>
              </a:spcAft>
              <a:buNone/>
            </a:pPr>
            <a:r>
              <a:t/>
            </a:r>
            <a:endParaRPr/>
          </a:p>
          <a:p>
            <a:pPr indent="0" lvl="0" marL="0" rtl="0" algn="l">
              <a:spcBef>
                <a:spcPts val="0"/>
              </a:spcBef>
              <a:spcAft>
                <a:spcPts val="0"/>
              </a:spcAft>
              <a:buNone/>
            </a:pPr>
            <a:r>
              <a:rPr lang="en"/>
              <a:t>Let’s consider the following donation data for a donor from Oakland: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464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Content Based Recommendation</a:t>
            </a:r>
            <a:endParaRPr b="1"/>
          </a:p>
        </p:txBody>
      </p:sp>
      <p:sp>
        <p:nvSpPr>
          <p:cNvPr id="122" name="Google Shape;122;p19"/>
          <p:cNvSpPr txBox="1"/>
          <p:nvPr>
            <p:ph idx="1" type="body"/>
          </p:nvPr>
        </p:nvSpPr>
        <p:spPr>
          <a:xfrm>
            <a:off x="3879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Build Project Profile</a:t>
            </a:r>
            <a:endParaRPr b="1"/>
          </a:p>
          <a:p>
            <a:pPr indent="-317500" lvl="1" marL="914400" rtl="0" algn="l">
              <a:spcBef>
                <a:spcPts val="0"/>
              </a:spcBef>
              <a:spcAft>
                <a:spcPts val="0"/>
              </a:spcAft>
              <a:buSzPts val="1400"/>
              <a:buChar char="○"/>
            </a:pPr>
            <a:r>
              <a:rPr lang="en"/>
              <a:t>Vectorize features ‘Project Title’, ‘Project Type’, ‘Project Resource Category’, ‘Project Subject Category Tree’ and ‘Project Subject Subcategory Tree’ using TF-IDF.</a:t>
            </a:r>
            <a:endParaRPr/>
          </a:p>
          <a:p>
            <a:pPr indent="0" lvl="0" marL="914400" rtl="0" algn="l">
              <a:spcBef>
                <a:spcPts val="0"/>
              </a:spcBef>
              <a:spcAft>
                <a:spcPts val="0"/>
              </a:spcAft>
              <a:buNone/>
            </a:pPr>
            <a:r>
              <a:t/>
            </a:r>
            <a:endParaRPr/>
          </a:p>
          <a:p>
            <a:pPr indent="-342900" lvl="0" marL="457200" rtl="0" algn="l">
              <a:spcBef>
                <a:spcPts val="0"/>
              </a:spcBef>
              <a:spcAft>
                <a:spcPts val="0"/>
              </a:spcAft>
              <a:buSzPts val="1800"/>
              <a:buChar char="●"/>
            </a:pPr>
            <a:r>
              <a:rPr b="1" lang="en"/>
              <a:t>Build Donor Profile</a:t>
            </a:r>
            <a:endParaRPr b="1"/>
          </a:p>
          <a:p>
            <a:pPr indent="-317500" lvl="1" marL="914400" rtl="0" algn="l">
              <a:spcBef>
                <a:spcPts val="0"/>
              </a:spcBef>
              <a:spcAft>
                <a:spcPts val="0"/>
              </a:spcAft>
              <a:buSzPts val="1400"/>
              <a:buChar char="○"/>
            </a:pPr>
            <a:r>
              <a:rPr lang="en"/>
              <a:t>Weighted average of project profiles that the donor has donated to by the donations amount.</a:t>
            </a:r>
            <a:endParaRPr/>
          </a:p>
          <a:p>
            <a:pPr indent="0" lvl="0" marL="914400" rtl="0" algn="l">
              <a:spcBef>
                <a:spcPts val="0"/>
              </a:spcBef>
              <a:spcAft>
                <a:spcPts val="0"/>
              </a:spcAft>
              <a:buNone/>
            </a:pPr>
            <a:r>
              <a:t/>
            </a:r>
            <a:endParaRPr/>
          </a:p>
          <a:p>
            <a:pPr indent="-342900" lvl="0" marL="457200" rtl="0" algn="l">
              <a:spcBef>
                <a:spcPts val="0"/>
              </a:spcBef>
              <a:spcAft>
                <a:spcPts val="0"/>
              </a:spcAft>
              <a:buSzPts val="1800"/>
              <a:buChar char="●"/>
            </a:pPr>
            <a:r>
              <a:rPr b="1" lang="en"/>
              <a:t>Recommend projects</a:t>
            </a:r>
            <a:endParaRPr b="1"/>
          </a:p>
          <a:p>
            <a:pPr indent="-317500" lvl="1" marL="914400" rtl="0" algn="l">
              <a:spcBef>
                <a:spcPts val="0"/>
              </a:spcBef>
              <a:spcAft>
                <a:spcPts val="0"/>
              </a:spcAft>
              <a:buSzPts val="1400"/>
              <a:buChar char="○"/>
            </a:pPr>
            <a:r>
              <a:rPr lang="en"/>
              <a:t>Recommend the top most similar projects by computing the cosine similarity between the donor profile and all project profiles.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64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Insights from Content Based Recommendations</a:t>
            </a:r>
            <a:endParaRPr b="1"/>
          </a:p>
        </p:txBody>
      </p:sp>
      <p:sp>
        <p:nvSpPr>
          <p:cNvPr id="128" name="Google Shape;128;p20"/>
          <p:cNvSpPr txBox="1"/>
          <p:nvPr>
            <p:ph idx="1" type="body"/>
          </p:nvPr>
        </p:nvSpPr>
        <p:spPr>
          <a:xfrm>
            <a:off x="3879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Let’s consider a user profile sorted by relevance score of features.</a:t>
            </a:r>
            <a:endParaRPr/>
          </a:p>
          <a:p>
            <a:pPr indent="0" lvl="0" marL="0" rtl="0" algn="l">
              <a:spcBef>
                <a:spcPts val="0"/>
              </a:spcBef>
              <a:spcAft>
                <a:spcPts val="0"/>
              </a:spcAft>
              <a:buNone/>
            </a:pPr>
            <a:r>
              <a:t/>
            </a:r>
            <a:endParaRPr/>
          </a:p>
        </p:txBody>
      </p:sp>
      <p:sp>
        <p:nvSpPr>
          <p:cNvPr id="129" name="Google Shape;129;p20"/>
          <p:cNvSpPr/>
          <p:nvPr/>
        </p:nvSpPr>
        <p:spPr>
          <a:xfrm>
            <a:off x="710700" y="2404052"/>
            <a:ext cx="2074500" cy="1562700"/>
          </a:xfrm>
          <a:prstGeom prst="wedgeRoundRectCallout">
            <a:avLst>
              <a:gd fmla="val 61366" name="adj1"/>
              <a:gd fmla="val -27682"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txBox="1"/>
          <p:nvPr/>
        </p:nvSpPr>
        <p:spPr>
          <a:xfrm>
            <a:off x="795000" y="2404050"/>
            <a:ext cx="1905900" cy="13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User has donated primarily to </a:t>
            </a:r>
            <a:r>
              <a:rPr b="1" lang="en">
                <a:latin typeface="Calibri"/>
                <a:ea typeface="Calibri"/>
                <a:cs typeface="Calibri"/>
                <a:sym typeface="Calibri"/>
              </a:rPr>
              <a:t>kindergarten</a:t>
            </a:r>
            <a:r>
              <a:rPr lang="en">
                <a:latin typeface="Calibri"/>
                <a:ea typeface="Calibri"/>
                <a:cs typeface="Calibri"/>
                <a:sym typeface="Calibri"/>
              </a:rPr>
              <a:t> projects with categories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t>
            </a:r>
            <a:r>
              <a:rPr b="1" lang="en">
                <a:latin typeface="Calibri"/>
                <a:ea typeface="Calibri"/>
                <a:cs typeface="Calibri"/>
                <a:sym typeface="Calibri"/>
              </a:rPr>
              <a:t>books, literacy, writing</a:t>
            </a:r>
            <a:r>
              <a:rPr lang="en">
                <a:latin typeface="Calibri"/>
                <a:ea typeface="Calibri"/>
                <a:cs typeface="Calibri"/>
                <a:sym typeface="Calibri"/>
              </a:rPr>
              <a:t>’</a:t>
            </a:r>
            <a:endParaRPr>
              <a:latin typeface="Calibri"/>
              <a:ea typeface="Calibri"/>
              <a:cs typeface="Calibri"/>
              <a:sym typeface="Calibri"/>
            </a:endParaRPr>
          </a:p>
        </p:txBody>
      </p:sp>
      <p:pic>
        <p:nvPicPr>
          <p:cNvPr id="131" name="Google Shape;131;p20"/>
          <p:cNvPicPr preferRelativeResize="0"/>
          <p:nvPr/>
        </p:nvPicPr>
        <p:blipFill>
          <a:blip r:embed="rId3">
            <a:alphaModFix/>
          </a:blip>
          <a:stretch>
            <a:fillRect/>
          </a:stretch>
        </p:blipFill>
        <p:spPr>
          <a:xfrm>
            <a:off x="3662350" y="1655327"/>
            <a:ext cx="2153075" cy="3235225"/>
          </a:xfrm>
          <a:prstGeom prst="rect">
            <a:avLst/>
          </a:prstGeom>
          <a:noFill/>
          <a:ln>
            <a:noFill/>
          </a:ln>
        </p:spPr>
      </p:pic>
      <p:sp>
        <p:nvSpPr>
          <p:cNvPr id="132" name="Google Shape;132;p20"/>
          <p:cNvSpPr/>
          <p:nvPr/>
        </p:nvSpPr>
        <p:spPr>
          <a:xfrm>
            <a:off x="4369288" y="2571750"/>
            <a:ext cx="739200" cy="290400"/>
          </a:xfrm>
          <a:prstGeom prst="ellipse">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4369300" y="3748725"/>
            <a:ext cx="655800" cy="290400"/>
          </a:xfrm>
          <a:prstGeom prst="ellipse">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4369275" y="4632475"/>
            <a:ext cx="739200" cy="290400"/>
          </a:xfrm>
          <a:prstGeom prst="ellipse">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3914800" y="1974075"/>
            <a:ext cx="1110300" cy="290400"/>
          </a:xfrm>
          <a:prstGeom prst="ellipse">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464100" y="140225"/>
            <a:ext cx="4787700" cy="10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Recommendations </a:t>
            </a:r>
            <a:endParaRPr b="1"/>
          </a:p>
          <a:p>
            <a:pPr indent="0" lvl="0" marL="0" rtl="0" algn="l">
              <a:spcBef>
                <a:spcPts val="0"/>
              </a:spcBef>
              <a:spcAft>
                <a:spcPts val="0"/>
              </a:spcAft>
              <a:buNone/>
            </a:pPr>
            <a:r>
              <a:rPr b="1" lang="en"/>
              <a:t>for the user</a:t>
            </a:r>
            <a:endParaRPr b="1"/>
          </a:p>
        </p:txBody>
      </p:sp>
      <p:pic>
        <p:nvPicPr>
          <p:cNvPr id="141" name="Google Shape;141;p21"/>
          <p:cNvPicPr preferRelativeResize="0"/>
          <p:nvPr/>
        </p:nvPicPr>
        <p:blipFill>
          <a:blip r:embed="rId3">
            <a:alphaModFix/>
          </a:blip>
          <a:stretch>
            <a:fillRect/>
          </a:stretch>
        </p:blipFill>
        <p:spPr>
          <a:xfrm>
            <a:off x="265000" y="2602725"/>
            <a:ext cx="8359700" cy="2660325"/>
          </a:xfrm>
          <a:prstGeom prst="rect">
            <a:avLst/>
          </a:prstGeom>
          <a:noFill/>
          <a:ln>
            <a:noFill/>
          </a:ln>
        </p:spPr>
      </p:pic>
      <p:pic>
        <p:nvPicPr>
          <p:cNvPr id="142" name="Google Shape;142;p21"/>
          <p:cNvPicPr preferRelativeResize="0"/>
          <p:nvPr/>
        </p:nvPicPr>
        <p:blipFill rotWithShape="1">
          <a:blip r:embed="rId4">
            <a:alphaModFix/>
          </a:blip>
          <a:srcRect b="0" l="58074" r="0" t="0"/>
          <a:stretch/>
        </p:blipFill>
        <p:spPr>
          <a:xfrm>
            <a:off x="5412700" y="140225"/>
            <a:ext cx="3482151" cy="2167450"/>
          </a:xfrm>
          <a:prstGeom prst="rect">
            <a:avLst/>
          </a:prstGeom>
          <a:noFill/>
          <a:ln>
            <a:noFill/>
          </a:ln>
        </p:spPr>
      </p:pic>
      <p:sp>
        <p:nvSpPr>
          <p:cNvPr id="143" name="Google Shape;143;p21"/>
          <p:cNvSpPr txBox="1"/>
          <p:nvPr/>
        </p:nvSpPr>
        <p:spPr>
          <a:xfrm>
            <a:off x="571500" y="2065350"/>
            <a:ext cx="28542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alibri"/>
                <a:ea typeface="Calibri"/>
                <a:cs typeface="Calibri"/>
                <a:sym typeface="Calibri"/>
              </a:rPr>
              <a:t>Recommended projects:</a:t>
            </a:r>
            <a:endParaRPr b="1" sz="1800">
              <a:latin typeface="Calibri"/>
              <a:ea typeface="Calibri"/>
              <a:cs typeface="Calibri"/>
              <a:sym typeface="Calibri"/>
            </a:endParaRPr>
          </a:p>
        </p:txBody>
      </p:sp>
      <p:sp>
        <p:nvSpPr>
          <p:cNvPr id="144" name="Google Shape;144;p21"/>
          <p:cNvSpPr txBox="1"/>
          <p:nvPr/>
        </p:nvSpPr>
        <p:spPr>
          <a:xfrm>
            <a:off x="4255150" y="931300"/>
            <a:ext cx="1042200" cy="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alibri"/>
                <a:ea typeface="Calibri"/>
                <a:cs typeface="Calibri"/>
                <a:sym typeface="Calibri"/>
              </a:rPr>
              <a:t>Donor’s projects:</a:t>
            </a:r>
            <a:endParaRPr b="1"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22"/>
          <p:cNvPicPr preferRelativeResize="0"/>
          <p:nvPr/>
        </p:nvPicPr>
        <p:blipFill rotWithShape="1">
          <a:blip r:embed="rId3">
            <a:alphaModFix/>
          </a:blip>
          <a:srcRect b="0" l="4196" r="0" t="0"/>
          <a:stretch/>
        </p:blipFill>
        <p:spPr>
          <a:xfrm>
            <a:off x="377550" y="747800"/>
            <a:ext cx="8388901" cy="1946925"/>
          </a:xfrm>
          <a:prstGeom prst="rect">
            <a:avLst/>
          </a:prstGeom>
          <a:noFill/>
          <a:ln>
            <a:noFill/>
          </a:ln>
        </p:spPr>
      </p:pic>
      <p:sp>
        <p:nvSpPr>
          <p:cNvPr id="150" name="Google Shape;150;p22"/>
          <p:cNvSpPr txBox="1"/>
          <p:nvPr>
            <p:ph type="title"/>
          </p:nvPr>
        </p:nvSpPr>
        <p:spPr>
          <a:xfrm>
            <a:off x="464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Collaborative Filtering</a:t>
            </a:r>
            <a:endParaRPr b="1"/>
          </a:p>
        </p:txBody>
      </p:sp>
      <p:sp>
        <p:nvSpPr>
          <p:cNvPr id="151" name="Google Shape;151;p22"/>
          <p:cNvSpPr txBox="1"/>
          <p:nvPr/>
        </p:nvSpPr>
        <p:spPr>
          <a:xfrm>
            <a:off x="2002225" y="4094350"/>
            <a:ext cx="16479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nvGrpSpPr>
          <p:cNvPr id="152" name="Google Shape;152;p22"/>
          <p:cNvGrpSpPr/>
          <p:nvPr/>
        </p:nvGrpSpPr>
        <p:grpSpPr>
          <a:xfrm>
            <a:off x="-174025" y="2961375"/>
            <a:ext cx="2854650" cy="2175900"/>
            <a:chOff x="128400" y="2249925"/>
            <a:chExt cx="2854650" cy="2175900"/>
          </a:xfrm>
        </p:grpSpPr>
        <p:sp>
          <p:nvSpPr>
            <p:cNvPr id="153" name="Google Shape;153;p22"/>
            <p:cNvSpPr/>
            <p:nvPr/>
          </p:nvSpPr>
          <p:spPr>
            <a:xfrm>
              <a:off x="1259101" y="2822625"/>
              <a:ext cx="1647900" cy="11721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txBox="1"/>
            <p:nvPr/>
          </p:nvSpPr>
          <p:spPr>
            <a:xfrm>
              <a:off x="1818900" y="2249925"/>
              <a:ext cx="11448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rgbClr val="0B5394"/>
                  </a:solidFill>
                  <a:latin typeface="Calibri"/>
                  <a:ea typeface="Calibri"/>
                  <a:cs typeface="Calibri"/>
                  <a:sym typeface="Calibri"/>
                </a:rPr>
                <a:t>Projects </a:t>
              </a:r>
              <a:endParaRPr b="1">
                <a:solidFill>
                  <a:srgbClr val="0B5394"/>
                </a:solidFill>
                <a:latin typeface="Calibri"/>
                <a:ea typeface="Calibri"/>
                <a:cs typeface="Calibri"/>
                <a:sym typeface="Calibri"/>
              </a:endParaRPr>
            </a:p>
            <a:p>
              <a:pPr indent="0" lvl="0" marL="0" rtl="0" algn="r">
                <a:spcBef>
                  <a:spcPts val="0"/>
                </a:spcBef>
                <a:spcAft>
                  <a:spcPts val="0"/>
                </a:spcAft>
                <a:buNone/>
              </a:pPr>
              <a:r>
                <a:rPr b="1" lang="en">
                  <a:solidFill>
                    <a:srgbClr val="0B5394"/>
                  </a:solidFill>
                  <a:latin typeface="Calibri"/>
                  <a:ea typeface="Calibri"/>
                  <a:cs typeface="Calibri"/>
                  <a:sym typeface="Calibri"/>
                </a:rPr>
                <a:t>(Project IDs)</a:t>
              </a:r>
              <a:endParaRPr b="1">
                <a:solidFill>
                  <a:srgbClr val="0B5394"/>
                </a:solidFill>
                <a:latin typeface="Calibri"/>
                <a:ea typeface="Calibri"/>
                <a:cs typeface="Calibri"/>
                <a:sym typeface="Calibri"/>
              </a:endParaRPr>
            </a:p>
          </p:txBody>
        </p:sp>
        <p:sp>
          <p:nvSpPr>
            <p:cNvPr id="155" name="Google Shape;155;p22"/>
            <p:cNvSpPr txBox="1"/>
            <p:nvPr/>
          </p:nvSpPr>
          <p:spPr>
            <a:xfrm>
              <a:off x="128400" y="3122325"/>
              <a:ext cx="11448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rgbClr val="38761D"/>
                  </a:solidFill>
                  <a:latin typeface="Calibri"/>
                  <a:ea typeface="Calibri"/>
                  <a:cs typeface="Calibri"/>
                  <a:sym typeface="Calibri"/>
                </a:rPr>
                <a:t>Donors </a:t>
              </a:r>
              <a:endParaRPr b="1">
                <a:solidFill>
                  <a:srgbClr val="38761D"/>
                </a:solidFill>
                <a:latin typeface="Calibri"/>
                <a:ea typeface="Calibri"/>
                <a:cs typeface="Calibri"/>
                <a:sym typeface="Calibri"/>
              </a:endParaRPr>
            </a:p>
            <a:p>
              <a:pPr indent="0" lvl="0" marL="0" rtl="0" algn="r">
                <a:spcBef>
                  <a:spcPts val="0"/>
                </a:spcBef>
                <a:spcAft>
                  <a:spcPts val="0"/>
                </a:spcAft>
                <a:buNone/>
              </a:pPr>
              <a:r>
                <a:rPr b="1" lang="en">
                  <a:solidFill>
                    <a:srgbClr val="38761D"/>
                  </a:solidFill>
                  <a:latin typeface="Calibri"/>
                  <a:ea typeface="Calibri"/>
                  <a:cs typeface="Calibri"/>
                  <a:sym typeface="Calibri"/>
                </a:rPr>
                <a:t>(Donor IDs)</a:t>
              </a:r>
              <a:endParaRPr b="1">
                <a:solidFill>
                  <a:srgbClr val="38761D"/>
                </a:solidFill>
                <a:latin typeface="Calibri"/>
                <a:ea typeface="Calibri"/>
                <a:cs typeface="Calibri"/>
                <a:sym typeface="Calibri"/>
              </a:endParaRPr>
            </a:p>
          </p:txBody>
        </p:sp>
        <p:sp>
          <p:nvSpPr>
            <p:cNvPr id="156" name="Google Shape;156;p22"/>
            <p:cNvSpPr txBox="1"/>
            <p:nvPr/>
          </p:nvSpPr>
          <p:spPr>
            <a:xfrm>
              <a:off x="1838250" y="3994725"/>
              <a:ext cx="11448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Calibri"/>
                  <a:ea typeface="Calibri"/>
                  <a:cs typeface="Calibri"/>
                  <a:sym typeface="Calibri"/>
                </a:rPr>
                <a:t>7221 </a:t>
              </a:r>
              <a:r>
                <a:rPr b="1" lang="en">
                  <a:latin typeface="Calibri"/>
                  <a:ea typeface="Calibri"/>
                  <a:cs typeface="Calibri"/>
                  <a:sym typeface="Calibri"/>
                </a:rPr>
                <a:t>X </a:t>
              </a:r>
              <a:r>
                <a:rPr b="1" lang="en">
                  <a:solidFill>
                    <a:srgbClr val="0B5394"/>
                  </a:solidFill>
                  <a:latin typeface="Calibri"/>
                  <a:ea typeface="Calibri"/>
                  <a:cs typeface="Calibri"/>
                  <a:sym typeface="Calibri"/>
                </a:rPr>
                <a:t>9744</a:t>
              </a:r>
              <a:endParaRPr b="1">
                <a:solidFill>
                  <a:srgbClr val="0B5394"/>
                </a:solidFill>
                <a:latin typeface="Calibri"/>
                <a:ea typeface="Calibri"/>
                <a:cs typeface="Calibri"/>
                <a:sym typeface="Calibri"/>
              </a:endParaRPr>
            </a:p>
          </p:txBody>
        </p:sp>
      </p:grpSp>
      <p:sp>
        <p:nvSpPr>
          <p:cNvPr id="157" name="Google Shape;157;p22"/>
          <p:cNvSpPr/>
          <p:nvPr/>
        </p:nvSpPr>
        <p:spPr>
          <a:xfrm rot="5400000">
            <a:off x="7181800" y="1535300"/>
            <a:ext cx="304800" cy="2541000"/>
          </a:xfrm>
          <a:prstGeom prst="rightBrace">
            <a:avLst>
              <a:gd fmla="val 8333" name="adj1"/>
              <a:gd fmla="val 87251"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1681450" y="747800"/>
            <a:ext cx="739200" cy="290400"/>
          </a:xfrm>
          <a:prstGeom prst="ellipse">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3679138" y="734575"/>
            <a:ext cx="739200" cy="290400"/>
          </a:xfrm>
          <a:prstGeom prst="ellipse">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22"/>
          <p:cNvGrpSpPr/>
          <p:nvPr/>
        </p:nvGrpSpPr>
        <p:grpSpPr>
          <a:xfrm>
            <a:off x="4000875" y="2961375"/>
            <a:ext cx="1847400" cy="2175900"/>
            <a:chOff x="1358950" y="2249925"/>
            <a:chExt cx="1847400" cy="2175900"/>
          </a:xfrm>
        </p:grpSpPr>
        <p:sp>
          <p:nvSpPr>
            <p:cNvPr id="161" name="Google Shape;161;p22"/>
            <p:cNvSpPr/>
            <p:nvPr/>
          </p:nvSpPr>
          <p:spPr>
            <a:xfrm>
              <a:off x="1358950" y="2822625"/>
              <a:ext cx="1757100" cy="11721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txBox="1"/>
            <p:nvPr/>
          </p:nvSpPr>
          <p:spPr>
            <a:xfrm>
              <a:off x="1546750" y="2249925"/>
              <a:ext cx="1569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rgbClr val="741B47"/>
                  </a:solidFill>
                  <a:latin typeface="Calibri"/>
                  <a:ea typeface="Calibri"/>
                  <a:cs typeface="Calibri"/>
                  <a:sym typeface="Calibri"/>
                </a:rPr>
                <a:t>ProjTypes </a:t>
              </a:r>
              <a:endParaRPr b="1">
                <a:solidFill>
                  <a:srgbClr val="741B47"/>
                </a:solidFill>
                <a:latin typeface="Calibri"/>
                <a:ea typeface="Calibri"/>
                <a:cs typeface="Calibri"/>
                <a:sym typeface="Calibri"/>
              </a:endParaRPr>
            </a:p>
            <a:p>
              <a:pPr indent="0" lvl="0" marL="0" rtl="0" algn="r">
                <a:spcBef>
                  <a:spcPts val="0"/>
                </a:spcBef>
                <a:spcAft>
                  <a:spcPts val="0"/>
                </a:spcAft>
                <a:buNone/>
              </a:pPr>
              <a:r>
                <a:rPr b="1" lang="en">
                  <a:solidFill>
                    <a:srgbClr val="741B47"/>
                  </a:solidFill>
                  <a:latin typeface="Calibri"/>
                  <a:ea typeface="Calibri"/>
                  <a:cs typeface="Calibri"/>
                  <a:sym typeface="Calibri"/>
                </a:rPr>
                <a:t>(ProjType IDs)</a:t>
              </a:r>
              <a:endParaRPr b="1">
                <a:solidFill>
                  <a:srgbClr val="741B47"/>
                </a:solidFill>
                <a:latin typeface="Calibri"/>
                <a:ea typeface="Calibri"/>
                <a:cs typeface="Calibri"/>
                <a:sym typeface="Calibri"/>
              </a:endParaRPr>
            </a:p>
          </p:txBody>
        </p:sp>
        <p:sp>
          <p:nvSpPr>
            <p:cNvPr id="163" name="Google Shape;163;p22"/>
            <p:cNvSpPr txBox="1"/>
            <p:nvPr/>
          </p:nvSpPr>
          <p:spPr>
            <a:xfrm>
              <a:off x="2077750" y="3994725"/>
              <a:ext cx="11286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Calibri"/>
                  <a:ea typeface="Calibri"/>
                  <a:cs typeface="Calibri"/>
                  <a:sym typeface="Calibri"/>
                </a:rPr>
                <a:t>7221 </a:t>
              </a:r>
              <a:r>
                <a:rPr b="1" lang="en">
                  <a:latin typeface="Calibri"/>
                  <a:ea typeface="Calibri"/>
                  <a:cs typeface="Calibri"/>
                  <a:sym typeface="Calibri"/>
                </a:rPr>
                <a:t>X </a:t>
              </a:r>
              <a:r>
                <a:rPr b="1" lang="en">
                  <a:solidFill>
                    <a:srgbClr val="741B47"/>
                  </a:solidFill>
                  <a:latin typeface="Calibri"/>
                  <a:ea typeface="Calibri"/>
                  <a:cs typeface="Calibri"/>
                  <a:sym typeface="Calibri"/>
                </a:rPr>
                <a:t>2259</a:t>
              </a:r>
              <a:endParaRPr b="1">
                <a:solidFill>
                  <a:srgbClr val="741B47"/>
                </a:solidFill>
                <a:latin typeface="Calibri"/>
                <a:ea typeface="Calibri"/>
                <a:cs typeface="Calibri"/>
                <a:sym typeface="Calibri"/>
              </a:endParaRPr>
            </a:p>
          </p:txBody>
        </p:sp>
      </p:grpSp>
      <p:grpSp>
        <p:nvGrpSpPr>
          <p:cNvPr id="164" name="Google Shape;164;p22"/>
          <p:cNvGrpSpPr/>
          <p:nvPr/>
        </p:nvGrpSpPr>
        <p:grpSpPr>
          <a:xfrm>
            <a:off x="7238125" y="2961375"/>
            <a:ext cx="1856150" cy="2175900"/>
            <a:chOff x="1395800" y="2249925"/>
            <a:chExt cx="1856150" cy="2175900"/>
          </a:xfrm>
        </p:grpSpPr>
        <p:sp>
          <p:nvSpPr>
            <p:cNvPr id="165" name="Google Shape;165;p22"/>
            <p:cNvSpPr/>
            <p:nvPr/>
          </p:nvSpPr>
          <p:spPr>
            <a:xfrm>
              <a:off x="1395800" y="2822625"/>
              <a:ext cx="1720200" cy="11721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txBox="1"/>
            <p:nvPr/>
          </p:nvSpPr>
          <p:spPr>
            <a:xfrm>
              <a:off x="1546750" y="2249925"/>
              <a:ext cx="1569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rgbClr val="741B47"/>
                  </a:solidFill>
                  <a:latin typeface="Calibri"/>
                  <a:ea typeface="Calibri"/>
                  <a:cs typeface="Calibri"/>
                  <a:sym typeface="Calibri"/>
                </a:rPr>
                <a:t>ProjTypes </a:t>
              </a:r>
              <a:endParaRPr b="1">
                <a:solidFill>
                  <a:srgbClr val="741B47"/>
                </a:solidFill>
                <a:latin typeface="Calibri"/>
                <a:ea typeface="Calibri"/>
                <a:cs typeface="Calibri"/>
                <a:sym typeface="Calibri"/>
              </a:endParaRPr>
            </a:p>
            <a:p>
              <a:pPr indent="0" lvl="0" marL="0" rtl="0" algn="r">
                <a:spcBef>
                  <a:spcPts val="0"/>
                </a:spcBef>
                <a:spcAft>
                  <a:spcPts val="0"/>
                </a:spcAft>
                <a:buNone/>
              </a:pPr>
              <a:r>
                <a:rPr b="1" lang="en">
                  <a:solidFill>
                    <a:srgbClr val="741B47"/>
                  </a:solidFill>
                  <a:latin typeface="Calibri"/>
                  <a:ea typeface="Calibri"/>
                  <a:cs typeface="Calibri"/>
                  <a:sym typeface="Calibri"/>
                </a:rPr>
                <a:t>(ProjType IDs)</a:t>
              </a:r>
              <a:endParaRPr b="1">
                <a:solidFill>
                  <a:srgbClr val="741B47"/>
                </a:solidFill>
                <a:latin typeface="Calibri"/>
                <a:ea typeface="Calibri"/>
                <a:cs typeface="Calibri"/>
                <a:sym typeface="Calibri"/>
              </a:endParaRPr>
            </a:p>
          </p:txBody>
        </p:sp>
        <p:sp>
          <p:nvSpPr>
            <p:cNvPr id="167" name="Google Shape;167;p22"/>
            <p:cNvSpPr txBox="1"/>
            <p:nvPr/>
          </p:nvSpPr>
          <p:spPr>
            <a:xfrm>
              <a:off x="2153950" y="3994725"/>
              <a:ext cx="10980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Calibri"/>
                  <a:ea typeface="Calibri"/>
                  <a:cs typeface="Calibri"/>
                  <a:sym typeface="Calibri"/>
                </a:rPr>
                <a:t>1781</a:t>
              </a:r>
              <a:r>
                <a:rPr b="1" lang="en">
                  <a:solidFill>
                    <a:srgbClr val="38761D"/>
                  </a:solidFill>
                  <a:latin typeface="Calibri"/>
                  <a:ea typeface="Calibri"/>
                  <a:cs typeface="Calibri"/>
                  <a:sym typeface="Calibri"/>
                </a:rPr>
                <a:t> </a:t>
              </a:r>
              <a:r>
                <a:rPr b="1" lang="en">
                  <a:latin typeface="Calibri"/>
                  <a:ea typeface="Calibri"/>
                  <a:cs typeface="Calibri"/>
                  <a:sym typeface="Calibri"/>
                </a:rPr>
                <a:t>X </a:t>
              </a:r>
              <a:r>
                <a:rPr b="1" lang="en">
                  <a:solidFill>
                    <a:srgbClr val="741B47"/>
                  </a:solidFill>
                  <a:latin typeface="Calibri"/>
                  <a:ea typeface="Calibri"/>
                  <a:cs typeface="Calibri"/>
                  <a:sym typeface="Calibri"/>
                </a:rPr>
                <a:t>1303</a:t>
              </a:r>
              <a:endParaRPr b="1">
                <a:solidFill>
                  <a:srgbClr val="741B47"/>
                </a:solidFill>
                <a:latin typeface="Calibri"/>
                <a:ea typeface="Calibri"/>
                <a:cs typeface="Calibri"/>
                <a:sym typeface="Calibri"/>
              </a:endParaRPr>
            </a:p>
          </p:txBody>
        </p:sp>
      </p:grpSp>
      <p:cxnSp>
        <p:nvCxnSpPr>
          <p:cNvPr id="168" name="Google Shape;168;p22"/>
          <p:cNvCxnSpPr/>
          <p:nvPr/>
        </p:nvCxnSpPr>
        <p:spPr>
          <a:xfrm>
            <a:off x="5880425" y="4264725"/>
            <a:ext cx="1016400" cy="0"/>
          </a:xfrm>
          <a:prstGeom prst="straightConnector1">
            <a:avLst/>
          </a:prstGeom>
          <a:noFill/>
          <a:ln cap="flat" cmpd="sng" w="38100">
            <a:solidFill>
              <a:schemeClr val="dk2"/>
            </a:solidFill>
            <a:prstDash val="solid"/>
            <a:round/>
            <a:headEnd len="med" w="med" type="none"/>
            <a:tailEnd len="med" w="med" type="triangle"/>
          </a:ln>
        </p:spPr>
      </p:cxnSp>
      <p:sp>
        <p:nvSpPr>
          <p:cNvPr id="169" name="Google Shape;169;p22"/>
          <p:cNvSpPr txBox="1"/>
          <p:nvPr/>
        </p:nvSpPr>
        <p:spPr>
          <a:xfrm>
            <a:off x="5835100" y="3420989"/>
            <a:ext cx="1289700" cy="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Removed empty rows and columns</a:t>
            </a:r>
            <a:endParaRPr>
              <a:latin typeface="Calibri"/>
              <a:ea typeface="Calibri"/>
              <a:cs typeface="Calibri"/>
              <a:sym typeface="Calibri"/>
            </a:endParaRPr>
          </a:p>
        </p:txBody>
      </p:sp>
      <p:cxnSp>
        <p:nvCxnSpPr>
          <p:cNvPr id="170" name="Google Shape;170;p22"/>
          <p:cNvCxnSpPr/>
          <p:nvPr/>
        </p:nvCxnSpPr>
        <p:spPr>
          <a:xfrm>
            <a:off x="2908275" y="4264725"/>
            <a:ext cx="1016400" cy="0"/>
          </a:xfrm>
          <a:prstGeom prst="straightConnector1">
            <a:avLst/>
          </a:prstGeom>
          <a:noFill/>
          <a:ln cap="flat" cmpd="sng" w="38100">
            <a:solidFill>
              <a:schemeClr val="dk2"/>
            </a:solidFill>
            <a:prstDash val="solid"/>
            <a:round/>
            <a:headEnd len="med" w="med" type="none"/>
            <a:tailEnd len="med" w="med" type="triangle"/>
          </a:ln>
        </p:spPr>
      </p:cxnSp>
      <p:sp>
        <p:nvSpPr>
          <p:cNvPr id="171" name="Google Shape;171;p22"/>
          <p:cNvSpPr txBox="1"/>
          <p:nvPr/>
        </p:nvSpPr>
        <p:spPr>
          <a:xfrm>
            <a:off x="2695425" y="3615825"/>
            <a:ext cx="1386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Group projects into “ProjTypes”</a:t>
            </a:r>
            <a:endParaRPr>
              <a:latin typeface="Calibri"/>
              <a:ea typeface="Calibri"/>
              <a:cs typeface="Calibri"/>
              <a:sym typeface="Calibri"/>
            </a:endParaRPr>
          </a:p>
        </p:txBody>
      </p:sp>
      <p:cxnSp>
        <p:nvCxnSpPr>
          <p:cNvPr id="172" name="Google Shape;172;p22"/>
          <p:cNvCxnSpPr>
            <a:stCxn id="157" idx="1"/>
            <a:endCxn id="162" idx="3"/>
          </p:cNvCxnSpPr>
          <p:nvPr/>
        </p:nvCxnSpPr>
        <p:spPr>
          <a:xfrm flipH="1">
            <a:off x="5758252" y="2958200"/>
            <a:ext cx="629400" cy="289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