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latsi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latsi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18347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d183474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cad970e4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3cad970e4f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cad970e4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3cad970e4f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cad970e4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3cad970e4f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cad970e4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3cad970e4f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cc8f955c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3cc8f955c0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cc8f955c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3cc8f955c0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cc8f95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3cc8f955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cc8f955c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3cc8f955c0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cad970e4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3cad970e4f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d183474d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dd183474dc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183474d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d183474dc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183474d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d183474dc_0_3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d183474d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dd183474dc_0_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d183474d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dd183474dc_0_6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cad970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3cad970e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cc8f955c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3cc8f955c0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cad970e4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3cad970e4f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15535" y="-90413"/>
            <a:ext cx="2119669" cy="5233992"/>
            <a:chOff x="0" y="-241102"/>
            <a:chExt cx="5652450" cy="13957313"/>
          </a:xfrm>
        </p:grpSpPr>
        <p:grpSp>
          <p:nvGrpSpPr>
            <p:cNvPr id="130" name="Google Shape;130;p25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131" name="Google Shape;131;p2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132" name="Google Shape;132;p25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5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134" name="Google Shape;134;p2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135" name="Google Shape;135;p25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25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138" name="Google Shape;138;p25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25"/>
          <p:cNvSpPr txBox="1"/>
          <p:nvPr/>
        </p:nvSpPr>
        <p:spPr>
          <a:xfrm>
            <a:off x="2345150" y="637025"/>
            <a:ext cx="6428400" cy="25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Alatsi"/>
                <a:ea typeface="Alatsi"/>
                <a:cs typeface="Alatsi"/>
                <a:sym typeface="Alatsi"/>
              </a:rPr>
              <a:t>IMPACT OF MUSIC ON FOCUS &amp; PERFORMANCE</a:t>
            </a:r>
            <a:endParaRPr sz="100"/>
          </a:p>
        </p:txBody>
      </p:sp>
      <p:sp>
        <p:nvSpPr>
          <p:cNvPr id="140" name="Google Shape;140;p25"/>
          <p:cNvSpPr/>
          <p:nvPr/>
        </p:nvSpPr>
        <p:spPr>
          <a:xfrm>
            <a:off x="6323449" y="-40989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25"/>
          <p:cNvSpPr txBox="1"/>
          <p:nvPr/>
        </p:nvSpPr>
        <p:spPr>
          <a:xfrm>
            <a:off x="2316976" y="3539567"/>
            <a:ext cx="63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latsi"/>
                <a:ea typeface="Alatsi"/>
                <a:cs typeface="Alatsi"/>
                <a:sym typeface="Alatsi"/>
              </a:rPr>
              <a:t>Team 14</a:t>
            </a:r>
            <a:endParaRPr sz="700"/>
          </a:p>
        </p:txBody>
      </p:sp>
      <p:sp>
        <p:nvSpPr>
          <p:cNvPr id="142" name="Google Shape;142;p25"/>
          <p:cNvSpPr txBox="1"/>
          <p:nvPr/>
        </p:nvSpPr>
        <p:spPr>
          <a:xfrm>
            <a:off x="1955750" y="4384425"/>
            <a:ext cx="7054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atsi"/>
                <a:ea typeface="Alatsi"/>
                <a:cs typeface="Alatsi"/>
                <a:sym typeface="Alatsi"/>
              </a:rPr>
              <a:t>Arnav Sachdeva, Aryan Sehgal, Nimisha Agarwal, Rashi Jaiswal, Shrinidhi Bhide</a:t>
            </a:r>
            <a:endParaRPr sz="700"/>
          </a:p>
        </p:txBody>
      </p:sp>
      <p:sp>
        <p:nvSpPr>
          <p:cNvPr id="143" name="Google Shape;143;p25"/>
          <p:cNvSpPr/>
          <p:nvPr/>
        </p:nvSpPr>
        <p:spPr>
          <a:xfrm>
            <a:off x="5559048" y="462915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Significance &amp; Power</a:t>
            </a:r>
            <a:endParaRPr sz="700"/>
          </a:p>
        </p:txBody>
      </p:sp>
      <p:cxnSp>
        <p:nvCxnSpPr>
          <p:cNvPr id="306" name="Google Shape;306;p34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34"/>
          <p:cNvSpPr/>
          <p:nvPr/>
        </p:nvSpPr>
        <p:spPr>
          <a:xfrm>
            <a:off x="6882084" y="31040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08" name="Google Shape;308;p34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34"/>
          <p:cNvSpPr/>
          <p:nvPr/>
        </p:nvSpPr>
        <p:spPr>
          <a:xfrm>
            <a:off x="-13137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10" name="Google Shape;3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74" y="1300425"/>
            <a:ext cx="4992025" cy="2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649" y="1300428"/>
            <a:ext cx="3821479" cy="25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>
            <a:off x="2265650" y="1985150"/>
            <a:ext cx="545700" cy="166500"/>
          </a:xfrm>
          <a:prstGeom prst="rect">
            <a:avLst/>
          </a:prstGeom>
          <a:noFill/>
          <a:ln cap="flat" cmpd="sng" w="28575">
            <a:solidFill>
              <a:srgbClr val="C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7879425" y="1985150"/>
            <a:ext cx="494400" cy="166500"/>
          </a:xfrm>
          <a:prstGeom prst="rect">
            <a:avLst/>
          </a:prstGeom>
          <a:noFill/>
          <a:ln cap="flat" cmpd="sng" w="28575">
            <a:solidFill>
              <a:srgbClr val="C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2875250" y="1985150"/>
            <a:ext cx="545700" cy="166500"/>
          </a:xfrm>
          <a:prstGeom prst="rect">
            <a:avLst/>
          </a:prstGeom>
          <a:noFill/>
          <a:ln cap="flat" cmpd="sng" w="28575">
            <a:solidFill>
              <a:srgbClr val="6A9F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1127150" y="872225"/>
            <a:ext cx="1014000" cy="304800"/>
          </a:xfrm>
          <a:prstGeom prst="rect">
            <a:avLst/>
          </a:prstGeom>
          <a:noFill/>
          <a:ln cap="flat" cmpd="sng" w="28575">
            <a:solidFill>
              <a:srgbClr val="C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Significant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4"/>
          <p:cNvCxnSpPr>
            <a:stCxn id="312" idx="1"/>
            <a:endCxn id="315" idx="2"/>
          </p:cNvCxnSpPr>
          <p:nvPr/>
        </p:nvCxnSpPr>
        <p:spPr>
          <a:xfrm rot="10800000">
            <a:off x="1634150" y="1177100"/>
            <a:ext cx="631500" cy="891300"/>
          </a:xfrm>
          <a:prstGeom prst="bentConnector2">
            <a:avLst/>
          </a:prstGeom>
          <a:noFill/>
          <a:ln cap="flat" cmpd="sng" w="19050">
            <a:solidFill>
              <a:srgbClr val="C0768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  <a:endParaRPr sz="700"/>
          </a:p>
        </p:txBody>
      </p:sp>
      <p:cxnSp>
        <p:nvCxnSpPr>
          <p:cNvPr id="322" name="Google Shape;322;p35"/>
          <p:cNvCxnSpPr/>
          <p:nvPr/>
        </p:nvCxnSpPr>
        <p:spPr>
          <a:xfrm>
            <a:off x="1" y="5519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35"/>
          <p:cNvSpPr/>
          <p:nvPr/>
        </p:nvSpPr>
        <p:spPr>
          <a:xfrm>
            <a:off x="-1651141" y="420347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24" name="Google Shape;324;p35"/>
          <p:cNvCxnSpPr/>
          <p:nvPr/>
        </p:nvCxnSpPr>
        <p:spPr>
          <a:xfrm>
            <a:off x="5754360" y="7043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35"/>
          <p:cNvSpPr/>
          <p:nvPr/>
        </p:nvSpPr>
        <p:spPr>
          <a:xfrm>
            <a:off x="7114764" y="-19041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35"/>
          <p:cNvSpPr txBox="1"/>
          <p:nvPr/>
        </p:nvSpPr>
        <p:spPr>
          <a:xfrm>
            <a:off x="8169650" y="3171425"/>
            <a:ext cx="9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latsi"/>
                <a:ea typeface="Alatsi"/>
                <a:cs typeface="Alatsi"/>
                <a:sym typeface="Alatsi"/>
              </a:rPr>
              <a:t>ATE </a:t>
            </a:r>
            <a:endParaRPr sz="1200"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00" y="259774"/>
            <a:ext cx="7355049" cy="475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/>
          <p:nvPr/>
        </p:nvSpPr>
        <p:spPr>
          <a:xfrm>
            <a:off x="8047250" y="3134375"/>
            <a:ext cx="274800" cy="366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A89EB0"/>
          </a:solidFill>
          <a:ln cap="flat" cmpd="sng" w="9525">
            <a:solidFill>
              <a:srgbClr val="A89E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/>
        </p:nvSpPr>
        <p:spPr>
          <a:xfrm>
            <a:off x="2851473" y="46287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Task Performance - Time</a:t>
            </a:r>
            <a:endParaRPr sz="700"/>
          </a:p>
        </p:txBody>
      </p:sp>
      <p:cxnSp>
        <p:nvCxnSpPr>
          <p:cNvPr id="334" name="Google Shape;334;p36"/>
          <p:cNvCxnSpPr/>
          <p:nvPr/>
        </p:nvCxnSpPr>
        <p:spPr>
          <a:xfrm>
            <a:off x="-130299" y="47592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36"/>
          <p:cNvSpPr/>
          <p:nvPr/>
        </p:nvSpPr>
        <p:spPr>
          <a:xfrm>
            <a:off x="6882084" y="33326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36" name="Google Shape;336;p36"/>
          <p:cNvCxnSpPr/>
          <p:nvPr/>
        </p:nvCxnSpPr>
        <p:spPr>
          <a:xfrm>
            <a:off x="5715085" y="47592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36"/>
          <p:cNvSpPr/>
          <p:nvPr/>
        </p:nvSpPr>
        <p:spPr>
          <a:xfrm>
            <a:off x="-13137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83" y="1205425"/>
            <a:ext cx="3721617" cy="30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650" y="1205425"/>
            <a:ext cx="3394799" cy="30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/>
          <p:nvPr/>
        </p:nvSpPr>
        <p:spPr>
          <a:xfrm>
            <a:off x="719475" y="2294525"/>
            <a:ext cx="3721500" cy="491100"/>
          </a:xfrm>
          <a:prstGeom prst="rect">
            <a:avLst/>
          </a:prstGeom>
          <a:noFill/>
          <a:ln cap="flat" cmpd="sng" w="38100">
            <a:solidFill>
              <a:srgbClr val="C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2760373" y="334391"/>
            <a:ext cx="3441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Treatment Group performed the countdown task faster (by 15.39 seconds)</a:t>
            </a:r>
            <a:endParaRPr sz="700"/>
          </a:p>
        </p:txBody>
      </p:sp>
      <p:cxnSp>
        <p:nvCxnSpPr>
          <p:cNvPr id="342" name="Google Shape;342;p36"/>
          <p:cNvCxnSpPr>
            <a:stCxn id="338" idx="0"/>
            <a:endCxn id="343" idx="1"/>
          </p:cNvCxnSpPr>
          <p:nvPr/>
        </p:nvCxnSpPr>
        <p:spPr>
          <a:xfrm rot="-5400000">
            <a:off x="2358741" y="805975"/>
            <a:ext cx="621000" cy="177900"/>
          </a:xfrm>
          <a:prstGeom prst="bentConnector2">
            <a:avLst/>
          </a:prstGeom>
          <a:noFill/>
          <a:ln cap="flat" cmpd="sng" w="28575">
            <a:solidFill>
              <a:srgbClr val="C0768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6"/>
          <p:cNvSpPr/>
          <p:nvPr/>
        </p:nvSpPr>
        <p:spPr>
          <a:xfrm>
            <a:off x="2758275" y="220075"/>
            <a:ext cx="3552600" cy="728400"/>
          </a:xfrm>
          <a:prstGeom prst="rect">
            <a:avLst/>
          </a:prstGeom>
          <a:noFill/>
          <a:ln cap="flat" cmpd="sng" w="28575">
            <a:solidFill>
              <a:srgbClr val="C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Experience Measures</a:t>
            </a:r>
            <a:endParaRPr sz="700"/>
          </a:p>
        </p:txBody>
      </p:sp>
      <p:cxnSp>
        <p:nvCxnSpPr>
          <p:cNvPr id="349" name="Google Shape;349;p37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37"/>
          <p:cNvSpPr/>
          <p:nvPr/>
        </p:nvSpPr>
        <p:spPr>
          <a:xfrm>
            <a:off x="6882084" y="31040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51" name="Google Shape;351;p37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37"/>
          <p:cNvSpPr txBox="1"/>
          <p:nvPr/>
        </p:nvSpPr>
        <p:spPr>
          <a:xfrm>
            <a:off x="7957927" y="-49020"/>
            <a:ext cx="724730" cy="754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-13137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54" name="Google Shape;3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0" y="1267787"/>
            <a:ext cx="2913375" cy="26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492" y="1267775"/>
            <a:ext cx="2953809" cy="26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7675" y="1239377"/>
            <a:ext cx="2913375" cy="26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/>
        </p:nvSpPr>
        <p:spPr>
          <a:xfrm>
            <a:off x="6177675" y="355025"/>
            <a:ext cx="2379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No significant difference in terms of other outcomes</a:t>
            </a:r>
            <a:endParaRPr sz="700"/>
          </a:p>
        </p:txBody>
      </p:sp>
      <p:sp>
        <p:nvSpPr>
          <p:cNvPr id="358" name="Google Shape;358;p37"/>
          <p:cNvSpPr/>
          <p:nvPr/>
        </p:nvSpPr>
        <p:spPr>
          <a:xfrm>
            <a:off x="6240850" y="262925"/>
            <a:ext cx="2316000" cy="755100"/>
          </a:xfrm>
          <a:prstGeom prst="rect">
            <a:avLst/>
          </a:prstGeom>
          <a:noFill/>
          <a:ln cap="flat" cmpd="sng" w="28575">
            <a:solidFill>
              <a:srgbClr val="4A74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/>
        </p:nvSpPr>
        <p:spPr>
          <a:xfrm>
            <a:off x="2658499" y="1950224"/>
            <a:ext cx="5411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latsi"/>
                <a:ea typeface="Alatsi"/>
                <a:cs typeface="Alatsi"/>
                <a:sym typeface="Alatsi"/>
              </a:rPr>
              <a:t>CONCLUSION</a:t>
            </a:r>
            <a:endParaRPr sz="700"/>
          </a:p>
        </p:txBody>
      </p:sp>
      <p:grpSp>
        <p:nvGrpSpPr>
          <p:cNvPr id="364" name="Google Shape;364;p38"/>
          <p:cNvGrpSpPr/>
          <p:nvPr/>
        </p:nvGrpSpPr>
        <p:grpSpPr>
          <a:xfrm>
            <a:off x="-15535" y="-90413"/>
            <a:ext cx="2119669" cy="5233992"/>
            <a:chOff x="0" y="-241102"/>
            <a:chExt cx="5652450" cy="13957313"/>
          </a:xfrm>
        </p:grpSpPr>
        <p:grpSp>
          <p:nvGrpSpPr>
            <p:cNvPr id="365" name="Google Shape;365;p38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366" name="Google Shape;366;p3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367" name="Google Shape;367;p38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369" name="Google Shape;369;p3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370" name="Google Shape;370;p38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38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372" name="Google Shape;372;p3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373" name="Google Shape;373;p38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4" name="Google Shape;374;p38"/>
          <p:cNvSpPr/>
          <p:nvPr/>
        </p:nvSpPr>
        <p:spPr>
          <a:xfrm>
            <a:off x="6206416" y="401310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38"/>
          <p:cNvSpPr/>
          <p:nvPr/>
        </p:nvSpPr>
        <p:spPr>
          <a:xfrm>
            <a:off x="5706827" y="-28684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/>
        </p:nvSpPr>
        <p:spPr>
          <a:xfrm>
            <a:off x="514350" y="433388"/>
            <a:ext cx="811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RECOMMENDATIONS</a:t>
            </a:r>
            <a:endParaRPr sz="700"/>
          </a:p>
        </p:txBody>
      </p:sp>
      <p:grpSp>
        <p:nvGrpSpPr>
          <p:cNvPr id="381" name="Google Shape;381;p39"/>
          <p:cNvGrpSpPr/>
          <p:nvPr/>
        </p:nvGrpSpPr>
        <p:grpSpPr>
          <a:xfrm>
            <a:off x="1004767" y="1595350"/>
            <a:ext cx="7834386" cy="2632892"/>
            <a:chOff x="0" y="-63120"/>
            <a:chExt cx="20891697" cy="7021045"/>
          </a:xfrm>
        </p:grpSpPr>
        <p:grpSp>
          <p:nvGrpSpPr>
            <p:cNvPr id="382" name="Google Shape;382;p39"/>
            <p:cNvGrpSpPr/>
            <p:nvPr/>
          </p:nvGrpSpPr>
          <p:grpSpPr>
            <a:xfrm>
              <a:off x="0" y="0"/>
              <a:ext cx="1473850" cy="1473850"/>
              <a:chOff x="0" y="0"/>
              <a:chExt cx="812800" cy="812800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5" name="Google Shape;385;p39"/>
            <p:cNvSpPr txBox="1"/>
            <p:nvPr/>
          </p:nvSpPr>
          <p:spPr>
            <a:xfrm>
              <a:off x="0" y="130580"/>
              <a:ext cx="1473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  <a:endParaRPr sz="700"/>
            </a:p>
          </p:txBody>
        </p:sp>
        <p:grpSp>
          <p:nvGrpSpPr>
            <p:cNvPr id="386" name="Google Shape;386;p39"/>
            <p:cNvGrpSpPr/>
            <p:nvPr/>
          </p:nvGrpSpPr>
          <p:grpSpPr>
            <a:xfrm>
              <a:off x="0" y="2742037"/>
              <a:ext cx="1473850" cy="1473850"/>
              <a:chOff x="0" y="0"/>
              <a:chExt cx="812800" cy="812800"/>
            </a:xfrm>
          </p:grpSpPr>
          <p:sp>
            <p:nvSpPr>
              <p:cNvPr id="387" name="Google Shape;387;p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9" name="Google Shape;389;p39"/>
            <p:cNvSpPr txBox="1"/>
            <p:nvPr/>
          </p:nvSpPr>
          <p:spPr>
            <a:xfrm>
              <a:off x="0" y="2872617"/>
              <a:ext cx="1473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  <a:endParaRPr sz="700"/>
            </a:p>
          </p:txBody>
        </p:sp>
        <p:grpSp>
          <p:nvGrpSpPr>
            <p:cNvPr id="390" name="Google Shape;390;p39"/>
            <p:cNvGrpSpPr/>
            <p:nvPr/>
          </p:nvGrpSpPr>
          <p:grpSpPr>
            <a:xfrm>
              <a:off x="0" y="5484075"/>
              <a:ext cx="1473850" cy="1473850"/>
              <a:chOff x="0" y="0"/>
              <a:chExt cx="812800" cy="812800"/>
            </a:xfrm>
          </p:grpSpPr>
          <p:sp>
            <p:nvSpPr>
              <p:cNvPr id="391" name="Google Shape;391;p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9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39"/>
            <p:cNvSpPr txBox="1"/>
            <p:nvPr/>
          </p:nvSpPr>
          <p:spPr>
            <a:xfrm>
              <a:off x="0" y="5614654"/>
              <a:ext cx="14739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  <a:endParaRPr sz="700"/>
            </a:p>
          </p:txBody>
        </p:sp>
        <p:sp>
          <p:nvSpPr>
            <p:cNvPr id="394" name="Google Shape;394;p39"/>
            <p:cNvSpPr txBox="1"/>
            <p:nvPr/>
          </p:nvSpPr>
          <p:spPr>
            <a:xfrm>
              <a:off x="1914897" y="-63120"/>
              <a:ext cx="189768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Alatsi"/>
                  <a:ea typeface="Alatsi"/>
                  <a:cs typeface="Alatsi"/>
                  <a:sym typeface="Alatsi"/>
                </a:rPr>
                <a:t>Provide an option to toggle music on/off in workplaces to accommodate different preferences</a:t>
              </a:r>
              <a:endParaRPr sz="700"/>
            </a:p>
          </p:txBody>
        </p:sp>
        <p:sp>
          <p:nvSpPr>
            <p:cNvPr id="395" name="Google Shape;395;p39"/>
            <p:cNvSpPr txBox="1"/>
            <p:nvPr/>
          </p:nvSpPr>
          <p:spPr>
            <a:xfrm>
              <a:off x="1914897" y="2677140"/>
              <a:ext cx="189768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Alatsi"/>
                  <a:ea typeface="Alatsi"/>
                  <a:cs typeface="Alatsi"/>
                  <a:sym typeface="Alatsi"/>
                </a:rPr>
                <a:t>Integrate custom jazz playlists and adaptive music features into apps like Notion and Pomodoro timers to enhance focus and engagement.</a:t>
              </a:r>
              <a:endParaRPr sz="1500"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313681" y="-72333"/>
            <a:ext cx="468740" cy="5216002"/>
            <a:chOff x="0" y="-38100"/>
            <a:chExt cx="246900" cy="2747433"/>
          </a:xfrm>
        </p:grpSpPr>
        <p:sp>
          <p:nvSpPr>
            <p:cNvPr id="397" name="Google Shape;397;p39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  <a:ln>
              <a:noFill/>
            </a:ln>
          </p:spPr>
        </p:sp>
        <p:sp>
          <p:nvSpPr>
            <p:cNvPr id="398" name="Google Shape;398;p39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39"/>
          <p:cNvSpPr txBox="1"/>
          <p:nvPr/>
        </p:nvSpPr>
        <p:spPr>
          <a:xfrm rot="-5400000">
            <a:off x="-1195346" y="2464077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Practical Applications</a:t>
            </a:r>
            <a:endParaRPr sz="700"/>
          </a:p>
        </p:txBody>
      </p:sp>
      <p:cxnSp>
        <p:nvCxnSpPr>
          <p:cNvPr id="400" name="Google Shape;400;p39"/>
          <p:cNvCxnSpPr/>
          <p:nvPr/>
        </p:nvCxnSpPr>
        <p:spPr>
          <a:xfrm rot="10800000">
            <a:off x="542927" y="3644649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39"/>
          <p:cNvCxnSpPr/>
          <p:nvPr/>
        </p:nvCxnSpPr>
        <p:spPr>
          <a:xfrm rot="10800000">
            <a:off x="545247" y="-52334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39"/>
          <p:cNvSpPr/>
          <p:nvPr/>
        </p:nvSpPr>
        <p:spPr>
          <a:xfrm>
            <a:off x="4848773" y="439408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3" name="Google Shape;403;p39"/>
          <p:cNvSpPr/>
          <p:nvPr/>
        </p:nvSpPr>
        <p:spPr>
          <a:xfrm>
            <a:off x="782211" y="-82058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4" name="Google Shape;404;p39"/>
          <p:cNvSpPr txBox="1"/>
          <p:nvPr/>
        </p:nvSpPr>
        <p:spPr>
          <a:xfrm>
            <a:off x="1722854" y="3689747"/>
            <a:ext cx="711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atsi"/>
                <a:ea typeface="Alatsi"/>
                <a:cs typeface="Alatsi"/>
                <a:sym typeface="Alatsi"/>
              </a:rPr>
              <a:t>Establish designated silent areas alongside music-friendly spaces in educational environments for greater flexibility</a:t>
            </a:r>
            <a:endParaRPr sz="1500"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0"/>
          <p:cNvGrpSpPr/>
          <p:nvPr/>
        </p:nvGrpSpPr>
        <p:grpSpPr>
          <a:xfrm>
            <a:off x="313681" y="-72333"/>
            <a:ext cx="468740" cy="5216002"/>
            <a:chOff x="0" y="-38100"/>
            <a:chExt cx="246900" cy="2747433"/>
          </a:xfrm>
        </p:grpSpPr>
        <p:sp>
          <p:nvSpPr>
            <p:cNvPr id="410" name="Google Shape;410;p40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  <a:ln>
              <a:noFill/>
            </a:ln>
          </p:spPr>
        </p:sp>
        <p:sp>
          <p:nvSpPr>
            <p:cNvPr id="411" name="Google Shape;411;p40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1505590" y="2006606"/>
            <a:ext cx="164592" cy="164592"/>
            <a:chOff x="0" y="0"/>
            <a:chExt cx="812800" cy="812800"/>
          </a:xfrm>
        </p:grpSpPr>
        <p:sp>
          <p:nvSpPr>
            <p:cNvPr id="413" name="Google Shape;413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40"/>
          <p:cNvSpPr txBox="1"/>
          <p:nvPr/>
        </p:nvSpPr>
        <p:spPr>
          <a:xfrm>
            <a:off x="1276990" y="509588"/>
            <a:ext cx="65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LIMITATIONS</a:t>
            </a:r>
            <a:endParaRPr sz="42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16" name="Google Shape;416;p40"/>
          <p:cNvSpPr txBox="1"/>
          <p:nvPr/>
        </p:nvSpPr>
        <p:spPr>
          <a:xfrm>
            <a:off x="1859090" y="1870426"/>
            <a:ext cx="26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atsi"/>
                <a:ea typeface="Alatsi"/>
                <a:cs typeface="Alatsi"/>
                <a:sym typeface="Alatsi"/>
              </a:rPr>
              <a:t>Small Sample Size</a:t>
            </a:r>
            <a:endParaRPr sz="700"/>
          </a:p>
        </p:txBody>
      </p:sp>
      <p:sp>
        <p:nvSpPr>
          <p:cNvPr id="417" name="Google Shape;417;p40"/>
          <p:cNvSpPr txBox="1"/>
          <p:nvPr/>
        </p:nvSpPr>
        <p:spPr>
          <a:xfrm rot="-5400000">
            <a:off x="-1195346" y="2464077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Challenges</a:t>
            </a:r>
            <a:endParaRPr sz="700"/>
          </a:p>
        </p:txBody>
      </p:sp>
      <p:sp>
        <p:nvSpPr>
          <p:cNvPr id="418" name="Google Shape;418;p40"/>
          <p:cNvSpPr txBox="1"/>
          <p:nvPr/>
        </p:nvSpPr>
        <p:spPr>
          <a:xfrm>
            <a:off x="5398171" y="1870426"/>
            <a:ext cx="26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atsi"/>
                <a:ea typeface="Alatsi"/>
                <a:cs typeface="Alatsi"/>
                <a:sym typeface="Alatsi"/>
              </a:rPr>
              <a:t>Control Setup</a:t>
            </a:r>
            <a:endParaRPr sz="700"/>
          </a:p>
        </p:txBody>
      </p:sp>
      <p:cxnSp>
        <p:nvCxnSpPr>
          <p:cNvPr id="419" name="Google Shape;419;p40"/>
          <p:cNvCxnSpPr/>
          <p:nvPr/>
        </p:nvCxnSpPr>
        <p:spPr>
          <a:xfrm rot="10800000">
            <a:off x="542927" y="3644649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40"/>
          <p:cNvCxnSpPr/>
          <p:nvPr/>
        </p:nvCxnSpPr>
        <p:spPr>
          <a:xfrm rot="10800000">
            <a:off x="545247" y="-52334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40"/>
          <p:cNvSpPr/>
          <p:nvPr/>
        </p:nvSpPr>
        <p:spPr>
          <a:xfrm>
            <a:off x="631881" y="-72930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p40"/>
          <p:cNvSpPr/>
          <p:nvPr/>
        </p:nvSpPr>
        <p:spPr>
          <a:xfrm>
            <a:off x="5902394" y="462915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3" name="Google Shape;423;p40"/>
          <p:cNvGrpSpPr/>
          <p:nvPr/>
        </p:nvGrpSpPr>
        <p:grpSpPr>
          <a:xfrm>
            <a:off x="5086990" y="2006606"/>
            <a:ext cx="164592" cy="164592"/>
            <a:chOff x="0" y="0"/>
            <a:chExt cx="812800" cy="812800"/>
          </a:xfrm>
        </p:grpSpPr>
        <p:sp>
          <p:nvSpPr>
            <p:cNvPr id="424" name="Google Shape;424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505590" y="3149606"/>
            <a:ext cx="164592" cy="164592"/>
            <a:chOff x="0" y="0"/>
            <a:chExt cx="812800" cy="812800"/>
          </a:xfrm>
        </p:grpSpPr>
        <p:sp>
          <p:nvSpPr>
            <p:cNvPr id="427" name="Google Shape;427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40"/>
          <p:cNvSpPr txBox="1"/>
          <p:nvPr/>
        </p:nvSpPr>
        <p:spPr>
          <a:xfrm>
            <a:off x="1859090" y="3013426"/>
            <a:ext cx="26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atsi"/>
                <a:ea typeface="Alatsi"/>
                <a:cs typeface="Alatsi"/>
                <a:sym typeface="Alatsi"/>
              </a:rPr>
              <a:t>Subjective Measures</a:t>
            </a:r>
            <a:endParaRPr sz="700"/>
          </a:p>
        </p:txBody>
      </p:sp>
      <p:sp>
        <p:nvSpPr>
          <p:cNvPr id="430" name="Google Shape;430;p40"/>
          <p:cNvSpPr txBox="1"/>
          <p:nvPr/>
        </p:nvSpPr>
        <p:spPr>
          <a:xfrm>
            <a:off x="5398171" y="3013426"/>
            <a:ext cx="26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latsi"/>
                <a:ea typeface="Alatsi"/>
                <a:cs typeface="Alatsi"/>
                <a:sym typeface="Alatsi"/>
              </a:rPr>
              <a:t>Limited Task Types</a:t>
            </a:r>
            <a:endParaRPr sz="700"/>
          </a:p>
        </p:txBody>
      </p:sp>
      <p:grpSp>
        <p:nvGrpSpPr>
          <p:cNvPr id="431" name="Google Shape;431;p40"/>
          <p:cNvGrpSpPr/>
          <p:nvPr/>
        </p:nvGrpSpPr>
        <p:grpSpPr>
          <a:xfrm>
            <a:off x="5086990" y="3149606"/>
            <a:ext cx="164592" cy="164592"/>
            <a:chOff x="0" y="0"/>
            <a:chExt cx="812800" cy="812800"/>
          </a:xfrm>
        </p:grpSpPr>
        <p:sp>
          <p:nvSpPr>
            <p:cNvPr id="432" name="Google Shape;432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/>
        </p:nvSpPr>
        <p:spPr>
          <a:xfrm>
            <a:off x="1071649" y="526225"/>
            <a:ext cx="45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FUTURE STEPS</a:t>
            </a:r>
            <a:endParaRPr sz="700"/>
          </a:p>
        </p:txBody>
      </p:sp>
      <p:sp>
        <p:nvSpPr>
          <p:cNvPr id="439" name="Google Shape;439;p41"/>
          <p:cNvSpPr txBox="1"/>
          <p:nvPr/>
        </p:nvSpPr>
        <p:spPr>
          <a:xfrm rot="-5400000">
            <a:off x="-1195346" y="2464077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Further Exploration</a:t>
            </a:r>
            <a:endParaRPr sz="700"/>
          </a:p>
        </p:txBody>
      </p:sp>
      <p:cxnSp>
        <p:nvCxnSpPr>
          <p:cNvPr id="440" name="Google Shape;440;p41"/>
          <p:cNvCxnSpPr/>
          <p:nvPr/>
        </p:nvCxnSpPr>
        <p:spPr>
          <a:xfrm rot="10800000">
            <a:off x="545247" y="-52334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41"/>
          <p:cNvCxnSpPr/>
          <p:nvPr/>
        </p:nvCxnSpPr>
        <p:spPr>
          <a:xfrm rot="10800000">
            <a:off x="542927" y="3644649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41"/>
          <p:cNvSpPr/>
          <p:nvPr/>
        </p:nvSpPr>
        <p:spPr>
          <a:xfrm>
            <a:off x="3756082" y="-77692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p41"/>
          <p:cNvSpPr/>
          <p:nvPr/>
        </p:nvSpPr>
        <p:spPr>
          <a:xfrm>
            <a:off x="446029" y="452405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4" name="Google Shape;444;p41"/>
          <p:cNvSpPr txBox="1"/>
          <p:nvPr/>
        </p:nvSpPr>
        <p:spPr>
          <a:xfrm>
            <a:off x="1251938" y="3043250"/>
            <a:ext cx="17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Increase Sample Size</a:t>
            </a:r>
            <a:endParaRPr sz="700"/>
          </a:p>
        </p:txBody>
      </p:sp>
      <p:sp>
        <p:nvSpPr>
          <p:cNvPr id="445" name="Google Shape;445;p41"/>
          <p:cNvSpPr/>
          <p:nvPr/>
        </p:nvSpPr>
        <p:spPr>
          <a:xfrm>
            <a:off x="1185116" y="3696142"/>
            <a:ext cx="1845439" cy="690877"/>
          </a:xfrm>
          <a:custGeom>
            <a:rect b="b" l="l" r="r" t="t"/>
            <a:pathLst>
              <a:path extrusionOk="0" h="379082" w="1292777">
                <a:moveTo>
                  <a:pt x="0" y="0"/>
                </a:moveTo>
                <a:lnTo>
                  <a:pt x="1292777" y="0"/>
                </a:lnTo>
                <a:lnTo>
                  <a:pt x="1292777" y="379082"/>
                </a:lnTo>
                <a:lnTo>
                  <a:pt x="0" y="379082"/>
                </a:lnTo>
                <a:close/>
              </a:path>
            </a:pathLst>
          </a:custGeom>
          <a:solidFill>
            <a:srgbClr val="E9C7C6"/>
          </a:solidFill>
          <a:ln>
            <a:noFill/>
          </a:ln>
        </p:spPr>
      </p:sp>
      <p:sp>
        <p:nvSpPr>
          <p:cNvPr id="446" name="Google Shape;446;p41"/>
          <p:cNvSpPr/>
          <p:nvPr/>
        </p:nvSpPr>
        <p:spPr>
          <a:xfrm>
            <a:off x="3031211" y="3005612"/>
            <a:ext cx="1845439" cy="690877"/>
          </a:xfrm>
          <a:custGeom>
            <a:rect b="b" l="l" r="r" t="t"/>
            <a:pathLst>
              <a:path extrusionOk="0" h="379082" w="1292777">
                <a:moveTo>
                  <a:pt x="0" y="0"/>
                </a:moveTo>
                <a:lnTo>
                  <a:pt x="1292777" y="0"/>
                </a:lnTo>
                <a:lnTo>
                  <a:pt x="1292777" y="379082"/>
                </a:lnTo>
                <a:lnTo>
                  <a:pt x="0" y="379082"/>
                </a:lnTo>
                <a:close/>
              </a:path>
            </a:pathLst>
          </a:custGeom>
          <a:solidFill>
            <a:srgbClr val="D9A5B3"/>
          </a:solidFill>
          <a:ln>
            <a:noFill/>
          </a:ln>
        </p:spPr>
      </p:sp>
      <p:sp>
        <p:nvSpPr>
          <p:cNvPr id="447" name="Google Shape;447;p41"/>
          <p:cNvSpPr/>
          <p:nvPr/>
        </p:nvSpPr>
        <p:spPr>
          <a:xfrm>
            <a:off x="4878319" y="2315081"/>
            <a:ext cx="1845439" cy="690877"/>
          </a:xfrm>
          <a:custGeom>
            <a:rect b="b" l="l" r="r" t="t"/>
            <a:pathLst>
              <a:path extrusionOk="0" h="379082" w="1292777">
                <a:moveTo>
                  <a:pt x="0" y="0"/>
                </a:moveTo>
                <a:lnTo>
                  <a:pt x="1292777" y="0"/>
                </a:lnTo>
                <a:lnTo>
                  <a:pt x="1292777" y="379082"/>
                </a:lnTo>
                <a:lnTo>
                  <a:pt x="0" y="379082"/>
                </a:lnTo>
                <a:close/>
              </a:path>
            </a:pathLst>
          </a:custGeom>
          <a:solidFill>
            <a:srgbClr val="9FC3D0"/>
          </a:solidFill>
          <a:ln>
            <a:noFill/>
          </a:ln>
        </p:spPr>
      </p:sp>
      <p:sp>
        <p:nvSpPr>
          <p:cNvPr id="448" name="Google Shape;448;p41"/>
          <p:cNvSpPr/>
          <p:nvPr/>
        </p:nvSpPr>
        <p:spPr>
          <a:xfrm>
            <a:off x="6725425" y="1624550"/>
            <a:ext cx="1845439" cy="690877"/>
          </a:xfrm>
          <a:custGeom>
            <a:rect b="b" l="l" r="r" t="t"/>
            <a:pathLst>
              <a:path extrusionOk="0" h="379082" w="1292777">
                <a:moveTo>
                  <a:pt x="0" y="0"/>
                </a:moveTo>
                <a:lnTo>
                  <a:pt x="1292777" y="0"/>
                </a:lnTo>
                <a:lnTo>
                  <a:pt x="1292777" y="379082"/>
                </a:lnTo>
                <a:lnTo>
                  <a:pt x="0" y="379082"/>
                </a:lnTo>
                <a:close/>
              </a:path>
            </a:pathLst>
          </a:custGeom>
          <a:solidFill>
            <a:srgbClr val="A89EB0"/>
          </a:solidFill>
          <a:ln>
            <a:noFill/>
          </a:ln>
        </p:spPr>
      </p:sp>
      <p:sp>
        <p:nvSpPr>
          <p:cNvPr id="449" name="Google Shape;449;p41"/>
          <p:cNvSpPr txBox="1"/>
          <p:nvPr/>
        </p:nvSpPr>
        <p:spPr>
          <a:xfrm>
            <a:off x="3155175" y="2352713"/>
            <a:ext cx="15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Add More Task Varieties</a:t>
            </a:r>
            <a:endParaRPr sz="700"/>
          </a:p>
        </p:txBody>
      </p:sp>
      <p:sp>
        <p:nvSpPr>
          <p:cNvPr id="450" name="Google Shape;450;p41"/>
          <p:cNvSpPr txBox="1"/>
          <p:nvPr/>
        </p:nvSpPr>
        <p:spPr>
          <a:xfrm>
            <a:off x="5002288" y="1662175"/>
            <a:ext cx="15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Test Different Music Styles</a:t>
            </a:r>
            <a:endParaRPr sz="700"/>
          </a:p>
        </p:txBody>
      </p:sp>
      <p:sp>
        <p:nvSpPr>
          <p:cNvPr id="451" name="Google Shape;451;p41"/>
          <p:cNvSpPr txBox="1"/>
          <p:nvPr/>
        </p:nvSpPr>
        <p:spPr>
          <a:xfrm>
            <a:off x="6725350" y="970375"/>
            <a:ext cx="18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Study Long-Term Effects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/>
        </p:nvSpPr>
        <p:spPr>
          <a:xfrm>
            <a:off x="2277488" y="1874018"/>
            <a:ext cx="58137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3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sz="700"/>
          </a:p>
        </p:txBody>
      </p:sp>
      <p:grpSp>
        <p:nvGrpSpPr>
          <p:cNvPr id="457" name="Google Shape;457;p42"/>
          <p:cNvGrpSpPr/>
          <p:nvPr/>
        </p:nvGrpSpPr>
        <p:grpSpPr>
          <a:xfrm>
            <a:off x="-15535" y="-90413"/>
            <a:ext cx="2119669" cy="5233992"/>
            <a:chOff x="0" y="-241102"/>
            <a:chExt cx="5652450" cy="13957313"/>
          </a:xfrm>
        </p:grpSpPr>
        <p:grpSp>
          <p:nvGrpSpPr>
            <p:cNvPr id="458" name="Google Shape;458;p42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459" name="Google Shape;459;p4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460" name="Google Shape;460;p4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42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462" name="Google Shape;462;p4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463" name="Google Shape;463;p4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42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465" name="Google Shape;465;p4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466" name="Google Shape;466;p4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7" name="Google Shape;467;p42"/>
          <p:cNvSpPr/>
          <p:nvPr/>
        </p:nvSpPr>
        <p:spPr>
          <a:xfrm>
            <a:off x="6206416" y="401310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p42"/>
          <p:cNvSpPr/>
          <p:nvPr/>
        </p:nvSpPr>
        <p:spPr>
          <a:xfrm>
            <a:off x="5706827" y="-28684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048075" y="1676600"/>
            <a:ext cx="6971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latsi"/>
                <a:ea typeface="Alatsi"/>
                <a:cs typeface="Alatsi"/>
                <a:sym typeface="Alatsi"/>
              </a:rPr>
              <a:t>Soft jazz music creates a balance between engagement and ambiance, potentially influencing focus and productivity. </a:t>
            </a:r>
            <a:endParaRPr sz="21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latsi"/>
                <a:ea typeface="Alatsi"/>
                <a:cs typeface="Alatsi"/>
                <a:sym typeface="Alatsi"/>
              </a:rPr>
              <a:t>Our study explores its effects on task performance, mental engagement, and enjoyment.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Background</a:t>
            </a:r>
            <a:endParaRPr sz="700"/>
          </a:p>
        </p:txBody>
      </p:sp>
      <p:cxnSp>
        <p:nvCxnSpPr>
          <p:cNvPr id="150" name="Google Shape;150;p26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6"/>
          <p:cNvSpPr/>
          <p:nvPr/>
        </p:nvSpPr>
        <p:spPr>
          <a:xfrm>
            <a:off x="6882084" y="31040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2" name="Google Shape;152;p26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6"/>
          <p:cNvSpPr txBox="1"/>
          <p:nvPr/>
        </p:nvSpPr>
        <p:spPr>
          <a:xfrm>
            <a:off x="1276990" y="433388"/>
            <a:ext cx="65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INTRODUCTION</a:t>
            </a:r>
            <a:endParaRPr sz="700"/>
          </a:p>
        </p:txBody>
      </p:sp>
      <p:sp>
        <p:nvSpPr>
          <p:cNvPr id="154" name="Google Shape;154;p26"/>
          <p:cNvSpPr/>
          <p:nvPr/>
        </p:nvSpPr>
        <p:spPr>
          <a:xfrm>
            <a:off x="-13137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959195" y="433388"/>
            <a:ext cx="52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  <a:endParaRPr sz="700"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5065197" y="1638206"/>
            <a:ext cx="3325766" cy="1305366"/>
            <a:chOff x="0" y="-192881"/>
            <a:chExt cx="8868710" cy="3480975"/>
          </a:xfrm>
        </p:grpSpPr>
        <p:grpSp>
          <p:nvGrpSpPr>
            <p:cNvPr id="161" name="Google Shape;161;p27"/>
            <p:cNvGrpSpPr/>
            <p:nvPr/>
          </p:nvGrpSpPr>
          <p:grpSpPr>
            <a:xfrm>
              <a:off x="0" y="-192881"/>
              <a:ext cx="8868710" cy="3480975"/>
              <a:chOff x="0" y="-38100"/>
              <a:chExt cx="1751844" cy="687600"/>
            </a:xfrm>
          </p:grpSpPr>
          <p:sp>
            <p:nvSpPr>
              <p:cNvPr id="162" name="Google Shape;162;p27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7"/>
              <p:cNvSpPr txBox="1"/>
              <p:nvPr/>
            </p:nvSpPr>
            <p:spPr>
              <a:xfrm>
                <a:off x="0" y="-38100"/>
                <a:ext cx="1751700" cy="6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27"/>
            <p:cNvSpPr txBox="1"/>
            <p:nvPr/>
          </p:nvSpPr>
          <p:spPr>
            <a:xfrm>
              <a:off x="283275" y="539771"/>
              <a:ext cx="8584800" cy="21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latsi"/>
                  <a:ea typeface="Alatsi"/>
                  <a:cs typeface="Alatsi"/>
                  <a:sym typeface="Alatsi"/>
                </a:rPr>
                <a:t>Listening to soft jazz music has no effect on task performance, concentration and perceived enjoyment</a:t>
              </a:r>
              <a:endParaRPr sz="600"/>
            </a:p>
          </p:txBody>
        </p:sp>
      </p:grpSp>
      <p:sp>
        <p:nvSpPr>
          <p:cNvPr id="165" name="Google Shape;165;p27"/>
          <p:cNvSpPr txBox="1"/>
          <p:nvPr/>
        </p:nvSpPr>
        <p:spPr>
          <a:xfrm>
            <a:off x="5003919" y="1423619"/>
            <a:ext cx="2091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Null Hypothesis</a:t>
            </a:r>
            <a:endParaRPr sz="1800"/>
          </a:p>
        </p:txBody>
      </p:sp>
      <p:sp>
        <p:nvSpPr>
          <p:cNvPr id="166" name="Google Shape;166;p27"/>
          <p:cNvSpPr txBox="1"/>
          <p:nvPr/>
        </p:nvSpPr>
        <p:spPr>
          <a:xfrm>
            <a:off x="1149925" y="1898900"/>
            <a:ext cx="34983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900">
                <a:latin typeface="Alatsi"/>
                <a:ea typeface="Alatsi"/>
                <a:cs typeface="Alatsi"/>
                <a:sym typeface="Alatsi"/>
              </a:rPr>
              <a:t>Does listening to jazz music impact task performance, concentration, and perceived enjoyment?</a:t>
            </a:r>
            <a:endParaRPr sz="700"/>
          </a:p>
        </p:txBody>
      </p:sp>
      <p:grpSp>
        <p:nvGrpSpPr>
          <p:cNvPr id="167" name="Google Shape;167;p27"/>
          <p:cNvGrpSpPr/>
          <p:nvPr/>
        </p:nvGrpSpPr>
        <p:grpSpPr>
          <a:xfrm>
            <a:off x="5065197" y="3498988"/>
            <a:ext cx="3325766" cy="1305366"/>
            <a:chOff x="0" y="-192881"/>
            <a:chExt cx="8868710" cy="3480975"/>
          </a:xfrm>
        </p:grpSpPr>
        <p:grpSp>
          <p:nvGrpSpPr>
            <p:cNvPr id="168" name="Google Shape;168;p27"/>
            <p:cNvGrpSpPr/>
            <p:nvPr/>
          </p:nvGrpSpPr>
          <p:grpSpPr>
            <a:xfrm>
              <a:off x="0" y="-192881"/>
              <a:ext cx="8868710" cy="3480975"/>
              <a:chOff x="0" y="-38100"/>
              <a:chExt cx="1751844" cy="687600"/>
            </a:xfrm>
          </p:grpSpPr>
          <p:sp>
            <p:nvSpPr>
              <p:cNvPr id="169" name="Google Shape;169;p27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7"/>
              <p:cNvSpPr txBox="1"/>
              <p:nvPr/>
            </p:nvSpPr>
            <p:spPr>
              <a:xfrm>
                <a:off x="0" y="-38100"/>
                <a:ext cx="1751700" cy="6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27"/>
            <p:cNvSpPr txBox="1"/>
            <p:nvPr/>
          </p:nvSpPr>
          <p:spPr>
            <a:xfrm>
              <a:off x="247076" y="539751"/>
              <a:ext cx="8620800" cy="21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latsi"/>
                  <a:ea typeface="Alatsi"/>
                  <a:cs typeface="Alatsi"/>
                  <a:sym typeface="Alatsi"/>
                </a:rPr>
                <a:t>Listening to soft jazz music has an effect on task performance, concentration and perceived enjoyment</a:t>
              </a:r>
              <a:endParaRPr sz="600"/>
            </a:p>
          </p:txBody>
        </p:sp>
      </p:grpSp>
      <p:sp>
        <p:nvSpPr>
          <p:cNvPr id="172" name="Google Shape;172;p27"/>
          <p:cNvSpPr txBox="1"/>
          <p:nvPr/>
        </p:nvSpPr>
        <p:spPr>
          <a:xfrm rot="-5400000">
            <a:off x="-1195346" y="2464077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Research Question</a:t>
            </a:r>
            <a:endParaRPr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003919" y="3298264"/>
            <a:ext cx="2638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Alternative Hypothesis</a:t>
            </a:r>
            <a:endParaRPr sz="1800"/>
          </a:p>
        </p:txBody>
      </p:sp>
      <p:cxnSp>
        <p:nvCxnSpPr>
          <p:cNvPr id="174" name="Google Shape;174;p27"/>
          <p:cNvCxnSpPr/>
          <p:nvPr/>
        </p:nvCxnSpPr>
        <p:spPr>
          <a:xfrm rot="10800000">
            <a:off x="545247" y="-52334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7"/>
          <p:cNvCxnSpPr/>
          <p:nvPr/>
        </p:nvCxnSpPr>
        <p:spPr>
          <a:xfrm rot="10800000">
            <a:off x="542927" y="3644649"/>
            <a:ext cx="2700" cy="1498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7"/>
          <p:cNvSpPr/>
          <p:nvPr/>
        </p:nvSpPr>
        <p:spPr>
          <a:xfrm>
            <a:off x="3756082" y="-77692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7"/>
          <p:cNvSpPr/>
          <p:nvPr/>
        </p:nvSpPr>
        <p:spPr>
          <a:xfrm>
            <a:off x="446029" y="452405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1505590" y="433388"/>
            <a:ext cx="65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EXPERIMENT DESIGN</a:t>
            </a:r>
            <a:endParaRPr sz="700"/>
          </a:p>
        </p:txBody>
      </p:sp>
      <p:sp>
        <p:nvSpPr>
          <p:cNvPr id="183" name="Google Shape;183;p28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Methodology</a:t>
            </a:r>
            <a:endParaRPr sz="700"/>
          </a:p>
        </p:txBody>
      </p:sp>
      <p:sp>
        <p:nvSpPr>
          <p:cNvPr id="184" name="Google Shape;184;p28"/>
          <p:cNvSpPr txBox="1"/>
          <p:nvPr/>
        </p:nvSpPr>
        <p:spPr>
          <a:xfrm>
            <a:off x="534793" y="1652735"/>
            <a:ext cx="2240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Participants</a:t>
            </a:r>
            <a:endParaRPr sz="700"/>
          </a:p>
        </p:txBody>
      </p:sp>
      <p:sp>
        <p:nvSpPr>
          <p:cNvPr id="185" name="Google Shape;185;p28"/>
          <p:cNvSpPr txBox="1"/>
          <p:nvPr/>
        </p:nvSpPr>
        <p:spPr>
          <a:xfrm>
            <a:off x="534793" y="2756070"/>
            <a:ext cx="262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Randomization</a:t>
            </a:r>
            <a:r>
              <a:rPr b="0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endParaRPr sz="700"/>
          </a:p>
        </p:txBody>
      </p:sp>
      <p:sp>
        <p:nvSpPr>
          <p:cNvPr id="186" name="Google Shape;186;p28"/>
          <p:cNvSpPr txBox="1"/>
          <p:nvPr/>
        </p:nvSpPr>
        <p:spPr>
          <a:xfrm>
            <a:off x="3145995" y="1652735"/>
            <a:ext cx="2240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Procedure</a:t>
            </a:r>
            <a:endParaRPr sz="700"/>
          </a:p>
        </p:txBody>
      </p:sp>
      <p:sp>
        <p:nvSpPr>
          <p:cNvPr id="187" name="Google Shape;187;p28"/>
          <p:cNvSpPr txBox="1"/>
          <p:nvPr/>
        </p:nvSpPr>
        <p:spPr>
          <a:xfrm>
            <a:off x="3145995" y="2756070"/>
            <a:ext cx="2240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Data Collection</a:t>
            </a:r>
            <a:endParaRPr sz="700"/>
          </a:p>
        </p:txBody>
      </p:sp>
      <p:sp>
        <p:nvSpPr>
          <p:cNvPr id="188" name="Google Shape;188;p28"/>
          <p:cNvSpPr txBox="1"/>
          <p:nvPr/>
        </p:nvSpPr>
        <p:spPr>
          <a:xfrm>
            <a:off x="5868912" y="1652735"/>
            <a:ext cx="2240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Intervention</a:t>
            </a:r>
            <a:endParaRPr sz="700"/>
          </a:p>
        </p:txBody>
      </p:sp>
      <p:sp>
        <p:nvSpPr>
          <p:cNvPr id="189" name="Google Shape;189;p28"/>
          <p:cNvSpPr txBox="1"/>
          <p:nvPr/>
        </p:nvSpPr>
        <p:spPr>
          <a:xfrm>
            <a:off x="5868912" y="2756070"/>
            <a:ext cx="2684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Alatsi"/>
                <a:ea typeface="Alatsi"/>
                <a:cs typeface="Alatsi"/>
                <a:sym typeface="Alatsi"/>
              </a:rPr>
              <a:t>Parameters</a:t>
            </a:r>
            <a:endParaRPr sz="700"/>
          </a:p>
        </p:txBody>
      </p:sp>
      <p:cxnSp>
        <p:nvCxnSpPr>
          <p:cNvPr id="190" name="Google Shape;190;p28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8"/>
          <p:cNvSpPr/>
          <p:nvPr/>
        </p:nvSpPr>
        <p:spPr>
          <a:xfrm>
            <a:off x="-1422500" y="217167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28"/>
          <p:cNvSpPr/>
          <p:nvPr/>
        </p:nvSpPr>
        <p:spPr>
          <a:xfrm>
            <a:off x="6800850" y="3071030"/>
            <a:ext cx="3657600" cy="1238891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28"/>
          <p:cNvSpPr txBox="1"/>
          <p:nvPr/>
        </p:nvSpPr>
        <p:spPr>
          <a:xfrm>
            <a:off x="445900" y="2006125"/>
            <a:ext cx="2019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- 62 observations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BU students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041300" y="2006125"/>
            <a:ext cx="2807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Mathematical Task (Countdown)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Spatial Task (Sorting Cards)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792700" y="2006125"/>
            <a:ext cx="2807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Piano Jazz Music while performing tasks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16900" y="3135325"/>
            <a:ext cx="2240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Coin Toss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(</a:t>
            </a:r>
            <a:r>
              <a:rPr lang="en" sz="13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Simple Randomization)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052675" y="3135313"/>
            <a:ext cx="2240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In person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Tasks and Questions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5688450" y="3126925"/>
            <a:ext cx="24210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Demographics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Task Performance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latsi"/>
                <a:ea typeface="Alatsi"/>
                <a:cs typeface="Alatsi"/>
                <a:sym typeface="Alatsi"/>
              </a:rPr>
              <a:t>- Subjective Experience</a:t>
            </a:r>
            <a:endParaRPr sz="1300"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742950" y="433388"/>
            <a:ext cx="811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PRE EXPERIMENT MEASURES</a:t>
            </a:r>
            <a:endParaRPr sz="700"/>
          </a:p>
        </p:txBody>
      </p:sp>
      <p:sp>
        <p:nvSpPr>
          <p:cNvPr id="205" name="Google Shape;205;p29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Variables</a:t>
            </a:r>
            <a:endParaRPr sz="700"/>
          </a:p>
        </p:txBody>
      </p:sp>
      <p:grpSp>
        <p:nvGrpSpPr>
          <p:cNvPr id="206" name="Google Shape;206;p29"/>
          <p:cNvGrpSpPr/>
          <p:nvPr/>
        </p:nvGrpSpPr>
        <p:grpSpPr>
          <a:xfrm>
            <a:off x="695361" y="1479072"/>
            <a:ext cx="3681571" cy="2282971"/>
            <a:chOff x="0" y="-38100"/>
            <a:chExt cx="1939200" cy="1202513"/>
          </a:xfrm>
        </p:grpSpPr>
        <p:sp>
          <p:nvSpPr>
            <p:cNvPr id="207" name="Google Shape;207;p29"/>
            <p:cNvSpPr/>
            <p:nvPr/>
          </p:nvSpPr>
          <p:spPr>
            <a:xfrm>
              <a:off x="0" y="0"/>
              <a:ext cx="1939142" cy="1164413"/>
            </a:xfrm>
            <a:custGeom>
              <a:rect b="b" l="l" r="r" t="t"/>
              <a:pathLst>
                <a:path extrusionOk="0"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 txBox="1"/>
            <p:nvPr/>
          </p:nvSpPr>
          <p:spPr>
            <a:xfrm>
              <a:off x="0" y="-38100"/>
              <a:ext cx="1939200" cy="12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9"/>
          <p:cNvSpPr txBox="1"/>
          <p:nvPr/>
        </p:nvSpPr>
        <p:spPr>
          <a:xfrm>
            <a:off x="1254239" y="2323633"/>
            <a:ext cx="27495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Age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Gender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First Language</a:t>
            </a:r>
            <a:endParaRPr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254251" y="1783019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Demographics</a:t>
            </a:r>
            <a:endParaRPr sz="700"/>
          </a:p>
        </p:txBody>
      </p:sp>
      <p:sp>
        <p:nvSpPr>
          <p:cNvPr id="211" name="Google Shape;211;p29"/>
          <p:cNvSpPr/>
          <p:nvPr/>
        </p:nvSpPr>
        <p:spPr>
          <a:xfrm>
            <a:off x="6708744" y="3071087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2" name="Google Shape;212;p29"/>
          <p:cNvGrpSpPr/>
          <p:nvPr/>
        </p:nvGrpSpPr>
        <p:grpSpPr>
          <a:xfrm>
            <a:off x="4767299" y="1479072"/>
            <a:ext cx="3681571" cy="2282971"/>
            <a:chOff x="0" y="-38100"/>
            <a:chExt cx="1939200" cy="1202513"/>
          </a:xfrm>
        </p:grpSpPr>
        <p:sp>
          <p:nvSpPr>
            <p:cNvPr id="213" name="Google Shape;213;p29"/>
            <p:cNvSpPr/>
            <p:nvPr/>
          </p:nvSpPr>
          <p:spPr>
            <a:xfrm>
              <a:off x="0" y="0"/>
              <a:ext cx="1939142" cy="1164413"/>
            </a:xfrm>
            <a:custGeom>
              <a:rect b="b" l="l" r="r" t="t"/>
              <a:pathLst>
                <a:path extrusionOk="0"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 txBox="1"/>
            <p:nvPr/>
          </p:nvSpPr>
          <p:spPr>
            <a:xfrm>
              <a:off x="0" y="-38100"/>
              <a:ext cx="1939200" cy="12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9"/>
          <p:cNvSpPr txBox="1"/>
          <p:nvPr/>
        </p:nvSpPr>
        <p:spPr>
          <a:xfrm>
            <a:off x="5064925" y="2247425"/>
            <a:ext cx="32424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Is a quiet environment important for you when working on tasks?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How often do you listen to music while working?</a:t>
            </a:r>
            <a:endParaRPr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5319675" y="1748006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Preferences</a:t>
            </a:r>
            <a:endParaRPr sz="700"/>
          </a:p>
        </p:txBody>
      </p:sp>
      <p:grpSp>
        <p:nvGrpSpPr>
          <p:cNvPr id="217" name="Google Shape;217;p29"/>
          <p:cNvGrpSpPr/>
          <p:nvPr/>
        </p:nvGrpSpPr>
        <p:grpSpPr>
          <a:xfrm>
            <a:off x="946024" y="1883875"/>
            <a:ext cx="152237" cy="150449"/>
            <a:chOff x="0" y="0"/>
            <a:chExt cx="812800" cy="812800"/>
          </a:xfrm>
        </p:grpSpPr>
        <p:sp>
          <p:nvSpPr>
            <p:cNvPr id="218" name="Google Shape;218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0" name="Google Shape;220;p29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29"/>
          <p:cNvSpPr/>
          <p:nvPr/>
        </p:nvSpPr>
        <p:spPr>
          <a:xfrm>
            <a:off x="-1883568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2" name="Google Shape;222;p29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3" name="Google Shape;223;p29"/>
          <p:cNvGrpSpPr/>
          <p:nvPr/>
        </p:nvGrpSpPr>
        <p:grpSpPr>
          <a:xfrm>
            <a:off x="4984624" y="1807675"/>
            <a:ext cx="152237" cy="150449"/>
            <a:chOff x="0" y="0"/>
            <a:chExt cx="812800" cy="812800"/>
          </a:xfrm>
        </p:grpSpPr>
        <p:sp>
          <p:nvSpPr>
            <p:cNvPr id="224" name="Google Shape;224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742950" y="433388"/>
            <a:ext cx="811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POST </a:t>
            </a:r>
            <a:r>
              <a:rPr lang="en" sz="4200">
                <a:latin typeface="Alatsi"/>
                <a:ea typeface="Alatsi"/>
                <a:cs typeface="Alatsi"/>
                <a:sym typeface="Alatsi"/>
              </a:rPr>
              <a:t>EXPERIMENT MEASURES</a:t>
            </a:r>
            <a:endParaRPr sz="700"/>
          </a:p>
        </p:txBody>
      </p:sp>
      <p:sp>
        <p:nvSpPr>
          <p:cNvPr id="231" name="Google Shape;231;p30"/>
          <p:cNvSpPr txBox="1"/>
          <p:nvPr/>
        </p:nvSpPr>
        <p:spPr>
          <a:xfrm>
            <a:off x="2851473" y="44001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Outcome </a:t>
            </a:r>
            <a:r>
              <a:rPr lang="en">
                <a:latin typeface="Alatsi"/>
                <a:ea typeface="Alatsi"/>
                <a:cs typeface="Alatsi"/>
                <a:sym typeface="Alatsi"/>
              </a:rPr>
              <a:t>Variables</a:t>
            </a:r>
            <a:endParaRPr sz="700"/>
          </a:p>
        </p:txBody>
      </p:sp>
      <p:grpSp>
        <p:nvGrpSpPr>
          <p:cNvPr id="232" name="Google Shape;232;p30"/>
          <p:cNvGrpSpPr/>
          <p:nvPr/>
        </p:nvGrpSpPr>
        <p:grpSpPr>
          <a:xfrm>
            <a:off x="695361" y="1479072"/>
            <a:ext cx="3681571" cy="2282971"/>
            <a:chOff x="0" y="-38100"/>
            <a:chExt cx="1939200" cy="1202513"/>
          </a:xfrm>
        </p:grpSpPr>
        <p:sp>
          <p:nvSpPr>
            <p:cNvPr id="233" name="Google Shape;233;p30"/>
            <p:cNvSpPr/>
            <p:nvPr/>
          </p:nvSpPr>
          <p:spPr>
            <a:xfrm>
              <a:off x="0" y="0"/>
              <a:ext cx="1939142" cy="1164413"/>
            </a:xfrm>
            <a:custGeom>
              <a:rect b="b" l="l" r="r" t="t"/>
              <a:pathLst>
                <a:path extrusionOk="0"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 txBox="1"/>
            <p:nvPr/>
          </p:nvSpPr>
          <p:spPr>
            <a:xfrm>
              <a:off x="0" y="-38100"/>
              <a:ext cx="1939200" cy="12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0"/>
          <p:cNvSpPr txBox="1"/>
          <p:nvPr/>
        </p:nvSpPr>
        <p:spPr>
          <a:xfrm>
            <a:off x="1101839" y="2323633"/>
            <a:ext cx="27495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Accuracy Score for Task 1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Accuracy Score for Task 2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Time Taken for Task 1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Time Taken for Task 2</a:t>
            </a:r>
            <a:endParaRPr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1254251" y="1706819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Task Performance</a:t>
            </a:r>
            <a:endParaRPr sz="700"/>
          </a:p>
        </p:txBody>
      </p:sp>
      <p:sp>
        <p:nvSpPr>
          <p:cNvPr id="237" name="Google Shape;237;p30"/>
          <p:cNvSpPr/>
          <p:nvPr/>
        </p:nvSpPr>
        <p:spPr>
          <a:xfrm>
            <a:off x="6708744" y="3071087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8" name="Google Shape;238;p30"/>
          <p:cNvGrpSpPr/>
          <p:nvPr/>
        </p:nvGrpSpPr>
        <p:grpSpPr>
          <a:xfrm>
            <a:off x="4767299" y="1479072"/>
            <a:ext cx="3681571" cy="2282971"/>
            <a:chOff x="0" y="-38100"/>
            <a:chExt cx="1939200" cy="1202513"/>
          </a:xfrm>
        </p:grpSpPr>
        <p:sp>
          <p:nvSpPr>
            <p:cNvPr id="239" name="Google Shape;239;p30"/>
            <p:cNvSpPr/>
            <p:nvPr/>
          </p:nvSpPr>
          <p:spPr>
            <a:xfrm>
              <a:off x="0" y="0"/>
              <a:ext cx="1939142" cy="1164413"/>
            </a:xfrm>
            <a:custGeom>
              <a:rect b="b" l="l" r="r" t="t"/>
              <a:pathLst>
                <a:path extrusionOk="0"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0" y="-38100"/>
              <a:ext cx="1939200" cy="12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0"/>
          <p:cNvSpPr txBox="1"/>
          <p:nvPr/>
        </p:nvSpPr>
        <p:spPr>
          <a:xfrm>
            <a:off x="4877125" y="2171225"/>
            <a:ext cx="3552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</a:t>
            </a:r>
            <a:r>
              <a:rPr lang="en">
                <a:latin typeface="Alatsi"/>
                <a:ea typeface="Alatsi"/>
                <a:cs typeface="Alatsi"/>
                <a:sym typeface="Alatsi"/>
              </a:rPr>
              <a:t>How stressed did you feel while completing the tasks?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</a:t>
            </a:r>
            <a:r>
              <a:rPr lang="en">
                <a:latin typeface="Alatsi"/>
                <a:ea typeface="Alatsi"/>
                <a:cs typeface="Alatsi"/>
                <a:sym typeface="Alatsi"/>
              </a:rPr>
              <a:t>How enjoyable did you find the tasks?</a:t>
            </a:r>
            <a:endParaRPr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- How focused did you feel while completing the tasks?</a:t>
            </a:r>
            <a:endParaRPr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319675" y="1671800"/>
            <a:ext cx="237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latsi"/>
                <a:ea typeface="Alatsi"/>
                <a:cs typeface="Alatsi"/>
                <a:sym typeface="Alatsi"/>
              </a:rPr>
              <a:t>Experience Measures</a:t>
            </a:r>
            <a:endParaRPr sz="700"/>
          </a:p>
        </p:txBody>
      </p:sp>
      <p:grpSp>
        <p:nvGrpSpPr>
          <p:cNvPr id="243" name="Google Shape;243;p30"/>
          <p:cNvGrpSpPr/>
          <p:nvPr/>
        </p:nvGrpSpPr>
        <p:grpSpPr>
          <a:xfrm>
            <a:off x="946024" y="1807675"/>
            <a:ext cx="152237" cy="150449"/>
            <a:chOff x="0" y="0"/>
            <a:chExt cx="812800" cy="812800"/>
          </a:xfrm>
        </p:grpSpPr>
        <p:sp>
          <p:nvSpPr>
            <p:cNvPr id="244" name="Google Shape;244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6" name="Google Shape;246;p30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30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30"/>
          <p:cNvSpPr/>
          <p:nvPr/>
        </p:nvSpPr>
        <p:spPr>
          <a:xfrm>
            <a:off x="-2035968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9" name="Google Shape;249;p30"/>
          <p:cNvGrpSpPr/>
          <p:nvPr/>
        </p:nvGrpSpPr>
        <p:grpSpPr>
          <a:xfrm>
            <a:off x="4984624" y="1731475"/>
            <a:ext cx="152237" cy="150449"/>
            <a:chOff x="0" y="0"/>
            <a:chExt cx="812800" cy="812800"/>
          </a:xfrm>
        </p:grpSpPr>
        <p:sp>
          <p:nvSpPr>
            <p:cNvPr id="250" name="Google Shape;250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/>
        </p:nvSpPr>
        <p:spPr>
          <a:xfrm>
            <a:off x="514350" y="433388"/>
            <a:ext cx="811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latsi"/>
                <a:ea typeface="Alatsi"/>
                <a:cs typeface="Alatsi"/>
                <a:sym typeface="Alatsi"/>
              </a:rPr>
              <a:t>ANALYSIS</a:t>
            </a:r>
            <a:endParaRPr sz="700"/>
          </a:p>
        </p:txBody>
      </p:sp>
      <p:sp>
        <p:nvSpPr>
          <p:cNvPr id="257" name="Google Shape;257;p31"/>
          <p:cNvSpPr txBox="1"/>
          <p:nvPr/>
        </p:nvSpPr>
        <p:spPr>
          <a:xfrm>
            <a:off x="2851473" y="4400141"/>
            <a:ext cx="3441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Project Procedure</a:t>
            </a:r>
            <a:endParaRPr sz="700"/>
          </a:p>
        </p:txBody>
      </p:sp>
      <p:sp>
        <p:nvSpPr>
          <p:cNvPr id="258" name="Google Shape;258;p31"/>
          <p:cNvSpPr/>
          <p:nvPr/>
        </p:nvSpPr>
        <p:spPr>
          <a:xfrm>
            <a:off x="6708744" y="3833087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9" name="Google Shape;259;p31"/>
          <p:cNvCxnSpPr/>
          <p:nvPr/>
        </p:nvCxnSpPr>
        <p:spPr>
          <a:xfrm>
            <a:off x="-130299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5715085" y="45306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31"/>
          <p:cNvSpPr/>
          <p:nvPr/>
        </p:nvSpPr>
        <p:spPr>
          <a:xfrm>
            <a:off x="-1121568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31"/>
          <p:cNvSpPr/>
          <p:nvPr/>
        </p:nvSpPr>
        <p:spPr>
          <a:xfrm>
            <a:off x="328225" y="1938451"/>
            <a:ext cx="1293345" cy="753288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E9C7C6"/>
          </a:solidFill>
          <a:ln cap="flat" cmpd="sng" w="9525">
            <a:solidFill>
              <a:srgbClr val="E9E0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1"/>
          <p:cNvSpPr/>
          <p:nvPr/>
        </p:nvSpPr>
        <p:spPr>
          <a:xfrm>
            <a:off x="1759309" y="1938451"/>
            <a:ext cx="1293345" cy="753288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D9A5B3"/>
          </a:solidFill>
          <a:ln>
            <a:noFill/>
          </a:ln>
        </p:spPr>
      </p:sp>
      <p:sp>
        <p:nvSpPr>
          <p:cNvPr id="264" name="Google Shape;264;p31"/>
          <p:cNvSpPr/>
          <p:nvPr/>
        </p:nvSpPr>
        <p:spPr>
          <a:xfrm>
            <a:off x="3190393" y="1938451"/>
            <a:ext cx="1293345" cy="753288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9FC3D0"/>
          </a:solidFill>
          <a:ln>
            <a:noFill/>
          </a:ln>
        </p:spPr>
      </p:sp>
      <p:sp>
        <p:nvSpPr>
          <p:cNvPr id="265" name="Google Shape;265;p31"/>
          <p:cNvSpPr/>
          <p:nvPr/>
        </p:nvSpPr>
        <p:spPr>
          <a:xfrm>
            <a:off x="4621478" y="1938451"/>
            <a:ext cx="1293345" cy="753288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6B91A5"/>
          </a:solidFill>
          <a:ln>
            <a:noFill/>
          </a:ln>
        </p:spPr>
      </p:sp>
      <p:sp>
        <p:nvSpPr>
          <p:cNvPr id="266" name="Google Shape;266;p31"/>
          <p:cNvSpPr/>
          <p:nvPr/>
        </p:nvSpPr>
        <p:spPr>
          <a:xfrm>
            <a:off x="6052561" y="1938451"/>
            <a:ext cx="1293345" cy="753288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A89EB0"/>
          </a:solidFill>
          <a:ln>
            <a:noFill/>
          </a:ln>
        </p:spPr>
      </p:sp>
      <p:sp>
        <p:nvSpPr>
          <p:cNvPr id="267" name="Google Shape;267;p31"/>
          <p:cNvSpPr/>
          <p:nvPr/>
        </p:nvSpPr>
        <p:spPr>
          <a:xfrm>
            <a:off x="7483658" y="1938451"/>
            <a:ext cx="1293345" cy="753288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</p:spPr>
      </p:sp>
      <p:sp>
        <p:nvSpPr>
          <p:cNvPr id="268" name="Google Shape;268;p31"/>
          <p:cNvSpPr txBox="1"/>
          <p:nvPr/>
        </p:nvSpPr>
        <p:spPr>
          <a:xfrm>
            <a:off x="175850" y="1400600"/>
            <a:ext cx="129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Data Pre-Processing</a:t>
            </a:r>
            <a:endParaRPr sz="700"/>
          </a:p>
        </p:txBody>
      </p:sp>
      <p:sp>
        <p:nvSpPr>
          <p:cNvPr id="269" name="Google Shape;269;p31"/>
          <p:cNvSpPr txBox="1"/>
          <p:nvPr/>
        </p:nvSpPr>
        <p:spPr>
          <a:xfrm>
            <a:off x="1728275" y="2783250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Exploratory Data Analysis</a:t>
            </a:r>
            <a:endParaRPr sz="700"/>
          </a:p>
        </p:txBody>
      </p:sp>
      <p:sp>
        <p:nvSpPr>
          <p:cNvPr id="270" name="Google Shape;270;p31"/>
          <p:cNvSpPr txBox="1"/>
          <p:nvPr/>
        </p:nvSpPr>
        <p:spPr>
          <a:xfrm>
            <a:off x="3052650" y="1616300"/>
            <a:ext cx="1293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ATE / CATE</a:t>
            </a:r>
            <a:endParaRPr sz="700"/>
          </a:p>
        </p:txBody>
      </p:sp>
      <p:sp>
        <p:nvSpPr>
          <p:cNvPr id="271" name="Google Shape;271;p31"/>
          <p:cNvSpPr txBox="1"/>
          <p:nvPr/>
        </p:nvSpPr>
        <p:spPr>
          <a:xfrm>
            <a:off x="4623875" y="2783250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Statistical Power</a:t>
            </a:r>
            <a:endParaRPr sz="700"/>
          </a:p>
        </p:txBody>
      </p:sp>
      <p:sp>
        <p:nvSpPr>
          <p:cNvPr id="272" name="Google Shape;272;p31"/>
          <p:cNvSpPr txBox="1"/>
          <p:nvPr/>
        </p:nvSpPr>
        <p:spPr>
          <a:xfrm>
            <a:off x="5948250" y="1616300"/>
            <a:ext cx="1293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T-Tests</a:t>
            </a:r>
            <a:endParaRPr sz="700"/>
          </a:p>
        </p:txBody>
      </p:sp>
      <p:sp>
        <p:nvSpPr>
          <p:cNvPr id="273" name="Google Shape;273;p31"/>
          <p:cNvSpPr txBox="1"/>
          <p:nvPr/>
        </p:nvSpPr>
        <p:spPr>
          <a:xfrm>
            <a:off x="7443275" y="2783250"/>
            <a:ext cx="12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Regression with Covariates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/>
        </p:nvSpPr>
        <p:spPr>
          <a:xfrm>
            <a:off x="2277499" y="1950224"/>
            <a:ext cx="5411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latsi"/>
                <a:ea typeface="Alatsi"/>
                <a:cs typeface="Alatsi"/>
                <a:sym typeface="Alatsi"/>
              </a:rPr>
              <a:t>INSIGHTS</a:t>
            </a:r>
            <a:endParaRPr sz="700"/>
          </a:p>
        </p:txBody>
      </p:sp>
      <p:grpSp>
        <p:nvGrpSpPr>
          <p:cNvPr id="279" name="Google Shape;279;p32"/>
          <p:cNvGrpSpPr/>
          <p:nvPr/>
        </p:nvGrpSpPr>
        <p:grpSpPr>
          <a:xfrm>
            <a:off x="-15535" y="-90413"/>
            <a:ext cx="2119669" cy="5233992"/>
            <a:chOff x="0" y="-241102"/>
            <a:chExt cx="5652450" cy="13957313"/>
          </a:xfrm>
        </p:grpSpPr>
        <p:grpSp>
          <p:nvGrpSpPr>
            <p:cNvPr id="280" name="Google Shape;280;p32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281" name="Google Shape;281;p3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82" name="Google Shape;282;p3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32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284" name="Google Shape;284;p3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85" name="Google Shape;285;p3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32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287" name="Google Shape;287;p3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88" name="Google Shape;288;p3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9" name="Google Shape;289;p32"/>
          <p:cNvSpPr/>
          <p:nvPr/>
        </p:nvSpPr>
        <p:spPr>
          <a:xfrm>
            <a:off x="6206416" y="401310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32"/>
          <p:cNvSpPr/>
          <p:nvPr/>
        </p:nvSpPr>
        <p:spPr>
          <a:xfrm>
            <a:off x="5706827" y="-28684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2851473" y="4704941"/>
            <a:ext cx="344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atsi"/>
                <a:ea typeface="Alatsi"/>
                <a:cs typeface="Alatsi"/>
                <a:sym typeface="Alatsi"/>
              </a:rPr>
              <a:t>Outcome Distribution</a:t>
            </a:r>
            <a:endParaRPr sz="700"/>
          </a:p>
        </p:txBody>
      </p:sp>
      <p:cxnSp>
        <p:nvCxnSpPr>
          <p:cNvPr id="296" name="Google Shape;296;p33"/>
          <p:cNvCxnSpPr/>
          <p:nvPr/>
        </p:nvCxnSpPr>
        <p:spPr>
          <a:xfrm>
            <a:off x="-130299" y="48354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33"/>
          <p:cNvSpPr/>
          <p:nvPr/>
        </p:nvSpPr>
        <p:spPr>
          <a:xfrm>
            <a:off x="6882084" y="35612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98" name="Google Shape;298;p33"/>
          <p:cNvCxnSpPr/>
          <p:nvPr/>
        </p:nvCxnSpPr>
        <p:spPr>
          <a:xfrm>
            <a:off x="5715085" y="4835434"/>
            <a:ext cx="3552600" cy="96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33"/>
          <p:cNvSpPr/>
          <p:nvPr/>
        </p:nvSpPr>
        <p:spPr>
          <a:xfrm>
            <a:off x="-13137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00" name="Google Shape;3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75" y="324225"/>
            <a:ext cx="8475176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