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7" r:id="rId5"/>
    <p:sldId id="256" r:id="rId6"/>
    <p:sldId id="264" r:id="rId7"/>
    <p:sldId id="261" r:id="rId8"/>
    <p:sldId id="267" r:id="rId9"/>
    <p:sldId id="268" r:id="rId10"/>
    <p:sldId id="262" r:id="rId11"/>
    <p:sldId id="263" r:id="rId12"/>
    <p:sldId id="265" r:id="rId13"/>
    <p:sldId id="269" r:id="rId1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64DD-4595-4AF6-879C-7DA666C403B1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B786-CAAC-4990-A0AD-039DB8017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5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64DD-4595-4AF6-879C-7DA666C403B1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B786-CAAC-4990-A0AD-039DB8017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4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64DD-4595-4AF6-879C-7DA666C403B1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B786-CAAC-4990-A0AD-039DB8017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62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242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64DD-4595-4AF6-879C-7DA666C403B1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B786-CAAC-4990-A0AD-039DB8017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52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64DD-4595-4AF6-879C-7DA666C403B1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B786-CAAC-4990-A0AD-039DB8017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47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64DD-4595-4AF6-879C-7DA666C403B1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B786-CAAC-4990-A0AD-039DB8017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54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64DD-4595-4AF6-879C-7DA666C403B1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B786-CAAC-4990-A0AD-039DB8017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13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64DD-4595-4AF6-879C-7DA666C403B1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B786-CAAC-4990-A0AD-039DB8017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2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64DD-4595-4AF6-879C-7DA666C403B1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B786-CAAC-4990-A0AD-039DB8017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71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64DD-4595-4AF6-879C-7DA666C403B1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B786-CAAC-4990-A0AD-039DB8017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9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64DD-4595-4AF6-879C-7DA666C403B1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B786-CAAC-4990-A0AD-039DB8017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5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564DD-4595-4AF6-879C-7DA666C403B1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0B786-CAAC-4990-A0AD-039DB8017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14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7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17" Type="http://schemas.openxmlformats.org/officeDocument/2006/relationships/image" Target="../media/image9.png"/><Relationship Id="rId25" Type="http://schemas.openxmlformats.org/officeDocument/2006/relationships/hyperlink" Target="https://youtu.be/AzQ6RnzUnpE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10" Type="http://schemas.openxmlformats.org/officeDocument/2006/relationships/image" Target="../media/image9.svg"/><Relationship Id="rId19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13" Type="http://schemas.openxmlformats.org/officeDocument/2006/relationships/image" Target="../media/image47.png"/><Relationship Id="rId18" Type="http://schemas.openxmlformats.org/officeDocument/2006/relationships/image" Target="../media/image88.svg"/><Relationship Id="rId26" Type="http://schemas.openxmlformats.org/officeDocument/2006/relationships/image" Target="../media/image35.png"/><Relationship Id="rId3" Type="http://schemas.openxmlformats.org/officeDocument/2006/relationships/image" Target="../media/image61.svg"/><Relationship Id="rId21" Type="http://schemas.openxmlformats.org/officeDocument/2006/relationships/image" Target="../media/image51.png"/><Relationship Id="rId7" Type="http://schemas.openxmlformats.org/officeDocument/2006/relationships/image" Target="../media/image44.png"/><Relationship Id="rId12" Type="http://schemas.openxmlformats.org/officeDocument/2006/relationships/image" Target="../media/image82.svg"/><Relationship Id="rId17" Type="http://schemas.openxmlformats.org/officeDocument/2006/relationships/image" Target="../media/image49.png"/><Relationship Id="rId25" Type="http://schemas.openxmlformats.org/officeDocument/2006/relationships/image" Target="../media/image37.svg"/><Relationship Id="rId2" Type="http://schemas.openxmlformats.org/officeDocument/2006/relationships/image" Target="../media/image32.png"/><Relationship Id="rId16" Type="http://schemas.openxmlformats.org/officeDocument/2006/relationships/image" Target="../media/image86.svg"/><Relationship Id="rId20" Type="http://schemas.openxmlformats.org/officeDocument/2006/relationships/image" Target="../media/image90.svg"/><Relationship Id="rId29" Type="http://schemas.openxmlformats.org/officeDocument/2006/relationships/image" Target="../media/image9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svg"/><Relationship Id="rId11" Type="http://schemas.openxmlformats.org/officeDocument/2006/relationships/image" Target="../media/image46.png"/><Relationship Id="rId24" Type="http://schemas.openxmlformats.org/officeDocument/2006/relationships/image" Target="../media/image20.png"/><Relationship Id="rId5" Type="http://schemas.openxmlformats.org/officeDocument/2006/relationships/image" Target="../media/image34.png"/><Relationship Id="rId15" Type="http://schemas.openxmlformats.org/officeDocument/2006/relationships/image" Target="../media/image48.png"/><Relationship Id="rId23" Type="http://schemas.openxmlformats.org/officeDocument/2006/relationships/image" Target="../media/image41.png"/><Relationship Id="rId28" Type="http://schemas.openxmlformats.org/officeDocument/2006/relationships/image" Target="../media/image52.png"/><Relationship Id="rId10" Type="http://schemas.openxmlformats.org/officeDocument/2006/relationships/image" Target="../media/image80.svg"/><Relationship Id="rId19" Type="http://schemas.openxmlformats.org/officeDocument/2006/relationships/image" Target="../media/image50.png"/><Relationship Id="rId4" Type="http://schemas.openxmlformats.org/officeDocument/2006/relationships/image" Target="../media/image33.png"/><Relationship Id="rId9" Type="http://schemas.openxmlformats.org/officeDocument/2006/relationships/image" Target="../media/image45.png"/><Relationship Id="rId14" Type="http://schemas.openxmlformats.org/officeDocument/2006/relationships/image" Target="../media/image84.svg"/><Relationship Id="rId22" Type="http://schemas.openxmlformats.org/officeDocument/2006/relationships/image" Target="../media/image92.svg"/><Relationship Id="rId27" Type="http://schemas.openxmlformats.org/officeDocument/2006/relationships/image" Target="../media/image6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99.svg"/><Relationship Id="rId3" Type="http://schemas.openxmlformats.org/officeDocument/2006/relationships/image" Target="../media/image61.svg"/><Relationship Id="rId7" Type="http://schemas.openxmlformats.org/officeDocument/2006/relationships/image" Target="../media/image97.svg"/><Relationship Id="rId12" Type="http://schemas.openxmlformats.org/officeDocument/2006/relationships/image" Target="../media/image5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11" Type="http://schemas.openxmlformats.org/officeDocument/2006/relationships/image" Target="../media/image37.svg"/><Relationship Id="rId5" Type="http://schemas.openxmlformats.org/officeDocument/2006/relationships/image" Target="../media/image96.svg"/><Relationship Id="rId15" Type="http://schemas.openxmlformats.org/officeDocument/2006/relationships/image" Target="../media/image101.svg"/><Relationship Id="rId10" Type="http://schemas.openxmlformats.org/officeDocument/2006/relationships/image" Target="../media/image20.png"/><Relationship Id="rId4" Type="http://schemas.openxmlformats.org/officeDocument/2006/relationships/image" Target="../media/image53.png"/><Relationship Id="rId9" Type="http://schemas.openxmlformats.org/officeDocument/2006/relationships/image" Target="../media/image41.png"/><Relationship Id="rId1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sv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23.png"/><Relationship Id="rId18" Type="http://schemas.openxmlformats.org/officeDocument/2006/relationships/image" Target="../media/image47.svg"/><Relationship Id="rId3" Type="http://schemas.openxmlformats.org/officeDocument/2006/relationships/image" Target="../media/image32.svg"/><Relationship Id="rId7" Type="http://schemas.openxmlformats.org/officeDocument/2006/relationships/image" Target="../media/image20.png"/><Relationship Id="rId12" Type="http://schemas.openxmlformats.org/officeDocument/2006/relationships/image" Target="../media/image41.svg"/><Relationship Id="rId17" Type="http://schemas.openxmlformats.org/officeDocument/2006/relationships/image" Target="../media/image25.png"/><Relationship Id="rId2" Type="http://schemas.openxmlformats.org/officeDocument/2006/relationships/image" Target="../media/image17.png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34.svg"/><Relationship Id="rId15" Type="http://schemas.openxmlformats.org/officeDocument/2006/relationships/image" Target="../media/image24.png"/><Relationship Id="rId10" Type="http://schemas.openxmlformats.org/officeDocument/2006/relationships/image" Target="../media/image39.svg"/><Relationship Id="rId4" Type="http://schemas.openxmlformats.org/officeDocument/2006/relationships/image" Target="../media/image18.png"/><Relationship Id="rId9" Type="http://schemas.openxmlformats.org/officeDocument/2006/relationships/image" Target="../media/image21.png"/><Relationship Id="rId14" Type="http://schemas.openxmlformats.org/officeDocument/2006/relationships/image" Target="../media/image4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svg"/><Relationship Id="rId13" Type="http://schemas.openxmlformats.org/officeDocument/2006/relationships/image" Target="../media/image23.png"/><Relationship Id="rId18" Type="http://schemas.openxmlformats.org/officeDocument/2006/relationships/image" Target="../media/image470.svg"/><Relationship Id="rId3" Type="http://schemas.openxmlformats.org/officeDocument/2006/relationships/image" Target="../media/image320.svg"/><Relationship Id="rId7" Type="http://schemas.openxmlformats.org/officeDocument/2006/relationships/image" Target="../media/image20.png"/><Relationship Id="rId12" Type="http://schemas.openxmlformats.org/officeDocument/2006/relationships/image" Target="../media/image410.svg"/><Relationship Id="rId17" Type="http://schemas.openxmlformats.org/officeDocument/2006/relationships/image" Target="../media/image25.png"/><Relationship Id="rId2" Type="http://schemas.openxmlformats.org/officeDocument/2006/relationships/image" Target="../media/image17.png"/><Relationship Id="rId16" Type="http://schemas.openxmlformats.org/officeDocument/2006/relationships/image" Target="../media/image450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340.svg"/><Relationship Id="rId15" Type="http://schemas.openxmlformats.org/officeDocument/2006/relationships/image" Target="../media/image24.png"/><Relationship Id="rId10" Type="http://schemas.openxmlformats.org/officeDocument/2006/relationships/image" Target="../media/image390.svg"/><Relationship Id="rId4" Type="http://schemas.openxmlformats.org/officeDocument/2006/relationships/image" Target="../media/image18.png"/><Relationship Id="rId9" Type="http://schemas.openxmlformats.org/officeDocument/2006/relationships/image" Target="../media/image21.png"/><Relationship Id="rId14" Type="http://schemas.openxmlformats.org/officeDocument/2006/relationships/image" Target="../media/image43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57.svg"/><Relationship Id="rId18" Type="http://schemas.openxmlformats.org/officeDocument/2006/relationships/image" Target="../media/image7.png"/><Relationship Id="rId3" Type="http://schemas.openxmlformats.org/officeDocument/2006/relationships/image" Target="../media/image32.svg"/><Relationship Id="rId21" Type="http://schemas.openxmlformats.org/officeDocument/2006/relationships/image" Target="../media/image59.svg"/><Relationship Id="rId7" Type="http://schemas.openxmlformats.org/officeDocument/2006/relationships/image" Target="../media/image51.svg"/><Relationship Id="rId12" Type="http://schemas.openxmlformats.org/officeDocument/2006/relationships/image" Target="../media/image30.png"/><Relationship Id="rId17" Type="http://schemas.openxmlformats.org/officeDocument/2006/relationships/image" Target="../media/image11.svg"/><Relationship Id="rId2" Type="http://schemas.openxmlformats.org/officeDocument/2006/relationships/image" Target="../media/image17.png"/><Relationship Id="rId16" Type="http://schemas.openxmlformats.org/officeDocument/2006/relationships/image" Target="../media/image6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55.svg"/><Relationship Id="rId5" Type="http://schemas.openxmlformats.org/officeDocument/2006/relationships/image" Target="../media/image49.svg"/><Relationship Id="rId15" Type="http://schemas.openxmlformats.org/officeDocument/2006/relationships/image" Target="../media/image9.svg"/><Relationship Id="rId10" Type="http://schemas.openxmlformats.org/officeDocument/2006/relationships/image" Target="../media/image29.png"/><Relationship Id="rId19" Type="http://schemas.openxmlformats.org/officeDocument/2006/relationships/image" Target="../media/image13.svg"/><Relationship Id="rId4" Type="http://schemas.openxmlformats.org/officeDocument/2006/relationships/image" Target="../media/image26.png"/><Relationship Id="rId9" Type="http://schemas.openxmlformats.org/officeDocument/2006/relationships/image" Target="../media/image53.svg"/><Relationship Id="rId1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13" Type="http://schemas.openxmlformats.org/officeDocument/2006/relationships/image" Target="../media/image38.png"/><Relationship Id="rId18" Type="http://schemas.openxmlformats.org/officeDocument/2006/relationships/image" Target="../media/image32.svg"/><Relationship Id="rId3" Type="http://schemas.openxmlformats.org/officeDocument/2006/relationships/image" Target="../media/image61.svg"/><Relationship Id="rId21" Type="http://schemas.openxmlformats.org/officeDocument/2006/relationships/image" Target="../media/image41.png"/><Relationship Id="rId7" Type="http://schemas.openxmlformats.org/officeDocument/2006/relationships/image" Target="../media/image35.png"/><Relationship Id="rId12" Type="http://schemas.openxmlformats.org/officeDocument/2006/relationships/image" Target="../media/image70.svg"/><Relationship Id="rId17" Type="http://schemas.openxmlformats.org/officeDocument/2006/relationships/image" Target="../media/image17.png"/><Relationship Id="rId2" Type="http://schemas.openxmlformats.org/officeDocument/2006/relationships/image" Target="../media/image32.png"/><Relationship Id="rId16" Type="http://schemas.openxmlformats.org/officeDocument/2006/relationships/image" Target="../media/image74.svg"/><Relationship Id="rId20" Type="http://schemas.openxmlformats.org/officeDocument/2006/relationships/image" Target="../media/image7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svg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23" Type="http://schemas.openxmlformats.org/officeDocument/2006/relationships/image" Target="../media/image37.svg"/><Relationship Id="rId10" Type="http://schemas.openxmlformats.org/officeDocument/2006/relationships/image" Target="../media/image68.svg"/><Relationship Id="rId19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Relationship Id="rId14" Type="http://schemas.openxmlformats.org/officeDocument/2006/relationships/image" Target="../media/image72.svg"/><Relationship Id="rId22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E201531-E415-73FA-6C15-A093B272CF02}"/>
              </a:ext>
            </a:extLst>
          </p:cNvPr>
          <p:cNvGrpSpPr/>
          <p:nvPr/>
        </p:nvGrpSpPr>
        <p:grpSpPr>
          <a:xfrm>
            <a:off x="695399" y="305826"/>
            <a:ext cx="10729193" cy="6202052"/>
            <a:chOff x="586740" y="1910223"/>
            <a:chExt cx="3218444" cy="4947777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20CEB42D-27A7-01E0-8C72-1940C197DA31}"/>
                </a:ext>
              </a:extLst>
            </p:cNvPr>
            <p:cNvSpPr/>
            <p:nvPr/>
          </p:nvSpPr>
          <p:spPr>
            <a:xfrm>
              <a:off x="586740" y="2032000"/>
              <a:ext cx="3218444" cy="4826000"/>
            </a:xfrm>
            <a:prstGeom prst="round2SameRect">
              <a:avLst>
                <a:gd name="adj1" fmla="val 8239"/>
                <a:gd name="adj2" fmla="val 0"/>
              </a:avLst>
            </a:prstGeom>
            <a:gradFill>
              <a:gsLst>
                <a:gs pos="0">
                  <a:srgbClr val="F7FFFF"/>
                </a:gs>
                <a:gs pos="100000">
                  <a:srgbClr val="B9DAFF">
                    <a:alpha val="50000"/>
                  </a:srgbClr>
                </a:gs>
              </a:gsLst>
              <a:lin ang="16200000" scaled="1"/>
            </a:gradFill>
            <a:ln w="12261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20429F-1416-5903-8511-22F8E7B515CA}"/>
                </a:ext>
              </a:extLst>
            </p:cNvPr>
            <p:cNvSpPr/>
            <p:nvPr/>
          </p:nvSpPr>
          <p:spPr>
            <a:xfrm>
              <a:off x="586740" y="6741981"/>
              <a:ext cx="3218444" cy="116019"/>
            </a:xfrm>
            <a:prstGeom prst="rect">
              <a:avLst/>
            </a:prstGeom>
            <a:solidFill>
              <a:srgbClr val="1A35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10" name="그래픽 39">
              <a:extLst>
                <a:ext uri="{FF2B5EF4-FFF2-40B4-BE49-F238E27FC236}">
                  <a16:creationId xmlns:a16="http://schemas.microsoft.com/office/drawing/2014/main" id="{941ADA50-64C2-37EE-C27F-C97C25EA3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86777" y="1910223"/>
              <a:ext cx="136552" cy="266700"/>
            </a:xfrm>
            <a:prstGeom prst="rect">
              <a:avLst/>
            </a:prstGeom>
          </p:spPr>
        </p:pic>
        <p:pic>
          <p:nvPicPr>
            <p:cNvPr id="16" name="그래픽 57">
              <a:extLst>
                <a:ext uri="{FF2B5EF4-FFF2-40B4-BE49-F238E27FC236}">
                  <a16:creationId xmlns:a16="http://schemas.microsoft.com/office/drawing/2014/main" id="{5776C62F-FC39-30A5-8C05-0EA4976C7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8282" y="4699746"/>
              <a:ext cx="513759" cy="513759"/>
            </a:xfrm>
            <a:prstGeom prst="rect">
              <a:avLst/>
            </a:prstGeom>
          </p:spPr>
        </p:pic>
      </p:grpSp>
      <p:pic>
        <p:nvPicPr>
          <p:cNvPr id="5" name="그림 4" descr="노트북, 컴퓨터, 의류, 사람이(가) 표시된 사진&#10;&#10;자동 생성된 설명">
            <a:extLst>
              <a:ext uri="{FF2B5EF4-FFF2-40B4-BE49-F238E27FC236}">
                <a16:creationId xmlns:a16="http://schemas.microsoft.com/office/drawing/2014/main" id="{65866456-3A04-FF02-3B68-1DDA24DD41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3" y="2852936"/>
            <a:ext cx="6272386" cy="3816424"/>
          </a:xfrm>
          <a:prstGeom prst="rect">
            <a:avLst/>
          </a:prstGeom>
        </p:spPr>
      </p:pic>
      <p:pic>
        <p:nvPicPr>
          <p:cNvPr id="28" name="그래픽 67">
            <a:extLst>
              <a:ext uri="{FF2B5EF4-FFF2-40B4-BE49-F238E27FC236}">
                <a16:creationId xmlns:a16="http://schemas.microsoft.com/office/drawing/2014/main" id="{80C07BB0-31E5-6486-268B-B1E3D500D9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32004" y="3739512"/>
            <a:ext cx="104775" cy="76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7BE0201-4E19-4F17-880B-68EB902B69A3}"/>
              </a:ext>
            </a:extLst>
          </p:cNvPr>
          <p:cNvSpPr txBox="1"/>
          <p:nvPr/>
        </p:nvSpPr>
        <p:spPr>
          <a:xfrm>
            <a:off x="5356145" y="2227736"/>
            <a:ext cx="6008376" cy="2190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/>
              <a:t>(PPT </a:t>
            </a:r>
            <a:r>
              <a:rPr lang="ko-KR" altLang="en-US" sz="2400" b="1" dirty="0"/>
              <a:t>작성 시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아래 경로에 등록된 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en-US" altLang="ko-KR" sz="2400" dirty="0"/>
              <a:t>[</a:t>
            </a:r>
            <a:r>
              <a:rPr lang="ko-KR" altLang="en-US" sz="2400" b="1" dirty="0"/>
              <a:t>작성가이드 </a:t>
            </a:r>
            <a:r>
              <a:rPr lang="en-US" altLang="ko-KR" sz="2400" b="1" dirty="0"/>
              <a:t>2. </a:t>
            </a:r>
            <a:r>
              <a:rPr lang="ko-KR" altLang="en-US" sz="2400" b="1" dirty="0"/>
              <a:t>팀별 프로젝트 결과보고서</a:t>
            </a:r>
            <a:r>
              <a:rPr lang="en-US" altLang="ko-KR" sz="2400" b="1" dirty="0"/>
              <a:t>]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/>
              <a:t>영상을 참고하여 작성하세요</a:t>
            </a:r>
            <a:r>
              <a:rPr lang="en-US" altLang="ko-KR" sz="2400" b="1" dirty="0"/>
              <a:t>!</a:t>
            </a:r>
            <a:r>
              <a:rPr lang="ko-KR" altLang="en-US" sz="2400" b="1" dirty="0"/>
              <a:t>     </a:t>
            </a:r>
            <a:endParaRPr lang="ko-KR" altLang="en-US" sz="2400" dirty="0"/>
          </a:p>
        </p:txBody>
      </p:sp>
      <p:pic>
        <p:nvPicPr>
          <p:cNvPr id="33" name="그래픽 32">
            <a:extLst>
              <a:ext uri="{FF2B5EF4-FFF2-40B4-BE49-F238E27FC236}">
                <a16:creationId xmlns:a16="http://schemas.microsoft.com/office/drawing/2014/main" id="{605BBCBF-7F86-424E-B6F1-1163FB3CA1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87575" y="1114901"/>
            <a:ext cx="231912" cy="231912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1ED7A898-AC55-42A7-BBAA-5FB146DCA9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31472" y="5970452"/>
            <a:ext cx="106965" cy="106965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63769094-2B28-4CF3-87D3-E86DAFE87C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0411" y="3333846"/>
            <a:ext cx="320555" cy="320555"/>
          </a:xfrm>
          <a:prstGeom prst="rect">
            <a:avLst/>
          </a:prstGeom>
        </p:spPr>
      </p:pic>
      <p:pic>
        <p:nvPicPr>
          <p:cNvPr id="36" name="그래픽 39">
            <a:extLst>
              <a:ext uri="{FF2B5EF4-FFF2-40B4-BE49-F238E27FC236}">
                <a16:creationId xmlns:a16="http://schemas.microsoft.com/office/drawing/2014/main" id="{941ADA50-64C2-37EE-C27F-C97C25EA3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1657" y="3051749"/>
            <a:ext cx="190500" cy="266700"/>
          </a:xfrm>
          <a:prstGeom prst="rect">
            <a:avLst/>
          </a:prstGeom>
        </p:spPr>
      </p:pic>
      <p:pic>
        <p:nvPicPr>
          <p:cNvPr id="37" name="그래픽 41">
            <a:extLst>
              <a:ext uri="{FF2B5EF4-FFF2-40B4-BE49-F238E27FC236}">
                <a16:creationId xmlns:a16="http://schemas.microsoft.com/office/drawing/2014/main" id="{C059AD3E-9512-40E4-B4F1-8EC2B01947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35731" y="4683554"/>
            <a:ext cx="459767" cy="437634"/>
          </a:xfrm>
          <a:prstGeom prst="rect">
            <a:avLst/>
          </a:prstGeom>
        </p:spPr>
      </p:pic>
      <p:pic>
        <p:nvPicPr>
          <p:cNvPr id="40" name="그래픽 296">
            <a:extLst>
              <a:ext uri="{FF2B5EF4-FFF2-40B4-BE49-F238E27FC236}">
                <a16:creationId xmlns:a16="http://schemas.microsoft.com/office/drawing/2014/main" id="{0D93E5BE-BF5F-A52F-20A6-B017D69DC82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151618" y="692696"/>
            <a:ext cx="955324" cy="955324"/>
          </a:xfrm>
          <a:prstGeom prst="rect">
            <a:avLst/>
          </a:prstGeom>
        </p:spPr>
      </p:pic>
      <p:pic>
        <p:nvPicPr>
          <p:cNvPr id="41" name="그래픽 298">
            <a:extLst>
              <a:ext uri="{FF2B5EF4-FFF2-40B4-BE49-F238E27FC236}">
                <a16:creationId xmlns:a16="http://schemas.microsoft.com/office/drawing/2014/main" id="{2D3ECE42-9946-304E-ADC9-553BD8A99CD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826450" y="2232252"/>
            <a:ext cx="361822" cy="361822"/>
          </a:xfrm>
          <a:prstGeom prst="rect">
            <a:avLst/>
          </a:prstGeom>
        </p:spPr>
      </p:pic>
      <p:pic>
        <p:nvPicPr>
          <p:cNvPr id="42" name="그래픽 125">
            <a:extLst>
              <a:ext uri="{FF2B5EF4-FFF2-40B4-BE49-F238E27FC236}">
                <a16:creationId xmlns:a16="http://schemas.microsoft.com/office/drawing/2014/main" id="{306708EC-43B1-1FD4-1B3C-80EAE278923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2553974">
            <a:off x="10881716" y="4218190"/>
            <a:ext cx="190500" cy="428625"/>
          </a:xfrm>
          <a:prstGeom prst="rect">
            <a:avLst/>
          </a:prstGeom>
        </p:spPr>
      </p:pic>
      <p:pic>
        <p:nvPicPr>
          <p:cNvPr id="43" name="그래픽 121">
            <a:extLst>
              <a:ext uri="{FF2B5EF4-FFF2-40B4-BE49-F238E27FC236}">
                <a16:creationId xmlns:a16="http://schemas.microsoft.com/office/drawing/2014/main" id="{888286FF-25C9-3A48-568B-FEE0BC283D7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069497" y="5648116"/>
            <a:ext cx="190500" cy="18097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6D18CFB-C137-406C-88BD-E6300970EA61}"/>
              </a:ext>
            </a:extLst>
          </p:cNvPr>
          <p:cNvSpPr txBox="1"/>
          <p:nvPr/>
        </p:nvSpPr>
        <p:spPr>
          <a:xfrm>
            <a:off x="6493773" y="4703560"/>
            <a:ext cx="403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hlinkClick r:id="rId25"/>
              </a:rPr>
              <a:t>https://youtu.be/AzQ6RnzUnpE</a:t>
            </a:r>
            <a:endParaRPr lang="ko-KR" alt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0BCF08-13F5-457B-911B-0BDD2B874287}"/>
              </a:ext>
            </a:extLst>
          </p:cNvPr>
          <p:cNvSpPr txBox="1"/>
          <p:nvPr/>
        </p:nvSpPr>
        <p:spPr>
          <a:xfrm>
            <a:off x="6571163" y="5184640"/>
            <a:ext cx="3686254" cy="260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422910" fontAlgn="base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* 링크를 따라가려면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&lt;ctrl&gt;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키를 누른 채 클릭하세요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9" name="TextBox 11">
            <a:extLst>
              <a:ext uri="{FF2B5EF4-FFF2-40B4-BE49-F238E27FC236}">
                <a16:creationId xmlns:a16="http://schemas.microsoft.com/office/drawing/2014/main" id="{08D694D8-661B-F6D1-68E1-35769C5E2546}"/>
              </a:ext>
            </a:extLst>
          </p:cNvPr>
          <p:cNvSpPr txBox="1"/>
          <p:nvPr/>
        </p:nvSpPr>
        <p:spPr>
          <a:xfrm>
            <a:off x="5450290" y="1542854"/>
            <a:ext cx="593829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A355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PPT</a:t>
            </a:r>
            <a:r>
              <a:rPr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A355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작성 가이드 안내</a:t>
            </a: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DDA2451D-BC49-446F-BB5A-BD4056A187BE}"/>
              </a:ext>
            </a:extLst>
          </p:cNvPr>
          <p:cNvSpPr txBox="1"/>
          <p:nvPr/>
        </p:nvSpPr>
        <p:spPr>
          <a:xfrm>
            <a:off x="7767650" y="6308108"/>
            <a:ext cx="41953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제출 시 본 페이지는 삭제 후 제출하세요</a:t>
            </a:r>
          </a:p>
        </p:txBody>
      </p:sp>
    </p:spTree>
    <p:extLst>
      <p:ext uri="{BB962C8B-B14F-4D97-AF65-F5344CB8AC3E}">
        <p14:creationId xmlns:p14="http://schemas.microsoft.com/office/powerpoint/2010/main" val="4284005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해당 프로젝트를 진행하면서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 별로 주도적으로 참여한 부분을 중심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DFBBF1-E84A-9DDF-73E2-960C99C4BAB5}"/>
              </a:ext>
            </a:extLst>
          </p:cNvPr>
          <p:cNvGrpSpPr/>
          <p:nvPr/>
        </p:nvGrpSpPr>
        <p:grpSpPr>
          <a:xfrm>
            <a:off x="515380" y="2097591"/>
            <a:ext cx="11218265" cy="378909"/>
            <a:chOff x="541891" y="2097591"/>
            <a:chExt cx="11218265" cy="3789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E5DD20A-D98D-477C-D6C5-F50C33B663C9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67EBB8-F256-651E-8870-1A2D77D8249A}"/>
                </a:ext>
              </a:extLst>
            </p:cNvPr>
            <p:cNvSpPr txBox="1"/>
            <p:nvPr/>
          </p:nvSpPr>
          <p:spPr>
            <a:xfrm>
              <a:off x="760387" y="2136129"/>
              <a:ext cx="5470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운영 중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지원내역도 간략하게 작성</a:t>
              </a:r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4528" y="2721878"/>
          <a:ext cx="11218265" cy="366622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김○○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박○○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정○○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이○○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5872" y="3492488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정제 및 정규화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7579407" y="3492488"/>
            <a:ext cx="2713128" cy="358635"/>
            <a:chOff x="7579407" y="3492488"/>
            <a:chExt cx="2713128" cy="358635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7579407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8133721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모바일 서비스 테스팅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84515" y="3567030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525872" y="4251550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25872" y="4251550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5023036" y="4278107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 플랫폼 구현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93097" y="4335700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5872" y="5045671"/>
            <a:ext cx="2713128" cy="358635"/>
            <a:chOff x="4525872" y="5045671"/>
            <a:chExt cx="2713128" cy="358635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서비스 시스템 설계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315D2B-355C-1615-E050-9A778001B89F}"/>
              </a:ext>
            </a:extLst>
          </p:cNvPr>
          <p:cNvGrpSpPr/>
          <p:nvPr/>
        </p:nvGrpSpPr>
        <p:grpSpPr>
          <a:xfrm>
            <a:off x="7579407" y="5045671"/>
            <a:ext cx="2713128" cy="358635"/>
            <a:chOff x="7579407" y="5045671"/>
            <a:chExt cx="2713128" cy="358635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C9D6C950-8B41-2D76-50B6-0D646375AB0D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587C0B1-E8A6-C24D-7642-E82E3112FECD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24B626D-98A1-99BA-C6BF-9429BF93797D}"/>
                </a:ext>
              </a:extLst>
            </p:cNvPr>
            <p:cNvSpPr txBox="1"/>
            <p:nvPr/>
          </p:nvSpPr>
          <p:spPr>
            <a:xfrm>
              <a:off x="8133721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텍스트 마이닝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4" name="그래픽 183">
              <a:extLst>
                <a:ext uri="{FF2B5EF4-FFF2-40B4-BE49-F238E27FC236}">
                  <a16:creationId xmlns:a16="http://schemas.microsoft.com/office/drawing/2014/main" id="{A974807F-F190-B444-17DF-2D7DAC1B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7579407" y="4251550"/>
            <a:ext cx="2713128" cy="358635"/>
            <a:chOff x="7579407" y="4251550"/>
            <a:chExt cx="2713128" cy="358635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7579407" y="4251550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8133721" y="4278107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외부 데이터 수집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=""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525872" y="5811259"/>
            <a:ext cx="4350872" cy="358635"/>
            <a:chOff x="4525872" y="5811259"/>
            <a:chExt cx="4350872" cy="35863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5023036" y="5837816"/>
              <a:ext cx="3853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선정 피드백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 질의응답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=""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5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33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85117FB-7436-83E8-CACF-9CC7B72D927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프로젝트의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사전 기획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수행 및 완료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과정으로 나누어서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F776B-9A28-263D-E9C4-5AC5D2B67486}"/>
              </a:ext>
            </a:extLst>
          </p:cNvPr>
          <p:cNvSpPr txBox="1"/>
          <p:nvPr/>
        </p:nvSpPr>
        <p:spPr>
          <a:xfrm>
            <a:off x="467002" y="2109348"/>
            <a:ext cx="98866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절차를 </a:t>
            </a:r>
            <a:r>
              <a:rPr lang="ko-KR" altLang="en-US" sz="1400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도식화하여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제시하거나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더 효과적으로 전달하는 방법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등이 있다면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수정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하여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가능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기획 단계에서 도출된 주제와 아이디어를 기반으로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실제 프로젝트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수행한 세부적인 기간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활동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작성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4528" y="2832100"/>
          <a:ext cx="11218265" cy="355728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협약기업 데이터 협조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모델링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팀별 중간보고 실시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구축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74111" y="3307757"/>
            <a:ext cx="2474844" cy="326913"/>
            <a:chOff x="4574111" y="3307757"/>
            <a:chExt cx="2474844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383737" y="3307757"/>
            <a:ext cx="1446165" cy="326913"/>
            <a:chOff x="7383737" y="3307757"/>
            <a:chExt cx="1446165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기획안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74111" y="3841157"/>
            <a:ext cx="2474845" cy="494096"/>
            <a:chOff x="4574111" y="3841157"/>
            <a:chExt cx="2474845" cy="49409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2474845" cy="494096"/>
              <a:chOff x="4665551" y="3307757"/>
              <a:chExt cx="2474845" cy="494096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필요 데이터  및 수집 절차 정의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7383738" y="3841157"/>
            <a:ext cx="1716293" cy="326913"/>
            <a:chOff x="7383738" y="3841157"/>
            <a:chExt cx="1716293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716293" cy="326913"/>
              <a:chOff x="4665552" y="3307757"/>
              <a:chExt cx="1716293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36318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외부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</a:t>
                </a: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 수집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74111" y="4369794"/>
            <a:ext cx="2456768" cy="326913"/>
            <a:chOff x="4574111" y="4369794"/>
            <a:chExt cx="2456768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정제 및 정규화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74111" y="4896844"/>
            <a:ext cx="2456768" cy="326913"/>
            <a:chOff x="4574111" y="4896844"/>
            <a:chExt cx="2456768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1" y="4896844"/>
              <a:ext cx="2456768" cy="326913"/>
              <a:chOff x="4665551" y="3307757"/>
              <a:chExt cx="2456768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모형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692785A-1488-81E8-8926-A91D1A214D4B}"/>
              </a:ext>
            </a:extLst>
          </p:cNvPr>
          <p:cNvGrpSpPr/>
          <p:nvPr/>
        </p:nvGrpSpPr>
        <p:grpSpPr>
          <a:xfrm>
            <a:off x="4574111" y="5427069"/>
            <a:ext cx="2474845" cy="326913"/>
            <a:chOff x="4574111" y="5427069"/>
            <a:chExt cx="2474845" cy="32691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3DDF3FC-4E6B-2215-D355-EF844455C59D}"/>
                </a:ext>
              </a:extLst>
            </p:cNvPr>
            <p:cNvGrpSpPr/>
            <p:nvPr/>
          </p:nvGrpSpPr>
          <p:grpSpPr>
            <a:xfrm>
              <a:off x="4574111" y="5427069"/>
              <a:ext cx="2474845" cy="326913"/>
              <a:chOff x="4665551" y="3307757"/>
              <a:chExt cx="2474845" cy="326913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2B9F5418-A583-2D10-0E17-270C2518FD5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085CAA8B-560C-951E-7A12-FF6ED0E82B0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BA64813E-02E1-AB0E-776B-F41AF9BB336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36BC604-1341-255F-4D68-038320EDB4D1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서비스 시스템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5C40BBE-095E-01FB-2528-6DF0EF1A33DB}"/>
              </a:ext>
            </a:extLst>
          </p:cNvPr>
          <p:cNvGrpSpPr/>
          <p:nvPr/>
        </p:nvGrpSpPr>
        <p:grpSpPr>
          <a:xfrm>
            <a:off x="7383738" y="5427069"/>
            <a:ext cx="1936899" cy="326914"/>
            <a:chOff x="7383738" y="5427069"/>
            <a:chExt cx="1936899" cy="32691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56131837-9B70-2254-3652-7A3BBC83141F}"/>
                </a:ext>
              </a:extLst>
            </p:cNvPr>
            <p:cNvGrpSpPr/>
            <p:nvPr/>
          </p:nvGrpSpPr>
          <p:grpSpPr>
            <a:xfrm>
              <a:off x="7383738" y="5427069"/>
              <a:ext cx="1936899" cy="326914"/>
              <a:chOff x="4665552" y="3307757"/>
              <a:chExt cx="1936899" cy="326914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FDB2CC05-7D07-CB94-1C11-AA6CA7F3F719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4"/>
                <a:chOff x="4665552" y="3307756"/>
                <a:chExt cx="1827181" cy="358636"/>
              </a:xfrm>
            </p:grpSpPr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CE4D7620-95B3-3AFE-FF16-14EA352FDE4C}"/>
                    </a:ext>
                  </a:extLst>
                </p:cNvPr>
                <p:cNvSpPr/>
                <p:nvPr/>
              </p:nvSpPr>
              <p:spPr>
                <a:xfrm>
                  <a:off x="4665552" y="3307756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D4AF9CA9-195E-A7C9-670D-7BCD3B05EC8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AE65555-DE71-51FC-E0CD-0ACA6582EEE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5837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플랫폼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8" name="그래픽 117">
              <a:extLst>
                <a:ext uri="{FF2B5EF4-FFF2-40B4-BE49-F238E27FC236}">
                  <a16:creationId xmlns:a16="http://schemas.microsoft.com/office/drawing/2014/main" id="{D020AD65-5473-489B-22AE-45FCA857C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5505502"/>
              <a:ext cx="149803" cy="180532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524526" y="3719245"/>
            <a:ext cx="1458851" cy="2137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626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871622"/>
              </p:ext>
            </p:extLst>
          </p:nvPr>
        </p:nvGraphicFramePr>
        <p:xfrm>
          <a:off x="877888" y="387891"/>
          <a:ext cx="10436225" cy="2659684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2833272">
                  <a:extLst>
                    <a:ext uri="{9D8B030D-6E8A-4147-A177-3AD203B41FA5}">
                      <a16:colId xmlns:a16="http://schemas.microsoft.com/office/drawing/2014/main" val="1195950506"/>
                    </a:ext>
                  </a:extLst>
                </a:gridCol>
                <a:gridCol w="7602953">
                  <a:extLst>
                    <a:ext uri="{9D8B030D-6E8A-4147-A177-3AD203B41FA5}">
                      <a16:colId xmlns:a16="http://schemas.microsoft.com/office/drawing/2014/main" val="3726620950"/>
                    </a:ext>
                  </a:extLst>
                </a:gridCol>
              </a:tblGrid>
              <a:tr h="8040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/>
                        <a:t>영상</a:t>
                      </a:r>
                      <a:endParaRPr lang="ko-KR" altLang="en-US" sz="1400" b="1"/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smtClean="0"/>
                        <a:t>   - </a:t>
                      </a:r>
                      <a:r>
                        <a:rPr lang="ko-KR" altLang="en-US" sz="1400" baseline="0" smtClean="0"/>
                        <a:t>세부 기능 소개</a:t>
                      </a:r>
                      <a:r>
                        <a:rPr lang="en-US" altLang="ko-KR" sz="1400" baseline="0" smtClean="0"/>
                        <a:t>, </a:t>
                      </a:r>
                      <a:r>
                        <a:rPr lang="ko-KR" altLang="en-US" sz="1400" baseline="0" smtClean="0"/>
                        <a:t>화면 구동 및 기능 동작 여부 시연영상</a:t>
                      </a:r>
                      <a:endParaRPr lang="en-US" altLang="ko-KR" sz="140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   - PPT </a:t>
                      </a:r>
                      <a:r>
                        <a:rPr lang="ko-KR" altLang="en-US" sz="1400" smtClean="0"/>
                        <a:t>에는 포함하지 말 것 </a:t>
                      </a:r>
                      <a:r>
                        <a:rPr lang="en-US" altLang="ko-KR" sz="1400" smtClean="0"/>
                        <a:t>( </a:t>
                      </a:r>
                      <a:r>
                        <a:rPr lang="ko-KR" altLang="en-US" sz="1400" smtClean="0"/>
                        <a:t>따로 캡처본 제출 </a:t>
                      </a:r>
                      <a:r>
                        <a:rPr lang="en-US" altLang="ko-KR" sz="1400" smtClean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  </a:t>
                      </a:r>
                      <a:r>
                        <a:rPr lang="en-US" altLang="ko-KR" sz="1400" baseline="0" smtClean="0"/>
                        <a:t>   </a:t>
                      </a:r>
                      <a:r>
                        <a:rPr lang="ko-KR" altLang="en-US" sz="1400" baseline="0" smtClean="0"/>
                        <a:t>팀별 </a:t>
                      </a:r>
                      <a:r>
                        <a:rPr lang="en-US" altLang="ko-KR" sz="1400" baseline="0" smtClean="0"/>
                        <a:t>5-10</a:t>
                      </a:r>
                      <a:r>
                        <a:rPr lang="ko-KR" altLang="en-US" sz="1400" baseline="0" smtClean="0"/>
                        <a:t>분 이내</a:t>
                      </a:r>
                      <a:r>
                        <a:rPr lang="en-US" altLang="ko-KR" sz="1400" baseline="0" smtClean="0"/>
                        <a:t>(100M </a:t>
                      </a:r>
                      <a:r>
                        <a:rPr lang="ko-KR" altLang="en-US" sz="1400" baseline="0" smtClean="0"/>
                        <a:t>이하</a:t>
                      </a:r>
                      <a:r>
                        <a:rPr lang="en-US" altLang="ko-KR" sz="1400" baseline="0" smtClean="0"/>
                        <a:t>), </a:t>
                      </a:r>
                      <a:r>
                        <a:rPr lang="ko-KR" altLang="en-US" sz="1400" baseline="0" smtClean="0"/>
                        <a:t>기능별 소개 음성</a:t>
                      </a:r>
                      <a:r>
                        <a:rPr lang="en-US" altLang="ko-KR" sz="1400" baseline="0" smtClean="0"/>
                        <a:t>/</a:t>
                      </a:r>
                      <a:r>
                        <a:rPr lang="ko-KR" altLang="en-US" sz="1400" baseline="0" smtClean="0"/>
                        <a:t>자막 등 필요</a:t>
                      </a:r>
                      <a:endParaRPr lang="en-US" altLang="ko-KR" sz="1400" smtClean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89071118"/>
                  </a:ext>
                </a:extLst>
              </a:tr>
              <a:tr h="8040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/>
                        <a:t>샘플 데이터</a:t>
                      </a:r>
                      <a:endParaRPr lang="ko-KR" altLang="en-US" sz="1400" b="1"/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smtClean="0"/>
                        <a:t>   - AI/ML</a:t>
                      </a:r>
                      <a:r>
                        <a:rPr lang="en-US" altLang="ko-KR" sz="1400" baseline="0" smtClean="0"/>
                        <a:t>/</a:t>
                      </a:r>
                      <a:r>
                        <a:rPr lang="ko-KR" altLang="en-US" sz="1400" baseline="0" smtClean="0"/>
                        <a:t>데이터 분석 기술이 활용된 경우 제출 </a:t>
                      </a:r>
                      <a:r>
                        <a:rPr lang="en-US" altLang="ko-KR" sz="1400" baseline="0" smtClean="0"/>
                        <a:t>( </a:t>
                      </a:r>
                      <a:r>
                        <a:rPr lang="ko-KR" altLang="en-US" sz="1400" baseline="0" smtClean="0"/>
                        <a:t>캡처본 가능 </a:t>
                      </a:r>
                      <a:r>
                        <a:rPr lang="en-US" altLang="ko-KR" sz="1400" baseline="0" smtClean="0"/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aseline="0" smtClean="0"/>
                        <a:t>     &gt;&gt; </a:t>
                      </a:r>
                      <a:r>
                        <a:rPr lang="ko-KR" altLang="en-US" sz="1400" baseline="0" smtClean="0"/>
                        <a:t>선택사항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15517514"/>
                  </a:ext>
                </a:extLst>
              </a:tr>
              <a:tr h="8040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/>
                        <a:t>영상링크</a:t>
                      </a:r>
                      <a:endParaRPr lang="ko-KR" altLang="en-US" sz="1400" b="1"/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smtClean="0"/>
                        <a:t>   - </a:t>
                      </a:r>
                      <a:r>
                        <a:rPr lang="ko-KR" altLang="en-US" sz="1400" smtClean="0"/>
                        <a:t>링크에 접속하여 결과물 확인 가능한 링크</a:t>
                      </a:r>
                      <a:endParaRPr lang="en-US" altLang="ko-KR" sz="140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smtClean="0"/>
                        <a:t>     &gt;&gt; </a:t>
                      </a:r>
                      <a:r>
                        <a:rPr lang="ko-KR" altLang="en-US" sz="1400" smtClean="0"/>
                        <a:t>선택사항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416553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404153" y="3328827"/>
            <a:ext cx="793164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solidFill>
                  <a:srgbClr val="FF0000"/>
                </a:solidFill>
              </a:rPr>
              <a:t>□ </a:t>
            </a:r>
            <a:r>
              <a:rPr lang="en-US" altLang="ko-KR" b="1" smtClean="0">
                <a:solidFill>
                  <a:srgbClr val="FF0000"/>
                </a:solidFill>
              </a:rPr>
              <a:t>PPT, </a:t>
            </a:r>
            <a:r>
              <a:rPr lang="ko-KR" altLang="en-US" b="1" smtClean="0">
                <a:solidFill>
                  <a:srgbClr val="FF0000"/>
                </a:solidFill>
              </a:rPr>
              <a:t>시연영상 등 제출사항 마감 </a:t>
            </a:r>
            <a:r>
              <a:rPr lang="en-US" altLang="ko-KR" b="1" smtClean="0">
                <a:solidFill>
                  <a:srgbClr val="FF0000"/>
                </a:solidFill>
              </a:rPr>
              <a:t>: 9</a:t>
            </a:r>
            <a:r>
              <a:rPr lang="ko-KR" altLang="en-US" b="1" smtClean="0">
                <a:solidFill>
                  <a:srgbClr val="FF0000"/>
                </a:solidFill>
              </a:rPr>
              <a:t>월 </a:t>
            </a:r>
            <a:r>
              <a:rPr lang="en-US" altLang="ko-KR" b="1" smtClean="0">
                <a:solidFill>
                  <a:srgbClr val="FF0000"/>
                </a:solidFill>
              </a:rPr>
              <a:t>27</a:t>
            </a:r>
            <a:r>
              <a:rPr lang="ko-KR" altLang="en-US" b="1" smtClean="0">
                <a:solidFill>
                  <a:srgbClr val="FF0000"/>
                </a:solidFill>
              </a:rPr>
              <a:t>일</a:t>
            </a:r>
            <a:r>
              <a:rPr lang="en-US" altLang="ko-KR" b="1" smtClean="0">
                <a:solidFill>
                  <a:srgbClr val="FF0000"/>
                </a:solidFill>
              </a:rPr>
              <a:t>(</a:t>
            </a:r>
            <a:r>
              <a:rPr lang="ko-KR" altLang="en-US" b="1" smtClean="0">
                <a:solidFill>
                  <a:srgbClr val="FF0000"/>
                </a:solidFill>
              </a:rPr>
              <a:t>금</a:t>
            </a:r>
            <a:r>
              <a:rPr lang="en-US" altLang="ko-KR" b="1" smtClean="0">
                <a:solidFill>
                  <a:srgbClr val="FF0000"/>
                </a:solidFill>
              </a:rPr>
              <a:t>) 17</a:t>
            </a:r>
            <a:r>
              <a:rPr lang="ko-KR" altLang="en-US" b="1" smtClean="0">
                <a:solidFill>
                  <a:srgbClr val="FF0000"/>
                </a:solidFill>
              </a:rPr>
              <a:t>시까지</a:t>
            </a:r>
            <a:endParaRPr lang="en-US" altLang="ko-KR" b="1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mtClean="0"/>
              <a:t>   - </a:t>
            </a:r>
            <a:r>
              <a:rPr lang="ko-KR" altLang="en-US" smtClean="0"/>
              <a:t>압축하여 카페 게시판에 제출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b="1" smtClean="0">
                <a:solidFill>
                  <a:srgbClr val="FF0000"/>
                </a:solidFill>
              </a:rPr>
              <a:t>□ 조별 발표 및 심사 </a:t>
            </a:r>
            <a:r>
              <a:rPr lang="en-US" altLang="ko-KR" b="1" smtClean="0">
                <a:solidFill>
                  <a:srgbClr val="FF0000"/>
                </a:solidFill>
              </a:rPr>
              <a:t>: 9</a:t>
            </a:r>
            <a:r>
              <a:rPr lang="ko-KR" altLang="en-US" b="1" smtClean="0">
                <a:solidFill>
                  <a:srgbClr val="FF0000"/>
                </a:solidFill>
              </a:rPr>
              <a:t>월 </a:t>
            </a:r>
            <a:r>
              <a:rPr lang="en-US" altLang="ko-KR" b="1" smtClean="0">
                <a:solidFill>
                  <a:srgbClr val="FF0000"/>
                </a:solidFill>
              </a:rPr>
              <a:t>26</a:t>
            </a:r>
            <a:r>
              <a:rPr lang="ko-KR" altLang="en-US" b="1" smtClean="0">
                <a:solidFill>
                  <a:srgbClr val="FF0000"/>
                </a:solidFill>
              </a:rPr>
              <a:t>일</a:t>
            </a:r>
            <a:r>
              <a:rPr lang="en-US" altLang="ko-KR" b="1" smtClean="0">
                <a:solidFill>
                  <a:srgbClr val="FF0000"/>
                </a:solidFill>
              </a:rPr>
              <a:t>(</a:t>
            </a:r>
            <a:r>
              <a:rPr lang="ko-KR" altLang="en-US" b="1" smtClean="0">
                <a:solidFill>
                  <a:srgbClr val="FF0000"/>
                </a:solidFill>
              </a:rPr>
              <a:t>목</a:t>
            </a:r>
            <a:r>
              <a:rPr lang="en-US" altLang="ko-KR" b="1" smtClean="0">
                <a:solidFill>
                  <a:srgbClr val="FF0000"/>
                </a:solidFill>
              </a:rPr>
              <a:t>) </a:t>
            </a:r>
            <a:r>
              <a:rPr lang="ko-KR" altLang="en-US" b="1" smtClean="0">
                <a:solidFill>
                  <a:srgbClr val="FF0000"/>
                </a:solidFill>
              </a:rPr>
              <a:t>오후 예정</a:t>
            </a:r>
            <a:endParaRPr lang="en-US" altLang="ko-KR" b="1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/>
              <a:t> </a:t>
            </a:r>
            <a:r>
              <a:rPr lang="en-US" altLang="ko-KR" smtClean="0"/>
              <a:t>  - </a:t>
            </a:r>
            <a:r>
              <a:rPr lang="ko-KR" altLang="en-US" smtClean="0"/>
              <a:t>조별로 점수 부여</a:t>
            </a:r>
            <a:r>
              <a:rPr lang="en-US" altLang="ko-KR" smtClean="0"/>
              <a:t>(</a:t>
            </a:r>
            <a:r>
              <a:rPr lang="ko-KR" altLang="en-US" smtClean="0"/>
              <a:t>교육생은 자신의 조 제외 채점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/>
              <a:t> </a:t>
            </a:r>
            <a:r>
              <a:rPr lang="en-US" altLang="ko-KR" smtClean="0"/>
              <a:t>  - </a:t>
            </a:r>
            <a:r>
              <a:rPr lang="ko-KR" altLang="en-US" smtClean="0"/>
              <a:t>조별 </a:t>
            </a:r>
            <a:r>
              <a:rPr lang="en-US" altLang="ko-KR" smtClean="0"/>
              <a:t>10</a:t>
            </a:r>
            <a:r>
              <a:rPr lang="ko-KR" altLang="en-US" smtClean="0"/>
              <a:t>분 이내 발표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/>
              <a:t> </a:t>
            </a:r>
            <a:r>
              <a:rPr lang="en-US" altLang="ko-KR" smtClean="0"/>
              <a:t>  - </a:t>
            </a:r>
            <a:r>
              <a:rPr lang="ko-KR" altLang="en-US" smtClean="0"/>
              <a:t>프로젝트 점수 </a:t>
            </a:r>
            <a:r>
              <a:rPr lang="en-US" altLang="ko-KR" smtClean="0"/>
              <a:t>100</a:t>
            </a:r>
            <a:r>
              <a:rPr lang="ko-KR" altLang="en-US" smtClean="0"/>
              <a:t>점 만점 중 </a:t>
            </a:r>
            <a:r>
              <a:rPr lang="en-US" altLang="ko-KR" smtClean="0"/>
              <a:t>//%</a:t>
            </a:r>
            <a:r>
              <a:rPr lang="ko-KR" altLang="en-US" smtClean="0"/>
              <a:t>는 개별 점수 부여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/>
              <a:t> </a:t>
            </a:r>
            <a:r>
              <a:rPr lang="en-US" altLang="ko-KR" smtClean="0"/>
              <a:t>    &gt;&gt; </a:t>
            </a:r>
            <a:r>
              <a:rPr lang="ko-KR" altLang="en-US" smtClean="0"/>
              <a:t>비율 협의중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21339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0310" y="1818526"/>
            <a:ext cx="81713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smtClean="0"/>
              <a:t>도입부는 짧게</a:t>
            </a:r>
            <a:r>
              <a:rPr lang="en-US" altLang="ko-KR" sz="2800" b="1" smtClean="0"/>
              <a:t>, </a:t>
            </a:r>
            <a:r>
              <a:rPr lang="ko-KR" altLang="en-US" sz="2800" b="1" smtClean="0"/>
              <a:t>실제 구현 부분을 길게</a:t>
            </a:r>
            <a:endParaRPr lang="en-US" altLang="ko-KR" sz="2800" b="1" smtClean="0"/>
          </a:p>
          <a:p>
            <a:pPr algn="ctr">
              <a:lnSpc>
                <a:spcPct val="150000"/>
              </a:lnSpc>
            </a:pPr>
            <a:endParaRPr lang="en-US" altLang="ko-KR" sz="2800" b="1"/>
          </a:p>
          <a:p>
            <a:pPr algn="ctr">
              <a:lnSpc>
                <a:spcPct val="150000"/>
              </a:lnSpc>
            </a:pPr>
            <a:r>
              <a:rPr lang="ko-KR" altLang="en-US" sz="2800" b="1" smtClean="0"/>
              <a:t>주제는 명확하게</a:t>
            </a:r>
            <a:endParaRPr lang="en-US" altLang="ko-KR" sz="2800" b="1" smtClean="0"/>
          </a:p>
          <a:p>
            <a:pPr algn="ctr">
              <a:lnSpc>
                <a:spcPct val="150000"/>
              </a:lnSpc>
            </a:pPr>
            <a:endParaRPr lang="en-US" altLang="ko-KR" sz="2800" b="1"/>
          </a:p>
          <a:p>
            <a:pPr algn="ctr">
              <a:lnSpc>
                <a:spcPct val="150000"/>
              </a:lnSpc>
            </a:pPr>
            <a:r>
              <a:rPr lang="ko-KR" altLang="en-US" sz="2800" b="1" smtClean="0"/>
              <a:t>발표 페이지는 너무 길지 않게</a:t>
            </a:r>
            <a:endParaRPr lang="en-US" altLang="ko-KR" sz="2800" b="1" smtClean="0"/>
          </a:p>
        </p:txBody>
      </p:sp>
    </p:spTree>
    <p:extLst>
      <p:ext uri="{BB962C8B-B14F-4D97-AF65-F5344CB8AC3E}">
        <p14:creationId xmlns:p14="http://schemas.microsoft.com/office/powerpoint/2010/main" val="102397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AEF94F9A-BEE3-D4E0-C68F-5CC13F0CB7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12792"/>
          <a:stretch/>
        </p:blipFill>
        <p:spPr>
          <a:xfrm>
            <a:off x="8589747" y="1908557"/>
            <a:ext cx="3602254" cy="296060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BBD4645-05C1-2461-0CA1-7E8039FB2786}"/>
              </a:ext>
            </a:extLst>
          </p:cNvPr>
          <p:cNvSpPr txBox="1"/>
          <p:nvPr/>
        </p:nvSpPr>
        <p:spPr>
          <a:xfrm>
            <a:off x="577148" y="618674"/>
            <a:ext cx="454674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작성요령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C1A773-1649-49F3-E681-8736AC33CFD8}"/>
              </a:ext>
            </a:extLst>
          </p:cNvPr>
          <p:cNvGrpSpPr/>
          <p:nvPr/>
        </p:nvGrpSpPr>
        <p:grpSpPr>
          <a:xfrm>
            <a:off x="569528" y="1244179"/>
            <a:ext cx="3759563" cy="337820"/>
            <a:chOff x="569528" y="1244179"/>
            <a:chExt cx="3759563" cy="337820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7263B6A-5B09-A94E-7305-B9E59D67F725}"/>
                </a:ext>
              </a:extLst>
            </p:cNvPr>
            <p:cNvGrpSpPr/>
            <p:nvPr/>
          </p:nvGrpSpPr>
          <p:grpSpPr>
            <a:xfrm>
              <a:off x="569528" y="1244179"/>
              <a:ext cx="337820" cy="337820"/>
              <a:chOff x="4775200" y="-1190171"/>
              <a:chExt cx="841828" cy="841828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D1BB396F-A52A-BF9D-CF1F-8F67B1A4DA02}"/>
                  </a:ext>
                </a:extLst>
              </p:cNvPr>
              <p:cNvSpPr/>
              <p:nvPr/>
            </p:nvSpPr>
            <p:spPr>
              <a:xfrm>
                <a:off x="4775200" y="-1190171"/>
                <a:ext cx="841828" cy="841828"/>
              </a:xfrm>
              <a:prstGeom prst="ellipse">
                <a:avLst/>
              </a:prstGeom>
              <a:gradFill>
                <a:gsLst>
                  <a:gs pos="0">
                    <a:srgbClr val="49729E"/>
                  </a:gs>
                  <a:gs pos="88000">
                    <a:srgbClr val="1A355C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sp>
            <p:nvSpPr>
              <p:cNvPr id="49" name="그래픽 27">
                <a:extLst>
                  <a:ext uri="{FF2B5EF4-FFF2-40B4-BE49-F238E27FC236}">
                    <a16:creationId xmlns:a16="http://schemas.microsoft.com/office/drawing/2014/main" id="{9F3FACB8-96F0-B588-4F0C-28013B1D5FF6}"/>
                  </a:ext>
                </a:extLst>
              </p:cNvPr>
              <p:cNvSpPr/>
              <p:nvPr/>
            </p:nvSpPr>
            <p:spPr>
              <a:xfrm>
                <a:off x="4918121" y="-985559"/>
                <a:ext cx="555986" cy="432604"/>
              </a:xfrm>
              <a:custGeom>
                <a:avLst/>
                <a:gdLst>
                  <a:gd name="connsiteX0" fmla="*/ 277636 w 733449"/>
                  <a:gd name="connsiteY0" fmla="*/ 570685 h 570685"/>
                  <a:gd name="connsiteX1" fmla="*/ 211152 w 733449"/>
                  <a:gd name="connsiteY1" fmla="*/ 542301 h 570685"/>
                  <a:gd name="connsiteX2" fmla="*/ 25700 w 733449"/>
                  <a:gd name="connsiteY2" fmla="*/ 349324 h 570685"/>
                  <a:gd name="connsiteX3" fmla="*/ 28272 w 733449"/>
                  <a:gd name="connsiteY3" fmla="*/ 218927 h 570685"/>
                  <a:gd name="connsiteX4" fmla="*/ 158669 w 733449"/>
                  <a:gd name="connsiteY4" fmla="*/ 221594 h 570685"/>
                  <a:gd name="connsiteX5" fmla="*/ 276874 w 733449"/>
                  <a:gd name="connsiteY5" fmla="*/ 344752 h 570685"/>
                  <a:gd name="connsiteX6" fmla="*/ 574149 w 733449"/>
                  <a:gd name="connsiteY6" fmla="*/ 28999 h 570685"/>
                  <a:gd name="connsiteX7" fmla="*/ 704451 w 733449"/>
                  <a:gd name="connsiteY7" fmla="*/ 25093 h 570685"/>
                  <a:gd name="connsiteX8" fmla="*/ 708357 w 733449"/>
                  <a:gd name="connsiteY8" fmla="*/ 155395 h 570685"/>
                  <a:gd name="connsiteX9" fmla="*/ 344692 w 733449"/>
                  <a:gd name="connsiteY9" fmla="*/ 541729 h 570685"/>
                  <a:gd name="connsiteX10" fmla="*/ 278017 w 733449"/>
                  <a:gd name="connsiteY10" fmla="*/ 570685 h 570685"/>
                  <a:gd name="connsiteX11" fmla="*/ 277541 w 733449"/>
                  <a:gd name="connsiteY11" fmla="*/ 570685 h 570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33449" h="570685">
                    <a:moveTo>
                      <a:pt x="277636" y="570685"/>
                    </a:moveTo>
                    <a:cubicBezTo>
                      <a:pt x="252490" y="570685"/>
                      <a:pt x="228487" y="560398"/>
                      <a:pt x="211152" y="542301"/>
                    </a:cubicBezTo>
                    <a:lnTo>
                      <a:pt x="25700" y="349324"/>
                    </a:lnTo>
                    <a:cubicBezTo>
                      <a:pt x="-9543" y="312558"/>
                      <a:pt x="-8400" y="254265"/>
                      <a:pt x="28272" y="218927"/>
                    </a:cubicBezTo>
                    <a:cubicBezTo>
                      <a:pt x="65038" y="183685"/>
                      <a:pt x="123426" y="184828"/>
                      <a:pt x="158669" y="221594"/>
                    </a:cubicBezTo>
                    <a:lnTo>
                      <a:pt x="276874" y="344752"/>
                    </a:lnTo>
                    <a:lnTo>
                      <a:pt x="574149" y="28999"/>
                    </a:lnTo>
                    <a:cubicBezTo>
                      <a:pt x="609011" y="-8054"/>
                      <a:pt x="667399" y="-9863"/>
                      <a:pt x="704451" y="25093"/>
                    </a:cubicBezTo>
                    <a:cubicBezTo>
                      <a:pt x="741504" y="60050"/>
                      <a:pt x="743313" y="118343"/>
                      <a:pt x="708357" y="155395"/>
                    </a:cubicBezTo>
                    <a:lnTo>
                      <a:pt x="344692" y="541729"/>
                    </a:lnTo>
                    <a:cubicBezTo>
                      <a:pt x="327357" y="560113"/>
                      <a:pt x="303258" y="570590"/>
                      <a:pt x="278017" y="570685"/>
                    </a:cubicBezTo>
                    <a:lnTo>
                      <a:pt x="277541" y="570685"/>
                    </a:lnTo>
                    <a:close/>
                  </a:path>
                </a:pathLst>
              </a:custGeom>
              <a:solidFill>
                <a:schemeClr val="bg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latin typeface="+mj-lt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CFCF935-8196-A185-816C-95D844ACA952}"/>
                </a:ext>
              </a:extLst>
            </p:cNvPr>
            <p:cNvSpPr txBox="1"/>
            <p:nvPr/>
          </p:nvSpPr>
          <p:spPr>
            <a:xfrm>
              <a:off x="1028906" y="1259201"/>
              <a:ext cx="330018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작성요령</a:t>
              </a:r>
              <a:endPara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71AA92F-7E42-EDDF-C00D-43EF76A58DEB}"/>
              </a:ext>
            </a:extLst>
          </p:cNvPr>
          <p:cNvGrpSpPr/>
          <p:nvPr/>
        </p:nvGrpSpPr>
        <p:grpSpPr>
          <a:xfrm>
            <a:off x="555881" y="2537972"/>
            <a:ext cx="8372219" cy="796883"/>
            <a:chOff x="555881" y="2537972"/>
            <a:chExt cx="8372219" cy="796883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254AE529-22EB-54D7-0976-B5EF4A458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028924"/>
              <a:ext cx="1648614" cy="305931"/>
            </a:xfrm>
            <a:prstGeom prst="rect">
              <a:avLst/>
            </a:prstGeom>
          </p:spPr>
        </p:pic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994CD6DF-A047-4DF8-F9E5-E0C6CD064203}"/>
                </a:ext>
              </a:extLst>
            </p:cNvPr>
            <p:cNvSpPr/>
            <p:nvPr/>
          </p:nvSpPr>
          <p:spPr>
            <a:xfrm>
              <a:off x="626881" y="2537972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AF8C27D-C8CD-BF6D-BC46-E2F8F4927CC5}"/>
                </a:ext>
              </a:extLst>
            </p:cNvPr>
            <p:cNvGrpSpPr/>
            <p:nvPr/>
          </p:nvGrpSpPr>
          <p:grpSpPr>
            <a:xfrm>
              <a:off x="723172" y="2665154"/>
              <a:ext cx="238823" cy="231978"/>
              <a:chOff x="5492108" y="1820209"/>
              <a:chExt cx="269676" cy="261946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6690AB2-A08B-0BA0-316E-656B1C8791DA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B46D51-2159-3485-F56F-EE8687B19D31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+mj-lt"/>
                    <a:ea typeface="세방고딕 Bold" panose="00000800000000000000" pitchFamily="2" charset="-127"/>
                  </a:rPr>
                  <a:t>2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E62BF6-EB75-F122-7642-C178C95C921B}"/>
                </a:ext>
              </a:extLst>
            </p:cNvPr>
            <p:cNvSpPr txBox="1"/>
            <p:nvPr/>
          </p:nvSpPr>
          <p:spPr>
            <a:xfrm>
              <a:off x="1007422" y="2616629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작성주체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9087C6-A385-FDBD-7FC4-8919D8D0053B}"/>
                </a:ext>
              </a:extLst>
            </p:cNvPr>
            <p:cNvSpPr txBox="1"/>
            <p:nvPr/>
          </p:nvSpPr>
          <p:spPr>
            <a:xfrm>
              <a:off x="2419351" y="2623749"/>
              <a:ext cx="6508749" cy="5839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훈련생이 직접 작성하고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훈련기관 담당자가 임의로 삭제 혹은 수정하지 않아야 함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CAFA98F-7B4A-201A-B8D7-1DDB2B5EDBF9}"/>
              </a:ext>
            </a:extLst>
          </p:cNvPr>
          <p:cNvGrpSpPr/>
          <p:nvPr/>
        </p:nvGrpSpPr>
        <p:grpSpPr>
          <a:xfrm>
            <a:off x="555881" y="1712400"/>
            <a:ext cx="8216795" cy="821208"/>
            <a:chOff x="555881" y="1712400"/>
            <a:chExt cx="8216795" cy="821208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65B55A5-50A9-0D43-E523-5E15AFFBB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2227677"/>
              <a:ext cx="1648614" cy="305931"/>
            </a:xfrm>
            <a:prstGeom prst="rect">
              <a:avLst/>
            </a:prstGeom>
          </p:spPr>
        </p:pic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94F574F-A0FD-9843-883B-ED65C07104C2}"/>
                </a:ext>
              </a:extLst>
            </p:cNvPr>
            <p:cNvSpPr/>
            <p:nvPr/>
          </p:nvSpPr>
          <p:spPr>
            <a:xfrm>
              <a:off x="626881" y="1736725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00B70C8-0C51-F79C-681B-357513D2FC7E}"/>
                </a:ext>
              </a:extLst>
            </p:cNvPr>
            <p:cNvGrpSpPr/>
            <p:nvPr/>
          </p:nvGrpSpPr>
          <p:grpSpPr>
            <a:xfrm>
              <a:off x="723172" y="1863907"/>
              <a:ext cx="238823" cy="231978"/>
              <a:chOff x="5492108" y="1820209"/>
              <a:chExt cx="269676" cy="261946"/>
            </a:xfrm>
          </p:grpSpPr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816615A8-0428-2613-F44C-50FB5E8F1C4F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16F42B0-20BD-5545-1FFD-791E8DC7781D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388280B-ED2E-E1BC-CBB8-411E48304EF7}"/>
                </a:ext>
              </a:extLst>
            </p:cNvPr>
            <p:cNvSpPr txBox="1"/>
            <p:nvPr/>
          </p:nvSpPr>
          <p:spPr>
            <a:xfrm>
              <a:off x="1007422" y="1815382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제출형태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A0CF0C1-2A7D-3D19-BF69-1D080EC8F862}"/>
                </a:ext>
              </a:extLst>
            </p:cNvPr>
            <p:cNvSpPr txBox="1"/>
            <p:nvPr/>
          </p:nvSpPr>
          <p:spPr>
            <a:xfrm>
              <a:off x="2419351" y="1712400"/>
              <a:ext cx="6353325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팀별 프로젝트 결과보고서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(PPT)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는 팀별로 각각 작성하여 제출해야 함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C587D62-5C5B-8568-5550-1D6383C5DEE9}"/>
                </a:ext>
              </a:extLst>
            </p:cNvPr>
            <p:cNvSpPr txBox="1"/>
            <p:nvPr/>
          </p:nvSpPr>
          <p:spPr>
            <a:xfrm>
              <a:off x="2979134" y="2023983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단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개별 진행된 경우 개별로 작성하여 제출</a:t>
              </a:r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FF652EE3-449C-BE36-9B21-DE9A986E9380}"/>
                </a:ext>
              </a:extLst>
            </p:cNvPr>
            <p:cNvSpPr/>
            <p:nvPr/>
          </p:nvSpPr>
          <p:spPr>
            <a:xfrm>
              <a:off x="2802691" y="2095552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DD54B0E7-C0BC-E4DB-D62F-AD05F23AF0A2}"/>
              </a:ext>
            </a:extLst>
          </p:cNvPr>
          <p:cNvGrpSpPr/>
          <p:nvPr/>
        </p:nvGrpSpPr>
        <p:grpSpPr>
          <a:xfrm>
            <a:off x="555881" y="3373826"/>
            <a:ext cx="6645019" cy="821208"/>
            <a:chOff x="555881" y="3373826"/>
            <a:chExt cx="6645019" cy="821208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ECADC2AC-4A12-8D3C-1210-798C9F7CC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889103"/>
              <a:ext cx="1648614" cy="305931"/>
            </a:xfrm>
            <a:prstGeom prst="rect">
              <a:avLst/>
            </a:prstGeom>
          </p:spPr>
        </p:pic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2D13C13-1CD0-287D-6C1B-E5312AE095D6}"/>
                </a:ext>
              </a:extLst>
            </p:cNvPr>
            <p:cNvSpPr/>
            <p:nvPr/>
          </p:nvSpPr>
          <p:spPr>
            <a:xfrm>
              <a:off x="626881" y="3398151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B27F5CCB-EFA8-D804-BF2E-597216790FBA}"/>
                </a:ext>
              </a:extLst>
            </p:cNvPr>
            <p:cNvGrpSpPr/>
            <p:nvPr/>
          </p:nvGrpSpPr>
          <p:grpSpPr>
            <a:xfrm>
              <a:off x="723172" y="3525333"/>
              <a:ext cx="238823" cy="231978"/>
              <a:chOff x="5492108" y="1820209"/>
              <a:chExt cx="269676" cy="261946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8D2C11B5-83E8-2470-9DED-9156C304B3D2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3ABF101-0F85-B13F-E0D4-806F172542B9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3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AA222C-4C3F-46C1-A9CC-60C84CEB096D}"/>
                </a:ext>
              </a:extLst>
            </p:cNvPr>
            <p:cNvSpPr txBox="1"/>
            <p:nvPr/>
          </p:nvSpPr>
          <p:spPr>
            <a:xfrm>
              <a:off x="1007422" y="3476808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 일 명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DC1CA84-CA24-4C7E-F412-14C7217BA48E}"/>
                </a:ext>
              </a:extLst>
            </p:cNvPr>
            <p:cNvSpPr txBox="1"/>
            <p:nvPr/>
          </p:nvSpPr>
          <p:spPr>
            <a:xfrm>
              <a:off x="2419351" y="3373826"/>
              <a:ext cx="4781549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결과보고서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_</a:t>
              </a:r>
              <a:r>
                <a:rPr lang="ko-KR" altLang="en-US" sz="1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팀명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팀주제명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9B456EE-8C65-3985-7041-982FA9B622E3}"/>
                </a:ext>
              </a:extLst>
            </p:cNvPr>
            <p:cNvSpPr txBox="1"/>
            <p:nvPr/>
          </p:nvSpPr>
          <p:spPr>
            <a:xfrm>
              <a:off x="2979134" y="3685409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예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) 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결과보고서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_1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팀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(OOO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를 활용한 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OOOO)</a:t>
              </a:r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99F40289-4205-D43E-3A2D-4DFF14485379}"/>
                </a:ext>
              </a:extLst>
            </p:cNvPr>
            <p:cNvSpPr/>
            <p:nvPr/>
          </p:nvSpPr>
          <p:spPr>
            <a:xfrm>
              <a:off x="2802691" y="37569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B418381-C607-BD5A-B520-DA0CC9D7DBB8}"/>
              </a:ext>
            </a:extLst>
          </p:cNvPr>
          <p:cNvGrpSpPr/>
          <p:nvPr/>
        </p:nvGrpSpPr>
        <p:grpSpPr>
          <a:xfrm>
            <a:off x="555881" y="4293096"/>
            <a:ext cx="10711818" cy="796883"/>
            <a:chOff x="555881" y="4613155"/>
            <a:chExt cx="10711818" cy="796883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233CCD15-0A61-5088-FC70-133E66685F9A}"/>
                </a:ext>
              </a:extLst>
            </p:cNvPr>
            <p:cNvGrpSpPr/>
            <p:nvPr/>
          </p:nvGrpSpPr>
          <p:grpSpPr>
            <a:xfrm>
              <a:off x="555881" y="4613155"/>
              <a:ext cx="1648614" cy="796883"/>
              <a:chOff x="555881" y="4613155"/>
              <a:chExt cx="1648614" cy="796883"/>
            </a:xfrm>
          </p:grpSpPr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5518D2B0-5774-6D31-B75C-30F523692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81" y="5104107"/>
                <a:ext cx="1648614" cy="305931"/>
              </a:xfrm>
              <a:prstGeom prst="rect">
                <a:avLst/>
              </a:prstGeom>
            </p:spPr>
          </p:pic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A0A71DDE-6F2C-71A5-A47E-26072A82EFEF}"/>
                  </a:ext>
                </a:extLst>
              </p:cNvPr>
              <p:cNvSpPr/>
              <p:nvPr/>
            </p:nvSpPr>
            <p:spPr>
              <a:xfrm>
                <a:off x="626881" y="4613155"/>
                <a:ext cx="1519557" cy="490839"/>
              </a:xfrm>
              <a:prstGeom prst="roundRect">
                <a:avLst>
                  <a:gd name="adj" fmla="val 5120"/>
                </a:avLst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D407A655-D264-D4C2-BFA1-5D2D789B9C94}"/>
                  </a:ext>
                </a:extLst>
              </p:cNvPr>
              <p:cNvGrpSpPr/>
              <p:nvPr/>
            </p:nvGrpSpPr>
            <p:grpSpPr>
              <a:xfrm>
                <a:off x="723172" y="4740337"/>
                <a:ext cx="238823" cy="231978"/>
                <a:chOff x="5492108" y="1820209"/>
                <a:chExt cx="269676" cy="261946"/>
              </a:xfrm>
            </p:grpSpPr>
            <p:sp>
              <p:nvSpPr>
                <p:cNvPr id="123" name="사각형: 둥근 모서리 122">
                  <a:extLst>
                    <a:ext uri="{FF2B5EF4-FFF2-40B4-BE49-F238E27FC236}">
                      <a16:creationId xmlns:a16="http://schemas.microsoft.com/office/drawing/2014/main" id="{2683B883-37D7-CDC7-989E-B057FBC1D849}"/>
                    </a:ext>
                  </a:extLst>
                </p:cNvPr>
                <p:cNvSpPr/>
                <p:nvPr/>
              </p:nvSpPr>
              <p:spPr>
                <a:xfrm>
                  <a:off x="5495973" y="1820209"/>
                  <a:ext cx="261946" cy="2619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1F52D926-F82F-43E6-09C7-C06240926BE1}"/>
                    </a:ext>
                  </a:extLst>
                </p:cNvPr>
                <p:cNvSpPr txBox="1"/>
                <p:nvPr/>
              </p:nvSpPr>
              <p:spPr>
                <a:xfrm>
                  <a:off x="5492108" y="1861209"/>
                  <a:ext cx="269676" cy="2085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12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3378C8"/>
                      </a:solidFill>
                      <a:latin typeface="+mj-lt"/>
                      <a:ea typeface="세방고딕 Bold" panose="00000800000000000000" pitchFamily="2" charset="-127"/>
                    </a:rPr>
                    <a:t>4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E56CAD0-0947-1BF9-F044-9D82701B5483}"/>
                  </a:ext>
                </a:extLst>
              </p:cNvPr>
              <p:cNvSpPr txBox="1"/>
              <p:nvPr/>
            </p:nvSpPr>
            <p:spPr>
              <a:xfrm>
                <a:off x="1007422" y="4691812"/>
                <a:ext cx="10626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-410210" fontAlgn="base">
                  <a:spcBef>
                    <a:spcPts val="700"/>
                  </a:spcBef>
                </a:pPr>
                <a:r>
                  <a:rPr lang="ko-KR" altLang="en-US" sz="16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구성내용</a:t>
                </a:r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B74CBFD-AFCF-89B0-713D-A29A14725DDC}"/>
                </a:ext>
              </a:extLst>
            </p:cNvPr>
            <p:cNvSpPr txBox="1"/>
            <p:nvPr/>
          </p:nvSpPr>
          <p:spPr>
            <a:xfrm>
              <a:off x="2419351" y="4698932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제공된 목차 항목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구성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세부내용이 모두 포함되어야 하며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페이지별 상세 안내 내용을 참고하여 작성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3714EA25-4349-04B6-227F-14752927437C}"/>
              </a:ext>
            </a:extLst>
          </p:cNvPr>
          <p:cNvGrpSpPr/>
          <p:nvPr/>
        </p:nvGrpSpPr>
        <p:grpSpPr>
          <a:xfrm>
            <a:off x="555881" y="5090110"/>
            <a:ext cx="10711818" cy="845049"/>
            <a:chOff x="555881" y="5410169"/>
            <a:chExt cx="10711818" cy="845049"/>
          </a:xfrm>
        </p:grpSpPr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E6C0944C-6B4A-649A-F52E-0DC2380C3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5925446"/>
              <a:ext cx="1648614" cy="305931"/>
            </a:xfrm>
            <a:prstGeom prst="rect">
              <a:avLst/>
            </a:prstGeom>
          </p:spPr>
        </p:pic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C6D2C8FF-28D4-D182-1774-8238DD9B86E3}"/>
                </a:ext>
              </a:extLst>
            </p:cNvPr>
            <p:cNvSpPr/>
            <p:nvPr/>
          </p:nvSpPr>
          <p:spPr>
            <a:xfrm>
              <a:off x="626881" y="5434494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33218E0-A3BB-81A3-CC73-F8BAF589C625}"/>
                </a:ext>
              </a:extLst>
            </p:cNvPr>
            <p:cNvGrpSpPr/>
            <p:nvPr/>
          </p:nvGrpSpPr>
          <p:grpSpPr>
            <a:xfrm>
              <a:off x="723172" y="5561676"/>
              <a:ext cx="238823" cy="231978"/>
              <a:chOff x="5492108" y="1820209"/>
              <a:chExt cx="269676" cy="261946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858CD352-4F65-6C35-CEFF-EA9433C8E51D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205424B-638D-87F5-0B3A-473A4210093E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5</a:t>
                </a: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886A9A3-3071-02A4-7B5E-E4E3ED9E98AD}"/>
                </a:ext>
              </a:extLst>
            </p:cNvPr>
            <p:cNvSpPr txBox="1"/>
            <p:nvPr/>
          </p:nvSpPr>
          <p:spPr>
            <a:xfrm>
              <a:off x="1007422" y="5513151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 자 인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E663AE3-9AE9-210F-42B6-BFA57A295F83}"/>
                </a:ext>
              </a:extLst>
            </p:cNvPr>
            <p:cNvSpPr txBox="1"/>
            <p:nvPr/>
          </p:nvSpPr>
          <p:spPr>
            <a:xfrm>
              <a:off x="2419351" y="5410169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참고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예시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디자인이므로 자유롭게 변경 가능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기본폰트를 사용하지 않은 경우 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PDF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로 저장하여 제출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0ED1B30-E7C1-21BF-02E8-504CED4B5E33}"/>
                </a:ext>
              </a:extLst>
            </p:cNvPr>
            <p:cNvSpPr txBox="1"/>
            <p:nvPr/>
          </p:nvSpPr>
          <p:spPr>
            <a:xfrm>
              <a:off x="2979134" y="5730109"/>
              <a:ext cx="7409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프로젝트 결과물의 우수성 및 완성도를 잘 나타낼 수 있는 형태로 작성</a:t>
              </a:r>
              <a:endPara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C705F14-C0AF-6F3A-3A70-BC2CDAF6D854}"/>
                </a:ext>
              </a:extLst>
            </p:cNvPr>
            <p:cNvSpPr/>
            <p:nvPr/>
          </p:nvSpPr>
          <p:spPr>
            <a:xfrm>
              <a:off x="2802691" y="58016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5729245-FB8A-8D13-9D3D-205BD3D7A7C0}"/>
                </a:ext>
              </a:extLst>
            </p:cNvPr>
            <p:cNvSpPr txBox="1"/>
            <p:nvPr/>
          </p:nvSpPr>
          <p:spPr>
            <a:xfrm>
              <a:off x="2979134" y="5978219"/>
              <a:ext cx="7409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저작권 문제로 유료 폰트는 사용 금지</a:t>
              </a:r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9D805BEB-E360-8D72-2F27-E3284789514A}"/>
                </a:ext>
              </a:extLst>
            </p:cNvPr>
            <p:cNvSpPr/>
            <p:nvPr/>
          </p:nvSpPr>
          <p:spPr>
            <a:xfrm>
              <a:off x="2802691" y="604978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pic>
        <p:nvPicPr>
          <p:cNvPr id="139" name="그래픽 138">
            <a:extLst>
              <a:ext uri="{FF2B5EF4-FFF2-40B4-BE49-F238E27FC236}">
                <a16:creationId xmlns:a16="http://schemas.microsoft.com/office/drawing/2014/main" id="{E5E8A66C-FD69-4A07-BAC1-67D5B50755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999" y="6146170"/>
            <a:ext cx="516028" cy="724897"/>
          </a:xfrm>
          <a:prstGeom prst="rect">
            <a:avLst/>
          </a:prstGeom>
        </p:spPr>
      </p:pic>
      <p:pic>
        <p:nvPicPr>
          <p:cNvPr id="140" name="그래픽 139">
            <a:extLst>
              <a:ext uri="{FF2B5EF4-FFF2-40B4-BE49-F238E27FC236}">
                <a16:creationId xmlns:a16="http://schemas.microsoft.com/office/drawing/2014/main" id="{784CF9DC-6F05-EF5B-B873-2894311E99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953181">
            <a:off x="50218" y="5743137"/>
            <a:ext cx="342900" cy="428625"/>
          </a:xfrm>
          <a:prstGeom prst="rect">
            <a:avLst/>
          </a:prstGeom>
        </p:spPr>
      </p:pic>
      <p:sp>
        <p:nvSpPr>
          <p:cNvPr id="73" name="TextBox 5">
            <a:extLst>
              <a:ext uri="{FF2B5EF4-FFF2-40B4-BE49-F238E27FC236}">
                <a16:creationId xmlns:a16="http://schemas.microsoft.com/office/drawing/2014/main" id="{F827ABC8-3156-4505-8791-135D60E6E703}"/>
              </a:ext>
            </a:extLst>
          </p:cNvPr>
          <p:cNvSpPr txBox="1"/>
          <p:nvPr/>
        </p:nvSpPr>
        <p:spPr>
          <a:xfrm>
            <a:off x="7767650" y="6308108"/>
            <a:ext cx="41953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제출 시 본 페이지는 삭제 후 제출하세요</a:t>
            </a:r>
          </a:p>
        </p:txBody>
      </p:sp>
    </p:spTree>
    <p:extLst>
      <p:ext uri="{BB962C8B-B14F-4D97-AF65-F5344CB8AC3E}">
        <p14:creationId xmlns:p14="http://schemas.microsoft.com/office/powerpoint/2010/main" val="627925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1793451"/>
            <a:chOff x="6747213" y="1370504"/>
            <a:chExt cx="4736481" cy="17934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○○아카데미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훈련기관명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135421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팀 프로젝트명</a:t>
              </a: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/>
              </a:r>
              <a:b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주제</a:t>
              </a: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 l="21662" t="1" b="17379"/>
          <a:stretch/>
        </p:blipFill>
        <p:spPr>
          <a:xfrm>
            <a:off x="0" y="1229667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641298"/>
            <a:chOff x="6768048" y="3882051"/>
            <a:chExt cx="5236249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1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어벤져스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팀명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정○○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○○○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934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29A270-96EA-F97C-E5A6-A95390C1A2BA}"/>
              </a:ext>
            </a:extLst>
          </p:cNvPr>
          <p:cNvSpPr txBox="1"/>
          <p:nvPr/>
        </p:nvSpPr>
        <p:spPr>
          <a:xfrm>
            <a:off x="4165601" y="1370504"/>
            <a:ext cx="747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첨단산업</a:t>
            </a:r>
            <a:r>
              <a:rPr lang="en-US" altLang="ko-KR" b="1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b="1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디지털 선도기업 아카데미</a:t>
            </a:r>
            <a:r>
              <a:rPr lang="en-US" altLang="ko-KR" b="1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삼성중공업㈜거제조선소</a:t>
            </a:r>
            <a:r>
              <a:rPr lang="en-US" altLang="ko-KR" b="1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3C8D9-CE6D-AA17-08C5-62EEC7375D4E}"/>
              </a:ext>
            </a:extLst>
          </p:cNvPr>
          <p:cNvSpPr txBox="1"/>
          <p:nvPr/>
        </p:nvSpPr>
        <p:spPr>
          <a:xfrm>
            <a:off x="4165601" y="1809738"/>
            <a:ext cx="7115887" cy="9848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선종별 공정률 조회 및 관리자 리스크 관리 시스템 구축</a:t>
            </a:r>
            <a:r>
              <a:rPr lang="en-US" altLang="ko-KR" sz="2800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800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주제</a:t>
            </a:r>
            <a:r>
              <a:rPr lang="en-US" altLang="ko-KR" sz="28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3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l="21662" t="1" b="17379"/>
          <a:stretch/>
        </p:blipFill>
        <p:spPr>
          <a:xfrm>
            <a:off x="0" y="1229667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700802"/>
            <a:chOff x="6768048" y="3882051"/>
            <a:chExt cx="5236249" cy="1700802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1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어벤져스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팀명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정○○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61665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이동현</a:t>
              </a:r>
              <a:r>
                <a:rPr lang="en-US" altLang="ko-KR" sz="2000" b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이근우</a:t>
              </a:r>
              <a:r>
                <a:rPr lang="en-US" altLang="ko-KR" sz="2000" b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윤가림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919990" y="4191856"/>
            <a:ext cx="2542401" cy="92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solidFill>
                  <a:schemeClr val="bg1"/>
                </a:solidFill>
              </a:rPr>
              <a:t>변경본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3339101" y="708917"/>
            <a:ext cx="2280863" cy="520750"/>
          </a:xfrm>
          <a:prstGeom prst="wedgeRectCallout">
            <a:avLst>
              <a:gd name="adj1" fmla="val 6644"/>
              <a:gd name="adj2" fmla="val 802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38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895967"/>
              </p:ext>
            </p:extLst>
          </p:nvPr>
        </p:nvGraphicFramePr>
        <p:xfrm>
          <a:off x="877888" y="387891"/>
          <a:ext cx="10436225" cy="612343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2833272">
                  <a:extLst>
                    <a:ext uri="{9D8B030D-6E8A-4147-A177-3AD203B41FA5}">
                      <a16:colId xmlns:a16="http://schemas.microsoft.com/office/drawing/2014/main" val="1195950506"/>
                    </a:ext>
                  </a:extLst>
                </a:gridCol>
                <a:gridCol w="7602953">
                  <a:extLst>
                    <a:ext uri="{9D8B030D-6E8A-4147-A177-3AD203B41FA5}">
                      <a16:colId xmlns:a16="http://schemas.microsoft.com/office/drawing/2014/main" val="3726620950"/>
                    </a:ext>
                  </a:extLst>
                </a:gridCol>
              </a:tblGrid>
              <a:tr h="8040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/>
                        <a:t>파일이름</a:t>
                      </a:r>
                      <a:endParaRPr lang="ko-KR" altLang="en-US" sz="1400" b="1"/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결과보고서</a:t>
                      </a:r>
                      <a:r>
                        <a:rPr lang="en-US" altLang="ko-KR" sz="1400" smtClean="0"/>
                        <a:t>_1</a:t>
                      </a:r>
                      <a:r>
                        <a:rPr lang="ko-KR" altLang="en-US" sz="1400" smtClean="0"/>
                        <a:t>팀</a:t>
                      </a:r>
                      <a:r>
                        <a:rPr lang="en-US" altLang="ko-KR" sz="1400" smtClean="0"/>
                        <a:t>(</a:t>
                      </a:r>
                      <a:r>
                        <a:rPr lang="ko-KR" altLang="en-US" sz="1400" smtClean="0">
                          <a:solidFill>
                            <a:srgbClr val="0000FF"/>
                          </a:solidFill>
                        </a:rPr>
                        <a:t>팀 주제</a:t>
                      </a:r>
                      <a:r>
                        <a:rPr lang="en-US" altLang="ko-KR" sz="1400" smtClean="0"/>
                        <a:t>).pptx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결과보고서</a:t>
                      </a:r>
                      <a:r>
                        <a:rPr lang="en-US" altLang="ko-KR" sz="1400" smtClean="0"/>
                        <a:t>_2</a:t>
                      </a:r>
                      <a:r>
                        <a:rPr lang="ko-KR" altLang="en-US" sz="1400" smtClean="0"/>
                        <a:t>팀</a:t>
                      </a:r>
                      <a:r>
                        <a:rPr lang="en-US" altLang="ko-KR" sz="1400" smtClean="0"/>
                        <a:t>(</a:t>
                      </a:r>
                      <a:r>
                        <a:rPr lang="ko-KR" altLang="en-US" sz="1400" smtClean="0">
                          <a:solidFill>
                            <a:srgbClr val="0000FF"/>
                          </a:solidFill>
                        </a:rPr>
                        <a:t>선종별 공정률 조회 및 관리자 리스크 관리 시스템 구축</a:t>
                      </a:r>
                      <a:r>
                        <a:rPr lang="en-US" altLang="ko-KR" sz="1400" smtClean="0"/>
                        <a:t>).</a:t>
                      </a:r>
                      <a:r>
                        <a:rPr lang="en-US" altLang="ko-KR" sz="1400" smtClean="0"/>
                        <a:t>pptx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89071118"/>
                  </a:ext>
                </a:extLst>
              </a:tr>
              <a:tr h="8040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/>
                        <a:t>팀명</a:t>
                      </a:r>
                      <a:endParaRPr lang="ko-KR" altLang="en-US" sz="1400" b="1"/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smtClean="0"/>
                        <a:t>예</a:t>
                      </a:r>
                      <a:r>
                        <a:rPr lang="en-US" altLang="ko-KR" sz="1400" smtClean="0"/>
                        <a:t>)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baseline="0" smtClean="0"/>
                        <a:t>어벤저스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15517514"/>
                  </a:ext>
                </a:extLst>
              </a:tr>
              <a:tr h="8040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/>
                        <a:t>팀주제</a:t>
                      </a:r>
                      <a:endParaRPr lang="ko-KR" altLang="en-US" sz="1400" b="1"/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smtClean="0"/>
                        <a:t>예</a:t>
                      </a:r>
                      <a:r>
                        <a:rPr lang="en-US" altLang="ko-KR" sz="1400" smtClean="0"/>
                        <a:t>) </a:t>
                      </a:r>
                      <a:r>
                        <a:rPr lang="ko-KR" altLang="en-US" sz="1400" smtClean="0"/>
                        <a:t>선종별 공정률 조회 및 관리자 리스크 관리 시스템 구축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4165534"/>
                  </a:ext>
                </a:extLst>
              </a:tr>
              <a:tr h="8040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/>
                        <a:t>팀주제 선정배경</a:t>
                      </a:r>
                      <a:endParaRPr lang="ko-KR" altLang="en-US" sz="1400" b="1"/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smtClean="0"/>
                        <a:t>조별로 주제탐색 시 </a:t>
                      </a:r>
                      <a:r>
                        <a:rPr lang="ko-KR" altLang="en-US" sz="1400" baseline="0" smtClean="0"/>
                        <a:t>어떤 후보들이 있었고</a:t>
                      </a:r>
                      <a:r>
                        <a:rPr lang="en-US" altLang="ko-KR" sz="1400" baseline="0" smtClean="0"/>
                        <a:t>, </a:t>
                      </a:r>
                      <a:r>
                        <a:rPr lang="ko-KR" altLang="en-US" sz="1400" baseline="0" smtClean="0"/>
                        <a:t>어떤 이유로 골랐는지 등등</a:t>
                      </a:r>
                      <a:endParaRPr lang="en-US" altLang="ko-KR" sz="1400" baseline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smtClean="0"/>
                        <a:t>의견조율 시 어떤 고민이 있었는데 결국 이걸 골랐다</a:t>
                      </a:r>
                      <a:r>
                        <a:rPr lang="en-US" altLang="ko-KR" sz="1400" smtClean="0"/>
                        <a:t>/</a:t>
                      </a:r>
                      <a:r>
                        <a:rPr lang="ko-KR" altLang="en-US" sz="1400" smtClean="0"/>
                        <a:t>수정해서 이걸로 하기로 했다 등등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8573124"/>
                  </a:ext>
                </a:extLst>
              </a:tr>
              <a:tr h="8040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/>
                        <a:t>팀주제 기획의도</a:t>
                      </a:r>
                      <a:endParaRPr lang="ko-KR" altLang="en-US" sz="1400" b="1"/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smtClean="0"/>
                        <a:t>이 부분이 우리 프로젝트의 핵심이다</a:t>
                      </a:r>
                      <a:r>
                        <a:rPr lang="en-US" altLang="ko-KR" sz="1400" smtClean="0"/>
                        <a:t>!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smtClean="0"/>
                        <a:t>이를 위해 무엇무엇을 구현하고자 한다</a:t>
                      </a:r>
                      <a:r>
                        <a:rPr lang="en-US" altLang="ko-KR" sz="140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smtClean="0"/>
                        <a:t>그러면 사용자</a:t>
                      </a:r>
                      <a:r>
                        <a:rPr lang="en-US" altLang="ko-KR" sz="1400" smtClean="0"/>
                        <a:t>/</a:t>
                      </a:r>
                      <a:r>
                        <a:rPr lang="ko-KR" altLang="en-US" sz="1400" smtClean="0"/>
                        <a:t>운영자 기타등등에게 어떤 효율</a:t>
                      </a:r>
                      <a:r>
                        <a:rPr lang="en-US" altLang="ko-KR" sz="1400" smtClean="0"/>
                        <a:t>/</a:t>
                      </a:r>
                      <a:r>
                        <a:rPr lang="ko-KR" altLang="en-US" sz="1400" smtClean="0"/>
                        <a:t>이득을 가져올 것으로 생각된다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09688609"/>
                  </a:ext>
                </a:extLst>
              </a:tr>
              <a:tr h="8040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/>
                        <a:t>각 멘토별 지원내역</a:t>
                      </a:r>
                      <a:endParaRPr lang="ko-KR" altLang="en-US" sz="1400" b="1"/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smtClean="0"/>
                        <a:t>예</a:t>
                      </a:r>
                      <a:r>
                        <a:rPr lang="en-US" altLang="ko-KR" sz="1400" smtClean="0"/>
                        <a:t>) A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smtClean="0"/>
                        <a:t>멘토 </a:t>
                      </a:r>
                      <a:r>
                        <a:rPr lang="en-US" altLang="ko-KR" sz="1400" smtClean="0"/>
                        <a:t>: B </a:t>
                      </a:r>
                      <a:r>
                        <a:rPr lang="ko-KR" altLang="en-US" sz="1400" smtClean="0"/>
                        <a:t>부분 상세 피드백</a:t>
                      </a:r>
                      <a:r>
                        <a:rPr lang="en-US" altLang="ko-KR" sz="1400" smtClean="0"/>
                        <a:t>,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baseline="0" smtClean="0"/>
                        <a:t>팀별 상담 등등</a:t>
                      </a:r>
                      <a:endParaRPr lang="en-US" altLang="ko-KR" sz="1400" baseline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aseline="0" smtClean="0"/>
                        <a:t>                </a:t>
                      </a:r>
                      <a:r>
                        <a:rPr lang="ko-KR" altLang="en-US" sz="1400" baseline="0" smtClean="0"/>
                        <a:t>주제선정 시 </a:t>
                      </a:r>
                      <a:r>
                        <a:rPr lang="en-US" altLang="ko-KR" sz="1400" baseline="0" smtClean="0"/>
                        <a:t>C </a:t>
                      </a:r>
                      <a:r>
                        <a:rPr lang="ko-KR" altLang="en-US" sz="1400" baseline="0" smtClean="0"/>
                        <a:t>부분 조언</a:t>
                      </a:r>
                      <a:r>
                        <a:rPr lang="en-US" altLang="ko-KR" sz="1400" baseline="0" smtClean="0"/>
                        <a:t>(</a:t>
                      </a:r>
                      <a:r>
                        <a:rPr lang="ko-KR" altLang="en-US" sz="1400" baseline="0" smtClean="0"/>
                        <a:t>차별점</a:t>
                      </a:r>
                      <a:r>
                        <a:rPr lang="en-US" altLang="ko-KR" sz="1400" baseline="0" smtClean="0"/>
                        <a:t>/</a:t>
                      </a:r>
                      <a:r>
                        <a:rPr lang="ko-KR" altLang="en-US" sz="1400" baseline="0" smtClean="0"/>
                        <a:t>조선소 실무에서의 내용 등</a:t>
                      </a:r>
                      <a:r>
                        <a:rPr lang="en-US" altLang="ko-KR" sz="1400" baseline="0" smtClean="0"/>
                        <a:t>)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30156142"/>
                  </a:ext>
                </a:extLst>
              </a:tr>
              <a:tr h="8040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/>
                        <a:t>프로젝트 수정사항</a:t>
                      </a:r>
                      <a:endParaRPr lang="ko-KR" altLang="en-US" sz="1400" b="1"/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smtClean="0"/>
                        <a:t>A </a:t>
                      </a:r>
                      <a:r>
                        <a:rPr lang="ko-KR" altLang="en-US" sz="1400" smtClean="0"/>
                        <a:t>단계까지 갔는데</a:t>
                      </a:r>
                      <a:r>
                        <a:rPr lang="en-US" altLang="ko-KR" sz="1400" smtClean="0"/>
                        <a:t>, B </a:t>
                      </a:r>
                      <a:r>
                        <a:rPr lang="ko-KR" altLang="en-US" sz="1400" smtClean="0"/>
                        <a:t>구현하다 어려워서 조별토의결과 </a:t>
                      </a:r>
                      <a:r>
                        <a:rPr lang="en-US" altLang="ko-KR" sz="1400" smtClean="0"/>
                        <a:t>B-1 </a:t>
                      </a:r>
                      <a:r>
                        <a:rPr lang="ko-KR" altLang="en-US" sz="1400" smtClean="0"/>
                        <a:t>로 내용 변경</a:t>
                      </a:r>
                      <a:r>
                        <a:rPr lang="en-US" altLang="ko-KR" sz="1400" smtClean="0"/>
                        <a:t>/</a:t>
                      </a:r>
                      <a:r>
                        <a:rPr lang="ko-KR" altLang="en-US" sz="1400" smtClean="0"/>
                        <a:t>보완함 등</a:t>
                      </a:r>
                      <a:endParaRPr lang="en-US" altLang="ko-KR" sz="140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smtClean="0"/>
                        <a:t>단계별로</a:t>
                      </a:r>
                      <a:r>
                        <a:rPr lang="ko-KR" altLang="en-US" sz="1400" baseline="0" smtClean="0"/>
                        <a:t> 기록</a:t>
                      </a:r>
                      <a:endParaRPr lang="en-US" altLang="ko-KR" sz="1400" baseline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smtClean="0"/>
                        <a:t>사진도 좀 남길것 </a:t>
                      </a:r>
                      <a:r>
                        <a:rPr lang="en-US" altLang="ko-KR" sz="1400" smtClean="0"/>
                        <a:t>(</a:t>
                      </a:r>
                      <a:r>
                        <a:rPr lang="ko-KR" altLang="en-US" sz="1400" smtClean="0"/>
                        <a:t>캡처 등</a:t>
                      </a:r>
                      <a:r>
                        <a:rPr lang="en-US" altLang="ko-KR" sz="1400" smtClean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85385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800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09" y="2376079"/>
            <a:ext cx="4444752" cy="584775"/>
            <a:chOff x="6242109" y="2376079"/>
            <a:chExt cx="4444752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09" y="2376079"/>
              <a:ext cx="75497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=""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=""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5147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아래 내용이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반드시 포함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되도록 작성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 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/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2373418"/>
            <a:ext cx="2122308" cy="3803725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904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주제의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특화 포인트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유사 서비스와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차별화된 내용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제시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/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내용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훈련내용과의 연관성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포함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2373418"/>
            <a:ext cx="2124575" cy="3803725"/>
            <a:chOff x="5064272" y="2373418"/>
            <a:chExt cx="212457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개발환경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산출물의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효용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)/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실무 활용성 제시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180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9479" y="688369"/>
            <a:ext cx="80138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□ 프로젝트 주제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/>
              <a:t> </a:t>
            </a:r>
            <a:r>
              <a:rPr lang="en-US" altLang="ko-KR" smtClean="0"/>
              <a:t>   </a:t>
            </a: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선종별 공정률 조회 및 관리자 리스크 관리 시스템 구축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    &gt;&gt; </a:t>
            </a:r>
            <a:r>
              <a:rPr lang="ko-KR" altLang="en-US" smtClean="0"/>
              <a:t>기획의도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/>
              <a:t> </a:t>
            </a:r>
            <a:r>
              <a:rPr lang="en-US" altLang="ko-KR" smtClean="0"/>
              <a:t>   &gt;&gt; </a:t>
            </a:r>
            <a:r>
              <a:rPr lang="ko-KR" altLang="en-US" smtClean="0"/>
              <a:t>특화 포인트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 smtClean="0"/>
              <a:t>□ 프로젝트 내용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/>
              <a:t> </a:t>
            </a:r>
            <a:r>
              <a:rPr lang="en-US" altLang="ko-KR" smtClean="0"/>
              <a:t>   </a:t>
            </a:r>
            <a:r>
              <a:rPr lang="ko-KR" altLang="en-US" smtClean="0"/>
              <a:t>구현내용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/>
              <a:t> </a:t>
            </a:r>
            <a:r>
              <a:rPr lang="en-US" altLang="ko-KR" smtClean="0"/>
              <a:t>   </a:t>
            </a:r>
            <a:r>
              <a:rPr lang="ko-KR" altLang="en-US" smtClean="0"/>
              <a:t>그림</a:t>
            </a:r>
            <a:r>
              <a:rPr lang="en-US" altLang="ko-KR" smtClean="0"/>
              <a:t>/</a:t>
            </a:r>
            <a:r>
              <a:rPr lang="ko-KR" altLang="en-US" smtClean="0"/>
              <a:t>도표 등으로 예시를 들면 효율적</a:t>
            </a:r>
            <a:r>
              <a:rPr lang="en-US" altLang="ko-KR" smtClean="0"/>
              <a:t>(</a:t>
            </a:r>
            <a:r>
              <a:rPr lang="ko-KR" altLang="en-US" smtClean="0"/>
              <a:t>프로세스 등</a:t>
            </a:r>
            <a:r>
              <a:rPr lang="en-US" altLang="ko-KR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 smtClean="0"/>
              <a:t>□ 개발환경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/>
              <a:t> </a:t>
            </a:r>
            <a:r>
              <a:rPr lang="en-US" altLang="ko-KR" smtClean="0"/>
              <a:t>   VS, </a:t>
            </a:r>
            <a:r>
              <a:rPr lang="ko-KR" altLang="en-US" smtClean="0"/>
              <a:t>몽고</a:t>
            </a:r>
            <a:r>
              <a:rPr lang="en-US" altLang="ko-KR" smtClean="0"/>
              <a:t>DB </a:t>
            </a:r>
            <a:r>
              <a:rPr lang="ko-KR" altLang="en-US" smtClean="0"/>
              <a:t>등등</a:t>
            </a:r>
            <a:endParaRPr lang="en-US" altLang="ko-KR" smtClean="0"/>
          </a:p>
        </p:txBody>
      </p:sp>
      <p:sp>
        <p:nvSpPr>
          <p:cNvPr id="5" name="TextBox 4"/>
          <p:cNvSpPr txBox="1"/>
          <p:nvPr/>
        </p:nvSpPr>
        <p:spPr>
          <a:xfrm rot="19393214">
            <a:off x="9267289" y="4535690"/>
            <a:ext cx="2167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약간의 그림</a:t>
            </a:r>
            <a:r>
              <a:rPr lang="en-US" altLang="ko-KR" smtClean="0"/>
              <a:t>/</a:t>
            </a:r>
            <a:r>
              <a:rPr lang="ko-KR" altLang="en-US" smtClean="0"/>
              <a:t>도표 등 디자인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40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0301" y="565079"/>
            <a:ext cx="8013843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□ 프로젝트 구조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/>
              <a:t> </a:t>
            </a:r>
            <a:r>
              <a:rPr lang="en-US" altLang="ko-KR" smtClean="0"/>
              <a:t>   </a:t>
            </a:r>
            <a:r>
              <a:rPr lang="ko-KR" altLang="en-US" smtClean="0"/>
              <a:t>전체 구조를 도식화 하면 설명이 편합니다</a:t>
            </a:r>
            <a:r>
              <a:rPr lang="en-US" altLang="ko-KR" smtClean="0"/>
              <a:t>. </a:t>
            </a:r>
            <a:r>
              <a:rPr lang="ko-KR" altLang="en-US" smtClean="0"/>
              <a:t>구조도나</a:t>
            </a:r>
            <a:r>
              <a:rPr lang="en-US" altLang="ko-KR" smtClean="0"/>
              <a:t>, </a:t>
            </a:r>
            <a:r>
              <a:rPr lang="ko-KR" altLang="en-US" smtClean="0"/>
              <a:t>프로세스 등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 smtClean="0"/>
              <a:t>□ 활용방안 및 기대 효과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/>
              <a:t> </a:t>
            </a:r>
            <a:r>
              <a:rPr lang="en-US" altLang="ko-KR" smtClean="0"/>
              <a:t>   </a:t>
            </a:r>
            <a:r>
              <a:rPr lang="ko-KR" altLang="en-US" smtClean="0"/>
              <a:t>조선소에서의 활용부분</a:t>
            </a:r>
            <a:r>
              <a:rPr lang="en-US" altLang="ko-KR"/>
              <a:t> </a:t>
            </a:r>
            <a:r>
              <a:rPr lang="ko-KR" altLang="en-US" smtClean="0"/>
              <a:t>등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72" y="1831101"/>
            <a:ext cx="4057650" cy="27813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211" y="1831101"/>
            <a:ext cx="51720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7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990</Words>
  <Application>Microsoft Office PowerPoint</Application>
  <PresentationFormat>와이드스크린</PresentationFormat>
  <Paragraphs>198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Pretendard SemiBold</vt:lpstr>
      <vt:lpstr>굴림체</vt:lpstr>
      <vt:lpstr>맑은 고딕</vt:lpstr>
      <vt:lpstr>맑은 고딕 Semilight</vt:lpstr>
      <vt:lpstr>세방고딕 Bold</vt:lpstr>
      <vt:lpstr>세방고딕 Regular</vt:lpstr>
      <vt:lpstr>휴먼둥근헤드라인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</dc:creator>
  <cp:lastModifiedBy>samsung</cp:lastModifiedBy>
  <cp:revision>20</cp:revision>
  <cp:lastPrinted>2024-09-06T09:00:30Z</cp:lastPrinted>
  <dcterms:created xsi:type="dcterms:W3CDTF">2024-09-06T04:42:06Z</dcterms:created>
  <dcterms:modified xsi:type="dcterms:W3CDTF">2024-09-06T09:00:36Z</dcterms:modified>
</cp:coreProperties>
</file>