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2"/>
  </p:notesMasterIdLst>
  <p:sldIdLst>
    <p:sldId id="394" r:id="rId2"/>
    <p:sldId id="392" r:id="rId3"/>
    <p:sldId id="393" r:id="rId4"/>
    <p:sldId id="387" r:id="rId5"/>
    <p:sldId id="388" r:id="rId6"/>
    <p:sldId id="389" r:id="rId7"/>
    <p:sldId id="390" r:id="rId8"/>
    <p:sldId id="391" r:id="rId9"/>
    <p:sldId id="381" r:id="rId10"/>
    <p:sldId id="382" r:id="rId11"/>
    <p:sldId id="383" r:id="rId12"/>
    <p:sldId id="384" r:id="rId13"/>
    <p:sldId id="385" r:id="rId14"/>
    <p:sldId id="386" r:id="rId15"/>
    <p:sldId id="260" r:id="rId16"/>
    <p:sldId id="367" r:id="rId17"/>
    <p:sldId id="368" r:id="rId18"/>
    <p:sldId id="369" r:id="rId19"/>
    <p:sldId id="370" r:id="rId20"/>
    <p:sldId id="371" r:id="rId21"/>
    <p:sldId id="372" r:id="rId22"/>
    <p:sldId id="373" r:id="rId23"/>
    <p:sldId id="374" r:id="rId24"/>
    <p:sldId id="375" r:id="rId25"/>
    <p:sldId id="376" r:id="rId26"/>
    <p:sldId id="377" r:id="rId27"/>
    <p:sldId id="378" r:id="rId28"/>
    <p:sldId id="379" r:id="rId29"/>
    <p:sldId id="380" r:id="rId30"/>
    <p:sldId id="358" r:id="rId31"/>
    <p:sldId id="359" r:id="rId32"/>
    <p:sldId id="263" r:id="rId33"/>
    <p:sldId id="264" r:id="rId34"/>
    <p:sldId id="265" r:id="rId35"/>
    <p:sldId id="360" r:id="rId36"/>
    <p:sldId id="361" r:id="rId37"/>
    <p:sldId id="267" r:id="rId38"/>
    <p:sldId id="362" r:id="rId39"/>
    <p:sldId id="363" r:id="rId40"/>
    <p:sldId id="364" r:id="rId41"/>
    <p:sldId id="270" r:id="rId42"/>
    <p:sldId id="365" r:id="rId43"/>
    <p:sldId id="366" r:id="rId44"/>
    <p:sldId id="338" r:id="rId45"/>
    <p:sldId id="339" r:id="rId46"/>
    <p:sldId id="340" r:id="rId47"/>
    <p:sldId id="341" r:id="rId48"/>
    <p:sldId id="342" r:id="rId49"/>
    <p:sldId id="343" r:id="rId50"/>
    <p:sldId id="344" r:id="rId51"/>
    <p:sldId id="345" r:id="rId52"/>
    <p:sldId id="346" r:id="rId53"/>
    <p:sldId id="347" r:id="rId54"/>
    <p:sldId id="348" r:id="rId55"/>
    <p:sldId id="349" r:id="rId56"/>
    <p:sldId id="350" r:id="rId57"/>
    <p:sldId id="351" r:id="rId58"/>
    <p:sldId id="352" r:id="rId59"/>
    <p:sldId id="353" r:id="rId60"/>
    <p:sldId id="354" r:id="rId61"/>
    <p:sldId id="355" r:id="rId62"/>
    <p:sldId id="356" r:id="rId63"/>
    <p:sldId id="357" r:id="rId64"/>
    <p:sldId id="330" r:id="rId65"/>
    <p:sldId id="331" r:id="rId66"/>
    <p:sldId id="332" r:id="rId67"/>
    <p:sldId id="266" r:id="rId68"/>
    <p:sldId id="333" r:id="rId69"/>
    <p:sldId id="268" r:id="rId70"/>
    <p:sldId id="272" r:id="rId71"/>
    <p:sldId id="334" r:id="rId72"/>
    <p:sldId id="290" r:id="rId73"/>
    <p:sldId id="335" r:id="rId74"/>
    <p:sldId id="269" r:id="rId75"/>
    <p:sldId id="273" r:id="rId76"/>
    <p:sldId id="274" r:id="rId77"/>
    <p:sldId id="275" r:id="rId78"/>
    <p:sldId id="271" r:id="rId79"/>
    <p:sldId id="277" r:id="rId80"/>
    <p:sldId id="278" r:id="rId81"/>
    <p:sldId id="279" r:id="rId82"/>
    <p:sldId id="280" r:id="rId83"/>
    <p:sldId id="283" r:id="rId84"/>
    <p:sldId id="293" r:id="rId85"/>
    <p:sldId id="294" r:id="rId86"/>
    <p:sldId id="336" r:id="rId87"/>
    <p:sldId id="282" r:id="rId88"/>
    <p:sldId id="337" r:id="rId89"/>
    <p:sldId id="325" r:id="rId90"/>
    <p:sldId id="257" r:id="rId91"/>
    <p:sldId id="291" r:id="rId92"/>
    <p:sldId id="262" r:id="rId93"/>
    <p:sldId id="296" r:id="rId94"/>
    <p:sldId id="297" r:id="rId95"/>
    <p:sldId id="302" r:id="rId96"/>
    <p:sldId id="299" r:id="rId97"/>
    <p:sldId id="303" r:id="rId98"/>
    <p:sldId id="326" r:id="rId99"/>
    <p:sldId id="300" r:id="rId100"/>
    <p:sldId id="301" r:id="rId101"/>
    <p:sldId id="281" r:id="rId102"/>
    <p:sldId id="298" r:id="rId103"/>
    <p:sldId id="327" r:id="rId104"/>
    <p:sldId id="292" r:id="rId105"/>
    <p:sldId id="328" r:id="rId106"/>
    <p:sldId id="329" r:id="rId107"/>
    <p:sldId id="258" r:id="rId108"/>
    <p:sldId id="259" r:id="rId109"/>
    <p:sldId id="305" r:id="rId110"/>
    <p:sldId id="308" r:id="rId111"/>
    <p:sldId id="310" r:id="rId112"/>
    <p:sldId id="309" r:id="rId113"/>
    <p:sldId id="311" r:id="rId114"/>
    <p:sldId id="312" r:id="rId115"/>
    <p:sldId id="306" r:id="rId116"/>
    <p:sldId id="289" r:id="rId117"/>
    <p:sldId id="313" r:id="rId118"/>
    <p:sldId id="307" r:id="rId119"/>
    <p:sldId id="314" r:id="rId120"/>
    <p:sldId id="315" r:id="rId121"/>
    <p:sldId id="316" r:id="rId122"/>
    <p:sldId id="317" r:id="rId123"/>
    <p:sldId id="318" r:id="rId124"/>
    <p:sldId id="319" r:id="rId125"/>
    <p:sldId id="320" r:id="rId126"/>
    <p:sldId id="321" r:id="rId127"/>
    <p:sldId id="322" r:id="rId128"/>
    <p:sldId id="323" r:id="rId129"/>
    <p:sldId id="324" r:id="rId130"/>
    <p:sldId id="261" r:id="rId131"/>
    <p:sldId id="304" r:id="rId132"/>
    <p:sldId id="395" r:id="rId133"/>
    <p:sldId id="398" r:id="rId134"/>
    <p:sldId id="401" r:id="rId135"/>
    <p:sldId id="402" r:id="rId136"/>
    <p:sldId id="403" r:id="rId137"/>
    <p:sldId id="404" r:id="rId138"/>
    <p:sldId id="405" r:id="rId139"/>
    <p:sldId id="420" r:id="rId140"/>
    <p:sldId id="421" r:id="rId141"/>
    <p:sldId id="422" r:id="rId142"/>
    <p:sldId id="406" r:id="rId143"/>
    <p:sldId id="407" r:id="rId144"/>
    <p:sldId id="410" r:id="rId145"/>
    <p:sldId id="411" r:id="rId146"/>
    <p:sldId id="414" r:id="rId147"/>
    <p:sldId id="415" r:id="rId148"/>
    <p:sldId id="419" r:id="rId149"/>
    <p:sldId id="396" r:id="rId150"/>
    <p:sldId id="418" r:id="rId151"/>
    <p:sldId id="397" r:id="rId152"/>
    <p:sldId id="423" r:id="rId153"/>
    <p:sldId id="427" r:id="rId154"/>
    <p:sldId id="428" r:id="rId155"/>
    <p:sldId id="429" r:id="rId156"/>
    <p:sldId id="426" r:id="rId157"/>
    <p:sldId id="431" r:id="rId158"/>
    <p:sldId id="432" r:id="rId159"/>
    <p:sldId id="433" r:id="rId160"/>
    <p:sldId id="434" r:id="rId161"/>
    <p:sldId id="435" r:id="rId162"/>
    <p:sldId id="436" r:id="rId163"/>
    <p:sldId id="430" r:id="rId164"/>
    <p:sldId id="425" r:id="rId165"/>
    <p:sldId id="437" r:id="rId166"/>
    <p:sldId id="438" r:id="rId167"/>
    <p:sldId id="442" r:id="rId168"/>
    <p:sldId id="443" r:id="rId169"/>
    <p:sldId id="446" r:id="rId170"/>
    <p:sldId id="445" r:id="rId171"/>
    <p:sldId id="448" r:id="rId172"/>
    <p:sldId id="444" r:id="rId173"/>
    <p:sldId id="439" r:id="rId174"/>
    <p:sldId id="460" r:id="rId175"/>
    <p:sldId id="449" r:id="rId176"/>
    <p:sldId id="458" r:id="rId177"/>
    <p:sldId id="453" r:id="rId178"/>
    <p:sldId id="451" r:id="rId179"/>
    <p:sldId id="456" r:id="rId180"/>
    <p:sldId id="459" r:id="rId181"/>
    <p:sldId id="461" r:id="rId182"/>
    <p:sldId id="455" r:id="rId183"/>
    <p:sldId id="440" r:id="rId184"/>
    <p:sldId id="462" r:id="rId185"/>
    <p:sldId id="463" r:id="rId186"/>
    <p:sldId id="464" r:id="rId187"/>
    <p:sldId id="470" r:id="rId188"/>
    <p:sldId id="471" r:id="rId189"/>
    <p:sldId id="472" r:id="rId190"/>
    <p:sldId id="473" r:id="rId191"/>
    <p:sldId id="474" r:id="rId192"/>
    <p:sldId id="475" r:id="rId193"/>
    <p:sldId id="476" r:id="rId194"/>
    <p:sldId id="465" r:id="rId195"/>
    <p:sldId id="478" r:id="rId196"/>
    <p:sldId id="479" r:id="rId197"/>
    <p:sldId id="480" r:id="rId198"/>
    <p:sldId id="467" r:id="rId199"/>
    <p:sldId id="468" r:id="rId200"/>
    <p:sldId id="469" r:id="rId20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FF990413-32B4-4205-809F-93CCFA19F4AD}">
          <p14:sldIdLst/>
        </p14:section>
        <p14:section name="1" id="{07171421-83F7-4240-BA73-7E2EF80350D5}">
          <p14:sldIdLst>
            <p14:sldId id="394"/>
            <p14:sldId id="392"/>
            <p14:sldId id="393"/>
          </p14:sldIdLst>
        </p14:section>
        <p14:section name="2" id="{0FC9BF26-2596-4C8B-88C3-921D46CE30B3}">
          <p14:sldIdLst>
            <p14:sldId id="387"/>
            <p14:sldId id="388"/>
            <p14:sldId id="389"/>
            <p14:sldId id="390"/>
            <p14:sldId id="391"/>
          </p14:sldIdLst>
        </p14:section>
        <p14:section name="3" id="{F6A1689B-D805-4796-ACA6-4B6186334BD6}">
          <p14:sldIdLst>
            <p14:sldId id="381"/>
            <p14:sldId id="382"/>
            <p14:sldId id="383"/>
            <p14:sldId id="384"/>
            <p14:sldId id="385"/>
            <p14:sldId id="386"/>
            <p14:sldId id="260"/>
          </p14:sldIdLst>
        </p14:section>
        <p14:section name="4" id="{6AF9C0C9-E21D-4265-B1C7-E4169C919901}">
          <p14:sldIdLst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</p14:sldIdLst>
        </p14:section>
        <p14:section name="5" id="{DF1E6638-88C2-4882-821C-81E9CB8CCA83}">
          <p14:sldIdLst>
            <p14:sldId id="358"/>
            <p14:sldId id="359"/>
            <p14:sldId id="263"/>
            <p14:sldId id="264"/>
            <p14:sldId id="265"/>
            <p14:sldId id="360"/>
            <p14:sldId id="361"/>
            <p14:sldId id="267"/>
            <p14:sldId id="362"/>
            <p14:sldId id="363"/>
            <p14:sldId id="364"/>
            <p14:sldId id="270"/>
            <p14:sldId id="365"/>
            <p14:sldId id="366"/>
          </p14:sldIdLst>
        </p14:section>
        <p14:section name="6" id="{F227E4AF-60F5-45E8-B420-0ABB1A7DF6B3}">
          <p14:sldIdLst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</p14:sldIdLst>
        </p14:section>
        <p14:section name="7" id="{90D5C91A-04B1-48E1-A0CE-F362C2FA0264}">
          <p14:sldIdLst>
            <p14:sldId id="330"/>
            <p14:sldId id="331"/>
            <p14:sldId id="332"/>
            <p14:sldId id="266"/>
            <p14:sldId id="333"/>
            <p14:sldId id="268"/>
            <p14:sldId id="272"/>
            <p14:sldId id="334"/>
            <p14:sldId id="290"/>
            <p14:sldId id="335"/>
            <p14:sldId id="269"/>
            <p14:sldId id="273"/>
            <p14:sldId id="274"/>
            <p14:sldId id="275"/>
            <p14:sldId id="271"/>
            <p14:sldId id="277"/>
            <p14:sldId id="278"/>
            <p14:sldId id="279"/>
            <p14:sldId id="280"/>
            <p14:sldId id="283"/>
            <p14:sldId id="293"/>
            <p14:sldId id="294"/>
            <p14:sldId id="336"/>
            <p14:sldId id="282"/>
            <p14:sldId id="337"/>
          </p14:sldIdLst>
        </p14:section>
        <p14:section name="8" id="{D007021D-60E4-46AE-BA92-D732394425E6}">
          <p14:sldIdLst>
            <p14:sldId id="325"/>
            <p14:sldId id="257"/>
            <p14:sldId id="291"/>
            <p14:sldId id="262"/>
            <p14:sldId id="296"/>
            <p14:sldId id="297"/>
            <p14:sldId id="302"/>
            <p14:sldId id="299"/>
            <p14:sldId id="303"/>
            <p14:sldId id="326"/>
            <p14:sldId id="300"/>
            <p14:sldId id="301"/>
            <p14:sldId id="281"/>
            <p14:sldId id="298"/>
            <p14:sldId id="327"/>
            <p14:sldId id="292"/>
            <p14:sldId id="328"/>
            <p14:sldId id="329"/>
          </p14:sldIdLst>
        </p14:section>
        <p14:section name="9" id="{BACA9343-05E5-40DC-8FCD-EC194B78B067}">
          <p14:sldIdLst>
            <p14:sldId id="258"/>
            <p14:sldId id="259"/>
            <p14:sldId id="305"/>
            <p14:sldId id="308"/>
            <p14:sldId id="310"/>
            <p14:sldId id="309"/>
            <p14:sldId id="311"/>
            <p14:sldId id="312"/>
            <p14:sldId id="306"/>
            <p14:sldId id="289"/>
            <p14:sldId id="313"/>
            <p14:sldId id="307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261"/>
            <p14:sldId id="304"/>
          </p14:sldIdLst>
        </p14:section>
        <p14:section name="10" id="{E71FCD84-AEF8-4D62-AD80-166F719E05DC}">
          <p14:sldIdLst>
            <p14:sldId id="395"/>
            <p14:sldId id="398"/>
            <p14:sldId id="401"/>
            <p14:sldId id="402"/>
            <p14:sldId id="403"/>
            <p14:sldId id="404"/>
            <p14:sldId id="405"/>
            <p14:sldId id="420"/>
            <p14:sldId id="421"/>
            <p14:sldId id="422"/>
            <p14:sldId id="406"/>
            <p14:sldId id="407"/>
            <p14:sldId id="410"/>
            <p14:sldId id="411"/>
            <p14:sldId id="414"/>
            <p14:sldId id="415"/>
            <p14:sldId id="419"/>
            <p14:sldId id="396"/>
            <p14:sldId id="418"/>
            <p14:sldId id="397"/>
          </p14:sldIdLst>
        </p14:section>
        <p14:section name="11" id="{A37EC0D0-B7DC-4935-8AF8-49F5EC3B031B}">
          <p14:sldIdLst>
            <p14:sldId id="423"/>
            <p14:sldId id="427"/>
            <p14:sldId id="428"/>
            <p14:sldId id="429"/>
            <p14:sldId id="426"/>
            <p14:sldId id="431"/>
            <p14:sldId id="432"/>
            <p14:sldId id="433"/>
            <p14:sldId id="434"/>
            <p14:sldId id="435"/>
            <p14:sldId id="436"/>
            <p14:sldId id="430"/>
            <p14:sldId id="425"/>
          </p14:sldIdLst>
        </p14:section>
        <p14:section name="12" id="{B83D0F54-9069-4639-9675-D158B5DA009A}">
          <p14:sldIdLst>
            <p14:sldId id="437"/>
            <p14:sldId id="438"/>
            <p14:sldId id="442"/>
            <p14:sldId id="443"/>
            <p14:sldId id="446"/>
            <p14:sldId id="445"/>
            <p14:sldId id="448"/>
            <p14:sldId id="444"/>
            <p14:sldId id="439"/>
            <p14:sldId id="460"/>
            <p14:sldId id="449"/>
            <p14:sldId id="458"/>
            <p14:sldId id="453"/>
            <p14:sldId id="451"/>
            <p14:sldId id="456"/>
            <p14:sldId id="459"/>
            <p14:sldId id="461"/>
            <p14:sldId id="455"/>
            <p14:sldId id="440"/>
          </p14:sldIdLst>
        </p14:section>
        <p14:section name="최종" id="{19CEC9DF-EC40-454B-8128-BC8C615D216E}">
          <p14:sldIdLst>
            <p14:sldId id="462"/>
            <p14:sldId id="463"/>
            <p14:sldId id="464"/>
            <p14:sldId id="470"/>
            <p14:sldId id="471"/>
            <p14:sldId id="472"/>
            <p14:sldId id="473"/>
            <p14:sldId id="474"/>
            <p14:sldId id="475"/>
            <p14:sldId id="476"/>
            <p14:sldId id="465"/>
            <p14:sldId id="478"/>
            <p14:sldId id="479"/>
            <p14:sldId id="480"/>
            <p14:sldId id="467"/>
            <p14:sldId id="468"/>
            <p14:sldId id="4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A59C"/>
    <a:srgbClr val="E9EBF5"/>
    <a:srgbClr val="CFD5EA"/>
    <a:srgbClr val="4472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4660"/>
  </p:normalViewPr>
  <p:slideViewPr>
    <p:cSldViewPr snapToGrid="0">
      <p:cViewPr>
        <p:scale>
          <a:sx n="66" d="100"/>
          <a:sy n="66" d="100"/>
        </p:scale>
        <p:origin x="129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theme" Target="theme/theme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tableStyles" Target="tableStyles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204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notesMaster" Target="notesMasters/notesMaster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F60B8-6827-48A9-99BA-9D03B79AA564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FA0FE0-CEC7-4A37-B9D4-855AEE7A7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647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FA0FE0-CEC7-4A37-B9D4-855AEE7A7431}" type="slidenum">
              <a:rPr lang="ko-KR" altLang="en-US" smtClean="0"/>
              <a:t>160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453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FA0FE0-CEC7-4A37-B9D4-855AEE7A7431}" type="slidenum">
              <a:rPr lang="ko-KR" altLang="en-US" smtClean="0"/>
              <a:t>173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770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FA0FE0-CEC7-4A37-B9D4-855AEE7A7431}" type="slidenum">
              <a:rPr lang="ko-KR" altLang="en-US" smtClean="0"/>
              <a:t>192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025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DDF70E-3478-4B46-B1DD-814BD809A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446C77-76A3-477A-AE69-D373FB553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2F3343-4D7F-4EA6-9A92-1F65966A7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C14FA-5EDA-415C-9B60-B662E809F039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4D7449-8596-4F78-A595-4E7D7B09A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29E676-212F-4F04-8DD3-FE87E90F0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39AB9-BDA3-4B6A-ABC6-4C0A072E8E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299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2ACA90-5A36-4BB5-9CDD-5BC37CF0E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B8CCF5-ECA1-466D-AF02-3C6B2910C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CADF80-10CB-4EF0-8CF0-FFF15E769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C14FA-5EDA-415C-9B60-B662E809F039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697650-C217-4EAD-84CE-F12BA95C5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B01398-3C90-4F5A-8A3B-DA2F69695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39AB9-BDA3-4B6A-ABC6-4C0A072E8E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846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61E486E-6F49-45EB-8038-6D021639C0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7AAEE5-58BD-4E4F-A18C-A2CA7EF6A2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914617-16FB-4638-805D-6BB3F3A27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C14FA-5EDA-415C-9B60-B662E809F039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95A923-33F9-4F9C-901B-CD0CB25DB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B5D409-46C9-451B-83D6-C18C95F0D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39AB9-BDA3-4B6A-ABC6-4C0A072E8E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15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76CA6B-EFD2-4B70-820E-CB0D4E1F3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4CFE40-B185-47A1-84E1-6B94EC70F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F84D41-5586-477B-ACED-CF0515048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C14FA-5EDA-415C-9B60-B662E809F039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BD7D6D-BCFE-48C4-A7A3-209C89902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36BB08-5257-4A00-83FB-7A2C91E47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39AB9-BDA3-4B6A-ABC6-4C0A072E8E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450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163E9-A80C-4BA3-AA81-EFAF34918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9873DA-6AFE-422A-9B4B-7C716E1FA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A4C873-0F4E-4818-BF14-404D453C4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C14FA-5EDA-415C-9B60-B662E809F039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8608CF-4753-4BC4-B183-6CA4BBCD9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6D5BE7-FB98-4251-9751-B4E80C54B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39AB9-BDA3-4B6A-ABC6-4C0A072E8E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631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EA112-F765-4815-A3D4-2C39A03E7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3EE4E6-3C6C-4113-AB9D-25241E2539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F12EBF-93E3-4DA0-A72B-D7844CDD3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79ED58-1972-4BC6-BE07-17D06783E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C14FA-5EDA-415C-9B60-B662E809F039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BDF47A-09C2-4F58-B4F3-262355DE4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F3D950-18E9-454F-AA06-D2D82AB93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39AB9-BDA3-4B6A-ABC6-4C0A072E8E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114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EF3D5B-E72D-4E57-A1EF-0B6013EDC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45A071-2B10-44C9-A8C6-40D6123D1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8D52E1-CE4F-4EE3-8E52-499D98DFB0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CCD5CE-B834-44C3-A190-E75C23438A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20A63D-622D-4690-BE93-ED956BC2CF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93297D-C8B1-411E-A90B-B46E6103A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C14FA-5EDA-415C-9B60-B662E809F039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B0C45A-0FD7-4607-BC4B-02447B647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798FF2A-6614-4C4D-B2D4-97648B5FF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39AB9-BDA3-4B6A-ABC6-4C0A072E8E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069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FA20F5-BA15-4707-AF02-AE623CE38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FECC9A5-8988-4141-8A2D-2FE6A3D68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C14FA-5EDA-415C-9B60-B662E809F039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5D50F1-21F8-4D21-970E-FD1A1F3BE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59A237-045F-4BFD-8FE2-28FB2165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39AB9-BDA3-4B6A-ABC6-4C0A072E8E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5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F646041-DCA1-45CF-AB15-CA3C3F1B6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C14FA-5EDA-415C-9B60-B662E809F039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E8FE13-A713-4197-8AFA-2EEAD4DE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23CB88-726F-4A67-8A05-F7D30482B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39AB9-BDA3-4B6A-ABC6-4C0A072E8E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482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8C9512-E66E-4C30-ACE6-256979CA2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EE81A1-8E33-4CCA-AADB-F0E8668E1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DCA8B3-70C8-41C3-9CBB-A9CBFA9BC6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5AF0CC-D8F3-43F5-B9E9-C5997F69C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C14FA-5EDA-415C-9B60-B662E809F039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EAA744-23D5-4E77-A271-0A3C35AC8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BAD1BE-0859-4D24-9F1B-9FADDB085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39AB9-BDA3-4B6A-ABC6-4C0A072E8E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424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B6D165-9DE6-43BB-B24E-061399191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9C924D-8AB9-49BB-A77C-60F8C4959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5ABC4A-2C8E-405F-A410-36466DAEE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72BDB0-75A3-4AA1-A2C4-1F479A942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C14FA-5EDA-415C-9B60-B662E809F039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12B916-CC43-40BF-AD1D-329C7E236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DE838E-9F17-40CB-9889-8E635A525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39AB9-BDA3-4B6A-ABC6-4C0A072E8E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3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CF16209-3641-48CA-B0EE-E1169537C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00D910-FD74-448E-A9F3-24A8522B7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B8B385-DA35-4B82-9E5A-FA07375BB4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C14FA-5EDA-415C-9B60-B662E809F039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9AB8BB-663B-41AA-9E27-15C3E5F069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E6477A-27BC-4D31-AB9F-17E368FA6E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39AB9-BDA3-4B6A-ABC6-4C0A072E8E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077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.go.kr/data/15007122/fileData.do#/layer_data_information" TargetMode="Externa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hyperlink" Target="http://m.amc.seoul.kr/asan/mobile/healthinfo/management/managementMobileSubMain.do" TargetMode="Externa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hyperlink" Target="http://general.kosso.or.kr/html/?pmode=obesityDiagnosis" TargetMode="Externa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hyperlink" Target="http://general.kosso.or.kr/html/?pmode=obesityDiagnosis" TargetMode="Externa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7.png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4.png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3.png"/><Relationship Id="rId4" Type="http://schemas.openxmlformats.org/officeDocument/2006/relationships/image" Target="../media/image132.png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7.png"/><Relationship Id="rId4" Type="http://schemas.openxmlformats.org/officeDocument/2006/relationships/image" Target="../media/image136.png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png"/><Relationship Id="rId5" Type="http://schemas.openxmlformats.org/officeDocument/2006/relationships/image" Target="../media/image140.png"/><Relationship Id="rId4" Type="http://schemas.openxmlformats.org/officeDocument/2006/relationships/image" Target="../media/image139.png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4.png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umeshkumar017/vaccination-data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.go.kr/data/15007115/fileData.do" TargetMode="External"/><Relationship Id="rId2" Type="http://schemas.openxmlformats.org/officeDocument/2006/relationships/hyperlink" Target="https://www.data.go.kr/data/15007122/fileData.do#/layer_data_information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.go.kr/data/15007122/fileData.do#/layer_data_information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C4170D8-93B5-46D6-8EE4-9DEC72A6E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1760"/>
            <a:ext cx="9144000" cy="1655762"/>
          </a:xfrm>
        </p:spPr>
        <p:txBody>
          <a:bodyPr/>
          <a:lstStyle/>
          <a:p>
            <a:r>
              <a:rPr lang="en-US" altLang="ko-KR" sz="2000" dirty="0"/>
              <a:t>161548 </a:t>
            </a:r>
            <a:r>
              <a:rPr lang="ko-KR" altLang="en-US" sz="2000" dirty="0"/>
              <a:t>산업공학과</a:t>
            </a:r>
            <a:endParaRPr lang="en-US" altLang="ko-KR" sz="2000" dirty="0"/>
          </a:p>
          <a:p>
            <a:r>
              <a:rPr lang="ko-KR" altLang="en-US" sz="2000" dirty="0"/>
              <a:t>박세호</a:t>
            </a:r>
            <a:endParaRPr lang="en-US" altLang="ko-KR" sz="2000" dirty="0"/>
          </a:p>
          <a:p>
            <a:endParaRPr lang="en-US" altLang="ko-KR" dirty="0"/>
          </a:p>
        </p:txBody>
      </p:sp>
      <p:sp>
        <p:nvSpPr>
          <p:cNvPr id="5" name="액자 4">
            <a:extLst>
              <a:ext uri="{FF2B5EF4-FFF2-40B4-BE49-F238E27FC236}">
                <a16:creationId xmlns:a16="http://schemas.microsoft.com/office/drawing/2014/main" id="{6FE6EADD-0B87-4659-B516-69BAD394EF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B40F67E-29A9-4093-B74A-9D2DF90530A1}"/>
              </a:ext>
            </a:extLst>
          </p:cNvPr>
          <p:cNvSpPr/>
          <p:nvPr/>
        </p:nvSpPr>
        <p:spPr>
          <a:xfrm>
            <a:off x="2424953" y="854822"/>
            <a:ext cx="7342094" cy="2582116"/>
          </a:xfrm>
          <a:prstGeom prst="roundRect">
            <a:avLst/>
          </a:prstGeom>
          <a:noFill/>
          <a:ln w="21272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tx1"/>
                </a:solidFill>
              </a:rPr>
              <a:t>통계상담및분석</a:t>
            </a:r>
            <a:br>
              <a:rPr lang="en-US" altLang="ko-KR" sz="3600" b="1" dirty="0">
                <a:solidFill>
                  <a:schemeClr val="tx1"/>
                </a:solidFill>
              </a:rPr>
            </a:br>
            <a:r>
              <a:rPr lang="ko-KR" altLang="en-US" sz="3600" b="1" dirty="0" err="1">
                <a:solidFill>
                  <a:schemeClr val="tx1"/>
                </a:solidFill>
              </a:rPr>
              <a:t>데이터찾기</a:t>
            </a:r>
            <a:r>
              <a:rPr lang="en-US" altLang="ko-KR" sz="3600" b="1" dirty="0">
                <a:solidFill>
                  <a:schemeClr val="tx1"/>
                </a:solidFill>
              </a:rPr>
              <a:t>1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63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4E6F68-8962-45B2-A39F-593680841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7310"/>
            <a:ext cx="10515600" cy="1325563"/>
          </a:xfrm>
        </p:spPr>
        <p:txBody>
          <a:bodyPr/>
          <a:lstStyle/>
          <a:p>
            <a:r>
              <a:rPr lang="ko-KR" altLang="en-US" b="1" dirty="0"/>
              <a:t>데이터소개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A50754-FBE8-4937-BBB8-90C531113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2873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제목 </a:t>
            </a:r>
            <a:r>
              <a:rPr lang="en-US" altLang="ko-KR" dirty="0"/>
              <a:t>: </a:t>
            </a:r>
            <a:r>
              <a:rPr lang="ko-KR" altLang="en-US" dirty="0"/>
              <a:t>국민건강보험공단</a:t>
            </a:r>
            <a:r>
              <a:rPr lang="en-US" altLang="ko-KR" dirty="0"/>
              <a:t>_</a:t>
            </a:r>
            <a:r>
              <a:rPr lang="ko-KR" altLang="en-US" dirty="0"/>
              <a:t>건강검진정보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ko-KR" altLang="en-US" dirty="0" err="1"/>
              <a:t>공공데이터포털</a:t>
            </a:r>
            <a:r>
              <a:rPr lang="en-US" altLang="ko-KR" sz="1400" dirty="0"/>
              <a:t>(</a:t>
            </a:r>
            <a:r>
              <a:rPr lang="en-US" altLang="ko-KR" sz="1400" dirty="0">
                <a:hlinkClick r:id="rId2"/>
              </a:rPr>
              <a:t>https://www.data.go.kr/data/15007122/fileData.do#/layer_data_information</a:t>
            </a:r>
            <a:r>
              <a:rPr lang="en-US" altLang="ko-KR" sz="1400" dirty="0"/>
              <a:t>)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구성 </a:t>
            </a:r>
            <a:endParaRPr lang="en-US" altLang="ko-KR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dirty="0"/>
              <a:t>2019</a:t>
            </a:r>
            <a:r>
              <a:rPr lang="ko-KR" altLang="en-US" dirty="0"/>
              <a:t>년에 대한민국 </a:t>
            </a:r>
            <a:r>
              <a:rPr lang="en-US" altLang="ko-KR" dirty="0"/>
              <a:t>40~ 60</a:t>
            </a:r>
            <a:r>
              <a:rPr lang="ko-KR" altLang="en-US" dirty="0"/>
              <a:t>세 </a:t>
            </a:r>
            <a:r>
              <a:rPr lang="en-US" altLang="ko-KR" dirty="0"/>
              <a:t>100</a:t>
            </a:r>
            <a:r>
              <a:rPr lang="ko-KR" altLang="en-US" dirty="0" err="1"/>
              <a:t>만건</a:t>
            </a:r>
            <a:r>
              <a:rPr lang="ko-KR" altLang="en-US" dirty="0"/>
              <a:t> </a:t>
            </a:r>
            <a:r>
              <a:rPr lang="ko-KR" altLang="en-US" dirty="0" err="1"/>
              <a:t>랜덤샘플링</a:t>
            </a:r>
            <a:r>
              <a:rPr lang="ko-KR" altLang="en-US" dirty="0"/>
              <a:t> 건강검진정보</a:t>
            </a:r>
            <a:endParaRPr lang="en-US" altLang="ko-KR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dirty="0"/>
              <a:t>34</a:t>
            </a:r>
            <a:r>
              <a:rPr lang="ko-KR" altLang="en-US" dirty="0"/>
              <a:t>개의 변수로 구성</a:t>
            </a:r>
            <a:endParaRPr lang="en-US" altLang="ko-KR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/>
              <a:t>검진자의 기본정보</a:t>
            </a:r>
            <a:r>
              <a:rPr lang="en-US" altLang="ko-KR" dirty="0"/>
              <a:t>(</a:t>
            </a:r>
            <a:r>
              <a:rPr lang="ko-KR" altLang="en-US" dirty="0"/>
              <a:t>성별</a:t>
            </a:r>
            <a:r>
              <a:rPr lang="en-US" altLang="ko-KR" dirty="0"/>
              <a:t>, </a:t>
            </a:r>
            <a:r>
              <a:rPr lang="ko-KR" altLang="en-US" dirty="0"/>
              <a:t>연령</a:t>
            </a:r>
            <a:r>
              <a:rPr lang="en-US" altLang="ko-KR" dirty="0"/>
              <a:t>, </a:t>
            </a:r>
            <a:r>
              <a:rPr lang="ko-KR" altLang="en-US" dirty="0"/>
              <a:t>거주지</a:t>
            </a:r>
            <a:r>
              <a:rPr lang="en-US" altLang="ko-KR" dirty="0"/>
              <a:t>),</a:t>
            </a:r>
            <a:r>
              <a:rPr lang="ko-KR" altLang="en-US" dirty="0"/>
              <a:t>검진정보</a:t>
            </a:r>
            <a:r>
              <a:rPr lang="en-US" altLang="ko-KR" dirty="0"/>
              <a:t>(</a:t>
            </a:r>
            <a:r>
              <a:rPr lang="ko-KR" altLang="en-US" dirty="0"/>
              <a:t>혈압</a:t>
            </a:r>
            <a:r>
              <a:rPr lang="en-US" altLang="ko-KR" dirty="0"/>
              <a:t>, </a:t>
            </a:r>
            <a:r>
              <a:rPr lang="ko-KR" altLang="en-US" dirty="0"/>
              <a:t>혈당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/>
              <a:t>각 데이터는 수치형</a:t>
            </a:r>
            <a:r>
              <a:rPr lang="en-US" altLang="ko-KR" dirty="0"/>
              <a:t>, </a:t>
            </a:r>
            <a:r>
              <a:rPr lang="ko-KR" altLang="en-US" dirty="0"/>
              <a:t>범주형</a:t>
            </a:r>
            <a:r>
              <a:rPr lang="en-US" altLang="ko-KR" dirty="0"/>
              <a:t>, </a:t>
            </a:r>
            <a:r>
              <a:rPr lang="ko-KR" altLang="en-US" dirty="0"/>
              <a:t>명목형으로 이루어짐</a:t>
            </a:r>
            <a:r>
              <a:rPr lang="en-US" altLang="ko-KR" dirty="0"/>
              <a:t>.</a:t>
            </a:r>
          </a:p>
          <a:p>
            <a:endParaRPr lang="ko-KR" altLang="en-US" sz="3200" dirty="0"/>
          </a:p>
        </p:txBody>
      </p:sp>
      <p:sp>
        <p:nvSpPr>
          <p:cNvPr id="4" name="액자 3">
            <a:extLst>
              <a:ext uri="{FF2B5EF4-FFF2-40B4-BE49-F238E27FC236}">
                <a16:creationId xmlns:a16="http://schemas.microsoft.com/office/drawing/2014/main" id="{D8098CAB-E77F-4D9B-84FB-84C1F42907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05753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5F0EFE21-9E84-4A74-88F3-AB2DDB346C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3D022C30-26AB-400A-88C1-1477D0E9B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118" y="958408"/>
            <a:ext cx="4979533" cy="502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A358997D-6C4E-4526-9641-8E37D7E3EE5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49" y="958408"/>
            <a:ext cx="4979534" cy="5037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019387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F0932AF0-AB77-4BA8-B4CC-124FF7A9B8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481D0A-6D8E-4BE7-8FF9-255937C0CBE5}"/>
              </a:ext>
            </a:extLst>
          </p:cNvPr>
          <p:cNvSpPr txBox="1"/>
          <p:nvPr/>
        </p:nvSpPr>
        <p:spPr>
          <a:xfrm>
            <a:off x="829056" y="646176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600" b="1" dirty="0"/>
              <a:t>검진결과에 대한 질병기준 확립</a:t>
            </a:r>
            <a:r>
              <a:rPr lang="en-US" altLang="ko-KR" sz="3600" b="1" dirty="0"/>
              <a:t>.</a:t>
            </a:r>
            <a:endParaRPr lang="ko-KR" altLang="en-US" sz="3200" b="1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1D257B3-9A0F-4462-9F73-3119D2DD7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2145"/>
            <a:ext cx="10515600" cy="3060138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수축기혈압</a:t>
            </a:r>
            <a:r>
              <a:rPr lang="en-US" altLang="ko-KR" dirty="0"/>
              <a:t>, </a:t>
            </a:r>
            <a:r>
              <a:rPr lang="ko-KR" altLang="en-US" dirty="0" err="1"/>
              <a:t>이완기혈압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ko-KR" altLang="en-US" dirty="0"/>
              <a:t>고혈압</a:t>
            </a:r>
            <a:r>
              <a:rPr lang="en-US" altLang="ko-KR" dirty="0"/>
              <a:t>, </a:t>
            </a:r>
            <a:r>
              <a:rPr lang="ko-KR" altLang="en-US" dirty="0"/>
              <a:t>저혈압</a:t>
            </a:r>
            <a:endParaRPr lang="en-US" altLang="ko-KR" dirty="0"/>
          </a:p>
          <a:p>
            <a:r>
              <a:rPr lang="ko-KR" altLang="en-US" dirty="0"/>
              <a:t>식전혈당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ko-KR" altLang="en-US" dirty="0"/>
              <a:t>당뇨</a:t>
            </a:r>
            <a:endParaRPr lang="en-US" altLang="ko-KR" dirty="0"/>
          </a:p>
          <a:p>
            <a:r>
              <a:rPr lang="ko-KR" altLang="en-US" dirty="0"/>
              <a:t>혈색소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ko-KR" altLang="en-US" dirty="0"/>
              <a:t>빈혈</a:t>
            </a:r>
            <a:r>
              <a:rPr lang="en-US" altLang="ko-KR" dirty="0"/>
              <a:t>, </a:t>
            </a:r>
            <a:r>
              <a:rPr lang="ko-KR" altLang="en-US" dirty="0"/>
              <a:t>신장질환</a:t>
            </a:r>
            <a:endParaRPr lang="en-US" altLang="ko-KR" dirty="0"/>
          </a:p>
          <a:p>
            <a:r>
              <a:rPr lang="ko-KR" altLang="en-US" dirty="0" err="1"/>
              <a:t>혈청크레아티닌</a:t>
            </a:r>
            <a:r>
              <a:rPr lang="en-US" altLang="ko-KR" dirty="0"/>
              <a:t>, </a:t>
            </a:r>
            <a:r>
              <a:rPr lang="ko-KR" altLang="en-US" dirty="0" err="1"/>
              <a:t>요단백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ko-KR" altLang="en-US" dirty="0"/>
              <a:t>신장질환</a:t>
            </a:r>
            <a:endParaRPr lang="en-US" altLang="ko-KR" dirty="0"/>
          </a:p>
          <a:p>
            <a:r>
              <a:rPr lang="en-US" altLang="ko-KR" dirty="0"/>
              <a:t>ALT AST, </a:t>
            </a:r>
            <a:r>
              <a:rPr lang="ko-KR" altLang="en-US" dirty="0" err="1"/>
              <a:t>감마지티피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ko-KR" altLang="en-US" dirty="0"/>
              <a:t>간질환</a:t>
            </a:r>
            <a:r>
              <a:rPr lang="en-US" altLang="ko-KR" dirty="0"/>
              <a:t>, </a:t>
            </a:r>
            <a:r>
              <a:rPr lang="ko-KR" altLang="en-US" dirty="0"/>
              <a:t>장기손상정도 척도</a:t>
            </a:r>
            <a:endParaRPr lang="en-US" altLang="ko-KR" dirty="0"/>
          </a:p>
          <a:p>
            <a:r>
              <a:rPr lang="ko-KR" altLang="en-US" dirty="0"/>
              <a:t>허리둘레</a:t>
            </a:r>
            <a:r>
              <a:rPr lang="en-US" altLang="ko-KR" dirty="0"/>
              <a:t>, BMI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ko-KR" altLang="en-US" dirty="0"/>
              <a:t>비만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4682489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5F0EFE21-9E84-4A74-88F3-AB2DDB346C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8D3332-2137-4A10-85DB-2E8CEFE39233}"/>
              </a:ext>
            </a:extLst>
          </p:cNvPr>
          <p:cNvSpPr txBox="1"/>
          <p:nvPr/>
        </p:nvSpPr>
        <p:spPr>
          <a:xfrm>
            <a:off x="921650" y="2004522"/>
            <a:ext cx="1119863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혈압 </a:t>
            </a:r>
            <a:r>
              <a:rPr lang="en-US" altLang="ko-KR" sz="2000" dirty="0"/>
              <a:t>: </a:t>
            </a:r>
            <a:br>
              <a:rPr lang="en-US" altLang="ko-KR" sz="2000" dirty="0"/>
            </a:br>
            <a:r>
              <a:rPr lang="en-US" altLang="ko-KR" sz="2000" dirty="0" err="1"/>
              <a:t>i</a:t>
            </a:r>
            <a:r>
              <a:rPr lang="en-US" altLang="ko-KR" sz="2000" dirty="0"/>
              <a:t>) </a:t>
            </a:r>
            <a:r>
              <a:rPr lang="ko-KR" altLang="en-US" sz="2000" dirty="0"/>
              <a:t>정상범위 </a:t>
            </a:r>
            <a:r>
              <a:rPr lang="ko-KR" altLang="en-US" sz="2000" dirty="0" err="1"/>
              <a:t>수축기혈압</a:t>
            </a:r>
            <a:r>
              <a:rPr lang="ko-KR" altLang="en-US" sz="2000" dirty="0"/>
              <a:t> </a:t>
            </a:r>
            <a:r>
              <a:rPr lang="en-US" altLang="ko-KR" sz="2000" dirty="0"/>
              <a:t>120~139mmHg </a:t>
            </a:r>
            <a:r>
              <a:rPr lang="ko-KR" altLang="en-US" sz="2000" dirty="0"/>
              <a:t>미만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이완기혈압</a:t>
            </a:r>
            <a:r>
              <a:rPr lang="ko-KR" altLang="en-US" sz="2000" dirty="0"/>
              <a:t> </a:t>
            </a:r>
            <a:r>
              <a:rPr lang="en-US" altLang="ko-KR" sz="2000" dirty="0"/>
              <a:t>80~89mmHg </a:t>
            </a:r>
            <a:r>
              <a:rPr lang="ko-KR" altLang="en-US" sz="2000" dirty="0"/>
              <a:t>미만</a:t>
            </a:r>
            <a:r>
              <a:rPr lang="en-US" altLang="ko-KR" sz="2000" dirty="0"/>
              <a:t>. </a:t>
            </a:r>
            <a:br>
              <a:rPr lang="en-US" altLang="ko-KR" sz="2000" dirty="0"/>
            </a:br>
            <a:r>
              <a:rPr lang="ko-KR" altLang="en-US" sz="2000" dirty="0" err="1"/>
              <a:t>이상시</a:t>
            </a:r>
            <a:r>
              <a:rPr lang="ko-KR" altLang="en-US" sz="2000" dirty="0"/>
              <a:t> </a:t>
            </a:r>
            <a:r>
              <a:rPr lang="ko-KR" altLang="en-US" sz="2000" b="1" dirty="0"/>
              <a:t>고혈압</a:t>
            </a:r>
            <a:r>
              <a:rPr lang="ko-KR" altLang="en-US" sz="2000" dirty="0"/>
              <a:t>진단</a:t>
            </a:r>
            <a:r>
              <a:rPr lang="en-US" altLang="ko-KR" sz="2000" dirty="0"/>
              <a:t>(</a:t>
            </a:r>
            <a:r>
              <a:rPr lang="ko-KR" altLang="en-US" sz="2000" dirty="0" err="1"/>
              <a:t>뇌졸증</a:t>
            </a:r>
            <a:r>
              <a:rPr lang="en-US" altLang="ko-KR" sz="2000" dirty="0"/>
              <a:t>, </a:t>
            </a:r>
            <a:r>
              <a:rPr lang="ko-KR" altLang="en-US" sz="2000" dirty="0"/>
              <a:t>협심증</a:t>
            </a:r>
            <a:r>
              <a:rPr lang="en-US" altLang="ko-KR" sz="2000" dirty="0"/>
              <a:t>, </a:t>
            </a:r>
            <a:r>
              <a:rPr lang="ko-KR" altLang="en-US" sz="2000" dirty="0"/>
              <a:t>심근경색 원인</a:t>
            </a:r>
            <a:r>
              <a:rPr lang="en-US" altLang="ko-KR" sz="2000" dirty="0"/>
              <a:t>)</a:t>
            </a:r>
            <a:br>
              <a:rPr lang="en-US" altLang="ko-KR" sz="2000" dirty="0"/>
            </a:br>
            <a:r>
              <a:rPr lang="en-US" altLang="ko-KR" sz="2000" dirty="0"/>
              <a:t>ii) </a:t>
            </a:r>
            <a:r>
              <a:rPr lang="ko-KR" altLang="en-US" sz="2000" dirty="0"/>
              <a:t>정상범위 </a:t>
            </a:r>
            <a:r>
              <a:rPr lang="ko-KR" altLang="en-US" sz="2000" dirty="0" err="1"/>
              <a:t>수축기혈압</a:t>
            </a:r>
            <a:r>
              <a:rPr lang="ko-KR" altLang="en-US" sz="2000" dirty="0"/>
              <a:t> </a:t>
            </a:r>
            <a:r>
              <a:rPr lang="en-US" altLang="ko-KR" sz="2000" dirty="0"/>
              <a:t>90mmHg </a:t>
            </a:r>
            <a:r>
              <a:rPr lang="ko-KR" altLang="en-US" sz="2000" dirty="0"/>
              <a:t>이하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이완기혈압</a:t>
            </a:r>
            <a:r>
              <a:rPr lang="ko-KR" altLang="en-US" sz="2000" dirty="0"/>
              <a:t> </a:t>
            </a:r>
            <a:r>
              <a:rPr lang="en-US" altLang="ko-KR" sz="2000" dirty="0"/>
              <a:t>60mmHg </a:t>
            </a:r>
            <a:r>
              <a:rPr lang="ko-KR" altLang="en-US" sz="2000" dirty="0"/>
              <a:t>미만일 경우 </a:t>
            </a:r>
            <a:r>
              <a:rPr lang="ko-KR" altLang="en-US" sz="2000" b="1" dirty="0"/>
              <a:t>저혈압</a:t>
            </a:r>
            <a:r>
              <a:rPr lang="ko-KR" altLang="en-US" sz="2000" dirty="0"/>
              <a:t> 판단</a:t>
            </a:r>
            <a:r>
              <a:rPr lang="en-US" altLang="ko-KR" sz="20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식전혈당</a:t>
            </a:r>
            <a:r>
              <a:rPr lang="en-US" altLang="ko-KR" sz="2000" dirty="0"/>
              <a:t>(</a:t>
            </a:r>
            <a:r>
              <a:rPr lang="ko-KR" altLang="en-US" sz="2000" dirty="0"/>
              <a:t>공복혈당</a:t>
            </a:r>
            <a:r>
              <a:rPr lang="en-US" altLang="ko-KR" sz="2000" dirty="0"/>
              <a:t>): 126mg/dl </a:t>
            </a:r>
            <a:r>
              <a:rPr lang="ko-KR" altLang="en-US" sz="2000" dirty="0"/>
              <a:t>이상인 경우</a:t>
            </a:r>
            <a:r>
              <a:rPr lang="en-US" altLang="ko-KR" sz="2000" dirty="0"/>
              <a:t>, </a:t>
            </a:r>
            <a:r>
              <a:rPr lang="ko-KR" altLang="en-US" sz="2000" b="1" dirty="0"/>
              <a:t>당뇨</a:t>
            </a:r>
            <a:r>
              <a:rPr lang="ko-KR" altLang="en-US" sz="2000" dirty="0"/>
              <a:t>진단</a:t>
            </a:r>
            <a:r>
              <a:rPr lang="en-US" altLang="ko-KR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혈색소 </a:t>
            </a:r>
            <a:r>
              <a:rPr lang="en-US" altLang="ko-KR" sz="2000" dirty="0"/>
              <a:t>: </a:t>
            </a:r>
            <a:r>
              <a:rPr lang="ko-KR" altLang="en-US" sz="2000" dirty="0"/>
              <a:t> 정상범위 남성 </a:t>
            </a:r>
            <a:r>
              <a:rPr lang="en-US" altLang="ko-KR" sz="2000" dirty="0"/>
              <a:t>13 ~ 17g/dL, </a:t>
            </a:r>
            <a:r>
              <a:rPr lang="ko-KR" altLang="en-US" sz="2000" dirty="0"/>
              <a:t>여성 </a:t>
            </a:r>
            <a:r>
              <a:rPr lang="en-US" altLang="ko-KR" sz="2000" dirty="0"/>
              <a:t>12~16g/dL </a:t>
            </a:r>
            <a:r>
              <a:rPr lang="ko-KR" altLang="en-US" sz="2000" dirty="0" err="1"/>
              <a:t>이상시</a:t>
            </a:r>
            <a:r>
              <a:rPr lang="ko-KR" altLang="en-US" sz="2000" dirty="0"/>
              <a:t> </a:t>
            </a:r>
            <a:r>
              <a:rPr lang="ko-KR" altLang="en-US" sz="2000" b="1" dirty="0"/>
              <a:t>신장질환</a:t>
            </a:r>
            <a:r>
              <a:rPr lang="ko-KR" altLang="en-US" sz="2000" dirty="0"/>
              <a:t> 의심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err="1"/>
              <a:t>혈액크레아티닌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/>
              <a:t>정상범위 </a:t>
            </a:r>
            <a:r>
              <a:rPr lang="en-US" altLang="ko-KR" sz="2000" dirty="0"/>
              <a:t>0.50 ~ 1.4mg/dL, </a:t>
            </a:r>
            <a:r>
              <a:rPr lang="ko-KR" altLang="en-US" sz="2000" dirty="0" err="1"/>
              <a:t>이상시</a:t>
            </a:r>
            <a:r>
              <a:rPr lang="ko-KR" altLang="en-US" sz="2000" dirty="0"/>
              <a:t> </a:t>
            </a:r>
            <a:r>
              <a:rPr lang="ko-KR" altLang="en-US" sz="2000" b="1" dirty="0"/>
              <a:t>신장질환</a:t>
            </a:r>
            <a:r>
              <a:rPr lang="ko-KR" altLang="en-US" sz="2000" dirty="0"/>
              <a:t> 의심</a:t>
            </a:r>
            <a:r>
              <a:rPr lang="en-US" altLang="ko-KR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err="1"/>
              <a:t>요단백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/>
              <a:t>정상범위 수치 </a:t>
            </a:r>
            <a:r>
              <a:rPr lang="en-US" altLang="ko-KR" sz="2000" dirty="0"/>
              <a:t>3 </a:t>
            </a:r>
            <a:r>
              <a:rPr lang="ko-KR" altLang="en-US" sz="2000" dirty="0"/>
              <a:t>이하</a:t>
            </a:r>
            <a:r>
              <a:rPr lang="en-US" altLang="ko-KR" sz="2000" dirty="0"/>
              <a:t>, </a:t>
            </a:r>
            <a:r>
              <a:rPr lang="ko-KR" altLang="en-US" sz="2000" dirty="0"/>
              <a:t>고혈압</a:t>
            </a:r>
            <a:r>
              <a:rPr lang="en-US" altLang="ko-KR" sz="2000" dirty="0"/>
              <a:t>, </a:t>
            </a:r>
            <a:r>
              <a:rPr lang="ko-KR" altLang="en-US" sz="2000" dirty="0"/>
              <a:t>당뇨환자에게 보임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이상시</a:t>
            </a:r>
            <a:r>
              <a:rPr lang="ko-KR" altLang="en-US" sz="2000" dirty="0"/>
              <a:t> </a:t>
            </a:r>
            <a:r>
              <a:rPr lang="ko-KR" altLang="en-US" sz="2000" b="1" dirty="0"/>
              <a:t>신장질환</a:t>
            </a:r>
            <a:r>
              <a:rPr lang="ko-KR" altLang="en-US" sz="2000" dirty="0"/>
              <a:t> 의심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ALT : </a:t>
            </a:r>
            <a:r>
              <a:rPr lang="ko-KR" altLang="en-US" sz="2000" dirty="0"/>
              <a:t>정상범위 </a:t>
            </a:r>
            <a:r>
              <a:rPr lang="en-US" altLang="ko-KR" sz="2000" dirty="0"/>
              <a:t>0~40U/L. 100U/L</a:t>
            </a:r>
            <a:r>
              <a:rPr lang="ko-KR" altLang="en-US" sz="2000" dirty="0"/>
              <a:t>이하의 증가는 </a:t>
            </a:r>
            <a:r>
              <a:rPr lang="ko-KR" altLang="en-US" sz="2000" b="1" dirty="0"/>
              <a:t>간질환</a:t>
            </a:r>
            <a:r>
              <a:rPr lang="ko-KR" altLang="en-US" sz="2000" dirty="0"/>
              <a:t> 의심</a:t>
            </a:r>
            <a:r>
              <a:rPr lang="en-US" altLang="ko-KR" sz="2000" dirty="0"/>
              <a:t>, 100~500U/L </a:t>
            </a:r>
            <a:r>
              <a:rPr lang="ko-KR" altLang="en-US" sz="2000" dirty="0"/>
              <a:t>증가는 </a:t>
            </a:r>
            <a:br>
              <a:rPr lang="en-US" altLang="ko-KR" sz="2000" dirty="0"/>
            </a:br>
            <a:r>
              <a:rPr lang="ko-KR" altLang="en-US" sz="2000" b="1" dirty="0"/>
              <a:t>간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심장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근육 관련질환 </a:t>
            </a:r>
            <a:r>
              <a:rPr lang="ko-KR" altLang="en-US" sz="2000" dirty="0"/>
              <a:t>의심</a:t>
            </a:r>
            <a:r>
              <a:rPr lang="en-US" altLang="ko-KR" sz="2000" dirty="0"/>
              <a:t>, 500U/L </a:t>
            </a:r>
            <a:r>
              <a:rPr lang="ko-KR" altLang="en-US" sz="2000" dirty="0"/>
              <a:t>이상의 증가는 </a:t>
            </a:r>
            <a:r>
              <a:rPr lang="ko-KR" altLang="en-US" sz="2000" b="1" dirty="0"/>
              <a:t>급성 간</a:t>
            </a:r>
            <a:r>
              <a:rPr lang="en-US" altLang="ko-KR" sz="2000" b="1" dirty="0"/>
              <a:t>,</a:t>
            </a:r>
            <a:r>
              <a:rPr lang="ko-KR" altLang="en-US" sz="2000" b="1" dirty="0"/>
              <a:t>심장 질환</a:t>
            </a:r>
            <a:r>
              <a:rPr lang="ko-KR" altLang="en-US" sz="2000" dirty="0"/>
              <a:t> 발생 의심</a:t>
            </a:r>
            <a:r>
              <a:rPr lang="en-US" altLang="ko-KR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AST : </a:t>
            </a:r>
            <a:r>
              <a:rPr lang="ko-KR" altLang="en-US" sz="2000" dirty="0"/>
              <a:t>정삼범위 </a:t>
            </a:r>
            <a:r>
              <a:rPr lang="en-US" altLang="ko-KR" sz="2000" dirty="0"/>
              <a:t>0~40U/L. </a:t>
            </a:r>
            <a:r>
              <a:rPr lang="ko-KR" altLang="en-US" sz="2000" dirty="0" err="1"/>
              <a:t>이상시</a:t>
            </a:r>
            <a:r>
              <a:rPr lang="ko-KR" altLang="en-US" sz="2000" dirty="0"/>
              <a:t> 간</a:t>
            </a:r>
            <a:r>
              <a:rPr lang="en-US" altLang="ko-KR" sz="2000" dirty="0"/>
              <a:t>, </a:t>
            </a:r>
            <a:r>
              <a:rPr lang="ko-KR" altLang="en-US" sz="2000" dirty="0"/>
              <a:t>심장</a:t>
            </a:r>
            <a:r>
              <a:rPr lang="en-US" altLang="ko-KR" sz="2000" dirty="0"/>
              <a:t>, </a:t>
            </a:r>
            <a:r>
              <a:rPr lang="ko-KR" altLang="en-US" sz="2000" dirty="0"/>
              <a:t>근육 등의 </a:t>
            </a:r>
            <a:r>
              <a:rPr lang="ko-KR" altLang="en-US" sz="2000" b="1" dirty="0"/>
              <a:t>장기손상</a:t>
            </a:r>
            <a:r>
              <a:rPr lang="ko-KR" altLang="en-US" sz="2000" dirty="0"/>
              <a:t> 의심</a:t>
            </a:r>
            <a:r>
              <a:rPr lang="en-US" altLang="ko-KR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err="1"/>
              <a:t>감마지티피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/>
              <a:t>정상범위 남성 </a:t>
            </a:r>
            <a:r>
              <a:rPr lang="en-US" altLang="ko-KR" sz="2000" dirty="0"/>
              <a:t>11~63 U/L, </a:t>
            </a:r>
            <a:r>
              <a:rPr lang="ko-KR" altLang="en-US" sz="2000" dirty="0"/>
              <a:t>여성 </a:t>
            </a:r>
            <a:r>
              <a:rPr lang="en-US" altLang="ko-KR" sz="2000" dirty="0"/>
              <a:t>8~35 U/L </a:t>
            </a:r>
            <a:r>
              <a:rPr lang="ko-KR" altLang="en-US" sz="2000" dirty="0" err="1"/>
              <a:t>이상시</a:t>
            </a:r>
            <a:r>
              <a:rPr lang="ko-KR" altLang="en-US" sz="2000" dirty="0"/>
              <a:t> 간을 비롯한 </a:t>
            </a:r>
            <a:r>
              <a:rPr lang="ko-KR" altLang="en-US" sz="2000" b="1" dirty="0"/>
              <a:t>장기손상</a:t>
            </a:r>
            <a:r>
              <a:rPr lang="ko-KR" altLang="en-US" sz="2000" dirty="0"/>
              <a:t> 의심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/>
              <a:t>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275BD4-C292-4B27-A950-3CB12E54C63A}"/>
              </a:ext>
            </a:extLst>
          </p:cNvPr>
          <p:cNvSpPr txBox="1"/>
          <p:nvPr/>
        </p:nvSpPr>
        <p:spPr>
          <a:xfrm>
            <a:off x="829056" y="646176"/>
            <a:ext cx="8234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600" b="1" dirty="0"/>
              <a:t>검진결과수치에 대한 질병판단기준 </a:t>
            </a:r>
            <a:r>
              <a:rPr lang="en-US" altLang="ko-KR" sz="3600" b="1" dirty="0"/>
              <a:t>.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08530194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F0932AF0-AB77-4BA8-B4CC-124FF7A9B8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0E05205-E669-45A6-9543-82A49C46C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7911"/>
            <a:ext cx="10515600" cy="171030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400" dirty="0">
                <a:sym typeface="Wingdings" panose="05000000000000000000" pitchFamily="2" charset="2"/>
              </a:rPr>
              <a:t>가설에 따른 변수간 관계의 </a:t>
            </a:r>
            <a:r>
              <a:rPr lang="ko-KR" altLang="en-US" sz="2400" b="1" dirty="0">
                <a:sym typeface="Wingdings" panose="05000000000000000000" pitchFamily="2" charset="2"/>
              </a:rPr>
              <a:t>시각화</a:t>
            </a:r>
            <a:r>
              <a:rPr lang="ko-KR" altLang="en-US" sz="2400" dirty="0">
                <a:sym typeface="Wingdings" panose="05000000000000000000" pitchFamily="2" charset="2"/>
              </a:rPr>
              <a:t>를 통한 </a:t>
            </a:r>
            <a:r>
              <a:rPr lang="ko-KR" altLang="en-US" sz="2400" b="1" dirty="0">
                <a:sym typeface="Wingdings" panose="05000000000000000000" pitchFamily="2" charset="2"/>
              </a:rPr>
              <a:t>연관성</a:t>
            </a:r>
            <a:r>
              <a:rPr lang="ko-KR" altLang="en-US" sz="2400" dirty="0">
                <a:sym typeface="Wingdings" panose="05000000000000000000" pitchFamily="2" charset="2"/>
              </a:rPr>
              <a:t> 파악</a:t>
            </a:r>
            <a:br>
              <a:rPr lang="en-US" altLang="ko-KR" sz="2400" dirty="0">
                <a:sym typeface="Wingdings" panose="05000000000000000000" pitchFamily="2" charset="2"/>
              </a:rPr>
            </a:br>
            <a:endParaRPr lang="en-US" altLang="ko-KR" sz="2400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>
                <a:sym typeface="Wingdings" panose="05000000000000000000" pitchFamily="2" charset="2"/>
              </a:rPr>
              <a:t>예측모델형성으로 </a:t>
            </a:r>
            <a:r>
              <a:rPr lang="ko-KR" altLang="en-US" sz="2400" b="1" dirty="0">
                <a:sym typeface="Wingdings" panose="05000000000000000000" pitchFamily="2" charset="2"/>
              </a:rPr>
              <a:t>질병예측</a:t>
            </a:r>
            <a:br>
              <a:rPr lang="en-US" altLang="ko-KR" sz="2400" dirty="0">
                <a:sym typeface="Wingdings" panose="05000000000000000000" pitchFamily="2" charset="2"/>
              </a:rPr>
            </a:br>
            <a:r>
              <a:rPr lang="en-US" altLang="ko-KR" sz="2400" dirty="0">
                <a:sym typeface="Wingdings" panose="05000000000000000000" pitchFamily="2" charset="2"/>
              </a:rPr>
              <a:t>- </a:t>
            </a:r>
            <a:r>
              <a:rPr lang="ko-KR" altLang="en-US" sz="2400" dirty="0" err="1">
                <a:sym typeface="Wingdings" panose="05000000000000000000" pitchFamily="2" charset="2"/>
              </a:rPr>
              <a:t>다변량분석</a:t>
            </a:r>
            <a:r>
              <a:rPr lang="en-US" altLang="ko-KR" sz="2400" dirty="0">
                <a:sym typeface="Wingdings" panose="05000000000000000000" pitchFamily="2" charset="2"/>
              </a:rPr>
              <a:t>, </a:t>
            </a:r>
            <a:r>
              <a:rPr lang="ko-KR" altLang="en-US" sz="2400" dirty="0">
                <a:sym typeface="Wingdings" panose="05000000000000000000" pitchFamily="2" charset="2"/>
              </a:rPr>
              <a:t>중회귀모형</a:t>
            </a:r>
            <a:r>
              <a:rPr lang="en-US" altLang="ko-KR" sz="2400" dirty="0">
                <a:sym typeface="Wingdings" panose="05000000000000000000" pitchFamily="2" charset="2"/>
              </a:rPr>
              <a:t> </a:t>
            </a:r>
            <a:r>
              <a:rPr lang="ko-KR" altLang="en-US" sz="2400" dirty="0">
                <a:sym typeface="Wingdings" panose="05000000000000000000" pitchFamily="2" charset="2"/>
              </a:rPr>
              <a:t>등 </a:t>
            </a:r>
            <a:r>
              <a:rPr lang="ko-KR" altLang="en-US" sz="2400" dirty="0" err="1">
                <a:sym typeface="Wingdings" panose="05000000000000000000" pitchFamily="2" charset="2"/>
              </a:rPr>
              <a:t>여러모형</a:t>
            </a:r>
            <a:r>
              <a:rPr lang="ko-KR" altLang="en-US" sz="2400" dirty="0">
                <a:sym typeface="Wingdings" panose="05000000000000000000" pitchFamily="2" charset="2"/>
              </a:rPr>
              <a:t> </a:t>
            </a:r>
            <a:r>
              <a:rPr lang="ko-KR" altLang="en-US" sz="2400" dirty="0" err="1">
                <a:sym typeface="Wingdings" panose="05000000000000000000" pitchFamily="2" charset="2"/>
              </a:rPr>
              <a:t>탐색후</a:t>
            </a:r>
            <a:r>
              <a:rPr lang="ko-KR" altLang="en-US" sz="2400" dirty="0">
                <a:sym typeface="Wingdings" panose="05000000000000000000" pitchFamily="2" charset="2"/>
              </a:rPr>
              <a:t> 적합한 모형 선정</a:t>
            </a:r>
            <a:r>
              <a:rPr lang="en-US" altLang="ko-KR" sz="2400" dirty="0">
                <a:sym typeface="Wingdings" panose="05000000000000000000" pitchFamily="2" charset="2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2000" dirty="0"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51B6E9-770A-4997-8DE2-044133CC4632}"/>
              </a:ext>
            </a:extLst>
          </p:cNvPr>
          <p:cNvSpPr txBox="1"/>
          <p:nvPr/>
        </p:nvSpPr>
        <p:spPr>
          <a:xfrm>
            <a:off x="838199" y="649945"/>
            <a:ext cx="4809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600" b="1" dirty="0">
                <a:latin typeface="+mj-lt"/>
              </a:rPr>
              <a:t>분석계획</a:t>
            </a:r>
            <a:endParaRPr lang="ko-KR" altLang="en-US" sz="4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2540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F0932AF0-AB77-4BA8-B4CC-124FF7A9B8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0E05205-E669-45A6-9543-82A49C46C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667476"/>
            <a:ext cx="10515600" cy="1859699"/>
          </a:xfrm>
        </p:spPr>
        <p:txBody>
          <a:bodyPr>
            <a:normAutofit/>
          </a:bodyPr>
          <a:lstStyle/>
          <a:p>
            <a:endParaRPr lang="en-US" altLang="ko-KR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51B6E9-770A-4997-8DE2-044133CC4632}"/>
              </a:ext>
            </a:extLst>
          </p:cNvPr>
          <p:cNvSpPr txBox="1"/>
          <p:nvPr/>
        </p:nvSpPr>
        <p:spPr>
          <a:xfrm>
            <a:off x="838199" y="649945"/>
            <a:ext cx="7409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600" b="1" dirty="0">
                <a:latin typeface="+mj-lt"/>
              </a:rPr>
              <a:t>변수정의</a:t>
            </a:r>
            <a:endParaRPr lang="ko-KR" altLang="en-US" sz="4400" b="1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3AECD7-1424-449B-B210-EB849F2F79E3}"/>
              </a:ext>
            </a:extLst>
          </p:cNvPr>
          <p:cNvSpPr txBox="1"/>
          <p:nvPr/>
        </p:nvSpPr>
        <p:spPr>
          <a:xfrm>
            <a:off x="2537011" y="1634754"/>
            <a:ext cx="7207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가설</a:t>
            </a:r>
            <a:r>
              <a:rPr lang="en-US" altLang="ko-KR" b="1" dirty="0"/>
              <a:t>1 </a:t>
            </a:r>
            <a:r>
              <a:rPr lang="en-US" altLang="ko-KR" dirty="0"/>
              <a:t>: </a:t>
            </a:r>
            <a:r>
              <a:rPr lang="ko-KR" altLang="en-US" sz="1800" dirty="0">
                <a:sym typeface="Wingdings" panose="05000000000000000000" pitchFamily="2" charset="2"/>
              </a:rPr>
              <a:t>검진자의  비만정도</a:t>
            </a:r>
            <a:r>
              <a:rPr lang="en-US" altLang="ko-KR" sz="1800" dirty="0">
                <a:sym typeface="Wingdings" panose="05000000000000000000" pitchFamily="2" charset="2"/>
              </a:rPr>
              <a:t>, </a:t>
            </a:r>
            <a:r>
              <a:rPr lang="ko-KR" altLang="en-US" sz="1800" dirty="0">
                <a:sym typeface="Wingdings" panose="05000000000000000000" pitchFamily="2" charset="2"/>
              </a:rPr>
              <a:t>음주여부</a:t>
            </a:r>
            <a:r>
              <a:rPr lang="en-US" altLang="ko-KR" sz="1800" dirty="0">
                <a:sym typeface="Wingdings" panose="05000000000000000000" pitchFamily="2" charset="2"/>
              </a:rPr>
              <a:t>, </a:t>
            </a:r>
            <a:r>
              <a:rPr lang="ko-KR" altLang="en-US" sz="1800" dirty="0">
                <a:sym typeface="Wingdings" panose="05000000000000000000" pitchFamily="2" charset="2"/>
              </a:rPr>
              <a:t>흡연여부에 따라 고혈압</a:t>
            </a:r>
            <a:r>
              <a:rPr lang="en-US" altLang="ko-KR" sz="1800" dirty="0">
                <a:sym typeface="Wingdings" panose="05000000000000000000" pitchFamily="2" charset="2"/>
              </a:rPr>
              <a:t>, </a:t>
            </a:r>
            <a:r>
              <a:rPr lang="ko-KR" altLang="en-US" sz="1800" dirty="0">
                <a:sym typeface="Wingdings" panose="05000000000000000000" pitchFamily="2" charset="2"/>
              </a:rPr>
              <a:t>고혈당</a:t>
            </a:r>
            <a:r>
              <a:rPr lang="en-US" altLang="ko-KR" sz="1800" dirty="0">
                <a:sym typeface="Wingdings" panose="05000000000000000000" pitchFamily="2" charset="2"/>
              </a:rPr>
              <a:t>, </a:t>
            </a:r>
            <a:r>
              <a:rPr lang="ko-KR" altLang="en-US" sz="1800" dirty="0">
                <a:sym typeface="Wingdings" panose="05000000000000000000" pitchFamily="2" charset="2"/>
              </a:rPr>
              <a:t>혈색소이상</a:t>
            </a:r>
            <a:r>
              <a:rPr lang="en-US" altLang="ko-KR" sz="1800" dirty="0">
                <a:sym typeface="Wingdings" panose="05000000000000000000" pitchFamily="2" charset="2"/>
              </a:rPr>
              <a:t>, </a:t>
            </a:r>
            <a:r>
              <a:rPr lang="ko-KR" altLang="en-US" sz="1800" dirty="0">
                <a:sym typeface="Wingdings" panose="05000000000000000000" pitchFamily="2" charset="2"/>
              </a:rPr>
              <a:t>요단백여부에 영향을</a:t>
            </a:r>
            <a:r>
              <a:rPr lang="en-US" altLang="ko-KR" sz="1800" dirty="0">
                <a:sym typeface="Wingdings" panose="05000000000000000000" pitchFamily="2" charset="2"/>
              </a:rPr>
              <a:t> </a:t>
            </a:r>
            <a:r>
              <a:rPr lang="ko-KR" altLang="en-US" sz="1800" dirty="0">
                <a:sym typeface="Wingdings" panose="05000000000000000000" pitchFamily="2" charset="2"/>
              </a:rPr>
              <a:t>끼친다</a:t>
            </a:r>
            <a:r>
              <a:rPr lang="en-US" altLang="ko-KR" sz="1800" dirty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D2B35B8-4D90-48E7-B3CA-B33AC9885E8B}"/>
              </a:ext>
            </a:extLst>
          </p:cNvPr>
          <p:cNvSpPr/>
          <p:nvPr/>
        </p:nvSpPr>
        <p:spPr>
          <a:xfrm>
            <a:off x="2312893" y="1480219"/>
            <a:ext cx="7799294" cy="925432"/>
          </a:xfrm>
          <a:prstGeom prst="rect">
            <a:avLst/>
          </a:prstGeom>
          <a:noFill/>
          <a:ln w="571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7BEBF58-10BC-4A50-BB76-118338700194}"/>
              </a:ext>
            </a:extLst>
          </p:cNvPr>
          <p:cNvGrpSpPr/>
          <p:nvPr/>
        </p:nvGrpSpPr>
        <p:grpSpPr>
          <a:xfrm>
            <a:off x="2780262" y="2634771"/>
            <a:ext cx="2662518" cy="1033894"/>
            <a:chOff x="2141529" y="2617219"/>
            <a:chExt cx="2662518" cy="103389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4A64C79-E0EF-4CBE-B6E1-74D5CB3ED3C1}"/>
                </a:ext>
              </a:extLst>
            </p:cNvPr>
            <p:cNvSpPr txBox="1"/>
            <p:nvPr/>
          </p:nvSpPr>
          <p:spPr>
            <a:xfrm>
              <a:off x="2317377" y="2664652"/>
              <a:ext cx="218738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설명변수 </a:t>
              </a:r>
              <a:r>
                <a:rPr lang="en-US" altLang="ko-KR" dirty="0"/>
                <a:t>: </a:t>
              </a:r>
              <a:br>
                <a:rPr lang="en-US" altLang="ko-KR" dirty="0"/>
              </a:br>
              <a:r>
                <a:rPr lang="ko-KR" altLang="en-US" dirty="0"/>
                <a:t>비만여부</a:t>
              </a:r>
              <a:r>
                <a:rPr lang="en-US" altLang="ko-KR" dirty="0"/>
                <a:t>, </a:t>
              </a:r>
              <a:r>
                <a:rPr lang="ko-KR" altLang="en-US" dirty="0"/>
                <a:t>음주여부</a:t>
              </a:r>
              <a:r>
                <a:rPr lang="en-US" altLang="ko-KR" dirty="0"/>
                <a:t>, </a:t>
              </a:r>
              <a:r>
                <a:rPr lang="ko-KR" altLang="en-US" dirty="0"/>
                <a:t>흡연여부</a:t>
              </a: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9D71BAAA-489B-4241-BA7A-1FF3864FBA08}"/>
                </a:ext>
              </a:extLst>
            </p:cNvPr>
            <p:cNvSpPr/>
            <p:nvPr/>
          </p:nvSpPr>
          <p:spPr>
            <a:xfrm>
              <a:off x="2141529" y="2617219"/>
              <a:ext cx="2662518" cy="1033894"/>
            </a:xfrm>
            <a:prstGeom prst="roundRect">
              <a:avLst/>
            </a:prstGeom>
            <a:noFill/>
            <a:ln w="571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A4C9DE7-1074-4454-A214-8E22D30B590E}"/>
              </a:ext>
            </a:extLst>
          </p:cNvPr>
          <p:cNvGrpSpPr/>
          <p:nvPr/>
        </p:nvGrpSpPr>
        <p:grpSpPr>
          <a:xfrm>
            <a:off x="7210983" y="2604734"/>
            <a:ext cx="2723033" cy="1093967"/>
            <a:chOff x="6658535" y="2590457"/>
            <a:chExt cx="2723033" cy="109396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B16DA37-6079-428F-8AB0-85832FA67E8E}"/>
                </a:ext>
              </a:extLst>
            </p:cNvPr>
            <p:cNvSpPr txBox="1"/>
            <p:nvPr/>
          </p:nvSpPr>
          <p:spPr>
            <a:xfrm>
              <a:off x="6719050" y="2667476"/>
              <a:ext cx="266251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반응변수 </a:t>
              </a:r>
              <a:r>
                <a:rPr lang="en-US" altLang="ko-KR" dirty="0"/>
                <a:t>: </a:t>
              </a:r>
              <a:br>
                <a:rPr lang="en-US" altLang="ko-KR" dirty="0"/>
              </a:br>
              <a:r>
                <a:rPr lang="ko-KR" altLang="en-US" dirty="0"/>
                <a:t>고혈압여부</a:t>
              </a:r>
              <a:r>
                <a:rPr lang="en-US" altLang="ko-KR" dirty="0"/>
                <a:t>, </a:t>
              </a:r>
              <a:r>
                <a:rPr lang="ko-KR" altLang="en-US" dirty="0"/>
                <a:t>공복혈당</a:t>
              </a:r>
              <a:r>
                <a:rPr lang="en-US" altLang="ko-KR" dirty="0"/>
                <a:t>, </a:t>
              </a:r>
              <a:r>
                <a:rPr lang="ko-KR" altLang="en-US" dirty="0"/>
                <a:t>혈색소이상</a:t>
              </a:r>
              <a:r>
                <a:rPr lang="en-US" altLang="ko-KR" dirty="0"/>
                <a:t>, </a:t>
              </a:r>
              <a:r>
                <a:rPr lang="ko-KR" altLang="en-US" dirty="0"/>
                <a:t>요단백여부</a:t>
              </a: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ECA5F866-0DDD-49DA-AA80-90BE37799AA6}"/>
                </a:ext>
              </a:extLst>
            </p:cNvPr>
            <p:cNvSpPr/>
            <p:nvPr/>
          </p:nvSpPr>
          <p:spPr>
            <a:xfrm>
              <a:off x="6658535" y="2590457"/>
              <a:ext cx="2662518" cy="1093967"/>
            </a:xfrm>
            <a:prstGeom prst="roundRect">
              <a:avLst/>
            </a:prstGeom>
            <a:noFill/>
            <a:ln w="571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34BBE54-0731-431E-AAE5-C6724CDD3CFC}"/>
              </a:ext>
            </a:extLst>
          </p:cNvPr>
          <p:cNvSpPr/>
          <p:nvPr/>
        </p:nvSpPr>
        <p:spPr>
          <a:xfrm>
            <a:off x="2312893" y="4074754"/>
            <a:ext cx="7799294" cy="923330"/>
          </a:xfrm>
          <a:prstGeom prst="rect">
            <a:avLst/>
          </a:prstGeom>
          <a:noFill/>
          <a:ln w="571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A4B475-DDCD-4A71-ABE7-AF472CE0473E}"/>
              </a:ext>
            </a:extLst>
          </p:cNvPr>
          <p:cNvSpPr txBox="1"/>
          <p:nvPr/>
        </p:nvSpPr>
        <p:spPr>
          <a:xfrm>
            <a:off x="2447366" y="4213253"/>
            <a:ext cx="74317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b="1" dirty="0">
                <a:sym typeface="Wingdings" panose="05000000000000000000" pitchFamily="2" charset="2"/>
              </a:rPr>
              <a:t>가설 </a:t>
            </a:r>
            <a:r>
              <a:rPr lang="en-US" altLang="ko-KR" sz="1800" b="1" dirty="0">
                <a:sym typeface="Wingdings" panose="05000000000000000000" pitchFamily="2" charset="2"/>
              </a:rPr>
              <a:t>2 </a:t>
            </a:r>
            <a:r>
              <a:rPr lang="en-US" altLang="ko-KR" sz="1800" dirty="0">
                <a:sym typeface="Wingdings" panose="05000000000000000000" pitchFamily="2" charset="2"/>
              </a:rPr>
              <a:t>: </a:t>
            </a:r>
            <a:r>
              <a:rPr lang="ko-KR" altLang="en-US" sz="1800" dirty="0">
                <a:sym typeface="Wingdings" panose="05000000000000000000" pitchFamily="2" charset="2"/>
              </a:rPr>
              <a:t>검진자의 비만정도</a:t>
            </a:r>
            <a:r>
              <a:rPr lang="en-US" altLang="ko-KR" sz="1800" dirty="0">
                <a:sym typeface="Wingdings" panose="05000000000000000000" pitchFamily="2" charset="2"/>
              </a:rPr>
              <a:t>, </a:t>
            </a:r>
            <a:r>
              <a:rPr lang="ko-KR" altLang="en-US" sz="1800" dirty="0">
                <a:sym typeface="Wingdings" panose="05000000000000000000" pitchFamily="2" charset="2"/>
              </a:rPr>
              <a:t>음주 및 흡연여부에 따라</a:t>
            </a:r>
            <a:r>
              <a:rPr lang="en-US" altLang="ko-KR" sz="1800" dirty="0">
                <a:sym typeface="Wingdings" panose="05000000000000000000" pitchFamily="2" charset="2"/>
              </a:rPr>
              <a:t> </a:t>
            </a:r>
            <a:r>
              <a:rPr lang="ko-KR" altLang="en-US" sz="1800" dirty="0">
                <a:sym typeface="Wingdings" panose="05000000000000000000" pitchFamily="2" charset="2"/>
              </a:rPr>
              <a:t>장기의 손상에 영향을 끼친다</a:t>
            </a:r>
            <a:r>
              <a:rPr lang="en-US" altLang="ko-KR" sz="1800" dirty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F962726-D9F0-4609-BA5F-8E7762A9B514}"/>
              </a:ext>
            </a:extLst>
          </p:cNvPr>
          <p:cNvGrpSpPr/>
          <p:nvPr/>
        </p:nvGrpSpPr>
        <p:grpSpPr>
          <a:xfrm>
            <a:off x="2780262" y="5234183"/>
            <a:ext cx="2662518" cy="1033894"/>
            <a:chOff x="2209804" y="4949912"/>
            <a:chExt cx="2662518" cy="1033894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8C5D2D48-9998-43CC-9724-1E9564AFDFEC}"/>
                </a:ext>
              </a:extLst>
            </p:cNvPr>
            <p:cNvSpPr/>
            <p:nvPr/>
          </p:nvSpPr>
          <p:spPr>
            <a:xfrm>
              <a:off x="2209804" y="4949912"/>
              <a:ext cx="2662518" cy="1033894"/>
            </a:xfrm>
            <a:prstGeom prst="roundRect">
              <a:avLst/>
            </a:prstGeom>
            <a:noFill/>
            <a:ln w="571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ECB64A3-20A8-4B9F-8ADB-B201714F8587}"/>
                </a:ext>
              </a:extLst>
            </p:cNvPr>
            <p:cNvSpPr txBox="1"/>
            <p:nvPr/>
          </p:nvSpPr>
          <p:spPr>
            <a:xfrm>
              <a:off x="2395817" y="5005194"/>
              <a:ext cx="215394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설명변수 </a:t>
              </a:r>
              <a:r>
                <a:rPr lang="en-US" altLang="ko-KR" dirty="0"/>
                <a:t>: </a:t>
              </a:r>
              <a:br>
                <a:rPr lang="en-US" altLang="ko-KR" dirty="0"/>
              </a:br>
              <a:r>
                <a:rPr lang="ko-KR" altLang="en-US" dirty="0"/>
                <a:t>비만여부</a:t>
              </a:r>
              <a:r>
                <a:rPr lang="en-US" altLang="ko-KR" dirty="0"/>
                <a:t>, </a:t>
              </a:r>
              <a:r>
                <a:rPr lang="ko-KR" altLang="en-US" dirty="0"/>
                <a:t>음주여부</a:t>
              </a:r>
              <a:r>
                <a:rPr lang="en-US" altLang="ko-KR" dirty="0"/>
                <a:t>, </a:t>
              </a:r>
              <a:r>
                <a:rPr lang="ko-KR" altLang="en-US" dirty="0"/>
                <a:t>흡연여부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89805C3-6885-4141-A52B-E5B2089991A2}"/>
              </a:ext>
            </a:extLst>
          </p:cNvPr>
          <p:cNvGrpSpPr/>
          <p:nvPr/>
        </p:nvGrpSpPr>
        <p:grpSpPr>
          <a:xfrm>
            <a:off x="7210983" y="5231005"/>
            <a:ext cx="2662518" cy="1044831"/>
            <a:chOff x="6945576" y="4892073"/>
            <a:chExt cx="2662518" cy="1219678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36E0346E-457F-444C-814F-FC20C1E350A5}"/>
                </a:ext>
              </a:extLst>
            </p:cNvPr>
            <p:cNvSpPr/>
            <p:nvPr/>
          </p:nvSpPr>
          <p:spPr>
            <a:xfrm>
              <a:off x="6945576" y="4892073"/>
              <a:ext cx="2662518" cy="1219678"/>
            </a:xfrm>
            <a:prstGeom prst="roundRect">
              <a:avLst/>
            </a:prstGeom>
            <a:noFill/>
            <a:ln w="571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1F47F5D-DFF9-4510-AC71-9C9D6D0FD25F}"/>
                </a:ext>
              </a:extLst>
            </p:cNvPr>
            <p:cNvSpPr txBox="1"/>
            <p:nvPr/>
          </p:nvSpPr>
          <p:spPr>
            <a:xfrm>
              <a:off x="7109184" y="5011648"/>
              <a:ext cx="249891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반응변수 </a:t>
              </a:r>
              <a:r>
                <a:rPr lang="en-US" altLang="ko-KR" dirty="0"/>
                <a:t>: </a:t>
              </a:r>
              <a:br>
                <a:rPr lang="en-US" altLang="ko-KR" dirty="0"/>
              </a:br>
              <a:r>
                <a:rPr lang="en-US" altLang="ko-KR" dirty="0"/>
                <a:t>AST,</a:t>
              </a:r>
              <a:r>
                <a:rPr lang="ko-KR" altLang="en-US" dirty="0"/>
                <a:t> </a:t>
              </a:r>
              <a:r>
                <a:rPr lang="en-US" altLang="ko-KR" dirty="0"/>
                <a:t>ALT, </a:t>
              </a:r>
              <a:r>
                <a:rPr lang="ko-KR" altLang="en-US" dirty="0" err="1"/>
                <a:t>감마지티피</a:t>
              </a:r>
              <a:r>
                <a:rPr lang="en-US" altLang="ko-KR" dirty="0"/>
                <a:t>,</a:t>
              </a:r>
              <a:r>
                <a:rPr lang="ko-KR" altLang="en-US" dirty="0"/>
                <a:t>혈색소</a:t>
              </a:r>
              <a:r>
                <a:rPr lang="en-US" altLang="ko-KR" dirty="0"/>
                <a:t>, </a:t>
              </a:r>
              <a:r>
                <a:rPr lang="ko-KR" altLang="en-US" dirty="0" err="1"/>
                <a:t>혈액크레티닌</a:t>
              </a:r>
              <a:r>
                <a:rPr lang="en-US" altLang="ko-KR" dirty="0"/>
                <a:t>, 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4341191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EBB1D-7607-4125-B426-858214979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b="1" dirty="0"/>
              <a:t>참고문헌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713AD3-92EE-438E-95A6-6AF89E7EC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arenBoth"/>
            </a:pPr>
            <a:r>
              <a:rPr lang="ko-KR" altLang="en-US" sz="2000" dirty="0"/>
              <a:t>임현선 외 </a:t>
            </a:r>
            <a:r>
              <a:rPr lang="en-US" altLang="ko-KR" sz="2000" dirty="0"/>
              <a:t>7.</a:t>
            </a:r>
            <a:r>
              <a:rPr lang="ko-KR" altLang="en-US" sz="2000" dirty="0"/>
              <a:t> 국민건강정보</a:t>
            </a:r>
            <a:r>
              <a:rPr lang="en-US" altLang="ko-KR" sz="2000" dirty="0"/>
              <a:t>DB </a:t>
            </a:r>
            <a:r>
              <a:rPr lang="ko-KR" altLang="en-US" sz="2000" dirty="0"/>
              <a:t>활용 빅데이터 연구의 질 향상을 위한 분석방법 점검도구 개발 연구 </a:t>
            </a:r>
            <a:r>
              <a:rPr lang="en-US" altLang="ko-KR" sz="2000" dirty="0"/>
              <a:t>- </a:t>
            </a:r>
            <a:r>
              <a:rPr lang="ko-KR" altLang="en-US" sz="2000" dirty="0"/>
              <a:t>국민건강정보</a:t>
            </a:r>
            <a:r>
              <a:rPr lang="en-US" altLang="ko-KR" sz="2000" dirty="0"/>
              <a:t>DB </a:t>
            </a:r>
            <a:r>
              <a:rPr lang="ko-KR" altLang="en-US" sz="2000" dirty="0"/>
              <a:t>활용 문헌들의 방법론 고찰</a:t>
            </a:r>
            <a:r>
              <a:rPr lang="en-US" altLang="ko-KR" sz="2000" dirty="0"/>
              <a:t>. </a:t>
            </a:r>
            <a:r>
              <a:rPr lang="ko-KR" altLang="en-US" sz="2000" dirty="0"/>
              <a:t>국민건강보험 일산병원 연구소</a:t>
            </a:r>
            <a:r>
              <a:rPr lang="en-US" altLang="ko-KR" sz="2000" dirty="0"/>
              <a:t> (2021)</a:t>
            </a:r>
          </a:p>
          <a:p>
            <a:pPr marL="457200" indent="-457200">
              <a:buAutoNum type="arabicParenBoth"/>
            </a:pPr>
            <a:r>
              <a:rPr lang="ko-KR" altLang="en-US" sz="2000" dirty="0"/>
              <a:t>서울아산병원 검사</a:t>
            </a:r>
            <a:r>
              <a:rPr lang="en-US" altLang="ko-KR" sz="2000" dirty="0"/>
              <a:t>/</a:t>
            </a:r>
            <a:r>
              <a:rPr lang="ko-KR" altLang="en-US" sz="2000" dirty="0"/>
              <a:t>시술</a:t>
            </a:r>
            <a:r>
              <a:rPr lang="en-US" altLang="ko-KR" sz="2000" dirty="0"/>
              <a:t>/</a:t>
            </a:r>
            <a:r>
              <a:rPr lang="ko-KR" altLang="en-US" sz="2000" dirty="0"/>
              <a:t>수술 정보</a:t>
            </a:r>
            <a:r>
              <a:rPr lang="en-US" altLang="ko-KR" sz="2000" dirty="0"/>
              <a:t>. </a:t>
            </a:r>
            <a:r>
              <a:rPr lang="ko-KR" altLang="en-US" sz="2000" dirty="0"/>
              <a:t>서울아산병원 </a:t>
            </a:r>
            <a:r>
              <a:rPr lang="en-US" altLang="ko-KR" sz="2000" dirty="0">
                <a:hlinkClick r:id="rId2"/>
              </a:rPr>
              <a:t>http://m.amc.seoul.kr/asan/mobile/healthinfo/management/managementMobileSubMain.do</a:t>
            </a:r>
            <a:endParaRPr lang="en-US" altLang="ko-KR" sz="3200" dirty="0"/>
          </a:p>
          <a:p>
            <a:pPr marL="457200" indent="-457200">
              <a:buAutoNum type="arabicParenBoth"/>
            </a:pPr>
            <a:endParaRPr lang="en-US" altLang="ko-KR" dirty="0"/>
          </a:p>
        </p:txBody>
      </p:sp>
      <p:sp>
        <p:nvSpPr>
          <p:cNvPr id="4" name="액자 3">
            <a:extLst>
              <a:ext uri="{FF2B5EF4-FFF2-40B4-BE49-F238E27FC236}">
                <a16:creationId xmlns:a16="http://schemas.microsoft.com/office/drawing/2014/main" id="{5F0EFE21-9E84-4A74-88F3-AB2DDB346C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18788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B4B3A7-435F-429F-9DE6-6730A2F43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50" y="2586049"/>
            <a:ext cx="3238500" cy="1325563"/>
          </a:xfrm>
        </p:spPr>
        <p:txBody>
          <a:bodyPr/>
          <a:lstStyle/>
          <a:p>
            <a:r>
              <a:rPr lang="ko-KR" altLang="en-US" b="1" dirty="0"/>
              <a:t>감사합니다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4" name="액자 3">
            <a:extLst>
              <a:ext uri="{FF2B5EF4-FFF2-40B4-BE49-F238E27FC236}">
                <a16:creationId xmlns:a16="http://schemas.microsoft.com/office/drawing/2014/main" id="{4E32F9FE-8CA0-4DE3-A5DB-BAF6B5542D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42780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C4170D8-93B5-46D6-8EE4-9DEC72A6E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1760"/>
            <a:ext cx="9144000" cy="1655762"/>
          </a:xfrm>
        </p:spPr>
        <p:txBody>
          <a:bodyPr/>
          <a:lstStyle/>
          <a:p>
            <a:r>
              <a:rPr lang="en-US" altLang="ko-KR" sz="2000" dirty="0"/>
              <a:t>161548 </a:t>
            </a:r>
            <a:r>
              <a:rPr lang="ko-KR" altLang="en-US" sz="2000" dirty="0"/>
              <a:t>산업공학과</a:t>
            </a:r>
            <a:endParaRPr lang="en-US" altLang="ko-KR" sz="2000" dirty="0"/>
          </a:p>
          <a:p>
            <a:r>
              <a:rPr lang="ko-KR" altLang="en-US" sz="2000" dirty="0"/>
              <a:t>박세호</a:t>
            </a:r>
            <a:endParaRPr lang="en-US" altLang="ko-KR" sz="2000" dirty="0"/>
          </a:p>
          <a:p>
            <a:endParaRPr lang="en-US" altLang="ko-KR" dirty="0"/>
          </a:p>
        </p:txBody>
      </p:sp>
      <p:sp>
        <p:nvSpPr>
          <p:cNvPr id="5" name="액자 4">
            <a:extLst>
              <a:ext uri="{FF2B5EF4-FFF2-40B4-BE49-F238E27FC236}">
                <a16:creationId xmlns:a16="http://schemas.microsoft.com/office/drawing/2014/main" id="{6FE6EADD-0B87-4659-B516-69BAD394EF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B40F67E-29A9-4093-B74A-9D2DF90530A1}"/>
              </a:ext>
            </a:extLst>
          </p:cNvPr>
          <p:cNvSpPr/>
          <p:nvPr/>
        </p:nvSpPr>
        <p:spPr>
          <a:xfrm>
            <a:off x="2424953" y="854822"/>
            <a:ext cx="7342094" cy="2582116"/>
          </a:xfrm>
          <a:prstGeom prst="roundRect">
            <a:avLst/>
          </a:prstGeom>
          <a:noFill/>
          <a:ln w="21272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tx1"/>
                </a:solidFill>
              </a:rPr>
              <a:t>통계상담및분석</a:t>
            </a:r>
            <a:br>
              <a:rPr lang="en-US" altLang="ko-KR" sz="3600" b="1" dirty="0">
                <a:solidFill>
                  <a:schemeClr val="tx1"/>
                </a:solidFill>
              </a:rPr>
            </a:br>
            <a:r>
              <a:rPr lang="ko-KR" altLang="en-US" sz="3600" b="1" dirty="0" err="1">
                <a:solidFill>
                  <a:schemeClr val="tx1"/>
                </a:solidFill>
              </a:rPr>
              <a:t>데이터찾기</a:t>
            </a:r>
            <a:r>
              <a:rPr lang="en-US" altLang="ko-KR" sz="3600" b="1" dirty="0">
                <a:solidFill>
                  <a:schemeClr val="tx1"/>
                </a:solidFill>
              </a:rPr>
              <a:t>9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48900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4E6F68-8962-45B2-A39F-593680841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8146"/>
            <a:ext cx="10515600" cy="1325563"/>
          </a:xfrm>
        </p:spPr>
        <p:txBody>
          <a:bodyPr>
            <a:noAutofit/>
          </a:bodyPr>
          <a:lstStyle/>
          <a:p>
            <a:r>
              <a:rPr lang="ko-KR" altLang="en-US" sz="3200" b="1" dirty="0"/>
              <a:t>연구의 목적 </a:t>
            </a:r>
            <a:r>
              <a:rPr lang="en-US" altLang="ko-KR" sz="3200" b="1" dirty="0"/>
              <a:t>: </a:t>
            </a:r>
            <a:r>
              <a:rPr lang="en-US" altLang="ko-KR" sz="3200" dirty="0"/>
              <a:t>40</a:t>
            </a:r>
            <a:r>
              <a:rPr lang="ko-KR" altLang="en-US" sz="3200" dirty="0"/>
              <a:t>대 </a:t>
            </a:r>
            <a:r>
              <a:rPr lang="en-US" altLang="ko-KR" sz="3200" dirty="0"/>
              <a:t>~ 60</a:t>
            </a:r>
            <a:r>
              <a:rPr lang="ko-KR" altLang="en-US" sz="3200" dirty="0"/>
              <a:t>대 성인 대상으로 기본신체정보 와 성인병</a:t>
            </a:r>
            <a:r>
              <a:rPr lang="en-US" altLang="ko-KR" sz="3200" dirty="0"/>
              <a:t>(</a:t>
            </a:r>
            <a:r>
              <a:rPr lang="ko-KR" altLang="en-US" sz="3200" dirty="0"/>
              <a:t>고혈압</a:t>
            </a:r>
            <a:r>
              <a:rPr lang="en-US" altLang="ko-KR" sz="3200" dirty="0"/>
              <a:t>, </a:t>
            </a:r>
            <a:r>
              <a:rPr lang="ko-KR" altLang="en-US" sz="3200" dirty="0"/>
              <a:t>혈당이상</a:t>
            </a:r>
            <a:r>
              <a:rPr lang="en-US" altLang="ko-KR" sz="3200" dirty="0"/>
              <a:t> </a:t>
            </a:r>
            <a:r>
              <a:rPr lang="ko-KR" altLang="en-US" sz="3200" dirty="0"/>
              <a:t>등</a:t>
            </a:r>
            <a:r>
              <a:rPr lang="en-US" altLang="ko-KR" sz="3200" dirty="0"/>
              <a:t>)</a:t>
            </a:r>
            <a:r>
              <a:rPr lang="ko-KR" altLang="en-US" sz="3200" dirty="0"/>
              <a:t>간의 </a:t>
            </a:r>
            <a:r>
              <a:rPr lang="ko-KR" altLang="en-US" sz="3200" b="1" dirty="0"/>
              <a:t>연관성</a:t>
            </a:r>
            <a:r>
              <a:rPr lang="ko-KR" altLang="en-US" sz="3200" dirty="0"/>
              <a:t>을 파악한다</a:t>
            </a:r>
            <a:r>
              <a:rPr lang="en-US" altLang="ko-KR" sz="3200" dirty="0"/>
              <a:t>.</a:t>
            </a:r>
            <a:endParaRPr lang="ko-KR" altLang="en-US" sz="32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A50754-FBE8-4937-BBB8-90C531113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51744"/>
            <a:ext cx="10515600" cy="3006195"/>
          </a:xfrm>
        </p:spPr>
        <p:txBody>
          <a:bodyPr>
            <a:normAutofit/>
          </a:bodyPr>
          <a:lstStyle/>
          <a:p>
            <a:r>
              <a:rPr lang="ko-KR" altLang="en-US" b="1" dirty="0">
                <a:sym typeface="Wingdings" panose="05000000000000000000" pitchFamily="2" charset="2"/>
              </a:rPr>
              <a:t>가설 설정</a:t>
            </a:r>
            <a:endParaRPr lang="en-US" altLang="ko-KR" b="1" dirty="0"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ko-KR" altLang="en-US" sz="2400" b="1" dirty="0">
                <a:sym typeface="Wingdings" panose="05000000000000000000" pitchFamily="2" charset="2"/>
              </a:rPr>
              <a:t>가설 </a:t>
            </a:r>
            <a:r>
              <a:rPr lang="en-US" altLang="ko-KR" sz="2400" b="1" dirty="0">
                <a:sym typeface="Wingdings" panose="05000000000000000000" pitchFamily="2" charset="2"/>
              </a:rPr>
              <a:t>1</a:t>
            </a:r>
            <a:r>
              <a:rPr lang="en-US" altLang="ko-KR" sz="2400" dirty="0">
                <a:sym typeface="Wingdings" panose="05000000000000000000" pitchFamily="2" charset="2"/>
              </a:rPr>
              <a:t>: </a:t>
            </a:r>
            <a:r>
              <a:rPr lang="ko-KR" altLang="en-US" sz="2400" dirty="0">
                <a:sym typeface="Wingdings" panose="05000000000000000000" pitchFamily="2" charset="2"/>
              </a:rPr>
              <a:t>검진자의  비만정도</a:t>
            </a:r>
            <a:r>
              <a:rPr lang="en-US" altLang="ko-KR" sz="2400" dirty="0">
                <a:sym typeface="Wingdings" panose="05000000000000000000" pitchFamily="2" charset="2"/>
              </a:rPr>
              <a:t>, </a:t>
            </a:r>
            <a:r>
              <a:rPr lang="ko-KR" altLang="en-US" sz="2400" dirty="0">
                <a:sym typeface="Wingdings" panose="05000000000000000000" pitchFamily="2" charset="2"/>
              </a:rPr>
              <a:t>음주여부</a:t>
            </a:r>
            <a:r>
              <a:rPr lang="en-US" altLang="ko-KR" sz="2400" dirty="0">
                <a:sym typeface="Wingdings" panose="05000000000000000000" pitchFamily="2" charset="2"/>
              </a:rPr>
              <a:t>, </a:t>
            </a:r>
            <a:r>
              <a:rPr lang="ko-KR" altLang="en-US" sz="2400" dirty="0">
                <a:sym typeface="Wingdings" panose="05000000000000000000" pitchFamily="2" charset="2"/>
              </a:rPr>
              <a:t>흡연여부에 따라 고혈압</a:t>
            </a:r>
            <a:r>
              <a:rPr lang="en-US" altLang="ko-KR" sz="2400" dirty="0">
                <a:sym typeface="Wingdings" panose="05000000000000000000" pitchFamily="2" charset="2"/>
              </a:rPr>
              <a:t>, </a:t>
            </a:r>
            <a:r>
              <a:rPr lang="ko-KR" altLang="en-US" sz="2400" dirty="0">
                <a:sym typeface="Wingdings" panose="05000000000000000000" pitchFamily="2" charset="2"/>
              </a:rPr>
              <a:t>고혈당</a:t>
            </a:r>
            <a:r>
              <a:rPr lang="en-US" altLang="ko-KR" sz="2400" dirty="0">
                <a:sym typeface="Wingdings" panose="05000000000000000000" pitchFamily="2" charset="2"/>
              </a:rPr>
              <a:t>, </a:t>
            </a:r>
            <a:r>
              <a:rPr lang="ko-KR" altLang="en-US" sz="2400" dirty="0">
                <a:sym typeface="Wingdings" panose="05000000000000000000" pitchFamily="2" charset="2"/>
              </a:rPr>
              <a:t>혈색소이상</a:t>
            </a:r>
            <a:r>
              <a:rPr lang="en-US" altLang="ko-KR" sz="2400" dirty="0">
                <a:sym typeface="Wingdings" panose="05000000000000000000" pitchFamily="2" charset="2"/>
              </a:rPr>
              <a:t>, </a:t>
            </a:r>
            <a:r>
              <a:rPr lang="ko-KR" altLang="en-US" sz="2400" dirty="0">
                <a:sym typeface="Wingdings" panose="05000000000000000000" pitchFamily="2" charset="2"/>
              </a:rPr>
              <a:t>요단백여부에 영향을</a:t>
            </a:r>
            <a:r>
              <a:rPr lang="en-US" altLang="ko-KR" sz="2400" dirty="0">
                <a:sym typeface="Wingdings" panose="05000000000000000000" pitchFamily="2" charset="2"/>
              </a:rPr>
              <a:t> </a:t>
            </a:r>
            <a:r>
              <a:rPr lang="ko-KR" altLang="en-US" sz="2400" dirty="0">
                <a:sym typeface="Wingdings" panose="05000000000000000000" pitchFamily="2" charset="2"/>
              </a:rPr>
              <a:t>끼친다</a:t>
            </a:r>
            <a:r>
              <a:rPr lang="en-US" altLang="ko-KR" sz="2400" dirty="0">
                <a:sym typeface="Wingdings" panose="05000000000000000000" pitchFamily="2" charset="2"/>
              </a:rPr>
              <a:t>.</a:t>
            </a:r>
          </a:p>
          <a:p>
            <a:pPr>
              <a:buFontTx/>
              <a:buChar char="-"/>
            </a:pPr>
            <a:r>
              <a:rPr lang="ko-KR" altLang="en-US" sz="2400" b="1" dirty="0">
                <a:sym typeface="Wingdings" panose="05000000000000000000" pitchFamily="2" charset="2"/>
              </a:rPr>
              <a:t>가설 </a:t>
            </a:r>
            <a:r>
              <a:rPr lang="en-US" altLang="ko-KR" sz="2400" b="1" dirty="0">
                <a:sym typeface="Wingdings" panose="05000000000000000000" pitchFamily="2" charset="2"/>
              </a:rPr>
              <a:t>2</a:t>
            </a:r>
            <a:r>
              <a:rPr lang="en-US" altLang="ko-KR" sz="2400" dirty="0">
                <a:sym typeface="Wingdings" panose="05000000000000000000" pitchFamily="2" charset="2"/>
              </a:rPr>
              <a:t>: </a:t>
            </a:r>
            <a:r>
              <a:rPr lang="ko-KR" altLang="en-US" sz="2400" dirty="0">
                <a:sym typeface="Wingdings" panose="05000000000000000000" pitchFamily="2" charset="2"/>
              </a:rPr>
              <a:t>검진자의 비만정도</a:t>
            </a:r>
            <a:r>
              <a:rPr lang="en-US" altLang="ko-KR" sz="2400" dirty="0">
                <a:sym typeface="Wingdings" panose="05000000000000000000" pitchFamily="2" charset="2"/>
              </a:rPr>
              <a:t>, </a:t>
            </a:r>
            <a:r>
              <a:rPr lang="ko-KR" altLang="en-US" sz="2400" dirty="0">
                <a:sym typeface="Wingdings" panose="05000000000000000000" pitchFamily="2" charset="2"/>
              </a:rPr>
              <a:t>음주 및 흡연여부에 따라</a:t>
            </a:r>
            <a:r>
              <a:rPr lang="en-US" altLang="ko-KR" sz="2400" dirty="0">
                <a:sym typeface="Wingdings" panose="05000000000000000000" pitchFamily="2" charset="2"/>
              </a:rPr>
              <a:t> </a:t>
            </a:r>
            <a:r>
              <a:rPr lang="ko-KR" altLang="en-US" sz="2400" dirty="0">
                <a:sym typeface="Wingdings" panose="05000000000000000000" pitchFamily="2" charset="2"/>
              </a:rPr>
              <a:t>장기의 손상에 </a:t>
            </a:r>
            <a:r>
              <a:rPr lang="en-US" altLang="ko-KR" sz="2400" dirty="0">
                <a:sym typeface="Wingdings" panose="05000000000000000000" pitchFamily="2" charset="2"/>
              </a:rPr>
              <a:t>   </a:t>
            </a:r>
            <a:br>
              <a:rPr lang="en-US" altLang="ko-KR" sz="2400" dirty="0">
                <a:sym typeface="Wingdings" panose="05000000000000000000" pitchFamily="2" charset="2"/>
              </a:rPr>
            </a:br>
            <a:r>
              <a:rPr lang="ko-KR" altLang="en-US" sz="2400" dirty="0">
                <a:sym typeface="Wingdings" panose="05000000000000000000" pitchFamily="2" charset="2"/>
              </a:rPr>
              <a:t>영향을 끼친다</a:t>
            </a:r>
            <a:r>
              <a:rPr lang="en-US" altLang="ko-KR" sz="2400" dirty="0">
                <a:sym typeface="Wingdings" panose="05000000000000000000" pitchFamily="2" charset="2"/>
              </a:rPr>
              <a:t>.</a:t>
            </a:r>
            <a:br>
              <a:rPr lang="en-US" altLang="ko-KR" sz="3200" dirty="0">
                <a:sym typeface="Wingdings" panose="05000000000000000000" pitchFamily="2" charset="2"/>
              </a:rPr>
            </a:br>
            <a:endParaRPr lang="ko-KR" altLang="en-US" sz="3200" dirty="0"/>
          </a:p>
        </p:txBody>
      </p:sp>
      <p:sp>
        <p:nvSpPr>
          <p:cNvPr id="4" name="액자 3">
            <a:extLst>
              <a:ext uri="{FF2B5EF4-FFF2-40B4-BE49-F238E27FC236}">
                <a16:creationId xmlns:a16="http://schemas.microsoft.com/office/drawing/2014/main" id="{D8098CAB-E77F-4D9B-84FB-84C1F42907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53FF58-27D1-41EF-B18E-80E93857A438}"/>
              </a:ext>
            </a:extLst>
          </p:cNvPr>
          <p:cNvSpPr txBox="1"/>
          <p:nvPr/>
        </p:nvSpPr>
        <p:spPr>
          <a:xfrm>
            <a:off x="838200" y="768096"/>
            <a:ext cx="26090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4400" b="1" dirty="0">
                <a:latin typeface="+mj-lt"/>
              </a:rPr>
              <a:t>REVIEW</a:t>
            </a:r>
            <a:endParaRPr lang="ko-KR" altLang="en-US" sz="4400" b="1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B384FD-8E8C-4625-86A0-403ED70D9C03}"/>
              </a:ext>
            </a:extLst>
          </p:cNvPr>
          <p:cNvSpPr txBox="1"/>
          <p:nvPr/>
        </p:nvSpPr>
        <p:spPr>
          <a:xfrm>
            <a:off x="838200" y="5075479"/>
            <a:ext cx="9549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사용 데이터 </a:t>
            </a:r>
            <a:r>
              <a:rPr lang="en-US" altLang="ko-KR" sz="2400" dirty="0"/>
              <a:t>: </a:t>
            </a:r>
            <a:r>
              <a:rPr lang="ko-KR" altLang="en-US" sz="2400" dirty="0"/>
              <a:t>국민건강보험공단</a:t>
            </a:r>
            <a:r>
              <a:rPr lang="en-US" altLang="ko-KR" sz="2400" dirty="0"/>
              <a:t>_</a:t>
            </a:r>
            <a:r>
              <a:rPr lang="ko-KR" altLang="en-US" sz="2400" dirty="0"/>
              <a:t>건강검진정보</a:t>
            </a:r>
            <a:br>
              <a:rPr lang="en-US" altLang="ko-KR" sz="2400" dirty="0"/>
            </a:br>
            <a:r>
              <a:rPr lang="ko-KR" altLang="en-US" sz="2400" dirty="0"/>
              <a:t>출처 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공공데이터포털</a:t>
            </a:r>
            <a:r>
              <a:rPr lang="en-US" altLang="ko-KR" sz="2400" dirty="0"/>
              <a:t>(</a:t>
            </a:r>
            <a:r>
              <a:rPr lang="ko-KR" altLang="en-US" sz="2400" dirty="0"/>
              <a:t>국민건강보험공단 제공</a:t>
            </a:r>
            <a:r>
              <a:rPr lang="en-US" altLang="ko-KR" sz="2400" dirty="0"/>
              <a:t>)</a:t>
            </a:r>
            <a:br>
              <a:rPr lang="en-US" altLang="ko-KR" sz="2400" dirty="0"/>
            </a:br>
            <a:r>
              <a:rPr lang="en-US" altLang="ko-KR" sz="2400" dirty="0" err="1"/>
              <a:t>url</a:t>
            </a:r>
            <a:r>
              <a:rPr lang="en-US" altLang="ko-KR" sz="2400" dirty="0"/>
              <a:t> : https://www.data.go.kr/data/15007122/fileData.do</a:t>
            </a:r>
          </a:p>
        </p:txBody>
      </p:sp>
    </p:spTree>
    <p:extLst>
      <p:ext uri="{BB962C8B-B14F-4D97-AF65-F5344CB8AC3E}">
        <p14:creationId xmlns:p14="http://schemas.microsoft.com/office/powerpoint/2010/main" val="223945920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F0932AF0-AB77-4BA8-B4CC-124FF7A9B8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51B6E9-770A-4997-8DE2-044133CC4632}"/>
              </a:ext>
            </a:extLst>
          </p:cNvPr>
          <p:cNvSpPr txBox="1"/>
          <p:nvPr/>
        </p:nvSpPr>
        <p:spPr>
          <a:xfrm>
            <a:off x="838199" y="656694"/>
            <a:ext cx="9781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600" b="1" dirty="0">
                <a:latin typeface="+mj-lt"/>
              </a:rPr>
              <a:t>분석</a:t>
            </a:r>
            <a:r>
              <a:rPr lang="en-US" altLang="ko-KR" sz="3600" b="1" dirty="0">
                <a:latin typeface="+mj-lt"/>
              </a:rPr>
              <a:t>1</a:t>
            </a:r>
            <a:r>
              <a:rPr lang="ko-KR" altLang="en-US" sz="3600" b="1" dirty="0">
                <a:latin typeface="+mj-lt"/>
              </a:rPr>
              <a:t> </a:t>
            </a:r>
            <a:r>
              <a:rPr lang="en-US" altLang="ko-KR" sz="3600" b="1" dirty="0">
                <a:latin typeface="+mj-lt"/>
              </a:rPr>
              <a:t>– </a:t>
            </a:r>
            <a:r>
              <a:rPr lang="ko-KR" altLang="en-US" sz="3600" b="1" dirty="0">
                <a:latin typeface="+mj-lt"/>
              </a:rPr>
              <a:t>변수간 관계의 시각화를 통한 연관성    </a:t>
            </a:r>
            <a:r>
              <a:rPr lang="en-US" altLang="ko-KR" sz="3600" b="1" dirty="0">
                <a:latin typeface="+mj-lt"/>
              </a:rPr>
              <a:t>		 </a:t>
            </a:r>
            <a:r>
              <a:rPr lang="ko-KR" altLang="en-US" sz="3600" b="1" dirty="0">
                <a:latin typeface="+mj-lt"/>
              </a:rPr>
              <a:t>파악</a:t>
            </a:r>
            <a:endParaRPr lang="ko-KR" altLang="en-US" sz="4400" b="1" dirty="0">
              <a:latin typeface="+mj-lt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6DAA95C-E031-4753-AB93-32D993A0B097}"/>
              </a:ext>
            </a:extLst>
          </p:cNvPr>
          <p:cNvGrpSpPr/>
          <p:nvPr/>
        </p:nvGrpSpPr>
        <p:grpSpPr>
          <a:xfrm>
            <a:off x="1205152" y="2142176"/>
            <a:ext cx="9781696" cy="1581411"/>
            <a:chOff x="2312893" y="1480219"/>
            <a:chExt cx="7799294" cy="9254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EE6551E-D610-42C0-8123-F31DA27CE782}"/>
                </a:ext>
              </a:extLst>
            </p:cNvPr>
            <p:cNvSpPr txBox="1"/>
            <p:nvPr/>
          </p:nvSpPr>
          <p:spPr>
            <a:xfrm>
              <a:off x="2608728" y="1685468"/>
              <a:ext cx="7207623" cy="486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2400" b="1" dirty="0"/>
                <a:t>가설</a:t>
              </a:r>
              <a:r>
                <a:rPr lang="en-US" altLang="ko-KR" sz="2400" b="1" dirty="0"/>
                <a:t>1 </a:t>
              </a:r>
              <a:r>
                <a:rPr lang="en-US" altLang="ko-KR" sz="2400" dirty="0"/>
                <a:t>: </a:t>
              </a:r>
              <a:r>
                <a:rPr lang="ko-KR" altLang="en-US" sz="2400" dirty="0">
                  <a:sym typeface="Wingdings" panose="05000000000000000000" pitchFamily="2" charset="2"/>
                </a:rPr>
                <a:t>검진자의  비만정도</a:t>
              </a:r>
              <a:r>
                <a:rPr lang="en-US" altLang="ko-KR" sz="2400" dirty="0">
                  <a:sym typeface="Wingdings" panose="05000000000000000000" pitchFamily="2" charset="2"/>
                </a:rPr>
                <a:t>, </a:t>
              </a:r>
              <a:r>
                <a:rPr lang="ko-KR" altLang="en-US" sz="2400" dirty="0">
                  <a:sym typeface="Wingdings" panose="05000000000000000000" pitchFamily="2" charset="2"/>
                </a:rPr>
                <a:t>음주여부</a:t>
              </a:r>
              <a:r>
                <a:rPr lang="en-US" altLang="ko-KR" sz="2400" dirty="0">
                  <a:sym typeface="Wingdings" panose="05000000000000000000" pitchFamily="2" charset="2"/>
                </a:rPr>
                <a:t>, </a:t>
              </a:r>
              <a:r>
                <a:rPr lang="ko-KR" altLang="en-US" sz="2400" dirty="0">
                  <a:sym typeface="Wingdings" panose="05000000000000000000" pitchFamily="2" charset="2"/>
                </a:rPr>
                <a:t>흡연여부에 따라 고혈압</a:t>
              </a:r>
              <a:r>
                <a:rPr lang="en-US" altLang="ko-KR" sz="2400" dirty="0">
                  <a:sym typeface="Wingdings" panose="05000000000000000000" pitchFamily="2" charset="2"/>
                </a:rPr>
                <a:t>, </a:t>
              </a:r>
              <a:r>
                <a:rPr lang="ko-KR" altLang="en-US" sz="2400" dirty="0">
                  <a:sym typeface="Wingdings" panose="05000000000000000000" pitchFamily="2" charset="2"/>
                </a:rPr>
                <a:t>고혈당</a:t>
              </a:r>
              <a:r>
                <a:rPr lang="en-US" altLang="ko-KR" sz="2400" dirty="0">
                  <a:sym typeface="Wingdings" panose="05000000000000000000" pitchFamily="2" charset="2"/>
                </a:rPr>
                <a:t>, </a:t>
              </a:r>
              <a:r>
                <a:rPr lang="ko-KR" altLang="en-US" sz="2400" dirty="0">
                  <a:sym typeface="Wingdings" panose="05000000000000000000" pitchFamily="2" charset="2"/>
                </a:rPr>
                <a:t>혈색소이상</a:t>
              </a:r>
              <a:r>
                <a:rPr lang="en-US" altLang="ko-KR" sz="2400" dirty="0">
                  <a:sym typeface="Wingdings" panose="05000000000000000000" pitchFamily="2" charset="2"/>
                </a:rPr>
                <a:t>, </a:t>
              </a:r>
              <a:r>
                <a:rPr lang="ko-KR" altLang="en-US" sz="2400" dirty="0">
                  <a:sym typeface="Wingdings" panose="05000000000000000000" pitchFamily="2" charset="2"/>
                </a:rPr>
                <a:t>요단백여부에 영향을</a:t>
              </a:r>
              <a:r>
                <a:rPr lang="en-US" altLang="ko-KR" sz="2400" dirty="0">
                  <a:sym typeface="Wingdings" panose="05000000000000000000" pitchFamily="2" charset="2"/>
                </a:rPr>
                <a:t> </a:t>
              </a:r>
              <a:r>
                <a:rPr lang="ko-KR" altLang="en-US" sz="2400" dirty="0">
                  <a:sym typeface="Wingdings" panose="05000000000000000000" pitchFamily="2" charset="2"/>
                </a:rPr>
                <a:t>끼친다</a:t>
              </a:r>
              <a:r>
                <a:rPr lang="en-US" altLang="ko-KR" sz="2400" dirty="0">
                  <a:sym typeface="Wingdings" panose="05000000000000000000" pitchFamily="2" charset="2"/>
                </a:rPr>
                <a:t>.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0B7A3A6-511C-4828-917D-CBAEBFA61C39}"/>
                </a:ext>
              </a:extLst>
            </p:cNvPr>
            <p:cNvSpPr/>
            <p:nvPr/>
          </p:nvSpPr>
          <p:spPr>
            <a:xfrm>
              <a:off x="2312893" y="1480219"/>
              <a:ext cx="7799294" cy="925432"/>
            </a:xfrm>
            <a:prstGeom prst="rect">
              <a:avLst/>
            </a:prstGeom>
            <a:noFill/>
            <a:ln w="571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8776C001-A76D-43AD-8F1D-00697E193DC2}"/>
              </a:ext>
            </a:extLst>
          </p:cNvPr>
          <p:cNvGrpSpPr/>
          <p:nvPr/>
        </p:nvGrpSpPr>
        <p:grpSpPr>
          <a:xfrm>
            <a:off x="1310326" y="4509191"/>
            <a:ext cx="3091184" cy="1356572"/>
            <a:chOff x="2141529" y="2617219"/>
            <a:chExt cx="2662518" cy="103389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A85D0D1-18C6-44FA-BDC8-4AB25C3F2263}"/>
                </a:ext>
              </a:extLst>
            </p:cNvPr>
            <p:cNvSpPr txBox="1"/>
            <p:nvPr/>
          </p:nvSpPr>
          <p:spPr>
            <a:xfrm>
              <a:off x="2293018" y="2764131"/>
              <a:ext cx="2187388" cy="774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설명변수 </a:t>
              </a:r>
              <a:r>
                <a:rPr lang="en-US" altLang="ko-KR" sz="2000" dirty="0"/>
                <a:t>: </a:t>
              </a:r>
              <a:br>
                <a:rPr lang="en-US" altLang="ko-KR" sz="2000" dirty="0"/>
              </a:br>
              <a:r>
                <a:rPr lang="ko-KR" altLang="en-US" sz="2000" dirty="0"/>
                <a:t>비만여부</a:t>
              </a:r>
              <a:r>
                <a:rPr lang="en-US" altLang="ko-KR" sz="2000" dirty="0"/>
                <a:t>, </a:t>
              </a:r>
              <a:r>
                <a:rPr lang="ko-KR" altLang="en-US" sz="2000" dirty="0"/>
                <a:t>음주여부</a:t>
              </a:r>
              <a:r>
                <a:rPr lang="en-US" altLang="ko-KR" sz="2000" dirty="0"/>
                <a:t>, </a:t>
              </a:r>
              <a:r>
                <a:rPr lang="ko-KR" altLang="en-US" sz="2000" dirty="0"/>
                <a:t>흡연여부</a:t>
              </a: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AC7C68FC-81BB-48F8-9BDE-32DCBD567124}"/>
                </a:ext>
              </a:extLst>
            </p:cNvPr>
            <p:cNvSpPr/>
            <p:nvPr/>
          </p:nvSpPr>
          <p:spPr>
            <a:xfrm>
              <a:off x="2141529" y="2617219"/>
              <a:ext cx="2662518" cy="1033894"/>
            </a:xfrm>
            <a:prstGeom prst="roundRect">
              <a:avLst/>
            </a:prstGeom>
            <a:noFill/>
            <a:ln w="571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681E778-8C4B-46BA-87D0-83E7971D7C53}"/>
              </a:ext>
            </a:extLst>
          </p:cNvPr>
          <p:cNvGrpSpPr/>
          <p:nvPr/>
        </p:nvGrpSpPr>
        <p:grpSpPr>
          <a:xfrm>
            <a:off x="7790490" y="4509191"/>
            <a:ext cx="3022486" cy="1356572"/>
            <a:chOff x="6658535" y="2590457"/>
            <a:chExt cx="2662518" cy="109396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925CA40-6FBB-4DDA-A35C-D266B76CEC2D}"/>
                </a:ext>
              </a:extLst>
            </p:cNvPr>
            <p:cNvSpPr txBox="1"/>
            <p:nvPr/>
          </p:nvSpPr>
          <p:spPr>
            <a:xfrm>
              <a:off x="6719051" y="2727915"/>
              <a:ext cx="2602002" cy="819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반응변수 </a:t>
              </a:r>
              <a:r>
                <a:rPr lang="en-US" altLang="ko-KR" sz="2000" dirty="0"/>
                <a:t>: </a:t>
              </a:r>
              <a:br>
                <a:rPr lang="en-US" altLang="ko-KR" sz="2000" dirty="0"/>
              </a:br>
              <a:r>
                <a:rPr lang="ko-KR" altLang="en-US" sz="2000" dirty="0"/>
                <a:t>고혈압여부</a:t>
              </a:r>
              <a:r>
                <a:rPr lang="en-US" altLang="ko-KR" sz="2000" dirty="0"/>
                <a:t>, </a:t>
              </a:r>
              <a:r>
                <a:rPr lang="ko-KR" altLang="en-US" sz="2000" dirty="0"/>
                <a:t>공복혈당</a:t>
              </a:r>
              <a:r>
                <a:rPr lang="en-US" altLang="ko-KR" sz="2000" dirty="0"/>
                <a:t>, </a:t>
              </a:r>
              <a:r>
                <a:rPr lang="ko-KR" altLang="en-US" sz="2000" dirty="0"/>
                <a:t>혈색소이상</a:t>
              </a:r>
              <a:r>
                <a:rPr lang="en-US" altLang="ko-KR" sz="2000" dirty="0"/>
                <a:t>, </a:t>
              </a:r>
              <a:r>
                <a:rPr lang="ko-KR" altLang="en-US" sz="2000" dirty="0"/>
                <a:t>요단백여부</a:t>
              </a: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4B73CBE-59E5-42FC-AA73-96E2763969FE}"/>
                </a:ext>
              </a:extLst>
            </p:cNvPr>
            <p:cNvSpPr/>
            <p:nvPr/>
          </p:nvSpPr>
          <p:spPr>
            <a:xfrm>
              <a:off x="6658535" y="2590457"/>
              <a:ext cx="2662518" cy="1093967"/>
            </a:xfrm>
            <a:prstGeom prst="roundRect">
              <a:avLst/>
            </a:prstGeom>
            <a:noFill/>
            <a:ln w="571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2EB3D6A2-9503-4599-B0AF-CABB65E512E6}"/>
              </a:ext>
            </a:extLst>
          </p:cNvPr>
          <p:cNvSpPr/>
          <p:nvPr/>
        </p:nvSpPr>
        <p:spPr>
          <a:xfrm>
            <a:off x="4936503" y="5003828"/>
            <a:ext cx="2318994" cy="367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7103C9-8F24-4EDF-A205-C8D564DD6F3B}"/>
              </a:ext>
            </a:extLst>
          </p:cNvPr>
          <p:cNvSpPr txBox="1"/>
          <p:nvPr/>
        </p:nvSpPr>
        <p:spPr>
          <a:xfrm>
            <a:off x="1738992" y="3988179"/>
            <a:ext cx="1899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변수정의</a:t>
            </a:r>
          </a:p>
        </p:txBody>
      </p:sp>
    </p:spTree>
    <p:extLst>
      <p:ext uri="{BB962C8B-B14F-4D97-AF65-F5344CB8AC3E}">
        <p14:creationId xmlns:p14="http://schemas.microsoft.com/office/powerpoint/2010/main" val="1790154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23D8C-45FA-4E3F-8B31-37668A191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370AE7-E367-4E11-9683-C3C7ECFC1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액자 3">
            <a:extLst>
              <a:ext uri="{FF2B5EF4-FFF2-40B4-BE49-F238E27FC236}">
                <a16:creationId xmlns:a16="http://schemas.microsoft.com/office/drawing/2014/main" id="{27CFFAD7-F881-4949-9F40-FB6614A58F4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DF9FC8-0B2F-42C0-8904-2D24D7E783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92" t="27037" r="47524" b="9514"/>
          <a:stretch/>
        </p:blipFill>
        <p:spPr>
          <a:xfrm>
            <a:off x="421480" y="558138"/>
            <a:ext cx="5609865" cy="57417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36CEF34-0943-4745-B78A-2D764E65BA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792" t="27402" r="25028" b="9931"/>
          <a:stretch/>
        </p:blipFill>
        <p:spPr>
          <a:xfrm>
            <a:off x="5145602" y="558138"/>
            <a:ext cx="6624918" cy="574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47508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F0932AF0-AB77-4BA8-B4CC-124FF7A9B8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0E05205-E669-45A6-9543-82A49C46C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614" y="1441906"/>
            <a:ext cx="10515600" cy="3460032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dirty="0">
                <a:sym typeface="Wingdings" panose="05000000000000000000" pitchFamily="2" charset="2"/>
              </a:rPr>
              <a:t>비만여부 </a:t>
            </a:r>
            <a:r>
              <a:rPr lang="en-US" altLang="ko-KR" sz="2000" dirty="0">
                <a:sym typeface="Wingdings" panose="05000000000000000000" pitchFamily="2" charset="2"/>
              </a:rPr>
              <a:t>Y/ N </a:t>
            </a:r>
            <a:r>
              <a:rPr lang="ko-KR" altLang="en-US" sz="2000" dirty="0">
                <a:sym typeface="Wingdings" panose="05000000000000000000" pitchFamily="2" charset="2"/>
              </a:rPr>
              <a:t>변수 생성</a:t>
            </a:r>
            <a:br>
              <a:rPr lang="en-US" altLang="ko-KR" sz="2400" dirty="0">
                <a:sym typeface="Wingdings" panose="05000000000000000000" pitchFamily="2" charset="2"/>
              </a:rPr>
            </a:br>
            <a:r>
              <a:rPr lang="en-US" altLang="ko-KR" sz="1800" dirty="0" err="1">
                <a:sym typeface="Wingdings" panose="05000000000000000000" pitchFamily="2" charset="2"/>
              </a:rPr>
              <a:t>i</a:t>
            </a:r>
            <a:r>
              <a:rPr lang="en-US" altLang="ko-KR" sz="1800" dirty="0">
                <a:sym typeface="Wingdings" panose="05000000000000000000" pitchFamily="2" charset="2"/>
              </a:rPr>
              <a:t>) BMI</a:t>
            </a:r>
            <a:r>
              <a:rPr lang="ko-KR" altLang="en-US" sz="1800" dirty="0">
                <a:sym typeface="Wingdings" panose="05000000000000000000" pitchFamily="2" charset="2"/>
              </a:rPr>
              <a:t> 지수 기준 비만여부</a:t>
            </a:r>
            <a:r>
              <a:rPr lang="en-US" altLang="ko-KR" sz="1800" dirty="0">
                <a:sym typeface="Wingdings" panose="05000000000000000000" pitchFamily="2" charset="2"/>
              </a:rPr>
              <a:t>		      	     ii)</a:t>
            </a:r>
            <a:r>
              <a:rPr lang="ko-KR" altLang="en-US" sz="1800" dirty="0">
                <a:sym typeface="Wingdings" panose="05000000000000000000" pitchFamily="2" charset="2"/>
              </a:rPr>
              <a:t> 허리둘레 기준 비만여부</a:t>
            </a:r>
            <a:br>
              <a:rPr lang="en-US" altLang="ko-KR" sz="2400" dirty="0">
                <a:sym typeface="Wingdings" panose="05000000000000000000" pitchFamily="2" charset="2"/>
              </a:rPr>
            </a:br>
            <a:r>
              <a:rPr lang="en-US" altLang="ko-KR" sz="1400" dirty="0">
                <a:sym typeface="Wingdings" panose="05000000000000000000" pitchFamily="2" charset="2"/>
              </a:rPr>
              <a:t>   </a:t>
            </a:r>
            <a:endParaRPr lang="en-US" altLang="ko-KR" sz="2000" dirty="0">
              <a:sym typeface="Wingdings" panose="05000000000000000000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C36A3B-67F9-4764-A88A-9EDB2AC0A5A3}"/>
              </a:ext>
            </a:extLst>
          </p:cNvPr>
          <p:cNvSpPr txBox="1"/>
          <p:nvPr/>
        </p:nvSpPr>
        <p:spPr>
          <a:xfrm>
            <a:off x="838199" y="649945"/>
            <a:ext cx="686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600" b="1" dirty="0">
                <a:latin typeface="+mj-lt"/>
              </a:rPr>
              <a:t>범주형 변수 생성</a:t>
            </a:r>
            <a:endParaRPr lang="ko-KR" altLang="en-US" sz="4400" b="1" dirty="0">
              <a:latin typeface="+mj-lt"/>
            </a:endParaRPr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EF916A2A-FBCC-4398-A276-1433E27BA462}"/>
              </a:ext>
            </a:extLst>
          </p:cNvPr>
          <p:cNvGraphicFramePr>
            <a:graphicFrameLocks noGrp="1"/>
          </p:cNvGraphicFramePr>
          <p:nvPr/>
        </p:nvGraphicFramePr>
        <p:xfrm>
          <a:off x="1202443" y="2137042"/>
          <a:ext cx="5292626" cy="250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82">
                  <a:extLst>
                    <a:ext uri="{9D8B030D-6E8A-4147-A177-3AD203B41FA5}">
                      <a16:colId xmlns:a16="http://schemas.microsoft.com/office/drawing/2014/main" val="1209219625"/>
                    </a:ext>
                  </a:extLst>
                </a:gridCol>
                <a:gridCol w="3768544">
                  <a:extLst>
                    <a:ext uri="{9D8B030D-6E8A-4147-A177-3AD203B41FA5}">
                      <a16:colId xmlns:a16="http://schemas.microsoft.com/office/drawing/2014/main" val="1060212767"/>
                    </a:ext>
                  </a:extLst>
                </a:gridCol>
              </a:tblGrid>
              <a:tr h="4946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BMI</a:t>
                      </a:r>
                      <a:r>
                        <a:rPr lang="ko-KR" altLang="en-US" dirty="0"/>
                        <a:t>수치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비만단계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487369"/>
                  </a:ext>
                </a:extLst>
              </a:tr>
              <a:tr h="50156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i="0" dirty="0">
                          <a:solidFill>
                            <a:srgbClr val="222222"/>
                          </a:solidFill>
                          <a:effectLst/>
                          <a:latin typeface="Noto Sans KR"/>
                        </a:rPr>
                        <a:t>23-24.9 kg/m</a:t>
                      </a:r>
                      <a:r>
                        <a:rPr lang="en-US" altLang="ko-KR" sz="1800" b="0" i="0" baseline="30000" dirty="0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dirty="0">
                          <a:solidFill>
                            <a:srgbClr val="222222"/>
                          </a:solidFill>
                          <a:effectLst/>
                          <a:latin typeface="Noto Sans KR"/>
                        </a:rPr>
                        <a:t>비만 전 단계</a:t>
                      </a:r>
                      <a:r>
                        <a:rPr lang="en-US" altLang="ko-KR" sz="1800" b="0" i="0" dirty="0">
                          <a:solidFill>
                            <a:srgbClr val="222222"/>
                          </a:solidFill>
                          <a:effectLst/>
                          <a:latin typeface="Noto Sans KR"/>
                        </a:rPr>
                        <a:t>(</a:t>
                      </a:r>
                      <a:r>
                        <a:rPr lang="ko-KR" altLang="en-US" sz="1800" b="0" i="0" dirty="0">
                          <a:solidFill>
                            <a:srgbClr val="222222"/>
                          </a:solidFill>
                          <a:effectLst/>
                          <a:latin typeface="Noto Sans KR"/>
                        </a:rPr>
                        <a:t>과체중 </a:t>
                      </a:r>
                      <a:r>
                        <a:rPr lang="en-US" altLang="ko-KR" sz="1800" b="0" i="0" dirty="0">
                          <a:solidFill>
                            <a:srgbClr val="222222"/>
                          </a:solidFill>
                          <a:effectLst/>
                          <a:latin typeface="Noto Sans KR"/>
                        </a:rPr>
                        <a:t>or </a:t>
                      </a:r>
                      <a:r>
                        <a:rPr lang="ko-KR" altLang="en-US" sz="1800" b="0" i="0" dirty="0">
                          <a:solidFill>
                            <a:srgbClr val="222222"/>
                          </a:solidFill>
                          <a:effectLst/>
                          <a:latin typeface="Noto Sans KR"/>
                        </a:rPr>
                        <a:t>위험체중</a:t>
                      </a:r>
                      <a:r>
                        <a:rPr lang="en-US" altLang="ko-KR" sz="1800" b="0" i="0" dirty="0">
                          <a:solidFill>
                            <a:srgbClr val="222222"/>
                          </a:solidFill>
                          <a:effectLst/>
                          <a:latin typeface="Noto Sans KR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588155"/>
                  </a:ext>
                </a:extLst>
              </a:tr>
              <a:tr h="501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dirty="0">
                          <a:solidFill>
                            <a:srgbClr val="222222"/>
                          </a:solidFill>
                          <a:effectLst/>
                          <a:latin typeface="Noto Sans KR"/>
                        </a:rPr>
                        <a:t>25-29.9 kg/m</a:t>
                      </a:r>
                      <a:r>
                        <a:rPr lang="en-US" altLang="ko-KR" sz="1800" b="0" i="0" baseline="30000" dirty="0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2</a:t>
                      </a:r>
                      <a:r>
                        <a:rPr lang="ko-KR" altLang="en-US" sz="1800" b="0" i="0" dirty="0">
                          <a:solidFill>
                            <a:srgbClr val="222222"/>
                          </a:solidFill>
                          <a:effectLst/>
                          <a:latin typeface="Noto Sans KR"/>
                        </a:rPr>
                        <a:t>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dirty="0">
                          <a:solidFill>
                            <a:srgbClr val="222222"/>
                          </a:solidFill>
                          <a:effectLst/>
                          <a:latin typeface="Noto Sans KR"/>
                        </a:rPr>
                        <a:t>1</a:t>
                      </a:r>
                      <a:r>
                        <a:rPr lang="ko-KR" altLang="en-US" sz="1800" b="0" i="0" dirty="0">
                          <a:solidFill>
                            <a:srgbClr val="222222"/>
                          </a:solidFill>
                          <a:effectLst/>
                          <a:latin typeface="Noto Sans KR"/>
                        </a:rPr>
                        <a:t>단계비만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422746"/>
                  </a:ext>
                </a:extLst>
              </a:tr>
              <a:tr h="501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dirty="0">
                          <a:solidFill>
                            <a:srgbClr val="222222"/>
                          </a:solidFill>
                          <a:effectLst/>
                          <a:latin typeface="Noto Sans KR"/>
                        </a:rPr>
                        <a:t>30-34.9 kg/m</a:t>
                      </a:r>
                      <a:r>
                        <a:rPr lang="en-US" altLang="ko-KR" sz="1800" b="0" i="0" baseline="30000" dirty="0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2</a:t>
                      </a:r>
                      <a:r>
                        <a:rPr lang="ko-KR" altLang="en-US" sz="1800" b="0" i="0" dirty="0">
                          <a:solidFill>
                            <a:srgbClr val="222222"/>
                          </a:solidFill>
                          <a:effectLst/>
                          <a:latin typeface="Noto Sans KR"/>
                        </a:rPr>
                        <a:t>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dirty="0">
                          <a:solidFill>
                            <a:srgbClr val="222222"/>
                          </a:solidFill>
                          <a:effectLst/>
                          <a:latin typeface="Noto Sans KR"/>
                        </a:rPr>
                        <a:t>2</a:t>
                      </a:r>
                      <a:r>
                        <a:rPr lang="ko-KR" altLang="en-US" sz="1800" b="0" i="0" dirty="0">
                          <a:solidFill>
                            <a:srgbClr val="222222"/>
                          </a:solidFill>
                          <a:effectLst/>
                          <a:latin typeface="Noto Sans KR"/>
                        </a:rPr>
                        <a:t>단계비만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537883"/>
                  </a:ext>
                </a:extLst>
              </a:tr>
              <a:tr h="501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dirty="0">
                          <a:solidFill>
                            <a:srgbClr val="222222"/>
                          </a:solidFill>
                          <a:effectLst/>
                          <a:latin typeface="Noto Sans KR"/>
                        </a:rPr>
                        <a:t>≥ 35 kg/m</a:t>
                      </a:r>
                      <a:r>
                        <a:rPr lang="en-US" altLang="ko-KR" sz="1800" b="0" i="0" baseline="30000" dirty="0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2</a:t>
                      </a:r>
                      <a:r>
                        <a:rPr lang="ko-KR" altLang="en-US" sz="1800" b="0" i="0" dirty="0">
                          <a:solidFill>
                            <a:srgbClr val="222222"/>
                          </a:solidFill>
                          <a:effectLst/>
                          <a:latin typeface="Noto Sans KR"/>
                        </a:rPr>
                        <a:t>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dirty="0">
                          <a:solidFill>
                            <a:srgbClr val="222222"/>
                          </a:solidFill>
                          <a:effectLst/>
                          <a:latin typeface="Noto Sans KR"/>
                        </a:rPr>
                        <a:t>3</a:t>
                      </a:r>
                      <a:r>
                        <a:rPr lang="ko-KR" altLang="en-US" sz="1800" b="0" i="0" dirty="0">
                          <a:solidFill>
                            <a:srgbClr val="222222"/>
                          </a:solidFill>
                          <a:effectLst/>
                          <a:latin typeface="Noto Sans KR"/>
                        </a:rPr>
                        <a:t>단계비만</a:t>
                      </a:r>
                      <a:r>
                        <a:rPr lang="en-US" altLang="ko-KR" sz="1800" b="0" i="0" dirty="0">
                          <a:solidFill>
                            <a:srgbClr val="222222"/>
                          </a:solidFill>
                          <a:effectLst/>
                          <a:latin typeface="Noto Sans KR"/>
                        </a:rPr>
                        <a:t>(</a:t>
                      </a:r>
                      <a:r>
                        <a:rPr lang="ko-KR" altLang="en-US" sz="1800" b="0" i="0" dirty="0">
                          <a:solidFill>
                            <a:srgbClr val="222222"/>
                          </a:solidFill>
                          <a:effectLst/>
                          <a:latin typeface="Noto Sans KR"/>
                        </a:rPr>
                        <a:t>고도비만</a:t>
                      </a:r>
                      <a:r>
                        <a:rPr lang="en-US" altLang="ko-KR" sz="1800" b="0" i="0" dirty="0">
                          <a:solidFill>
                            <a:srgbClr val="222222"/>
                          </a:solidFill>
                          <a:effectLst/>
                          <a:latin typeface="Noto Sans KR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225864"/>
                  </a:ext>
                </a:extLst>
              </a:tr>
            </a:tbl>
          </a:graphicData>
        </a:graphic>
      </p:graphicFrame>
      <p:graphicFrame>
        <p:nvGraphicFramePr>
          <p:cNvPr id="7" name="표 8">
            <a:extLst>
              <a:ext uri="{FF2B5EF4-FFF2-40B4-BE49-F238E27FC236}">
                <a16:creationId xmlns:a16="http://schemas.microsoft.com/office/drawing/2014/main" id="{61D43E02-DA54-44D8-8A60-E04A1DEAB5CE}"/>
              </a:ext>
            </a:extLst>
          </p:cNvPr>
          <p:cNvGraphicFramePr>
            <a:graphicFrameLocks noGrp="1"/>
          </p:cNvGraphicFramePr>
          <p:nvPr/>
        </p:nvGraphicFramePr>
        <p:xfrm>
          <a:off x="6869789" y="2137042"/>
          <a:ext cx="3802403" cy="250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460">
                  <a:extLst>
                    <a:ext uri="{9D8B030D-6E8A-4147-A177-3AD203B41FA5}">
                      <a16:colId xmlns:a16="http://schemas.microsoft.com/office/drawing/2014/main" val="3501697371"/>
                    </a:ext>
                  </a:extLst>
                </a:gridCol>
                <a:gridCol w="2902943">
                  <a:extLst>
                    <a:ext uri="{9D8B030D-6E8A-4147-A177-3AD203B41FA5}">
                      <a16:colId xmlns:a16="http://schemas.microsoft.com/office/drawing/2014/main" val="627750584"/>
                    </a:ext>
                  </a:extLst>
                </a:gridCol>
              </a:tblGrid>
              <a:tr h="5617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성별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허리둘레수치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639386"/>
                  </a:ext>
                </a:extLst>
              </a:tr>
              <a:tr h="9695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성인 남자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≥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 cm 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659266"/>
                  </a:ext>
                </a:extLst>
              </a:tr>
              <a:tr h="9695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성인 여자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≥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85 cm 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689240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7DBDC46-709A-4800-801B-132A752D00C4}"/>
              </a:ext>
            </a:extLst>
          </p:cNvPr>
          <p:cNvSpPr txBox="1"/>
          <p:nvPr/>
        </p:nvSpPr>
        <p:spPr>
          <a:xfrm>
            <a:off x="2007909" y="4954429"/>
            <a:ext cx="83270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체질량지수</a:t>
            </a:r>
            <a:r>
              <a:rPr lang="en-US" altLang="ko-KR" dirty="0">
                <a:sym typeface="Wingdings" panose="05000000000000000000" pitchFamily="2" charset="2"/>
              </a:rPr>
              <a:t>(BMI</a:t>
            </a:r>
            <a:r>
              <a:rPr lang="ko-KR" altLang="en-US" dirty="0">
                <a:sym typeface="Wingdings" panose="05000000000000000000" pitchFamily="2" charset="2"/>
              </a:rPr>
              <a:t>지수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는 체중과 신장만으로 결정되기 때문에 </a:t>
            </a:r>
            <a:r>
              <a:rPr lang="ko-KR" altLang="en-US" dirty="0" err="1">
                <a:sym typeface="Wingdings" panose="05000000000000000000" pitchFamily="2" charset="2"/>
              </a:rPr>
              <a:t>체지방뿐</a:t>
            </a:r>
            <a:r>
              <a:rPr lang="ko-KR" altLang="en-US" dirty="0">
                <a:sym typeface="Wingdings" panose="05000000000000000000" pitchFamily="2" charset="2"/>
              </a:rPr>
              <a:t> 아니라 </a:t>
            </a:r>
            <a:r>
              <a:rPr lang="ko-KR" altLang="en-US" dirty="0" err="1">
                <a:sym typeface="Wingdings" panose="05000000000000000000" pitchFamily="2" charset="2"/>
              </a:rPr>
              <a:t>근육량의</a:t>
            </a:r>
            <a:r>
              <a:rPr lang="ko-KR" altLang="en-US" dirty="0">
                <a:sym typeface="Wingdings" panose="05000000000000000000" pitchFamily="2" charset="2"/>
              </a:rPr>
              <a:t> 변화도 반영한다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b="1" dirty="0" err="1">
                <a:sym typeface="Wingdings" panose="05000000000000000000" pitchFamily="2" charset="2"/>
              </a:rPr>
              <a:t>근육량이</a:t>
            </a:r>
            <a:r>
              <a:rPr lang="ko-KR" altLang="en-US" b="1" dirty="0">
                <a:sym typeface="Wingdings" panose="05000000000000000000" pitchFamily="2" charset="2"/>
              </a:rPr>
              <a:t> 높고 </a:t>
            </a:r>
            <a:r>
              <a:rPr lang="ko-KR" altLang="en-US" b="1" dirty="0" err="1">
                <a:sym typeface="Wingdings" panose="05000000000000000000" pitchFamily="2" charset="2"/>
              </a:rPr>
              <a:t>체지방량이</a:t>
            </a:r>
            <a:r>
              <a:rPr lang="ko-KR" altLang="en-US" b="1" dirty="0">
                <a:sym typeface="Wingdings" panose="05000000000000000000" pitchFamily="2" charset="2"/>
              </a:rPr>
              <a:t> 적은 </a:t>
            </a:r>
            <a:r>
              <a:rPr lang="ko-KR" altLang="en-US" dirty="0">
                <a:sym typeface="Wingdings" panose="05000000000000000000" pitchFamily="2" charset="2"/>
              </a:rPr>
              <a:t>경우에도 </a:t>
            </a:r>
            <a:r>
              <a:rPr lang="en-US" altLang="ko-KR" dirty="0">
                <a:sym typeface="Wingdings" panose="05000000000000000000" pitchFamily="2" charset="2"/>
              </a:rPr>
              <a:t>BMI</a:t>
            </a:r>
            <a:r>
              <a:rPr lang="ko-KR" altLang="en-US" dirty="0">
                <a:sym typeface="Wingdings" panose="05000000000000000000" pitchFamily="2" charset="2"/>
              </a:rPr>
              <a:t>수치가 </a:t>
            </a:r>
            <a:r>
              <a:rPr lang="en-US" altLang="ko-KR" dirty="0">
                <a:sym typeface="Wingdings" panose="05000000000000000000" pitchFamily="2" charset="2"/>
              </a:rPr>
              <a:t>25</a:t>
            </a:r>
            <a:r>
              <a:rPr lang="ko-KR" altLang="en-US" dirty="0">
                <a:sym typeface="Wingdings" panose="05000000000000000000" pitchFamily="2" charset="2"/>
              </a:rPr>
              <a:t>이상으로 비만판단이 나올 수 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r>
              <a:rPr lang="ko-KR" altLang="en-US" dirty="0">
                <a:sym typeface="Wingdings" panose="05000000000000000000" pitchFamily="2" charset="2"/>
              </a:rPr>
              <a:t>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491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F0932AF0-AB77-4BA8-B4CC-124FF7A9B8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DD0CB2-79F6-4119-8375-1CA283999CEA}"/>
              </a:ext>
            </a:extLst>
          </p:cNvPr>
          <p:cNvSpPr txBox="1"/>
          <p:nvPr/>
        </p:nvSpPr>
        <p:spPr>
          <a:xfrm>
            <a:off x="838199" y="649945"/>
            <a:ext cx="686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600" b="1" dirty="0">
                <a:latin typeface="+mj-lt"/>
              </a:rPr>
              <a:t>범주형 변수 생성</a:t>
            </a:r>
            <a:endParaRPr lang="ko-KR" altLang="en-US" sz="4400" b="1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2E8F9E-07DA-48BE-BDE5-913B0BCC4470}"/>
              </a:ext>
            </a:extLst>
          </p:cNvPr>
          <p:cNvSpPr txBox="1"/>
          <p:nvPr/>
        </p:nvSpPr>
        <p:spPr>
          <a:xfrm>
            <a:off x="838199" y="1471122"/>
            <a:ext cx="1119863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혈압 </a:t>
            </a:r>
            <a:r>
              <a:rPr lang="en-US" altLang="ko-KR" sz="2000" dirty="0"/>
              <a:t>: </a:t>
            </a:r>
            <a:br>
              <a:rPr lang="en-US" altLang="ko-KR" sz="2000" dirty="0"/>
            </a:br>
            <a:r>
              <a:rPr lang="en-US" altLang="ko-KR" sz="2000" dirty="0" err="1"/>
              <a:t>i</a:t>
            </a:r>
            <a:r>
              <a:rPr lang="en-US" altLang="ko-KR" sz="2000" dirty="0"/>
              <a:t>) </a:t>
            </a:r>
            <a:r>
              <a:rPr lang="ko-KR" altLang="en-US" sz="2000" dirty="0"/>
              <a:t>정상범위 </a:t>
            </a:r>
            <a:r>
              <a:rPr lang="ko-KR" altLang="en-US" sz="2000" dirty="0" err="1"/>
              <a:t>수축기혈압</a:t>
            </a:r>
            <a:r>
              <a:rPr lang="ko-KR" altLang="en-US" sz="2000" dirty="0"/>
              <a:t> </a:t>
            </a:r>
            <a:r>
              <a:rPr lang="en-US" altLang="ko-KR" sz="2000" dirty="0"/>
              <a:t>120~139mmHg </a:t>
            </a:r>
            <a:r>
              <a:rPr lang="ko-KR" altLang="en-US" sz="2000" dirty="0"/>
              <a:t>미만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이완기혈압</a:t>
            </a:r>
            <a:r>
              <a:rPr lang="ko-KR" altLang="en-US" sz="2000" dirty="0"/>
              <a:t> </a:t>
            </a:r>
            <a:r>
              <a:rPr lang="en-US" altLang="ko-KR" sz="2000" dirty="0"/>
              <a:t>80~89mmHg </a:t>
            </a:r>
            <a:r>
              <a:rPr lang="ko-KR" altLang="en-US" sz="2000" dirty="0"/>
              <a:t>미만</a:t>
            </a:r>
            <a:r>
              <a:rPr lang="en-US" altLang="ko-KR" sz="2000" dirty="0"/>
              <a:t>. </a:t>
            </a:r>
            <a:br>
              <a:rPr lang="en-US" altLang="ko-KR" sz="2000" dirty="0"/>
            </a:br>
            <a:r>
              <a:rPr lang="ko-KR" altLang="en-US" sz="2000" dirty="0" err="1"/>
              <a:t>이상시</a:t>
            </a:r>
            <a:r>
              <a:rPr lang="ko-KR" altLang="en-US" sz="2000" dirty="0"/>
              <a:t> </a:t>
            </a:r>
            <a:r>
              <a:rPr lang="ko-KR" altLang="en-US" sz="2000" b="1" dirty="0"/>
              <a:t>고혈압</a:t>
            </a:r>
            <a:r>
              <a:rPr lang="ko-KR" altLang="en-US" sz="2000" dirty="0"/>
              <a:t>진단</a:t>
            </a:r>
            <a:r>
              <a:rPr lang="en-US" altLang="ko-KR" sz="2000" dirty="0"/>
              <a:t>(</a:t>
            </a:r>
            <a:r>
              <a:rPr lang="ko-KR" altLang="en-US" sz="2000" dirty="0" err="1"/>
              <a:t>뇌졸증</a:t>
            </a:r>
            <a:r>
              <a:rPr lang="en-US" altLang="ko-KR" sz="2000" dirty="0"/>
              <a:t>, </a:t>
            </a:r>
            <a:r>
              <a:rPr lang="ko-KR" altLang="en-US" sz="2000" dirty="0"/>
              <a:t>협심증</a:t>
            </a:r>
            <a:r>
              <a:rPr lang="en-US" altLang="ko-KR" sz="2000" dirty="0"/>
              <a:t>, </a:t>
            </a:r>
            <a:r>
              <a:rPr lang="ko-KR" altLang="en-US" sz="2000" dirty="0"/>
              <a:t>심근경색 원인</a:t>
            </a:r>
            <a:r>
              <a:rPr lang="en-US" altLang="ko-KR" sz="2000" dirty="0"/>
              <a:t>)</a:t>
            </a:r>
            <a:br>
              <a:rPr lang="en-US" altLang="ko-KR" sz="2000" dirty="0"/>
            </a:br>
            <a:r>
              <a:rPr lang="en-US" altLang="ko-KR" sz="2000" dirty="0"/>
              <a:t>ii) </a:t>
            </a:r>
            <a:r>
              <a:rPr lang="ko-KR" altLang="en-US" sz="2000" dirty="0"/>
              <a:t>정상범위 </a:t>
            </a:r>
            <a:r>
              <a:rPr lang="ko-KR" altLang="en-US" sz="2000" dirty="0" err="1"/>
              <a:t>수축기혈압</a:t>
            </a:r>
            <a:r>
              <a:rPr lang="ko-KR" altLang="en-US" sz="2000" dirty="0"/>
              <a:t> </a:t>
            </a:r>
            <a:r>
              <a:rPr lang="en-US" altLang="ko-KR" sz="2000" dirty="0"/>
              <a:t>90mmHg </a:t>
            </a:r>
            <a:r>
              <a:rPr lang="ko-KR" altLang="en-US" sz="2000" dirty="0"/>
              <a:t>이하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이완기혈압</a:t>
            </a:r>
            <a:r>
              <a:rPr lang="ko-KR" altLang="en-US" sz="2000" dirty="0"/>
              <a:t> </a:t>
            </a:r>
            <a:r>
              <a:rPr lang="en-US" altLang="ko-KR" sz="2000" dirty="0"/>
              <a:t>60mmHg </a:t>
            </a:r>
            <a:r>
              <a:rPr lang="ko-KR" altLang="en-US" sz="2000" dirty="0"/>
              <a:t>미만일 경우 </a:t>
            </a:r>
            <a:r>
              <a:rPr lang="ko-KR" altLang="en-US" sz="2000" b="1" dirty="0"/>
              <a:t>저혈압</a:t>
            </a:r>
            <a:r>
              <a:rPr lang="ko-KR" altLang="en-US" sz="2000" dirty="0"/>
              <a:t> 판단</a:t>
            </a:r>
            <a:r>
              <a:rPr lang="en-US" altLang="ko-KR" sz="20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식전혈당</a:t>
            </a:r>
            <a:r>
              <a:rPr lang="en-US" altLang="ko-KR" sz="2000" dirty="0"/>
              <a:t>(</a:t>
            </a:r>
            <a:r>
              <a:rPr lang="ko-KR" altLang="en-US" sz="2000" dirty="0"/>
              <a:t>공복혈당</a:t>
            </a:r>
            <a:r>
              <a:rPr lang="en-US" altLang="ko-KR" sz="2000" dirty="0"/>
              <a:t>): 126mg/dl </a:t>
            </a:r>
            <a:r>
              <a:rPr lang="ko-KR" altLang="en-US" sz="2000" dirty="0"/>
              <a:t>이상인 경우</a:t>
            </a:r>
            <a:r>
              <a:rPr lang="en-US" altLang="ko-KR" sz="2000" dirty="0"/>
              <a:t>, </a:t>
            </a:r>
            <a:r>
              <a:rPr lang="ko-KR" altLang="en-US" sz="2000" b="1" dirty="0"/>
              <a:t>당뇨</a:t>
            </a:r>
            <a:r>
              <a:rPr lang="ko-KR" altLang="en-US" sz="2000" dirty="0"/>
              <a:t>진단</a:t>
            </a:r>
            <a:r>
              <a:rPr lang="en-US" altLang="ko-KR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혈색소 </a:t>
            </a:r>
            <a:r>
              <a:rPr lang="en-US" altLang="ko-KR" sz="2000" dirty="0"/>
              <a:t>: </a:t>
            </a:r>
            <a:r>
              <a:rPr lang="ko-KR" altLang="en-US" sz="2000" dirty="0"/>
              <a:t> 정상범위 남성 </a:t>
            </a:r>
            <a:r>
              <a:rPr lang="en-US" altLang="ko-KR" sz="2000" dirty="0"/>
              <a:t>13 ~ 17g/dL, </a:t>
            </a:r>
            <a:r>
              <a:rPr lang="ko-KR" altLang="en-US" sz="2000" dirty="0"/>
              <a:t>여성 </a:t>
            </a:r>
            <a:r>
              <a:rPr lang="en-US" altLang="ko-KR" sz="2000" dirty="0"/>
              <a:t>12~16g/dL </a:t>
            </a:r>
            <a:r>
              <a:rPr lang="ko-KR" altLang="en-US" sz="2000" dirty="0" err="1"/>
              <a:t>이상시</a:t>
            </a:r>
            <a:r>
              <a:rPr lang="ko-KR" altLang="en-US" sz="2000" dirty="0"/>
              <a:t> </a:t>
            </a:r>
            <a:r>
              <a:rPr lang="ko-KR" altLang="en-US" sz="2000" b="1" dirty="0"/>
              <a:t>신장질환</a:t>
            </a:r>
            <a:r>
              <a:rPr lang="ko-KR" altLang="en-US" sz="2000" dirty="0"/>
              <a:t> 의심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err="1"/>
              <a:t>혈액크레아티닌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/>
              <a:t>정상범위 </a:t>
            </a:r>
            <a:r>
              <a:rPr lang="en-US" altLang="ko-KR" sz="2000" dirty="0"/>
              <a:t>0.50 ~ 1.4mg/dL, </a:t>
            </a:r>
            <a:r>
              <a:rPr lang="ko-KR" altLang="en-US" sz="2000" dirty="0" err="1"/>
              <a:t>이상시</a:t>
            </a:r>
            <a:r>
              <a:rPr lang="ko-KR" altLang="en-US" sz="2000" dirty="0"/>
              <a:t> </a:t>
            </a:r>
            <a:r>
              <a:rPr lang="ko-KR" altLang="en-US" sz="2000" b="1" dirty="0"/>
              <a:t>신장질환</a:t>
            </a:r>
            <a:r>
              <a:rPr lang="ko-KR" altLang="en-US" sz="2000" dirty="0"/>
              <a:t> 의심</a:t>
            </a:r>
            <a:r>
              <a:rPr lang="en-US" altLang="ko-KR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err="1"/>
              <a:t>요단백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/>
              <a:t>정상범위 수치 </a:t>
            </a:r>
            <a:r>
              <a:rPr lang="en-US" altLang="ko-KR" sz="2000" dirty="0"/>
              <a:t>3 </a:t>
            </a:r>
            <a:r>
              <a:rPr lang="ko-KR" altLang="en-US" sz="2000" dirty="0"/>
              <a:t>이하</a:t>
            </a:r>
            <a:r>
              <a:rPr lang="en-US" altLang="ko-KR" sz="2000" dirty="0"/>
              <a:t>, </a:t>
            </a:r>
            <a:r>
              <a:rPr lang="ko-KR" altLang="en-US" sz="2000" dirty="0"/>
              <a:t>고혈압</a:t>
            </a:r>
            <a:r>
              <a:rPr lang="en-US" altLang="ko-KR" sz="2000" dirty="0"/>
              <a:t>, </a:t>
            </a:r>
            <a:r>
              <a:rPr lang="ko-KR" altLang="en-US" sz="2000" dirty="0"/>
              <a:t>당뇨환자에게 보임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이상시</a:t>
            </a:r>
            <a:r>
              <a:rPr lang="ko-KR" altLang="en-US" sz="2000" dirty="0"/>
              <a:t> </a:t>
            </a:r>
            <a:r>
              <a:rPr lang="ko-KR" altLang="en-US" sz="2000" b="1" dirty="0"/>
              <a:t>신장질환</a:t>
            </a:r>
            <a:r>
              <a:rPr lang="ko-KR" altLang="en-US" sz="2000" dirty="0"/>
              <a:t> 의심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ALT : </a:t>
            </a:r>
            <a:r>
              <a:rPr lang="ko-KR" altLang="en-US" sz="2000" dirty="0"/>
              <a:t>정상범위 </a:t>
            </a:r>
            <a:r>
              <a:rPr lang="en-US" altLang="ko-KR" sz="2000" dirty="0"/>
              <a:t>0~40U/L. 100U/L</a:t>
            </a:r>
            <a:r>
              <a:rPr lang="ko-KR" altLang="en-US" sz="2000" dirty="0"/>
              <a:t>이하의 증가는 </a:t>
            </a:r>
            <a:r>
              <a:rPr lang="ko-KR" altLang="en-US" sz="2000" b="1" dirty="0"/>
              <a:t>간질환</a:t>
            </a:r>
            <a:r>
              <a:rPr lang="ko-KR" altLang="en-US" sz="2000" dirty="0"/>
              <a:t> 의심</a:t>
            </a:r>
            <a:r>
              <a:rPr lang="en-US" altLang="ko-KR" sz="2000" dirty="0"/>
              <a:t>, 100~500U/L </a:t>
            </a:r>
            <a:r>
              <a:rPr lang="ko-KR" altLang="en-US" sz="2000" dirty="0"/>
              <a:t>증가는 </a:t>
            </a:r>
            <a:br>
              <a:rPr lang="en-US" altLang="ko-KR" sz="2000" dirty="0"/>
            </a:br>
            <a:r>
              <a:rPr lang="ko-KR" altLang="en-US" sz="2000" b="1" dirty="0"/>
              <a:t>간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심장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근육 관련질환 </a:t>
            </a:r>
            <a:r>
              <a:rPr lang="ko-KR" altLang="en-US" sz="2000" dirty="0"/>
              <a:t>의심</a:t>
            </a:r>
            <a:r>
              <a:rPr lang="en-US" altLang="ko-KR" sz="2000" dirty="0"/>
              <a:t>, 500U/L </a:t>
            </a:r>
            <a:r>
              <a:rPr lang="ko-KR" altLang="en-US" sz="2000" dirty="0"/>
              <a:t>이상의 증가는 </a:t>
            </a:r>
            <a:r>
              <a:rPr lang="ko-KR" altLang="en-US" sz="2000" b="1" dirty="0"/>
              <a:t>급성 간</a:t>
            </a:r>
            <a:r>
              <a:rPr lang="en-US" altLang="ko-KR" sz="2000" b="1" dirty="0"/>
              <a:t>,</a:t>
            </a:r>
            <a:r>
              <a:rPr lang="ko-KR" altLang="en-US" sz="2000" b="1" dirty="0"/>
              <a:t>심장 질환</a:t>
            </a:r>
            <a:r>
              <a:rPr lang="ko-KR" altLang="en-US" sz="2000" dirty="0"/>
              <a:t> 발생 의심</a:t>
            </a:r>
            <a:r>
              <a:rPr lang="en-US" altLang="ko-KR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AST : </a:t>
            </a:r>
            <a:r>
              <a:rPr lang="ko-KR" altLang="en-US" sz="2000" dirty="0"/>
              <a:t>정삼범위 </a:t>
            </a:r>
            <a:r>
              <a:rPr lang="en-US" altLang="ko-KR" sz="2000" dirty="0"/>
              <a:t>0~40U/L. </a:t>
            </a:r>
            <a:r>
              <a:rPr lang="ko-KR" altLang="en-US" sz="2000" dirty="0" err="1"/>
              <a:t>이상시</a:t>
            </a:r>
            <a:r>
              <a:rPr lang="ko-KR" altLang="en-US" sz="2000" dirty="0"/>
              <a:t> 간</a:t>
            </a:r>
            <a:r>
              <a:rPr lang="en-US" altLang="ko-KR" sz="2000" dirty="0"/>
              <a:t>, </a:t>
            </a:r>
            <a:r>
              <a:rPr lang="ko-KR" altLang="en-US" sz="2000" dirty="0"/>
              <a:t>심장</a:t>
            </a:r>
            <a:r>
              <a:rPr lang="en-US" altLang="ko-KR" sz="2000" dirty="0"/>
              <a:t>, </a:t>
            </a:r>
            <a:r>
              <a:rPr lang="ko-KR" altLang="en-US" sz="2000" dirty="0"/>
              <a:t>근육 등의 </a:t>
            </a:r>
            <a:r>
              <a:rPr lang="ko-KR" altLang="en-US" sz="2000" b="1" dirty="0"/>
              <a:t>장기손상</a:t>
            </a:r>
            <a:r>
              <a:rPr lang="ko-KR" altLang="en-US" sz="2000" dirty="0"/>
              <a:t> 의심</a:t>
            </a:r>
            <a:r>
              <a:rPr lang="en-US" altLang="ko-KR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err="1"/>
              <a:t>감마지티피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/>
              <a:t>정상범위 남성 </a:t>
            </a:r>
            <a:r>
              <a:rPr lang="en-US" altLang="ko-KR" sz="2000" dirty="0"/>
              <a:t>11~63 U/L, </a:t>
            </a:r>
            <a:r>
              <a:rPr lang="ko-KR" altLang="en-US" sz="2000" dirty="0"/>
              <a:t>여성 </a:t>
            </a:r>
            <a:r>
              <a:rPr lang="en-US" altLang="ko-KR" sz="2000" dirty="0"/>
              <a:t>8~35 U/L </a:t>
            </a:r>
            <a:r>
              <a:rPr lang="ko-KR" altLang="en-US" sz="2000" dirty="0" err="1"/>
              <a:t>이상시</a:t>
            </a:r>
            <a:r>
              <a:rPr lang="ko-KR" altLang="en-US" sz="2000" dirty="0"/>
              <a:t> 간을 비롯한 </a:t>
            </a:r>
            <a:r>
              <a:rPr lang="ko-KR" altLang="en-US" sz="2000" b="1" dirty="0"/>
              <a:t>장기손상</a:t>
            </a:r>
            <a:r>
              <a:rPr lang="ko-KR" altLang="en-US" sz="2000" dirty="0"/>
              <a:t> 의심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/>
              <a:t>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C932F7-7037-44B2-9F7D-93AF397817EC}"/>
              </a:ext>
            </a:extLst>
          </p:cNvPr>
          <p:cNvSpPr txBox="1"/>
          <p:nvPr/>
        </p:nvSpPr>
        <p:spPr>
          <a:xfrm>
            <a:off x="1763485" y="5576403"/>
            <a:ext cx="8665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ym typeface="Wingdings" panose="05000000000000000000" pitchFamily="2" charset="2"/>
              </a:rPr>
              <a:t> </a:t>
            </a:r>
            <a:r>
              <a:rPr lang="ko-KR" altLang="en-US" sz="2400" b="1" dirty="0">
                <a:sym typeface="Wingdings" panose="05000000000000000000" pitchFamily="2" charset="2"/>
              </a:rPr>
              <a:t>위와 같은 기준에 의해 질병여부 범주형 변수 생성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6372333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F0932AF0-AB77-4BA8-B4CC-124FF7A9B8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B07845-9F6A-4AA1-9659-192C1F476719}"/>
              </a:ext>
            </a:extLst>
          </p:cNvPr>
          <p:cNvSpPr txBox="1"/>
          <p:nvPr/>
        </p:nvSpPr>
        <p:spPr>
          <a:xfrm>
            <a:off x="838199" y="649945"/>
            <a:ext cx="686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600" b="1" dirty="0">
                <a:latin typeface="+mj-lt"/>
              </a:rPr>
              <a:t>범주형 변수 생성</a:t>
            </a:r>
            <a:endParaRPr lang="ko-KR" altLang="en-US" sz="4400" b="1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3103FF-D4A8-4137-9237-CEEC853F2309}"/>
              </a:ext>
            </a:extLst>
          </p:cNvPr>
          <p:cNvSpPr txBox="1"/>
          <p:nvPr/>
        </p:nvSpPr>
        <p:spPr>
          <a:xfrm>
            <a:off x="838199" y="1296276"/>
            <a:ext cx="420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허리둘레에 따른 비만여부</a:t>
            </a:r>
          </a:p>
        </p:txBody>
      </p:sp>
      <p:graphicFrame>
        <p:nvGraphicFramePr>
          <p:cNvPr id="12" name="표 8">
            <a:extLst>
              <a:ext uri="{FF2B5EF4-FFF2-40B4-BE49-F238E27FC236}">
                <a16:creationId xmlns:a16="http://schemas.microsoft.com/office/drawing/2014/main" id="{36F6C2E3-4E6C-45EB-8792-9D54A9A340C2}"/>
              </a:ext>
            </a:extLst>
          </p:cNvPr>
          <p:cNvGraphicFramePr>
            <a:graphicFrameLocks noGrp="1"/>
          </p:cNvGraphicFramePr>
          <p:nvPr/>
        </p:nvGraphicFramePr>
        <p:xfrm>
          <a:off x="1252759" y="1744503"/>
          <a:ext cx="3270886" cy="1197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868">
                  <a:extLst>
                    <a:ext uri="{9D8B030D-6E8A-4147-A177-3AD203B41FA5}">
                      <a16:colId xmlns:a16="http://schemas.microsoft.com/office/drawing/2014/main" val="3501697371"/>
                    </a:ext>
                  </a:extLst>
                </a:gridCol>
                <a:gridCol w="2276018">
                  <a:extLst>
                    <a:ext uri="{9D8B030D-6E8A-4147-A177-3AD203B41FA5}">
                      <a16:colId xmlns:a16="http://schemas.microsoft.com/office/drawing/2014/main" val="627750584"/>
                    </a:ext>
                  </a:extLst>
                </a:gridCol>
              </a:tblGrid>
              <a:tr h="3990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성별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허리둘레수치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639386"/>
                  </a:ext>
                </a:extLst>
              </a:tr>
              <a:tr h="3990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남자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≥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 cm 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659266"/>
                  </a:ext>
                </a:extLst>
              </a:tr>
              <a:tr h="3990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여자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≥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85 cm 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6892400"/>
                  </a:ext>
                </a:extLst>
              </a:tr>
            </a:tbl>
          </a:graphicData>
        </a:graphic>
      </p:graphicFrame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2D9ADADD-50CD-4ECC-8E5A-BE8CAFADF1F5}"/>
              </a:ext>
            </a:extLst>
          </p:cNvPr>
          <p:cNvSpPr/>
          <p:nvPr/>
        </p:nvSpPr>
        <p:spPr>
          <a:xfrm>
            <a:off x="4891957" y="2220400"/>
            <a:ext cx="1850572" cy="250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A2223E70-9EE4-4A9F-A9F2-EF2CE74C912E}"/>
              </a:ext>
            </a:extLst>
          </p:cNvPr>
          <p:cNvGraphicFramePr>
            <a:graphicFrameLocks noGrp="1"/>
          </p:cNvGraphicFramePr>
          <p:nvPr/>
        </p:nvGraphicFramePr>
        <p:xfrm>
          <a:off x="7110840" y="1629274"/>
          <a:ext cx="4002597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37">
                  <a:extLst>
                    <a:ext uri="{9D8B030D-6E8A-4147-A177-3AD203B41FA5}">
                      <a16:colId xmlns:a16="http://schemas.microsoft.com/office/drawing/2014/main" val="3883093346"/>
                    </a:ext>
                  </a:extLst>
                </a:gridCol>
                <a:gridCol w="1561938">
                  <a:extLst>
                    <a:ext uri="{9D8B030D-6E8A-4147-A177-3AD203B41FA5}">
                      <a16:colId xmlns:a16="http://schemas.microsoft.com/office/drawing/2014/main" val="1617262259"/>
                    </a:ext>
                  </a:extLst>
                </a:gridCol>
                <a:gridCol w="1132522">
                  <a:extLst>
                    <a:ext uri="{9D8B030D-6E8A-4147-A177-3AD203B41FA5}">
                      <a16:colId xmlns:a16="http://schemas.microsoft.com/office/drawing/2014/main" val="3035718568"/>
                    </a:ext>
                  </a:extLst>
                </a:gridCol>
              </a:tblGrid>
              <a:tr h="3552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비만여부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데이터개수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백분율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641205"/>
                  </a:ext>
                </a:extLst>
              </a:tr>
              <a:tr h="3552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149,888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279279"/>
                  </a:ext>
                </a:extLst>
              </a:tr>
              <a:tr h="3552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464,174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76%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876000"/>
                  </a:ext>
                </a:extLst>
              </a:tr>
              <a:tr h="3552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총계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614,062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641356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900F990C-A1F5-4AAB-B640-3632D33FC801}"/>
              </a:ext>
            </a:extLst>
          </p:cNvPr>
          <p:cNvSpPr txBox="1"/>
          <p:nvPr/>
        </p:nvSpPr>
        <p:spPr>
          <a:xfrm>
            <a:off x="838199" y="3047315"/>
            <a:ext cx="420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혈압에 따른 고혈압여부</a:t>
            </a:r>
          </a:p>
        </p:txBody>
      </p: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F95F8016-0FE2-462D-A964-07FAFC9A0346}"/>
              </a:ext>
            </a:extLst>
          </p:cNvPr>
          <p:cNvGraphicFramePr>
            <a:graphicFrameLocks noGrp="1"/>
          </p:cNvGraphicFramePr>
          <p:nvPr/>
        </p:nvGraphicFramePr>
        <p:xfrm>
          <a:off x="1252759" y="3546277"/>
          <a:ext cx="3270886" cy="1242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843">
                  <a:extLst>
                    <a:ext uri="{9D8B030D-6E8A-4147-A177-3AD203B41FA5}">
                      <a16:colId xmlns:a16="http://schemas.microsoft.com/office/drawing/2014/main" val="1068016317"/>
                    </a:ext>
                  </a:extLst>
                </a:gridCol>
                <a:gridCol w="1864043">
                  <a:extLst>
                    <a:ext uri="{9D8B030D-6E8A-4147-A177-3AD203B41FA5}">
                      <a16:colId xmlns:a16="http://schemas.microsoft.com/office/drawing/2014/main" val="3976316882"/>
                    </a:ext>
                  </a:extLst>
                </a:gridCol>
              </a:tblGrid>
              <a:tr h="414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혈압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고혈압진단기준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13252"/>
                  </a:ext>
                </a:extLst>
              </a:tr>
              <a:tr h="414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수축기혈압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&gt;= 140mmHg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378189"/>
                  </a:ext>
                </a:extLst>
              </a:tr>
              <a:tr h="414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이완기혈압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&gt;= 90mmHg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724480"/>
                  </a:ext>
                </a:extLst>
              </a:tr>
            </a:tbl>
          </a:graphicData>
        </a:graphic>
      </p:graphicFrame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081D608A-B99F-428F-9511-256012AB4796}"/>
              </a:ext>
            </a:extLst>
          </p:cNvPr>
          <p:cNvSpPr/>
          <p:nvPr/>
        </p:nvSpPr>
        <p:spPr>
          <a:xfrm>
            <a:off x="4891957" y="4139778"/>
            <a:ext cx="1850572" cy="250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0" name="표 14">
            <a:extLst>
              <a:ext uri="{FF2B5EF4-FFF2-40B4-BE49-F238E27FC236}">
                <a16:creationId xmlns:a16="http://schemas.microsoft.com/office/drawing/2014/main" id="{F86D04B3-DBDE-46C9-B58B-C06D3AFAC84F}"/>
              </a:ext>
            </a:extLst>
          </p:cNvPr>
          <p:cNvGraphicFramePr>
            <a:graphicFrameLocks noGrp="1"/>
          </p:cNvGraphicFramePr>
          <p:nvPr/>
        </p:nvGraphicFramePr>
        <p:xfrm>
          <a:off x="7110840" y="3318651"/>
          <a:ext cx="4002597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843">
                  <a:extLst>
                    <a:ext uri="{9D8B030D-6E8A-4147-A177-3AD203B41FA5}">
                      <a16:colId xmlns:a16="http://schemas.microsoft.com/office/drawing/2014/main" val="3883093346"/>
                    </a:ext>
                  </a:extLst>
                </a:gridCol>
                <a:gridCol w="1406843">
                  <a:extLst>
                    <a:ext uri="{9D8B030D-6E8A-4147-A177-3AD203B41FA5}">
                      <a16:colId xmlns:a16="http://schemas.microsoft.com/office/drawing/2014/main" val="1617262259"/>
                    </a:ext>
                  </a:extLst>
                </a:gridCol>
                <a:gridCol w="1188911">
                  <a:extLst>
                    <a:ext uri="{9D8B030D-6E8A-4147-A177-3AD203B41FA5}">
                      <a16:colId xmlns:a16="http://schemas.microsoft.com/office/drawing/2014/main" val="3035718568"/>
                    </a:ext>
                  </a:extLst>
                </a:gridCol>
              </a:tblGrid>
              <a:tr h="3416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고혈압여부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데이터개수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백분율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641205"/>
                  </a:ext>
                </a:extLst>
              </a:tr>
              <a:tr h="341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42,940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279279"/>
                  </a:ext>
                </a:extLst>
              </a:tr>
              <a:tr h="341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571,122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93%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876000"/>
                  </a:ext>
                </a:extLst>
              </a:tr>
              <a:tr h="3416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총계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614,062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03900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92B3A371-CCB9-4137-85FF-B05E5802FBE2}"/>
              </a:ext>
            </a:extLst>
          </p:cNvPr>
          <p:cNvSpPr txBox="1"/>
          <p:nvPr/>
        </p:nvSpPr>
        <p:spPr>
          <a:xfrm>
            <a:off x="838199" y="4906397"/>
            <a:ext cx="420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요단백에</a:t>
            </a:r>
            <a:r>
              <a:rPr lang="ko-KR" altLang="en-US" dirty="0"/>
              <a:t> 따른 요단백이상 </a:t>
            </a:r>
          </a:p>
        </p:txBody>
      </p:sp>
      <p:graphicFrame>
        <p:nvGraphicFramePr>
          <p:cNvPr id="27" name="표 8">
            <a:extLst>
              <a:ext uri="{FF2B5EF4-FFF2-40B4-BE49-F238E27FC236}">
                <a16:creationId xmlns:a16="http://schemas.microsoft.com/office/drawing/2014/main" id="{7799C0EA-0DAC-4C86-BEE9-E68F3A7C3B4C}"/>
              </a:ext>
            </a:extLst>
          </p:cNvPr>
          <p:cNvGraphicFramePr>
            <a:graphicFrameLocks noGrp="1"/>
          </p:cNvGraphicFramePr>
          <p:nvPr/>
        </p:nvGraphicFramePr>
        <p:xfrm>
          <a:off x="1252759" y="5374197"/>
          <a:ext cx="3270886" cy="959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9698">
                  <a:extLst>
                    <a:ext uri="{9D8B030D-6E8A-4147-A177-3AD203B41FA5}">
                      <a16:colId xmlns:a16="http://schemas.microsoft.com/office/drawing/2014/main" val="3501697371"/>
                    </a:ext>
                  </a:extLst>
                </a:gridCol>
                <a:gridCol w="1901188">
                  <a:extLst>
                    <a:ext uri="{9D8B030D-6E8A-4147-A177-3AD203B41FA5}">
                      <a16:colId xmlns:a16="http://schemas.microsoft.com/office/drawing/2014/main" val="627750584"/>
                    </a:ext>
                  </a:extLst>
                </a:gridCol>
              </a:tblGrid>
              <a:tr h="56292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요단백이상</a:t>
                      </a:r>
                      <a:br>
                        <a:rPr lang="en-US" altLang="ko-KR" sz="1400" dirty="0"/>
                      </a:br>
                      <a:r>
                        <a:rPr lang="ko-KR" altLang="en-US" sz="1400" dirty="0"/>
                        <a:t>판단기준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3639386"/>
                  </a:ext>
                </a:extLst>
              </a:tr>
              <a:tr h="3961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요단백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≥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659266"/>
                  </a:ext>
                </a:extLst>
              </a:tr>
            </a:tbl>
          </a:graphicData>
        </a:graphic>
      </p:graphicFrame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08C41B69-D5DD-4784-B9C4-CBFE8A814C11}"/>
              </a:ext>
            </a:extLst>
          </p:cNvPr>
          <p:cNvSpPr/>
          <p:nvPr/>
        </p:nvSpPr>
        <p:spPr>
          <a:xfrm>
            <a:off x="4891957" y="5728532"/>
            <a:ext cx="1850572" cy="250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9" name="표 14">
            <a:extLst>
              <a:ext uri="{FF2B5EF4-FFF2-40B4-BE49-F238E27FC236}">
                <a16:creationId xmlns:a16="http://schemas.microsoft.com/office/drawing/2014/main" id="{FCE6FFED-4314-4D6A-A3F1-8CD6022F7B55}"/>
              </a:ext>
            </a:extLst>
          </p:cNvPr>
          <p:cNvGraphicFramePr>
            <a:graphicFrameLocks noGrp="1"/>
          </p:cNvGraphicFramePr>
          <p:nvPr/>
        </p:nvGraphicFramePr>
        <p:xfrm>
          <a:off x="7110839" y="4906397"/>
          <a:ext cx="4002597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843">
                  <a:extLst>
                    <a:ext uri="{9D8B030D-6E8A-4147-A177-3AD203B41FA5}">
                      <a16:colId xmlns:a16="http://schemas.microsoft.com/office/drawing/2014/main" val="3883093346"/>
                    </a:ext>
                  </a:extLst>
                </a:gridCol>
                <a:gridCol w="1406843">
                  <a:extLst>
                    <a:ext uri="{9D8B030D-6E8A-4147-A177-3AD203B41FA5}">
                      <a16:colId xmlns:a16="http://schemas.microsoft.com/office/drawing/2014/main" val="1617262259"/>
                    </a:ext>
                  </a:extLst>
                </a:gridCol>
                <a:gridCol w="1188911">
                  <a:extLst>
                    <a:ext uri="{9D8B030D-6E8A-4147-A177-3AD203B41FA5}">
                      <a16:colId xmlns:a16="http://schemas.microsoft.com/office/drawing/2014/main" val="3035718568"/>
                    </a:ext>
                  </a:extLst>
                </a:gridCol>
              </a:tblGrid>
              <a:tr h="3416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요단백이상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데이터개수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백분율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641205"/>
                  </a:ext>
                </a:extLst>
              </a:tr>
              <a:tr h="341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5,310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279279"/>
                  </a:ext>
                </a:extLst>
              </a:tr>
              <a:tr h="341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608,752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99%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876000"/>
                  </a:ext>
                </a:extLst>
              </a:tr>
              <a:tr h="3416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총계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614,062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03900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BB8DBCE4-5B78-4796-A79E-4DC6E41BA2CF}"/>
              </a:ext>
            </a:extLst>
          </p:cNvPr>
          <p:cNvSpPr/>
          <p:nvPr/>
        </p:nvSpPr>
        <p:spPr>
          <a:xfrm>
            <a:off x="9973559" y="1665608"/>
            <a:ext cx="1139878" cy="14267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A7C6EB7-B8EE-43B1-AA37-4D5482161D9F}"/>
              </a:ext>
            </a:extLst>
          </p:cNvPr>
          <p:cNvSpPr/>
          <p:nvPr/>
        </p:nvSpPr>
        <p:spPr>
          <a:xfrm>
            <a:off x="9942902" y="3336818"/>
            <a:ext cx="1139878" cy="14267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3958748-05E1-4A9A-8BCC-E3CFDF72350B}"/>
              </a:ext>
            </a:extLst>
          </p:cNvPr>
          <p:cNvSpPr/>
          <p:nvPr/>
        </p:nvSpPr>
        <p:spPr>
          <a:xfrm>
            <a:off x="9942901" y="4924564"/>
            <a:ext cx="1139878" cy="14267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86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1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F0932AF0-AB77-4BA8-B4CC-124FF7A9B8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B07845-9F6A-4AA1-9659-192C1F476719}"/>
              </a:ext>
            </a:extLst>
          </p:cNvPr>
          <p:cNvSpPr txBox="1"/>
          <p:nvPr/>
        </p:nvSpPr>
        <p:spPr>
          <a:xfrm>
            <a:off x="838199" y="649945"/>
            <a:ext cx="686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600" b="1" dirty="0">
                <a:latin typeface="+mj-lt"/>
              </a:rPr>
              <a:t>범주형 변수 생성</a:t>
            </a:r>
            <a:endParaRPr lang="ko-KR" altLang="en-US" sz="4400" b="1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0F990C-A1F5-4AAB-B640-3632D33FC801}"/>
              </a:ext>
            </a:extLst>
          </p:cNvPr>
          <p:cNvSpPr txBox="1"/>
          <p:nvPr/>
        </p:nvSpPr>
        <p:spPr>
          <a:xfrm>
            <a:off x="1034143" y="3956121"/>
            <a:ext cx="420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혈색소에 따른 혈색소이상</a:t>
            </a:r>
          </a:p>
        </p:txBody>
      </p: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F95F8016-0FE2-462D-A964-07FAFC9A0346}"/>
              </a:ext>
            </a:extLst>
          </p:cNvPr>
          <p:cNvGraphicFramePr>
            <a:graphicFrameLocks noGrp="1"/>
          </p:cNvGraphicFramePr>
          <p:nvPr/>
        </p:nvGraphicFramePr>
        <p:xfrm>
          <a:off x="1499643" y="4416287"/>
          <a:ext cx="3039700" cy="159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116">
                  <a:extLst>
                    <a:ext uri="{9D8B030D-6E8A-4147-A177-3AD203B41FA5}">
                      <a16:colId xmlns:a16="http://schemas.microsoft.com/office/drawing/2014/main" val="1068016317"/>
                    </a:ext>
                  </a:extLst>
                </a:gridCol>
                <a:gridCol w="2295584">
                  <a:extLst>
                    <a:ext uri="{9D8B030D-6E8A-4147-A177-3AD203B41FA5}">
                      <a16:colId xmlns:a16="http://schemas.microsoft.com/office/drawing/2014/main" val="3976316882"/>
                    </a:ext>
                  </a:extLst>
                </a:gridCol>
              </a:tblGrid>
              <a:tr h="478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혈압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혈색소이상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판단기준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013252"/>
                  </a:ext>
                </a:extLst>
              </a:tr>
              <a:tr h="478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남성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&lt; 13g/dl, &gt; 17g/dl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378189"/>
                  </a:ext>
                </a:extLst>
              </a:tr>
              <a:tr h="478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여성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&lt; 12g/dl, &gt; 16g/dl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724480"/>
                  </a:ext>
                </a:extLst>
              </a:tr>
            </a:tbl>
          </a:graphicData>
        </a:graphic>
      </p:graphicFrame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081D608A-B99F-428F-9511-256012AB4796}"/>
              </a:ext>
            </a:extLst>
          </p:cNvPr>
          <p:cNvSpPr/>
          <p:nvPr/>
        </p:nvSpPr>
        <p:spPr>
          <a:xfrm>
            <a:off x="5113372" y="5030740"/>
            <a:ext cx="1850572" cy="250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0" name="표 14">
            <a:extLst>
              <a:ext uri="{FF2B5EF4-FFF2-40B4-BE49-F238E27FC236}">
                <a16:creationId xmlns:a16="http://schemas.microsoft.com/office/drawing/2014/main" id="{F86D04B3-DBDE-46C9-B58B-C06D3AFAC84F}"/>
              </a:ext>
            </a:extLst>
          </p:cNvPr>
          <p:cNvGraphicFramePr>
            <a:graphicFrameLocks noGrp="1"/>
          </p:cNvGraphicFramePr>
          <p:nvPr/>
        </p:nvGraphicFramePr>
        <p:xfrm>
          <a:off x="7306785" y="4410959"/>
          <a:ext cx="4002597" cy="1602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843">
                  <a:extLst>
                    <a:ext uri="{9D8B030D-6E8A-4147-A177-3AD203B41FA5}">
                      <a16:colId xmlns:a16="http://schemas.microsoft.com/office/drawing/2014/main" val="3883093346"/>
                    </a:ext>
                  </a:extLst>
                </a:gridCol>
                <a:gridCol w="1406843">
                  <a:extLst>
                    <a:ext uri="{9D8B030D-6E8A-4147-A177-3AD203B41FA5}">
                      <a16:colId xmlns:a16="http://schemas.microsoft.com/office/drawing/2014/main" val="1617262259"/>
                    </a:ext>
                  </a:extLst>
                </a:gridCol>
                <a:gridCol w="1188911">
                  <a:extLst>
                    <a:ext uri="{9D8B030D-6E8A-4147-A177-3AD203B41FA5}">
                      <a16:colId xmlns:a16="http://schemas.microsoft.com/office/drawing/2014/main" val="3035718568"/>
                    </a:ext>
                  </a:extLst>
                </a:gridCol>
              </a:tblGrid>
              <a:tr h="4007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혈색소이상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데이터개수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백분율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641205"/>
                  </a:ext>
                </a:extLst>
              </a:tr>
              <a:tr h="4007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133,145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279279"/>
                  </a:ext>
                </a:extLst>
              </a:tr>
              <a:tr h="4007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480,917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78%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876000"/>
                  </a:ext>
                </a:extLst>
              </a:tr>
              <a:tr h="4007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총계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614,062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0390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562D6BF1-E659-42CA-83E6-CDB9E76E53FB}"/>
              </a:ext>
            </a:extLst>
          </p:cNvPr>
          <p:cNvSpPr txBox="1"/>
          <p:nvPr/>
        </p:nvSpPr>
        <p:spPr>
          <a:xfrm>
            <a:off x="1034143" y="1576889"/>
            <a:ext cx="420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식전혈당</a:t>
            </a:r>
            <a:r>
              <a:rPr lang="en-US" altLang="ko-KR" dirty="0"/>
              <a:t>(</a:t>
            </a:r>
            <a:r>
              <a:rPr lang="ko-KR" altLang="en-US" dirty="0"/>
              <a:t>공복혈당</a:t>
            </a:r>
            <a:r>
              <a:rPr lang="en-US" altLang="ko-KR" dirty="0"/>
              <a:t>)</a:t>
            </a:r>
            <a:r>
              <a:rPr lang="ko-KR" altLang="en-US" dirty="0"/>
              <a:t>에 따른 당뇨여부</a:t>
            </a:r>
          </a:p>
        </p:txBody>
      </p:sp>
      <p:graphicFrame>
        <p:nvGraphicFramePr>
          <p:cNvPr id="21" name="표 8">
            <a:extLst>
              <a:ext uri="{FF2B5EF4-FFF2-40B4-BE49-F238E27FC236}">
                <a16:creationId xmlns:a16="http://schemas.microsoft.com/office/drawing/2014/main" id="{7FBEED5F-9295-46F9-9561-F52298DEC8AA}"/>
              </a:ext>
            </a:extLst>
          </p:cNvPr>
          <p:cNvGraphicFramePr>
            <a:graphicFrameLocks noGrp="1"/>
          </p:cNvGraphicFramePr>
          <p:nvPr/>
        </p:nvGraphicFramePr>
        <p:xfrm>
          <a:off x="1448703" y="2025116"/>
          <a:ext cx="3090640" cy="1125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219">
                  <a:extLst>
                    <a:ext uri="{9D8B030D-6E8A-4147-A177-3AD203B41FA5}">
                      <a16:colId xmlns:a16="http://schemas.microsoft.com/office/drawing/2014/main" val="3501697371"/>
                    </a:ext>
                  </a:extLst>
                </a:gridCol>
                <a:gridCol w="1796421">
                  <a:extLst>
                    <a:ext uri="{9D8B030D-6E8A-4147-A177-3AD203B41FA5}">
                      <a16:colId xmlns:a16="http://schemas.microsoft.com/office/drawing/2014/main" val="627750584"/>
                    </a:ext>
                  </a:extLst>
                </a:gridCol>
              </a:tblGrid>
              <a:tr h="56292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당뇨진단기준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3639386"/>
                  </a:ext>
                </a:extLst>
              </a:tr>
              <a:tr h="5629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혈당수치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≥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126mg/dl 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659266"/>
                  </a:ext>
                </a:extLst>
              </a:tr>
            </a:tbl>
          </a:graphicData>
        </a:graphic>
      </p:graphicFrame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E23E3C6F-D4CB-49F2-B1C5-A81B0E754259}"/>
              </a:ext>
            </a:extLst>
          </p:cNvPr>
          <p:cNvSpPr/>
          <p:nvPr/>
        </p:nvSpPr>
        <p:spPr>
          <a:xfrm>
            <a:off x="5087901" y="2501013"/>
            <a:ext cx="1850572" cy="250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3" name="표 14">
            <a:extLst>
              <a:ext uri="{FF2B5EF4-FFF2-40B4-BE49-F238E27FC236}">
                <a16:creationId xmlns:a16="http://schemas.microsoft.com/office/drawing/2014/main" id="{5508DDF2-788B-4C77-8D75-566091FEDF85}"/>
              </a:ext>
            </a:extLst>
          </p:cNvPr>
          <p:cNvGraphicFramePr>
            <a:graphicFrameLocks noGrp="1"/>
          </p:cNvGraphicFramePr>
          <p:nvPr/>
        </p:nvGraphicFramePr>
        <p:xfrm>
          <a:off x="7306785" y="1824754"/>
          <a:ext cx="4002597" cy="1602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37">
                  <a:extLst>
                    <a:ext uri="{9D8B030D-6E8A-4147-A177-3AD203B41FA5}">
                      <a16:colId xmlns:a16="http://schemas.microsoft.com/office/drawing/2014/main" val="3883093346"/>
                    </a:ext>
                  </a:extLst>
                </a:gridCol>
                <a:gridCol w="1561938">
                  <a:extLst>
                    <a:ext uri="{9D8B030D-6E8A-4147-A177-3AD203B41FA5}">
                      <a16:colId xmlns:a16="http://schemas.microsoft.com/office/drawing/2014/main" val="1617262259"/>
                    </a:ext>
                  </a:extLst>
                </a:gridCol>
                <a:gridCol w="1132522">
                  <a:extLst>
                    <a:ext uri="{9D8B030D-6E8A-4147-A177-3AD203B41FA5}">
                      <a16:colId xmlns:a16="http://schemas.microsoft.com/office/drawing/2014/main" val="3035718568"/>
                    </a:ext>
                  </a:extLst>
                </a:gridCol>
              </a:tblGrid>
              <a:tr h="4007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당뇨여부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데이터개수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백분율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641205"/>
                  </a:ext>
                </a:extLst>
              </a:tr>
              <a:tr h="4007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54,493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279279"/>
                  </a:ext>
                </a:extLst>
              </a:tr>
              <a:tr h="4007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559,569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91%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876000"/>
                  </a:ext>
                </a:extLst>
              </a:tr>
              <a:tr h="4007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총계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614,062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641356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BBDF434D-0EE0-4394-9DE0-02EB06B4F054}"/>
              </a:ext>
            </a:extLst>
          </p:cNvPr>
          <p:cNvSpPr/>
          <p:nvPr/>
        </p:nvSpPr>
        <p:spPr>
          <a:xfrm>
            <a:off x="10169504" y="1824754"/>
            <a:ext cx="1139878" cy="129490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5683DDB-1123-437F-84DA-419B30923536}"/>
              </a:ext>
            </a:extLst>
          </p:cNvPr>
          <p:cNvSpPr/>
          <p:nvPr/>
        </p:nvSpPr>
        <p:spPr>
          <a:xfrm>
            <a:off x="10122418" y="4410959"/>
            <a:ext cx="1139878" cy="129490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51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F0932AF0-AB77-4BA8-B4CC-124FF7A9B8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51B6E9-770A-4997-8DE2-044133CC4632}"/>
              </a:ext>
            </a:extLst>
          </p:cNvPr>
          <p:cNvSpPr txBox="1"/>
          <p:nvPr/>
        </p:nvSpPr>
        <p:spPr>
          <a:xfrm>
            <a:off x="838199" y="649945"/>
            <a:ext cx="686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600" b="1" dirty="0">
                <a:latin typeface="+mj-lt"/>
              </a:rPr>
              <a:t>비만</a:t>
            </a:r>
            <a:r>
              <a:rPr lang="en-US" altLang="ko-KR" sz="3600" b="1" dirty="0">
                <a:latin typeface="+mj-lt"/>
              </a:rPr>
              <a:t>-</a:t>
            </a:r>
            <a:r>
              <a:rPr lang="ko-KR" altLang="en-US" sz="3600" b="1" dirty="0">
                <a:latin typeface="+mj-lt"/>
              </a:rPr>
              <a:t>질병 변수간 시각화</a:t>
            </a:r>
            <a:endParaRPr lang="ko-KR" altLang="en-US" sz="4400" b="1" dirty="0">
              <a:latin typeface="+mj-lt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2A9EF46-9CC6-44F0-A5EE-C1CA0A8E5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296276"/>
            <a:ext cx="10515602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FCBA2709-806C-4A3E-971E-E666727FD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3782301"/>
            <a:ext cx="10515602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845DCF32-6BD3-4777-9211-625B09819FB6}"/>
              </a:ext>
            </a:extLst>
          </p:cNvPr>
          <p:cNvSpPr/>
          <p:nvPr/>
        </p:nvSpPr>
        <p:spPr>
          <a:xfrm>
            <a:off x="1357460" y="2658359"/>
            <a:ext cx="1593130" cy="980387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275BFA5-2A51-487F-BC20-9D3077DC2D91}"/>
              </a:ext>
            </a:extLst>
          </p:cNvPr>
          <p:cNvSpPr/>
          <p:nvPr/>
        </p:nvSpPr>
        <p:spPr>
          <a:xfrm>
            <a:off x="1357460" y="5227668"/>
            <a:ext cx="1593130" cy="980387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147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F0932AF0-AB77-4BA8-B4CC-124FF7A9B8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51B6E9-770A-4997-8DE2-044133CC4632}"/>
              </a:ext>
            </a:extLst>
          </p:cNvPr>
          <p:cNvSpPr txBox="1"/>
          <p:nvPr/>
        </p:nvSpPr>
        <p:spPr>
          <a:xfrm>
            <a:off x="838199" y="649945"/>
            <a:ext cx="686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600" b="1" dirty="0">
                <a:latin typeface="+mj-lt"/>
              </a:rPr>
              <a:t>비만</a:t>
            </a:r>
            <a:r>
              <a:rPr lang="en-US" altLang="ko-KR" sz="3600" b="1" dirty="0">
                <a:latin typeface="+mj-lt"/>
              </a:rPr>
              <a:t>-</a:t>
            </a:r>
            <a:r>
              <a:rPr lang="ko-KR" altLang="en-US" sz="3600" b="1" dirty="0">
                <a:latin typeface="+mj-lt"/>
              </a:rPr>
              <a:t>질병 변수간 시각화</a:t>
            </a:r>
            <a:endParaRPr lang="ko-KR" altLang="en-US" sz="4400" b="1" dirty="0">
              <a:latin typeface="+mj-lt"/>
            </a:endParaRPr>
          </a:p>
        </p:txBody>
      </p:sp>
      <p:pic>
        <p:nvPicPr>
          <p:cNvPr id="15" name="Picture 16">
            <a:extLst>
              <a:ext uri="{FF2B5EF4-FFF2-40B4-BE49-F238E27FC236}">
                <a16:creationId xmlns:a16="http://schemas.microsoft.com/office/drawing/2014/main" id="{6CEDEF49-F1B5-48BE-A80C-BE2BFFFB8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296276"/>
            <a:ext cx="10515602" cy="2471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E192D6E6-5063-4FC3-93EC-C5B328568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3802227"/>
            <a:ext cx="10515602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F130482D-D779-4146-8ACD-BA9E0B0F7234}"/>
              </a:ext>
            </a:extLst>
          </p:cNvPr>
          <p:cNvSpPr/>
          <p:nvPr/>
        </p:nvSpPr>
        <p:spPr>
          <a:xfrm>
            <a:off x="1357460" y="2658359"/>
            <a:ext cx="1593130" cy="980387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FFAF696-1C58-4E77-8DD4-128818963AA7}"/>
              </a:ext>
            </a:extLst>
          </p:cNvPr>
          <p:cNvSpPr/>
          <p:nvPr/>
        </p:nvSpPr>
        <p:spPr>
          <a:xfrm>
            <a:off x="1217629" y="5227668"/>
            <a:ext cx="1593130" cy="980387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062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F0932AF0-AB77-4BA8-B4CC-124FF7A9B8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DF3AA668-E8C2-4415-B85C-7D0652460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89" y="1381316"/>
            <a:ext cx="3825648" cy="4909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F009EB23-5F82-437F-A19F-56E15BC5D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901" y="1381316"/>
            <a:ext cx="3816777" cy="4896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2D7D1C1-1932-4BAB-8EBF-EB962F28E82D}"/>
              </a:ext>
            </a:extLst>
          </p:cNvPr>
          <p:cNvSpPr txBox="1"/>
          <p:nvPr/>
        </p:nvSpPr>
        <p:spPr>
          <a:xfrm>
            <a:off x="838199" y="649945"/>
            <a:ext cx="686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600" b="1" dirty="0">
                <a:latin typeface="+mj-lt"/>
              </a:rPr>
              <a:t>비만</a:t>
            </a:r>
            <a:r>
              <a:rPr lang="en-US" altLang="ko-KR" sz="3600" b="1" dirty="0">
                <a:latin typeface="+mj-lt"/>
              </a:rPr>
              <a:t>-</a:t>
            </a:r>
            <a:r>
              <a:rPr lang="ko-KR" altLang="en-US" sz="3600" b="1" dirty="0">
                <a:latin typeface="+mj-lt"/>
              </a:rPr>
              <a:t>질병 변수간 시각화</a:t>
            </a:r>
            <a:endParaRPr lang="ko-KR" altLang="en-US" sz="4400" b="1" dirty="0">
              <a:latin typeface="+mj-lt"/>
            </a:endParaRPr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4C43449E-445D-4C13-93D9-FA21AC1F2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6678" y="1381316"/>
            <a:ext cx="3743325" cy="4909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3132FA-50F7-44A0-A98D-2FEF7584D60D}"/>
              </a:ext>
            </a:extLst>
          </p:cNvPr>
          <p:cNvSpPr txBox="1"/>
          <p:nvPr/>
        </p:nvSpPr>
        <p:spPr>
          <a:xfrm>
            <a:off x="8539898" y="926944"/>
            <a:ext cx="3494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*5,000</a:t>
            </a:r>
            <a:r>
              <a:rPr lang="ko-KR" altLang="en-US" dirty="0"/>
              <a:t>개의 샘플링으로 시각화</a:t>
            </a:r>
          </a:p>
        </p:txBody>
      </p:sp>
    </p:spTree>
    <p:extLst>
      <p:ext uri="{BB962C8B-B14F-4D97-AF65-F5344CB8AC3E}">
        <p14:creationId xmlns:p14="http://schemas.microsoft.com/office/powerpoint/2010/main" val="23655305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F0932AF0-AB77-4BA8-B4CC-124FF7A9B8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200" name="Picture 8">
            <a:extLst>
              <a:ext uri="{FF2B5EF4-FFF2-40B4-BE49-F238E27FC236}">
                <a16:creationId xmlns:a16="http://schemas.microsoft.com/office/drawing/2014/main" id="{DD19A92E-4543-431D-8B23-8EF47DB74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77" y="1323490"/>
            <a:ext cx="6546452" cy="515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>
            <a:extLst>
              <a:ext uri="{FF2B5EF4-FFF2-40B4-BE49-F238E27FC236}">
                <a16:creationId xmlns:a16="http://schemas.microsoft.com/office/drawing/2014/main" id="{1DEE3155-B29B-4957-9AEE-B7F977AF6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494" y="1323490"/>
            <a:ext cx="4214020" cy="5153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2D7D1C1-1932-4BAB-8EBF-EB962F28E82D}"/>
              </a:ext>
            </a:extLst>
          </p:cNvPr>
          <p:cNvSpPr txBox="1"/>
          <p:nvPr/>
        </p:nvSpPr>
        <p:spPr>
          <a:xfrm>
            <a:off x="838199" y="649945"/>
            <a:ext cx="686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600" b="1" dirty="0">
                <a:latin typeface="+mj-lt"/>
              </a:rPr>
              <a:t>비만</a:t>
            </a:r>
            <a:r>
              <a:rPr lang="en-US" altLang="ko-KR" sz="3600" b="1" dirty="0">
                <a:latin typeface="+mj-lt"/>
              </a:rPr>
              <a:t>-</a:t>
            </a:r>
            <a:r>
              <a:rPr lang="ko-KR" altLang="en-US" sz="3600" b="1" dirty="0">
                <a:latin typeface="+mj-lt"/>
              </a:rPr>
              <a:t>질병 변수간 시각화</a:t>
            </a:r>
            <a:endParaRPr lang="ko-KR" altLang="en-US" sz="4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46530422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F0932AF0-AB77-4BA8-B4CC-124FF7A9B8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3BF0B8-2050-4FAC-8BC0-253BF80CFA90}"/>
              </a:ext>
            </a:extLst>
          </p:cNvPr>
          <p:cNvSpPr txBox="1"/>
          <p:nvPr/>
        </p:nvSpPr>
        <p:spPr>
          <a:xfrm>
            <a:off x="838199" y="649945"/>
            <a:ext cx="686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600" b="1" dirty="0">
                <a:latin typeface="+mj-lt"/>
              </a:rPr>
              <a:t>비만여부 대비 질병여부 비율</a:t>
            </a:r>
            <a:endParaRPr lang="ko-KR" altLang="en-US" sz="4400" b="1" dirty="0">
              <a:latin typeface="+mj-lt"/>
            </a:endParaRPr>
          </a:p>
        </p:txBody>
      </p:sp>
      <p:graphicFrame>
        <p:nvGraphicFramePr>
          <p:cNvPr id="6" name="표 9">
            <a:extLst>
              <a:ext uri="{FF2B5EF4-FFF2-40B4-BE49-F238E27FC236}">
                <a16:creationId xmlns:a16="http://schemas.microsoft.com/office/drawing/2014/main" id="{ED5CCF1B-5828-4073-B286-4AE656F0ECD8}"/>
              </a:ext>
            </a:extLst>
          </p:cNvPr>
          <p:cNvGraphicFramePr>
            <a:graphicFrameLocks noGrp="1"/>
          </p:cNvGraphicFramePr>
          <p:nvPr/>
        </p:nvGraphicFramePr>
        <p:xfrm>
          <a:off x="967949" y="2649430"/>
          <a:ext cx="4902200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1100">
                  <a:extLst>
                    <a:ext uri="{9D8B030D-6E8A-4147-A177-3AD203B41FA5}">
                      <a16:colId xmlns:a16="http://schemas.microsoft.com/office/drawing/2014/main" val="3189007714"/>
                    </a:ext>
                  </a:extLst>
                </a:gridCol>
                <a:gridCol w="2451100">
                  <a:extLst>
                    <a:ext uri="{9D8B030D-6E8A-4147-A177-3AD203B41FA5}">
                      <a16:colId xmlns:a16="http://schemas.microsoft.com/office/drawing/2014/main" val="1228023990"/>
                    </a:ext>
                  </a:extLst>
                </a:gridCol>
              </a:tblGrid>
              <a:tr h="3393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비만여부 대비 고혈압여부 비율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32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비만여부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고혈압여부 비율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98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1592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874147"/>
                  </a:ext>
                </a:extLst>
              </a:tr>
            </a:tbl>
          </a:graphicData>
        </a:graphic>
      </p:graphicFrame>
      <p:graphicFrame>
        <p:nvGraphicFramePr>
          <p:cNvPr id="12" name="표 9">
            <a:extLst>
              <a:ext uri="{FF2B5EF4-FFF2-40B4-BE49-F238E27FC236}">
                <a16:creationId xmlns:a16="http://schemas.microsoft.com/office/drawing/2014/main" id="{8A7419B2-FE6B-4BFF-8A28-8A9096ECF0ED}"/>
              </a:ext>
            </a:extLst>
          </p:cNvPr>
          <p:cNvGraphicFramePr>
            <a:graphicFrameLocks noGrp="1"/>
          </p:cNvGraphicFramePr>
          <p:nvPr/>
        </p:nvGraphicFramePr>
        <p:xfrm>
          <a:off x="967949" y="4406529"/>
          <a:ext cx="4902200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1100">
                  <a:extLst>
                    <a:ext uri="{9D8B030D-6E8A-4147-A177-3AD203B41FA5}">
                      <a16:colId xmlns:a16="http://schemas.microsoft.com/office/drawing/2014/main" val="3189007714"/>
                    </a:ext>
                  </a:extLst>
                </a:gridCol>
                <a:gridCol w="2451100">
                  <a:extLst>
                    <a:ext uri="{9D8B030D-6E8A-4147-A177-3AD203B41FA5}">
                      <a16:colId xmlns:a16="http://schemas.microsoft.com/office/drawing/2014/main" val="1228023990"/>
                    </a:ext>
                  </a:extLst>
                </a:gridCol>
              </a:tblGrid>
              <a:tr h="3393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비만여부 대비 당뇨여부 비율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32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비만여부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당뇨여부 비율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98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1592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87414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705D2EB-8EAC-465F-ADDB-DC18041ECC16}"/>
                  </a:ext>
                </a:extLst>
              </p:cNvPr>
              <p:cNvSpPr txBox="1"/>
              <p:nvPr/>
            </p:nvSpPr>
            <p:spPr>
              <a:xfrm>
                <a:off x="838199" y="1296276"/>
                <a:ext cx="7206344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비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만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검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진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질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병</m:t>
                    </m:r>
                  </m:oMath>
                </a14:m>
                <a:r>
                  <a:rPr lang="ko-KR" altLang="en-US" dirty="0"/>
                  <a:t>이 진단된 </a:t>
                </a:r>
                <a:r>
                  <a:rPr lang="ko-KR" altLang="en-US" dirty="0" err="1"/>
                  <a:t>검진자</a:t>
                </a:r>
                <a:r>
                  <a:rPr lang="ko-KR" altLang="en-US" dirty="0"/>
                  <a:t> 라 </a:t>
                </a:r>
                <a:r>
                  <a:rPr lang="ko-KR" altLang="en-US" dirty="0" err="1"/>
                  <a:t>할때</a:t>
                </a:r>
                <a:r>
                  <a:rPr lang="en-US" altLang="ko-KR" dirty="0"/>
                  <a:t>,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705D2EB-8EAC-465F-ADDB-DC18041EC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296276"/>
                <a:ext cx="7206344" cy="374526"/>
              </a:xfrm>
              <a:prstGeom prst="rect">
                <a:avLst/>
              </a:prstGeom>
              <a:blipFill>
                <a:blip r:embed="rId2"/>
                <a:stretch>
                  <a:fillRect l="-507" t="-819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67BDA5-DFFF-4451-97D9-67F0B01BC029}"/>
                  </a:ext>
                </a:extLst>
              </p:cNvPr>
              <p:cNvSpPr txBox="1"/>
              <p:nvPr/>
            </p:nvSpPr>
            <p:spPr>
              <a:xfrm>
                <a:off x="1145694" y="1783589"/>
                <a:ext cx="7206344" cy="5335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den>
                    </m:f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</a:t>
                </a:r>
                <a:r>
                  <a:rPr lang="ko-KR" altLang="en-US" dirty="0">
                    <a:sym typeface="Wingdings" panose="05000000000000000000" pitchFamily="2" charset="2"/>
                  </a:rPr>
                  <a:t>비만인 검진자중 질병을 진단받은 </a:t>
                </a:r>
                <a:r>
                  <a:rPr lang="ko-KR" altLang="en-US" dirty="0" err="1">
                    <a:sym typeface="Wingdings" panose="05000000000000000000" pitchFamily="2" charset="2"/>
                  </a:rPr>
                  <a:t>검진자</a:t>
                </a:r>
                <a:r>
                  <a:rPr lang="ko-KR" altLang="en-US" dirty="0">
                    <a:sym typeface="Wingdings" panose="05000000000000000000" pitchFamily="2" charset="2"/>
                  </a:rPr>
                  <a:t> 비율</a:t>
                </a:r>
                <a:r>
                  <a:rPr lang="en-US" altLang="ko-KR" dirty="0">
                    <a:sym typeface="Wingdings" panose="05000000000000000000" pitchFamily="2" charset="2"/>
                  </a:rPr>
                  <a:t> 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67BDA5-DFFF-4451-97D9-67F0B01BC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694" y="1783589"/>
                <a:ext cx="7206344" cy="533544"/>
              </a:xfrm>
              <a:prstGeom prst="rect">
                <a:avLst/>
              </a:prstGeom>
              <a:blipFill>
                <a:blip r:embed="rId3"/>
                <a:stretch>
                  <a:fillRect b="-11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표 9">
            <a:extLst>
              <a:ext uri="{FF2B5EF4-FFF2-40B4-BE49-F238E27FC236}">
                <a16:creationId xmlns:a16="http://schemas.microsoft.com/office/drawing/2014/main" id="{3B6A06AC-644C-407A-B5CF-C5E88744689D}"/>
              </a:ext>
            </a:extLst>
          </p:cNvPr>
          <p:cNvGraphicFramePr>
            <a:graphicFrameLocks noGrp="1"/>
          </p:cNvGraphicFramePr>
          <p:nvPr/>
        </p:nvGraphicFramePr>
        <p:xfrm>
          <a:off x="6331857" y="4406529"/>
          <a:ext cx="4902200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1100">
                  <a:extLst>
                    <a:ext uri="{9D8B030D-6E8A-4147-A177-3AD203B41FA5}">
                      <a16:colId xmlns:a16="http://schemas.microsoft.com/office/drawing/2014/main" val="3189007714"/>
                    </a:ext>
                  </a:extLst>
                </a:gridCol>
                <a:gridCol w="2451100">
                  <a:extLst>
                    <a:ext uri="{9D8B030D-6E8A-4147-A177-3AD203B41FA5}">
                      <a16:colId xmlns:a16="http://schemas.microsoft.com/office/drawing/2014/main" val="1228023990"/>
                    </a:ext>
                  </a:extLst>
                </a:gridCol>
              </a:tblGrid>
              <a:tr h="3393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비만여부 대비 요단백이상 비율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32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비만여부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요단백이상 비율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98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1592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874147"/>
                  </a:ext>
                </a:extLst>
              </a:tr>
            </a:tbl>
          </a:graphicData>
        </a:graphic>
      </p:graphicFrame>
      <p:graphicFrame>
        <p:nvGraphicFramePr>
          <p:cNvPr id="17" name="표 9">
            <a:extLst>
              <a:ext uri="{FF2B5EF4-FFF2-40B4-BE49-F238E27FC236}">
                <a16:creationId xmlns:a16="http://schemas.microsoft.com/office/drawing/2014/main" id="{958DFB75-46BA-4F71-B3CF-19A7ED106F30}"/>
              </a:ext>
            </a:extLst>
          </p:cNvPr>
          <p:cNvGraphicFramePr>
            <a:graphicFrameLocks noGrp="1"/>
          </p:cNvGraphicFramePr>
          <p:nvPr/>
        </p:nvGraphicFramePr>
        <p:xfrm>
          <a:off x="6320970" y="2649072"/>
          <a:ext cx="4913088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6544">
                  <a:extLst>
                    <a:ext uri="{9D8B030D-6E8A-4147-A177-3AD203B41FA5}">
                      <a16:colId xmlns:a16="http://schemas.microsoft.com/office/drawing/2014/main" val="3189007714"/>
                    </a:ext>
                  </a:extLst>
                </a:gridCol>
                <a:gridCol w="2456544">
                  <a:extLst>
                    <a:ext uri="{9D8B030D-6E8A-4147-A177-3AD203B41FA5}">
                      <a16:colId xmlns:a16="http://schemas.microsoft.com/office/drawing/2014/main" val="1228023990"/>
                    </a:ext>
                  </a:extLst>
                </a:gridCol>
              </a:tblGrid>
              <a:tr h="3393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비만여부 대비 혈색소이상 비율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32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비만여부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혈색소이상 비율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98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1592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874147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A6C2D482-63E9-4986-B0E3-E6B240EED2D6}"/>
              </a:ext>
            </a:extLst>
          </p:cNvPr>
          <p:cNvSpPr/>
          <p:nvPr/>
        </p:nvSpPr>
        <p:spPr>
          <a:xfrm>
            <a:off x="3421930" y="3035431"/>
            <a:ext cx="2448219" cy="10868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6257EAD-083C-4C4B-BF47-06D8523FECAD}"/>
              </a:ext>
            </a:extLst>
          </p:cNvPr>
          <p:cNvSpPr/>
          <p:nvPr/>
        </p:nvSpPr>
        <p:spPr>
          <a:xfrm>
            <a:off x="8750526" y="4792888"/>
            <a:ext cx="2448219" cy="1086841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F121276-06F4-4CA1-8BFC-A069AC7FE2E7}"/>
              </a:ext>
            </a:extLst>
          </p:cNvPr>
          <p:cNvSpPr/>
          <p:nvPr/>
        </p:nvSpPr>
        <p:spPr>
          <a:xfrm>
            <a:off x="3419049" y="4792887"/>
            <a:ext cx="2448219" cy="10868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02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2" name="Picture 8">
            <a:extLst>
              <a:ext uri="{FF2B5EF4-FFF2-40B4-BE49-F238E27FC236}">
                <a16:creationId xmlns:a16="http://schemas.microsoft.com/office/drawing/2014/main" id="{50081272-A515-4024-977A-CE2187DCE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798" y="1300485"/>
            <a:ext cx="10472001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4" name="Picture 10">
            <a:extLst>
              <a:ext uri="{FF2B5EF4-FFF2-40B4-BE49-F238E27FC236}">
                <a16:creationId xmlns:a16="http://schemas.microsoft.com/office/drawing/2014/main" id="{653DAD25-5603-4EFA-A1E2-33B8681C9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798" y="3831355"/>
            <a:ext cx="10472000" cy="2521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액자 3">
            <a:extLst>
              <a:ext uri="{FF2B5EF4-FFF2-40B4-BE49-F238E27FC236}">
                <a16:creationId xmlns:a16="http://schemas.microsoft.com/office/drawing/2014/main" id="{F0932AF0-AB77-4BA8-B4CC-124FF7A9B8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A6E347-D54B-4CFC-91C9-7702064FA9A3}"/>
              </a:ext>
            </a:extLst>
          </p:cNvPr>
          <p:cNvSpPr txBox="1"/>
          <p:nvPr/>
        </p:nvSpPr>
        <p:spPr>
          <a:xfrm>
            <a:off x="838199" y="649945"/>
            <a:ext cx="686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600" b="1" dirty="0">
                <a:latin typeface="+mj-lt"/>
              </a:rPr>
              <a:t>음주</a:t>
            </a:r>
            <a:r>
              <a:rPr lang="en-US" altLang="ko-KR" sz="3600" b="1" dirty="0">
                <a:latin typeface="+mj-lt"/>
              </a:rPr>
              <a:t>-</a:t>
            </a:r>
            <a:r>
              <a:rPr lang="ko-KR" altLang="en-US" sz="3600" b="1" dirty="0">
                <a:latin typeface="+mj-lt"/>
              </a:rPr>
              <a:t>질병 변수간 시각화</a:t>
            </a:r>
            <a:endParaRPr lang="ko-KR" altLang="en-US" sz="4400" b="1" dirty="0">
              <a:latin typeface="+mj-lt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8BC412F-42E6-4C97-80F3-2F33010F9936}"/>
              </a:ext>
            </a:extLst>
          </p:cNvPr>
          <p:cNvSpPr/>
          <p:nvPr/>
        </p:nvSpPr>
        <p:spPr>
          <a:xfrm>
            <a:off x="1046376" y="2705493"/>
            <a:ext cx="1593130" cy="980387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E9DFA9B-07CA-48DD-B297-A304D297C3F9}"/>
              </a:ext>
            </a:extLst>
          </p:cNvPr>
          <p:cNvSpPr/>
          <p:nvPr/>
        </p:nvSpPr>
        <p:spPr>
          <a:xfrm>
            <a:off x="1131217" y="5265375"/>
            <a:ext cx="1593130" cy="980387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307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F0932AF0-AB77-4BA8-B4CC-124FF7A9B8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2EEE1BB1-1998-4839-8665-E2E62675E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7310"/>
            <a:ext cx="10515600" cy="1325563"/>
          </a:xfrm>
        </p:spPr>
        <p:txBody>
          <a:bodyPr/>
          <a:lstStyle/>
          <a:p>
            <a:r>
              <a:rPr lang="ko-KR" altLang="en-US" b="1" dirty="0"/>
              <a:t>데이터 변수설명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0E05205-E669-45A6-9543-82A49C46C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2873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ko-KR" altLang="en-US" sz="3200" dirty="0"/>
              <a:t>성별코드</a:t>
            </a:r>
            <a:r>
              <a:rPr lang="en-US" altLang="ko-KR" sz="3200" dirty="0"/>
              <a:t>, </a:t>
            </a:r>
            <a:r>
              <a:rPr lang="ko-KR" altLang="en-US" sz="3200" dirty="0"/>
              <a:t>연령대코드</a:t>
            </a:r>
            <a:r>
              <a:rPr lang="en-US" altLang="ko-KR" sz="3200" dirty="0"/>
              <a:t>, </a:t>
            </a:r>
            <a:r>
              <a:rPr lang="ko-KR" altLang="en-US" sz="3200" dirty="0"/>
              <a:t>시도코드 </a:t>
            </a:r>
            <a:r>
              <a:rPr lang="en-US" altLang="ko-KR" sz="3200" dirty="0"/>
              <a:t>: </a:t>
            </a:r>
            <a:r>
              <a:rPr lang="ko-KR" altLang="en-US" sz="3200" dirty="0"/>
              <a:t>성별</a:t>
            </a:r>
            <a:r>
              <a:rPr lang="en-US" altLang="ko-KR" sz="3200" dirty="0"/>
              <a:t>, </a:t>
            </a:r>
            <a:r>
              <a:rPr lang="ko-KR" altLang="en-US" sz="3200" dirty="0"/>
              <a:t>연령대</a:t>
            </a:r>
            <a:r>
              <a:rPr lang="en-US" altLang="ko-KR" sz="3200" dirty="0"/>
              <a:t>(5</a:t>
            </a:r>
            <a:r>
              <a:rPr lang="ko-KR" altLang="en-US" sz="3200" dirty="0" err="1"/>
              <a:t>세단위</a:t>
            </a:r>
            <a:r>
              <a:rPr lang="en-US" altLang="ko-KR" sz="3200" dirty="0"/>
              <a:t>), </a:t>
            </a:r>
            <a:r>
              <a:rPr lang="ko-KR" altLang="en-US" sz="3200" dirty="0"/>
              <a:t>시도</a:t>
            </a:r>
            <a:r>
              <a:rPr lang="en-US" altLang="ko-KR" sz="3200" dirty="0"/>
              <a:t>(</a:t>
            </a:r>
            <a:r>
              <a:rPr lang="ko-KR" altLang="en-US" sz="3200" dirty="0"/>
              <a:t>특별시</a:t>
            </a:r>
            <a:r>
              <a:rPr lang="en-US" altLang="ko-KR" sz="3200" dirty="0"/>
              <a:t>, </a:t>
            </a:r>
            <a:r>
              <a:rPr lang="ko-KR" altLang="en-US" sz="3200" dirty="0"/>
              <a:t>광역시</a:t>
            </a:r>
            <a:r>
              <a:rPr lang="en-US" altLang="ko-KR" sz="3200" dirty="0"/>
              <a:t>, </a:t>
            </a:r>
            <a:r>
              <a:rPr lang="ko-KR" altLang="en-US" sz="3200" dirty="0"/>
              <a:t>도</a:t>
            </a:r>
            <a:r>
              <a:rPr lang="en-US" altLang="ko-KR" sz="3200" dirty="0"/>
              <a:t>)</a:t>
            </a:r>
            <a:r>
              <a:rPr lang="ko-KR" altLang="en-US" sz="3200" dirty="0"/>
              <a:t>에 따라 숫자를 부여한 자료</a:t>
            </a:r>
            <a:endParaRPr lang="en-US" altLang="ko-KR" sz="3200" dirty="0"/>
          </a:p>
          <a:p>
            <a:r>
              <a:rPr lang="ko-KR" altLang="en-US" sz="3200" dirty="0"/>
              <a:t>신장</a:t>
            </a:r>
            <a:r>
              <a:rPr lang="en-US" altLang="ko-KR" sz="3200" dirty="0"/>
              <a:t>(5Cm</a:t>
            </a:r>
            <a:r>
              <a:rPr lang="ko-KR" altLang="en-US" sz="3200" dirty="0"/>
              <a:t>단위</a:t>
            </a:r>
            <a:r>
              <a:rPr lang="en-US" altLang="ko-KR" sz="3200" dirty="0"/>
              <a:t>), </a:t>
            </a:r>
            <a:r>
              <a:rPr lang="ko-KR" altLang="en-US" sz="3200" dirty="0"/>
              <a:t>체중</a:t>
            </a:r>
            <a:r>
              <a:rPr lang="en-US" altLang="ko-KR" sz="3200" dirty="0"/>
              <a:t>(5Kg</a:t>
            </a:r>
            <a:r>
              <a:rPr lang="ko-KR" altLang="en-US" sz="3200" dirty="0"/>
              <a:t>단위</a:t>
            </a:r>
            <a:r>
              <a:rPr lang="en-US" altLang="ko-KR" sz="3200" dirty="0"/>
              <a:t>) : </a:t>
            </a:r>
            <a:r>
              <a:rPr lang="ko-KR" altLang="en-US" sz="3200" dirty="0"/>
              <a:t>신장</a:t>
            </a:r>
            <a:r>
              <a:rPr lang="en-US" altLang="ko-KR" sz="3200" dirty="0"/>
              <a:t>, </a:t>
            </a:r>
            <a:r>
              <a:rPr lang="ko-KR" altLang="en-US" sz="3200" dirty="0"/>
              <a:t>체중을 </a:t>
            </a:r>
            <a:r>
              <a:rPr lang="ko-KR" altLang="en-US" sz="3200" dirty="0" err="1"/>
              <a:t>내림하여</a:t>
            </a:r>
            <a:r>
              <a:rPr lang="ko-KR" altLang="en-US" sz="3200" dirty="0"/>
              <a:t> </a:t>
            </a:r>
            <a:r>
              <a:rPr lang="en-US" altLang="ko-KR" sz="3200" dirty="0"/>
              <a:t>5cm, 5kg</a:t>
            </a:r>
            <a:r>
              <a:rPr lang="ko-KR" altLang="en-US" sz="3200" dirty="0"/>
              <a:t>단위로 표현한 자료</a:t>
            </a:r>
            <a:endParaRPr lang="en-US" altLang="ko-KR" sz="3200" dirty="0"/>
          </a:p>
          <a:p>
            <a:r>
              <a:rPr lang="ko-KR" altLang="en-US" sz="3200" dirty="0"/>
              <a:t>허리둘레 </a:t>
            </a:r>
            <a:r>
              <a:rPr lang="en-US" altLang="ko-KR" sz="3200" dirty="0"/>
              <a:t>: </a:t>
            </a:r>
            <a:r>
              <a:rPr lang="ko-KR" altLang="en-US" sz="3200" dirty="0"/>
              <a:t>검진자의 허리둘레</a:t>
            </a:r>
            <a:endParaRPr lang="en-US" altLang="ko-KR" sz="3200" dirty="0"/>
          </a:p>
          <a:p>
            <a:r>
              <a:rPr lang="ko-KR" altLang="en-US" sz="3200" dirty="0"/>
              <a:t>시력</a:t>
            </a:r>
            <a:r>
              <a:rPr lang="en-US" altLang="ko-KR" sz="3200" dirty="0"/>
              <a:t>(</a:t>
            </a:r>
            <a:r>
              <a:rPr lang="ko-KR" altLang="en-US" sz="3200" dirty="0"/>
              <a:t>좌</a:t>
            </a:r>
            <a:r>
              <a:rPr lang="en-US" altLang="ko-KR" sz="3200" dirty="0"/>
              <a:t>,</a:t>
            </a:r>
            <a:r>
              <a:rPr lang="ko-KR" altLang="en-US" sz="3200" dirty="0"/>
              <a:t>우</a:t>
            </a:r>
            <a:r>
              <a:rPr lang="en-US" altLang="ko-KR" sz="3200" dirty="0"/>
              <a:t>), </a:t>
            </a:r>
            <a:r>
              <a:rPr lang="ko-KR" altLang="en-US" sz="3200" dirty="0"/>
              <a:t>청력</a:t>
            </a:r>
            <a:r>
              <a:rPr lang="en-US" altLang="ko-KR" sz="3200" dirty="0"/>
              <a:t>(</a:t>
            </a:r>
            <a:r>
              <a:rPr lang="ko-KR" altLang="en-US" sz="3200" dirty="0"/>
              <a:t>좌</a:t>
            </a:r>
            <a:r>
              <a:rPr lang="en-US" altLang="ko-KR" sz="3200" dirty="0"/>
              <a:t>,</a:t>
            </a:r>
            <a:r>
              <a:rPr lang="ko-KR" altLang="en-US" sz="3200" dirty="0"/>
              <a:t>우</a:t>
            </a:r>
            <a:r>
              <a:rPr lang="en-US" altLang="ko-KR" sz="3200" dirty="0"/>
              <a:t>) : </a:t>
            </a:r>
            <a:r>
              <a:rPr lang="ko-KR" altLang="en-US" sz="3200" dirty="0"/>
              <a:t>검진자의 각 좌</a:t>
            </a:r>
            <a:r>
              <a:rPr lang="en-US" altLang="ko-KR" sz="3200" dirty="0"/>
              <a:t>, </a:t>
            </a:r>
            <a:r>
              <a:rPr lang="ko-KR" altLang="en-US" sz="3200" dirty="0"/>
              <a:t>우 눈의 시력과 귀의 청력</a:t>
            </a:r>
            <a:endParaRPr lang="en-US" altLang="ko-KR" sz="3200" dirty="0"/>
          </a:p>
          <a:p>
            <a:r>
              <a:rPr lang="ko-KR" altLang="en-US" sz="3200" dirty="0"/>
              <a:t>수축기 혈압</a:t>
            </a:r>
            <a:r>
              <a:rPr lang="en-US" altLang="ko-KR" sz="3200" dirty="0"/>
              <a:t>, </a:t>
            </a:r>
            <a:r>
              <a:rPr lang="ko-KR" altLang="en-US" sz="3200" dirty="0"/>
              <a:t>이완기 혈압 </a:t>
            </a:r>
            <a:r>
              <a:rPr lang="en-US" altLang="ko-KR" sz="3200" dirty="0"/>
              <a:t>: </a:t>
            </a:r>
            <a:r>
              <a:rPr lang="ko-KR" altLang="en-US" sz="3200" dirty="0"/>
              <a:t>혈압검사시 검진자의 최고혈압과 최저 혈압</a:t>
            </a:r>
            <a:endParaRPr lang="en-US" altLang="ko-KR" sz="3200" dirty="0"/>
          </a:p>
          <a:p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43444970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0" name="Picture 10">
            <a:extLst>
              <a:ext uri="{FF2B5EF4-FFF2-40B4-BE49-F238E27FC236}">
                <a16:creationId xmlns:a16="http://schemas.microsoft.com/office/drawing/2014/main" id="{3F55901A-534B-4314-9700-00CA4742B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799" y="3835564"/>
            <a:ext cx="10428402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>
            <a:extLst>
              <a:ext uri="{FF2B5EF4-FFF2-40B4-BE49-F238E27FC236}">
                <a16:creationId xmlns:a16="http://schemas.microsoft.com/office/drawing/2014/main" id="{7C6328EE-BEF6-4185-B632-7A53F8EC5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799" y="1296276"/>
            <a:ext cx="10428402" cy="253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액자 3">
            <a:extLst>
              <a:ext uri="{FF2B5EF4-FFF2-40B4-BE49-F238E27FC236}">
                <a16:creationId xmlns:a16="http://schemas.microsoft.com/office/drawing/2014/main" id="{F0932AF0-AB77-4BA8-B4CC-124FF7A9B8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A6E347-D54B-4CFC-91C9-7702064FA9A3}"/>
              </a:ext>
            </a:extLst>
          </p:cNvPr>
          <p:cNvSpPr txBox="1"/>
          <p:nvPr/>
        </p:nvSpPr>
        <p:spPr>
          <a:xfrm>
            <a:off x="838199" y="649945"/>
            <a:ext cx="686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600" b="1" dirty="0">
                <a:latin typeface="+mj-lt"/>
              </a:rPr>
              <a:t>음주</a:t>
            </a:r>
            <a:r>
              <a:rPr lang="en-US" altLang="ko-KR" sz="3600" b="1" dirty="0">
                <a:latin typeface="+mj-lt"/>
              </a:rPr>
              <a:t>-</a:t>
            </a:r>
            <a:r>
              <a:rPr lang="ko-KR" altLang="en-US" sz="3600" b="1" dirty="0">
                <a:latin typeface="+mj-lt"/>
              </a:rPr>
              <a:t>질병 변수간 시각화</a:t>
            </a:r>
            <a:endParaRPr lang="ko-KR" altLang="en-US" sz="4400" b="1" dirty="0">
              <a:latin typeface="+mj-lt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178590F-D0C0-49FB-AF68-B6ADA8D4236E}"/>
              </a:ext>
            </a:extLst>
          </p:cNvPr>
          <p:cNvSpPr/>
          <p:nvPr/>
        </p:nvSpPr>
        <p:spPr>
          <a:xfrm>
            <a:off x="1168924" y="2697233"/>
            <a:ext cx="1593130" cy="980387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841FE10-D544-4D8D-90CA-710691A91DF2}"/>
              </a:ext>
            </a:extLst>
          </p:cNvPr>
          <p:cNvSpPr/>
          <p:nvPr/>
        </p:nvSpPr>
        <p:spPr>
          <a:xfrm>
            <a:off x="1168924" y="5149548"/>
            <a:ext cx="1593130" cy="980387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36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F0932AF0-AB77-4BA8-B4CC-124FF7A9B8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A6E347-D54B-4CFC-91C9-7702064FA9A3}"/>
              </a:ext>
            </a:extLst>
          </p:cNvPr>
          <p:cNvSpPr txBox="1"/>
          <p:nvPr/>
        </p:nvSpPr>
        <p:spPr>
          <a:xfrm>
            <a:off x="838199" y="649945"/>
            <a:ext cx="686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600" b="1" dirty="0">
                <a:latin typeface="+mj-lt"/>
              </a:rPr>
              <a:t>음주</a:t>
            </a:r>
            <a:r>
              <a:rPr lang="en-US" altLang="ko-KR" sz="3600" b="1" dirty="0">
                <a:latin typeface="+mj-lt"/>
              </a:rPr>
              <a:t>-</a:t>
            </a:r>
            <a:r>
              <a:rPr lang="ko-KR" altLang="en-US" sz="3600" b="1" dirty="0">
                <a:latin typeface="+mj-lt"/>
              </a:rPr>
              <a:t>질병 변수간 시각화</a:t>
            </a:r>
            <a:endParaRPr lang="ko-KR" altLang="en-US" sz="4400" b="1" dirty="0">
              <a:latin typeface="+mj-lt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87B89E6-C01A-4A72-BBA5-297CF9BFC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33" y="1381316"/>
            <a:ext cx="3782268" cy="4909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07C233D4-7D4C-49E1-A952-813039570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175" y="1381316"/>
            <a:ext cx="3782268" cy="4909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FD3F8DB0-050D-461E-A1A3-9C6EBDF0B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0926" y="1458686"/>
            <a:ext cx="3823441" cy="483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08929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F0932AF0-AB77-4BA8-B4CC-124FF7A9B8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A6E347-D54B-4CFC-91C9-7702064FA9A3}"/>
              </a:ext>
            </a:extLst>
          </p:cNvPr>
          <p:cNvSpPr txBox="1"/>
          <p:nvPr/>
        </p:nvSpPr>
        <p:spPr>
          <a:xfrm>
            <a:off x="838199" y="649945"/>
            <a:ext cx="686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600" b="1" dirty="0">
                <a:latin typeface="+mj-lt"/>
              </a:rPr>
              <a:t>음주</a:t>
            </a:r>
            <a:r>
              <a:rPr lang="en-US" altLang="ko-KR" sz="3600" b="1" dirty="0">
                <a:latin typeface="+mj-lt"/>
              </a:rPr>
              <a:t>-</a:t>
            </a:r>
            <a:r>
              <a:rPr lang="ko-KR" altLang="en-US" sz="3600" b="1" dirty="0">
                <a:latin typeface="+mj-lt"/>
              </a:rPr>
              <a:t>질병 변수간 시각화</a:t>
            </a:r>
            <a:endParaRPr lang="ko-KR" altLang="en-US" sz="4400" b="1" dirty="0">
              <a:latin typeface="+mj-lt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F0434787-BBCD-4381-B30F-0FA026AD7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78" y="1323489"/>
            <a:ext cx="6546452" cy="515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A78E67A6-AD65-4321-BF5F-A68F87593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495" y="1323490"/>
            <a:ext cx="4214020" cy="5153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079905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F0932AF0-AB77-4BA8-B4CC-124FF7A9B8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3BF0B8-2050-4FAC-8BC0-253BF80CFA90}"/>
              </a:ext>
            </a:extLst>
          </p:cNvPr>
          <p:cNvSpPr txBox="1"/>
          <p:nvPr/>
        </p:nvSpPr>
        <p:spPr>
          <a:xfrm>
            <a:off x="838199" y="649945"/>
            <a:ext cx="686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600" b="1" dirty="0">
                <a:latin typeface="+mj-lt"/>
              </a:rPr>
              <a:t>음주여부 대비 질병여부 비율</a:t>
            </a:r>
            <a:endParaRPr lang="ko-KR" altLang="en-US" sz="4400" b="1" dirty="0">
              <a:latin typeface="+mj-lt"/>
            </a:endParaRPr>
          </a:p>
        </p:txBody>
      </p:sp>
      <p:graphicFrame>
        <p:nvGraphicFramePr>
          <p:cNvPr id="6" name="표 9">
            <a:extLst>
              <a:ext uri="{FF2B5EF4-FFF2-40B4-BE49-F238E27FC236}">
                <a16:creationId xmlns:a16="http://schemas.microsoft.com/office/drawing/2014/main" id="{ED5CCF1B-5828-4073-B286-4AE656F0ECD8}"/>
              </a:ext>
            </a:extLst>
          </p:cNvPr>
          <p:cNvGraphicFramePr>
            <a:graphicFrameLocks noGrp="1"/>
          </p:cNvGraphicFramePr>
          <p:nvPr/>
        </p:nvGraphicFramePr>
        <p:xfrm>
          <a:off x="967949" y="2649430"/>
          <a:ext cx="4902200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1100">
                  <a:extLst>
                    <a:ext uri="{9D8B030D-6E8A-4147-A177-3AD203B41FA5}">
                      <a16:colId xmlns:a16="http://schemas.microsoft.com/office/drawing/2014/main" val="3189007714"/>
                    </a:ext>
                  </a:extLst>
                </a:gridCol>
                <a:gridCol w="2451100">
                  <a:extLst>
                    <a:ext uri="{9D8B030D-6E8A-4147-A177-3AD203B41FA5}">
                      <a16:colId xmlns:a16="http://schemas.microsoft.com/office/drawing/2014/main" val="1228023990"/>
                    </a:ext>
                  </a:extLst>
                </a:gridCol>
              </a:tblGrid>
              <a:tr h="3393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음주여부 대비 고혈압여부 비율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32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음주여부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고혈압여부 비율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98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1592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874147"/>
                  </a:ext>
                </a:extLst>
              </a:tr>
            </a:tbl>
          </a:graphicData>
        </a:graphic>
      </p:graphicFrame>
      <p:graphicFrame>
        <p:nvGraphicFramePr>
          <p:cNvPr id="12" name="표 9">
            <a:extLst>
              <a:ext uri="{FF2B5EF4-FFF2-40B4-BE49-F238E27FC236}">
                <a16:creationId xmlns:a16="http://schemas.microsoft.com/office/drawing/2014/main" id="{8A7419B2-FE6B-4BFF-8A28-8A9096ECF0ED}"/>
              </a:ext>
            </a:extLst>
          </p:cNvPr>
          <p:cNvGraphicFramePr>
            <a:graphicFrameLocks noGrp="1"/>
          </p:cNvGraphicFramePr>
          <p:nvPr/>
        </p:nvGraphicFramePr>
        <p:xfrm>
          <a:off x="967949" y="4406529"/>
          <a:ext cx="4902200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1100">
                  <a:extLst>
                    <a:ext uri="{9D8B030D-6E8A-4147-A177-3AD203B41FA5}">
                      <a16:colId xmlns:a16="http://schemas.microsoft.com/office/drawing/2014/main" val="3189007714"/>
                    </a:ext>
                  </a:extLst>
                </a:gridCol>
                <a:gridCol w="2451100">
                  <a:extLst>
                    <a:ext uri="{9D8B030D-6E8A-4147-A177-3AD203B41FA5}">
                      <a16:colId xmlns:a16="http://schemas.microsoft.com/office/drawing/2014/main" val="1228023990"/>
                    </a:ext>
                  </a:extLst>
                </a:gridCol>
              </a:tblGrid>
              <a:tr h="3393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음주여부 대비 당뇨여부 비율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32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음주여부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당뇨여부 비율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98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1592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87414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705D2EB-8EAC-465F-ADDB-DC18041ECC16}"/>
                  </a:ext>
                </a:extLst>
              </p:cNvPr>
              <p:cNvSpPr txBox="1"/>
              <p:nvPr/>
            </p:nvSpPr>
            <p:spPr>
              <a:xfrm>
                <a:off x="838199" y="1296276"/>
                <a:ext cx="7206344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음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주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하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검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진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질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병</m:t>
                    </m:r>
                  </m:oMath>
                </a14:m>
                <a:r>
                  <a:rPr lang="ko-KR" altLang="en-US" dirty="0"/>
                  <a:t>이 진단된 </a:t>
                </a:r>
                <a:r>
                  <a:rPr lang="ko-KR" altLang="en-US" dirty="0" err="1"/>
                  <a:t>검진자</a:t>
                </a:r>
                <a:r>
                  <a:rPr lang="ko-KR" altLang="en-US" dirty="0"/>
                  <a:t> 라 </a:t>
                </a:r>
                <a:r>
                  <a:rPr lang="ko-KR" altLang="en-US" dirty="0" err="1"/>
                  <a:t>할때</a:t>
                </a:r>
                <a:r>
                  <a:rPr lang="en-US" altLang="ko-KR" dirty="0"/>
                  <a:t>,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705D2EB-8EAC-465F-ADDB-DC18041EC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296276"/>
                <a:ext cx="7206344" cy="374526"/>
              </a:xfrm>
              <a:prstGeom prst="rect">
                <a:avLst/>
              </a:prstGeom>
              <a:blipFill>
                <a:blip r:embed="rId2"/>
                <a:stretch>
                  <a:fillRect l="-507" t="-8197" r="-2451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67BDA5-DFFF-4451-97D9-67F0B01BC029}"/>
                  </a:ext>
                </a:extLst>
              </p:cNvPr>
              <p:cNvSpPr txBox="1"/>
              <p:nvPr/>
            </p:nvSpPr>
            <p:spPr>
              <a:xfrm>
                <a:off x="1145694" y="1783589"/>
                <a:ext cx="7206344" cy="5335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den>
                    </m:f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</a:t>
                </a:r>
                <a:r>
                  <a:rPr lang="ko-KR" altLang="en-US" dirty="0">
                    <a:sym typeface="Wingdings" panose="05000000000000000000" pitchFamily="2" charset="2"/>
                  </a:rPr>
                  <a:t>음주중인 검진자중 질병을 진단받은 </a:t>
                </a:r>
                <a:r>
                  <a:rPr lang="ko-KR" altLang="en-US" dirty="0" err="1">
                    <a:sym typeface="Wingdings" panose="05000000000000000000" pitchFamily="2" charset="2"/>
                  </a:rPr>
                  <a:t>검진자</a:t>
                </a:r>
                <a:r>
                  <a:rPr lang="ko-KR" altLang="en-US" dirty="0">
                    <a:sym typeface="Wingdings" panose="05000000000000000000" pitchFamily="2" charset="2"/>
                  </a:rPr>
                  <a:t> 비율</a:t>
                </a:r>
                <a:r>
                  <a:rPr lang="en-US" altLang="ko-KR" dirty="0">
                    <a:sym typeface="Wingdings" panose="05000000000000000000" pitchFamily="2" charset="2"/>
                  </a:rPr>
                  <a:t> 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67BDA5-DFFF-4451-97D9-67F0B01BC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694" y="1783589"/>
                <a:ext cx="7206344" cy="533544"/>
              </a:xfrm>
              <a:prstGeom prst="rect">
                <a:avLst/>
              </a:prstGeom>
              <a:blipFill>
                <a:blip r:embed="rId3"/>
                <a:stretch>
                  <a:fillRect b="-11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표 9">
            <a:extLst>
              <a:ext uri="{FF2B5EF4-FFF2-40B4-BE49-F238E27FC236}">
                <a16:creationId xmlns:a16="http://schemas.microsoft.com/office/drawing/2014/main" id="{3B6A06AC-644C-407A-B5CF-C5E88744689D}"/>
              </a:ext>
            </a:extLst>
          </p:cNvPr>
          <p:cNvGraphicFramePr>
            <a:graphicFrameLocks noGrp="1"/>
          </p:cNvGraphicFramePr>
          <p:nvPr/>
        </p:nvGraphicFramePr>
        <p:xfrm>
          <a:off x="6331857" y="4406529"/>
          <a:ext cx="4902200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1100">
                  <a:extLst>
                    <a:ext uri="{9D8B030D-6E8A-4147-A177-3AD203B41FA5}">
                      <a16:colId xmlns:a16="http://schemas.microsoft.com/office/drawing/2014/main" val="3189007714"/>
                    </a:ext>
                  </a:extLst>
                </a:gridCol>
                <a:gridCol w="2451100">
                  <a:extLst>
                    <a:ext uri="{9D8B030D-6E8A-4147-A177-3AD203B41FA5}">
                      <a16:colId xmlns:a16="http://schemas.microsoft.com/office/drawing/2014/main" val="1228023990"/>
                    </a:ext>
                  </a:extLst>
                </a:gridCol>
              </a:tblGrid>
              <a:tr h="3393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음주여부 대비 요단백이상 비율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32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음주여부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요단백이상 비율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98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1592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874147"/>
                  </a:ext>
                </a:extLst>
              </a:tr>
            </a:tbl>
          </a:graphicData>
        </a:graphic>
      </p:graphicFrame>
      <p:graphicFrame>
        <p:nvGraphicFramePr>
          <p:cNvPr id="17" name="표 9">
            <a:extLst>
              <a:ext uri="{FF2B5EF4-FFF2-40B4-BE49-F238E27FC236}">
                <a16:creationId xmlns:a16="http://schemas.microsoft.com/office/drawing/2014/main" id="{958DFB75-46BA-4F71-B3CF-19A7ED106F30}"/>
              </a:ext>
            </a:extLst>
          </p:cNvPr>
          <p:cNvGraphicFramePr>
            <a:graphicFrameLocks noGrp="1"/>
          </p:cNvGraphicFramePr>
          <p:nvPr/>
        </p:nvGraphicFramePr>
        <p:xfrm>
          <a:off x="6320970" y="2649072"/>
          <a:ext cx="4913088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6544">
                  <a:extLst>
                    <a:ext uri="{9D8B030D-6E8A-4147-A177-3AD203B41FA5}">
                      <a16:colId xmlns:a16="http://schemas.microsoft.com/office/drawing/2014/main" val="3189007714"/>
                    </a:ext>
                  </a:extLst>
                </a:gridCol>
                <a:gridCol w="2456544">
                  <a:extLst>
                    <a:ext uri="{9D8B030D-6E8A-4147-A177-3AD203B41FA5}">
                      <a16:colId xmlns:a16="http://schemas.microsoft.com/office/drawing/2014/main" val="1228023990"/>
                    </a:ext>
                  </a:extLst>
                </a:gridCol>
              </a:tblGrid>
              <a:tr h="3393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음주여부 대비 혈색소이상 비율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32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음주여부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혈색소이상 비율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98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1592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27%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874147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CC65FCE3-E5F2-461C-A14E-A3843D22ED8D}"/>
              </a:ext>
            </a:extLst>
          </p:cNvPr>
          <p:cNvSpPr/>
          <p:nvPr/>
        </p:nvSpPr>
        <p:spPr>
          <a:xfrm>
            <a:off x="8785838" y="2981146"/>
            <a:ext cx="2448219" cy="1086841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74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42" name="Picture 10">
            <a:extLst>
              <a:ext uri="{FF2B5EF4-FFF2-40B4-BE49-F238E27FC236}">
                <a16:creationId xmlns:a16="http://schemas.microsoft.com/office/drawing/2014/main" id="{C9D09106-78B1-4321-9FB1-971369D79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15" y="3888825"/>
            <a:ext cx="10330486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0" name="Picture 8">
            <a:extLst>
              <a:ext uri="{FF2B5EF4-FFF2-40B4-BE49-F238E27FC236}">
                <a16:creationId xmlns:a16="http://schemas.microsoft.com/office/drawing/2014/main" id="{6528D0C2-06D4-4B8C-B87A-64539EDD1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15" y="1349537"/>
            <a:ext cx="10330486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액자 3">
            <a:extLst>
              <a:ext uri="{FF2B5EF4-FFF2-40B4-BE49-F238E27FC236}">
                <a16:creationId xmlns:a16="http://schemas.microsoft.com/office/drawing/2014/main" id="{F0932AF0-AB77-4BA8-B4CC-124FF7A9B8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A6E347-D54B-4CFC-91C9-7702064FA9A3}"/>
              </a:ext>
            </a:extLst>
          </p:cNvPr>
          <p:cNvSpPr txBox="1"/>
          <p:nvPr/>
        </p:nvSpPr>
        <p:spPr>
          <a:xfrm>
            <a:off x="838199" y="649945"/>
            <a:ext cx="686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600" b="1" dirty="0">
                <a:latin typeface="+mj-lt"/>
              </a:rPr>
              <a:t>흡연</a:t>
            </a:r>
            <a:r>
              <a:rPr lang="en-US" altLang="ko-KR" sz="3600" b="1" dirty="0">
                <a:latin typeface="+mj-lt"/>
              </a:rPr>
              <a:t>-</a:t>
            </a:r>
            <a:r>
              <a:rPr lang="ko-KR" altLang="en-US" sz="3600" b="1" dirty="0">
                <a:latin typeface="+mj-lt"/>
              </a:rPr>
              <a:t>질병 변수간 시각화</a:t>
            </a:r>
            <a:endParaRPr lang="ko-KR" altLang="en-US" sz="4400" b="1" dirty="0">
              <a:latin typeface="+mj-lt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DEC5295-1AB2-457D-AC5D-865381513D38}"/>
              </a:ext>
            </a:extLst>
          </p:cNvPr>
          <p:cNvSpPr/>
          <p:nvPr/>
        </p:nvSpPr>
        <p:spPr>
          <a:xfrm>
            <a:off x="1168924" y="2697233"/>
            <a:ext cx="1593130" cy="980387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D92F0CE-0FFE-4ED6-9A54-931191AACA91}"/>
              </a:ext>
            </a:extLst>
          </p:cNvPr>
          <p:cNvSpPr/>
          <p:nvPr/>
        </p:nvSpPr>
        <p:spPr>
          <a:xfrm>
            <a:off x="1168924" y="5232650"/>
            <a:ext cx="1593130" cy="980387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69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6" name="Picture 8">
            <a:extLst>
              <a:ext uri="{FF2B5EF4-FFF2-40B4-BE49-F238E27FC236}">
                <a16:creationId xmlns:a16="http://schemas.microsoft.com/office/drawing/2014/main" id="{D0CD9277-29DE-4D90-B5AC-A971BE447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798" y="3942084"/>
            <a:ext cx="10428401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4" name="Picture 6">
            <a:extLst>
              <a:ext uri="{FF2B5EF4-FFF2-40B4-BE49-F238E27FC236}">
                <a16:creationId xmlns:a16="http://schemas.microsoft.com/office/drawing/2014/main" id="{FA2F6FCA-D6D7-4062-BF17-C61BE4ED1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799" y="1349536"/>
            <a:ext cx="10428402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액자 3">
            <a:extLst>
              <a:ext uri="{FF2B5EF4-FFF2-40B4-BE49-F238E27FC236}">
                <a16:creationId xmlns:a16="http://schemas.microsoft.com/office/drawing/2014/main" id="{F0932AF0-AB77-4BA8-B4CC-124FF7A9B8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A6E347-D54B-4CFC-91C9-7702064FA9A3}"/>
              </a:ext>
            </a:extLst>
          </p:cNvPr>
          <p:cNvSpPr txBox="1"/>
          <p:nvPr/>
        </p:nvSpPr>
        <p:spPr>
          <a:xfrm>
            <a:off x="838199" y="649945"/>
            <a:ext cx="686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600" b="1" dirty="0">
                <a:latin typeface="+mj-lt"/>
              </a:rPr>
              <a:t>흡연</a:t>
            </a:r>
            <a:r>
              <a:rPr lang="en-US" altLang="ko-KR" sz="3600" b="1" dirty="0">
                <a:latin typeface="+mj-lt"/>
              </a:rPr>
              <a:t>-</a:t>
            </a:r>
            <a:r>
              <a:rPr lang="ko-KR" altLang="en-US" sz="3600" b="1" dirty="0">
                <a:latin typeface="+mj-lt"/>
              </a:rPr>
              <a:t>질병 변수간 시각화</a:t>
            </a:r>
            <a:endParaRPr lang="ko-KR" altLang="en-US" sz="4400" b="1" dirty="0">
              <a:latin typeface="+mj-lt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9D562AA-AF0C-4037-B3AE-81A2D0B27B45}"/>
              </a:ext>
            </a:extLst>
          </p:cNvPr>
          <p:cNvSpPr/>
          <p:nvPr/>
        </p:nvSpPr>
        <p:spPr>
          <a:xfrm>
            <a:off x="1168924" y="2697233"/>
            <a:ext cx="1593130" cy="980387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D2EEC50-70D1-46EA-8DAD-CF05E6EED2A2}"/>
              </a:ext>
            </a:extLst>
          </p:cNvPr>
          <p:cNvSpPr/>
          <p:nvPr/>
        </p:nvSpPr>
        <p:spPr>
          <a:xfrm>
            <a:off x="1066801" y="5264227"/>
            <a:ext cx="1593130" cy="980387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75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F0932AF0-AB77-4BA8-B4CC-124FF7A9B8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A6E347-D54B-4CFC-91C9-7702064FA9A3}"/>
              </a:ext>
            </a:extLst>
          </p:cNvPr>
          <p:cNvSpPr txBox="1"/>
          <p:nvPr/>
        </p:nvSpPr>
        <p:spPr>
          <a:xfrm>
            <a:off x="838199" y="649945"/>
            <a:ext cx="686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600" b="1" dirty="0">
                <a:latin typeface="+mj-lt"/>
              </a:rPr>
              <a:t>흡연</a:t>
            </a:r>
            <a:r>
              <a:rPr lang="en-US" altLang="ko-KR" sz="3600" b="1" dirty="0">
                <a:latin typeface="+mj-lt"/>
              </a:rPr>
              <a:t>-</a:t>
            </a:r>
            <a:r>
              <a:rPr lang="ko-KR" altLang="en-US" sz="3600" b="1" dirty="0">
                <a:latin typeface="+mj-lt"/>
              </a:rPr>
              <a:t>질병 변수간 시각화</a:t>
            </a:r>
            <a:endParaRPr lang="ko-KR" altLang="en-US" sz="4400" b="1" dirty="0">
              <a:latin typeface="+mj-lt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0672DF2-C67C-4A54-87E6-007F2ED74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59" y="1381316"/>
            <a:ext cx="3775529" cy="4909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>
            <a:extLst>
              <a:ext uri="{FF2B5EF4-FFF2-40B4-BE49-F238E27FC236}">
                <a16:creationId xmlns:a16="http://schemas.microsoft.com/office/drawing/2014/main" id="{128B3CF3-8F9A-46AB-A408-EB1A26FAF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887" y="1381315"/>
            <a:ext cx="3743325" cy="4909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0" name="Picture 6">
            <a:extLst>
              <a:ext uri="{FF2B5EF4-FFF2-40B4-BE49-F238E27FC236}">
                <a16:creationId xmlns:a16="http://schemas.microsoft.com/office/drawing/2014/main" id="{30B03C59-D4A2-4FD1-9F5B-E1CA29697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114" y="1382675"/>
            <a:ext cx="3773729" cy="490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03051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F0932AF0-AB77-4BA8-B4CC-124FF7A9B8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A6E347-D54B-4CFC-91C9-7702064FA9A3}"/>
              </a:ext>
            </a:extLst>
          </p:cNvPr>
          <p:cNvSpPr txBox="1"/>
          <p:nvPr/>
        </p:nvSpPr>
        <p:spPr>
          <a:xfrm>
            <a:off x="838199" y="649945"/>
            <a:ext cx="686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600" b="1" dirty="0">
                <a:latin typeface="+mj-lt"/>
              </a:rPr>
              <a:t>흡연</a:t>
            </a:r>
            <a:r>
              <a:rPr lang="en-US" altLang="ko-KR" sz="3600" b="1" dirty="0">
                <a:latin typeface="+mj-lt"/>
              </a:rPr>
              <a:t>-</a:t>
            </a:r>
            <a:r>
              <a:rPr lang="ko-KR" altLang="en-US" sz="3600" b="1" dirty="0">
                <a:latin typeface="+mj-lt"/>
              </a:rPr>
              <a:t>질병 변수간 시각화</a:t>
            </a:r>
            <a:endParaRPr lang="ko-KR" altLang="en-US" sz="4400" b="1" dirty="0">
              <a:latin typeface="+mj-lt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117ACAC-20F0-4E0C-B8D4-E3A8F20EE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78" y="1323488"/>
            <a:ext cx="6554610" cy="5120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C573B674-723C-4AE9-BEC8-57A02B8AF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495" y="1323489"/>
            <a:ext cx="4214020" cy="5180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7556379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F0932AF0-AB77-4BA8-B4CC-124FF7A9B8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3BF0B8-2050-4FAC-8BC0-253BF80CFA90}"/>
              </a:ext>
            </a:extLst>
          </p:cNvPr>
          <p:cNvSpPr txBox="1"/>
          <p:nvPr/>
        </p:nvSpPr>
        <p:spPr>
          <a:xfrm>
            <a:off x="838199" y="649945"/>
            <a:ext cx="686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600" b="1" dirty="0">
                <a:latin typeface="+mj-lt"/>
              </a:rPr>
              <a:t>흡연여부 대비 질병여부 비율</a:t>
            </a:r>
            <a:endParaRPr lang="ko-KR" altLang="en-US" sz="4400" b="1" dirty="0">
              <a:latin typeface="+mj-lt"/>
            </a:endParaRPr>
          </a:p>
        </p:txBody>
      </p:sp>
      <p:graphicFrame>
        <p:nvGraphicFramePr>
          <p:cNvPr id="6" name="표 9">
            <a:extLst>
              <a:ext uri="{FF2B5EF4-FFF2-40B4-BE49-F238E27FC236}">
                <a16:creationId xmlns:a16="http://schemas.microsoft.com/office/drawing/2014/main" id="{ED5CCF1B-5828-4073-B286-4AE656F0ECD8}"/>
              </a:ext>
            </a:extLst>
          </p:cNvPr>
          <p:cNvGraphicFramePr>
            <a:graphicFrameLocks noGrp="1"/>
          </p:cNvGraphicFramePr>
          <p:nvPr/>
        </p:nvGraphicFramePr>
        <p:xfrm>
          <a:off x="967949" y="2649072"/>
          <a:ext cx="4902200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1100">
                  <a:extLst>
                    <a:ext uri="{9D8B030D-6E8A-4147-A177-3AD203B41FA5}">
                      <a16:colId xmlns:a16="http://schemas.microsoft.com/office/drawing/2014/main" val="3189007714"/>
                    </a:ext>
                  </a:extLst>
                </a:gridCol>
                <a:gridCol w="2451100">
                  <a:extLst>
                    <a:ext uri="{9D8B030D-6E8A-4147-A177-3AD203B41FA5}">
                      <a16:colId xmlns:a16="http://schemas.microsoft.com/office/drawing/2014/main" val="1228023990"/>
                    </a:ext>
                  </a:extLst>
                </a:gridCol>
              </a:tblGrid>
              <a:tr h="3393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흡연여부 대비 고혈압여부 비율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32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흡연여부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고혈압여부 비율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98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1592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874147"/>
                  </a:ext>
                </a:extLst>
              </a:tr>
            </a:tbl>
          </a:graphicData>
        </a:graphic>
      </p:graphicFrame>
      <p:graphicFrame>
        <p:nvGraphicFramePr>
          <p:cNvPr id="12" name="표 9">
            <a:extLst>
              <a:ext uri="{FF2B5EF4-FFF2-40B4-BE49-F238E27FC236}">
                <a16:creationId xmlns:a16="http://schemas.microsoft.com/office/drawing/2014/main" id="{8A7419B2-FE6B-4BFF-8A28-8A9096ECF0ED}"/>
              </a:ext>
            </a:extLst>
          </p:cNvPr>
          <p:cNvGraphicFramePr>
            <a:graphicFrameLocks noGrp="1"/>
          </p:cNvGraphicFramePr>
          <p:nvPr/>
        </p:nvGraphicFramePr>
        <p:xfrm>
          <a:off x="967949" y="4406529"/>
          <a:ext cx="4902200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1100">
                  <a:extLst>
                    <a:ext uri="{9D8B030D-6E8A-4147-A177-3AD203B41FA5}">
                      <a16:colId xmlns:a16="http://schemas.microsoft.com/office/drawing/2014/main" val="3189007714"/>
                    </a:ext>
                  </a:extLst>
                </a:gridCol>
                <a:gridCol w="2451100">
                  <a:extLst>
                    <a:ext uri="{9D8B030D-6E8A-4147-A177-3AD203B41FA5}">
                      <a16:colId xmlns:a16="http://schemas.microsoft.com/office/drawing/2014/main" val="1228023990"/>
                    </a:ext>
                  </a:extLst>
                </a:gridCol>
              </a:tblGrid>
              <a:tr h="3393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흡연여부 대비 당뇨여부 비율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32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흡연여부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당뇨여부 비율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98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1592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87414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705D2EB-8EAC-465F-ADDB-DC18041ECC16}"/>
                  </a:ext>
                </a:extLst>
              </p:cNvPr>
              <p:cNvSpPr txBox="1"/>
              <p:nvPr/>
            </p:nvSpPr>
            <p:spPr>
              <a:xfrm>
                <a:off x="838199" y="1296276"/>
                <a:ext cx="7206344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흡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연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검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진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질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병</m:t>
                    </m:r>
                  </m:oMath>
                </a14:m>
                <a:r>
                  <a:rPr lang="ko-KR" altLang="en-US" dirty="0"/>
                  <a:t>이 진단된 </a:t>
                </a:r>
                <a:r>
                  <a:rPr lang="ko-KR" altLang="en-US" dirty="0" err="1"/>
                  <a:t>검진자</a:t>
                </a:r>
                <a:r>
                  <a:rPr lang="ko-KR" altLang="en-US" dirty="0"/>
                  <a:t> 라 </a:t>
                </a:r>
                <a:r>
                  <a:rPr lang="ko-KR" altLang="en-US" dirty="0" err="1"/>
                  <a:t>할때</a:t>
                </a:r>
                <a:r>
                  <a:rPr lang="en-US" altLang="ko-KR" dirty="0"/>
                  <a:t>,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705D2EB-8EAC-465F-ADDB-DC18041EC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296276"/>
                <a:ext cx="7206344" cy="374526"/>
              </a:xfrm>
              <a:prstGeom prst="rect">
                <a:avLst/>
              </a:prstGeom>
              <a:blipFill>
                <a:blip r:embed="rId2"/>
                <a:stretch>
                  <a:fillRect l="-507" t="-819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67BDA5-DFFF-4451-97D9-67F0B01BC029}"/>
                  </a:ext>
                </a:extLst>
              </p:cNvPr>
              <p:cNvSpPr txBox="1"/>
              <p:nvPr/>
            </p:nvSpPr>
            <p:spPr>
              <a:xfrm>
                <a:off x="1145694" y="1783589"/>
                <a:ext cx="7206344" cy="5335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den>
                    </m:f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</a:t>
                </a:r>
                <a:r>
                  <a:rPr lang="ko-KR" altLang="en-US" dirty="0">
                    <a:sym typeface="Wingdings" panose="05000000000000000000" pitchFamily="2" charset="2"/>
                  </a:rPr>
                  <a:t>흡연자 검진자중 질병을 진단받은 </a:t>
                </a:r>
                <a:r>
                  <a:rPr lang="ko-KR" altLang="en-US" dirty="0" err="1">
                    <a:sym typeface="Wingdings" panose="05000000000000000000" pitchFamily="2" charset="2"/>
                  </a:rPr>
                  <a:t>검진자</a:t>
                </a:r>
                <a:r>
                  <a:rPr lang="ko-KR" altLang="en-US" dirty="0">
                    <a:sym typeface="Wingdings" panose="05000000000000000000" pitchFamily="2" charset="2"/>
                  </a:rPr>
                  <a:t> 비율</a:t>
                </a:r>
                <a:r>
                  <a:rPr lang="en-US" altLang="ko-KR" dirty="0">
                    <a:sym typeface="Wingdings" panose="05000000000000000000" pitchFamily="2" charset="2"/>
                  </a:rPr>
                  <a:t> 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67BDA5-DFFF-4451-97D9-67F0B01BC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694" y="1783589"/>
                <a:ext cx="7206344" cy="533544"/>
              </a:xfrm>
              <a:prstGeom prst="rect">
                <a:avLst/>
              </a:prstGeom>
              <a:blipFill>
                <a:blip r:embed="rId3"/>
                <a:stretch>
                  <a:fillRect b="-11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표 9">
            <a:extLst>
              <a:ext uri="{FF2B5EF4-FFF2-40B4-BE49-F238E27FC236}">
                <a16:creationId xmlns:a16="http://schemas.microsoft.com/office/drawing/2014/main" id="{3B6A06AC-644C-407A-B5CF-C5E88744689D}"/>
              </a:ext>
            </a:extLst>
          </p:cNvPr>
          <p:cNvGraphicFramePr>
            <a:graphicFrameLocks noGrp="1"/>
          </p:cNvGraphicFramePr>
          <p:nvPr/>
        </p:nvGraphicFramePr>
        <p:xfrm>
          <a:off x="6331857" y="4406529"/>
          <a:ext cx="4902200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1100">
                  <a:extLst>
                    <a:ext uri="{9D8B030D-6E8A-4147-A177-3AD203B41FA5}">
                      <a16:colId xmlns:a16="http://schemas.microsoft.com/office/drawing/2014/main" val="3189007714"/>
                    </a:ext>
                  </a:extLst>
                </a:gridCol>
                <a:gridCol w="2451100">
                  <a:extLst>
                    <a:ext uri="{9D8B030D-6E8A-4147-A177-3AD203B41FA5}">
                      <a16:colId xmlns:a16="http://schemas.microsoft.com/office/drawing/2014/main" val="1228023990"/>
                    </a:ext>
                  </a:extLst>
                </a:gridCol>
              </a:tblGrid>
              <a:tr h="3393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흡연여부 대비 요단백이상 비율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32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흡연여부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요단백이상 비율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98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1592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1.1%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874147"/>
                  </a:ext>
                </a:extLst>
              </a:tr>
            </a:tbl>
          </a:graphicData>
        </a:graphic>
      </p:graphicFrame>
      <p:graphicFrame>
        <p:nvGraphicFramePr>
          <p:cNvPr id="17" name="표 9">
            <a:extLst>
              <a:ext uri="{FF2B5EF4-FFF2-40B4-BE49-F238E27FC236}">
                <a16:creationId xmlns:a16="http://schemas.microsoft.com/office/drawing/2014/main" id="{958DFB75-46BA-4F71-B3CF-19A7ED106F30}"/>
              </a:ext>
            </a:extLst>
          </p:cNvPr>
          <p:cNvGraphicFramePr>
            <a:graphicFrameLocks noGrp="1"/>
          </p:cNvGraphicFramePr>
          <p:nvPr/>
        </p:nvGraphicFramePr>
        <p:xfrm>
          <a:off x="6320970" y="2649072"/>
          <a:ext cx="4913088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6544">
                  <a:extLst>
                    <a:ext uri="{9D8B030D-6E8A-4147-A177-3AD203B41FA5}">
                      <a16:colId xmlns:a16="http://schemas.microsoft.com/office/drawing/2014/main" val="3189007714"/>
                    </a:ext>
                  </a:extLst>
                </a:gridCol>
                <a:gridCol w="2456544">
                  <a:extLst>
                    <a:ext uri="{9D8B030D-6E8A-4147-A177-3AD203B41FA5}">
                      <a16:colId xmlns:a16="http://schemas.microsoft.com/office/drawing/2014/main" val="1228023990"/>
                    </a:ext>
                  </a:extLst>
                </a:gridCol>
              </a:tblGrid>
              <a:tr h="3393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흡연여부 대비 혈색소이상 비율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32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흡연여부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혈색소이상 비율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98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1592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874147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A333FB2F-38FC-43A5-B0F4-588CB7C98CF8}"/>
              </a:ext>
            </a:extLst>
          </p:cNvPr>
          <p:cNvSpPr/>
          <p:nvPr/>
        </p:nvSpPr>
        <p:spPr>
          <a:xfrm>
            <a:off x="8785838" y="3057043"/>
            <a:ext cx="2448219" cy="10868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3AD8EC5-EBC6-4902-A7C9-012A94773151}"/>
              </a:ext>
            </a:extLst>
          </p:cNvPr>
          <p:cNvSpPr/>
          <p:nvPr/>
        </p:nvSpPr>
        <p:spPr>
          <a:xfrm>
            <a:off x="3419049" y="4792950"/>
            <a:ext cx="2448219" cy="1086841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26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EBB1D-7607-4125-B426-858214979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b="1" dirty="0"/>
              <a:t>가설</a:t>
            </a:r>
            <a:r>
              <a:rPr lang="en-US" altLang="ko-KR" b="1" dirty="0"/>
              <a:t>1 </a:t>
            </a:r>
            <a:r>
              <a:rPr lang="ko-KR" altLang="en-US" b="1" dirty="0"/>
              <a:t>결론</a:t>
            </a:r>
          </a:p>
        </p:txBody>
      </p:sp>
      <p:sp>
        <p:nvSpPr>
          <p:cNvPr id="4" name="액자 3">
            <a:extLst>
              <a:ext uri="{FF2B5EF4-FFF2-40B4-BE49-F238E27FC236}">
                <a16:creationId xmlns:a16="http://schemas.microsoft.com/office/drawing/2014/main" id="{5F0EFE21-9E84-4A74-88F3-AB2DDB346C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표 9">
            <a:extLst>
              <a:ext uri="{FF2B5EF4-FFF2-40B4-BE49-F238E27FC236}">
                <a16:creationId xmlns:a16="http://schemas.microsoft.com/office/drawing/2014/main" id="{71ACFC63-DF87-4942-BCB3-DF36B7B4412C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471080"/>
          <a:ext cx="4902200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1100">
                  <a:extLst>
                    <a:ext uri="{9D8B030D-6E8A-4147-A177-3AD203B41FA5}">
                      <a16:colId xmlns:a16="http://schemas.microsoft.com/office/drawing/2014/main" val="3189007714"/>
                    </a:ext>
                  </a:extLst>
                </a:gridCol>
                <a:gridCol w="2451100">
                  <a:extLst>
                    <a:ext uri="{9D8B030D-6E8A-4147-A177-3AD203B41FA5}">
                      <a16:colId xmlns:a16="http://schemas.microsoft.com/office/drawing/2014/main" val="1228023990"/>
                    </a:ext>
                  </a:extLst>
                </a:gridCol>
              </a:tblGrid>
              <a:tr h="3393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비만여부 대비 고혈압여부 비율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32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비만여부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고혈압여부 비율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98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1592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874147"/>
                  </a:ext>
                </a:extLst>
              </a:tr>
            </a:tbl>
          </a:graphicData>
        </a:graphic>
      </p:graphicFrame>
      <p:graphicFrame>
        <p:nvGraphicFramePr>
          <p:cNvPr id="8" name="표 9">
            <a:extLst>
              <a:ext uri="{FF2B5EF4-FFF2-40B4-BE49-F238E27FC236}">
                <a16:creationId xmlns:a16="http://schemas.microsoft.com/office/drawing/2014/main" id="{A76B5868-6828-4327-9A4E-55195D679103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3228179"/>
          <a:ext cx="4902200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1100">
                  <a:extLst>
                    <a:ext uri="{9D8B030D-6E8A-4147-A177-3AD203B41FA5}">
                      <a16:colId xmlns:a16="http://schemas.microsoft.com/office/drawing/2014/main" val="3189007714"/>
                    </a:ext>
                  </a:extLst>
                </a:gridCol>
                <a:gridCol w="2451100">
                  <a:extLst>
                    <a:ext uri="{9D8B030D-6E8A-4147-A177-3AD203B41FA5}">
                      <a16:colId xmlns:a16="http://schemas.microsoft.com/office/drawing/2014/main" val="1228023990"/>
                    </a:ext>
                  </a:extLst>
                </a:gridCol>
              </a:tblGrid>
              <a:tr h="3393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비만여부 대비 당뇨여부 비율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32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비만여부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당뇨여부 비율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98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1592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874147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B76B6735-117F-4A1F-97D8-117D4C4A2059}"/>
              </a:ext>
            </a:extLst>
          </p:cNvPr>
          <p:cNvSpPr/>
          <p:nvPr/>
        </p:nvSpPr>
        <p:spPr>
          <a:xfrm>
            <a:off x="3292181" y="1857081"/>
            <a:ext cx="2448219" cy="10868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7082BFB-7706-4D6F-BABB-E51F0ECA1008}"/>
              </a:ext>
            </a:extLst>
          </p:cNvPr>
          <p:cNvSpPr/>
          <p:nvPr/>
        </p:nvSpPr>
        <p:spPr>
          <a:xfrm>
            <a:off x="3289300" y="3614537"/>
            <a:ext cx="2448219" cy="10868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9">
            <a:extLst>
              <a:ext uri="{FF2B5EF4-FFF2-40B4-BE49-F238E27FC236}">
                <a16:creationId xmlns:a16="http://schemas.microsoft.com/office/drawing/2014/main" id="{402694E4-786D-400E-B966-98DBC714F257}"/>
              </a:ext>
            </a:extLst>
          </p:cNvPr>
          <p:cNvGraphicFramePr>
            <a:graphicFrameLocks noGrp="1"/>
          </p:cNvGraphicFramePr>
          <p:nvPr/>
        </p:nvGraphicFramePr>
        <p:xfrm>
          <a:off x="6190117" y="734480"/>
          <a:ext cx="4913088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6544">
                  <a:extLst>
                    <a:ext uri="{9D8B030D-6E8A-4147-A177-3AD203B41FA5}">
                      <a16:colId xmlns:a16="http://schemas.microsoft.com/office/drawing/2014/main" val="3189007714"/>
                    </a:ext>
                  </a:extLst>
                </a:gridCol>
                <a:gridCol w="2456544">
                  <a:extLst>
                    <a:ext uri="{9D8B030D-6E8A-4147-A177-3AD203B41FA5}">
                      <a16:colId xmlns:a16="http://schemas.microsoft.com/office/drawing/2014/main" val="1228023990"/>
                    </a:ext>
                  </a:extLst>
                </a:gridCol>
              </a:tblGrid>
              <a:tr h="3393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흡연여부 대비 혈색소이상 비율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32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흡연여부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혈색소이상 비율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98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1592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874147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D3A26D-339F-4B62-87C5-551415327C50}"/>
              </a:ext>
            </a:extLst>
          </p:cNvPr>
          <p:cNvSpPr/>
          <p:nvPr/>
        </p:nvSpPr>
        <p:spPr>
          <a:xfrm>
            <a:off x="8633774" y="1132681"/>
            <a:ext cx="2448219" cy="10868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9">
            <a:extLst>
              <a:ext uri="{FF2B5EF4-FFF2-40B4-BE49-F238E27FC236}">
                <a16:creationId xmlns:a16="http://schemas.microsoft.com/office/drawing/2014/main" id="{1E92D300-72FE-4012-AE65-4FAB7F9306C3}"/>
              </a:ext>
            </a:extLst>
          </p:cNvPr>
          <p:cNvGraphicFramePr>
            <a:graphicFrameLocks noGrp="1"/>
          </p:cNvGraphicFramePr>
          <p:nvPr/>
        </p:nvGraphicFramePr>
        <p:xfrm>
          <a:off x="6177670" y="2342518"/>
          <a:ext cx="4912208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6104">
                  <a:extLst>
                    <a:ext uri="{9D8B030D-6E8A-4147-A177-3AD203B41FA5}">
                      <a16:colId xmlns:a16="http://schemas.microsoft.com/office/drawing/2014/main" val="3189007714"/>
                    </a:ext>
                  </a:extLst>
                </a:gridCol>
                <a:gridCol w="2456104">
                  <a:extLst>
                    <a:ext uri="{9D8B030D-6E8A-4147-A177-3AD203B41FA5}">
                      <a16:colId xmlns:a16="http://schemas.microsoft.com/office/drawing/2014/main" val="1228023990"/>
                    </a:ext>
                  </a:extLst>
                </a:gridCol>
              </a:tblGrid>
              <a:tr h="24549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흡연여부 대비 당뇨여부 비율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32555"/>
                  </a:ext>
                </a:extLst>
              </a:tr>
              <a:tr h="2454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흡연여부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당뇨여부 비율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98570"/>
                  </a:ext>
                </a:extLst>
              </a:tr>
              <a:tr h="2454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159231"/>
                  </a:ext>
                </a:extLst>
              </a:tr>
              <a:tr h="2454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12%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874147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F6626C23-9AA1-4904-A7FA-A79A29EB3FC1}"/>
              </a:ext>
            </a:extLst>
          </p:cNvPr>
          <p:cNvSpPr/>
          <p:nvPr/>
        </p:nvSpPr>
        <p:spPr>
          <a:xfrm>
            <a:off x="8633773" y="2621346"/>
            <a:ext cx="2448219" cy="947170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015248-2D58-4B59-968F-B0139EDA395C}"/>
              </a:ext>
            </a:extLst>
          </p:cNvPr>
          <p:cNvSpPr txBox="1"/>
          <p:nvPr/>
        </p:nvSpPr>
        <p:spPr>
          <a:xfrm>
            <a:off x="2340259" y="5200190"/>
            <a:ext cx="87575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/>
              <a:t>비만여부는 고혈압과 당뇨의 유발에 연관이 있다</a:t>
            </a:r>
            <a:r>
              <a:rPr lang="en-US" altLang="ko-KR" sz="20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2000" dirty="0"/>
              <a:t>흡연여부는 혈색소이상</a:t>
            </a:r>
            <a:r>
              <a:rPr lang="en-US" altLang="ko-KR" sz="2000" dirty="0"/>
              <a:t>(</a:t>
            </a:r>
            <a:r>
              <a:rPr lang="ko-KR" altLang="en-US" sz="2000" dirty="0"/>
              <a:t>신장질환</a:t>
            </a:r>
            <a:r>
              <a:rPr lang="en-US" altLang="ko-KR" sz="2000" dirty="0"/>
              <a:t>)</a:t>
            </a:r>
            <a:r>
              <a:rPr lang="ko-KR" altLang="en-US" sz="2000" dirty="0"/>
              <a:t>과 연관이 있다</a:t>
            </a:r>
            <a:r>
              <a:rPr lang="en-US" altLang="ko-KR" sz="20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dirty="0"/>
              <a:t>흡연하지 않는 검진자중 당뇨진단이 많고</a:t>
            </a:r>
            <a:r>
              <a:rPr lang="en-US" altLang="ko-KR" sz="1400" dirty="0"/>
              <a:t>, </a:t>
            </a:r>
            <a:r>
              <a:rPr lang="ko-KR" altLang="en-US" sz="1400" dirty="0"/>
              <a:t>음주하지 않는 검진자중 혈색소이상 진단이 많다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</a:p>
        </p:txBody>
      </p:sp>
      <p:graphicFrame>
        <p:nvGraphicFramePr>
          <p:cNvPr id="16" name="표 9">
            <a:extLst>
              <a:ext uri="{FF2B5EF4-FFF2-40B4-BE49-F238E27FC236}">
                <a16:creationId xmlns:a16="http://schemas.microsoft.com/office/drawing/2014/main" id="{6B2ED40C-3CAE-4613-B336-2606D9ABC7E9}"/>
              </a:ext>
            </a:extLst>
          </p:cNvPr>
          <p:cNvGraphicFramePr>
            <a:graphicFrameLocks noGrp="1"/>
          </p:cNvGraphicFramePr>
          <p:nvPr/>
        </p:nvGraphicFramePr>
        <p:xfrm>
          <a:off x="6190117" y="3726539"/>
          <a:ext cx="4913088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6544">
                  <a:extLst>
                    <a:ext uri="{9D8B030D-6E8A-4147-A177-3AD203B41FA5}">
                      <a16:colId xmlns:a16="http://schemas.microsoft.com/office/drawing/2014/main" val="3189007714"/>
                    </a:ext>
                  </a:extLst>
                </a:gridCol>
                <a:gridCol w="2456544">
                  <a:extLst>
                    <a:ext uri="{9D8B030D-6E8A-4147-A177-3AD203B41FA5}">
                      <a16:colId xmlns:a16="http://schemas.microsoft.com/office/drawing/2014/main" val="1228023990"/>
                    </a:ext>
                  </a:extLst>
                </a:gridCol>
              </a:tblGrid>
              <a:tr h="18816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음주여부 대비 혈색소이상 비율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32555"/>
                  </a:ext>
                </a:extLst>
              </a:tr>
              <a:tr h="2055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음주여부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혈색소이상 비율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98570"/>
                  </a:ext>
                </a:extLst>
              </a:tr>
              <a:tr h="205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159231"/>
                  </a:ext>
                </a:extLst>
              </a:tr>
              <a:tr h="1689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27%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874147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A9D61822-BFF1-4CE5-8497-C91D6151FF22}"/>
              </a:ext>
            </a:extLst>
          </p:cNvPr>
          <p:cNvSpPr/>
          <p:nvPr/>
        </p:nvSpPr>
        <p:spPr>
          <a:xfrm>
            <a:off x="8649542" y="4023720"/>
            <a:ext cx="2448219" cy="922020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7CA9AB3A-13B5-48E6-8EF8-358C00051E10}"/>
              </a:ext>
            </a:extLst>
          </p:cNvPr>
          <p:cNvSpPr/>
          <p:nvPr/>
        </p:nvSpPr>
        <p:spPr>
          <a:xfrm>
            <a:off x="1027521" y="5386920"/>
            <a:ext cx="895547" cy="5561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300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F0932AF0-AB77-4BA8-B4CC-124FF7A9B8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0E05205-E669-45A6-9543-82A49C46C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9083"/>
            <a:ext cx="10515600" cy="5867969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3200" dirty="0"/>
              <a:t>식전혈당 </a:t>
            </a:r>
            <a:r>
              <a:rPr lang="en-US" altLang="ko-KR" sz="3200" dirty="0"/>
              <a:t>: </a:t>
            </a:r>
            <a:r>
              <a:rPr lang="ko-KR" altLang="en-US" sz="3200" dirty="0" err="1"/>
              <a:t>검진자</a:t>
            </a:r>
            <a:r>
              <a:rPr lang="ko-KR" altLang="en-US" sz="3200" dirty="0"/>
              <a:t> 식사 전 혈당수치</a:t>
            </a:r>
            <a:endParaRPr lang="en-US" altLang="ko-KR" sz="3200" dirty="0"/>
          </a:p>
          <a:p>
            <a:r>
              <a:rPr lang="ko-KR" altLang="en-US" sz="3200" dirty="0"/>
              <a:t>총 콜레스테롤 </a:t>
            </a:r>
            <a:r>
              <a:rPr lang="en-US" altLang="ko-KR" sz="3200" dirty="0"/>
              <a:t>: </a:t>
            </a:r>
            <a:r>
              <a:rPr lang="ko-KR" altLang="en-US" sz="3200" dirty="0"/>
              <a:t>혈청 중 콜레스테롤들의 합</a:t>
            </a:r>
            <a:endParaRPr lang="en-US" altLang="ko-KR" sz="3200" dirty="0"/>
          </a:p>
          <a:p>
            <a:r>
              <a:rPr lang="ko-KR" altLang="en-US" sz="3200" dirty="0" err="1"/>
              <a:t>트리글리세라이드</a:t>
            </a:r>
            <a:r>
              <a:rPr lang="ko-KR" altLang="en-US" sz="3200" dirty="0"/>
              <a:t> </a:t>
            </a:r>
            <a:r>
              <a:rPr lang="en-US" altLang="ko-KR" sz="3200" dirty="0"/>
              <a:t>: </a:t>
            </a:r>
            <a:r>
              <a:rPr lang="ko-KR" altLang="en-US" sz="3200" dirty="0"/>
              <a:t>단순지질 혹은 중성지질 수치</a:t>
            </a:r>
            <a:endParaRPr lang="en-US" altLang="ko-KR" sz="3200" dirty="0"/>
          </a:p>
          <a:p>
            <a:r>
              <a:rPr lang="en-US" altLang="ko-KR" sz="3200" dirty="0"/>
              <a:t>HDL</a:t>
            </a:r>
            <a:r>
              <a:rPr lang="ko-KR" altLang="en-US" sz="3200" dirty="0"/>
              <a:t>콜레스테롤</a:t>
            </a:r>
            <a:r>
              <a:rPr lang="en-US" altLang="ko-KR" sz="3200" dirty="0"/>
              <a:t>, LDL</a:t>
            </a:r>
            <a:r>
              <a:rPr lang="ko-KR" altLang="en-US" sz="3200" dirty="0"/>
              <a:t>콜레스테롤 </a:t>
            </a:r>
            <a:r>
              <a:rPr lang="en-US" altLang="ko-KR" sz="3200" dirty="0"/>
              <a:t>: </a:t>
            </a:r>
            <a:r>
              <a:rPr lang="ko-KR" altLang="en-US" sz="3200" dirty="0"/>
              <a:t>각 고밀도</a:t>
            </a:r>
            <a:r>
              <a:rPr lang="en-US" altLang="ko-KR" sz="3200" dirty="0"/>
              <a:t>, </a:t>
            </a:r>
            <a:r>
              <a:rPr lang="ko-KR" altLang="en-US" sz="3200" dirty="0"/>
              <a:t>저밀도 </a:t>
            </a:r>
            <a:r>
              <a:rPr lang="ko-KR" altLang="en-US" sz="3200" dirty="0" err="1"/>
              <a:t>리포단백질에</a:t>
            </a:r>
            <a:r>
              <a:rPr lang="ko-KR" altLang="en-US" sz="3200" dirty="0"/>
              <a:t> 포함된 콜레스테롤</a:t>
            </a:r>
            <a:endParaRPr lang="en-US" altLang="ko-KR" sz="3200" dirty="0"/>
          </a:p>
          <a:p>
            <a:r>
              <a:rPr lang="ko-KR" altLang="en-US" sz="3200" dirty="0"/>
              <a:t>혈색소 </a:t>
            </a:r>
            <a:r>
              <a:rPr lang="en-US" altLang="ko-KR" sz="3200" dirty="0"/>
              <a:t>: </a:t>
            </a:r>
            <a:r>
              <a:rPr lang="ko-KR" altLang="en-US" sz="3200" dirty="0"/>
              <a:t>혈액 및 혈구 속에 존재하는 </a:t>
            </a:r>
            <a:r>
              <a:rPr lang="ko-KR" altLang="en-US" sz="3200" dirty="0" err="1"/>
              <a:t>색소단백</a:t>
            </a:r>
            <a:endParaRPr lang="en-US" altLang="ko-KR" sz="3200" dirty="0"/>
          </a:p>
          <a:p>
            <a:r>
              <a:rPr lang="ko-KR" altLang="en-US" sz="3200" dirty="0" err="1"/>
              <a:t>요단백</a:t>
            </a:r>
            <a:r>
              <a:rPr lang="ko-KR" altLang="en-US" sz="3200" dirty="0"/>
              <a:t> </a:t>
            </a:r>
            <a:r>
              <a:rPr lang="en-US" altLang="ko-KR" sz="3200" dirty="0"/>
              <a:t>: </a:t>
            </a:r>
            <a:r>
              <a:rPr lang="ko-KR" altLang="en-US" sz="3200" dirty="0"/>
              <a:t>소변에 단백질이 섞여 나오는 것</a:t>
            </a:r>
            <a:endParaRPr lang="en-US" altLang="ko-KR" sz="3200" dirty="0"/>
          </a:p>
          <a:p>
            <a:r>
              <a:rPr lang="ko-KR" altLang="en-US" sz="3200" dirty="0" err="1"/>
              <a:t>혈청크레아틴</a:t>
            </a:r>
            <a:r>
              <a:rPr lang="ko-KR" altLang="en-US" sz="3200" dirty="0"/>
              <a:t> </a:t>
            </a:r>
            <a:r>
              <a:rPr lang="en-US" altLang="ko-KR" sz="3200" dirty="0"/>
              <a:t>: </a:t>
            </a:r>
            <a:r>
              <a:rPr lang="ko-KR" altLang="en-US" sz="3200" dirty="0"/>
              <a:t>근육의 발육과 운동에 관계된 체내요소</a:t>
            </a:r>
            <a:endParaRPr lang="en-US" altLang="ko-KR" sz="3200" dirty="0"/>
          </a:p>
          <a:p>
            <a:r>
              <a:rPr lang="en-US" altLang="ko-KR" sz="3200" dirty="0"/>
              <a:t>(</a:t>
            </a:r>
            <a:r>
              <a:rPr lang="ko-KR" altLang="en-US" sz="3200" dirty="0" err="1"/>
              <a:t>혈청지오티</a:t>
            </a:r>
            <a:r>
              <a:rPr lang="en-US" altLang="ko-KR" sz="3200" dirty="0"/>
              <a:t>) AST, ALT : </a:t>
            </a:r>
            <a:r>
              <a:rPr lang="ko-KR" altLang="en-US" sz="3200" dirty="0"/>
              <a:t>장기에 존재하는 효소로 장기 </a:t>
            </a:r>
            <a:r>
              <a:rPr lang="ko-KR" altLang="en-US" sz="3200" dirty="0" err="1"/>
              <a:t>손상시</a:t>
            </a:r>
            <a:r>
              <a:rPr lang="ko-KR" altLang="en-US" sz="3200" dirty="0"/>
              <a:t> 농도 증가</a:t>
            </a:r>
            <a:endParaRPr lang="en-US" altLang="ko-KR" sz="3200" dirty="0"/>
          </a:p>
          <a:p>
            <a:r>
              <a:rPr lang="ko-KR" altLang="en-US" sz="3200" dirty="0" err="1"/>
              <a:t>감마지티피</a:t>
            </a:r>
            <a:r>
              <a:rPr lang="ko-KR" altLang="en-US" sz="3200" dirty="0"/>
              <a:t> </a:t>
            </a:r>
            <a:r>
              <a:rPr lang="en-US" altLang="ko-KR" sz="3200" dirty="0"/>
              <a:t>: </a:t>
            </a:r>
            <a:r>
              <a:rPr lang="ko-KR" altLang="en-US" sz="3200" dirty="0"/>
              <a:t>간기능 </a:t>
            </a:r>
            <a:r>
              <a:rPr lang="ko-KR" altLang="en-US" sz="3200" dirty="0" err="1"/>
              <a:t>장애시</a:t>
            </a:r>
            <a:r>
              <a:rPr lang="ko-KR" altLang="en-US" sz="3200" dirty="0"/>
              <a:t> 혈중에 증가하는 효소</a:t>
            </a:r>
            <a:endParaRPr lang="en-US" altLang="ko-KR" sz="3200" dirty="0"/>
          </a:p>
          <a:p>
            <a:r>
              <a:rPr lang="ko-KR" altLang="en-US" sz="3200" dirty="0"/>
              <a:t>흡연상태</a:t>
            </a:r>
            <a:r>
              <a:rPr lang="en-US" altLang="ko-KR" sz="3200" dirty="0"/>
              <a:t>, </a:t>
            </a:r>
            <a:r>
              <a:rPr lang="ko-KR" altLang="en-US" sz="3200" dirty="0"/>
              <a:t>음주여부 </a:t>
            </a:r>
            <a:r>
              <a:rPr lang="en-US" altLang="ko-KR" sz="3200" dirty="0"/>
              <a:t>: </a:t>
            </a:r>
            <a:r>
              <a:rPr lang="ko-KR" altLang="en-US" sz="3200" dirty="0"/>
              <a:t>검진자의 흡연 및 음주 상태 여부</a:t>
            </a:r>
            <a:endParaRPr lang="en-US" altLang="ko-KR" sz="3200" dirty="0"/>
          </a:p>
          <a:p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2430371500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B4B3A7-435F-429F-9DE6-6730A2F43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50" y="2586049"/>
            <a:ext cx="3238500" cy="1325563"/>
          </a:xfrm>
        </p:spPr>
        <p:txBody>
          <a:bodyPr/>
          <a:lstStyle/>
          <a:p>
            <a:r>
              <a:rPr lang="ko-KR" altLang="en-US" b="1" dirty="0"/>
              <a:t>감사합니다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4" name="액자 3">
            <a:extLst>
              <a:ext uri="{FF2B5EF4-FFF2-40B4-BE49-F238E27FC236}">
                <a16:creationId xmlns:a16="http://schemas.microsoft.com/office/drawing/2014/main" id="{4E32F9FE-8CA0-4DE3-A5DB-BAF6B5542D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90832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EBB1D-7607-4125-B426-858214979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b="1" dirty="0"/>
              <a:t>참고문헌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713AD3-92EE-438E-95A6-6AF89E7EC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arenBoth"/>
            </a:pPr>
            <a:r>
              <a:rPr lang="ko-KR" altLang="en-US" sz="2000" dirty="0"/>
              <a:t>한국비만학회 비만상식 </a:t>
            </a:r>
            <a:r>
              <a:rPr lang="ko-KR" altLang="en-US" sz="2000" dirty="0" err="1"/>
              <a:t>비만의진단과평가</a:t>
            </a:r>
            <a:r>
              <a:rPr lang="en-US" altLang="ko-KR" sz="2000" dirty="0"/>
              <a:t>.</a:t>
            </a:r>
            <a:r>
              <a:rPr lang="ko-KR" altLang="en-US" sz="2000" dirty="0"/>
              <a:t> 한국비만학회</a:t>
            </a:r>
            <a:br>
              <a:rPr lang="en-US" altLang="ko-KR" sz="2000" dirty="0"/>
            </a:br>
            <a:r>
              <a:rPr lang="en-US" altLang="ko-KR" sz="2000" b="0" i="0" dirty="0">
                <a:effectLst/>
                <a:latin typeface="Roboto" panose="02000000000000000000" pitchFamily="2" charset="0"/>
                <a:hlinkClick r:id="rId2"/>
              </a:rPr>
              <a:t>http://general.kosso.or.kr/html/?pmode=obesityDiagnosis </a:t>
            </a:r>
            <a:r>
              <a:rPr lang="en-US" altLang="ko-KR" sz="20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: </a:t>
            </a:r>
            <a:endParaRPr lang="ko-KR" altLang="en-US" sz="3200" dirty="0"/>
          </a:p>
        </p:txBody>
      </p:sp>
      <p:sp>
        <p:nvSpPr>
          <p:cNvPr id="4" name="액자 3">
            <a:extLst>
              <a:ext uri="{FF2B5EF4-FFF2-40B4-BE49-F238E27FC236}">
                <a16:creationId xmlns:a16="http://schemas.microsoft.com/office/drawing/2014/main" id="{5F0EFE21-9E84-4A74-88F3-AB2DDB346C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085432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C4170D8-93B5-46D6-8EE4-9DEC72A6E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1760"/>
            <a:ext cx="9144000" cy="1655762"/>
          </a:xfrm>
        </p:spPr>
        <p:txBody>
          <a:bodyPr/>
          <a:lstStyle/>
          <a:p>
            <a:r>
              <a:rPr lang="en-US" altLang="ko-KR" sz="2000" dirty="0"/>
              <a:t>161548 </a:t>
            </a:r>
            <a:r>
              <a:rPr lang="ko-KR" altLang="en-US" sz="2000" dirty="0"/>
              <a:t>산업공학과</a:t>
            </a:r>
            <a:endParaRPr lang="en-US" altLang="ko-KR" sz="2000" dirty="0"/>
          </a:p>
          <a:p>
            <a:r>
              <a:rPr lang="ko-KR" altLang="en-US" sz="2000" dirty="0"/>
              <a:t>박세호</a:t>
            </a:r>
            <a:endParaRPr lang="en-US" altLang="ko-KR" sz="2000" dirty="0"/>
          </a:p>
          <a:p>
            <a:endParaRPr lang="en-US" altLang="ko-KR" dirty="0"/>
          </a:p>
        </p:txBody>
      </p:sp>
      <p:sp>
        <p:nvSpPr>
          <p:cNvPr id="5" name="액자 4">
            <a:extLst>
              <a:ext uri="{FF2B5EF4-FFF2-40B4-BE49-F238E27FC236}">
                <a16:creationId xmlns:a16="http://schemas.microsoft.com/office/drawing/2014/main" id="{6FE6EADD-0B87-4659-B516-69BAD394EF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B40F67E-29A9-4093-B74A-9D2DF90530A1}"/>
              </a:ext>
            </a:extLst>
          </p:cNvPr>
          <p:cNvSpPr/>
          <p:nvPr/>
        </p:nvSpPr>
        <p:spPr>
          <a:xfrm>
            <a:off x="2424953" y="854822"/>
            <a:ext cx="7342094" cy="2582116"/>
          </a:xfrm>
          <a:prstGeom prst="roundRect">
            <a:avLst/>
          </a:prstGeom>
          <a:noFill/>
          <a:ln w="21272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tx1"/>
                </a:solidFill>
              </a:rPr>
              <a:t>통계상담및분석</a:t>
            </a:r>
            <a:br>
              <a:rPr lang="en-US" altLang="ko-KR" sz="3600" b="1" dirty="0">
                <a:solidFill>
                  <a:schemeClr val="tx1"/>
                </a:solidFill>
              </a:rPr>
            </a:br>
            <a:r>
              <a:rPr lang="en-US" altLang="ko-KR" sz="3600" b="1" dirty="0">
                <a:solidFill>
                  <a:schemeClr val="tx1"/>
                </a:solidFill>
              </a:rPr>
              <a:t>10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015955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4E6F68-8962-45B2-A39F-593680841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8146"/>
            <a:ext cx="10515600" cy="1325563"/>
          </a:xfrm>
        </p:spPr>
        <p:txBody>
          <a:bodyPr>
            <a:noAutofit/>
          </a:bodyPr>
          <a:lstStyle/>
          <a:p>
            <a:r>
              <a:rPr lang="ko-KR" altLang="en-US" sz="3200" b="1" dirty="0"/>
              <a:t>연구의 목적 </a:t>
            </a:r>
            <a:r>
              <a:rPr lang="en-US" altLang="ko-KR" sz="3200" b="1" dirty="0"/>
              <a:t>: </a:t>
            </a:r>
            <a:r>
              <a:rPr lang="en-US" altLang="ko-KR" sz="3200" dirty="0"/>
              <a:t>40</a:t>
            </a:r>
            <a:r>
              <a:rPr lang="ko-KR" altLang="en-US" sz="3200" dirty="0"/>
              <a:t>대 </a:t>
            </a:r>
            <a:r>
              <a:rPr lang="en-US" altLang="ko-KR" sz="3200" dirty="0"/>
              <a:t>~ 60</a:t>
            </a:r>
            <a:r>
              <a:rPr lang="ko-KR" altLang="en-US" sz="3200" dirty="0"/>
              <a:t>대 성인 대상으로 기본신체정보 와 성인병</a:t>
            </a:r>
            <a:r>
              <a:rPr lang="en-US" altLang="ko-KR" sz="3200" dirty="0"/>
              <a:t>(</a:t>
            </a:r>
            <a:r>
              <a:rPr lang="ko-KR" altLang="en-US" sz="3200" dirty="0"/>
              <a:t>고혈압</a:t>
            </a:r>
            <a:r>
              <a:rPr lang="en-US" altLang="ko-KR" sz="3200" dirty="0"/>
              <a:t>, </a:t>
            </a:r>
            <a:r>
              <a:rPr lang="ko-KR" altLang="en-US" sz="3200" dirty="0"/>
              <a:t>혈당이상</a:t>
            </a:r>
            <a:r>
              <a:rPr lang="en-US" altLang="ko-KR" sz="3200" dirty="0"/>
              <a:t> </a:t>
            </a:r>
            <a:r>
              <a:rPr lang="ko-KR" altLang="en-US" sz="3200" dirty="0"/>
              <a:t>등</a:t>
            </a:r>
            <a:r>
              <a:rPr lang="en-US" altLang="ko-KR" sz="3200" dirty="0"/>
              <a:t>)</a:t>
            </a:r>
            <a:r>
              <a:rPr lang="ko-KR" altLang="en-US" sz="3200" dirty="0"/>
              <a:t>간의 </a:t>
            </a:r>
            <a:r>
              <a:rPr lang="ko-KR" altLang="en-US" sz="3200" b="1" dirty="0"/>
              <a:t>연관성</a:t>
            </a:r>
            <a:r>
              <a:rPr lang="ko-KR" altLang="en-US" sz="3200" dirty="0"/>
              <a:t>을 파악한다</a:t>
            </a:r>
            <a:r>
              <a:rPr lang="en-US" altLang="ko-KR" sz="3200" dirty="0"/>
              <a:t>.</a:t>
            </a:r>
            <a:endParaRPr lang="ko-KR" altLang="en-US" sz="32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A50754-FBE8-4937-BBB8-90C531113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51744"/>
            <a:ext cx="10515600" cy="3006195"/>
          </a:xfrm>
        </p:spPr>
        <p:txBody>
          <a:bodyPr>
            <a:normAutofit/>
          </a:bodyPr>
          <a:lstStyle/>
          <a:p>
            <a:r>
              <a:rPr lang="ko-KR" altLang="en-US" b="1" dirty="0">
                <a:sym typeface="Wingdings" panose="05000000000000000000" pitchFamily="2" charset="2"/>
              </a:rPr>
              <a:t>가설 설정</a:t>
            </a:r>
            <a:endParaRPr lang="en-US" altLang="ko-KR" b="1" dirty="0"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ko-KR" altLang="en-US" sz="2400" b="1" dirty="0">
                <a:sym typeface="Wingdings" panose="05000000000000000000" pitchFamily="2" charset="2"/>
              </a:rPr>
              <a:t>가설 </a:t>
            </a:r>
            <a:r>
              <a:rPr lang="en-US" altLang="ko-KR" sz="2400" b="1" dirty="0">
                <a:sym typeface="Wingdings" panose="05000000000000000000" pitchFamily="2" charset="2"/>
              </a:rPr>
              <a:t>1</a:t>
            </a:r>
            <a:r>
              <a:rPr lang="en-US" altLang="ko-KR" sz="2400" dirty="0">
                <a:sym typeface="Wingdings" panose="05000000000000000000" pitchFamily="2" charset="2"/>
              </a:rPr>
              <a:t>: </a:t>
            </a:r>
            <a:r>
              <a:rPr lang="ko-KR" altLang="en-US" sz="2400" dirty="0">
                <a:sym typeface="Wingdings" panose="05000000000000000000" pitchFamily="2" charset="2"/>
              </a:rPr>
              <a:t>검진자의  비만정도</a:t>
            </a:r>
            <a:r>
              <a:rPr lang="en-US" altLang="ko-KR" sz="2400" dirty="0">
                <a:sym typeface="Wingdings" panose="05000000000000000000" pitchFamily="2" charset="2"/>
              </a:rPr>
              <a:t>, </a:t>
            </a:r>
            <a:r>
              <a:rPr lang="ko-KR" altLang="en-US" sz="2400" dirty="0">
                <a:sym typeface="Wingdings" panose="05000000000000000000" pitchFamily="2" charset="2"/>
              </a:rPr>
              <a:t>음주여부</a:t>
            </a:r>
            <a:r>
              <a:rPr lang="en-US" altLang="ko-KR" sz="2400" dirty="0">
                <a:sym typeface="Wingdings" panose="05000000000000000000" pitchFamily="2" charset="2"/>
              </a:rPr>
              <a:t>, </a:t>
            </a:r>
            <a:r>
              <a:rPr lang="ko-KR" altLang="en-US" sz="2400" dirty="0">
                <a:sym typeface="Wingdings" panose="05000000000000000000" pitchFamily="2" charset="2"/>
              </a:rPr>
              <a:t>흡연여부에 따라 고혈압</a:t>
            </a:r>
            <a:r>
              <a:rPr lang="en-US" altLang="ko-KR" sz="2400" dirty="0">
                <a:sym typeface="Wingdings" panose="05000000000000000000" pitchFamily="2" charset="2"/>
              </a:rPr>
              <a:t>, </a:t>
            </a:r>
            <a:r>
              <a:rPr lang="ko-KR" altLang="en-US" sz="2400" dirty="0">
                <a:sym typeface="Wingdings" panose="05000000000000000000" pitchFamily="2" charset="2"/>
              </a:rPr>
              <a:t>고혈당</a:t>
            </a:r>
            <a:r>
              <a:rPr lang="en-US" altLang="ko-KR" sz="2400" dirty="0">
                <a:sym typeface="Wingdings" panose="05000000000000000000" pitchFamily="2" charset="2"/>
              </a:rPr>
              <a:t>, </a:t>
            </a:r>
            <a:r>
              <a:rPr lang="ko-KR" altLang="en-US" sz="2400" dirty="0">
                <a:sym typeface="Wingdings" panose="05000000000000000000" pitchFamily="2" charset="2"/>
              </a:rPr>
              <a:t>혈색소이상</a:t>
            </a:r>
            <a:r>
              <a:rPr lang="en-US" altLang="ko-KR" sz="2400" dirty="0">
                <a:sym typeface="Wingdings" panose="05000000000000000000" pitchFamily="2" charset="2"/>
              </a:rPr>
              <a:t>, </a:t>
            </a:r>
            <a:r>
              <a:rPr lang="ko-KR" altLang="en-US" sz="2400" dirty="0">
                <a:sym typeface="Wingdings" panose="05000000000000000000" pitchFamily="2" charset="2"/>
              </a:rPr>
              <a:t>요단백여부에 영향을</a:t>
            </a:r>
            <a:r>
              <a:rPr lang="en-US" altLang="ko-KR" sz="2400" dirty="0">
                <a:sym typeface="Wingdings" panose="05000000000000000000" pitchFamily="2" charset="2"/>
              </a:rPr>
              <a:t> </a:t>
            </a:r>
            <a:r>
              <a:rPr lang="ko-KR" altLang="en-US" sz="2400" dirty="0">
                <a:sym typeface="Wingdings" panose="05000000000000000000" pitchFamily="2" charset="2"/>
              </a:rPr>
              <a:t>끼친다</a:t>
            </a:r>
            <a:r>
              <a:rPr lang="en-US" altLang="ko-KR" sz="2400" dirty="0">
                <a:sym typeface="Wingdings" panose="05000000000000000000" pitchFamily="2" charset="2"/>
              </a:rPr>
              <a:t>.</a:t>
            </a:r>
          </a:p>
          <a:p>
            <a:pPr>
              <a:buFontTx/>
              <a:buChar char="-"/>
            </a:pP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가설 </a:t>
            </a: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2</a:t>
            </a:r>
            <a:r>
              <a:rPr lang="en-US" altLang="ko-KR" sz="2400" dirty="0">
                <a:solidFill>
                  <a:schemeClr val="bg1"/>
                </a:solidFill>
                <a:sym typeface="Wingdings" panose="05000000000000000000" pitchFamily="2" charset="2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검진자의 비만정도</a:t>
            </a:r>
            <a:r>
              <a:rPr lang="en-US" altLang="ko-KR" sz="2400" dirty="0">
                <a:solidFill>
                  <a:schemeClr val="bg1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음주 및 흡연여부에 따라</a:t>
            </a:r>
            <a:r>
              <a:rPr lang="en-US" altLang="ko-KR" sz="24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장기의 손상에 </a:t>
            </a:r>
            <a:r>
              <a:rPr lang="en-US" altLang="ko-KR" sz="2400" dirty="0">
                <a:solidFill>
                  <a:schemeClr val="bg1"/>
                </a:solidFill>
                <a:sym typeface="Wingdings" panose="05000000000000000000" pitchFamily="2" charset="2"/>
              </a:rPr>
              <a:t>   </a:t>
            </a:r>
            <a:br>
              <a:rPr lang="en-US" altLang="ko-KR" sz="2400" dirty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ko-KR" alt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영향을 끼친다</a:t>
            </a:r>
            <a:r>
              <a:rPr lang="en-US" altLang="ko-KR" sz="2400" dirty="0">
                <a:solidFill>
                  <a:schemeClr val="bg1"/>
                </a:solidFill>
                <a:sym typeface="Wingdings" panose="05000000000000000000" pitchFamily="2" charset="2"/>
              </a:rPr>
              <a:t>.</a:t>
            </a:r>
            <a:br>
              <a:rPr lang="en-US" altLang="ko-KR" sz="3200" dirty="0">
                <a:sym typeface="Wingdings" panose="05000000000000000000" pitchFamily="2" charset="2"/>
              </a:rPr>
            </a:br>
            <a:endParaRPr lang="ko-KR" altLang="en-US" sz="3200" dirty="0"/>
          </a:p>
        </p:txBody>
      </p:sp>
      <p:sp>
        <p:nvSpPr>
          <p:cNvPr id="4" name="액자 3">
            <a:extLst>
              <a:ext uri="{FF2B5EF4-FFF2-40B4-BE49-F238E27FC236}">
                <a16:creationId xmlns:a16="http://schemas.microsoft.com/office/drawing/2014/main" id="{D8098CAB-E77F-4D9B-84FB-84C1F42907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53FF58-27D1-41EF-B18E-80E93857A438}"/>
              </a:ext>
            </a:extLst>
          </p:cNvPr>
          <p:cNvSpPr txBox="1"/>
          <p:nvPr/>
        </p:nvSpPr>
        <p:spPr>
          <a:xfrm>
            <a:off x="838200" y="768096"/>
            <a:ext cx="26090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4400" b="1" dirty="0">
                <a:latin typeface="+mj-lt"/>
              </a:rPr>
              <a:t>REVIEW</a:t>
            </a:r>
            <a:endParaRPr lang="ko-KR" altLang="en-US" sz="4400" b="1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B384FD-8E8C-4625-86A0-403ED70D9C03}"/>
              </a:ext>
            </a:extLst>
          </p:cNvPr>
          <p:cNvSpPr txBox="1"/>
          <p:nvPr/>
        </p:nvSpPr>
        <p:spPr>
          <a:xfrm>
            <a:off x="838200" y="5075479"/>
            <a:ext cx="9549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사용 데이터 </a:t>
            </a:r>
            <a:r>
              <a:rPr lang="en-US" altLang="ko-KR" sz="2400" dirty="0"/>
              <a:t>: </a:t>
            </a:r>
            <a:r>
              <a:rPr lang="ko-KR" altLang="en-US" sz="2400" dirty="0"/>
              <a:t>국민건강보험공단</a:t>
            </a:r>
            <a:r>
              <a:rPr lang="en-US" altLang="ko-KR" sz="2400" dirty="0"/>
              <a:t>_</a:t>
            </a:r>
            <a:r>
              <a:rPr lang="ko-KR" altLang="en-US" sz="2400" dirty="0"/>
              <a:t>건강검진정보</a:t>
            </a:r>
            <a:br>
              <a:rPr lang="en-US" altLang="ko-KR" sz="2400" dirty="0"/>
            </a:br>
            <a:r>
              <a:rPr lang="ko-KR" altLang="en-US" sz="2400" dirty="0"/>
              <a:t>출처 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공공데이터포털</a:t>
            </a:r>
            <a:r>
              <a:rPr lang="en-US" altLang="ko-KR" sz="2400" dirty="0"/>
              <a:t>(</a:t>
            </a:r>
            <a:r>
              <a:rPr lang="ko-KR" altLang="en-US" sz="2400" dirty="0"/>
              <a:t>국민건강보험공단 제공</a:t>
            </a:r>
            <a:r>
              <a:rPr lang="en-US" altLang="ko-KR" sz="2400" dirty="0"/>
              <a:t>)</a:t>
            </a:r>
            <a:br>
              <a:rPr lang="en-US" altLang="ko-KR" sz="2400" dirty="0"/>
            </a:br>
            <a:r>
              <a:rPr lang="en-US" altLang="ko-KR" sz="2400" dirty="0" err="1"/>
              <a:t>url</a:t>
            </a:r>
            <a:r>
              <a:rPr lang="en-US" altLang="ko-KR" sz="2400" dirty="0"/>
              <a:t> : https://www.data.go.kr/data/15007122/fileData.do</a:t>
            </a:r>
          </a:p>
        </p:txBody>
      </p:sp>
    </p:spTree>
    <p:extLst>
      <p:ext uri="{BB962C8B-B14F-4D97-AF65-F5344CB8AC3E}">
        <p14:creationId xmlns:p14="http://schemas.microsoft.com/office/powerpoint/2010/main" val="562763013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F0932AF0-AB77-4BA8-B4CC-124FF7A9B8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0E05205-E669-45A6-9543-82A49C46C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614" y="1441906"/>
            <a:ext cx="10515600" cy="3460032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dirty="0">
                <a:sym typeface="Wingdings" panose="05000000000000000000" pitchFamily="2" charset="2"/>
              </a:rPr>
              <a:t>비만여부 </a:t>
            </a:r>
            <a:r>
              <a:rPr lang="en-US" altLang="ko-KR" sz="2000" dirty="0">
                <a:sym typeface="Wingdings" panose="05000000000000000000" pitchFamily="2" charset="2"/>
              </a:rPr>
              <a:t>Y/ N </a:t>
            </a:r>
            <a:r>
              <a:rPr lang="ko-KR" altLang="en-US" sz="2000" dirty="0">
                <a:sym typeface="Wingdings" panose="05000000000000000000" pitchFamily="2" charset="2"/>
              </a:rPr>
              <a:t>변수 생성</a:t>
            </a:r>
            <a:br>
              <a:rPr lang="en-US" altLang="ko-KR" sz="2400" dirty="0">
                <a:sym typeface="Wingdings" panose="05000000000000000000" pitchFamily="2" charset="2"/>
              </a:rPr>
            </a:br>
            <a:r>
              <a:rPr lang="en-US" altLang="ko-KR" sz="1800" dirty="0" err="1">
                <a:sym typeface="Wingdings" panose="05000000000000000000" pitchFamily="2" charset="2"/>
              </a:rPr>
              <a:t>i</a:t>
            </a:r>
            <a:r>
              <a:rPr lang="en-US" altLang="ko-KR" sz="1800" dirty="0">
                <a:sym typeface="Wingdings" panose="05000000000000000000" pitchFamily="2" charset="2"/>
              </a:rPr>
              <a:t>)</a:t>
            </a:r>
            <a:r>
              <a:rPr lang="ko-KR" altLang="en-US" sz="1800" dirty="0">
                <a:sym typeface="Wingdings" panose="05000000000000000000" pitchFamily="2" charset="2"/>
              </a:rPr>
              <a:t> 허리둘레 기준 비만여부</a:t>
            </a:r>
            <a:br>
              <a:rPr lang="en-US" altLang="ko-KR" sz="2400" dirty="0">
                <a:sym typeface="Wingdings" panose="05000000000000000000" pitchFamily="2" charset="2"/>
              </a:rPr>
            </a:br>
            <a:r>
              <a:rPr lang="en-US" altLang="ko-KR" sz="1400" dirty="0">
                <a:sym typeface="Wingdings" panose="05000000000000000000" pitchFamily="2" charset="2"/>
              </a:rPr>
              <a:t>   </a:t>
            </a:r>
            <a:endParaRPr lang="en-US" altLang="ko-KR" sz="2000" dirty="0">
              <a:sym typeface="Wingdings" panose="05000000000000000000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C36A3B-67F9-4764-A88A-9EDB2AC0A5A3}"/>
              </a:ext>
            </a:extLst>
          </p:cNvPr>
          <p:cNvSpPr txBox="1"/>
          <p:nvPr/>
        </p:nvSpPr>
        <p:spPr>
          <a:xfrm>
            <a:off x="838199" y="649945"/>
            <a:ext cx="686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600" b="1" dirty="0">
                <a:latin typeface="+mj-lt"/>
              </a:rPr>
              <a:t>범주형 변수 생성</a:t>
            </a:r>
            <a:endParaRPr lang="ko-KR" altLang="en-US" sz="4400" b="1" dirty="0">
              <a:latin typeface="+mj-lt"/>
            </a:endParaRPr>
          </a:p>
        </p:txBody>
      </p:sp>
      <p:graphicFrame>
        <p:nvGraphicFramePr>
          <p:cNvPr id="7" name="표 8">
            <a:extLst>
              <a:ext uri="{FF2B5EF4-FFF2-40B4-BE49-F238E27FC236}">
                <a16:creationId xmlns:a16="http://schemas.microsoft.com/office/drawing/2014/main" id="{61D43E02-DA54-44D8-8A60-E04A1DEAB5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538311"/>
              </p:ext>
            </p:extLst>
          </p:nvPr>
        </p:nvGraphicFramePr>
        <p:xfrm>
          <a:off x="1194853" y="2178527"/>
          <a:ext cx="3802403" cy="3100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460">
                  <a:extLst>
                    <a:ext uri="{9D8B030D-6E8A-4147-A177-3AD203B41FA5}">
                      <a16:colId xmlns:a16="http://schemas.microsoft.com/office/drawing/2014/main" val="3501697371"/>
                    </a:ext>
                  </a:extLst>
                </a:gridCol>
                <a:gridCol w="2902943">
                  <a:extLst>
                    <a:ext uri="{9D8B030D-6E8A-4147-A177-3AD203B41FA5}">
                      <a16:colId xmlns:a16="http://schemas.microsoft.com/office/drawing/2014/main" val="627750584"/>
                    </a:ext>
                  </a:extLst>
                </a:gridCol>
              </a:tblGrid>
              <a:tr h="6964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성별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/>
                        <a:t>허리둘레수치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3639386"/>
                  </a:ext>
                </a:extLst>
              </a:tr>
              <a:tr h="1202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성인 남자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≥ </a:t>
                      </a:r>
                      <a:r>
                        <a:rPr lang="en-US" altLang="ko-KR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 cm 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659266"/>
                  </a:ext>
                </a:extLst>
              </a:tr>
              <a:tr h="12020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성인 여자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≥ </a:t>
                      </a:r>
                      <a:r>
                        <a:rPr lang="en-US" altLang="ko-KR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85 cm 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6892400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36BA2F33-C0DF-497E-8D62-5C84EBAE77F1}"/>
              </a:ext>
            </a:extLst>
          </p:cNvPr>
          <p:cNvGrpSpPr/>
          <p:nvPr/>
        </p:nvGrpSpPr>
        <p:grpSpPr>
          <a:xfrm>
            <a:off x="6516548" y="2554664"/>
            <a:ext cx="4912666" cy="2492904"/>
            <a:chOff x="6192109" y="2639505"/>
            <a:chExt cx="4912666" cy="249290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DBDC46-709A-4800-801B-132A752D00C4}"/>
                </a:ext>
              </a:extLst>
            </p:cNvPr>
            <p:cNvSpPr txBox="1"/>
            <p:nvPr/>
          </p:nvSpPr>
          <p:spPr>
            <a:xfrm>
              <a:off x="6536384" y="3178173"/>
              <a:ext cx="429207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ym typeface="Wingdings" panose="05000000000000000000" pitchFamily="2" charset="2"/>
                </a:rPr>
                <a:t>체질량지수</a:t>
              </a:r>
              <a:r>
                <a:rPr lang="en-US" altLang="ko-KR" dirty="0">
                  <a:sym typeface="Wingdings" panose="05000000000000000000" pitchFamily="2" charset="2"/>
                </a:rPr>
                <a:t>(BMI</a:t>
              </a:r>
              <a:r>
                <a:rPr lang="ko-KR" altLang="en-US" dirty="0">
                  <a:sym typeface="Wingdings" panose="05000000000000000000" pitchFamily="2" charset="2"/>
                </a:rPr>
                <a:t>지수</a:t>
              </a:r>
              <a:r>
                <a:rPr lang="en-US" altLang="ko-KR" dirty="0">
                  <a:sym typeface="Wingdings" panose="05000000000000000000" pitchFamily="2" charset="2"/>
                </a:rPr>
                <a:t>)</a:t>
              </a:r>
              <a:r>
                <a:rPr lang="ko-KR" altLang="en-US" dirty="0">
                  <a:sym typeface="Wingdings" panose="05000000000000000000" pitchFamily="2" charset="2"/>
                </a:rPr>
                <a:t>는 비만여부를 판단하기에 예외 경우 존재</a:t>
              </a:r>
              <a:r>
                <a:rPr lang="en-US" altLang="ko-KR" dirty="0">
                  <a:sym typeface="Wingdings" panose="05000000000000000000" pitchFamily="2" charset="2"/>
                </a:rPr>
                <a:t>(</a:t>
              </a:r>
              <a:r>
                <a:rPr lang="ko-KR" altLang="en-US" dirty="0" err="1">
                  <a:sym typeface="Wingdings" panose="05000000000000000000" pitchFamily="2" charset="2"/>
                </a:rPr>
                <a:t>체지방량은</a:t>
              </a:r>
              <a:r>
                <a:rPr lang="ko-KR" altLang="en-US" dirty="0">
                  <a:sym typeface="Wingdings" panose="05000000000000000000" pitchFamily="2" charset="2"/>
                </a:rPr>
                <a:t> 적지만</a:t>
              </a:r>
              <a:r>
                <a:rPr lang="en-US" altLang="ko-KR" dirty="0">
                  <a:sym typeface="Wingdings" panose="05000000000000000000" pitchFamily="2" charset="2"/>
                </a:rPr>
                <a:t>, </a:t>
              </a:r>
              <a:r>
                <a:rPr lang="ko-KR" altLang="en-US" dirty="0" err="1">
                  <a:sym typeface="Wingdings" panose="05000000000000000000" pitchFamily="2" charset="2"/>
                </a:rPr>
                <a:t>근육량이</a:t>
              </a:r>
              <a:r>
                <a:rPr lang="ko-KR" altLang="en-US" dirty="0">
                  <a:sym typeface="Wingdings" panose="05000000000000000000" pitchFamily="2" charset="2"/>
                </a:rPr>
                <a:t> 많아 </a:t>
              </a:r>
              <a:r>
                <a:rPr lang="en-US" altLang="ko-KR" dirty="0">
                  <a:sym typeface="Wingdings" panose="05000000000000000000" pitchFamily="2" charset="2"/>
                </a:rPr>
                <a:t>BMI</a:t>
              </a:r>
              <a:r>
                <a:rPr lang="ko-KR" altLang="en-US" dirty="0">
                  <a:sym typeface="Wingdings" panose="05000000000000000000" pitchFamily="2" charset="2"/>
                </a:rPr>
                <a:t>수치가 높은 경우</a:t>
              </a:r>
              <a:r>
                <a:rPr lang="en-US" altLang="ko-KR" dirty="0">
                  <a:sym typeface="Wingdings" panose="05000000000000000000" pitchFamily="2" charset="2"/>
                </a:rPr>
                <a:t>), </a:t>
              </a:r>
              <a:r>
                <a:rPr lang="ko-KR" altLang="en-US" dirty="0">
                  <a:sym typeface="Wingdings" panose="05000000000000000000" pitchFamily="2" charset="2"/>
                </a:rPr>
                <a:t>따라서 허리둘레를 기준으로 비만여부를 판단한다</a:t>
              </a:r>
              <a:r>
                <a:rPr lang="en-US" altLang="ko-KR" dirty="0">
                  <a:sym typeface="Wingdings" panose="05000000000000000000" pitchFamily="2" charset="2"/>
                </a:rPr>
                <a:t>.</a:t>
              </a:r>
              <a:r>
                <a:rPr lang="ko-KR" altLang="en-US" dirty="0">
                  <a:sym typeface="Wingdings" panose="05000000000000000000" pitchFamily="2" charset="2"/>
                </a:rPr>
                <a:t> ⑴</a:t>
              </a:r>
              <a:endParaRPr lang="en-US" altLang="ko-KR" dirty="0">
                <a:sym typeface="Wingdings" panose="05000000000000000000" pitchFamily="2" charset="2"/>
              </a:endParaRPr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603AB9D4-E310-4765-8F79-8E207296C0FF}"/>
                </a:ext>
              </a:extLst>
            </p:cNvPr>
            <p:cNvSpPr/>
            <p:nvPr/>
          </p:nvSpPr>
          <p:spPr>
            <a:xfrm>
              <a:off x="6192109" y="2639505"/>
              <a:ext cx="4912666" cy="2492904"/>
            </a:xfrm>
            <a:prstGeom prst="roundRect">
              <a:avLst/>
            </a:prstGeom>
            <a:noFill/>
            <a:ln w="762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2262C373-4269-4885-96AB-2ABC97D5F97D}"/>
              </a:ext>
            </a:extLst>
          </p:cNvPr>
          <p:cNvSpPr/>
          <p:nvPr/>
        </p:nvSpPr>
        <p:spPr>
          <a:xfrm>
            <a:off x="5374604" y="3483204"/>
            <a:ext cx="817505" cy="697584"/>
          </a:xfrm>
          <a:prstGeom prst="rightArrow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0707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F0932AF0-AB77-4BA8-B4CC-124FF7A9B8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DD0CB2-79F6-4119-8375-1CA283999CEA}"/>
              </a:ext>
            </a:extLst>
          </p:cNvPr>
          <p:cNvSpPr txBox="1"/>
          <p:nvPr/>
        </p:nvSpPr>
        <p:spPr>
          <a:xfrm>
            <a:off x="838199" y="649945"/>
            <a:ext cx="686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600" b="1" dirty="0">
                <a:latin typeface="+mj-lt"/>
              </a:rPr>
              <a:t>범주형 변수 생성</a:t>
            </a:r>
            <a:endParaRPr lang="ko-KR" altLang="en-US" sz="4400" b="1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2E8F9E-07DA-48BE-BDE5-913B0BCC4470}"/>
              </a:ext>
            </a:extLst>
          </p:cNvPr>
          <p:cNvSpPr txBox="1"/>
          <p:nvPr/>
        </p:nvSpPr>
        <p:spPr>
          <a:xfrm>
            <a:off x="838199" y="1471122"/>
            <a:ext cx="1119863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혈압 </a:t>
            </a:r>
            <a:r>
              <a:rPr lang="en-US" altLang="ko-KR" sz="2000" dirty="0"/>
              <a:t>: </a:t>
            </a:r>
            <a:br>
              <a:rPr lang="en-US" altLang="ko-KR" sz="2000" dirty="0"/>
            </a:br>
            <a:r>
              <a:rPr lang="en-US" altLang="ko-KR" sz="2000" dirty="0" err="1"/>
              <a:t>i</a:t>
            </a:r>
            <a:r>
              <a:rPr lang="en-US" altLang="ko-KR" sz="2000" dirty="0"/>
              <a:t>) </a:t>
            </a:r>
            <a:r>
              <a:rPr lang="ko-KR" altLang="en-US" sz="2000" dirty="0"/>
              <a:t>정상범위 </a:t>
            </a:r>
            <a:r>
              <a:rPr lang="ko-KR" altLang="en-US" sz="2000" dirty="0" err="1"/>
              <a:t>수축기혈압</a:t>
            </a:r>
            <a:r>
              <a:rPr lang="ko-KR" altLang="en-US" sz="2000" dirty="0"/>
              <a:t> </a:t>
            </a:r>
            <a:r>
              <a:rPr lang="en-US" altLang="ko-KR" sz="2000" dirty="0"/>
              <a:t>120~139mmHg </a:t>
            </a:r>
            <a:r>
              <a:rPr lang="ko-KR" altLang="en-US" sz="2000" dirty="0"/>
              <a:t>미만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이완기혈압</a:t>
            </a:r>
            <a:r>
              <a:rPr lang="ko-KR" altLang="en-US" sz="2000" dirty="0"/>
              <a:t> </a:t>
            </a:r>
            <a:r>
              <a:rPr lang="en-US" altLang="ko-KR" sz="2000" dirty="0"/>
              <a:t>80~89mmHg </a:t>
            </a:r>
            <a:r>
              <a:rPr lang="ko-KR" altLang="en-US" sz="2000" dirty="0"/>
              <a:t>미만</a:t>
            </a:r>
            <a:r>
              <a:rPr lang="en-US" altLang="ko-KR" sz="2000" dirty="0"/>
              <a:t>. </a:t>
            </a:r>
            <a:br>
              <a:rPr lang="en-US" altLang="ko-KR" sz="2000" dirty="0"/>
            </a:br>
            <a:r>
              <a:rPr lang="ko-KR" altLang="en-US" sz="2000" dirty="0" err="1"/>
              <a:t>이상시</a:t>
            </a:r>
            <a:r>
              <a:rPr lang="ko-KR" altLang="en-US" sz="2000" dirty="0"/>
              <a:t> </a:t>
            </a:r>
            <a:r>
              <a:rPr lang="ko-KR" altLang="en-US" sz="2000" b="1" dirty="0"/>
              <a:t>고혈압</a:t>
            </a:r>
            <a:r>
              <a:rPr lang="ko-KR" altLang="en-US" sz="2000" dirty="0"/>
              <a:t>진단</a:t>
            </a:r>
            <a:r>
              <a:rPr lang="en-US" altLang="ko-KR" sz="2000" dirty="0"/>
              <a:t>(</a:t>
            </a:r>
            <a:r>
              <a:rPr lang="ko-KR" altLang="en-US" sz="2000" dirty="0" err="1"/>
              <a:t>뇌졸증</a:t>
            </a:r>
            <a:r>
              <a:rPr lang="en-US" altLang="ko-KR" sz="2000" dirty="0"/>
              <a:t>, </a:t>
            </a:r>
            <a:r>
              <a:rPr lang="ko-KR" altLang="en-US" sz="2000" dirty="0"/>
              <a:t>협심증</a:t>
            </a:r>
            <a:r>
              <a:rPr lang="en-US" altLang="ko-KR" sz="2000" dirty="0"/>
              <a:t>, </a:t>
            </a:r>
            <a:r>
              <a:rPr lang="ko-KR" altLang="en-US" sz="2000" dirty="0"/>
              <a:t>심근경색 원인</a:t>
            </a:r>
            <a:r>
              <a:rPr lang="en-US" altLang="ko-KR" sz="2000" dirty="0"/>
              <a:t>)</a:t>
            </a:r>
            <a:br>
              <a:rPr lang="en-US" altLang="ko-KR" sz="2000" dirty="0"/>
            </a:br>
            <a:r>
              <a:rPr lang="en-US" altLang="ko-KR" sz="2000" dirty="0"/>
              <a:t>ii) </a:t>
            </a:r>
            <a:r>
              <a:rPr lang="ko-KR" altLang="en-US" sz="2000" dirty="0"/>
              <a:t>정상범위 </a:t>
            </a:r>
            <a:r>
              <a:rPr lang="ko-KR" altLang="en-US" sz="2000" dirty="0" err="1"/>
              <a:t>수축기혈압</a:t>
            </a:r>
            <a:r>
              <a:rPr lang="ko-KR" altLang="en-US" sz="2000" dirty="0"/>
              <a:t> </a:t>
            </a:r>
            <a:r>
              <a:rPr lang="en-US" altLang="ko-KR" sz="2000" dirty="0"/>
              <a:t>90mmHg </a:t>
            </a:r>
            <a:r>
              <a:rPr lang="ko-KR" altLang="en-US" sz="2000" dirty="0"/>
              <a:t>이하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이완기혈압</a:t>
            </a:r>
            <a:r>
              <a:rPr lang="ko-KR" altLang="en-US" sz="2000" dirty="0"/>
              <a:t> </a:t>
            </a:r>
            <a:r>
              <a:rPr lang="en-US" altLang="ko-KR" sz="2000" dirty="0"/>
              <a:t>60mmHg </a:t>
            </a:r>
            <a:r>
              <a:rPr lang="ko-KR" altLang="en-US" sz="2000" dirty="0"/>
              <a:t>미만일 경우 </a:t>
            </a:r>
            <a:r>
              <a:rPr lang="ko-KR" altLang="en-US" sz="2000" b="1" dirty="0"/>
              <a:t>저혈압</a:t>
            </a:r>
            <a:r>
              <a:rPr lang="ko-KR" altLang="en-US" sz="2000" dirty="0"/>
              <a:t> 판단</a:t>
            </a:r>
            <a:r>
              <a:rPr lang="en-US" altLang="ko-KR" sz="20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식전혈당</a:t>
            </a:r>
            <a:r>
              <a:rPr lang="en-US" altLang="ko-KR" sz="2000" dirty="0"/>
              <a:t>(</a:t>
            </a:r>
            <a:r>
              <a:rPr lang="ko-KR" altLang="en-US" sz="2000" dirty="0"/>
              <a:t>공복혈당</a:t>
            </a:r>
            <a:r>
              <a:rPr lang="en-US" altLang="ko-KR" sz="2000" dirty="0"/>
              <a:t>): 126mg/dl </a:t>
            </a:r>
            <a:r>
              <a:rPr lang="ko-KR" altLang="en-US" sz="2000" dirty="0"/>
              <a:t>이상인 경우</a:t>
            </a:r>
            <a:r>
              <a:rPr lang="en-US" altLang="ko-KR" sz="2000" dirty="0"/>
              <a:t>, </a:t>
            </a:r>
            <a:r>
              <a:rPr lang="ko-KR" altLang="en-US" sz="2000" b="1" dirty="0"/>
              <a:t>당뇨</a:t>
            </a:r>
            <a:r>
              <a:rPr lang="ko-KR" altLang="en-US" sz="2000" dirty="0"/>
              <a:t>진단</a:t>
            </a:r>
            <a:r>
              <a:rPr lang="en-US" altLang="ko-KR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혈색소 </a:t>
            </a:r>
            <a:r>
              <a:rPr lang="en-US" altLang="ko-KR" sz="2000" dirty="0"/>
              <a:t>: </a:t>
            </a:r>
            <a:r>
              <a:rPr lang="ko-KR" altLang="en-US" sz="2000" dirty="0"/>
              <a:t> 정상범위 남성 </a:t>
            </a:r>
            <a:r>
              <a:rPr lang="en-US" altLang="ko-KR" sz="2000" dirty="0"/>
              <a:t>13 ~ 17g/dL, </a:t>
            </a:r>
            <a:r>
              <a:rPr lang="ko-KR" altLang="en-US" sz="2000" dirty="0"/>
              <a:t>여성 </a:t>
            </a:r>
            <a:r>
              <a:rPr lang="en-US" altLang="ko-KR" sz="2000" dirty="0"/>
              <a:t>12~16g/dL </a:t>
            </a:r>
            <a:r>
              <a:rPr lang="ko-KR" altLang="en-US" sz="2000" dirty="0" err="1"/>
              <a:t>이상시</a:t>
            </a:r>
            <a:r>
              <a:rPr lang="ko-KR" altLang="en-US" sz="2000" dirty="0"/>
              <a:t> </a:t>
            </a:r>
            <a:r>
              <a:rPr lang="ko-KR" altLang="en-US" sz="2000" b="1" dirty="0"/>
              <a:t>신장질환</a:t>
            </a:r>
            <a:r>
              <a:rPr lang="ko-KR" altLang="en-US" sz="2000" dirty="0"/>
              <a:t> 의심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err="1"/>
              <a:t>혈액크레아티닌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/>
              <a:t>정상범위 </a:t>
            </a:r>
            <a:r>
              <a:rPr lang="en-US" altLang="ko-KR" sz="2000" dirty="0"/>
              <a:t>0.50 ~ 1.4mg/dL, </a:t>
            </a:r>
            <a:r>
              <a:rPr lang="ko-KR" altLang="en-US" sz="2000" dirty="0" err="1"/>
              <a:t>이상시</a:t>
            </a:r>
            <a:r>
              <a:rPr lang="ko-KR" altLang="en-US" sz="2000" dirty="0"/>
              <a:t> </a:t>
            </a:r>
            <a:r>
              <a:rPr lang="ko-KR" altLang="en-US" sz="2000" b="1" dirty="0"/>
              <a:t>신장질환</a:t>
            </a:r>
            <a:r>
              <a:rPr lang="ko-KR" altLang="en-US" sz="2000" dirty="0"/>
              <a:t> 의심</a:t>
            </a:r>
            <a:r>
              <a:rPr lang="en-US" altLang="ko-KR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err="1"/>
              <a:t>요단백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/>
              <a:t>정상범위 수치 </a:t>
            </a:r>
            <a:r>
              <a:rPr lang="en-US" altLang="ko-KR" sz="2000" dirty="0"/>
              <a:t>3 </a:t>
            </a:r>
            <a:r>
              <a:rPr lang="ko-KR" altLang="en-US" sz="2000" dirty="0"/>
              <a:t>이하</a:t>
            </a:r>
            <a:r>
              <a:rPr lang="en-US" altLang="ko-KR" sz="2000" dirty="0"/>
              <a:t>, </a:t>
            </a:r>
            <a:r>
              <a:rPr lang="ko-KR" altLang="en-US" sz="2000" dirty="0"/>
              <a:t>고혈압</a:t>
            </a:r>
            <a:r>
              <a:rPr lang="en-US" altLang="ko-KR" sz="2000" dirty="0"/>
              <a:t>, </a:t>
            </a:r>
            <a:r>
              <a:rPr lang="ko-KR" altLang="en-US" sz="2000" dirty="0"/>
              <a:t>당뇨환자에게 보임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이상시</a:t>
            </a:r>
            <a:r>
              <a:rPr lang="ko-KR" altLang="en-US" sz="2000" dirty="0"/>
              <a:t> </a:t>
            </a:r>
            <a:r>
              <a:rPr lang="ko-KR" altLang="en-US" sz="2000" b="1" dirty="0"/>
              <a:t>신장질환</a:t>
            </a:r>
            <a:r>
              <a:rPr lang="ko-KR" altLang="en-US" sz="2000" dirty="0"/>
              <a:t> 의심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ALT : </a:t>
            </a:r>
            <a:r>
              <a:rPr lang="ko-KR" altLang="en-US" sz="2000" dirty="0"/>
              <a:t>정상범위 </a:t>
            </a:r>
            <a:r>
              <a:rPr lang="en-US" altLang="ko-KR" sz="2000" dirty="0"/>
              <a:t>0~40U/L. 100U/L</a:t>
            </a:r>
            <a:r>
              <a:rPr lang="ko-KR" altLang="en-US" sz="2000" dirty="0"/>
              <a:t>이하의 증가는 </a:t>
            </a:r>
            <a:r>
              <a:rPr lang="ko-KR" altLang="en-US" sz="2000" b="1" dirty="0"/>
              <a:t>간질환</a:t>
            </a:r>
            <a:r>
              <a:rPr lang="ko-KR" altLang="en-US" sz="2000" dirty="0"/>
              <a:t> 의심</a:t>
            </a:r>
            <a:r>
              <a:rPr lang="en-US" altLang="ko-KR" sz="2000" dirty="0"/>
              <a:t>, 100~500U/L </a:t>
            </a:r>
            <a:r>
              <a:rPr lang="ko-KR" altLang="en-US" sz="2000" dirty="0"/>
              <a:t>증가는 </a:t>
            </a:r>
            <a:br>
              <a:rPr lang="en-US" altLang="ko-KR" sz="2000" dirty="0"/>
            </a:br>
            <a:r>
              <a:rPr lang="ko-KR" altLang="en-US" sz="2000" b="1" dirty="0"/>
              <a:t>간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심장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근육 관련질환 </a:t>
            </a:r>
            <a:r>
              <a:rPr lang="ko-KR" altLang="en-US" sz="2000" dirty="0"/>
              <a:t>의심</a:t>
            </a:r>
            <a:r>
              <a:rPr lang="en-US" altLang="ko-KR" sz="2000" dirty="0"/>
              <a:t>, 500U/L </a:t>
            </a:r>
            <a:r>
              <a:rPr lang="ko-KR" altLang="en-US" sz="2000" dirty="0"/>
              <a:t>이상의 증가는 </a:t>
            </a:r>
            <a:r>
              <a:rPr lang="ko-KR" altLang="en-US" sz="2000" b="1" dirty="0"/>
              <a:t>급성 간</a:t>
            </a:r>
            <a:r>
              <a:rPr lang="en-US" altLang="ko-KR" sz="2000" b="1" dirty="0"/>
              <a:t>,</a:t>
            </a:r>
            <a:r>
              <a:rPr lang="ko-KR" altLang="en-US" sz="2000" b="1" dirty="0"/>
              <a:t>심장 질환</a:t>
            </a:r>
            <a:r>
              <a:rPr lang="ko-KR" altLang="en-US" sz="2000" dirty="0"/>
              <a:t> 발생 의심</a:t>
            </a:r>
            <a:r>
              <a:rPr lang="en-US" altLang="ko-KR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AST : </a:t>
            </a:r>
            <a:r>
              <a:rPr lang="ko-KR" altLang="en-US" sz="2000" dirty="0"/>
              <a:t>정삼범위 </a:t>
            </a:r>
            <a:r>
              <a:rPr lang="en-US" altLang="ko-KR" sz="2000" dirty="0"/>
              <a:t>0~40U/L. </a:t>
            </a:r>
            <a:r>
              <a:rPr lang="ko-KR" altLang="en-US" sz="2000" dirty="0" err="1"/>
              <a:t>이상시</a:t>
            </a:r>
            <a:r>
              <a:rPr lang="ko-KR" altLang="en-US" sz="2000" dirty="0"/>
              <a:t> 간</a:t>
            </a:r>
            <a:r>
              <a:rPr lang="en-US" altLang="ko-KR" sz="2000" dirty="0"/>
              <a:t>, </a:t>
            </a:r>
            <a:r>
              <a:rPr lang="ko-KR" altLang="en-US" sz="2000" dirty="0"/>
              <a:t>심장</a:t>
            </a:r>
            <a:r>
              <a:rPr lang="en-US" altLang="ko-KR" sz="2000" dirty="0"/>
              <a:t>, </a:t>
            </a:r>
            <a:r>
              <a:rPr lang="ko-KR" altLang="en-US" sz="2000" dirty="0"/>
              <a:t>근육 등의 </a:t>
            </a:r>
            <a:r>
              <a:rPr lang="ko-KR" altLang="en-US" sz="2000" b="1" dirty="0"/>
              <a:t>장기손상</a:t>
            </a:r>
            <a:r>
              <a:rPr lang="ko-KR" altLang="en-US" sz="2000" dirty="0"/>
              <a:t> 의심</a:t>
            </a:r>
            <a:r>
              <a:rPr lang="en-US" altLang="ko-KR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err="1"/>
              <a:t>감마지티피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/>
              <a:t>정상범위 남성 </a:t>
            </a:r>
            <a:r>
              <a:rPr lang="en-US" altLang="ko-KR" sz="2000" dirty="0"/>
              <a:t>11~63 U/L, </a:t>
            </a:r>
            <a:r>
              <a:rPr lang="ko-KR" altLang="en-US" sz="2000" dirty="0"/>
              <a:t>여성 </a:t>
            </a:r>
            <a:r>
              <a:rPr lang="en-US" altLang="ko-KR" sz="2000" dirty="0"/>
              <a:t>8~35 U/L </a:t>
            </a:r>
            <a:r>
              <a:rPr lang="ko-KR" altLang="en-US" sz="2000" dirty="0" err="1"/>
              <a:t>이상시</a:t>
            </a:r>
            <a:r>
              <a:rPr lang="ko-KR" altLang="en-US" sz="2000" dirty="0"/>
              <a:t> 간을 비롯한 </a:t>
            </a:r>
            <a:r>
              <a:rPr lang="ko-KR" altLang="en-US" sz="2000" b="1" dirty="0"/>
              <a:t>장기손상</a:t>
            </a:r>
            <a:r>
              <a:rPr lang="ko-KR" altLang="en-US" sz="2000" dirty="0"/>
              <a:t> 의심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/>
              <a:t>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C932F7-7037-44B2-9F7D-93AF397817EC}"/>
              </a:ext>
            </a:extLst>
          </p:cNvPr>
          <p:cNvSpPr txBox="1"/>
          <p:nvPr/>
        </p:nvSpPr>
        <p:spPr>
          <a:xfrm>
            <a:off x="1763485" y="5576403"/>
            <a:ext cx="8665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ym typeface="Wingdings" panose="05000000000000000000" pitchFamily="2" charset="2"/>
              </a:rPr>
              <a:t> </a:t>
            </a:r>
            <a:r>
              <a:rPr lang="ko-KR" altLang="en-US" sz="2400" b="1" dirty="0">
                <a:sym typeface="Wingdings" panose="05000000000000000000" pitchFamily="2" charset="2"/>
              </a:rPr>
              <a:t>위와 같은 기준에 의해 질병여부 범주형 변수 생성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63590972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F0932AF0-AB77-4BA8-B4CC-124FF7A9B8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B07845-9F6A-4AA1-9659-192C1F476719}"/>
              </a:ext>
            </a:extLst>
          </p:cNvPr>
          <p:cNvSpPr txBox="1"/>
          <p:nvPr/>
        </p:nvSpPr>
        <p:spPr>
          <a:xfrm>
            <a:off x="838199" y="649945"/>
            <a:ext cx="686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600" b="1" dirty="0">
                <a:latin typeface="+mj-lt"/>
              </a:rPr>
              <a:t>범주형 변수 생성</a:t>
            </a:r>
            <a:endParaRPr lang="ko-KR" altLang="en-US" sz="4400" b="1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3103FF-D4A8-4137-9237-CEEC853F2309}"/>
              </a:ext>
            </a:extLst>
          </p:cNvPr>
          <p:cNvSpPr txBox="1"/>
          <p:nvPr/>
        </p:nvSpPr>
        <p:spPr>
          <a:xfrm>
            <a:off x="838199" y="1296276"/>
            <a:ext cx="420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허리둘레에 따른 비만여부</a:t>
            </a:r>
          </a:p>
        </p:txBody>
      </p:sp>
      <p:graphicFrame>
        <p:nvGraphicFramePr>
          <p:cNvPr id="12" name="표 8">
            <a:extLst>
              <a:ext uri="{FF2B5EF4-FFF2-40B4-BE49-F238E27FC236}">
                <a16:creationId xmlns:a16="http://schemas.microsoft.com/office/drawing/2014/main" id="{36F6C2E3-4E6C-45EB-8792-9D54A9A34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393744"/>
              </p:ext>
            </p:extLst>
          </p:nvPr>
        </p:nvGraphicFramePr>
        <p:xfrm>
          <a:off x="1252759" y="1744503"/>
          <a:ext cx="3270886" cy="1197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868">
                  <a:extLst>
                    <a:ext uri="{9D8B030D-6E8A-4147-A177-3AD203B41FA5}">
                      <a16:colId xmlns:a16="http://schemas.microsoft.com/office/drawing/2014/main" val="3501697371"/>
                    </a:ext>
                  </a:extLst>
                </a:gridCol>
                <a:gridCol w="2276018">
                  <a:extLst>
                    <a:ext uri="{9D8B030D-6E8A-4147-A177-3AD203B41FA5}">
                      <a16:colId xmlns:a16="http://schemas.microsoft.com/office/drawing/2014/main" val="627750584"/>
                    </a:ext>
                  </a:extLst>
                </a:gridCol>
              </a:tblGrid>
              <a:tr h="3990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성별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허리둘레수치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639386"/>
                  </a:ext>
                </a:extLst>
              </a:tr>
              <a:tr h="3990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남자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≥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 cm 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659266"/>
                  </a:ext>
                </a:extLst>
              </a:tr>
              <a:tr h="3990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여자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≥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85 cm 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6892400"/>
                  </a:ext>
                </a:extLst>
              </a:tr>
            </a:tbl>
          </a:graphicData>
        </a:graphic>
      </p:graphicFrame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2D9ADADD-50CD-4ECC-8E5A-BE8CAFADF1F5}"/>
              </a:ext>
            </a:extLst>
          </p:cNvPr>
          <p:cNvSpPr/>
          <p:nvPr/>
        </p:nvSpPr>
        <p:spPr>
          <a:xfrm>
            <a:off x="4891957" y="2220400"/>
            <a:ext cx="1850572" cy="250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A2223E70-9EE4-4A9F-A9F2-EF2CE74C9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356452"/>
              </p:ext>
            </p:extLst>
          </p:nvPr>
        </p:nvGraphicFramePr>
        <p:xfrm>
          <a:off x="7110840" y="1629274"/>
          <a:ext cx="4002597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37">
                  <a:extLst>
                    <a:ext uri="{9D8B030D-6E8A-4147-A177-3AD203B41FA5}">
                      <a16:colId xmlns:a16="http://schemas.microsoft.com/office/drawing/2014/main" val="3883093346"/>
                    </a:ext>
                  </a:extLst>
                </a:gridCol>
                <a:gridCol w="1561938">
                  <a:extLst>
                    <a:ext uri="{9D8B030D-6E8A-4147-A177-3AD203B41FA5}">
                      <a16:colId xmlns:a16="http://schemas.microsoft.com/office/drawing/2014/main" val="1617262259"/>
                    </a:ext>
                  </a:extLst>
                </a:gridCol>
                <a:gridCol w="1132522">
                  <a:extLst>
                    <a:ext uri="{9D8B030D-6E8A-4147-A177-3AD203B41FA5}">
                      <a16:colId xmlns:a16="http://schemas.microsoft.com/office/drawing/2014/main" val="3035718568"/>
                    </a:ext>
                  </a:extLst>
                </a:gridCol>
              </a:tblGrid>
              <a:tr h="3552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비만여부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데이터개수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백분율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641205"/>
                  </a:ext>
                </a:extLst>
              </a:tr>
              <a:tr h="3552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149,888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279279"/>
                  </a:ext>
                </a:extLst>
              </a:tr>
              <a:tr h="3552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464,174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76%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876000"/>
                  </a:ext>
                </a:extLst>
              </a:tr>
              <a:tr h="3552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총계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614,062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641356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900F990C-A1F5-4AAB-B640-3632D33FC801}"/>
              </a:ext>
            </a:extLst>
          </p:cNvPr>
          <p:cNvSpPr txBox="1"/>
          <p:nvPr/>
        </p:nvSpPr>
        <p:spPr>
          <a:xfrm>
            <a:off x="838199" y="3047315"/>
            <a:ext cx="420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혈압에 따른 고혈압여부</a:t>
            </a:r>
          </a:p>
        </p:txBody>
      </p: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F95F8016-0FE2-462D-A964-07FAFC9A0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024488"/>
              </p:ext>
            </p:extLst>
          </p:nvPr>
        </p:nvGraphicFramePr>
        <p:xfrm>
          <a:off x="1252759" y="3546277"/>
          <a:ext cx="3270886" cy="1242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843">
                  <a:extLst>
                    <a:ext uri="{9D8B030D-6E8A-4147-A177-3AD203B41FA5}">
                      <a16:colId xmlns:a16="http://schemas.microsoft.com/office/drawing/2014/main" val="1068016317"/>
                    </a:ext>
                  </a:extLst>
                </a:gridCol>
                <a:gridCol w="1864043">
                  <a:extLst>
                    <a:ext uri="{9D8B030D-6E8A-4147-A177-3AD203B41FA5}">
                      <a16:colId xmlns:a16="http://schemas.microsoft.com/office/drawing/2014/main" val="3976316882"/>
                    </a:ext>
                  </a:extLst>
                </a:gridCol>
              </a:tblGrid>
              <a:tr h="414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혈압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고혈압진단기준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13252"/>
                  </a:ext>
                </a:extLst>
              </a:tr>
              <a:tr h="414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수축기혈압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&gt;= 140mmHg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378189"/>
                  </a:ext>
                </a:extLst>
              </a:tr>
              <a:tr h="4141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이완기혈압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&gt;= 90mmHg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724480"/>
                  </a:ext>
                </a:extLst>
              </a:tr>
            </a:tbl>
          </a:graphicData>
        </a:graphic>
      </p:graphicFrame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081D608A-B99F-428F-9511-256012AB4796}"/>
              </a:ext>
            </a:extLst>
          </p:cNvPr>
          <p:cNvSpPr/>
          <p:nvPr/>
        </p:nvSpPr>
        <p:spPr>
          <a:xfrm>
            <a:off x="4891957" y="4139778"/>
            <a:ext cx="1850572" cy="250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0" name="표 14">
            <a:extLst>
              <a:ext uri="{FF2B5EF4-FFF2-40B4-BE49-F238E27FC236}">
                <a16:creationId xmlns:a16="http://schemas.microsoft.com/office/drawing/2014/main" id="{F86D04B3-DBDE-46C9-B58B-C06D3AFAC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051963"/>
              </p:ext>
            </p:extLst>
          </p:nvPr>
        </p:nvGraphicFramePr>
        <p:xfrm>
          <a:off x="7110840" y="3318651"/>
          <a:ext cx="4002597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843">
                  <a:extLst>
                    <a:ext uri="{9D8B030D-6E8A-4147-A177-3AD203B41FA5}">
                      <a16:colId xmlns:a16="http://schemas.microsoft.com/office/drawing/2014/main" val="3883093346"/>
                    </a:ext>
                  </a:extLst>
                </a:gridCol>
                <a:gridCol w="1406843">
                  <a:extLst>
                    <a:ext uri="{9D8B030D-6E8A-4147-A177-3AD203B41FA5}">
                      <a16:colId xmlns:a16="http://schemas.microsoft.com/office/drawing/2014/main" val="1617262259"/>
                    </a:ext>
                  </a:extLst>
                </a:gridCol>
                <a:gridCol w="1188911">
                  <a:extLst>
                    <a:ext uri="{9D8B030D-6E8A-4147-A177-3AD203B41FA5}">
                      <a16:colId xmlns:a16="http://schemas.microsoft.com/office/drawing/2014/main" val="3035718568"/>
                    </a:ext>
                  </a:extLst>
                </a:gridCol>
              </a:tblGrid>
              <a:tr h="3416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고혈압여부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데이터개수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백분율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641205"/>
                  </a:ext>
                </a:extLst>
              </a:tr>
              <a:tr h="341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42,940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279279"/>
                  </a:ext>
                </a:extLst>
              </a:tr>
              <a:tr h="341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571,122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93%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876000"/>
                  </a:ext>
                </a:extLst>
              </a:tr>
              <a:tr h="3416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총계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614,062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03900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92B3A371-CCB9-4137-85FF-B05E5802FBE2}"/>
              </a:ext>
            </a:extLst>
          </p:cNvPr>
          <p:cNvSpPr txBox="1"/>
          <p:nvPr/>
        </p:nvSpPr>
        <p:spPr>
          <a:xfrm>
            <a:off x="838199" y="4906397"/>
            <a:ext cx="420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요단백에</a:t>
            </a:r>
            <a:r>
              <a:rPr lang="ko-KR" altLang="en-US" dirty="0"/>
              <a:t> 따른 요단백이상 </a:t>
            </a:r>
          </a:p>
        </p:txBody>
      </p:sp>
      <p:graphicFrame>
        <p:nvGraphicFramePr>
          <p:cNvPr id="27" name="표 8">
            <a:extLst>
              <a:ext uri="{FF2B5EF4-FFF2-40B4-BE49-F238E27FC236}">
                <a16:creationId xmlns:a16="http://schemas.microsoft.com/office/drawing/2014/main" id="{7799C0EA-0DAC-4C86-BEE9-E68F3A7C3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911612"/>
              </p:ext>
            </p:extLst>
          </p:nvPr>
        </p:nvGraphicFramePr>
        <p:xfrm>
          <a:off x="1252759" y="5374197"/>
          <a:ext cx="3270886" cy="959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9698">
                  <a:extLst>
                    <a:ext uri="{9D8B030D-6E8A-4147-A177-3AD203B41FA5}">
                      <a16:colId xmlns:a16="http://schemas.microsoft.com/office/drawing/2014/main" val="3501697371"/>
                    </a:ext>
                  </a:extLst>
                </a:gridCol>
                <a:gridCol w="1901188">
                  <a:extLst>
                    <a:ext uri="{9D8B030D-6E8A-4147-A177-3AD203B41FA5}">
                      <a16:colId xmlns:a16="http://schemas.microsoft.com/office/drawing/2014/main" val="627750584"/>
                    </a:ext>
                  </a:extLst>
                </a:gridCol>
              </a:tblGrid>
              <a:tr h="56292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요단백이상</a:t>
                      </a:r>
                      <a:br>
                        <a:rPr lang="en-US" altLang="ko-KR" sz="1400" dirty="0"/>
                      </a:br>
                      <a:r>
                        <a:rPr lang="ko-KR" altLang="en-US" sz="1400" dirty="0"/>
                        <a:t>판단기준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3639386"/>
                  </a:ext>
                </a:extLst>
              </a:tr>
              <a:tr h="3961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요단백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≥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659266"/>
                  </a:ext>
                </a:extLst>
              </a:tr>
            </a:tbl>
          </a:graphicData>
        </a:graphic>
      </p:graphicFrame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08C41B69-D5DD-4784-B9C4-CBFE8A814C11}"/>
              </a:ext>
            </a:extLst>
          </p:cNvPr>
          <p:cNvSpPr/>
          <p:nvPr/>
        </p:nvSpPr>
        <p:spPr>
          <a:xfrm>
            <a:off x="4891957" y="5728532"/>
            <a:ext cx="1850572" cy="250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9" name="표 14">
            <a:extLst>
              <a:ext uri="{FF2B5EF4-FFF2-40B4-BE49-F238E27FC236}">
                <a16:creationId xmlns:a16="http://schemas.microsoft.com/office/drawing/2014/main" id="{FCE6FFED-4314-4D6A-A3F1-8CD6022F7B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11969"/>
              </p:ext>
            </p:extLst>
          </p:nvPr>
        </p:nvGraphicFramePr>
        <p:xfrm>
          <a:off x="7110839" y="4906397"/>
          <a:ext cx="4002597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843">
                  <a:extLst>
                    <a:ext uri="{9D8B030D-6E8A-4147-A177-3AD203B41FA5}">
                      <a16:colId xmlns:a16="http://schemas.microsoft.com/office/drawing/2014/main" val="3883093346"/>
                    </a:ext>
                  </a:extLst>
                </a:gridCol>
                <a:gridCol w="1406843">
                  <a:extLst>
                    <a:ext uri="{9D8B030D-6E8A-4147-A177-3AD203B41FA5}">
                      <a16:colId xmlns:a16="http://schemas.microsoft.com/office/drawing/2014/main" val="1617262259"/>
                    </a:ext>
                  </a:extLst>
                </a:gridCol>
                <a:gridCol w="1188911">
                  <a:extLst>
                    <a:ext uri="{9D8B030D-6E8A-4147-A177-3AD203B41FA5}">
                      <a16:colId xmlns:a16="http://schemas.microsoft.com/office/drawing/2014/main" val="3035718568"/>
                    </a:ext>
                  </a:extLst>
                </a:gridCol>
              </a:tblGrid>
              <a:tr h="3416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요단백이상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데이터개수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백분율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641205"/>
                  </a:ext>
                </a:extLst>
              </a:tr>
              <a:tr h="341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5,310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279279"/>
                  </a:ext>
                </a:extLst>
              </a:tr>
              <a:tr h="341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608,752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99%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876000"/>
                  </a:ext>
                </a:extLst>
              </a:tr>
              <a:tr h="3416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총계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614,062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03900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BB8DBCE4-5B78-4796-A79E-4DC6E41BA2CF}"/>
              </a:ext>
            </a:extLst>
          </p:cNvPr>
          <p:cNvSpPr/>
          <p:nvPr/>
        </p:nvSpPr>
        <p:spPr>
          <a:xfrm>
            <a:off x="9973559" y="1665608"/>
            <a:ext cx="1139878" cy="14267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A7C6EB7-B8EE-43B1-AA37-4D5482161D9F}"/>
              </a:ext>
            </a:extLst>
          </p:cNvPr>
          <p:cNvSpPr/>
          <p:nvPr/>
        </p:nvSpPr>
        <p:spPr>
          <a:xfrm>
            <a:off x="9942902" y="3336818"/>
            <a:ext cx="1139878" cy="14267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3958748-05E1-4A9A-8BCC-E3CFDF72350B}"/>
              </a:ext>
            </a:extLst>
          </p:cNvPr>
          <p:cNvSpPr/>
          <p:nvPr/>
        </p:nvSpPr>
        <p:spPr>
          <a:xfrm>
            <a:off x="9942901" y="4924564"/>
            <a:ext cx="1139878" cy="14267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57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1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F0932AF0-AB77-4BA8-B4CC-124FF7A9B8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B07845-9F6A-4AA1-9659-192C1F476719}"/>
              </a:ext>
            </a:extLst>
          </p:cNvPr>
          <p:cNvSpPr txBox="1"/>
          <p:nvPr/>
        </p:nvSpPr>
        <p:spPr>
          <a:xfrm>
            <a:off x="838199" y="649945"/>
            <a:ext cx="686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600" b="1" dirty="0">
                <a:latin typeface="+mj-lt"/>
              </a:rPr>
              <a:t>범주형 변수 생성</a:t>
            </a:r>
            <a:endParaRPr lang="ko-KR" altLang="en-US" sz="4400" b="1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0F990C-A1F5-4AAB-B640-3632D33FC801}"/>
              </a:ext>
            </a:extLst>
          </p:cNvPr>
          <p:cNvSpPr txBox="1"/>
          <p:nvPr/>
        </p:nvSpPr>
        <p:spPr>
          <a:xfrm>
            <a:off x="1034143" y="3956121"/>
            <a:ext cx="420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혈색소에 따른 혈색소이상</a:t>
            </a:r>
          </a:p>
        </p:txBody>
      </p: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F95F8016-0FE2-462D-A964-07FAFC9A0346}"/>
              </a:ext>
            </a:extLst>
          </p:cNvPr>
          <p:cNvGraphicFramePr>
            <a:graphicFrameLocks noGrp="1"/>
          </p:cNvGraphicFramePr>
          <p:nvPr/>
        </p:nvGraphicFramePr>
        <p:xfrm>
          <a:off x="1499643" y="4416287"/>
          <a:ext cx="3039700" cy="159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116">
                  <a:extLst>
                    <a:ext uri="{9D8B030D-6E8A-4147-A177-3AD203B41FA5}">
                      <a16:colId xmlns:a16="http://schemas.microsoft.com/office/drawing/2014/main" val="1068016317"/>
                    </a:ext>
                  </a:extLst>
                </a:gridCol>
                <a:gridCol w="2295584">
                  <a:extLst>
                    <a:ext uri="{9D8B030D-6E8A-4147-A177-3AD203B41FA5}">
                      <a16:colId xmlns:a16="http://schemas.microsoft.com/office/drawing/2014/main" val="3976316882"/>
                    </a:ext>
                  </a:extLst>
                </a:gridCol>
              </a:tblGrid>
              <a:tr h="478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혈압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혈색소이상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판단기준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013252"/>
                  </a:ext>
                </a:extLst>
              </a:tr>
              <a:tr h="478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남성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&lt; 13g/dl, &gt; 17g/dl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378189"/>
                  </a:ext>
                </a:extLst>
              </a:tr>
              <a:tr h="478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여성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&lt; 12g/dl, &gt; 16g/dl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724480"/>
                  </a:ext>
                </a:extLst>
              </a:tr>
            </a:tbl>
          </a:graphicData>
        </a:graphic>
      </p:graphicFrame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081D608A-B99F-428F-9511-256012AB4796}"/>
              </a:ext>
            </a:extLst>
          </p:cNvPr>
          <p:cNvSpPr/>
          <p:nvPr/>
        </p:nvSpPr>
        <p:spPr>
          <a:xfrm>
            <a:off x="5113372" y="5030740"/>
            <a:ext cx="1850572" cy="250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0" name="표 14">
            <a:extLst>
              <a:ext uri="{FF2B5EF4-FFF2-40B4-BE49-F238E27FC236}">
                <a16:creationId xmlns:a16="http://schemas.microsoft.com/office/drawing/2014/main" id="{F86D04B3-DBDE-46C9-B58B-C06D3AFAC84F}"/>
              </a:ext>
            </a:extLst>
          </p:cNvPr>
          <p:cNvGraphicFramePr>
            <a:graphicFrameLocks noGrp="1"/>
          </p:cNvGraphicFramePr>
          <p:nvPr/>
        </p:nvGraphicFramePr>
        <p:xfrm>
          <a:off x="7306785" y="4410959"/>
          <a:ext cx="4002597" cy="1602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843">
                  <a:extLst>
                    <a:ext uri="{9D8B030D-6E8A-4147-A177-3AD203B41FA5}">
                      <a16:colId xmlns:a16="http://schemas.microsoft.com/office/drawing/2014/main" val="3883093346"/>
                    </a:ext>
                  </a:extLst>
                </a:gridCol>
                <a:gridCol w="1406843">
                  <a:extLst>
                    <a:ext uri="{9D8B030D-6E8A-4147-A177-3AD203B41FA5}">
                      <a16:colId xmlns:a16="http://schemas.microsoft.com/office/drawing/2014/main" val="1617262259"/>
                    </a:ext>
                  </a:extLst>
                </a:gridCol>
                <a:gridCol w="1188911">
                  <a:extLst>
                    <a:ext uri="{9D8B030D-6E8A-4147-A177-3AD203B41FA5}">
                      <a16:colId xmlns:a16="http://schemas.microsoft.com/office/drawing/2014/main" val="3035718568"/>
                    </a:ext>
                  </a:extLst>
                </a:gridCol>
              </a:tblGrid>
              <a:tr h="4007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혈색소이상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데이터개수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백분율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641205"/>
                  </a:ext>
                </a:extLst>
              </a:tr>
              <a:tr h="4007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133,145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279279"/>
                  </a:ext>
                </a:extLst>
              </a:tr>
              <a:tr h="4007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480,917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78%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876000"/>
                  </a:ext>
                </a:extLst>
              </a:tr>
              <a:tr h="4007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총계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614,062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0390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562D6BF1-E659-42CA-83E6-CDB9E76E53FB}"/>
              </a:ext>
            </a:extLst>
          </p:cNvPr>
          <p:cNvSpPr txBox="1"/>
          <p:nvPr/>
        </p:nvSpPr>
        <p:spPr>
          <a:xfrm>
            <a:off x="1034143" y="1576889"/>
            <a:ext cx="420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식전혈당</a:t>
            </a:r>
            <a:r>
              <a:rPr lang="en-US" altLang="ko-KR" dirty="0"/>
              <a:t>(</a:t>
            </a:r>
            <a:r>
              <a:rPr lang="ko-KR" altLang="en-US" dirty="0"/>
              <a:t>공복혈당</a:t>
            </a:r>
            <a:r>
              <a:rPr lang="en-US" altLang="ko-KR" dirty="0"/>
              <a:t>)</a:t>
            </a:r>
            <a:r>
              <a:rPr lang="ko-KR" altLang="en-US" dirty="0"/>
              <a:t>에 따른 당뇨여부</a:t>
            </a:r>
          </a:p>
        </p:txBody>
      </p:sp>
      <p:graphicFrame>
        <p:nvGraphicFramePr>
          <p:cNvPr id="21" name="표 8">
            <a:extLst>
              <a:ext uri="{FF2B5EF4-FFF2-40B4-BE49-F238E27FC236}">
                <a16:creationId xmlns:a16="http://schemas.microsoft.com/office/drawing/2014/main" id="{7FBEED5F-9295-46F9-9561-F52298DEC8AA}"/>
              </a:ext>
            </a:extLst>
          </p:cNvPr>
          <p:cNvGraphicFramePr>
            <a:graphicFrameLocks noGrp="1"/>
          </p:cNvGraphicFramePr>
          <p:nvPr/>
        </p:nvGraphicFramePr>
        <p:xfrm>
          <a:off x="1448703" y="2025116"/>
          <a:ext cx="3090640" cy="1125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219">
                  <a:extLst>
                    <a:ext uri="{9D8B030D-6E8A-4147-A177-3AD203B41FA5}">
                      <a16:colId xmlns:a16="http://schemas.microsoft.com/office/drawing/2014/main" val="3501697371"/>
                    </a:ext>
                  </a:extLst>
                </a:gridCol>
                <a:gridCol w="1796421">
                  <a:extLst>
                    <a:ext uri="{9D8B030D-6E8A-4147-A177-3AD203B41FA5}">
                      <a16:colId xmlns:a16="http://schemas.microsoft.com/office/drawing/2014/main" val="627750584"/>
                    </a:ext>
                  </a:extLst>
                </a:gridCol>
              </a:tblGrid>
              <a:tr h="56292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당뇨진단기준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3639386"/>
                  </a:ext>
                </a:extLst>
              </a:tr>
              <a:tr h="5629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혈당수치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≥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126mg/dl 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659266"/>
                  </a:ext>
                </a:extLst>
              </a:tr>
            </a:tbl>
          </a:graphicData>
        </a:graphic>
      </p:graphicFrame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E23E3C6F-D4CB-49F2-B1C5-A81B0E754259}"/>
              </a:ext>
            </a:extLst>
          </p:cNvPr>
          <p:cNvSpPr/>
          <p:nvPr/>
        </p:nvSpPr>
        <p:spPr>
          <a:xfrm>
            <a:off x="5087901" y="2501013"/>
            <a:ext cx="1850572" cy="250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3" name="표 14">
            <a:extLst>
              <a:ext uri="{FF2B5EF4-FFF2-40B4-BE49-F238E27FC236}">
                <a16:creationId xmlns:a16="http://schemas.microsoft.com/office/drawing/2014/main" id="{5508DDF2-788B-4C77-8D75-566091FEDF85}"/>
              </a:ext>
            </a:extLst>
          </p:cNvPr>
          <p:cNvGraphicFramePr>
            <a:graphicFrameLocks noGrp="1"/>
          </p:cNvGraphicFramePr>
          <p:nvPr/>
        </p:nvGraphicFramePr>
        <p:xfrm>
          <a:off x="7306785" y="1824754"/>
          <a:ext cx="4002597" cy="1602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37">
                  <a:extLst>
                    <a:ext uri="{9D8B030D-6E8A-4147-A177-3AD203B41FA5}">
                      <a16:colId xmlns:a16="http://schemas.microsoft.com/office/drawing/2014/main" val="3883093346"/>
                    </a:ext>
                  </a:extLst>
                </a:gridCol>
                <a:gridCol w="1561938">
                  <a:extLst>
                    <a:ext uri="{9D8B030D-6E8A-4147-A177-3AD203B41FA5}">
                      <a16:colId xmlns:a16="http://schemas.microsoft.com/office/drawing/2014/main" val="1617262259"/>
                    </a:ext>
                  </a:extLst>
                </a:gridCol>
                <a:gridCol w="1132522">
                  <a:extLst>
                    <a:ext uri="{9D8B030D-6E8A-4147-A177-3AD203B41FA5}">
                      <a16:colId xmlns:a16="http://schemas.microsoft.com/office/drawing/2014/main" val="3035718568"/>
                    </a:ext>
                  </a:extLst>
                </a:gridCol>
              </a:tblGrid>
              <a:tr h="4007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당뇨여부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데이터개수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백분율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641205"/>
                  </a:ext>
                </a:extLst>
              </a:tr>
              <a:tr h="4007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54,493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279279"/>
                  </a:ext>
                </a:extLst>
              </a:tr>
              <a:tr h="4007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559,569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91%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876000"/>
                  </a:ext>
                </a:extLst>
              </a:tr>
              <a:tr h="4007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총계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614,062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641356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BBDF434D-0EE0-4394-9DE0-02EB06B4F054}"/>
              </a:ext>
            </a:extLst>
          </p:cNvPr>
          <p:cNvSpPr/>
          <p:nvPr/>
        </p:nvSpPr>
        <p:spPr>
          <a:xfrm>
            <a:off x="10169504" y="1824754"/>
            <a:ext cx="1139878" cy="129490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5683DDB-1123-437F-84DA-419B30923536}"/>
              </a:ext>
            </a:extLst>
          </p:cNvPr>
          <p:cNvSpPr/>
          <p:nvPr/>
        </p:nvSpPr>
        <p:spPr>
          <a:xfrm>
            <a:off x="10122418" y="4410959"/>
            <a:ext cx="1139878" cy="129490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74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33641135-A78E-425A-9029-952D463B697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C9652AD-E2FA-4803-BD7B-A113998F8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614" y="1441906"/>
            <a:ext cx="10515600" cy="3460032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dirty="0">
                <a:sym typeface="Wingdings" panose="05000000000000000000" pitchFamily="2" charset="2"/>
              </a:rPr>
              <a:t>연령대에 따른 </a:t>
            </a:r>
            <a:r>
              <a:rPr lang="ko-KR" altLang="en-US" sz="2000" dirty="0" err="1">
                <a:sym typeface="Wingdings" panose="05000000000000000000" pitchFamily="2" charset="2"/>
              </a:rPr>
              <a:t>연령대범주</a:t>
            </a:r>
            <a:r>
              <a:rPr lang="ko-KR" altLang="en-US" sz="2000" dirty="0">
                <a:sym typeface="Wingdings" panose="05000000000000000000" pitchFamily="2" charset="2"/>
              </a:rPr>
              <a:t> 변수 생성 </a:t>
            </a:r>
            <a:br>
              <a:rPr lang="en-US" altLang="ko-KR" sz="2400" dirty="0">
                <a:sym typeface="Wingdings" panose="05000000000000000000" pitchFamily="2" charset="2"/>
              </a:rPr>
            </a:br>
            <a:r>
              <a:rPr lang="en-US" altLang="ko-KR" sz="1800" dirty="0" err="1">
                <a:sym typeface="Wingdings" panose="05000000000000000000" pitchFamily="2" charset="2"/>
              </a:rPr>
              <a:t>i</a:t>
            </a:r>
            <a:r>
              <a:rPr lang="en-US" altLang="ko-KR" sz="1800" dirty="0">
                <a:sym typeface="Wingdings" panose="05000000000000000000" pitchFamily="2" charset="2"/>
              </a:rPr>
              <a:t>)</a:t>
            </a:r>
            <a:r>
              <a:rPr lang="ko-KR" altLang="en-US" sz="1800" dirty="0">
                <a:sym typeface="Wingdings" panose="05000000000000000000" pitchFamily="2" charset="2"/>
              </a:rPr>
              <a:t> </a:t>
            </a:r>
            <a:r>
              <a:rPr lang="en-US" altLang="ko-KR" sz="1800" dirty="0">
                <a:sym typeface="Wingdings" panose="05000000000000000000" pitchFamily="2" charset="2"/>
              </a:rPr>
              <a:t>40 ~ 60 </a:t>
            </a:r>
            <a:r>
              <a:rPr lang="ko-KR" altLang="en-US" sz="1800" dirty="0">
                <a:sym typeface="Wingdings" panose="05000000000000000000" pitchFamily="2" charset="2"/>
              </a:rPr>
              <a:t>대 사이의 연령을 </a:t>
            </a:r>
            <a:r>
              <a:rPr lang="en-US" altLang="ko-KR" sz="1800" dirty="0">
                <a:sym typeface="Wingdings" panose="05000000000000000000" pitchFamily="2" charset="2"/>
              </a:rPr>
              <a:t>40 ~ 54</a:t>
            </a:r>
            <a:r>
              <a:rPr lang="ko-KR" altLang="en-US" sz="1800" dirty="0">
                <a:sym typeface="Wingdings" panose="05000000000000000000" pitchFamily="2" charset="2"/>
              </a:rPr>
              <a:t>세</a:t>
            </a:r>
            <a:r>
              <a:rPr lang="en-US" altLang="ko-KR" sz="1800" dirty="0">
                <a:sym typeface="Wingdings" panose="05000000000000000000" pitchFamily="2" charset="2"/>
              </a:rPr>
              <a:t>, 55</a:t>
            </a:r>
            <a:r>
              <a:rPr lang="ko-KR" altLang="en-US" sz="1800" dirty="0">
                <a:sym typeface="Wingdings" panose="05000000000000000000" pitchFamily="2" charset="2"/>
              </a:rPr>
              <a:t>세 </a:t>
            </a:r>
            <a:r>
              <a:rPr lang="en-US" altLang="ko-KR" sz="1800" dirty="0">
                <a:sym typeface="Wingdings" panose="05000000000000000000" pitchFamily="2" charset="2"/>
              </a:rPr>
              <a:t>~ 60</a:t>
            </a:r>
            <a:r>
              <a:rPr lang="ko-KR" altLang="en-US" sz="1800" dirty="0">
                <a:sym typeface="Wingdings" panose="05000000000000000000" pitchFamily="2" charset="2"/>
              </a:rPr>
              <a:t>세의 범주로 이분화</a:t>
            </a:r>
            <a:br>
              <a:rPr lang="en-US" altLang="ko-KR" sz="2400" dirty="0">
                <a:sym typeface="Wingdings" panose="05000000000000000000" pitchFamily="2" charset="2"/>
              </a:rPr>
            </a:br>
            <a:r>
              <a:rPr lang="en-US" altLang="ko-KR" sz="1400" dirty="0">
                <a:sym typeface="Wingdings" panose="05000000000000000000" pitchFamily="2" charset="2"/>
              </a:rPr>
              <a:t>   </a:t>
            </a:r>
            <a:endParaRPr lang="en-US" altLang="ko-KR" sz="2000" dirty="0">
              <a:sym typeface="Wingdings" panose="05000000000000000000" pitchFamily="2" charset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BA1213-73C6-4141-8C64-9EECB5AD191D}"/>
              </a:ext>
            </a:extLst>
          </p:cNvPr>
          <p:cNvSpPr txBox="1"/>
          <p:nvPr/>
        </p:nvSpPr>
        <p:spPr>
          <a:xfrm>
            <a:off x="838199" y="649945"/>
            <a:ext cx="686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600" b="1" dirty="0">
                <a:latin typeface="+mj-lt"/>
              </a:rPr>
              <a:t>범주형 변수 생성</a:t>
            </a:r>
            <a:endParaRPr lang="ko-KR" altLang="en-US" sz="4400" b="1" dirty="0">
              <a:latin typeface="+mj-lt"/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321CE4B7-C008-424A-9324-7C63E1B7EA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879855"/>
              </p:ext>
            </p:extLst>
          </p:nvPr>
        </p:nvGraphicFramePr>
        <p:xfrm>
          <a:off x="1588072" y="2475244"/>
          <a:ext cx="3500131" cy="3203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598">
                  <a:extLst>
                    <a:ext uri="{9D8B030D-6E8A-4147-A177-3AD203B41FA5}">
                      <a16:colId xmlns:a16="http://schemas.microsoft.com/office/drawing/2014/main" val="2996642448"/>
                    </a:ext>
                  </a:extLst>
                </a:gridCol>
                <a:gridCol w="1922533">
                  <a:extLst>
                    <a:ext uri="{9D8B030D-6E8A-4147-A177-3AD203B41FA5}">
                      <a16:colId xmlns:a16="http://schemas.microsoft.com/office/drawing/2014/main" val="4242518544"/>
                    </a:ext>
                  </a:extLst>
                </a:gridCol>
              </a:tblGrid>
              <a:tr h="4576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연령대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데이터개수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1739208"/>
                  </a:ext>
                </a:extLst>
              </a:tr>
              <a:tr h="4576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40~44</a:t>
                      </a:r>
                      <a:r>
                        <a:rPr lang="ko-KR" altLang="en-US" dirty="0"/>
                        <a:t>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116,786(19%)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0443427"/>
                  </a:ext>
                </a:extLst>
              </a:tr>
              <a:tr h="4576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45~49</a:t>
                      </a:r>
                      <a:r>
                        <a:rPr lang="ko-KR" altLang="en-US" dirty="0"/>
                        <a:t>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107,503(17%)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5281819"/>
                  </a:ext>
                </a:extLst>
              </a:tr>
              <a:tr h="4576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50~54</a:t>
                      </a:r>
                      <a:r>
                        <a:rPr lang="ko-KR" altLang="en-US" dirty="0"/>
                        <a:t>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126,261(20%)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108492"/>
                  </a:ext>
                </a:extLst>
              </a:tr>
              <a:tr h="4576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55~59</a:t>
                      </a:r>
                      <a:r>
                        <a:rPr lang="ko-KR" altLang="en-US" dirty="0"/>
                        <a:t>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101,071(16%)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2227534"/>
                  </a:ext>
                </a:extLst>
              </a:tr>
              <a:tr h="4576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60~64</a:t>
                      </a:r>
                      <a:r>
                        <a:rPr lang="ko-KR" altLang="en-US" dirty="0"/>
                        <a:t>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110,673(18%)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51436"/>
                  </a:ext>
                </a:extLst>
              </a:tr>
              <a:tr h="4576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65~69</a:t>
                      </a:r>
                      <a:r>
                        <a:rPr lang="ko-KR" altLang="en-US" dirty="0"/>
                        <a:t>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51,768(8%)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402729"/>
                  </a:ext>
                </a:extLst>
              </a:tr>
            </a:tbl>
          </a:graphicData>
        </a:graphic>
      </p:graphicFrame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8C50C3B0-9957-4737-B011-BFA77EFFCD85}"/>
              </a:ext>
            </a:extLst>
          </p:cNvPr>
          <p:cNvSpPr/>
          <p:nvPr/>
        </p:nvSpPr>
        <p:spPr>
          <a:xfrm>
            <a:off x="5762661" y="3728346"/>
            <a:ext cx="817505" cy="697584"/>
          </a:xfrm>
          <a:prstGeom prst="rightArrow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F7283FF5-1AE4-4182-8808-B78EB06F6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587194"/>
              </p:ext>
            </p:extLst>
          </p:nvPr>
        </p:nvGraphicFramePr>
        <p:xfrm>
          <a:off x="7254624" y="2995260"/>
          <a:ext cx="3150397" cy="2163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963">
                  <a:extLst>
                    <a:ext uri="{9D8B030D-6E8A-4147-A177-3AD203B41FA5}">
                      <a16:colId xmlns:a16="http://schemas.microsoft.com/office/drawing/2014/main" val="208864870"/>
                    </a:ext>
                  </a:extLst>
                </a:gridCol>
                <a:gridCol w="1730434">
                  <a:extLst>
                    <a:ext uri="{9D8B030D-6E8A-4147-A177-3AD203B41FA5}">
                      <a16:colId xmlns:a16="http://schemas.microsoft.com/office/drawing/2014/main" val="1822694890"/>
                    </a:ext>
                  </a:extLst>
                </a:gridCol>
              </a:tblGrid>
              <a:tr h="7212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연령대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데이터개수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8032928"/>
                  </a:ext>
                </a:extLst>
              </a:tr>
              <a:tr h="7212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40~54</a:t>
                      </a:r>
                      <a:r>
                        <a:rPr lang="ko-KR" altLang="en-US" dirty="0"/>
                        <a:t>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350,550(57%)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8905516"/>
                  </a:ext>
                </a:extLst>
              </a:tr>
              <a:tr h="7212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55~69</a:t>
                      </a:r>
                      <a:r>
                        <a:rPr lang="ko-KR" altLang="en-US" dirty="0"/>
                        <a:t>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263,512(43%)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0301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8169464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4E32F9FE-8CA0-4DE3-A5DB-BAF6B5542D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5FB742-E183-48FE-8A7B-DB5E8541D1AE}"/>
              </a:ext>
            </a:extLst>
          </p:cNvPr>
          <p:cNvSpPr txBox="1"/>
          <p:nvPr/>
        </p:nvSpPr>
        <p:spPr>
          <a:xfrm>
            <a:off x="1100029" y="1859340"/>
            <a:ext cx="99919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성별</a:t>
            </a:r>
            <a:r>
              <a:rPr lang="en-US" altLang="ko-KR" sz="2400" dirty="0"/>
              <a:t>, </a:t>
            </a:r>
            <a:r>
              <a:rPr lang="ko-KR" altLang="en-US" sz="2400" dirty="0"/>
              <a:t>연령대를 기준으로 한 질병진단 </a:t>
            </a:r>
            <a:r>
              <a:rPr lang="ko-KR" altLang="en-US" sz="2400" b="1" dirty="0" err="1"/>
              <a:t>분할표</a:t>
            </a:r>
            <a:r>
              <a:rPr lang="en-US" altLang="ko-KR" sz="2400" b="1" dirty="0"/>
              <a:t>1</a:t>
            </a:r>
            <a:r>
              <a:rPr lang="ko-KR" altLang="en-US" sz="2400" dirty="0"/>
              <a:t>과 </a:t>
            </a:r>
            <a:r>
              <a:rPr lang="en-US" altLang="ko-KR" sz="2400" dirty="0"/>
              <a:t>, </a:t>
            </a:r>
            <a:r>
              <a:rPr lang="ko-KR" altLang="en-US" sz="2400" dirty="0"/>
              <a:t>성별</a:t>
            </a:r>
            <a:r>
              <a:rPr lang="en-US" altLang="ko-KR" sz="2400" dirty="0"/>
              <a:t>, </a:t>
            </a:r>
            <a:r>
              <a:rPr lang="ko-KR" altLang="en-US" sz="2400" dirty="0"/>
              <a:t>연령대</a:t>
            </a:r>
            <a:r>
              <a:rPr lang="en-US" altLang="ko-KR" sz="2400" dirty="0"/>
              <a:t>, </a:t>
            </a:r>
            <a:r>
              <a:rPr lang="ko-KR" altLang="en-US" sz="2400" dirty="0"/>
              <a:t>원인</a:t>
            </a:r>
            <a:r>
              <a:rPr lang="en-US" altLang="ko-KR" sz="2400" dirty="0"/>
              <a:t>(</a:t>
            </a:r>
            <a:r>
              <a:rPr lang="ko-KR" altLang="en-US" sz="2400" dirty="0"/>
              <a:t>각 비만</a:t>
            </a:r>
            <a:r>
              <a:rPr lang="en-US" altLang="ko-KR" sz="2400" dirty="0"/>
              <a:t>, </a:t>
            </a:r>
            <a:r>
              <a:rPr lang="ko-KR" altLang="en-US" sz="2400" dirty="0"/>
              <a:t>음주</a:t>
            </a:r>
            <a:r>
              <a:rPr lang="en-US" altLang="ko-KR" sz="2400" dirty="0"/>
              <a:t>, </a:t>
            </a:r>
            <a:r>
              <a:rPr lang="ko-KR" altLang="en-US" sz="2400" dirty="0"/>
              <a:t>흡연 여부</a:t>
            </a:r>
            <a:r>
              <a:rPr lang="en-US" altLang="ko-KR" sz="2400" dirty="0"/>
              <a:t>)</a:t>
            </a:r>
            <a:r>
              <a:rPr lang="ko-KR" altLang="en-US" sz="2400" dirty="0"/>
              <a:t>를 기준으로 한 질병진단 </a:t>
            </a:r>
            <a:r>
              <a:rPr lang="ko-KR" altLang="en-US" sz="2400" b="1" dirty="0" err="1"/>
              <a:t>분할표</a:t>
            </a:r>
            <a:r>
              <a:rPr lang="en-US" altLang="ko-KR" sz="2400" b="1" dirty="0"/>
              <a:t>2</a:t>
            </a:r>
            <a:r>
              <a:rPr lang="ko-KR" altLang="en-US" sz="2400" dirty="0"/>
              <a:t>를 비교</a:t>
            </a:r>
            <a:br>
              <a:rPr lang="en-US" altLang="ko-KR" sz="2400" dirty="0"/>
            </a:b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err="1"/>
              <a:t>분할표</a:t>
            </a:r>
            <a:r>
              <a:rPr lang="en-US" altLang="ko-KR" sz="2400" dirty="0"/>
              <a:t>2</a:t>
            </a:r>
            <a:r>
              <a:rPr lang="ko-KR" altLang="en-US" sz="2400" dirty="0"/>
              <a:t>에서 비만</a:t>
            </a:r>
            <a:r>
              <a:rPr lang="en-US" altLang="ko-KR" sz="2400" dirty="0"/>
              <a:t>, </a:t>
            </a:r>
            <a:r>
              <a:rPr lang="ko-KR" altLang="en-US" sz="2400" dirty="0"/>
              <a:t>음주</a:t>
            </a:r>
            <a:r>
              <a:rPr lang="en-US" altLang="ko-KR" sz="2400" dirty="0"/>
              <a:t>, </a:t>
            </a:r>
            <a:r>
              <a:rPr lang="ko-KR" altLang="en-US" sz="2400" dirty="0"/>
              <a:t>흡연여부가 질병진단 </a:t>
            </a:r>
            <a:r>
              <a:rPr lang="ko-KR" altLang="en-US" sz="2400" dirty="0" err="1"/>
              <a:t>비율간의</a:t>
            </a:r>
            <a:r>
              <a:rPr lang="ko-KR" altLang="en-US" sz="2400" dirty="0"/>
              <a:t> 차이를 비교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5B0FDF-68DD-4A2F-A3A8-D11B85A83BC6}"/>
              </a:ext>
            </a:extLst>
          </p:cNvPr>
          <p:cNvSpPr txBox="1"/>
          <p:nvPr/>
        </p:nvSpPr>
        <p:spPr>
          <a:xfrm>
            <a:off x="838199" y="649945"/>
            <a:ext cx="686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600" b="1" dirty="0">
                <a:latin typeface="+mj-lt"/>
              </a:rPr>
              <a:t>분할표를 통한 진단비율 비교</a:t>
            </a:r>
            <a:endParaRPr lang="ko-KR" altLang="en-US" sz="4400" b="1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6412B4-EA7F-4DA8-8C36-C29E1EAF1913}"/>
              </a:ext>
            </a:extLst>
          </p:cNvPr>
          <p:cNvSpPr txBox="1"/>
          <p:nvPr/>
        </p:nvSpPr>
        <p:spPr>
          <a:xfrm>
            <a:off x="1100029" y="4541520"/>
            <a:ext cx="9991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ym typeface="Wingdings" panose="05000000000000000000" pitchFamily="2" charset="2"/>
              </a:rPr>
              <a:t> </a:t>
            </a:r>
            <a:r>
              <a:rPr lang="ko-KR" altLang="en-US" sz="2400" b="1" dirty="0">
                <a:sym typeface="Wingdings" panose="05000000000000000000" pitchFamily="2" charset="2"/>
              </a:rPr>
              <a:t>비교결과를 통한 비만</a:t>
            </a:r>
            <a:r>
              <a:rPr lang="en-US" altLang="ko-KR" sz="2400" b="1" dirty="0">
                <a:sym typeface="Wingdings" panose="05000000000000000000" pitchFamily="2" charset="2"/>
              </a:rPr>
              <a:t>, </a:t>
            </a:r>
            <a:r>
              <a:rPr lang="ko-KR" altLang="en-US" sz="2400" b="1" dirty="0">
                <a:sym typeface="Wingdings" panose="05000000000000000000" pitchFamily="2" charset="2"/>
              </a:rPr>
              <a:t>음주</a:t>
            </a:r>
            <a:r>
              <a:rPr lang="en-US" altLang="ko-KR" sz="2400" b="1" dirty="0">
                <a:sym typeface="Wingdings" panose="05000000000000000000" pitchFamily="2" charset="2"/>
              </a:rPr>
              <a:t>, </a:t>
            </a:r>
            <a:r>
              <a:rPr lang="ko-KR" altLang="en-US" sz="2400" b="1" dirty="0">
                <a:sym typeface="Wingdings" panose="05000000000000000000" pitchFamily="2" charset="2"/>
              </a:rPr>
              <a:t>흡연여부와 질병진단의 연관성 파악</a:t>
            </a:r>
            <a:r>
              <a:rPr lang="en-US" altLang="ko-KR" sz="2400" b="1" dirty="0">
                <a:sym typeface="Wingdings" panose="05000000000000000000" pitchFamily="2" charset="2"/>
              </a:rPr>
              <a:t>.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21912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B4B3A7-435F-429F-9DE6-6730A2F43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7089"/>
            <a:ext cx="10515600" cy="1325563"/>
          </a:xfrm>
        </p:spPr>
        <p:txBody>
          <a:bodyPr/>
          <a:lstStyle/>
          <a:p>
            <a:r>
              <a:rPr lang="ko-KR" altLang="en-US" b="1" dirty="0"/>
              <a:t>연구의 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00E0D5-B11C-49F8-A212-D9D82240B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42891"/>
            <a:ext cx="10515600" cy="4351338"/>
          </a:xfrm>
        </p:spPr>
        <p:txBody>
          <a:bodyPr/>
          <a:lstStyle/>
          <a:p>
            <a:r>
              <a:rPr lang="en-US" altLang="ko-KR" dirty="0"/>
              <a:t>40</a:t>
            </a:r>
            <a:r>
              <a:rPr lang="ko-KR" altLang="en-US" dirty="0"/>
              <a:t>세 </a:t>
            </a:r>
            <a:r>
              <a:rPr lang="en-US" altLang="ko-KR" dirty="0"/>
              <a:t>~ 60</a:t>
            </a:r>
            <a:r>
              <a:rPr lang="ko-KR" altLang="en-US" dirty="0"/>
              <a:t>세 성인 대상으로 기본신체정보 및 성인병</a:t>
            </a:r>
            <a:r>
              <a:rPr lang="en-US" altLang="ko-KR" dirty="0"/>
              <a:t>(</a:t>
            </a:r>
            <a:r>
              <a:rPr lang="ko-KR" altLang="en-US" dirty="0"/>
              <a:t>고혈압</a:t>
            </a:r>
            <a:r>
              <a:rPr lang="en-US" altLang="ko-KR" dirty="0"/>
              <a:t>, </a:t>
            </a:r>
            <a:r>
              <a:rPr lang="ko-KR" altLang="en-US" dirty="0"/>
              <a:t>혈당이상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간의 연관성을 파악한다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위 와 같은 연관성을 파악하여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체중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허리둘레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음주 및 흡연 여부 등등의 자가진단을 통해 성인병 발병의 위험성을 인지할 수 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/>
          </a:p>
        </p:txBody>
      </p:sp>
      <p:sp>
        <p:nvSpPr>
          <p:cNvPr id="4" name="액자 3">
            <a:extLst>
              <a:ext uri="{FF2B5EF4-FFF2-40B4-BE49-F238E27FC236}">
                <a16:creationId xmlns:a16="http://schemas.microsoft.com/office/drawing/2014/main" id="{4E32F9FE-8CA0-4DE3-A5DB-BAF6B5542D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321232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0F4C5EAD-1A2F-4B5C-BBF9-F11925204D7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003C9B-CDD3-4F5D-95F0-85B7B55B31DA}"/>
              </a:ext>
            </a:extLst>
          </p:cNvPr>
          <p:cNvSpPr txBox="1"/>
          <p:nvPr/>
        </p:nvSpPr>
        <p:spPr>
          <a:xfrm>
            <a:off x="838198" y="649944"/>
            <a:ext cx="87325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4400" b="1" dirty="0" err="1">
                <a:latin typeface="+mj-lt"/>
              </a:rPr>
              <a:t>분할표</a:t>
            </a:r>
            <a:r>
              <a:rPr lang="en-US" altLang="ko-KR" sz="4400" b="1" dirty="0">
                <a:latin typeface="+mj-lt"/>
              </a:rPr>
              <a:t>1</a:t>
            </a:r>
            <a:r>
              <a:rPr lang="en-US" altLang="ko-KR" sz="2400" b="1" dirty="0">
                <a:latin typeface="+mj-lt"/>
              </a:rPr>
              <a:t>(</a:t>
            </a:r>
            <a:r>
              <a:rPr lang="ko-KR" altLang="en-US" sz="2400" b="1" dirty="0">
                <a:latin typeface="+mj-lt"/>
              </a:rPr>
              <a:t>성별</a:t>
            </a:r>
            <a:r>
              <a:rPr lang="en-US" altLang="ko-KR" sz="2400" b="1" dirty="0">
                <a:latin typeface="+mj-lt"/>
              </a:rPr>
              <a:t>, </a:t>
            </a:r>
            <a:r>
              <a:rPr lang="ko-KR" altLang="en-US" sz="2400" b="1" dirty="0">
                <a:latin typeface="+mj-lt"/>
              </a:rPr>
              <a:t>연령대를 기준으로 질병진단여부</a:t>
            </a:r>
            <a:r>
              <a:rPr lang="en-US" altLang="ko-KR" sz="2400" b="1" dirty="0">
                <a:latin typeface="+mj-lt"/>
              </a:rPr>
              <a:t>)</a:t>
            </a:r>
            <a:endParaRPr lang="ko-KR" altLang="en-US" sz="4400" b="1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06F0BC-4935-41C4-8B2D-97BBF0FB21D4}"/>
              </a:ext>
            </a:extLst>
          </p:cNvPr>
          <p:cNvSpPr txBox="1"/>
          <p:nvPr/>
        </p:nvSpPr>
        <p:spPr>
          <a:xfrm>
            <a:off x="838198" y="2105561"/>
            <a:ext cx="1051560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600" b="1" dirty="0"/>
              <a:t>성별</a:t>
            </a:r>
            <a:r>
              <a:rPr lang="en-US" altLang="ko-KR" sz="2600" b="1" dirty="0"/>
              <a:t>, </a:t>
            </a:r>
            <a:r>
              <a:rPr lang="ko-KR" altLang="en-US" sz="2600" b="1" dirty="0"/>
              <a:t>연령대</a:t>
            </a:r>
            <a:r>
              <a:rPr lang="ko-KR" altLang="en-US" sz="2400" dirty="0"/>
              <a:t>를</a:t>
            </a:r>
            <a:r>
              <a:rPr lang="ko-KR" altLang="en-US" sz="2400" b="1" dirty="0"/>
              <a:t> </a:t>
            </a:r>
            <a:r>
              <a:rPr lang="ko-KR" altLang="en-US" sz="2400" dirty="0"/>
              <a:t>기준으로</a:t>
            </a:r>
            <a:r>
              <a:rPr lang="en-US" altLang="ko-KR" sz="2400" dirty="0"/>
              <a:t> </a:t>
            </a:r>
            <a:br>
              <a:rPr lang="en-US" altLang="ko-KR" sz="2400" dirty="0"/>
            </a:br>
            <a:r>
              <a:rPr lang="ko-KR" altLang="en-US" sz="2600" b="1" dirty="0"/>
              <a:t>고혈압여부</a:t>
            </a:r>
            <a:r>
              <a:rPr lang="en-US" altLang="ko-KR" sz="2600" b="1" dirty="0"/>
              <a:t>, </a:t>
            </a:r>
            <a:r>
              <a:rPr lang="ko-KR" altLang="en-US" sz="2600" b="1" dirty="0"/>
              <a:t>당뇨여부</a:t>
            </a:r>
            <a:r>
              <a:rPr lang="en-US" altLang="ko-KR" sz="2600" b="1" dirty="0"/>
              <a:t>, </a:t>
            </a:r>
            <a:r>
              <a:rPr lang="ko-KR" altLang="en-US" sz="2600" b="1" dirty="0"/>
              <a:t>혈색소이상</a:t>
            </a:r>
            <a:r>
              <a:rPr lang="en-US" altLang="ko-KR" sz="2600" b="1" dirty="0"/>
              <a:t>, </a:t>
            </a:r>
            <a:r>
              <a:rPr lang="ko-KR" altLang="en-US" sz="2600" b="1" dirty="0"/>
              <a:t>요단백이상</a:t>
            </a:r>
            <a:r>
              <a:rPr lang="ko-KR" altLang="en-US" sz="2400" dirty="0"/>
              <a:t>에 대한 </a:t>
            </a:r>
            <a:br>
              <a:rPr lang="en-US" altLang="ko-KR" sz="2400" dirty="0"/>
            </a:br>
            <a:r>
              <a:rPr lang="ko-KR" altLang="en-US" sz="2400" dirty="0" err="1"/>
              <a:t>분할표</a:t>
            </a:r>
            <a:r>
              <a:rPr lang="ko-KR" altLang="en-US" sz="2400" dirty="0"/>
              <a:t> 작성</a:t>
            </a:r>
            <a:endParaRPr lang="ko-KR" altLang="en-US" sz="2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1886C8-0DCC-4F90-924A-95224F578362}"/>
              </a:ext>
            </a:extLst>
          </p:cNvPr>
          <p:cNvSpPr txBox="1"/>
          <p:nvPr/>
        </p:nvSpPr>
        <p:spPr>
          <a:xfrm>
            <a:off x="838198" y="4152200"/>
            <a:ext cx="10576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ym typeface="Wingdings" panose="05000000000000000000" pitchFamily="2" charset="2"/>
              </a:rPr>
              <a:t> </a:t>
            </a:r>
            <a:r>
              <a:rPr lang="ko-KR" altLang="en-US" sz="2400" dirty="0">
                <a:sym typeface="Wingdings" panose="05000000000000000000" pitchFamily="2" charset="2"/>
              </a:rPr>
              <a:t>이후 </a:t>
            </a:r>
            <a:r>
              <a:rPr lang="ko-KR" altLang="en-US" sz="2400" dirty="0" err="1">
                <a:sym typeface="Wingdings" panose="05000000000000000000" pitchFamily="2" charset="2"/>
              </a:rPr>
              <a:t>분할표</a:t>
            </a:r>
            <a:r>
              <a:rPr lang="en-US" altLang="ko-KR" sz="2400" dirty="0">
                <a:sym typeface="Wingdings" panose="05000000000000000000" pitchFamily="2" charset="2"/>
              </a:rPr>
              <a:t>2</a:t>
            </a:r>
            <a:r>
              <a:rPr lang="ko-KR" altLang="en-US" sz="2400" dirty="0">
                <a:sym typeface="Wingdings" panose="05000000000000000000" pitchFamily="2" charset="2"/>
              </a:rPr>
              <a:t>의 비교 기준으로 사용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44609789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액자 6">
            <a:extLst>
              <a:ext uri="{FF2B5EF4-FFF2-40B4-BE49-F238E27FC236}">
                <a16:creationId xmlns:a16="http://schemas.microsoft.com/office/drawing/2014/main" id="{1C40F187-5EE3-4F21-82BD-6371C1FDAC3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8FF821E-8899-455F-93A8-4C6E3347BC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63846"/>
              </p:ext>
            </p:extLst>
          </p:nvPr>
        </p:nvGraphicFramePr>
        <p:xfrm>
          <a:off x="830580" y="846537"/>
          <a:ext cx="10530840" cy="5164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469">
                  <a:extLst>
                    <a:ext uri="{9D8B030D-6E8A-4147-A177-3AD203B41FA5}">
                      <a16:colId xmlns:a16="http://schemas.microsoft.com/office/drawing/2014/main" val="719491044"/>
                    </a:ext>
                  </a:extLst>
                </a:gridCol>
                <a:gridCol w="1287643">
                  <a:extLst>
                    <a:ext uri="{9D8B030D-6E8A-4147-A177-3AD203B41FA5}">
                      <a16:colId xmlns:a16="http://schemas.microsoft.com/office/drawing/2014/main" val="1213687942"/>
                    </a:ext>
                  </a:extLst>
                </a:gridCol>
                <a:gridCol w="1926432">
                  <a:extLst>
                    <a:ext uri="{9D8B030D-6E8A-4147-A177-3AD203B41FA5}">
                      <a16:colId xmlns:a16="http://schemas.microsoft.com/office/drawing/2014/main" val="2853605522"/>
                    </a:ext>
                  </a:extLst>
                </a:gridCol>
                <a:gridCol w="1926432">
                  <a:extLst>
                    <a:ext uri="{9D8B030D-6E8A-4147-A177-3AD203B41FA5}">
                      <a16:colId xmlns:a16="http://schemas.microsoft.com/office/drawing/2014/main" val="296659288"/>
                    </a:ext>
                  </a:extLst>
                </a:gridCol>
                <a:gridCol w="1926432">
                  <a:extLst>
                    <a:ext uri="{9D8B030D-6E8A-4147-A177-3AD203B41FA5}">
                      <a16:colId xmlns:a16="http://schemas.microsoft.com/office/drawing/2014/main" val="3641292933"/>
                    </a:ext>
                  </a:extLst>
                </a:gridCol>
                <a:gridCol w="1926432">
                  <a:extLst>
                    <a:ext uri="{9D8B030D-6E8A-4147-A177-3AD203B41FA5}">
                      <a16:colId xmlns:a16="http://schemas.microsoft.com/office/drawing/2014/main" val="3335492695"/>
                    </a:ext>
                  </a:extLst>
                </a:gridCol>
              </a:tblGrid>
              <a:tr h="510116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성별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남자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여자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102887"/>
                  </a:ext>
                </a:extLst>
              </a:tr>
              <a:tr h="5172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연령대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40~54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55~69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40~54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55~69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750645"/>
                  </a:ext>
                </a:extLst>
              </a:tr>
              <a:tr h="51720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고혈압여부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91.3%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91.0%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95.7%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93.8%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2969298"/>
                  </a:ext>
                </a:extLst>
              </a:tr>
              <a:tr h="51720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8.7%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9.0%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4.3%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6.2%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147057"/>
                  </a:ext>
                </a:extLst>
              </a:tr>
              <a:tr h="51720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당뇨여부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90.8%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84.2%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96.3%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91.6%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377831"/>
                  </a:ext>
                </a:extLst>
              </a:tr>
              <a:tr h="51720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9.2%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15.8%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3.7%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8.4%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644755"/>
                  </a:ext>
                </a:extLst>
              </a:tr>
              <a:tr h="51720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혈색소이상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93.2%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92.1%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59.8%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68.2%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3822380"/>
                  </a:ext>
                </a:extLst>
              </a:tr>
              <a:tr h="51720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6.8%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7.9%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40.2%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31.8%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8050661"/>
                  </a:ext>
                </a:extLst>
              </a:tr>
              <a:tr h="51720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요단백이상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99.2%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98.5%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99.4%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99.3%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7501264"/>
                  </a:ext>
                </a:extLst>
              </a:tr>
              <a:tr h="51720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824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488341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0F4C5EAD-1A2F-4B5C-BBF9-F11925204D7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003C9B-CDD3-4F5D-95F0-85B7B55B31DA}"/>
              </a:ext>
            </a:extLst>
          </p:cNvPr>
          <p:cNvSpPr txBox="1"/>
          <p:nvPr/>
        </p:nvSpPr>
        <p:spPr>
          <a:xfrm>
            <a:off x="838198" y="649944"/>
            <a:ext cx="6863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4400" b="1" dirty="0" err="1">
                <a:latin typeface="+mj-lt"/>
              </a:rPr>
              <a:t>분할표</a:t>
            </a:r>
            <a:r>
              <a:rPr lang="en-US" altLang="ko-KR" sz="4400" b="1" dirty="0">
                <a:latin typeface="+mj-lt"/>
              </a:rPr>
              <a:t>2-1</a:t>
            </a:r>
            <a:r>
              <a:rPr lang="en-US" altLang="ko-KR" sz="2400" b="1" dirty="0">
                <a:latin typeface="+mj-lt"/>
              </a:rPr>
              <a:t>(</a:t>
            </a:r>
            <a:r>
              <a:rPr lang="ko-KR" altLang="en-US" sz="2400" b="1" dirty="0">
                <a:latin typeface="+mj-lt"/>
              </a:rPr>
              <a:t>비만여부</a:t>
            </a:r>
            <a:r>
              <a:rPr lang="en-US" altLang="ko-KR" sz="2400" b="1" dirty="0">
                <a:latin typeface="+mj-lt"/>
              </a:rPr>
              <a:t>-</a:t>
            </a:r>
            <a:r>
              <a:rPr lang="ko-KR" altLang="en-US" sz="2400" b="1" dirty="0">
                <a:latin typeface="+mj-lt"/>
              </a:rPr>
              <a:t>질병진단여부</a:t>
            </a:r>
            <a:r>
              <a:rPr lang="en-US" altLang="ko-KR" sz="2400" b="1" dirty="0">
                <a:latin typeface="+mj-lt"/>
              </a:rPr>
              <a:t>)</a:t>
            </a:r>
            <a:endParaRPr lang="ko-KR" altLang="en-US" sz="4400" b="1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06F0BC-4935-41C4-8B2D-97BBF0FB21D4}"/>
              </a:ext>
            </a:extLst>
          </p:cNvPr>
          <p:cNvSpPr txBox="1"/>
          <p:nvPr/>
        </p:nvSpPr>
        <p:spPr>
          <a:xfrm>
            <a:off x="838199" y="1868554"/>
            <a:ext cx="10515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성별</a:t>
            </a:r>
            <a:r>
              <a:rPr lang="en-US" altLang="ko-KR" sz="2400" dirty="0"/>
              <a:t>, </a:t>
            </a:r>
            <a:r>
              <a:rPr lang="ko-KR" altLang="en-US" sz="2400" dirty="0"/>
              <a:t>연령대</a:t>
            </a:r>
            <a:r>
              <a:rPr lang="en-US" altLang="ko-KR" sz="2400" dirty="0"/>
              <a:t>, </a:t>
            </a:r>
            <a:r>
              <a:rPr lang="ko-KR" altLang="en-US" sz="2800" b="1" dirty="0"/>
              <a:t>비만여부</a:t>
            </a:r>
            <a:r>
              <a:rPr lang="ko-KR" altLang="en-US" sz="2400" dirty="0"/>
              <a:t>를 기준으로</a:t>
            </a:r>
            <a:r>
              <a:rPr lang="en-US" altLang="ko-KR" sz="2400" dirty="0"/>
              <a:t> </a:t>
            </a:r>
            <a:r>
              <a:rPr lang="ko-KR" altLang="en-US" sz="2800" b="1" dirty="0"/>
              <a:t>고혈압여부</a:t>
            </a:r>
            <a:r>
              <a:rPr lang="ko-KR" altLang="en-US" sz="2400" dirty="0"/>
              <a:t>에 대한 </a:t>
            </a:r>
            <a:r>
              <a:rPr lang="ko-KR" altLang="en-US" sz="2400" dirty="0" err="1"/>
              <a:t>분할표</a:t>
            </a:r>
            <a:r>
              <a:rPr lang="ko-KR" altLang="en-US" sz="2400" dirty="0"/>
              <a:t> 작성</a:t>
            </a:r>
            <a:endParaRPr lang="ko-KR" altLang="en-US" sz="2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1886C8-0DCC-4F90-924A-95224F578362}"/>
              </a:ext>
            </a:extLst>
          </p:cNvPr>
          <p:cNvSpPr txBox="1"/>
          <p:nvPr/>
        </p:nvSpPr>
        <p:spPr>
          <a:xfrm>
            <a:off x="838200" y="2707019"/>
            <a:ext cx="10576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FFFFFF"/>
                </a:solidFill>
              </a:rPr>
              <a:t>성별</a:t>
            </a:r>
            <a:r>
              <a:rPr lang="en-US" altLang="ko-KR" sz="2400" dirty="0">
                <a:solidFill>
                  <a:srgbClr val="FFFFFF"/>
                </a:solidFill>
              </a:rPr>
              <a:t>, </a:t>
            </a:r>
            <a:r>
              <a:rPr lang="ko-KR" altLang="en-US" sz="2400" dirty="0">
                <a:solidFill>
                  <a:srgbClr val="FFFFFF"/>
                </a:solidFill>
              </a:rPr>
              <a:t>연령대</a:t>
            </a:r>
            <a:r>
              <a:rPr lang="en-US" altLang="ko-KR" sz="2400" dirty="0">
                <a:solidFill>
                  <a:srgbClr val="FFFFFF"/>
                </a:solidFill>
              </a:rPr>
              <a:t>, </a:t>
            </a:r>
            <a:r>
              <a:rPr lang="ko-KR" altLang="en-US" sz="2800" b="1" dirty="0">
                <a:solidFill>
                  <a:srgbClr val="FFFFFF"/>
                </a:solidFill>
              </a:rPr>
              <a:t>비만여부</a:t>
            </a:r>
            <a:r>
              <a:rPr lang="ko-KR" altLang="en-US" sz="2400" dirty="0">
                <a:solidFill>
                  <a:srgbClr val="FFFFFF"/>
                </a:solidFill>
              </a:rPr>
              <a:t>를 기준으로</a:t>
            </a:r>
            <a:r>
              <a:rPr lang="en-US" altLang="ko-KR" sz="2400" dirty="0">
                <a:solidFill>
                  <a:srgbClr val="FFFFFF"/>
                </a:solidFill>
              </a:rPr>
              <a:t> </a:t>
            </a:r>
            <a:r>
              <a:rPr lang="ko-KR" altLang="en-US" sz="2800" b="1" dirty="0"/>
              <a:t>당뇨여부</a:t>
            </a:r>
            <a:r>
              <a:rPr lang="ko-KR" altLang="en-US" sz="2400" dirty="0"/>
              <a:t>에 대한 </a:t>
            </a:r>
            <a:r>
              <a:rPr lang="ko-KR" altLang="en-US" sz="2400" dirty="0" err="1"/>
              <a:t>분할표</a:t>
            </a:r>
            <a:r>
              <a:rPr lang="ko-KR" altLang="en-US" sz="2400" dirty="0"/>
              <a:t> 작성</a:t>
            </a:r>
            <a:endParaRPr lang="ko-KR" altLang="en-US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77F160-55B5-4414-A4C7-694D3F409B5B}"/>
              </a:ext>
            </a:extLst>
          </p:cNvPr>
          <p:cNvSpPr txBox="1"/>
          <p:nvPr/>
        </p:nvSpPr>
        <p:spPr>
          <a:xfrm>
            <a:off x="838199" y="3545485"/>
            <a:ext cx="10576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FFFFFF"/>
                </a:solidFill>
              </a:rPr>
              <a:t>성별</a:t>
            </a:r>
            <a:r>
              <a:rPr lang="en-US" altLang="ko-KR" sz="2400" dirty="0">
                <a:solidFill>
                  <a:srgbClr val="FFFFFF"/>
                </a:solidFill>
              </a:rPr>
              <a:t>, </a:t>
            </a:r>
            <a:r>
              <a:rPr lang="ko-KR" altLang="en-US" sz="2400" dirty="0">
                <a:solidFill>
                  <a:srgbClr val="FFFFFF"/>
                </a:solidFill>
              </a:rPr>
              <a:t>연령대</a:t>
            </a:r>
            <a:r>
              <a:rPr lang="en-US" altLang="ko-KR" sz="2400" dirty="0">
                <a:solidFill>
                  <a:srgbClr val="FFFFFF"/>
                </a:solidFill>
              </a:rPr>
              <a:t>, </a:t>
            </a:r>
            <a:r>
              <a:rPr lang="ko-KR" altLang="en-US" sz="2800" b="1" dirty="0">
                <a:solidFill>
                  <a:srgbClr val="FFFFFF"/>
                </a:solidFill>
              </a:rPr>
              <a:t>비만여부</a:t>
            </a:r>
            <a:r>
              <a:rPr lang="ko-KR" altLang="en-US" sz="2400" dirty="0">
                <a:solidFill>
                  <a:srgbClr val="FFFFFF"/>
                </a:solidFill>
              </a:rPr>
              <a:t>를 기준으로</a:t>
            </a:r>
            <a:r>
              <a:rPr lang="en-US" altLang="ko-KR" sz="2400" dirty="0">
                <a:solidFill>
                  <a:srgbClr val="FFFFFF"/>
                </a:solidFill>
              </a:rPr>
              <a:t> </a:t>
            </a:r>
            <a:r>
              <a:rPr lang="ko-KR" altLang="en-US" sz="2800" b="1" dirty="0"/>
              <a:t>혈색소이상</a:t>
            </a:r>
            <a:r>
              <a:rPr lang="ko-KR" altLang="en-US" sz="2400" dirty="0"/>
              <a:t>에 대한 </a:t>
            </a:r>
            <a:r>
              <a:rPr lang="ko-KR" altLang="en-US" sz="2400" dirty="0" err="1"/>
              <a:t>분할표</a:t>
            </a:r>
            <a:r>
              <a:rPr lang="ko-KR" altLang="en-US" sz="2400" dirty="0"/>
              <a:t> 작성</a:t>
            </a:r>
            <a:endParaRPr lang="ko-KR" altLang="en-US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70DED2-711F-4466-A6A6-3C26A2BF9DF3}"/>
              </a:ext>
            </a:extLst>
          </p:cNvPr>
          <p:cNvSpPr txBox="1"/>
          <p:nvPr/>
        </p:nvSpPr>
        <p:spPr>
          <a:xfrm>
            <a:off x="838198" y="4383950"/>
            <a:ext cx="10226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FFFFFF"/>
                </a:solidFill>
              </a:rPr>
              <a:t>성별</a:t>
            </a:r>
            <a:r>
              <a:rPr lang="en-US" altLang="ko-KR" sz="2400" dirty="0">
                <a:solidFill>
                  <a:srgbClr val="FFFFFF"/>
                </a:solidFill>
              </a:rPr>
              <a:t>, </a:t>
            </a:r>
            <a:r>
              <a:rPr lang="ko-KR" altLang="en-US" sz="2400" dirty="0">
                <a:solidFill>
                  <a:srgbClr val="FFFFFF"/>
                </a:solidFill>
              </a:rPr>
              <a:t>연령대</a:t>
            </a:r>
            <a:r>
              <a:rPr lang="en-US" altLang="ko-KR" sz="2400" dirty="0">
                <a:solidFill>
                  <a:srgbClr val="FFFFFF"/>
                </a:solidFill>
              </a:rPr>
              <a:t>, </a:t>
            </a:r>
            <a:r>
              <a:rPr lang="ko-KR" altLang="en-US" sz="2800" b="1" dirty="0">
                <a:solidFill>
                  <a:srgbClr val="FFFFFF"/>
                </a:solidFill>
              </a:rPr>
              <a:t>비만여부</a:t>
            </a:r>
            <a:r>
              <a:rPr lang="ko-KR" altLang="en-US" sz="2400" dirty="0">
                <a:solidFill>
                  <a:srgbClr val="FFFFFF"/>
                </a:solidFill>
              </a:rPr>
              <a:t>를 기준으로</a:t>
            </a:r>
            <a:r>
              <a:rPr lang="en-US" altLang="ko-KR" sz="2400" dirty="0">
                <a:solidFill>
                  <a:srgbClr val="FFFFFF"/>
                </a:solidFill>
              </a:rPr>
              <a:t> </a:t>
            </a:r>
            <a:r>
              <a:rPr lang="ko-KR" altLang="en-US" sz="2800" b="1" dirty="0"/>
              <a:t>요단백이상</a:t>
            </a:r>
            <a:r>
              <a:rPr lang="ko-KR" altLang="en-US" sz="2400" dirty="0"/>
              <a:t>에 대한 </a:t>
            </a:r>
            <a:r>
              <a:rPr lang="ko-KR" altLang="en-US" sz="2400" dirty="0" err="1"/>
              <a:t>분할표</a:t>
            </a:r>
            <a:r>
              <a:rPr lang="ko-KR" altLang="en-US" sz="2400" dirty="0"/>
              <a:t> 작성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59055437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0F4C5EAD-1A2F-4B5C-BBF9-F11925204D7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B19C571-2110-4AB4-9477-8604C810C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015028"/>
              </p:ext>
            </p:extLst>
          </p:nvPr>
        </p:nvGraphicFramePr>
        <p:xfrm>
          <a:off x="838200" y="587937"/>
          <a:ext cx="10530840" cy="5682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469">
                  <a:extLst>
                    <a:ext uri="{9D8B030D-6E8A-4147-A177-3AD203B41FA5}">
                      <a16:colId xmlns:a16="http://schemas.microsoft.com/office/drawing/2014/main" val="719491044"/>
                    </a:ext>
                  </a:extLst>
                </a:gridCol>
                <a:gridCol w="1287643">
                  <a:extLst>
                    <a:ext uri="{9D8B030D-6E8A-4147-A177-3AD203B41FA5}">
                      <a16:colId xmlns:a16="http://schemas.microsoft.com/office/drawing/2014/main" val="1213687942"/>
                    </a:ext>
                  </a:extLst>
                </a:gridCol>
                <a:gridCol w="963216">
                  <a:extLst>
                    <a:ext uri="{9D8B030D-6E8A-4147-A177-3AD203B41FA5}">
                      <a16:colId xmlns:a16="http://schemas.microsoft.com/office/drawing/2014/main" val="2853605522"/>
                    </a:ext>
                  </a:extLst>
                </a:gridCol>
                <a:gridCol w="963216">
                  <a:extLst>
                    <a:ext uri="{9D8B030D-6E8A-4147-A177-3AD203B41FA5}">
                      <a16:colId xmlns:a16="http://schemas.microsoft.com/office/drawing/2014/main" val="3593949458"/>
                    </a:ext>
                  </a:extLst>
                </a:gridCol>
                <a:gridCol w="963216">
                  <a:extLst>
                    <a:ext uri="{9D8B030D-6E8A-4147-A177-3AD203B41FA5}">
                      <a16:colId xmlns:a16="http://schemas.microsoft.com/office/drawing/2014/main" val="296659288"/>
                    </a:ext>
                  </a:extLst>
                </a:gridCol>
                <a:gridCol w="963216">
                  <a:extLst>
                    <a:ext uri="{9D8B030D-6E8A-4147-A177-3AD203B41FA5}">
                      <a16:colId xmlns:a16="http://schemas.microsoft.com/office/drawing/2014/main" val="3753302106"/>
                    </a:ext>
                  </a:extLst>
                </a:gridCol>
                <a:gridCol w="963216">
                  <a:extLst>
                    <a:ext uri="{9D8B030D-6E8A-4147-A177-3AD203B41FA5}">
                      <a16:colId xmlns:a16="http://schemas.microsoft.com/office/drawing/2014/main" val="3641292933"/>
                    </a:ext>
                  </a:extLst>
                </a:gridCol>
                <a:gridCol w="963216">
                  <a:extLst>
                    <a:ext uri="{9D8B030D-6E8A-4147-A177-3AD203B41FA5}">
                      <a16:colId xmlns:a16="http://schemas.microsoft.com/office/drawing/2014/main" val="1901362227"/>
                    </a:ext>
                  </a:extLst>
                </a:gridCol>
                <a:gridCol w="963216">
                  <a:extLst>
                    <a:ext uri="{9D8B030D-6E8A-4147-A177-3AD203B41FA5}">
                      <a16:colId xmlns:a16="http://schemas.microsoft.com/office/drawing/2014/main" val="3335492695"/>
                    </a:ext>
                  </a:extLst>
                </a:gridCol>
                <a:gridCol w="963216">
                  <a:extLst>
                    <a:ext uri="{9D8B030D-6E8A-4147-A177-3AD203B41FA5}">
                      <a16:colId xmlns:a16="http://schemas.microsoft.com/office/drawing/2014/main" val="266585017"/>
                    </a:ext>
                  </a:extLst>
                </a:gridCol>
              </a:tblGrid>
              <a:tr h="510116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성별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남자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여자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102887"/>
                  </a:ext>
                </a:extLst>
              </a:tr>
              <a:tr h="5172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연령대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40~54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55~69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40~54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55~69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750645"/>
                  </a:ext>
                </a:extLst>
              </a:tr>
              <a:tr h="5172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비만여부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0814"/>
                  </a:ext>
                </a:extLst>
              </a:tr>
              <a:tr h="51720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고혈압여부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93.3%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86.5%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92%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88.3%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96.7%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90.2%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94.7%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91%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2969298"/>
                  </a:ext>
                </a:extLst>
              </a:tr>
              <a:tr h="51720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6.7%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5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13.5%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5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5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11.7%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5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3.3%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5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9.8%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5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5.3%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5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5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147057"/>
                  </a:ext>
                </a:extLst>
              </a:tr>
              <a:tr h="51720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당뇨여부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92.9%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85.7%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86.3%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79.2%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97.5%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89.5%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93.4%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86.3%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377831"/>
                  </a:ext>
                </a:extLst>
              </a:tr>
              <a:tr h="51720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7.1%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5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14.3%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5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13.7%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5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20.8%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5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2.5%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5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10.5%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5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6.6%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5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13.7%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5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644755"/>
                  </a:ext>
                </a:extLst>
              </a:tr>
              <a:tr h="51720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혈색소이상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94%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91.2%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92.4%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91.4%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58.5%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67.5%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66.7%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72.5%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3822380"/>
                  </a:ext>
                </a:extLst>
              </a:tr>
              <a:tr h="51720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6%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5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8.8%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5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7.6%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5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8.6%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5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41.5%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32.5%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33.3%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27.5%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8050661"/>
                  </a:ext>
                </a:extLst>
              </a:tr>
              <a:tr h="51720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요단백이상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99.3%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98.7%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98.8%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98%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99.5%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99%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99.5%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99%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7501264"/>
                  </a:ext>
                </a:extLst>
              </a:tr>
              <a:tr h="51720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0.7%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5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1.3%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5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1.2%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5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5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5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5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5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5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824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8264049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0F4C5EAD-1A2F-4B5C-BBF9-F11925204D7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75A997-29EB-4E6B-93E9-40AF30B4032A}"/>
              </a:ext>
            </a:extLst>
          </p:cNvPr>
          <p:cNvSpPr txBox="1"/>
          <p:nvPr/>
        </p:nvSpPr>
        <p:spPr>
          <a:xfrm>
            <a:off x="838199" y="1868554"/>
            <a:ext cx="10515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성별</a:t>
            </a:r>
            <a:r>
              <a:rPr lang="en-US" altLang="ko-KR" sz="2400" dirty="0"/>
              <a:t>, </a:t>
            </a:r>
            <a:r>
              <a:rPr lang="ko-KR" altLang="en-US" sz="2400" dirty="0"/>
              <a:t>연령대</a:t>
            </a:r>
            <a:r>
              <a:rPr lang="en-US" altLang="ko-KR" sz="2400" dirty="0"/>
              <a:t>, </a:t>
            </a:r>
            <a:r>
              <a:rPr lang="ko-KR" altLang="en-US" sz="2800" b="1" dirty="0"/>
              <a:t>음주여부</a:t>
            </a:r>
            <a:r>
              <a:rPr lang="ko-KR" altLang="en-US" sz="2400" dirty="0"/>
              <a:t>를 기준으로</a:t>
            </a:r>
            <a:r>
              <a:rPr lang="en-US" altLang="ko-KR" sz="2400" dirty="0"/>
              <a:t> </a:t>
            </a:r>
            <a:r>
              <a:rPr lang="ko-KR" altLang="en-US" sz="2800" b="1" dirty="0"/>
              <a:t>고혈압여부</a:t>
            </a:r>
            <a:r>
              <a:rPr lang="ko-KR" altLang="en-US" sz="2400" dirty="0"/>
              <a:t>에 대한 </a:t>
            </a:r>
            <a:r>
              <a:rPr lang="ko-KR" altLang="en-US" sz="2400" dirty="0" err="1"/>
              <a:t>분할표</a:t>
            </a:r>
            <a:r>
              <a:rPr lang="ko-KR" altLang="en-US" sz="2400" dirty="0"/>
              <a:t> 작성</a:t>
            </a:r>
            <a:endParaRPr lang="ko-KR" altLang="en-US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FA585C-1FC3-4061-B5B1-5BC2C65BA451}"/>
              </a:ext>
            </a:extLst>
          </p:cNvPr>
          <p:cNvSpPr txBox="1"/>
          <p:nvPr/>
        </p:nvSpPr>
        <p:spPr>
          <a:xfrm>
            <a:off x="838199" y="649945"/>
            <a:ext cx="6863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4400" b="1" dirty="0" err="1">
                <a:latin typeface="+mj-lt"/>
              </a:rPr>
              <a:t>분할표</a:t>
            </a:r>
            <a:r>
              <a:rPr lang="en-US" altLang="ko-KR" sz="4400" b="1" dirty="0">
                <a:latin typeface="+mj-lt"/>
              </a:rPr>
              <a:t>2-2</a:t>
            </a:r>
            <a:r>
              <a:rPr lang="en-US" altLang="ko-KR" sz="2400" b="1" dirty="0">
                <a:latin typeface="+mj-lt"/>
              </a:rPr>
              <a:t>(</a:t>
            </a:r>
            <a:r>
              <a:rPr lang="ko-KR" altLang="en-US" sz="2400" b="1" dirty="0">
                <a:latin typeface="+mj-lt"/>
              </a:rPr>
              <a:t>음주여부</a:t>
            </a:r>
            <a:r>
              <a:rPr lang="en-US" altLang="ko-KR" sz="2400" b="1" dirty="0">
                <a:latin typeface="+mj-lt"/>
              </a:rPr>
              <a:t>-</a:t>
            </a:r>
            <a:r>
              <a:rPr lang="ko-KR" altLang="en-US" sz="2400" b="1" dirty="0">
                <a:latin typeface="+mj-lt"/>
              </a:rPr>
              <a:t>질병진단여부</a:t>
            </a:r>
            <a:r>
              <a:rPr lang="en-US" altLang="ko-KR" sz="2400" b="1" dirty="0">
                <a:latin typeface="+mj-lt"/>
              </a:rPr>
              <a:t>)</a:t>
            </a:r>
            <a:endParaRPr lang="ko-KR" altLang="en-US" sz="2400" b="1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3393FD-8584-4F1A-9682-0D443D92D82F}"/>
              </a:ext>
            </a:extLst>
          </p:cNvPr>
          <p:cNvSpPr txBox="1"/>
          <p:nvPr/>
        </p:nvSpPr>
        <p:spPr>
          <a:xfrm>
            <a:off x="838200" y="2747258"/>
            <a:ext cx="10576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FFFFFF"/>
                </a:solidFill>
              </a:rPr>
              <a:t>성별</a:t>
            </a:r>
            <a:r>
              <a:rPr lang="en-US" altLang="ko-KR" sz="2400" dirty="0">
                <a:solidFill>
                  <a:srgbClr val="FFFFFF"/>
                </a:solidFill>
              </a:rPr>
              <a:t>, </a:t>
            </a:r>
            <a:r>
              <a:rPr lang="ko-KR" altLang="en-US" sz="2400" dirty="0">
                <a:solidFill>
                  <a:srgbClr val="FFFFFF"/>
                </a:solidFill>
              </a:rPr>
              <a:t>연령대</a:t>
            </a:r>
            <a:r>
              <a:rPr lang="en-US" altLang="ko-KR" sz="2400" dirty="0">
                <a:solidFill>
                  <a:srgbClr val="FFFFFF"/>
                </a:solidFill>
              </a:rPr>
              <a:t>, </a:t>
            </a:r>
            <a:r>
              <a:rPr lang="ko-KR" altLang="en-US" sz="2800" b="1" dirty="0">
                <a:solidFill>
                  <a:srgbClr val="FFFFFF"/>
                </a:solidFill>
              </a:rPr>
              <a:t>음주여부</a:t>
            </a:r>
            <a:r>
              <a:rPr lang="ko-KR" altLang="en-US" sz="2400" dirty="0">
                <a:solidFill>
                  <a:srgbClr val="FFFFFF"/>
                </a:solidFill>
              </a:rPr>
              <a:t>를 기준으로</a:t>
            </a:r>
            <a:r>
              <a:rPr lang="en-US" altLang="ko-KR" sz="2400" dirty="0">
                <a:solidFill>
                  <a:srgbClr val="FFFFFF"/>
                </a:solidFill>
              </a:rPr>
              <a:t> </a:t>
            </a:r>
            <a:r>
              <a:rPr lang="ko-KR" altLang="en-US" sz="2800" b="1" dirty="0"/>
              <a:t>당뇨여부</a:t>
            </a:r>
            <a:r>
              <a:rPr lang="ko-KR" altLang="en-US" sz="2400" dirty="0"/>
              <a:t>에 대한 </a:t>
            </a:r>
            <a:r>
              <a:rPr lang="ko-KR" altLang="en-US" sz="2400" dirty="0" err="1"/>
              <a:t>분할표</a:t>
            </a:r>
            <a:r>
              <a:rPr lang="ko-KR" altLang="en-US" sz="2400" dirty="0"/>
              <a:t> 작성</a:t>
            </a:r>
            <a:endParaRPr lang="ko-KR" altLang="en-US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C9EB20-2521-4CAC-9AA7-F628466E57A8}"/>
              </a:ext>
            </a:extLst>
          </p:cNvPr>
          <p:cNvSpPr txBox="1"/>
          <p:nvPr/>
        </p:nvSpPr>
        <p:spPr>
          <a:xfrm>
            <a:off x="838199" y="3545485"/>
            <a:ext cx="10576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FFFFFF"/>
                </a:solidFill>
              </a:rPr>
              <a:t>성별</a:t>
            </a:r>
            <a:r>
              <a:rPr lang="en-US" altLang="ko-KR" sz="2400" dirty="0">
                <a:solidFill>
                  <a:srgbClr val="FFFFFF"/>
                </a:solidFill>
              </a:rPr>
              <a:t>, </a:t>
            </a:r>
            <a:r>
              <a:rPr lang="ko-KR" altLang="en-US" sz="2400" dirty="0">
                <a:solidFill>
                  <a:srgbClr val="FFFFFF"/>
                </a:solidFill>
              </a:rPr>
              <a:t>연령대</a:t>
            </a:r>
            <a:r>
              <a:rPr lang="en-US" altLang="ko-KR" sz="2400" dirty="0">
                <a:solidFill>
                  <a:srgbClr val="FFFFFF"/>
                </a:solidFill>
              </a:rPr>
              <a:t>, </a:t>
            </a:r>
            <a:r>
              <a:rPr lang="ko-KR" altLang="en-US" sz="2800" b="1" dirty="0">
                <a:solidFill>
                  <a:srgbClr val="FFFFFF"/>
                </a:solidFill>
              </a:rPr>
              <a:t>음주여부</a:t>
            </a:r>
            <a:r>
              <a:rPr lang="ko-KR" altLang="en-US" sz="2400" dirty="0">
                <a:solidFill>
                  <a:srgbClr val="FFFFFF"/>
                </a:solidFill>
              </a:rPr>
              <a:t>를 기준으로</a:t>
            </a:r>
            <a:r>
              <a:rPr lang="en-US" altLang="ko-KR" sz="2400" dirty="0">
                <a:solidFill>
                  <a:srgbClr val="FFFFFF"/>
                </a:solidFill>
              </a:rPr>
              <a:t> </a:t>
            </a:r>
            <a:r>
              <a:rPr lang="ko-KR" altLang="en-US" sz="2800" b="1" dirty="0"/>
              <a:t>혈색소이상</a:t>
            </a:r>
            <a:r>
              <a:rPr lang="ko-KR" altLang="en-US" sz="2400" dirty="0"/>
              <a:t>에 대한 </a:t>
            </a:r>
            <a:r>
              <a:rPr lang="ko-KR" altLang="en-US" sz="2400" dirty="0" err="1"/>
              <a:t>분할표</a:t>
            </a:r>
            <a:r>
              <a:rPr lang="ko-KR" altLang="en-US" sz="2400" dirty="0"/>
              <a:t> 작성</a:t>
            </a:r>
            <a:endParaRPr lang="ko-KR" altLang="en-US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C91B52-9F3E-4FC2-A484-4D1862D9CA05}"/>
              </a:ext>
            </a:extLst>
          </p:cNvPr>
          <p:cNvSpPr txBox="1"/>
          <p:nvPr/>
        </p:nvSpPr>
        <p:spPr>
          <a:xfrm>
            <a:off x="838199" y="4428252"/>
            <a:ext cx="10226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FFFFFF"/>
                </a:solidFill>
              </a:rPr>
              <a:t>성별</a:t>
            </a:r>
            <a:r>
              <a:rPr lang="en-US" altLang="ko-KR" sz="2400" dirty="0">
                <a:solidFill>
                  <a:srgbClr val="FFFFFF"/>
                </a:solidFill>
              </a:rPr>
              <a:t>, </a:t>
            </a:r>
            <a:r>
              <a:rPr lang="ko-KR" altLang="en-US" sz="2400" dirty="0">
                <a:solidFill>
                  <a:srgbClr val="FFFFFF"/>
                </a:solidFill>
              </a:rPr>
              <a:t>연령대</a:t>
            </a:r>
            <a:r>
              <a:rPr lang="en-US" altLang="ko-KR" sz="2400" dirty="0">
                <a:solidFill>
                  <a:srgbClr val="FFFFFF"/>
                </a:solidFill>
              </a:rPr>
              <a:t>, </a:t>
            </a:r>
            <a:r>
              <a:rPr lang="ko-KR" altLang="en-US" sz="2800" b="1" dirty="0">
                <a:solidFill>
                  <a:srgbClr val="FFFFFF"/>
                </a:solidFill>
              </a:rPr>
              <a:t>음주여부</a:t>
            </a:r>
            <a:r>
              <a:rPr lang="ko-KR" altLang="en-US" sz="2400" dirty="0">
                <a:solidFill>
                  <a:srgbClr val="FFFFFF"/>
                </a:solidFill>
              </a:rPr>
              <a:t>를 기준으로</a:t>
            </a:r>
            <a:r>
              <a:rPr lang="en-US" altLang="ko-KR" sz="2400" dirty="0">
                <a:solidFill>
                  <a:srgbClr val="FFFFFF"/>
                </a:solidFill>
              </a:rPr>
              <a:t> </a:t>
            </a:r>
            <a:r>
              <a:rPr lang="ko-KR" altLang="en-US" sz="2800" b="1" dirty="0"/>
              <a:t>요단백이상</a:t>
            </a:r>
            <a:r>
              <a:rPr lang="ko-KR" altLang="en-US" sz="2400" dirty="0"/>
              <a:t>에 대한 </a:t>
            </a:r>
            <a:r>
              <a:rPr lang="ko-KR" altLang="en-US" sz="2400" dirty="0" err="1"/>
              <a:t>분할표</a:t>
            </a:r>
            <a:r>
              <a:rPr lang="ko-KR" altLang="en-US" sz="2400" dirty="0"/>
              <a:t> 작성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71068834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0F4C5EAD-1A2F-4B5C-BBF9-F11925204D7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585AAC32-793F-4A94-A73F-C8AE9A7D68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063233"/>
              </p:ext>
            </p:extLst>
          </p:nvPr>
        </p:nvGraphicFramePr>
        <p:xfrm>
          <a:off x="838200" y="587937"/>
          <a:ext cx="10530840" cy="5682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469">
                  <a:extLst>
                    <a:ext uri="{9D8B030D-6E8A-4147-A177-3AD203B41FA5}">
                      <a16:colId xmlns:a16="http://schemas.microsoft.com/office/drawing/2014/main" val="719491044"/>
                    </a:ext>
                  </a:extLst>
                </a:gridCol>
                <a:gridCol w="1287643">
                  <a:extLst>
                    <a:ext uri="{9D8B030D-6E8A-4147-A177-3AD203B41FA5}">
                      <a16:colId xmlns:a16="http://schemas.microsoft.com/office/drawing/2014/main" val="1213687942"/>
                    </a:ext>
                  </a:extLst>
                </a:gridCol>
                <a:gridCol w="963216">
                  <a:extLst>
                    <a:ext uri="{9D8B030D-6E8A-4147-A177-3AD203B41FA5}">
                      <a16:colId xmlns:a16="http://schemas.microsoft.com/office/drawing/2014/main" val="2853605522"/>
                    </a:ext>
                  </a:extLst>
                </a:gridCol>
                <a:gridCol w="963216">
                  <a:extLst>
                    <a:ext uri="{9D8B030D-6E8A-4147-A177-3AD203B41FA5}">
                      <a16:colId xmlns:a16="http://schemas.microsoft.com/office/drawing/2014/main" val="3593949458"/>
                    </a:ext>
                  </a:extLst>
                </a:gridCol>
                <a:gridCol w="963216">
                  <a:extLst>
                    <a:ext uri="{9D8B030D-6E8A-4147-A177-3AD203B41FA5}">
                      <a16:colId xmlns:a16="http://schemas.microsoft.com/office/drawing/2014/main" val="296659288"/>
                    </a:ext>
                  </a:extLst>
                </a:gridCol>
                <a:gridCol w="963216">
                  <a:extLst>
                    <a:ext uri="{9D8B030D-6E8A-4147-A177-3AD203B41FA5}">
                      <a16:colId xmlns:a16="http://schemas.microsoft.com/office/drawing/2014/main" val="3753302106"/>
                    </a:ext>
                  </a:extLst>
                </a:gridCol>
                <a:gridCol w="963216">
                  <a:extLst>
                    <a:ext uri="{9D8B030D-6E8A-4147-A177-3AD203B41FA5}">
                      <a16:colId xmlns:a16="http://schemas.microsoft.com/office/drawing/2014/main" val="3641292933"/>
                    </a:ext>
                  </a:extLst>
                </a:gridCol>
                <a:gridCol w="963216">
                  <a:extLst>
                    <a:ext uri="{9D8B030D-6E8A-4147-A177-3AD203B41FA5}">
                      <a16:colId xmlns:a16="http://schemas.microsoft.com/office/drawing/2014/main" val="1901362227"/>
                    </a:ext>
                  </a:extLst>
                </a:gridCol>
                <a:gridCol w="963216">
                  <a:extLst>
                    <a:ext uri="{9D8B030D-6E8A-4147-A177-3AD203B41FA5}">
                      <a16:colId xmlns:a16="http://schemas.microsoft.com/office/drawing/2014/main" val="3335492695"/>
                    </a:ext>
                  </a:extLst>
                </a:gridCol>
                <a:gridCol w="963216">
                  <a:extLst>
                    <a:ext uri="{9D8B030D-6E8A-4147-A177-3AD203B41FA5}">
                      <a16:colId xmlns:a16="http://schemas.microsoft.com/office/drawing/2014/main" val="266585017"/>
                    </a:ext>
                  </a:extLst>
                </a:gridCol>
              </a:tblGrid>
              <a:tr h="510116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성별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남자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여자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102887"/>
                  </a:ext>
                </a:extLst>
              </a:tr>
              <a:tr h="5172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연령대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40~54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55~69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40~54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55~69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750645"/>
                  </a:ext>
                </a:extLst>
              </a:tr>
              <a:tr h="5172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음주여부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0814"/>
                  </a:ext>
                </a:extLst>
              </a:tr>
              <a:tr h="51720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고혈압여부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93.2%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91%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92.4%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90%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95.9%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95.6%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93.8%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94%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2969298"/>
                  </a:ext>
                </a:extLst>
              </a:tr>
              <a:tr h="51720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6.8%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5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5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7.6%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5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5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4.1%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5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4.4%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5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6.2%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8147057"/>
                  </a:ext>
                </a:extLst>
              </a:tr>
              <a:tr h="51720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당뇨여부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91%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90.8%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85%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83.8%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96%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96.6%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91.2%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92.5%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377831"/>
                  </a:ext>
                </a:extLst>
              </a:tr>
              <a:tr h="51720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9%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5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9.2%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5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5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16.2%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5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3.4%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8.8%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7.5%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3644755"/>
                  </a:ext>
                </a:extLst>
              </a:tr>
              <a:tr h="51720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혈색소이상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92.7%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93.3%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90.4%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92.3%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58.7%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60.6%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66.9%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70.7%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3822380"/>
                  </a:ext>
                </a:extLst>
              </a:tr>
              <a:tr h="51720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7.3%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6.7%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9.6%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7.2%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41.3%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39.4%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33.1%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29.3%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8050661"/>
                  </a:ext>
                </a:extLst>
              </a:tr>
              <a:tr h="51720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요단백이상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98.9%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99.1%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98.2%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98.8%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99.3%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99.4%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99.3%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99.4%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7501264"/>
                  </a:ext>
                </a:extLst>
              </a:tr>
              <a:tr h="51720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1.1%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1.8%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1.2%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7824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7034018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0F4C5EAD-1A2F-4B5C-BBF9-F11925204D7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17FFB0-E99A-47AD-86E8-E6C69B8F6450}"/>
              </a:ext>
            </a:extLst>
          </p:cNvPr>
          <p:cNvSpPr txBox="1"/>
          <p:nvPr/>
        </p:nvSpPr>
        <p:spPr>
          <a:xfrm>
            <a:off x="838199" y="649945"/>
            <a:ext cx="6863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4400" b="1" dirty="0" err="1">
                <a:latin typeface="+mj-lt"/>
              </a:rPr>
              <a:t>분할표</a:t>
            </a:r>
            <a:r>
              <a:rPr lang="en-US" altLang="ko-KR" sz="4400" b="1" dirty="0">
                <a:latin typeface="+mj-lt"/>
              </a:rPr>
              <a:t>2-3</a:t>
            </a:r>
            <a:r>
              <a:rPr lang="en-US" altLang="ko-KR" sz="2400" b="1" dirty="0">
                <a:latin typeface="+mj-lt"/>
              </a:rPr>
              <a:t>(</a:t>
            </a:r>
            <a:r>
              <a:rPr lang="ko-KR" altLang="en-US" sz="2400" b="1" dirty="0">
                <a:latin typeface="+mj-lt"/>
              </a:rPr>
              <a:t>흡연여부</a:t>
            </a:r>
            <a:r>
              <a:rPr lang="en-US" altLang="ko-KR" sz="2400" b="1" dirty="0">
                <a:latin typeface="+mj-lt"/>
              </a:rPr>
              <a:t>-</a:t>
            </a:r>
            <a:r>
              <a:rPr lang="ko-KR" altLang="en-US" sz="2400" b="1" dirty="0">
                <a:latin typeface="+mj-lt"/>
              </a:rPr>
              <a:t>질병진단여부</a:t>
            </a:r>
            <a:r>
              <a:rPr lang="en-US" altLang="ko-KR" sz="2400" b="1" dirty="0">
                <a:latin typeface="+mj-lt"/>
              </a:rPr>
              <a:t>)</a:t>
            </a:r>
            <a:endParaRPr lang="ko-KR" altLang="en-US" sz="2400" b="1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BA6D80-BA0F-48CB-8838-C9D036BDA827}"/>
              </a:ext>
            </a:extLst>
          </p:cNvPr>
          <p:cNvSpPr txBox="1"/>
          <p:nvPr/>
        </p:nvSpPr>
        <p:spPr>
          <a:xfrm>
            <a:off x="838199" y="1868554"/>
            <a:ext cx="10515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성별</a:t>
            </a:r>
            <a:r>
              <a:rPr lang="en-US" altLang="ko-KR" sz="2400" dirty="0"/>
              <a:t>, </a:t>
            </a:r>
            <a:r>
              <a:rPr lang="ko-KR" altLang="en-US" sz="2400" dirty="0"/>
              <a:t>연령대</a:t>
            </a:r>
            <a:r>
              <a:rPr lang="en-US" altLang="ko-KR" sz="2400" dirty="0"/>
              <a:t>, </a:t>
            </a:r>
            <a:r>
              <a:rPr lang="ko-KR" altLang="en-US" sz="2800" b="1" dirty="0"/>
              <a:t>흡연여부</a:t>
            </a:r>
            <a:r>
              <a:rPr lang="ko-KR" altLang="en-US" sz="2400" dirty="0"/>
              <a:t>를 기준으로</a:t>
            </a:r>
            <a:r>
              <a:rPr lang="en-US" altLang="ko-KR" sz="2400" dirty="0"/>
              <a:t> </a:t>
            </a:r>
            <a:r>
              <a:rPr lang="ko-KR" altLang="en-US" sz="2800" b="1" dirty="0"/>
              <a:t>고혈압여부</a:t>
            </a:r>
            <a:r>
              <a:rPr lang="ko-KR" altLang="en-US" sz="2400" dirty="0"/>
              <a:t>에 대한 </a:t>
            </a:r>
            <a:r>
              <a:rPr lang="ko-KR" altLang="en-US" sz="2400" dirty="0" err="1"/>
              <a:t>분할표</a:t>
            </a:r>
            <a:r>
              <a:rPr lang="ko-KR" altLang="en-US" sz="2400" dirty="0"/>
              <a:t> 작성</a:t>
            </a:r>
            <a:endParaRPr lang="ko-KR" altLang="en-US" sz="2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BEFE7E-C891-407E-9CA1-7067ED8923FD}"/>
              </a:ext>
            </a:extLst>
          </p:cNvPr>
          <p:cNvSpPr txBox="1"/>
          <p:nvPr/>
        </p:nvSpPr>
        <p:spPr>
          <a:xfrm>
            <a:off x="838200" y="2747258"/>
            <a:ext cx="10576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FFFFFF"/>
                </a:solidFill>
              </a:rPr>
              <a:t>성별</a:t>
            </a:r>
            <a:r>
              <a:rPr lang="en-US" altLang="ko-KR" sz="2400" dirty="0">
                <a:solidFill>
                  <a:srgbClr val="FFFFFF"/>
                </a:solidFill>
              </a:rPr>
              <a:t>, </a:t>
            </a:r>
            <a:r>
              <a:rPr lang="ko-KR" altLang="en-US" sz="2400" dirty="0">
                <a:solidFill>
                  <a:srgbClr val="FFFFFF"/>
                </a:solidFill>
              </a:rPr>
              <a:t>연령대</a:t>
            </a:r>
            <a:r>
              <a:rPr lang="en-US" altLang="ko-KR" sz="2400" dirty="0">
                <a:solidFill>
                  <a:srgbClr val="FFFFFF"/>
                </a:solidFill>
              </a:rPr>
              <a:t>, </a:t>
            </a:r>
            <a:r>
              <a:rPr lang="ko-KR" altLang="en-US" sz="2800" b="1" dirty="0">
                <a:solidFill>
                  <a:srgbClr val="FFFFFF"/>
                </a:solidFill>
              </a:rPr>
              <a:t>흡연여부</a:t>
            </a:r>
            <a:r>
              <a:rPr lang="ko-KR" altLang="en-US" sz="2400" dirty="0">
                <a:solidFill>
                  <a:srgbClr val="FFFFFF"/>
                </a:solidFill>
              </a:rPr>
              <a:t>를 기준으로</a:t>
            </a:r>
            <a:r>
              <a:rPr lang="en-US" altLang="ko-KR" sz="2400" dirty="0">
                <a:solidFill>
                  <a:srgbClr val="FFFFFF"/>
                </a:solidFill>
              </a:rPr>
              <a:t> </a:t>
            </a:r>
            <a:r>
              <a:rPr lang="ko-KR" altLang="en-US" sz="2800" b="1" dirty="0"/>
              <a:t>당뇨여부</a:t>
            </a:r>
            <a:r>
              <a:rPr lang="ko-KR" altLang="en-US" sz="2400" dirty="0"/>
              <a:t>에 대한 </a:t>
            </a:r>
            <a:r>
              <a:rPr lang="ko-KR" altLang="en-US" sz="2400" dirty="0" err="1"/>
              <a:t>분할표</a:t>
            </a:r>
            <a:r>
              <a:rPr lang="ko-KR" altLang="en-US" sz="2400" dirty="0"/>
              <a:t> 작성</a:t>
            </a:r>
            <a:endParaRPr lang="ko-KR" altLang="en-US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C930ED-7F74-4FAF-A9E7-D4C6E479A2EC}"/>
              </a:ext>
            </a:extLst>
          </p:cNvPr>
          <p:cNvSpPr txBox="1"/>
          <p:nvPr/>
        </p:nvSpPr>
        <p:spPr>
          <a:xfrm>
            <a:off x="838199" y="3545485"/>
            <a:ext cx="10576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FFFFFF"/>
                </a:solidFill>
              </a:rPr>
              <a:t>성별</a:t>
            </a:r>
            <a:r>
              <a:rPr lang="en-US" altLang="ko-KR" sz="2400" dirty="0">
                <a:solidFill>
                  <a:srgbClr val="FFFFFF"/>
                </a:solidFill>
              </a:rPr>
              <a:t>, </a:t>
            </a:r>
            <a:r>
              <a:rPr lang="ko-KR" altLang="en-US" sz="2400" dirty="0">
                <a:solidFill>
                  <a:srgbClr val="FFFFFF"/>
                </a:solidFill>
              </a:rPr>
              <a:t>연령대</a:t>
            </a:r>
            <a:r>
              <a:rPr lang="en-US" altLang="ko-KR" sz="2400" dirty="0">
                <a:solidFill>
                  <a:srgbClr val="FFFFFF"/>
                </a:solidFill>
              </a:rPr>
              <a:t>, </a:t>
            </a:r>
            <a:r>
              <a:rPr lang="ko-KR" altLang="en-US" sz="2800" b="1" dirty="0">
                <a:solidFill>
                  <a:srgbClr val="FFFFFF"/>
                </a:solidFill>
              </a:rPr>
              <a:t>흡연여부</a:t>
            </a:r>
            <a:r>
              <a:rPr lang="ko-KR" altLang="en-US" sz="2400" dirty="0">
                <a:solidFill>
                  <a:srgbClr val="FFFFFF"/>
                </a:solidFill>
              </a:rPr>
              <a:t>를 기준으로</a:t>
            </a:r>
            <a:r>
              <a:rPr lang="en-US" altLang="ko-KR" sz="2400" dirty="0">
                <a:solidFill>
                  <a:srgbClr val="FFFFFF"/>
                </a:solidFill>
              </a:rPr>
              <a:t> </a:t>
            </a:r>
            <a:r>
              <a:rPr lang="ko-KR" altLang="en-US" sz="2800" b="1" dirty="0"/>
              <a:t>혈색소이상</a:t>
            </a:r>
            <a:r>
              <a:rPr lang="ko-KR" altLang="en-US" sz="2400" dirty="0"/>
              <a:t>에 대한 </a:t>
            </a:r>
            <a:r>
              <a:rPr lang="ko-KR" altLang="en-US" sz="2400" dirty="0" err="1"/>
              <a:t>분할표</a:t>
            </a:r>
            <a:r>
              <a:rPr lang="ko-KR" altLang="en-US" sz="2400" dirty="0"/>
              <a:t> 작성</a:t>
            </a:r>
            <a:endParaRPr lang="ko-KR" altLang="en-US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98D6CB-C1A2-476A-9C91-264DAEEA29DA}"/>
              </a:ext>
            </a:extLst>
          </p:cNvPr>
          <p:cNvSpPr txBox="1"/>
          <p:nvPr/>
        </p:nvSpPr>
        <p:spPr>
          <a:xfrm>
            <a:off x="838199" y="4428252"/>
            <a:ext cx="10226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FFFFFF"/>
                </a:solidFill>
              </a:rPr>
              <a:t>성별</a:t>
            </a:r>
            <a:r>
              <a:rPr lang="en-US" altLang="ko-KR" sz="2400" dirty="0">
                <a:solidFill>
                  <a:srgbClr val="FFFFFF"/>
                </a:solidFill>
              </a:rPr>
              <a:t>, </a:t>
            </a:r>
            <a:r>
              <a:rPr lang="ko-KR" altLang="en-US" sz="2400" dirty="0">
                <a:solidFill>
                  <a:srgbClr val="FFFFFF"/>
                </a:solidFill>
              </a:rPr>
              <a:t>연령대</a:t>
            </a:r>
            <a:r>
              <a:rPr lang="en-US" altLang="ko-KR" sz="2400" dirty="0">
                <a:solidFill>
                  <a:srgbClr val="FFFFFF"/>
                </a:solidFill>
              </a:rPr>
              <a:t>, </a:t>
            </a:r>
            <a:r>
              <a:rPr lang="ko-KR" altLang="en-US" sz="2800" b="1" dirty="0">
                <a:solidFill>
                  <a:srgbClr val="FFFFFF"/>
                </a:solidFill>
              </a:rPr>
              <a:t>흡연여부</a:t>
            </a:r>
            <a:r>
              <a:rPr lang="ko-KR" altLang="en-US" sz="2400" dirty="0">
                <a:solidFill>
                  <a:srgbClr val="FFFFFF"/>
                </a:solidFill>
              </a:rPr>
              <a:t>를 기준으로</a:t>
            </a:r>
            <a:r>
              <a:rPr lang="en-US" altLang="ko-KR" sz="2400" dirty="0">
                <a:solidFill>
                  <a:srgbClr val="FFFFFF"/>
                </a:solidFill>
              </a:rPr>
              <a:t> </a:t>
            </a:r>
            <a:r>
              <a:rPr lang="ko-KR" altLang="en-US" sz="2800" b="1" dirty="0"/>
              <a:t>요단백이상</a:t>
            </a:r>
            <a:r>
              <a:rPr lang="ko-KR" altLang="en-US" sz="2400" dirty="0"/>
              <a:t>에 대한 </a:t>
            </a:r>
            <a:r>
              <a:rPr lang="ko-KR" altLang="en-US" sz="2400" dirty="0" err="1"/>
              <a:t>분할표</a:t>
            </a:r>
            <a:r>
              <a:rPr lang="ko-KR" altLang="en-US" sz="2400" dirty="0"/>
              <a:t> 작성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40375908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0F4C5EAD-1A2F-4B5C-BBF9-F11925204D7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41560534-AFE8-459F-A08A-85D23C1D1D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848690"/>
              </p:ext>
            </p:extLst>
          </p:nvPr>
        </p:nvGraphicFramePr>
        <p:xfrm>
          <a:off x="838200" y="587937"/>
          <a:ext cx="10530840" cy="5682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469">
                  <a:extLst>
                    <a:ext uri="{9D8B030D-6E8A-4147-A177-3AD203B41FA5}">
                      <a16:colId xmlns:a16="http://schemas.microsoft.com/office/drawing/2014/main" val="719491044"/>
                    </a:ext>
                  </a:extLst>
                </a:gridCol>
                <a:gridCol w="1287643">
                  <a:extLst>
                    <a:ext uri="{9D8B030D-6E8A-4147-A177-3AD203B41FA5}">
                      <a16:colId xmlns:a16="http://schemas.microsoft.com/office/drawing/2014/main" val="1213687942"/>
                    </a:ext>
                  </a:extLst>
                </a:gridCol>
                <a:gridCol w="963216">
                  <a:extLst>
                    <a:ext uri="{9D8B030D-6E8A-4147-A177-3AD203B41FA5}">
                      <a16:colId xmlns:a16="http://schemas.microsoft.com/office/drawing/2014/main" val="2853605522"/>
                    </a:ext>
                  </a:extLst>
                </a:gridCol>
                <a:gridCol w="963216">
                  <a:extLst>
                    <a:ext uri="{9D8B030D-6E8A-4147-A177-3AD203B41FA5}">
                      <a16:colId xmlns:a16="http://schemas.microsoft.com/office/drawing/2014/main" val="3593949458"/>
                    </a:ext>
                  </a:extLst>
                </a:gridCol>
                <a:gridCol w="963216">
                  <a:extLst>
                    <a:ext uri="{9D8B030D-6E8A-4147-A177-3AD203B41FA5}">
                      <a16:colId xmlns:a16="http://schemas.microsoft.com/office/drawing/2014/main" val="296659288"/>
                    </a:ext>
                  </a:extLst>
                </a:gridCol>
                <a:gridCol w="963216">
                  <a:extLst>
                    <a:ext uri="{9D8B030D-6E8A-4147-A177-3AD203B41FA5}">
                      <a16:colId xmlns:a16="http://schemas.microsoft.com/office/drawing/2014/main" val="3753302106"/>
                    </a:ext>
                  </a:extLst>
                </a:gridCol>
                <a:gridCol w="963216">
                  <a:extLst>
                    <a:ext uri="{9D8B030D-6E8A-4147-A177-3AD203B41FA5}">
                      <a16:colId xmlns:a16="http://schemas.microsoft.com/office/drawing/2014/main" val="3641292933"/>
                    </a:ext>
                  </a:extLst>
                </a:gridCol>
                <a:gridCol w="963216">
                  <a:extLst>
                    <a:ext uri="{9D8B030D-6E8A-4147-A177-3AD203B41FA5}">
                      <a16:colId xmlns:a16="http://schemas.microsoft.com/office/drawing/2014/main" val="1901362227"/>
                    </a:ext>
                  </a:extLst>
                </a:gridCol>
                <a:gridCol w="963216">
                  <a:extLst>
                    <a:ext uri="{9D8B030D-6E8A-4147-A177-3AD203B41FA5}">
                      <a16:colId xmlns:a16="http://schemas.microsoft.com/office/drawing/2014/main" val="3335492695"/>
                    </a:ext>
                  </a:extLst>
                </a:gridCol>
                <a:gridCol w="963216">
                  <a:extLst>
                    <a:ext uri="{9D8B030D-6E8A-4147-A177-3AD203B41FA5}">
                      <a16:colId xmlns:a16="http://schemas.microsoft.com/office/drawing/2014/main" val="266585017"/>
                    </a:ext>
                  </a:extLst>
                </a:gridCol>
              </a:tblGrid>
              <a:tr h="510116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성별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남자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여자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102887"/>
                  </a:ext>
                </a:extLst>
              </a:tr>
              <a:tr h="5172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연령대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40~54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55~69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40~54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55~69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750645"/>
                  </a:ext>
                </a:extLst>
              </a:tr>
              <a:tr h="5172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흡연여부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0814"/>
                  </a:ext>
                </a:extLst>
              </a:tr>
              <a:tr h="51720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고혈압여부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91.2%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91.7%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91.2%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90.5%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95.5%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95.8%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94.6%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93.8%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2969298"/>
                  </a:ext>
                </a:extLst>
              </a:tr>
              <a:tr h="51720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8.8%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8.3%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8.8%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5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9.5%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5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4.5%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4.2%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5.4%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6.2%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8147057"/>
                  </a:ext>
                </a:extLst>
              </a:tr>
              <a:tr h="51720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당뇨여부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90.2%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92.5%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83.4%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85.9%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95.4%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96.7%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88.7%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91.8%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377831"/>
                  </a:ext>
                </a:extLst>
              </a:tr>
              <a:tr h="51720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9.8%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7.5%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16.6%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14.1%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4.5%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3.6%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11.3%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8.2%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3644755"/>
                  </a:ext>
                </a:extLst>
              </a:tr>
              <a:tr h="51720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혈색소이상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92.8%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94.2%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92%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92.3%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67.4%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59.3%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74.6%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68%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3822380"/>
                  </a:ext>
                </a:extLst>
              </a:tr>
              <a:tr h="51720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7.2%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5.8%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7.7%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32.6%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5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40.7%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5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25.4%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5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32%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5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050661"/>
                  </a:ext>
                </a:extLst>
              </a:tr>
              <a:tr h="51720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요단백이상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99%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99.3%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98.5%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98.7%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99.3%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99.4%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99%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99.4%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7501264"/>
                  </a:ext>
                </a:extLst>
              </a:tr>
              <a:tr h="51720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1%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1.5%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1.3%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7824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3469072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4E32F9FE-8CA0-4DE3-A5DB-BAF6B5542D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8F616C6F-86A4-4C9E-902C-826FB2DA67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071499"/>
              </p:ext>
            </p:extLst>
          </p:nvPr>
        </p:nvGraphicFramePr>
        <p:xfrm>
          <a:off x="1694180" y="1557866"/>
          <a:ext cx="8803640" cy="3096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0910">
                  <a:extLst>
                    <a:ext uri="{9D8B030D-6E8A-4147-A177-3AD203B41FA5}">
                      <a16:colId xmlns:a16="http://schemas.microsoft.com/office/drawing/2014/main" val="3981920291"/>
                    </a:ext>
                  </a:extLst>
                </a:gridCol>
                <a:gridCol w="2200910">
                  <a:extLst>
                    <a:ext uri="{9D8B030D-6E8A-4147-A177-3AD203B41FA5}">
                      <a16:colId xmlns:a16="http://schemas.microsoft.com/office/drawing/2014/main" val="1107075497"/>
                    </a:ext>
                  </a:extLst>
                </a:gridCol>
                <a:gridCol w="2200910">
                  <a:extLst>
                    <a:ext uri="{9D8B030D-6E8A-4147-A177-3AD203B41FA5}">
                      <a16:colId xmlns:a16="http://schemas.microsoft.com/office/drawing/2014/main" val="2323499489"/>
                    </a:ext>
                  </a:extLst>
                </a:gridCol>
                <a:gridCol w="2200910">
                  <a:extLst>
                    <a:ext uri="{9D8B030D-6E8A-4147-A177-3AD203B41FA5}">
                      <a16:colId xmlns:a16="http://schemas.microsoft.com/office/drawing/2014/main" val="2254878353"/>
                    </a:ext>
                  </a:extLst>
                </a:gridCol>
              </a:tblGrid>
              <a:tr h="819574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비만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음주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흡연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1353591"/>
                  </a:ext>
                </a:extLst>
              </a:tr>
              <a:tr h="5692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rgbClr val="FFFFFF"/>
                          </a:solidFill>
                        </a:rPr>
                        <a:t>고혈압</a:t>
                      </a:r>
                      <a:endParaRPr lang="en-US" altLang="ko-KR" sz="24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O</a:t>
                      </a:r>
                      <a:endParaRPr lang="ko-KR" altLang="en-US" sz="24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/>
                        <a:t>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1" dirty="0"/>
                        <a:t>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5450927"/>
                  </a:ext>
                </a:extLst>
              </a:tr>
              <a:tr h="5692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rgbClr val="FFFFFF"/>
                          </a:solidFill>
                        </a:rPr>
                        <a:t>당뇨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O</a:t>
                      </a:r>
                      <a:endParaRPr lang="ko-KR" altLang="en-US" sz="24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1" dirty="0"/>
                        <a:t>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X</a:t>
                      </a:r>
                      <a:endParaRPr lang="ko-KR" alt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7176833"/>
                  </a:ext>
                </a:extLst>
              </a:tr>
              <a:tr h="5692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rgbClr val="FFFFFF"/>
                          </a:solidFill>
                        </a:rPr>
                        <a:t>혈색소이상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/>
                        <a:t>▲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X</a:t>
                      </a:r>
                      <a:endParaRPr lang="ko-KR" alt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1" dirty="0"/>
                        <a:t>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8523946"/>
                  </a:ext>
                </a:extLst>
              </a:tr>
              <a:tr h="5692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rgbClr val="FFFFFF"/>
                          </a:solidFill>
                        </a:rPr>
                        <a:t>요단백이상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O</a:t>
                      </a:r>
                      <a:endParaRPr lang="ko-KR" altLang="en-US" sz="24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X</a:t>
                      </a:r>
                      <a:endParaRPr lang="ko-KR" alt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X</a:t>
                      </a:r>
                      <a:endParaRPr lang="ko-KR" alt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837741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02F8DEE-C460-4160-BB60-6ED3D57B6BED}"/>
              </a:ext>
            </a:extLst>
          </p:cNvPr>
          <p:cNvSpPr txBox="1"/>
          <p:nvPr/>
        </p:nvSpPr>
        <p:spPr>
          <a:xfrm>
            <a:off x="838199" y="649945"/>
            <a:ext cx="6863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4400" b="1" dirty="0" err="1">
                <a:latin typeface="+mj-lt"/>
              </a:rPr>
              <a:t>분할표</a:t>
            </a:r>
            <a:r>
              <a:rPr lang="ko-KR" altLang="en-US" sz="4400" b="1" dirty="0">
                <a:latin typeface="+mj-lt"/>
              </a:rPr>
              <a:t> 비교 정리</a:t>
            </a:r>
            <a:endParaRPr lang="ko-KR" altLang="en-US" sz="2400" b="1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B4A344-394D-4523-8319-A8DD2F7E1842}"/>
              </a:ext>
            </a:extLst>
          </p:cNvPr>
          <p:cNvSpPr txBox="1"/>
          <p:nvPr/>
        </p:nvSpPr>
        <p:spPr>
          <a:xfrm>
            <a:off x="1249680" y="4793116"/>
            <a:ext cx="9692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 err="1">
                <a:sym typeface="Wingdings" panose="05000000000000000000" pitchFamily="2" charset="2"/>
              </a:rPr>
              <a:t>분할표</a:t>
            </a:r>
            <a:r>
              <a:rPr lang="en-US" altLang="ko-KR" dirty="0">
                <a:sym typeface="Wingdings" panose="05000000000000000000" pitchFamily="2" charset="2"/>
              </a:rPr>
              <a:t>2</a:t>
            </a:r>
            <a:r>
              <a:rPr lang="ko-KR" altLang="en-US" dirty="0">
                <a:sym typeface="Wingdings" panose="05000000000000000000" pitchFamily="2" charset="2"/>
              </a:rPr>
              <a:t>의 진단비율이 </a:t>
            </a:r>
            <a:r>
              <a:rPr lang="ko-KR" altLang="en-US" dirty="0" err="1">
                <a:sym typeface="Wingdings" panose="05000000000000000000" pitchFamily="2" charset="2"/>
              </a:rPr>
              <a:t>분할표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의 진단비율보다 이상인지 와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 err="1">
                <a:sym typeface="Wingdings" panose="05000000000000000000" pitchFamily="2" charset="2"/>
              </a:rPr>
              <a:t>분할표</a:t>
            </a:r>
            <a:r>
              <a:rPr lang="en-US" altLang="ko-KR" dirty="0">
                <a:sym typeface="Wingdings" panose="05000000000000000000" pitchFamily="2" charset="2"/>
              </a:rPr>
              <a:t>2</a:t>
            </a:r>
            <a:r>
              <a:rPr lang="ko-KR" altLang="en-US" dirty="0">
                <a:sym typeface="Wingdings" panose="05000000000000000000" pitchFamily="2" charset="2"/>
              </a:rPr>
              <a:t>에서 진단비율이 비만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음주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흡연 여부에 따라 증가하는지를 비교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모든 연령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성별에 확인되면 </a:t>
            </a:r>
            <a:r>
              <a:rPr lang="en-US" altLang="ko-KR" dirty="0">
                <a:sym typeface="Wingdings" panose="05000000000000000000" pitchFamily="2" charset="2"/>
              </a:rPr>
              <a:t>O, </a:t>
            </a:r>
            <a:r>
              <a:rPr lang="ko-KR" altLang="en-US" dirty="0">
                <a:sym typeface="Wingdings" panose="05000000000000000000" pitchFamily="2" charset="2"/>
              </a:rPr>
              <a:t>부분적으로 확인되면 </a:t>
            </a:r>
            <a:r>
              <a:rPr lang="ko-KR" altLang="en-US" sz="1800" b="1" dirty="0"/>
              <a:t>▲</a:t>
            </a:r>
            <a:r>
              <a:rPr lang="en-US" altLang="ko-KR" sz="1800" b="1" dirty="0"/>
              <a:t>,</a:t>
            </a:r>
            <a:r>
              <a:rPr lang="ko-KR" altLang="en-US" sz="1800" b="1" dirty="0"/>
              <a:t> </a:t>
            </a:r>
            <a:r>
              <a:rPr lang="ko-KR" altLang="en-US" sz="1800" dirty="0"/>
              <a:t>확인되지 않으면 </a:t>
            </a:r>
            <a:r>
              <a:rPr lang="en-US" altLang="ko-KR" sz="1800" dirty="0"/>
              <a:t>X </a:t>
            </a:r>
            <a:r>
              <a:rPr lang="ko-KR" altLang="en-US" sz="1800" dirty="0"/>
              <a:t>표시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877861863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4E32F9FE-8CA0-4DE3-A5DB-BAF6B5542D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B264FF-C385-4A06-A465-29BBB3781BD7}"/>
              </a:ext>
            </a:extLst>
          </p:cNvPr>
          <p:cNvSpPr txBox="1"/>
          <p:nvPr/>
        </p:nvSpPr>
        <p:spPr>
          <a:xfrm>
            <a:off x="1302862" y="2069331"/>
            <a:ext cx="95862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/>
              <a:t>비만</a:t>
            </a:r>
            <a:r>
              <a:rPr lang="ko-KR" altLang="en-US" sz="2000" dirty="0"/>
              <a:t>인 모든 연령대</a:t>
            </a:r>
            <a:r>
              <a:rPr lang="en-US" altLang="ko-KR" sz="2000" dirty="0"/>
              <a:t>, </a:t>
            </a:r>
            <a:r>
              <a:rPr lang="ko-KR" altLang="en-US" sz="2000" dirty="0"/>
              <a:t>성별은 고혈압</a:t>
            </a:r>
            <a:r>
              <a:rPr lang="en-US" altLang="ko-KR" sz="2000" dirty="0"/>
              <a:t>, </a:t>
            </a:r>
            <a:r>
              <a:rPr lang="ko-KR" altLang="en-US" sz="2000" dirty="0"/>
              <a:t>당뇨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요단백</a:t>
            </a:r>
            <a:r>
              <a:rPr lang="ko-KR" altLang="en-US" sz="2000" dirty="0"/>
              <a:t> 비율이 더 높게 나왔으며</a:t>
            </a:r>
            <a:r>
              <a:rPr lang="en-US" altLang="ko-KR" sz="2000" dirty="0"/>
              <a:t>, </a:t>
            </a:r>
            <a:br>
              <a:rPr lang="en-US" altLang="ko-KR" sz="2000" dirty="0"/>
            </a:br>
            <a:r>
              <a:rPr lang="ko-KR" altLang="en-US" sz="2000" dirty="0"/>
              <a:t>비만인 남성은 혈색소이상의 비율이 높지만</a:t>
            </a:r>
            <a:r>
              <a:rPr lang="en-US" altLang="ko-KR" sz="2000" dirty="0"/>
              <a:t>, </a:t>
            </a:r>
            <a:r>
              <a:rPr lang="ko-KR" altLang="en-US" sz="2000" dirty="0"/>
              <a:t>여성은 그렇지 않다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음주</a:t>
            </a:r>
            <a:r>
              <a:rPr lang="ko-KR" altLang="en-US" sz="2000" dirty="0"/>
              <a:t>를 하는 남성은 고혈압</a:t>
            </a:r>
            <a:r>
              <a:rPr lang="en-US" altLang="ko-KR" sz="2000" dirty="0"/>
              <a:t>, </a:t>
            </a:r>
            <a:r>
              <a:rPr lang="ko-KR" altLang="en-US" sz="2000" dirty="0"/>
              <a:t>당뇨의 진단비율이 더 높다</a:t>
            </a:r>
            <a:r>
              <a:rPr lang="en-US" altLang="ko-KR" sz="2000" dirty="0"/>
              <a:t>. </a:t>
            </a:r>
            <a:br>
              <a:rPr lang="en-US" altLang="ko-KR" sz="2000" dirty="0"/>
            </a:br>
            <a:r>
              <a:rPr lang="ko-KR" altLang="en-US" sz="2000" dirty="0"/>
              <a:t>또한 </a:t>
            </a:r>
            <a:r>
              <a:rPr lang="en-US" altLang="ko-KR" sz="2000" dirty="0"/>
              <a:t>40~54</a:t>
            </a:r>
            <a:r>
              <a:rPr lang="ko-KR" altLang="en-US" sz="2000" dirty="0"/>
              <a:t>세 여성은 고혈압 진단비율이 높다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br>
              <a:rPr lang="en-US" altLang="ko-KR" sz="2000" dirty="0"/>
            </a:br>
            <a:r>
              <a:rPr lang="ko-KR" altLang="en-US" sz="2000" dirty="0"/>
              <a:t>음주를 하는 남성</a:t>
            </a:r>
            <a:r>
              <a:rPr lang="en-US" altLang="ko-KR" sz="2000" dirty="0"/>
              <a:t>, </a:t>
            </a:r>
            <a:r>
              <a:rPr lang="ko-KR" altLang="en-US" sz="2000" dirty="0"/>
              <a:t>여성 모두 혈색소이상과 요단백이상 진단 비율은 더 낮다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/>
              <a:t>흡연</a:t>
            </a:r>
            <a:r>
              <a:rPr lang="ko-KR" altLang="en-US" sz="2000" dirty="0"/>
              <a:t>을 하는 여성은 혈색소이상 진단 비율이 높으며</a:t>
            </a:r>
            <a:r>
              <a:rPr lang="en-US" altLang="ko-KR" sz="2000" dirty="0"/>
              <a:t>, </a:t>
            </a:r>
            <a:br>
              <a:rPr lang="en-US" altLang="ko-KR" sz="2000" dirty="0"/>
            </a:br>
            <a:r>
              <a:rPr lang="ko-KR" altLang="en-US" sz="2000" dirty="0"/>
              <a:t>그 중 </a:t>
            </a:r>
            <a:r>
              <a:rPr lang="en-US" altLang="ko-KR" sz="2000" dirty="0"/>
              <a:t>55~69</a:t>
            </a:r>
            <a:r>
              <a:rPr lang="ko-KR" altLang="en-US" sz="2000" dirty="0"/>
              <a:t>세 여성은 고혈압진단 비율도 높다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EF7A53-4F6F-4124-845D-358B1D58A94D}"/>
              </a:ext>
            </a:extLst>
          </p:cNvPr>
          <p:cNvSpPr txBox="1"/>
          <p:nvPr/>
        </p:nvSpPr>
        <p:spPr>
          <a:xfrm>
            <a:off x="838199" y="649945"/>
            <a:ext cx="6863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4400" b="1" dirty="0" err="1">
                <a:latin typeface="+mj-lt"/>
              </a:rPr>
              <a:t>분할표</a:t>
            </a:r>
            <a:r>
              <a:rPr lang="ko-KR" altLang="en-US" sz="4400" b="1" dirty="0">
                <a:latin typeface="+mj-lt"/>
              </a:rPr>
              <a:t> 비교 결과</a:t>
            </a:r>
            <a:endParaRPr lang="ko-KR" alt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09482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D156F9-A215-49E4-ACF2-0B681D6A3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ym typeface="Wingdings" panose="05000000000000000000" pitchFamily="2" charset="2"/>
              </a:rPr>
              <a:t>가설 </a:t>
            </a:r>
            <a:r>
              <a:rPr lang="en-US" altLang="ko-KR" dirty="0">
                <a:sym typeface="Wingdings" panose="05000000000000000000" pitchFamily="2" charset="2"/>
              </a:rPr>
              <a:t>1: </a:t>
            </a:r>
            <a:r>
              <a:rPr lang="ko-KR" altLang="en-US" dirty="0">
                <a:sym typeface="Wingdings" panose="05000000000000000000" pitchFamily="2" charset="2"/>
              </a:rPr>
              <a:t>검진자의  비만정도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음주여부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흡연여부에 따라 고혈압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고혈당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혈색소이상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요단백여부에 영향을 끼친다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비만정도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음주여부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흡연여부는 성인병 발병의 대표적 원인으로 알려져 있으므로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그에 따른 발병여부를 확인한다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가설 </a:t>
            </a:r>
            <a:r>
              <a:rPr lang="en-US" altLang="ko-KR" dirty="0">
                <a:sym typeface="Wingdings" panose="05000000000000000000" pitchFamily="2" charset="2"/>
              </a:rPr>
              <a:t>2: </a:t>
            </a:r>
            <a:r>
              <a:rPr lang="ko-KR" altLang="en-US" dirty="0">
                <a:sym typeface="Wingdings" panose="05000000000000000000" pitchFamily="2" charset="2"/>
              </a:rPr>
              <a:t>검진자의 비만정도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음주 및 흡연여부에 따라 장기의 손상에 영향을 끼친다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비만정도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음주여부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흡연여부에 의한 장기손상에 따라 달라지는 </a:t>
            </a:r>
            <a:r>
              <a:rPr lang="ko-KR" altLang="en-US" dirty="0" err="1">
                <a:sym typeface="Wingdings" panose="05000000000000000000" pitchFamily="2" charset="2"/>
              </a:rPr>
              <a:t>혈청지오티</a:t>
            </a:r>
            <a:r>
              <a:rPr lang="ko-KR" altLang="en-US" dirty="0">
                <a:sym typeface="Wingdings" panose="05000000000000000000" pitchFamily="2" charset="2"/>
              </a:rPr>
              <a:t> 농도의 변화를 확인한다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endParaRPr lang="ko-KR" altLang="en-US" dirty="0"/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액자 3">
            <a:extLst>
              <a:ext uri="{FF2B5EF4-FFF2-40B4-BE49-F238E27FC236}">
                <a16:creationId xmlns:a16="http://schemas.microsoft.com/office/drawing/2014/main" id="{90E7BDBE-CD3D-408E-97DB-63FFD198689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4C9F3B6-C79A-455B-9074-DF0BACF42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7089"/>
            <a:ext cx="10515600" cy="1325563"/>
          </a:xfrm>
        </p:spPr>
        <p:txBody>
          <a:bodyPr/>
          <a:lstStyle/>
          <a:p>
            <a:r>
              <a:rPr lang="ko-KR" altLang="en-US" b="1" dirty="0"/>
              <a:t>가설설정</a:t>
            </a:r>
          </a:p>
        </p:txBody>
      </p:sp>
    </p:spTree>
    <p:extLst>
      <p:ext uri="{BB962C8B-B14F-4D97-AF65-F5344CB8AC3E}">
        <p14:creationId xmlns:p14="http://schemas.microsoft.com/office/powerpoint/2010/main" val="1894186668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B4B3A7-435F-429F-9DE6-6730A2F43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50" y="2586049"/>
            <a:ext cx="3238500" cy="1325563"/>
          </a:xfrm>
        </p:spPr>
        <p:txBody>
          <a:bodyPr/>
          <a:lstStyle/>
          <a:p>
            <a:r>
              <a:rPr lang="ko-KR" altLang="en-US" b="1" dirty="0"/>
              <a:t>감사합니다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4" name="액자 3">
            <a:extLst>
              <a:ext uri="{FF2B5EF4-FFF2-40B4-BE49-F238E27FC236}">
                <a16:creationId xmlns:a16="http://schemas.microsoft.com/office/drawing/2014/main" id="{4E32F9FE-8CA0-4DE3-A5DB-BAF6B5542D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098216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EBB1D-7607-4125-B426-858214979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406"/>
            <a:ext cx="10515600" cy="132556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b="1" dirty="0"/>
              <a:t>참고문헌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713AD3-92EE-438E-95A6-6AF89E7EC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arenBoth"/>
            </a:pPr>
            <a:r>
              <a:rPr lang="ko-KR" altLang="en-US" sz="2000" dirty="0"/>
              <a:t>한국비만학회 비만상식 </a:t>
            </a:r>
            <a:r>
              <a:rPr lang="ko-KR" altLang="en-US" sz="2000" dirty="0" err="1"/>
              <a:t>비만의진단과평가</a:t>
            </a:r>
            <a:r>
              <a:rPr lang="en-US" altLang="ko-KR" sz="2000" dirty="0"/>
              <a:t>.</a:t>
            </a:r>
            <a:r>
              <a:rPr lang="ko-KR" altLang="en-US" sz="2000" dirty="0"/>
              <a:t> 한국비만학회</a:t>
            </a:r>
            <a:br>
              <a:rPr lang="en-US" altLang="ko-KR" sz="2000" dirty="0"/>
            </a:br>
            <a:r>
              <a:rPr lang="en-US" altLang="ko-KR" sz="2000" b="0" i="0" dirty="0">
                <a:effectLst/>
                <a:latin typeface="Roboto" panose="02000000000000000000" pitchFamily="2" charset="0"/>
                <a:hlinkClick r:id="rId2"/>
              </a:rPr>
              <a:t>http://general.kosso.or.kr/html/?pmode=obesityDiagnosis </a:t>
            </a:r>
            <a:r>
              <a:rPr lang="en-US" altLang="ko-KR" sz="20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: </a:t>
            </a:r>
            <a:endParaRPr lang="ko-KR" altLang="en-US" sz="3200" dirty="0"/>
          </a:p>
        </p:txBody>
      </p:sp>
      <p:sp>
        <p:nvSpPr>
          <p:cNvPr id="4" name="액자 3">
            <a:extLst>
              <a:ext uri="{FF2B5EF4-FFF2-40B4-BE49-F238E27FC236}">
                <a16:creationId xmlns:a16="http://schemas.microsoft.com/office/drawing/2014/main" id="{5F0EFE21-9E84-4A74-88F3-AB2DDB346C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061957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C4170D8-93B5-46D6-8EE4-9DEC72A6E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1760"/>
            <a:ext cx="9144000" cy="1655762"/>
          </a:xfrm>
        </p:spPr>
        <p:txBody>
          <a:bodyPr/>
          <a:lstStyle/>
          <a:p>
            <a:r>
              <a:rPr lang="en-US" altLang="ko-KR" sz="2000" dirty="0"/>
              <a:t>161548 </a:t>
            </a:r>
            <a:r>
              <a:rPr lang="ko-KR" altLang="en-US" sz="2000" dirty="0"/>
              <a:t>산업공학과</a:t>
            </a:r>
            <a:endParaRPr lang="en-US" altLang="ko-KR" sz="2000" dirty="0"/>
          </a:p>
          <a:p>
            <a:r>
              <a:rPr lang="ko-KR" altLang="en-US" sz="2000" dirty="0"/>
              <a:t>박세호</a:t>
            </a:r>
            <a:endParaRPr lang="en-US" altLang="ko-KR" sz="2000" dirty="0"/>
          </a:p>
          <a:p>
            <a:endParaRPr lang="en-US" altLang="ko-KR" dirty="0"/>
          </a:p>
        </p:txBody>
      </p:sp>
      <p:sp>
        <p:nvSpPr>
          <p:cNvPr id="5" name="액자 4">
            <a:extLst>
              <a:ext uri="{FF2B5EF4-FFF2-40B4-BE49-F238E27FC236}">
                <a16:creationId xmlns:a16="http://schemas.microsoft.com/office/drawing/2014/main" id="{6FE6EADD-0B87-4659-B516-69BAD394EF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B40F67E-29A9-4093-B74A-9D2DF90530A1}"/>
              </a:ext>
            </a:extLst>
          </p:cNvPr>
          <p:cNvSpPr/>
          <p:nvPr/>
        </p:nvSpPr>
        <p:spPr>
          <a:xfrm>
            <a:off x="2424953" y="854822"/>
            <a:ext cx="7342094" cy="2582116"/>
          </a:xfrm>
          <a:prstGeom prst="roundRect">
            <a:avLst/>
          </a:prstGeom>
          <a:noFill/>
          <a:ln w="21272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tx1"/>
                </a:solidFill>
              </a:rPr>
              <a:t>통계상담및분석</a:t>
            </a:r>
            <a:br>
              <a:rPr lang="en-US" altLang="ko-KR" sz="3600" b="1" dirty="0">
                <a:solidFill>
                  <a:schemeClr val="tx1"/>
                </a:solidFill>
              </a:rPr>
            </a:br>
            <a:r>
              <a:rPr lang="en-US" altLang="ko-KR" sz="3600" b="1" dirty="0">
                <a:solidFill>
                  <a:schemeClr val="tx1"/>
                </a:solidFill>
              </a:rPr>
              <a:t>11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22077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4E6F68-8962-45B2-A39F-593680841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8146"/>
            <a:ext cx="10515600" cy="1325563"/>
          </a:xfrm>
        </p:spPr>
        <p:txBody>
          <a:bodyPr>
            <a:noAutofit/>
          </a:bodyPr>
          <a:lstStyle/>
          <a:p>
            <a:r>
              <a:rPr lang="ko-KR" altLang="en-US" sz="3200" b="1" dirty="0"/>
              <a:t>연구의 목적 </a:t>
            </a:r>
            <a:r>
              <a:rPr lang="en-US" altLang="ko-KR" sz="3200" b="1" dirty="0"/>
              <a:t>: </a:t>
            </a:r>
            <a:r>
              <a:rPr lang="en-US" altLang="ko-KR" sz="3200" dirty="0"/>
              <a:t>40</a:t>
            </a:r>
            <a:r>
              <a:rPr lang="ko-KR" altLang="en-US" sz="3200" dirty="0"/>
              <a:t>대 </a:t>
            </a:r>
            <a:r>
              <a:rPr lang="en-US" altLang="ko-KR" sz="3200" dirty="0"/>
              <a:t>~ 60</a:t>
            </a:r>
            <a:r>
              <a:rPr lang="ko-KR" altLang="en-US" sz="3200" dirty="0"/>
              <a:t>대 성인 대상으로 기본신체정보 와 성인병</a:t>
            </a:r>
            <a:r>
              <a:rPr lang="en-US" altLang="ko-KR" sz="3200" dirty="0"/>
              <a:t>(</a:t>
            </a:r>
            <a:r>
              <a:rPr lang="ko-KR" altLang="en-US" sz="3200" dirty="0"/>
              <a:t>고혈압</a:t>
            </a:r>
            <a:r>
              <a:rPr lang="en-US" altLang="ko-KR" sz="3200" dirty="0"/>
              <a:t>, </a:t>
            </a:r>
            <a:r>
              <a:rPr lang="ko-KR" altLang="en-US" sz="3200" dirty="0"/>
              <a:t>혈당이상</a:t>
            </a:r>
            <a:r>
              <a:rPr lang="en-US" altLang="ko-KR" sz="3200" dirty="0"/>
              <a:t> </a:t>
            </a:r>
            <a:r>
              <a:rPr lang="ko-KR" altLang="en-US" sz="3200" dirty="0"/>
              <a:t>등</a:t>
            </a:r>
            <a:r>
              <a:rPr lang="en-US" altLang="ko-KR" sz="3200" dirty="0"/>
              <a:t>)</a:t>
            </a:r>
            <a:r>
              <a:rPr lang="ko-KR" altLang="en-US" sz="3200" dirty="0"/>
              <a:t>간의 </a:t>
            </a:r>
            <a:r>
              <a:rPr lang="ko-KR" altLang="en-US" sz="3200" b="1" dirty="0"/>
              <a:t>연관성</a:t>
            </a:r>
            <a:r>
              <a:rPr lang="ko-KR" altLang="en-US" sz="3200" dirty="0"/>
              <a:t>을 파악한다</a:t>
            </a:r>
            <a:r>
              <a:rPr lang="en-US" altLang="ko-KR" sz="3200" dirty="0"/>
              <a:t>.</a:t>
            </a:r>
            <a:endParaRPr lang="ko-KR" altLang="en-US" sz="32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A50754-FBE8-4937-BBB8-90C531113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51744"/>
            <a:ext cx="10515600" cy="3006195"/>
          </a:xfrm>
        </p:spPr>
        <p:txBody>
          <a:bodyPr>
            <a:normAutofit/>
          </a:bodyPr>
          <a:lstStyle/>
          <a:p>
            <a:r>
              <a:rPr lang="ko-KR" altLang="en-US" b="1" dirty="0">
                <a:sym typeface="Wingdings" panose="05000000000000000000" pitchFamily="2" charset="2"/>
              </a:rPr>
              <a:t>가설 설정</a:t>
            </a:r>
            <a:endParaRPr lang="en-US" altLang="ko-KR" b="1" dirty="0"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ko-KR" altLang="en-US" sz="2400" b="1" dirty="0">
                <a:sym typeface="Wingdings" panose="05000000000000000000" pitchFamily="2" charset="2"/>
              </a:rPr>
              <a:t>가설 </a:t>
            </a:r>
            <a:r>
              <a:rPr lang="en-US" altLang="ko-KR" sz="2400" b="1" dirty="0">
                <a:sym typeface="Wingdings" panose="05000000000000000000" pitchFamily="2" charset="2"/>
              </a:rPr>
              <a:t>1</a:t>
            </a:r>
            <a:r>
              <a:rPr lang="en-US" altLang="ko-KR" sz="2400" dirty="0">
                <a:sym typeface="Wingdings" panose="05000000000000000000" pitchFamily="2" charset="2"/>
              </a:rPr>
              <a:t>: </a:t>
            </a:r>
            <a:r>
              <a:rPr lang="ko-KR" altLang="en-US" sz="2400" dirty="0">
                <a:sym typeface="Wingdings" panose="05000000000000000000" pitchFamily="2" charset="2"/>
              </a:rPr>
              <a:t>검진자의  비만정도</a:t>
            </a:r>
            <a:r>
              <a:rPr lang="en-US" altLang="ko-KR" sz="2400" dirty="0">
                <a:sym typeface="Wingdings" panose="05000000000000000000" pitchFamily="2" charset="2"/>
              </a:rPr>
              <a:t>, </a:t>
            </a:r>
            <a:r>
              <a:rPr lang="ko-KR" altLang="en-US" sz="2400" dirty="0">
                <a:sym typeface="Wingdings" panose="05000000000000000000" pitchFamily="2" charset="2"/>
              </a:rPr>
              <a:t>음주여부</a:t>
            </a:r>
            <a:r>
              <a:rPr lang="en-US" altLang="ko-KR" sz="2400" dirty="0">
                <a:sym typeface="Wingdings" panose="05000000000000000000" pitchFamily="2" charset="2"/>
              </a:rPr>
              <a:t>, </a:t>
            </a:r>
            <a:r>
              <a:rPr lang="ko-KR" altLang="en-US" sz="2400" dirty="0">
                <a:sym typeface="Wingdings" panose="05000000000000000000" pitchFamily="2" charset="2"/>
              </a:rPr>
              <a:t>흡연여부에 따라 고혈압</a:t>
            </a:r>
            <a:r>
              <a:rPr lang="en-US" altLang="ko-KR" sz="2400" dirty="0">
                <a:sym typeface="Wingdings" panose="05000000000000000000" pitchFamily="2" charset="2"/>
              </a:rPr>
              <a:t>, </a:t>
            </a:r>
            <a:r>
              <a:rPr lang="ko-KR" altLang="en-US" sz="2400" dirty="0">
                <a:sym typeface="Wingdings" panose="05000000000000000000" pitchFamily="2" charset="2"/>
              </a:rPr>
              <a:t>고혈당</a:t>
            </a:r>
            <a:r>
              <a:rPr lang="en-US" altLang="ko-KR" sz="2400" dirty="0">
                <a:sym typeface="Wingdings" panose="05000000000000000000" pitchFamily="2" charset="2"/>
              </a:rPr>
              <a:t>, </a:t>
            </a:r>
            <a:r>
              <a:rPr lang="ko-KR" altLang="en-US" sz="2400" dirty="0">
                <a:sym typeface="Wingdings" panose="05000000000000000000" pitchFamily="2" charset="2"/>
              </a:rPr>
              <a:t>혈색소이상</a:t>
            </a:r>
            <a:r>
              <a:rPr lang="en-US" altLang="ko-KR" sz="2400" dirty="0">
                <a:sym typeface="Wingdings" panose="05000000000000000000" pitchFamily="2" charset="2"/>
              </a:rPr>
              <a:t>, </a:t>
            </a:r>
            <a:r>
              <a:rPr lang="ko-KR" altLang="en-US" sz="2400" dirty="0">
                <a:sym typeface="Wingdings" panose="05000000000000000000" pitchFamily="2" charset="2"/>
              </a:rPr>
              <a:t>요단백여부에 영향을</a:t>
            </a:r>
            <a:r>
              <a:rPr lang="en-US" altLang="ko-KR" sz="2400" dirty="0">
                <a:sym typeface="Wingdings" panose="05000000000000000000" pitchFamily="2" charset="2"/>
              </a:rPr>
              <a:t> </a:t>
            </a:r>
            <a:r>
              <a:rPr lang="ko-KR" altLang="en-US" sz="2400" dirty="0">
                <a:sym typeface="Wingdings" panose="05000000000000000000" pitchFamily="2" charset="2"/>
              </a:rPr>
              <a:t>끼친다</a:t>
            </a:r>
            <a:r>
              <a:rPr lang="en-US" altLang="ko-KR" sz="2400" dirty="0">
                <a:sym typeface="Wingdings" panose="05000000000000000000" pitchFamily="2" charset="2"/>
              </a:rPr>
              <a:t>.</a:t>
            </a:r>
          </a:p>
          <a:p>
            <a:pPr>
              <a:buFontTx/>
              <a:buChar char="-"/>
            </a:pP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가설 </a:t>
            </a: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2</a:t>
            </a:r>
            <a:r>
              <a:rPr lang="en-US" altLang="ko-KR" sz="2400" dirty="0">
                <a:solidFill>
                  <a:schemeClr val="bg1"/>
                </a:solidFill>
                <a:sym typeface="Wingdings" panose="05000000000000000000" pitchFamily="2" charset="2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검진자의 비만정도</a:t>
            </a:r>
            <a:r>
              <a:rPr lang="en-US" altLang="ko-KR" sz="2400" dirty="0">
                <a:solidFill>
                  <a:schemeClr val="bg1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음주 및 흡연여부에 따라</a:t>
            </a:r>
            <a:r>
              <a:rPr lang="en-US" altLang="ko-KR" sz="24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장기의 손상에 </a:t>
            </a:r>
            <a:r>
              <a:rPr lang="en-US" altLang="ko-KR" sz="2400" dirty="0">
                <a:solidFill>
                  <a:schemeClr val="bg1"/>
                </a:solidFill>
                <a:sym typeface="Wingdings" panose="05000000000000000000" pitchFamily="2" charset="2"/>
              </a:rPr>
              <a:t>   </a:t>
            </a:r>
            <a:br>
              <a:rPr lang="en-US" altLang="ko-KR" sz="2400" dirty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ko-KR" alt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영향을 끼친다</a:t>
            </a:r>
            <a:r>
              <a:rPr lang="en-US" altLang="ko-KR" sz="2400" dirty="0">
                <a:solidFill>
                  <a:schemeClr val="bg1"/>
                </a:solidFill>
                <a:sym typeface="Wingdings" panose="05000000000000000000" pitchFamily="2" charset="2"/>
              </a:rPr>
              <a:t>.</a:t>
            </a:r>
            <a:br>
              <a:rPr lang="en-US" altLang="ko-KR" sz="3200" dirty="0">
                <a:sym typeface="Wingdings" panose="05000000000000000000" pitchFamily="2" charset="2"/>
              </a:rPr>
            </a:br>
            <a:endParaRPr lang="ko-KR" altLang="en-US" sz="3200" dirty="0"/>
          </a:p>
        </p:txBody>
      </p:sp>
      <p:sp>
        <p:nvSpPr>
          <p:cNvPr id="4" name="액자 3">
            <a:extLst>
              <a:ext uri="{FF2B5EF4-FFF2-40B4-BE49-F238E27FC236}">
                <a16:creationId xmlns:a16="http://schemas.microsoft.com/office/drawing/2014/main" id="{D8098CAB-E77F-4D9B-84FB-84C1F42907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53FF58-27D1-41EF-B18E-80E93857A438}"/>
              </a:ext>
            </a:extLst>
          </p:cNvPr>
          <p:cNvSpPr txBox="1"/>
          <p:nvPr/>
        </p:nvSpPr>
        <p:spPr>
          <a:xfrm>
            <a:off x="838200" y="768096"/>
            <a:ext cx="26090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4400" b="1" dirty="0">
                <a:latin typeface="+mj-lt"/>
              </a:rPr>
              <a:t>REVIEW</a:t>
            </a:r>
            <a:endParaRPr lang="ko-KR" altLang="en-US" sz="4400" b="1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B384FD-8E8C-4625-86A0-403ED70D9C03}"/>
              </a:ext>
            </a:extLst>
          </p:cNvPr>
          <p:cNvSpPr txBox="1"/>
          <p:nvPr/>
        </p:nvSpPr>
        <p:spPr>
          <a:xfrm>
            <a:off x="838200" y="5075479"/>
            <a:ext cx="9549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사용 데이터 </a:t>
            </a:r>
            <a:r>
              <a:rPr lang="en-US" altLang="ko-KR" sz="2400" dirty="0"/>
              <a:t>: </a:t>
            </a:r>
            <a:r>
              <a:rPr lang="ko-KR" altLang="en-US" sz="2400" dirty="0"/>
              <a:t>국민건강보험공단</a:t>
            </a:r>
            <a:r>
              <a:rPr lang="en-US" altLang="ko-KR" sz="2400" dirty="0"/>
              <a:t>_</a:t>
            </a:r>
            <a:r>
              <a:rPr lang="ko-KR" altLang="en-US" sz="2400" dirty="0"/>
              <a:t>건강검진정보</a:t>
            </a:r>
            <a:br>
              <a:rPr lang="en-US" altLang="ko-KR" sz="2400" dirty="0"/>
            </a:br>
            <a:r>
              <a:rPr lang="ko-KR" altLang="en-US" sz="2400" dirty="0"/>
              <a:t>출처 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공공데이터포털</a:t>
            </a:r>
            <a:r>
              <a:rPr lang="en-US" altLang="ko-KR" sz="2400" dirty="0"/>
              <a:t>(</a:t>
            </a:r>
            <a:r>
              <a:rPr lang="ko-KR" altLang="en-US" sz="2400" dirty="0"/>
              <a:t>국민건강보험공단 제공</a:t>
            </a:r>
            <a:r>
              <a:rPr lang="en-US" altLang="ko-KR" sz="2400" dirty="0"/>
              <a:t>)</a:t>
            </a:r>
            <a:br>
              <a:rPr lang="en-US" altLang="ko-KR" sz="2400" dirty="0"/>
            </a:br>
            <a:r>
              <a:rPr lang="en-US" altLang="ko-KR" sz="2400" dirty="0" err="1"/>
              <a:t>url</a:t>
            </a:r>
            <a:r>
              <a:rPr lang="en-US" altLang="ko-KR" sz="2400" dirty="0"/>
              <a:t> : https://www.data.go.kr/data/15007122/fileData.do</a:t>
            </a:r>
          </a:p>
        </p:txBody>
      </p:sp>
    </p:spTree>
    <p:extLst>
      <p:ext uri="{BB962C8B-B14F-4D97-AF65-F5344CB8AC3E}">
        <p14:creationId xmlns:p14="http://schemas.microsoft.com/office/powerpoint/2010/main" val="2989710482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4E32F9FE-8CA0-4DE3-A5DB-BAF6B5542D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B264FF-C385-4A06-A465-29BBB3781BD7}"/>
              </a:ext>
            </a:extLst>
          </p:cNvPr>
          <p:cNvSpPr txBox="1"/>
          <p:nvPr/>
        </p:nvSpPr>
        <p:spPr>
          <a:xfrm>
            <a:off x="838199" y="2828835"/>
            <a:ext cx="97242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성별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원인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비만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음주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흡연</a:t>
            </a:r>
            <a:r>
              <a:rPr lang="en-US" altLang="ko-KR" sz="2400" b="1" dirty="0"/>
              <a:t>)</a:t>
            </a:r>
            <a:r>
              <a:rPr lang="ko-KR" altLang="en-US" sz="2400" b="1" dirty="0"/>
              <a:t>여부와 질병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고혈압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당뇨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혈색소이상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요단백이상</a:t>
            </a:r>
            <a:r>
              <a:rPr lang="en-US" altLang="ko-KR" sz="2400" b="1" dirty="0"/>
              <a:t>)</a:t>
            </a:r>
            <a:r>
              <a:rPr lang="ko-KR" altLang="en-US" sz="2400" b="1" dirty="0"/>
              <a:t>에 대한 </a:t>
            </a:r>
            <a:r>
              <a:rPr lang="ko-KR" altLang="en-US" sz="2400" b="1" dirty="0" err="1"/>
              <a:t>분할표</a:t>
            </a:r>
            <a:r>
              <a:rPr lang="ko-KR" altLang="en-US" sz="2400" b="1" dirty="0"/>
              <a:t> 제시</a:t>
            </a:r>
            <a:r>
              <a:rPr lang="en-US" altLang="ko-KR" sz="2400" b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/>
              <a:t>분할표를 </a:t>
            </a:r>
            <a:r>
              <a:rPr lang="ko-KR" altLang="en-US" sz="2400" b="1" dirty="0" err="1"/>
              <a:t>시각화하여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성별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원인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질병의 연관성을 확인</a:t>
            </a:r>
            <a:r>
              <a:rPr lang="en-US" altLang="ko-KR" sz="2400" b="1" dirty="0"/>
              <a:t>.</a:t>
            </a:r>
            <a:endParaRPr lang="ko-KR" alt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EF7A53-4F6F-4124-845D-358B1D58A94D}"/>
              </a:ext>
            </a:extLst>
          </p:cNvPr>
          <p:cNvSpPr txBox="1"/>
          <p:nvPr/>
        </p:nvSpPr>
        <p:spPr>
          <a:xfrm>
            <a:off x="838199" y="649945"/>
            <a:ext cx="6863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4400" b="1" dirty="0" err="1">
                <a:latin typeface="+mj-lt"/>
              </a:rPr>
              <a:t>분할표</a:t>
            </a:r>
            <a:r>
              <a:rPr lang="ko-KR" altLang="en-US" sz="4400" b="1" dirty="0">
                <a:latin typeface="+mj-lt"/>
              </a:rPr>
              <a:t> 및 시각화 비교</a:t>
            </a:r>
            <a:endParaRPr lang="ko-KR" alt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48181188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4E32F9FE-8CA0-4DE3-A5DB-BAF6B5542D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3" name="표 7">
            <a:extLst>
              <a:ext uri="{FF2B5EF4-FFF2-40B4-BE49-F238E27FC236}">
                <a16:creationId xmlns:a16="http://schemas.microsoft.com/office/drawing/2014/main" id="{E81DDA77-29B8-4704-94FD-07F4657DF8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727110"/>
              </p:ext>
            </p:extLst>
          </p:nvPr>
        </p:nvGraphicFramePr>
        <p:xfrm>
          <a:off x="682390" y="893323"/>
          <a:ext cx="5134045" cy="1801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435">
                  <a:extLst>
                    <a:ext uri="{9D8B030D-6E8A-4147-A177-3AD203B41FA5}">
                      <a16:colId xmlns:a16="http://schemas.microsoft.com/office/drawing/2014/main" val="625297839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3293597203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1080142759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2220881981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655877090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2183340467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2761339686"/>
                    </a:ext>
                  </a:extLst>
                </a:gridCol>
              </a:tblGrid>
              <a:tr h="365267">
                <a:tc rowSpan="2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성별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남자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여자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771204"/>
                  </a:ext>
                </a:extLst>
              </a:tr>
              <a:tr h="365267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비만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Y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Y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합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0798221"/>
                  </a:ext>
                </a:extLst>
              </a:tr>
              <a:tr h="365267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고혈압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0.357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0.138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0.409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0.093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750695"/>
                  </a:ext>
                </a:extLst>
              </a:tr>
              <a:tr h="340171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Y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0.368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0.269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0.233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0.128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611449"/>
                  </a:ext>
                </a:extLst>
              </a:tr>
              <a:tr h="3652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합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0.358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0.147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0.397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0.096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16908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8D24FCA-996E-4F5A-B177-F750C81CA008}"/>
              </a:ext>
            </a:extLst>
          </p:cNvPr>
          <p:cNvSpPr txBox="1"/>
          <p:nvPr/>
        </p:nvSpPr>
        <p:spPr>
          <a:xfrm>
            <a:off x="4691020" y="523991"/>
            <a:ext cx="112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단위 </a:t>
            </a:r>
            <a:r>
              <a:rPr lang="en-US" altLang="ko-KR" dirty="0"/>
              <a:t>: %)</a:t>
            </a:r>
            <a:endParaRPr lang="ko-KR" altLang="en-US" dirty="0"/>
          </a:p>
        </p:txBody>
      </p:sp>
      <p:graphicFrame>
        <p:nvGraphicFramePr>
          <p:cNvPr id="11" name="표 7">
            <a:extLst>
              <a:ext uri="{FF2B5EF4-FFF2-40B4-BE49-F238E27FC236}">
                <a16:creationId xmlns:a16="http://schemas.microsoft.com/office/drawing/2014/main" id="{998363FD-1873-4769-B00E-9799A527DF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497972"/>
              </p:ext>
            </p:extLst>
          </p:nvPr>
        </p:nvGraphicFramePr>
        <p:xfrm>
          <a:off x="6165548" y="893322"/>
          <a:ext cx="5134045" cy="1801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435">
                  <a:extLst>
                    <a:ext uri="{9D8B030D-6E8A-4147-A177-3AD203B41FA5}">
                      <a16:colId xmlns:a16="http://schemas.microsoft.com/office/drawing/2014/main" val="625297839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3293597203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1080142759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2220881981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655877090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2183340467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2761339686"/>
                    </a:ext>
                  </a:extLst>
                </a:gridCol>
              </a:tblGrid>
              <a:tr h="365267">
                <a:tc rowSpan="2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성별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남자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여자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771204"/>
                  </a:ext>
                </a:extLst>
              </a:tr>
              <a:tr h="365267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비만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Y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Y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합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0798221"/>
                  </a:ext>
                </a:extLst>
              </a:tr>
              <a:tr h="365267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당뇨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s-ES" altLang="ko-KR" sz="1400" b="0" i="0" dirty="0">
                          <a:effectLst/>
                          <a:latin typeface="+mn-lt"/>
                        </a:rPr>
                        <a:t>0.354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s-ES" altLang="ko-KR" sz="1400" b="0" i="0" dirty="0">
                          <a:effectLst/>
                          <a:latin typeface="+mn-lt"/>
                        </a:rPr>
                        <a:t>0.134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0.417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0.092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1.00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750695"/>
                  </a:ext>
                </a:extLst>
              </a:tr>
              <a:tr h="340171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Y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s-ES" altLang="ko-KR" sz="1400" b="0" i="0" dirty="0">
                          <a:effectLst/>
                          <a:latin typeface="+mn-lt"/>
                        </a:rPr>
                        <a:t>0.395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0.282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0.188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0.133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1.00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611449"/>
                  </a:ext>
                </a:extLst>
              </a:tr>
              <a:tr h="3652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합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0.358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0.147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0.397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0.096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16908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58BDB473-76E1-4BCD-BAF2-6B19D3007952}"/>
              </a:ext>
            </a:extLst>
          </p:cNvPr>
          <p:cNvSpPr txBox="1"/>
          <p:nvPr/>
        </p:nvSpPr>
        <p:spPr>
          <a:xfrm>
            <a:off x="10174178" y="523990"/>
            <a:ext cx="112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단위 </a:t>
            </a:r>
            <a:r>
              <a:rPr lang="en-US" altLang="ko-KR" dirty="0"/>
              <a:t>: %)</a:t>
            </a:r>
            <a:endParaRPr lang="ko-KR" altLang="en-US" dirty="0"/>
          </a:p>
        </p:txBody>
      </p:sp>
      <p:graphicFrame>
        <p:nvGraphicFramePr>
          <p:cNvPr id="17" name="표 7">
            <a:extLst>
              <a:ext uri="{FF2B5EF4-FFF2-40B4-BE49-F238E27FC236}">
                <a16:creationId xmlns:a16="http://schemas.microsoft.com/office/drawing/2014/main" id="{CD1EF78D-7EB7-4574-87E5-DE33CD98AB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777438"/>
              </p:ext>
            </p:extLst>
          </p:nvPr>
        </p:nvGraphicFramePr>
        <p:xfrm>
          <a:off x="682390" y="3798332"/>
          <a:ext cx="5134045" cy="1801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435">
                  <a:extLst>
                    <a:ext uri="{9D8B030D-6E8A-4147-A177-3AD203B41FA5}">
                      <a16:colId xmlns:a16="http://schemas.microsoft.com/office/drawing/2014/main" val="625297839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3293597203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1080142759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2220881981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655877090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2183340467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2761339686"/>
                    </a:ext>
                  </a:extLst>
                </a:gridCol>
              </a:tblGrid>
              <a:tr h="365267">
                <a:tc rowSpan="2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성별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남자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여자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771204"/>
                  </a:ext>
                </a:extLst>
              </a:tr>
              <a:tr h="365267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비만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Y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Y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합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0798221"/>
                  </a:ext>
                </a:extLst>
              </a:tr>
              <a:tr h="365267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혈색소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s-ES" altLang="ko-KR" sz="1400" b="0" i="0" dirty="0">
                          <a:effectLst/>
                          <a:latin typeface="+mn-lt"/>
                        </a:rPr>
                        <a:t>0.427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s-ES" altLang="ko-KR" sz="1400" b="0" i="0" dirty="0">
                          <a:effectLst/>
                          <a:latin typeface="+mn-lt"/>
                        </a:rPr>
                        <a:t>0.172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0.314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0.086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1.00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750695"/>
                  </a:ext>
                </a:extLst>
              </a:tr>
              <a:tr h="340171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Y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s-ES" altLang="ko-KR" sz="1400" b="0" i="0" dirty="0">
                          <a:effectLst/>
                          <a:latin typeface="+mn-lt"/>
                        </a:rPr>
                        <a:t>0.110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0.059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0.698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0.131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1.00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611449"/>
                  </a:ext>
                </a:extLst>
              </a:tr>
              <a:tr h="3652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합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0.358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0.147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0.397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0.096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16908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2460E13-D956-45AC-A9A1-71238C2D1298}"/>
              </a:ext>
            </a:extLst>
          </p:cNvPr>
          <p:cNvSpPr txBox="1"/>
          <p:nvPr/>
        </p:nvSpPr>
        <p:spPr>
          <a:xfrm>
            <a:off x="4691020" y="3429000"/>
            <a:ext cx="112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단위 </a:t>
            </a:r>
            <a:r>
              <a:rPr lang="en-US" altLang="ko-KR" dirty="0"/>
              <a:t>: %)</a:t>
            </a:r>
            <a:endParaRPr lang="ko-KR" altLang="en-US" dirty="0"/>
          </a:p>
        </p:txBody>
      </p:sp>
      <p:graphicFrame>
        <p:nvGraphicFramePr>
          <p:cNvPr id="19" name="표 7">
            <a:extLst>
              <a:ext uri="{FF2B5EF4-FFF2-40B4-BE49-F238E27FC236}">
                <a16:creationId xmlns:a16="http://schemas.microsoft.com/office/drawing/2014/main" id="{E9990D4F-9592-4CDB-9703-5A488BF85A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029644"/>
              </p:ext>
            </p:extLst>
          </p:nvPr>
        </p:nvGraphicFramePr>
        <p:xfrm>
          <a:off x="6165548" y="3798332"/>
          <a:ext cx="5134045" cy="1801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435">
                  <a:extLst>
                    <a:ext uri="{9D8B030D-6E8A-4147-A177-3AD203B41FA5}">
                      <a16:colId xmlns:a16="http://schemas.microsoft.com/office/drawing/2014/main" val="625297839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3293597203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1080142759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2220881981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655877090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2183340467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2761339686"/>
                    </a:ext>
                  </a:extLst>
                </a:gridCol>
              </a:tblGrid>
              <a:tr h="365267">
                <a:tc rowSpan="2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성별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남자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여자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771204"/>
                  </a:ext>
                </a:extLst>
              </a:tr>
              <a:tr h="365267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비만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Y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Y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합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0798221"/>
                  </a:ext>
                </a:extLst>
              </a:tr>
              <a:tr h="365267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400" b="1" dirty="0" err="1">
                          <a:solidFill>
                            <a:srgbClr val="FFFFFF"/>
                          </a:solidFill>
                        </a:rPr>
                        <a:t>요단백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s-ES" altLang="ko-KR" sz="1400" b="0" i="0" dirty="0">
                          <a:effectLst/>
                          <a:latin typeface="+mn-lt"/>
                        </a:rPr>
                        <a:t>0.358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s-ES" altLang="ko-KR" sz="1400" b="0" i="0" dirty="0">
                          <a:effectLst/>
                          <a:latin typeface="+mn-lt"/>
                        </a:rPr>
                        <a:t>0.146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0.398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0.096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1.00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750695"/>
                  </a:ext>
                </a:extLst>
              </a:tr>
              <a:tr h="340171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Y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s-ES" altLang="ko-KR" sz="1400" b="0" i="0" dirty="0">
                          <a:effectLst/>
                          <a:latin typeface="+mn-lt"/>
                        </a:rPr>
                        <a:t>0.373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0.271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0.264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0.109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1.00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611449"/>
                  </a:ext>
                </a:extLst>
              </a:tr>
              <a:tr h="3652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합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0.358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0.147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0.397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0.096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169088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D96D8354-9D0C-4057-9E52-7711EDAB4B2E}"/>
              </a:ext>
            </a:extLst>
          </p:cNvPr>
          <p:cNvSpPr txBox="1"/>
          <p:nvPr/>
        </p:nvSpPr>
        <p:spPr>
          <a:xfrm>
            <a:off x="10174178" y="3429000"/>
            <a:ext cx="112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단위 </a:t>
            </a:r>
            <a:r>
              <a:rPr lang="en-US" altLang="ko-KR" dirty="0"/>
              <a:t>: %)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4F8BB6-3637-400D-ACC0-7CE8CBDD3D9A}"/>
              </a:ext>
            </a:extLst>
          </p:cNvPr>
          <p:cNvSpPr txBox="1"/>
          <p:nvPr/>
        </p:nvSpPr>
        <p:spPr>
          <a:xfrm>
            <a:off x="1525789" y="2758534"/>
            <a:ext cx="3763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성별</a:t>
            </a:r>
            <a:r>
              <a:rPr lang="en-US" altLang="ko-KR" sz="1600" dirty="0"/>
              <a:t>, </a:t>
            </a:r>
            <a:r>
              <a:rPr lang="ko-KR" altLang="en-US" sz="1600" dirty="0"/>
              <a:t>비만여부</a:t>
            </a:r>
            <a:r>
              <a:rPr lang="en-US" altLang="ko-KR" sz="1600" dirty="0"/>
              <a:t> - </a:t>
            </a:r>
            <a:r>
              <a:rPr lang="ko-KR" altLang="en-US" sz="1600" dirty="0"/>
              <a:t>고혈압여부 </a:t>
            </a:r>
            <a:r>
              <a:rPr lang="ko-KR" altLang="en-US" sz="1600" dirty="0" err="1"/>
              <a:t>분할표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2C0CB7-9F6E-45B8-AEB4-6B9ADAF76716}"/>
              </a:ext>
            </a:extLst>
          </p:cNvPr>
          <p:cNvSpPr txBox="1"/>
          <p:nvPr/>
        </p:nvSpPr>
        <p:spPr>
          <a:xfrm>
            <a:off x="6903106" y="2758534"/>
            <a:ext cx="3763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성별</a:t>
            </a:r>
            <a:r>
              <a:rPr lang="en-US" altLang="ko-KR" sz="1600" dirty="0"/>
              <a:t>, </a:t>
            </a:r>
            <a:r>
              <a:rPr lang="ko-KR" altLang="en-US" sz="1600" dirty="0"/>
              <a:t>비만여부</a:t>
            </a:r>
            <a:r>
              <a:rPr lang="en-US" altLang="ko-KR" sz="1600" dirty="0"/>
              <a:t> - </a:t>
            </a:r>
            <a:r>
              <a:rPr lang="ko-KR" altLang="en-US" sz="1600" dirty="0"/>
              <a:t>당뇨여부 </a:t>
            </a:r>
            <a:r>
              <a:rPr lang="ko-KR" altLang="en-US" sz="1600" dirty="0" err="1"/>
              <a:t>분할표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94E206-32C8-46AF-8994-DAC65874DCE6}"/>
              </a:ext>
            </a:extLst>
          </p:cNvPr>
          <p:cNvSpPr txBox="1"/>
          <p:nvPr/>
        </p:nvSpPr>
        <p:spPr>
          <a:xfrm>
            <a:off x="1525789" y="5626123"/>
            <a:ext cx="3763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성별</a:t>
            </a:r>
            <a:r>
              <a:rPr lang="en-US" altLang="ko-KR" sz="1600" dirty="0"/>
              <a:t>, </a:t>
            </a:r>
            <a:r>
              <a:rPr lang="ko-KR" altLang="en-US" sz="1600" dirty="0"/>
              <a:t>비만여부</a:t>
            </a:r>
            <a:r>
              <a:rPr lang="en-US" altLang="ko-KR" sz="1600" dirty="0"/>
              <a:t> - </a:t>
            </a:r>
            <a:r>
              <a:rPr lang="ko-KR" altLang="en-US" sz="1600" dirty="0"/>
              <a:t>혈색소이상 </a:t>
            </a:r>
            <a:r>
              <a:rPr lang="ko-KR" altLang="en-US" sz="1600" dirty="0" err="1"/>
              <a:t>분할표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38395A-9814-4966-ACB8-0EDCD7B9EBA6}"/>
              </a:ext>
            </a:extLst>
          </p:cNvPr>
          <p:cNvSpPr txBox="1"/>
          <p:nvPr/>
        </p:nvSpPr>
        <p:spPr>
          <a:xfrm>
            <a:off x="6973778" y="5661016"/>
            <a:ext cx="3763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성별</a:t>
            </a:r>
            <a:r>
              <a:rPr lang="en-US" altLang="ko-KR" sz="1600" dirty="0"/>
              <a:t>, </a:t>
            </a:r>
            <a:r>
              <a:rPr lang="ko-KR" altLang="en-US" sz="1600" dirty="0"/>
              <a:t>비만여부</a:t>
            </a:r>
            <a:r>
              <a:rPr lang="en-US" altLang="ko-KR" sz="1600" dirty="0"/>
              <a:t> - </a:t>
            </a:r>
            <a:r>
              <a:rPr lang="ko-KR" altLang="en-US" sz="1600" dirty="0"/>
              <a:t>요단백이상 </a:t>
            </a:r>
            <a:r>
              <a:rPr lang="ko-KR" altLang="en-US" sz="1600" dirty="0" err="1"/>
              <a:t>분할표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59507823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4E32F9FE-8CA0-4DE3-A5DB-BAF6B5542D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D9842357-61C5-480D-923C-FAA9E80CF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32" y="509405"/>
            <a:ext cx="5107604" cy="291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84E52983-8880-41D9-B875-F0F9AD9E9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970" y="509406"/>
            <a:ext cx="5107605" cy="2919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16B50A11-32E3-4ECB-80CF-464362C2F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32" y="3429000"/>
            <a:ext cx="5107605" cy="2919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B78C1601-7FC3-4D03-BD8F-583DA5214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668" y="3429000"/>
            <a:ext cx="5107605" cy="2919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8675164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4E32F9FE-8CA0-4DE3-A5DB-BAF6B5542D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3" name="표 7">
            <a:extLst>
              <a:ext uri="{FF2B5EF4-FFF2-40B4-BE49-F238E27FC236}">
                <a16:creationId xmlns:a16="http://schemas.microsoft.com/office/drawing/2014/main" id="{E81DDA77-29B8-4704-94FD-07F4657DF8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739623"/>
              </p:ext>
            </p:extLst>
          </p:nvPr>
        </p:nvGraphicFramePr>
        <p:xfrm>
          <a:off x="682390" y="893323"/>
          <a:ext cx="5134045" cy="1801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435">
                  <a:extLst>
                    <a:ext uri="{9D8B030D-6E8A-4147-A177-3AD203B41FA5}">
                      <a16:colId xmlns:a16="http://schemas.microsoft.com/office/drawing/2014/main" val="625297839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3293597203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1080142759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2220881981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655877090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2183340467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2761339686"/>
                    </a:ext>
                  </a:extLst>
                </a:gridCol>
              </a:tblGrid>
              <a:tr h="365267">
                <a:tc rowSpan="2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성별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남자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여자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771204"/>
                  </a:ext>
                </a:extLst>
              </a:tr>
              <a:tr h="365267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음주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Y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Y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합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0798221"/>
                  </a:ext>
                </a:extLst>
              </a:tr>
              <a:tr h="365267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고혈압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0.114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0.381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0.262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0.241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750695"/>
                  </a:ext>
                </a:extLst>
              </a:tr>
              <a:tr h="340171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Y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0.117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0.520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0.195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0.165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611449"/>
                  </a:ext>
                </a:extLst>
              </a:tr>
              <a:tr h="3652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합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0.114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0.391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0.257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0.235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16908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8D24FCA-996E-4F5A-B177-F750C81CA008}"/>
              </a:ext>
            </a:extLst>
          </p:cNvPr>
          <p:cNvSpPr txBox="1"/>
          <p:nvPr/>
        </p:nvSpPr>
        <p:spPr>
          <a:xfrm>
            <a:off x="4691020" y="523991"/>
            <a:ext cx="112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단위 </a:t>
            </a:r>
            <a:r>
              <a:rPr lang="en-US" altLang="ko-KR" dirty="0"/>
              <a:t>: %)</a:t>
            </a:r>
            <a:endParaRPr lang="ko-KR" altLang="en-US" dirty="0"/>
          </a:p>
        </p:txBody>
      </p:sp>
      <p:graphicFrame>
        <p:nvGraphicFramePr>
          <p:cNvPr id="11" name="표 7">
            <a:extLst>
              <a:ext uri="{FF2B5EF4-FFF2-40B4-BE49-F238E27FC236}">
                <a16:creationId xmlns:a16="http://schemas.microsoft.com/office/drawing/2014/main" id="{998363FD-1873-4769-B00E-9799A527DF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867703"/>
              </p:ext>
            </p:extLst>
          </p:nvPr>
        </p:nvGraphicFramePr>
        <p:xfrm>
          <a:off x="6165548" y="893322"/>
          <a:ext cx="5134045" cy="1801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435">
                  <a:extLst>
                    <a:ext uri="{9D8B030D-6E8A-4147-A177-3AD203B41FA5}">
                      <a16:colId xmlns:a16="http://schemas.microsoft.com/office/drawing/2014/main" val="625297839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3293597203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1080142759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2220881981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655877090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2183340467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2761339686"/>
                    </a:ext>
                  </a:extLst>
                </a:gridCol>
              </a:tblGrid>
              <a:tr h="365267">
                <a:tc rowSpan="2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성별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남자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여자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771204"/>
                  </a:ext>
                </a:extLst>
              </a:tr>
              <a:tr h="365267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음주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Y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Y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합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0798221"/>
                  </a:ext>
                </a:extLst>
              </a:tr>
              <a:tr h="365267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당뇨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0.110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0.378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0.263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0.246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750695"/>
                  </a:ext>
                </a:extLst>
              </a:tr>
              <a:tr h="340171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Y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0.157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0.520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0.196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0.124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611449"/>
                  </a:ext>
                </a:extLst>
              </a:tr>
              <a:tr h="3652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합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0.114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0.391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0.257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0.235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16908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58BDB473-76E1-4BCD-BAF2-6B19D3007952}"/>
              </a:ext>
            </a:extLst>
          </p:cNvPr>
          <p:cNvSpPr txBox="1"/>
          <p:nvPr/>
        </p:nvSpPr>
        <p:spPr>
          <a:xfrm>
            <a:off x="10174178" y="523990"/>
            <a:ext cx="112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단위 </a:t>
            </a:r>
            <a:r>
              <a:rPr lang="en-US" altLang="ko-KR" dirty="0"/>
              <a:t>: %)</a:t>
            </a:r>
            <a:endParaRPr lang="ko-KR" altLang="en-US" dirty="0"/>
          </a:p>
        </p:txBody>
      </p:sp>
      <p:graphicFrame>
        <p:nvGraphicFramePr>
          <p:cNvPr id="17" name="표 7">
            <a:extLst>
              <a:ext uri="{FF2B5EF4-FFF2-40B4-BE49-F238E27FC236}">
                <a16:creationId xmlns:a16="http://schemas.microsoft.com/office/drawing/2014/main" id="{CD1EF78D-7EB7-4574-87E5-DE33CD98AB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76806"/>
              </p:ext>
            </p:extLst>
          </p:nvPr>
        </p:nvGraphicFramePr>
        <p:xfrm>
          <a:off x="682390" y="3798332"/>
          <a:ext cx="5134045" cy="1801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435">
                  <a:extLst>
                    <a:ext uri="{9D8B030D-6E8A-4147-A177-3AD203B41FA5}">
                      <a16:colId xmlns:a16="http://schemas.microsoft.com/office/drawing/2014/main" val="625297839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3293597203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1080142759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2220881981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655877090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2183340467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2761339686"/>
                    </a:ext>
                  </a:extLst>
                </a:gridCol>
              </a:tblGrid>
              <a:tr h="365267">
                <a:tc rowSpan="2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성별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남자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여자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771204"/>
                  </a:ext>
                </a:extLst>
              </a:tr>
              <a:tr h="365267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음주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Y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Y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합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0798221"/>
                  </a:ext>
                </a:extLst>
              </a:tr>
              <a:tr h="365267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혈색소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0.134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0.465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0.208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0.191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750695"/>
                  </a:ext>
                </a:extLst>
              </a:tr>
              <a:tr h="340171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Y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0.045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0.125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0.434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0.395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611449"/>
                  </a:ext>
                </a:extLst>
              </a:tr>
              <a:tr h="3652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합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0.114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0.391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0.257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0.235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16908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2460E13-D956-45AC-A9A1-71238C2D1298}"/>
              </a:ext>
            </a:extLst>
          </p:cNvPr>
          <p:cNvSpPr txBox="1"/>
          <p:nvPr/>
        </p:nvSpPr>
        <p:spPr>
          <a:xfrm>
            <a:off x="4691020" y="3429000"/>
            <a:ext cx="112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단위 </a:t>
            </a:r>
            <a:r>
              <a:rPr lang="en-US" altLang="ko-KR" dirty="0"/>
              <a:t>: %)</a:t>
            </a:r>
            <a:endParaRPr lang="ko-KR" altLang="en-US" dirty="0"/>
          </a:p>
        </p:txBody>
      </p:sp>
      <p:graphicFrame>
        <p:nvGraphicFramePr>
          <p:cNvPr id="19" name="표 7">
            <a:extLst>
              <a:ext uri="{FF2B5EF4-FFF2-40B4-BE49-F238E27FC236}">
                <a16:creationId xmlns:a16="http://schemas.microsoft.com/office/drawing/2014/main" id="{E9990D4F-9592-4CDB-9703-5A488BF85A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338753"/>
              </p:ext>
            </p:extLst>
          </p:nvPr>
        </p:nvGraphicFramePr>
        <p:xfrm>
          <a:off x="6165548" y="3798332"/>
          <a:ext cx="5134045" cy="1801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435">
                  <a:extLst>
                    <a:ext uri="{9D8B030D-6E8A-4147-A177-3AD203B41FA5}">
                      <a16:colId xmlns:a16="http://schemas.microsoft.com/office/drawing/2014/main" val="625297839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3293597203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1080142759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2220881981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655877090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2183340467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2761339686"/>
                    </a:ext>
                  </a:extLst>
                </a:gridCol>
              </a:tblGrid>
              <a:tr h="365267">
                <a:tc rowSpan="2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성별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남자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여자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771204"/>
                  </a:ext>
                </a:extLst>
              </a:tr>
              <a:tr h="365267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음주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Y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Y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합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0798221"/>
                  </a:ext>
                </a:extLst>
              </a:tr>
              <a:tr h="365267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400" b="1" dirty="0" err="1">
                          <a:solidFill>
                            <a:srgbClr val="FFFFFF"/>
                          </a:solidFill>
                        </a:rPr>
                        <a:t>요단백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0.114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0.390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0.258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0.236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750695"/>
                  </a:ext>
                </a:extLst>
              </a:tr>
              <a:tr h="340171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Y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0.196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0.448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0.205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0.149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611449"/>
                  </a:ext>
                </a:extLst>
              </a:tr>
              <a:tr h="3652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합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0.114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0.391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0.257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0.235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169088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D96D8354-9D0C-4057-9E52-7711EDAB4B2E}"/>
              </a:ext>
            </a:extLst>
          </p:cNvPr>
          <p:cNvSpPr txBox="1"/>
          <p:nvPr/>
        </p:nvSpPr>
        <p:spPr>
          <a:xfrm>
            <a:off x="10174178" y="3429000"/>
            <a:ext cx="112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단위 </a:t>
            </a:r>
            <a:r>
              <a:rPr lang="en-US" altLang="ko-KR" dirty="0"/>
              <a:t>: %)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4F8BB6-3637-400D-ACC0-7CE8CBDD3D9A}"/>
              </a:ext>
            </a:extLst>
          </p:cNvPr>
          <p:cNvSpPr txBox="1"/>
          <p:nvPr/>
        </p:nvSpPr>
        <p:spPr>
          <a:xfrm>
            <a:off x="1525789" y="2758534"/>
            <a:ext cx="3763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성별</a:t>
            </a:r>
            <a:r>
              <a:rPr lang="en-US" altLang="ko-KR" sz="1600" dirty="0"/>
              <a:t>, </a:t>
            </a:r>
            <a:r>
              <a:rPr lang="ko-KR" altLang="en-US" sz="1600" dirty="0"/>
              <a:t>음주여부</a:t>
            </a:r>
            <a:r>
              <a:rPr lang="en-US" altLang="ko-KR" sz="1600" dirty="0"/>
              <a:t> - </a:t>
            </a:r>
            <a:r>
              <a:rPr lang="ko-KR" altLang="en-US" sz="1600" dirty="0"/>
              <a:t>고혈압여부 </a:t>
            </a:r>
            <a:r>
              <a:rPr lang="ko-KR" altLang="en-US" sz="1600" dirty="0" err="1"/>
              <a:t>분할표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2C0CB7-9F6E-45B8-AEB4-6B9ADAF76716}"/>
              </a:ext>
            </a:extLst>
          </p:cNvPr>
          <p:cNvSpPr txBox="1"/>
          <p:nvPr/>
        </p:nvSpPr>
        <p:spPr>
          <a:xfrm>
            <a:off x="6903106" y="2758534"/>
            <a:ext cx="3763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성별</a:t>
            </a:r>
            <a:r>
              <a:rPr lang="en-US" altLang="ko-KR" sz="1600" dirty="0"/>
              <a:t>, </a:t>
            </a:r>
            <a:r>
              <a:rPr lang="ko-KR" altLang="en-US" sz="1600" dirty="0"/>
              <a:t>음주여부</a:t>
            </a:r>
            <a:r>
              <a:rPr lang="en-US" altLang="ko-KR" sz="1600" dirty="0"/>
              <a:t> - </a:t>
            </a:r>
            <a:r>
              <a:rPr lang="ko-KR" altLang="en-US" sz="1600" dirty="0"/>
              <a:t>당뇨여부 </a:t>
            </a:r>
            <a:r>
              <a:rPr lang="ko-KR" altLang="en-US" sz="1600" dirty="0" err="1"/>
              <a:t>분할표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94E206-32C8-46AF-8994-DAC65874DCE6}"/>
              </a:ext>
            </a:extLst>
          </p:cNvPr>
          <p:cNvSpPr txBox="1"/>
          <p:nvPr/>
        </p:nvSpPr>
        <p:spPr>
          <a:xfrm>
            <a:off x="1525789" y="5626123"/>
            <a:ext cx="3763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성별</a:t>
            </a:r>
            <a:r>
              <a:rPr lang="en-US" altLang="ko-KR" sz="1600" dirty="0"/>
              <a:t>, </a:t>
            </a:r>
            <a:r>
              <a:rPr lang="ko-KR" altLang="en-US" sz="1600" dirty="0"/>
              <a:t>음주여부</a:t>
            </a:r>
            <a:r>
              <a:rPr lang="en-US" altLang="ko-KR" sz="1600" dirty="0"/>
              <a:t> - </a:t>
            </a:r>
            <a:r>
              <a:rPr lang="ko-KR" altLang="en-US" sz="1600" dirty="0"/>
              <a:t>혈색소이상 </a:t>
            </a:r>
            <a:r>
              <a:rPr lang="ko-KR" altLang="en-US" sz="1600" dirty="0" err="1"/>
              <a:t>분할표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38395A-9814-4966-ACB8-0EDCD7B9EBA6}"/>
              </a:ext>
            </a:extLst>
          </p:cNvPr>
          <p:cNvSpPr txBox="1"/>
          <p:nvPr/>
        </p:nvSpPr>
        <p:spPr>
          <a:xfrm>
            <a:off x="6973778" y="5661016"/>
            <a:ext cx="3763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성별</a:t>
            </a:r>
            <a:r>
              <a:rPr lang="en-US" altLang="ko-KR" sz="1600" dirty="0"/>
              <a:t>, </a:t>
            </a:r>
            <a:r>
              <a:rPr lang="ko-KR" altLang="en-US" sz="1600" dirty="0"/>
              <a:t>음주여부</a:t>
            </a:r>
            <a:r>
              <a:rPr lang="en-US" altLang="ko-KR" sz="1600" dirty="0"/>
              <a:t> - </a:t>
            </a:r>
            <a:r>
              <a:rPr lang="ko-KR" altLang="en-US" sz="1600" dirty="0"/>
              <a:t>요단백이상 </a:t>
            </a:r>
            <a:r>
              <a:rPr lang="ko-KR" altLang="en-US" sz="1600" dirty="0" err="1"/>
              <a:t>분할표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52844611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4E32F9FE-8CA0-4DE3-A5DB-BAF6B5542D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1891A392-0C5B-4C54-A90E-6AA2FD7BE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31" y="509405"/>
            <a:ext cx="5107605" cy="291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48CD0605-814C-4AB4-8779-918887F05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667" y="509405"/>
            <a:ext cx="5107607" cy="291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416415E5-E60C-42D4-9ADE-9C02B913B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30" y="3429000"/>
            <a:ext cx="5107605" cy="2919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>
            <a:extLst>
              <a:ext uri="{FF2B5EF4-FFF2-40B4-BE49-F238E27FC236}">
                <a16:creationId xmlns:a16="http://schemas.microsoft.com/office/drawing/2014/main" id="{83CE76F6-BA65-42B1-9685-D90361170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667" y="3429000"/>
            <a:ext cx="5107607" cy="2919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432838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4E32F9FE-8CA0-4DE3-A5DB-BAF6B5542D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3" name="표 7">
            <a:extLst>
              <a:ext uri="{FF2B5EF4-FFF2-40B4-BE49-F238E27FC236}">
                <a16:creationId xmlns:a16="http://schemas.microsoft.com/office/drawing/2014/main" id="{E81DDA77-29B8-4704-94FD-07F4657DF8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673446"/>
              </p:ext>
            </p:extLst>
          </p:nvPr>
        </p:nvGraphicFramePr>
        <p:xfrm>
          <a:off x="682390" y="893323"/>
          <a:ext cx="5134045" cy="1801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435">
                  <a:extLst>
                    <a:ext uri="{9D8B030D-6E8A-4147-A177-3AD203B41FA5}">
                      <a16:colId xmlns:a16="http://schemas.microsoft.com/office/drawing/2014/main" val="625297839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3293597203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1080142759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2220881981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655877090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2183340467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2761339686"/>
                    </a:ext>
                  </a:extLst>
                </a:gridCol>
              </a:tblGrid>
              <a:tr h="365267">
                <a:tc rowSpan="2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성별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남자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여자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771204"/>
                  </a:ext>
                </a:extLst>
              </a:tr>
              <a:tr h="365267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흡연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Y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Y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합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0798221"/>
                  </a:ext>
                </a:extLst>
              </a:tr>
              <a:tr h="365267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고혈압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0.143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0.352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0.475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0.028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750695"/>
                  </a:ext>
                </a:extLst>
              </a:tr>
              <a:tr h="340171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Y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0.186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0.452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0.342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0.018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611449"/>
                  </a:ext>
                </a:extLst>
              </a:tr>
              <a:tr h="3652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합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0.146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0.359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0.466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0.027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16908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8D24FCA-996E-4F5A-B177-F750C81CA008}"/>
              </a:ext>
            </a:extLst>
          </p:cNvPr>
          <p:cNvSpPr txBox="1"/>
          <p:nvPr/>
        </p:nvSpPr>
        <p:spPr>
          <a:xfrm>
            <a:off x="4691020" y="523991"/>
            <a:ext cx="112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단위 </a:t>
            </a:r>
            <a:r>
              <a:rPr lang="en-US" altLang="ko-KR" dirty="0"/>
              <a:t>: %)</a:t>
            </a:r>
            <a:endParaRPr lang="ko-KR" altLang="en-US" dirty="0"/>
          </a:p>
        </p:txBody>
      </p:sp>
      <p:graphicFrame>
        <p:nvGraphicFramePr>
          <p:cNvPr id="11" name="표 7">
            <a:extLst>
              <a:ext uri="{FF2B5EF4-FFF2-40B4-BE49-F238E27FC236}">
                <a16:creationId xmlns:a16="http://schemas.microsoft.com/office/drawing/2014/main" id="{998363FD-1873-4769-B00E-9799A527DF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610883"/>
              </p:ext>
            </p:extLst>
          </p:nvPr>
        </p:nvGraphicFramePr>
        <p:xfrm>
          <a:off x="6165548" y="893322"/>
          <a:ext cx="5134045" cy="1801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435">
                  <a:extLst>
                    <a:ext uri="{9D8B030D-6E8A-4147-A177-3AD203B41FA5}">
                      <a16:colId xmlns:a16="http://schemas.microsoft.com/office/drawing/2014/main" val="625297839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3293597203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1080142759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2220881981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655877090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2183340467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2761339686"/>
                    </a:ext>
                  </a:extLst>
                </a:gridCol>
              </a:tblGrid>
              <a:tr h="365267">
                <a:tc rowSpan="2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성별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남자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여자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771204"/>
                  </a:ext>
                </a:extLst>
              </a:tr>
              <a:tr h="365267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흡연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Y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Y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합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0798221"/>
                  </a:ext>
                </a:extLst>
              </a:tr>
              <a:tr h="365267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당뇨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0.144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0.345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0.482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0.028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750695"/>
                  </a:ext>
                </a:extLst>
              </a:tr>
              <a:tr h="340171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Y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0.173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0.504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0.301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0.020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611449"/>
                  </a:ext>
                </a:extLst>
              </a:tr>
              <a:tr h="3652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합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0.146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0.359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0.466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0.027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16908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58BDB473-76E1-4BCD-BAF2-6B19D3007952}"/>
              </a:ext>
            </a:extLst>
          </p:cNvPr>
          <p:cNvSpPr txBox="1"/>
          <p:nvPr/>
        </p:nvSpPr>
        <p:spPr>
          <a:xfrm>
            <a:off x="10174178" y="523990"/>
            <a:ext cx="112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단위 </a:t>
            </a:r>
            <a:r>
              <a:rPr lang="en-US" altLang="ko-KR" dirty="0"/>
              <a:t>: %)</a:t>
            </a:r>
            <a:endParaRPr lang="ko-KR" altLang="en-US" dirty="0"/>
          </a:p>
        </p:txBody>
      </p:sp>
      <p:graphicFrame>
        <p:nvGraphicFramePr>
          <p:cNvPr id="17" name="표 7">
            <a:extLst>
              <a:ext uri="{FF2B5EF4-FFF2-40B4-BE49-F238E27FC236}">
                <a16:creationId xmlns:a16="http://schemas.microsoft.com/office/drawing/2014/main" id="{CD1EF78D-7EB7-4574-87E5-DE33CD98AB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676346"/>
              </p:ext>
            </p:extLst>
          </p:nvPr>
        </p:nvGraphicFramePr>
        <p:xfrm>
          <a:off x="682390" y="3798332"/>
          <a:ext cx="5134045" cy="1801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435">
                  <a:extLst>
                    <a:ext uri="{9D8B030D-6E8A-4147-A177-3AD203B41FA5}">
                      <a16:colId xmlns:a16="http://schemas.microsoft.com/office/drawing/2014/main" val="625297839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3293597203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1080142759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2220881981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655877090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2183340467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2761339686"/>
                    </a:ext>
                  </a:extLst>
                </a:gridCol>
              </a:tblGrid>
              <a:tr h="365267">
                <a:tc rowSpan="2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성별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남자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여자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771204"/>
                  </a:ext>
                </a:extLst>
              </a:tr>
              <a:tr h="365267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흡연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Y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Y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합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0798221"/>
                  </a:ext>
                </a:extLst>
              </a:tr>
              <a:tr h="365267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혈색소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0.175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0.424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0.376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0.024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750695"/>
                  </a:ext>
                </a:extLst>
              </a:tr>
              <a:tr h="340171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Y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0.044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0.125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0.791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0.038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611449"/>
                  </a:ext>
                </a:extLst>
              </a:tr>
              <a:tr h="3652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합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0.146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0.359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0.466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0.027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16908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2460E13-D956-45AC-A9A1-71238C2D1298}"/>
              </a:ext>
            </a:extLst>
          </p:cNvPr>
          <p:cNvSpPr txBox="1"/>
          <p:nvPr/>
        </p:nvSpPr>
        <p:spPr>
          <a:xfrm>
            <a:off x="4691020" y="3429000"/>
            <a:ext cx="112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단위 </a:t>
            </a:r>
            <a:r>
              <a:rPr lang="en-US" altLang="ko-KR" dirty="0"/>
              <a:t>: %)</a:t>
            </a:r>
            <a:endParaRPr lang="ko-KR" altLang="en-US" dirty="0"/>
          </a:p>
        </p:txBody>
      </p:sp>
      <p:graphicFrame>
        <p:nvGraphicFramePr>
          <p:cNvPr id="19" name="표 7">
            <a:extLst>
              <a:ext uri="{FF2B5EF4-FFF2-40B4-BE49-F238E27FC236}">
                <a16:creationId xmlns:a16="http://schemas.microsoft.com/office/drawing/2014/main" id="{E9990D4F-9592-4CDB-9703-5A488BF85A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303696"/>
              </p:ext>
            </p:extLst>
          </p:nvPr>
        </p:nvGraphicFramePr>
        <p:xfrm>
          <a:off x="6165548" y="3798332"/>
          <a:ext cx="5134045" cy="1801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435">
                  <a:extLst>
                    <a:ext uri="{9D8B030D-6E8A-4147-A177-3AD203B41FA5}">
                      <a16:colId xmlns:a16="http://schemas.microsoft.com/office/drawing/2014/main" val="625297839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3293597203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1080142759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2220881981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655877090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2183340467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2761339686"/>
                    </a:ext>
                  </a:extLst>
                </a:gridCol>
              </a:tblGrid>
              <a:tr h="365267">
                <a:tc rowSpan="2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성별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남자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여자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771204"/>
                  </a:ext>
                </a:extLst>
              </a:tr>
              <a:tr h="365267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흡연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Y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Y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합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0798221"/>
                  </a:ext>
                </a:extLst>
              </a:tr>
              <a:tr h="365267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400" b="1" dirty="0" err="1">
                          <a:solidFill>
                            <a:srgbClr val="FFFFFF"/>
                          </a:solidFill>
                        </a:rPr>
                        <a:t>요단백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0.146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0.358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0.467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0.027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750695"/>
                  </a:ext>
                </a:extLst>
              </a:tr>
              <a:tr h="340171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Y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0.167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0.476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0.328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0.027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611449"/>
                  </a:ext>
                </a:extLst>
              </a:tr>
              <a:tr h="3652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합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0.146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0.359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0.466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0.027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169088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D96D8354-9D0C-4057-9E52-7711EDAB4B2E}"/>
              </a:ext>
            </a:extLst>
          </p:cNvPr>
          <p:cNvSpPr txBox="1"/>
          <p:nvPr/>
        </p:nvSpPr>
        <p:spPr>
          <a:xfrm>
            <a:off x="10174178" y="3429000"/>
            <a:ext cx="112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단위 </a:t>
            </a:r>
            <a:r>
              <a:rPr lang="en-US" altLang="ko-KR" dirty="0"/>
              <a:t>: %)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4F8BB6-3637-400D-ACC0-7CE8CBDD3D9A}"/>
              </a:ext>
            </a:extLst>
          </p:cNvPr>
          <p:cNvSpPr txBox="1"/>
          <p:nvPr/>
        </p:nvSpPr>
        <p:spPr>
          <a:xfrm>
            <a:off x="1525789" y="2758534"/>
            <a:ext cx="3763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성별</a:t>
            </a:r>
            <a:r>
              <a:rPr lang="en-US" altLang="ko-KR" sz="1600" dirty="0"/>
              <a:t>, </a:t>
            </a:r>
            <a:r>
              <a:rPr lang="ko-KR" altLang="en-US" sz="1600" dirty="0"/>
              <a:t>흡연여부</a:t>
            </a:r>
            <a:r>
              <a:rPr lang="en-US" altLang="ko-KR" sz="1600" dirty="0"/>
              <a:t> - </a:t>
            </a:r>
            <a:r>
              <a:rPr lang="ko-KR" altLang="en-US" sz="1600" dirty="0"/>
              <a:t>고혈압여부 </a:t>
            </a:r>
            <a:r>
              <a:rPr lang="ko-KR" altLang="en-US" sz="1600" dirty="0" err="1"/>
              <a:t>분할표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2C0CB7-9F6E-45B8-AEB4-6B9ADAF76716}"/>
              </a:ext>
            </a:extLst>
          </p:cNvPr>
          <p:cNvSpPr txBox="1"/>
          <p:nvPr/>
        </p:nvSpPr>
        <p:spPr>
          <a:xfrm>
            <a:off x="6903106" y="2758534"/>
            <a:ext cx="3763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성별</a:t>
            </a:r>
            <a:r>
              <a:rPr lang="en-US" altLang="ko-KR" sz="1600" dirty="0"/>
              <a:t>, </a:t>
            </a:r>
            <a:r>
              <a:rPr lang="ko-KR" altLang="en-US" sz="1600" dirty="0"/>
              <a:t>흡연여부</a:t>
            </a:r>
            <a:r>
              <a:rPr lang="en-US" altLang="ko-KR" sz="1600" dirty="0"/>
              <a:t> - </a:t>
            </a:r>
            <a:r>
              <a:rPr lang="ko-KR" altLang="en-US" sz="1600" dirty="0"/>
              <a:t>당뇨여부 </a:t>
            </a:r>
            <a:r>
              <a:rPr lang="ko-KR" altLang="en-US" sz="1600" dirty="0" err="1"/>
              <a:t>분할표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94E206-32C8-46AF-8994-DAC65874DCE6}"/>
              </a:ext>
            </a:extLst>
          </p:cNvPr>
          <p:cNvSpPr txBox="1"/>
          <p:nvPr/>
        </p:nvSpPr>
        <p:spPr>
          <a:xfrm>
            <a:off x="1525789" y="5626123"/>
            <a:ext cx="3763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성별</a:t>
            </a:r>
            <a:r>
              <a:rPr lang="en-US" altLang="ko-KR" sz="1600" dirty="0"/>
              <a:t>, </a:t>
            </a:r>
            <a:r>
              <a:rPr lang="ko-KR" altLang="en-US" sz="1600" dirty="0"/>
              <a:t>흡연여부</a:t>
            </a:r>
            <a:r>
              <a:rPr lang="en-US" altLang="ko-KR" sz="1600" dirty="0"/>
              <a:t> - </a:t>
            </a:r>
            <a:r>
              <a:rPr lang="ko-KR" altLang="en-US" sz="1600" dirty="0"/>
              <a:t>혈색소이상 </a:t>
            </a:r>
            <a:r>
              <a:rPr lang="ko-KR" altLang="en-US" sz="1600" dirty="0" err="1"/>
              <a:t>분할표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38395A-9814-4966-ACB8-0EDCD7B9EBA6}"/>
              </a:ext>
            </a:extLst>
          </p:cNvPr>
          <p:cNvSpPr txBox="1"/>
          <p:nvPr/>
        </p:nvSpPr>
        <p:spPr>
          <a:xfrm>
            <a:off x="6973778" y="5661016"/>
            <a:ext cx="3763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성별</a:t>
            </a:r>
            <a:r>
              <a:rPr lang="en-US" altLang="ko-KR" sz="1600" dirty="0"/>
              <a:t>, </a:t>
            </a:r>
            <a:r>
              <a:rPr lang="ko-KR" altLang="en-US" sz="1600" dirty="0"/>
              <a:t>흡연여부</a:t>
            </a:r>
            <a:r>
              <a:rPr lang="en-US" altLang="ko-KR" sz="1600" dirty="0"/>
              <a:t> - </a:t>
            </a:r>
            <a:r>
              <a:rPr lang="ko-KR" altLang="en-US" sz="1600" dirty="0"/>
              <a:t>요단백이상 </a:t>
            </a:r>
            <a:r>
              <a:rPr lang="ko-KR" altLang="en-US" sz="1600" dirty="0" err="1"/>
              <a:t>분할표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98980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C4170D8-93B5-46D6-8EE4-9DEC72A6E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1760"/>
            <a:ext cx="9144000" cy="1655762"/>
          </a:xfrm>
        </p:spPr>
        <p:txBody>
          <a:bodyPr/>
          <a:lstStyle/>
          <a:p>
            <a:r>
              <a:rPr lang="en-US" altLang="ko-KR" sz="2000" dirty="0"/>
              <a:t>161548 </a:t>
            </a:r>
            <a:r>
              <a:rPr lang="ko-KR" altLang="en-US" sz="2000" dirty="0"/>
              <a:t>산업공학과</a:t>
            </a:r>
            <a:endParaRPr lang="en-US" altLang="ko-KR" sz="2000" dirty="0"/>
          </a:p>
          <a:p>
            <a:r>
              <a:rPr lang="ko-KR" altLang="en-US" sz="2000" dirty="0"/>
              <a:t>박세호</a:t>
            </a:r>
            <a:endParaRPr lang="en-US" altLang="ko-KR" sz="2000" dirty="0"/>
          </a:p>
          <a:p>
            <a:endParaRPr lang="en-US" altLang="ko-KR" dirty="0"/>
          </a:p>
        </p:txBody>
      </p:sp>
      <p:sp>
        <p:nvSpPr>
          <p:cNvPr id="5" name="액자 4">
            <a:extLst>
              <a:ext uri="{FF2B5EF4-FFF2-40B4-BE49-F238E27FC236}">
                <a16:creationId xmlns:a16="http://schemas.microsoft.com/office/drawing/2014/main" id="{6FE6EADD-0B87-4659-B516-69BAD394EF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B40F67E-29A9-4093-B74A-9D2DF90530A1}"/>
              </a:ext>
            </a:extLst>
          </p:cNvPr>
          <p:cNvSpPr/>
          <p:nvPr/>
        </p:nvSpPr>
        <p:spPr>
          <a:xfrm>
            <a:off x="2424953" y="854822"/>
            <a:ext cx="7342094" cy="2582116"/>
          </a:xfrm>
          <a:prstGeom prst="roundRect">
            <a:avLst/>
          </a:prstGeom>
          <a:noFill/>
          <a:ln w="21272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tx1"/>
                </a:solidFill>
              </a:rPr>
              <a:t>통계상담및분석</a:t>
            </a:r>
            <a:br>
              <a:rPr lang="en-US" altLang="ko-KR" sz="3600" b="1" dirty="0">
                <a:solidFill>
                  <a:schemeClr val="tx1"/>
                </a:solidFill>
              </a:rPr>
            </a:br>
            <a:r>
              <a:rPr lang="ko-KR" altLang="en-US" sz="3600" b="1" dirty="0" err="1">
                <a:solidFill>
                  <a:schemeClr val="tx1"/>
                </a:solidFill>
              </a:rPr>
              <a:t>데이터찾기</a:t>
            </a:r>
            <a:r>
              <a:rPr lang="en-US" altLang="ko-KR" sz="3600" b="1" dirty="0">
                <a:solidFill>
                  <a:schemeClr val="tx1"/>
                </a:solidFill>
              </a:rPr>
              <a:t>4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954957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4E32F9FE-8CA0-4DE3-A5DB-BAF6B5542D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D28D1850-44FB-4063-AF72-23B9C99BA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59" y="438696"/>
            <a:ext cx="5319977" cy="299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C5216E3-CDB2-40F1-959F-C4AC494ED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38696"/>
            <a:ext cx="5319977" cy="2990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ECCC214-DF01-444E-AD7C-9B468FCA0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29" y="3429000"/>
            <a:ext cx="5107607" cy="299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A0FE403-7FE5-450B-9F13-8011A9F0F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428999"/>
            <a:ext cx="5324274" cy="299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6101392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4E32F9FE-8CA0-4DE3-A5DB-BAF6B5542D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B264FF-C385-4A06-A465-29BBB3781BD7}"/>
              </a:ext>
            </a:extLst>
          </p:cNvPr>
          <p:cNvSpPr txBox="1"/>
          <p:nvPr/>
        </p:nvSpPr>
        <p:spPr>
          <a:xfrm>
            <a:off x="838199" y="1419386"/>
            <a:ext cx="101697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ym typeface="Wingdings" panose="05000000000000000000" pitchFamily="2" charset="2"/>
              </a:rPr>
              <a:t>- </a:t>
            </a:r>
            <a:r>
              <a:rPr lang="ko-KR" altLang="en-US" sz="2400" b="1" dirty="0">
                <a:sym typeface="Wingdings" panose="05000000000000000000" pitchFamily="2" charset="2"/>
              </a:rPr>
              <a:t>가설 </a:t>
            </a:r>
            <a:r>
              <a:rPr lang="en-US" altLang="ko-KR" sz="2400" b="1" dirty="0">
                <a:sym typeface="Wingdings" panose="05000000000000000000" pitchFamily="2" charset="2"/>
              </a:rPr>
              <a:t>1</a:t>
            </a:r>
            <a:r>
              <a:rPr lang="en-US" altLang="ko-KR" sz="2400" dirty="0">
                <a:sym typeface="Wingdings" panose="05000000000000000000" pitchFamily="2" charset="2"/>
              </a:rPr>
              <a:t>: </a:t>
            </a:r>
            <a:r>
              <a:rPr lang="ko-KR" altLang="en-US" sz="2400" dirty="0">
                <a:sym typeface="Wingdings" panose="05000000000000000000" pitchFamily="2" charset="2"/>
              </a:rPr>
              <a:t>검진자의 비만정도</a:t>
            </a:r>
            <a:r>
              <a:rPr lang="en-US" altLang="ko-KR" sz="2400" dirty="0">
                <a:sym typeface="Wingdings" panose="05000000000000000000" pitchFamily="2" charset="2"/>
              </a:rPr>
              <a:t>, </a:t>
            </a:r>
            <a:r>
              <a:rPr lang="ko-KR" altLang="en-US" sz="2400" dirty="0">
                <a:sym typeface="Wingdings" panose="05000000000000000000" pitchFamily="2" charset="2"/>
              </a:rPr>
              <a:t>음주여부</a:t>
            </a:r>
            <a:r>
              <a:rPr lang="en-US" altLang="ko-KR" sz="2400" dirty="0">
                <a:sym typeface="Wingdings" panose="05000000000000000000" pitchFamily="2" charset="2"/>
              </a:rPr>
              <a:t>, </a:t>
            </a:r>
            <a:r>
              <a:rPr lang="ko-KR" altLang="en-US" sz="2400" dirty="0">
                <a:sym typeface="Wingdings" panose="05000000000000000000" pitchFamily="2" charset="2"/>
              </a:rPr>
              <a:t>흡연여부에 따라 고혈압</a:t>
            </a:r>
            <a:r>
              <a:rPr lang="en-US" altLang="ko-KR" sz="2400" dirty="0">
                <a:sym typeface="Wingdings" panose="05000000000000000000" pitchFamily="2" charset="2"/>
              </a:rPr>
              <a:t>, </a:t>
            </a:r>
            <a:r>
              <a:rPr lang="ko-KR" altLang="en-US" sz="2400" dirty="0">
                <a:sym typeface="Wingdings" panose="05000000000000000000" pitchFamily="2" charset="2"/>
              </a:rPr>
              <a:t>고혈당</a:t>
            </a:r>
            <a:r>
              <a:rPr lang="en-US" altLang="ko-KR" sz="2400" dirty="0">
                <a:sym typeface="Wingdings" panose="05000000000000000000" pitchFamily="2" charset="2"/>
              </a:rPr>
              <a:t>, </a:t>
            </a:r>
            <a:r>
              <a:rPr lang="ko-KR" altLang="en-US" sz="2400" dirty="0">
                <a:sym typeface="Wingdings" panose="05000000000000000000" pitchFamily="2" charset="2"/>
              </a:rPr>
              <a:t>혈색소이상</a:t>
            </a:r>
            <a:r>
              <a:rPr lang="en-US" altLang="ko-KR" sz="2400" dirty="0">
                <a:sym typeface="Wingdings" panose="05000000000000000000" pitchFamily="2" charset="2"/>
              </a:rPr>
              <a:t>, </a:t>
            </a:r>
            <a:r>
              <a:rPr lang="ko-KR" altLang="en-US" sz="2400" dirty="0">
                <a:sym typeface="Wingdings" panose="05000000000000000000" pitchFamily="2" charset="2"/>
              </a:rPr>
              <a:t>요단백여부에 영향을</a:t>
            </a:r>
            <a:r>
              <a:rPr lang="en-US" altLang="ko-KR" sz="2400" dirty="0">
                <a:sym typeface="Wingdings" panose="05000000000000000000" pitchFamily="2" charset="2"/>
              </a:rPr>
              <a:t> </a:t>
            </a:r>
            <a:r>
              <a:rPr lang="ko-KR" altLang="en-US" sz="2400" dirty="0">
                <a:sym typeface="Wingdings" panose="05000000000000000000" pitchFamily="2" charset="2"/>
              </a:rPr>
              <a:t>끼친다</a:t>
            </a:r>
            <a:r>
              <a:rPr lang="en-US" altLang="ko-KR" sz="2400" dirty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EF7A53-4F6F-4124-845D-358B1D58A94D}"/>
              </a:ext>
            </a:extLst>
          </p:cNvPr>
          <p:cNvSpPr txBox="1"/>
          <p:nvPr/>
        </p:nvSpPr>
        <p:spPr>
          <a:xfrm>
            <a:off x="838199" y="649945"/>
            <a:ext cx="6863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4400" b="1" dirty="0">
                <a:latin typeface="+mj-lt"/>
              </a:rPr>
              <a:t>가설검정</a:t>
            </a:r>
            <a:endParaRPr lang="ko-KR" altLang="en-US" sz="2400" b="1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958422-EBC9-4C3D-BC25-F59988CB4528}"/>
              </a:ext>
            </a:extLst>
          </p:cNvPr>
          <p:cNvSpPr txBox="1"/>
          <p:nvPr/>
        </p:nvSpPr>
        <p:spPr>
          <a:xfrm>
            <a:off x="838199" y="2515606"/>
            <a:ext cx="9806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비만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음주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흡연와</a:t>
            </a:r>
            <a:r>
              <a:rPr lang="ko-KR" altLang="en-US" dirty="0">
                <a:sym typeface="Wingdings" panose="05000000000000000000" pitchFamily="2" charset="2"/>
              </a:rPr>
              <a:t> 고혈압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당뇨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혈색소이상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요단백이상이 서로 독립적인지에 대해 각각에 대해 생성한 분할표를 이용하여 </a:t>
            </a:r>
            <a:r>
              <a:rPr lang="ko-KR" altLang="en-US" dirty="0" err="1">
                <a:sym typeface="Wingdings" panose="05000000000000000000" pitchFamily="2" charset="2"/>
              </a:rPr>
              <a:t>카이제곱</a:t>
            </a:r>
            <a:r>
              <a:rPr lang="ko-KR" altLang="en-US" dirty="0">
                <a:sym typeface="Wingdings" panose="05000000000000000000" pitchFamily="2" charset="2"/>
              </a:rPr>
              <a:t> 검정을 시행한다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9A8D774-86FF-40C8-AA21-FEE4B2FBB639}"/>
                  </a:ext>
                </a:extLst>
              </p:cNvPr>
              <p:cNvSpPr txBox="1"/>
              <p:nvPr/>
            </p:nvSpPr>
            <p:spPr>
              <a:xfrm>
                <a:off x="1686812" y="3940747"/>
                <a:ext cx="9321157" cy="18080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카이제곱 검정</a:t>
                </a:r>
                <a:endParaRPr lang="en-US" altLang="ko-KR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원</m:t>
                    </m:r>
                  </m:oMath>
                </a14:m>
                <a:r>
                  <a:rPr lang="ko-KR" altLang="en-US" dirty="0"/>
                  <a:t>인변수와 질병변수간 관련성이 없다</a:t>
                </a:r>
                <a:r>
                  <a:rPr lang="en-US" altLang="ko-KR" dirty="0"/>
                  <a:t>.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원</m:t>
                    </m:r>
                  </m:oMath>
                </a14:m>
                <a:r>
                  <a:rPr lang="ko-KR" altLang="en-US" dirty="0"/>
                  <a:t>인과 질병간 관련성이 있다</a:t>
                </a:r>
                <a:r>
                  <a:rPr lang="en-US" altLang="ko-KR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dirty="0"/>
                  <a:t>유의수준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=0.05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5%</m:t>
                        </m:r>
                      </m:e>
                    </m:d>
                  </m:oMath>
                </a14:m>
                <a:endParaRPr lang="en-US" altLang="ko-KR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dirty="0"/>
                  <a:t>관</a:t>
                </a:r>
                <a14:m>
                  <m:oMath xmlns:m="http://schemas.openxmlformats.org/officeDocument/2006/math">
                    <m:r>
                      <a:rPr lang="ko-KR" altLang="en-US" b="0" i="1" dirty="0" smtClean="0">
                        <a:latin typeface="Cambria Math" panose="02040503050406030204" pitchFamily="18" charset="0"/>
                      </a:rPr>
                      <m:t>측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도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수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기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대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도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수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ko-KR" altLang="en-US" i="1" dirty="0">
                        <a:latin typeface="Cambria Math" panose="02040503050406030204" pitchFamily="18" charset="0"/>
                      </a:rPr>
                      <m:t>라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할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때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검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정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통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계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량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𝑂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~ 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𝜒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e>
                        </m:nary>
                      </m:e>
                    </m:nary>
                  </m:oMath>
                </a14:m>
                <a:endParaRPr lang="en-US" altLang="ko-KR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dirty="0" err="1"/>
                  <a:t>검정통계량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/>
                  <a:t>를 통한 </a:t>
                </a:r>
                <a:r>
                  <a:rPr lang="en-US" altLang="ko-KR" dirty="0"/>
                  <a:t>p-value</a:t>
                </a:r>
                <a:r>
                  <a:rPr lang="ko-KR" altLang="en-US" dirty="0"/>
                  <a:t>에 따라 </a:t>
                </a:r>
                <a:r>
                  <a:rPr lang="ko-KR" altLang="en-US" dirty="0" err="1"/>
                  <a:t>귀무가설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 기각 및 채택</a:t>
                </a:r>
                <a:r>
                  <a:rPr lang="en-US" altLang="ko-KR" dirty="0"/>
                  <a:t>⑴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9A8D774-86FF-40C8-AA21-FEE4B2FBB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812" y="3940747"/>
                <a:ext cx="9321157" cy="1808059"/>
              </a:xfrm>
              <a:prstGeom prst="rect">
                <a:avLst/>
              </a:prstGeom>
              <a:blipFill>
                <a:blip r:embed="rId2"/>
                <a:stretch>
                  <a:fillRect l="-719" t="-1684" b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C9111D4-F3C2-4A8F-B4B5-A8A917F09257}"/>
              </a:ext>
            </a:extLst>
          </p:cNvPr>
          <p:cNvSpPr/>
          <p:nvPr/>
        </p:nvSpPr>
        <p:spPr>
          <a:xfrm>
            <a:off x="838199" y="3557858"/>
            <a:ext cx="10477813" cy="2558374"/>
          </a:xfrm>
          <a:prstGeom prst="roundRect">
            <a:avLst/>
          </a:prstGeom>
          <a:noFill/>
          <a:ln w="571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759765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4E32F9FE-8CA0-4DE3-A5DB-BAF6B5542D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`</a:t>
            </a:r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6">
                <a:extLst>
                  <a:ext uri="{FF2B5EF4-FFF2-40B4-BE49-F238E27FC236}">
                    <a16:creationId xmlns:a16="http://schemas.microsoft.com/office/drawing/2014/main" id="{8BF8B289-C904-4415-8CF6-CA421FA129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4278503"/>
                  </p:ext>
                </p:extLst>
              </p:nvPr>
            </p:nvGraphicFramePr>
            <p:xfrm>
              <a:off x="683849" y="710702"/>
              <a:ext cx="3430952" cy="54365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89461">
                      <a:extLst>
                        <a:ext uri="{9D8B030D-6E8A-4147-A177-3AD203B41FA5}">
                          <a16:colId xmlns:a16="http://schemas.microsoft.com/office/drawing/2014/main" val="2446430375"/>
                        </a:ext>
                      </a:extLst>
                    </a:gridCol>
                    <a:gridCol w="1005051">
                      <a:extLst>
                        <a:ext uri="{9D8B030D-6E8A-4147-A177-3AD203B41FA5}">
                          <a16:colId xmlns:a16="http://schemas.microsoft.com/office/drawing/2014/main" val="149997498"/>
                        </a:ext>
                      </a:extLst>
                    </a:gridCol>
                    <a:gridCol w="876244">
                      <a:extLst>
                        <a:ext uri="{9D8B030D-6E8A-4147-A177-3AD203B41FA5}">
                          <a16:colId xmlns:a16="http://schemas.microsoft.com/office/drawing/2014/main" val="4288333629"/>
                        </a:ext>
                      </a:extLst>
                    </a:gridCol>
                    <a:gridCol w="960196">
                      <a:extLst>
                        <a:ext uri="{9D8B030D-6E8A-4147-A177-3AD203B41FA5}">
                          <a16:colId xmlns:a16="http://schemas.microsoft.com/office/drawing/2014/main" val="2788341193"/>
                        </a:ext>
                      </a:extLst>
                    </a:gridCol>
                  </a:tblGrid>
                  <a:tr h="551708">
                    <a:tc gridSpan="4">
                      <a:txBody>
                        <a:bodyPr/>
                        <a:lstStyle/>
                        <a:p>
                          <a:pPr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400" dirty="0"/>
                            <a:t>비만과 질병간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1" i="1" smtClean="0">
                                      <a:latin typeface="Cambria Math" panose="02040503050406030204" pitchFamily="18" charset="0"/>
                                    </a:rPr>
                                    <m:t>𝝌</m:t>
                                  </m:r>
                                </m:e>
                                <m:sup>
                                  <m:r>
                                    <a:rPr lang="en-US" altLang="ko-KR" sz="1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ko-KR" altLang="en-US" sz="1400" dirty="0" err="1"/>
                            <a:t>검정통계량과</a:t>
                          </a:r>
                          <a:r>
                            <a:rPr lang="ko-KR" altLang="en-US" sz="1400" dirty="0"/>
                            <a:t> </a:t>
                          </a:r>
                          <a:r>
                            <a:rPr lang="en-US" altLang="ko-KR" sz="1400" dirty="0" err="1"/>
                            <a:t>pvalue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7817985"/>
                      </a:ext>
                    </a:extLst>
                  </a:tr>
                  <a:tr h="542765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  <m:t>𝜒</m:t>
                                    </m:r>
                                  </m:e>
                                  <m:sup>
                                    <m: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 err="1"/>
                            <a:t>pvalue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50098479"/>
                      </a:ext>
                    </a:extLst>
                  </a:tr>
                  <a:tr h="542765">
                    <a:tc rowSpan="4"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600" dirty="0"/>
                            <a:t>남성</a:t>
                          </a:r>
                          <a:endParaRPr lang="en-US" altLang="ko-KR" sz="1600" dirty="0"/>
                        </a:p>
                      </a:txBody>
                      <a:tcPr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200" dirty="0"/>
                            <a:t>고혈압</a:t>
                          </a:r>
                          <a:endParaRPr lang="en-US" altLang="ko-KR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2468.85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0.0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86076262"/>
                      </a:ext>
                    </a:extLst>
                  </a:tr>
                  <a:tr h="54276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200" dirty="0"/>
                            <a:t>당뇨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3155.84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0.0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05992889"/>
                      </a:ext>
                    </a:extLst>
                  </a:tr>
                  <a:tr h="54276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200" dirty="0"/>
                            <a:t>혈색소이상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415.21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2.68e-92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64090696"/>
                      </a:ext>
                    </a:extLst>
                  </a:tr>
                  <a:tr h="54276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200" dirty="0"/>
                            <a:t>요단백이상</a:t>
                          </a:r>
                        </a:p>
                      </a:txBody>
                      <a:tcPr anchor="ctr"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277.56</a:t>
                          </a:r>
                          <a:endParaRPr lang="ko-KR" altLang="en-US" sz="1200" dirty="0"/>
                        </a:p>
                      </a:txBody>
                      <a:tcPr anchor="ctr"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2.55e-62</a:t>
                          </a:r>
                          <a:endParaRPr lang="ko-KR" altLang="en-US" sz="1200" dirty="0"/>
                        </a:p>
                      </a:txBody>
                      <a:tcPr anchor="ctr"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77685400"/>
                      </a:ext>
                    </a:extLst>
                  </a:tr>
                  <a:tr h="542765">
                    <a:tc rowSpan="4"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600" dirty="0"/>
                            <a:t>여성</a:t>
                          </a:r>
                        </a:p>
                      </a:txBody>
                      <a:tcP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200" dirty="0"/>
                            <a:t>고혈압</a:t>
                          </a:r>
                          <a:endParaRPr lang="en-US" altLang="ko-KR" sz="1200" dirty="0"/>
                        </a:p>
                      </a:txBody>
                      <a:tcPr anchor="ctr"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2660.38</a:t>
                          </a:r>
                        </a:p>
                      </a:txBody>
                      <a:tcPr anchor="ctr"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0.0</a:t>
                          </a:r>
                          <a:endParaRPr lang="ko-KR" altLang="en-US" sz="1200" dirty="0"/>
                        </a:p>
                      </a:txBody>
                      <a:tcPr anchor="ctr"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13241780"/>
                      </a:ext>
                    </a:extLst>
                  </a:tr>
                  <a:tr h="54276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200" dirty="0"/>
                            <a:t>당뇨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5701.60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0.0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61674698"/>
                      </a:ext>
                    </a:extLst>
                  </a:tr>
                  <a:tr h="54276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200" dirty="0"/>
                            <a:t>혈색소이상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1464.41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0.0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45604020"/>
                      </a:ext>
                    </a:extLst>
                  </a:tr>
                  <a:tr h="54276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200" dirty="0"/>
                            <a:t>요단백이상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149.97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1.75e-34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124608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6">
                <a:extLst>
                  <a:ext uri="{FF2B5EF4-FFF2-40B4-BE49-F238E27FC236}">
                    <a16:creationId xmlns:a16="http://schemas.microsoft.com/office/drawing/2014/main" id="{8BF8B289-C904-4415-8CF6-CA421FA129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4278503"/>
                  </p:ext>
                </p:extLst>
              </p:nvPr>
            </p:nvGraphicFramePr>
            <p:xfrm>
              <a:off x="683849" y="710702"/>
              <a:ext cx="3430952" cy="54365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89461">
                      <a:extLst>
                        <a:ext uri="{9D8B030D-6E8A-4147-A177-3AD203B41FA5}">
                          <a16:colId xmlns:a16="http://schemas.microsoft.com/office/drawing/2014/main" val="2446430375"/>
                        </a:ext>
                      </a:extLst>
                    </a:gridCol>
                    <a:gridCol w="1005051">
                      <a:extLst>
                        <a:ext uri="{9D8B030D-6E8A-4147-A177-3AD203B41FA5}">
                          <a16:colId xmlns:a16="http://schemas.microsoft.com/office/drawing/2014/main" val="149997498"/>
                        </a:ext>
                      </a:extLst>
                    </a:gridCol>
                    <a:gridCol w="876244">
                      <a:extLst>
                        <a:ext uri="{9D8B030D-6E8A-4147-A177-3AD203B41FA5}">
                          <a16:colId xmlns:a16="http://schemas.microsoft.com/office/drawing/2014/main" val="4288333629"/>
                        </a:ext>
                      </a:extLst>
                    </a:gridCol>
                    <a:gridCol w="960196">
                      <a:extLst>
                        <a:ext uri="{9D8B030D-6E8A-4147-A177-3AD203B41FA5}">
                          <a16:colId xmlns:a16="http://schemas.microsoft.com/office/drawing/2014/main" val="2788341193"/>
                        </a:ext>
                      </a:extLst>
                    </a:gridCol>
                  </a:tblGrid>
                  <a:tr h="551708">
                    <a:tc gridSpan="4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7" t="-1099" r="-709" b="-88351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7817985"/>
                      </a:ext>
                    </a:extLst>
                  </a:tr>
                  <a:tr h="542765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82639" t="-103371" r="-112500" b="-8033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 err="1"/>
                            <a:t>pvalue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50098479"/>
                      </a:ext>
                    </a:extLst>
                  </a:tr>
                  <a:tr h="542765">
                    <a:tc rowSpan="4"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600" dirty="0"/>
                            <a:t>남성</a:t>
                          </a:r>
                          <a:endParaRPr lang="en-US" altLang="ko-KR" sz="1600" dirty="0"/>
                        </a:p>
                      </a:txBody>
                      <a:tcPr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200" dirty="0"/>
                            <a:t>고혈압</a:t>
                          </a:r>
                          <a:endParaRPr lang="en-US" altLang="ko-KR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2468.85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0.0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86076262"/>
                      </a:ext>
                    </a:extLst>
                  </a:tr>
                  <a:tr h="54276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200" dirty="0"/>
                            <a:t>당뇨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3155.84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0.0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05992889"/>
                      </a:ext>
                    </a:extLst>
                  </a:tr>
                  <a:tr h="54276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200" dirty="0"/>
                            <a:t>혈색소이상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415.21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2.68e-92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64090696"/>
                      </a:ext>
                    </a:extLst>
                  </a:tr>
                  <a:tr h="54276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200" dirty="0"/>
                            <a:t>요단백이상</a:t>
                          </a:r>
                        </a:p>
                      </a:txBody>
                      <a:tcPr anchor="ctr"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277.56</a:t>
                          </a:r>
                          <a:endParaRPr lang="ko-KR" altLang="en-US" sz="1200" dirty="0"/>
                        </a:p>
                      </a:txBody>
                      <a:tcPr anchor="ctr"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2.55e-62</a:t>
                          </a:r>
                          <a:endParaRPr lang="ko-KR" altLang="en-US" sz="1200" dirty="0"/>
                        </a:p>
                      </a:txBody>
                      <a:tcPr anchor="ctr"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77685400"/>
                      </a:ext>
                    </a:extLst>
                  </a:tr>
                  <a:tr h="542765">
                    <a:tc rowSpan="4"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600" dirty="0"/>
                            <a:t>여성</a:t>
                          </a:r>
                        </a:p>
                      </a:txBody>
                      <a:tcP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200" dirty="0"/>
                            <a:t>고혈압</a:t>
                          </a:r>
                          <a:endParaRPr lang="en-US" altLang="ko-KR" sz="1200" dirty="0"/>
                        </a:p>
                      </a:txBody>
                      <a:tcPr anchor="ctr"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2660.38</a:t>
                          </a:r>
                        </a:p>
                      </a:txBody>
                      <a:tcPr anchor="ctr"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0.0</a:t>
                          </a:r>
                          <a:endParaRPr lang="ko-KR" altLang="en-US" sz="1200" dirty="0"/>
                        </a:p>
                      </a:txBody>
                      <a:tcPr anchor="ctr"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13241780"/>
                      </a:ext>
                    </a:extLst>
                  </a:tr>
                  <a:tr h="54276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200" dirty="0"/>
                            <a:t>당뇨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5701.60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0.0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61674698"/>
                      </a:ext>
                    </a:extLst>
                  </a:tr>
                  <a:tr h="54276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200" dirty="0"/>
                            <a:t>혈색소이상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1464.41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0.0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45604020"/>
                      </a:ext>
                    </a:extLst>
                  </a:tr>
                  <a:tr h="54276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200" dirty="0"/>
                            <a:t>요단백이상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149.97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1.75e-34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124608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표 6">
                <a:extLst>
                  <a:ext uri="{FF2B5EF4-FFF2-40B4-BE49-F238E27FC236}">
                    <a16:creationId xmlns:a16="http://schemas.microsoft.com/office/drawing/2014/main" id="{CCEAEC88-D57A-4B38-AEA2-D018328EFD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33322472"/>
                  </p:ext>
                </p:extLst>
              </p:nvPr>
            </p:nvGraphicFramePr>
            <p:xfrm>
              <a:off x="8077199" y="729742"/>
              <a:ext cx="3430952" cy="54365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89461">
                      <a:extLst>
                        <a:ext uri="{9D8B030D-6E8A-4147-A177-3AD203B41FA5}">
                          <a16:colId xmlns:a16="http://schemas.microsoft.com/office/drawing/2014/main" val="2446430375"/>
                        </a:ext>
                      </a:extLst>
                    </a:gridCol>
                    <a:gridCol w="1005051">
                      <a:extLst>
                        <a:ext uri="{9D8B030D-6E8A-4147-A177-3AD203B41FA5}">
                          <a16:colId xmlns:a16="http://schemas.microsoft.com/office/drawing/2014/main" val="149997498"/>
                        </a:ext>
                      </a:extLst>
                    </a:gridCol>
                    <a:gridCol w="876244">
                      <a:extLst>
                        <a:ext uri="{9D8B030D-6E8A-4147-A177-3AD203B41FA5}">
                          <a16:colId xmlns:a16="http://schemas.microsoft.com/office/drawing/2014/main" val="4288333629"/>
                        </a:ext>
                      </a:extLst>
                    </a:gridCol>
                    <a:gridCol w="960196">
                      <a:extLst>
                        <a:ext uri="{9D8B030D-6E8A-4147-A177-3AD203B41FA5}">
                          <a16:colId xmlns:a16="http://schemas.microsoft.com/office/drawing/2014/main" val="2788341193"/>
                        </a:ext>
                      </a:extLst>
                    </a:gridCol>
                  </a:tblGrid>
                  <a:tr h="551708">
                    <a:tc gridSpan="4"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400" dirty="0"/>
                            <a:t>음주와 질병간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1" i="1" smtClean="0">
                                      <a:latin typeface="Cambria Math" panose="02040503050406030204" pitchFamily="18" charset="0"/>
                                    </a:rPr>
                                    <m:t>𝝌</m:t>
                                  </m:r>
                                </m:e>
                                <m:sup>
                                  <m:r>
                                    <a:rPr lang="en-US" altLang="ko-KR" sz="1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ko-KR" altLang="en-US" sz="1400" dirty="0" err="1"/>
                            <a:t>검정통계량과</a:t>
                          </a:r>
                          <a:r>
                            <a:rPr lang="ko-KR" altLang="en-US" sz="1400" dirty="0"/>
                            <a:t> </a:t>
                          </a:r>
                          <a:r>
                            <a:rPr lang="en-US" altLang="ko-KR" sz="1400" dirty="0" err="1"/>
                            <a:t>pvalue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7817985"/>
                      </a:ext>
                    </a:extLst>
                  </a:tr>
                  <a:tr h="542765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  <m:t>𝜒</m:t>
                                    </m:r>
                                  </m:e>
                                  <m:sup>
                                    <m: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 err="1"/>
                            <a:t>pvalue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50098479"/>
                      </a:ext>
                    </a:extLst>
                  </a:tr>
                  <a:tr h="542765">
                    <a:tc rowSpan="4"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600" dirty="0"/>
                            <a:t>남성</a:t>
                          </a:r>
                          <a:endParaRPr lang="en-US" altLang="ko-KR" sz="1600" dirty="0"/>
                        </a:p>
                      </a:txBody>
                      <a:tcPr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200" dirty="0"/>
                            <a:t>고혈압</a:t>
                          </a:r>
                          <a:endParaRPr lang="en-US" altLang="ko-KR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308.73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4.12e-69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86076262"/>
                      </a:ext>
                    </a:extLst>
                  </a:tr>
                  <a:tr h="54276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200" dirty="0"/>
                            <a:t>당뇨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6.72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0.0095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05992889"/>
                      </a:ext>
                    </a:extLst>
                  </a:tr>
                  <a:tr h="54276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200" dirty="0"/>
                            <a:t>혈색소이상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202.18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6.96e-46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64090696"/>
                      </a:ext>
                    </a:extLst>
                  </a:tr>
                  <a:tr h="54276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200" dirty="0"/>
                            <a:t>요단백이상</a:t>
                          </a:r>
                        </a:p>
                      </a:txBody>
                      <a:tcPr anchor="ctr"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117.20</a:t>
                          </a:r>
                          <a:endParaRPr lang="ko-KR" altLang="en-US" sz="1200" dirty="0"/>
                        </a:p>
                      </a:txBody>
                      <a:tcPr anchor="ctr"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2.58e-27</a:t>
                          </a:r>
                          <a:endParaRPr lang="ko-KR" altLang="en-US" sz="1200" dirty="0"/>
                        </a:p>
                      </a:txBody>
                      <a:tcPr anchor="ctr"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77685400"/>
                      </a:ext>
                    </a:extLst>
                  </a:tr>
                  <a:tr h="542765">
                    <a:tc rowSpan="4"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600" dirty="0"/>
                            <a:t>여성</a:t>
                          </a:r>
                        </a:p>
                      </a:txBody>
                      <a:tcP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200" dirty="0"/>
                            <a:t>고혈압</a:t>
                          </a:r>
                          <a:endParaRPr lang="en-US" altLang="ko-KR" sz="1200" dirty="0"/>
                        </a:p>
                      </a:txBody>
                      <a:tcPr anchor="ctr"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25.15</a:t>
                          </a:r>
                        </a:p>
                      </a:txBody>
                      <a:tcPr anchor="ctr"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5.30e-07</a:t>
                          </a:r>
                          <a:endParaRPr lang="ko-KR" altLang="en-US" sz="1200" dirty="0"/>
                        </a:p>
                      </a:txBody>
                      <a:tcPr anchor="ctr"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13241780"/>
                      </a:ext>
                    </a:extLst>
                  </a:tr>
                  <a:tr h="54276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200" dirty="0"/>
                            <a:t>당뇨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600.45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1.33e-132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61674698"/>
                      </a:ext>
                    </a:extLst>
                  </a:tr>
                  <a:tr h="54276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200" dirty="0"/>
                            <a:t>혈색소이상</a:t>
                          </a:r>
                        </a:p>
                      </a:txBody>
                      <a:tcPr anchor="ctr">
                        <a:solidFill>
                          <a:srgbClr val="FAA59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1.75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rgbClr val="FAA59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0.184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rgbClr val="FAA59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5604020"/>
                      </a:ext>
                    </a:extLst>
                  </a:tr>
                  <a:tr h="54276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200" dirty="0"/>
                            <a:t>요단백이상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23.96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9.81e-07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124608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표 6">
                <a:extLst>
                  <a:ext uri="{FF2B5EF4-FFF2-40B4-BE49-F238E27FC236}">
                    <a16:creationId xmlns:a16="http://schemas.microsoft.com/office/drawing/2014/main" id="{CCEAEC88-D57A-4B38-AEA2-D018328EFD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33322472"/>
                  </p:ext>
                </p:extLst>
              </p:nvPr>
            </p:nvGraphicFramePr>
            <p:xfrm>
              <a:off x="8077199" y="729742"/>
              <a:ext cx="3430952" cy="54365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89461">
                      <a:extLst>
                        <a:ext uri="{9D8B030D-6E8A-4147-A177-3AD203B41FA5}">
                          <a16:colId xmlns:a16="http://schemas.microsoft.com/office/drawing/2014/main" val="2446430375"/>
                        </a:ext>
                      </a:extLst>
                    </a:gridCol>
                    <a:gridCol w="1005051">
                      <a:extLst>
                        <a:ext uri="{9D8B030D-6E8A-4147-A177-3AD203B41FA5}">
                          <a16:colId xmlns:a16="http://schemas.microsoft.com/office/drawing/2014/main" val="149997498"/>
                        </a:ext>
                      </a:extLst>
                    </a:gridCol>
                    <a:gridCol w="876244">
                      <a:extLst>
                        <a:ext uri="{9D8B030D-6E8A-4147-A177-3AD203B41FA5}">
                          <a16:colId xmlns:a16="http://schemas.microsoft.com/office/drawing/2014/main" val="4288333629"/>
                        </a:ext>
                      </a:extLst>
                    </a:gridCol>
                    <a:gridCol w="960196">
                      <a:extLst>
                        <a:ext uri="{9D8B030D-6E8A-4147-A177-3AD203B41FA5}">
                          <a16:colId xmlns:a16="http://schemas.microsoft.com/office/drawing/2014/main" val="2788341193"/>
                        </a:ext>
                      </a:extLst>
                    </a:gridCol>
                  </a:tblGrid>
                  <a:tr h="551708">
                    <a:tc gridSpan="4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7" t="-1099" r="-709" b="-88351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7817985"/>
                      </a:ext>
                    </a:extLst>
                  </a:tr>
                  <a:tr h="542765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82639" t="-103371" r="-112500" b="-8033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 err="1"/>
                            <a:t>pvalue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50098479"/>
                      </a:ext>
                    </a:extLst>
                  </a:tr>
                  <a:tr h="542765">
                    <a:tc rowSpan="4"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600" dirty="0"/>
                            <a:t>남성</a:t>
                          </a:r>
                          <a:endParaRPr lang="en-US" altLang="ko-KR" sz="1600" dirty="0"/>
                        </a:p>
                      </a:txBody>
                      <a:tcPr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200" dirty="0"/>
                            <a:t>고혈압</a:t>
                          </a:r>
                          <a:endParaRPr lang="en-US" altLang="ko-KR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308.73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4.12e-69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86076262"/>
                      </a:ext>
                    </a:extLst>
                  </a:tr>
                  <a:tr h="54276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200" dirty="0"/>
                            <a:t>당뇨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6.72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0.0095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05992889"/>
                      </a:ext>
                    </a:extLst>
                  </a:tr>
                  <a:tr h="54276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200" dirty="0"/>
                            <a:t>혈색소이상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202.18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6.96e-46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64090696"/>
                      </a:ext>
                    </a:extLst>
                  </a:tr>
                  <a:tr h="54276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200" dirty="0"/>
                            <a:t>요단백이상</a:t>
                          </a:r>
                        </a:p>
                      </a:txBody>
                      <a:tcPr anchor="ctr"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117.20</a:t>
                          </a:r>
                          <a:endParaRPr lang="ko-KR" altLang="en-US" sz="1200" dirty="0"/>
                        </a:p>
                      </a:txBody>
                      <a:tcPr anchor="ctr"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2.58e-27</a:t>
                          </a:r>
                          <a:endParaRPr lang="ko-KR" altLang="en-US" sz="1200" dirty="0"/>
                        </a:p>
                      </a:txBody>
                      <a:tcPr anchor="ctr"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77685400"/>
                      </a:ext>
                    </a:extLst>
                  </a:tr>
                  <a:tr h="542765">
                    <a:tc rowSpan="4"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600" dirty="0"/>
                            <a:t>여성</a:t>
                          </a:r>
                        </a:p>
                      </a:txBody>
                      <a:tcP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200" dirty="0"/>
                            <a:t>고혈압</a:t>
                          </a:r>
                          <a:endParaRPr lang="en-US" altLang="ko-KR" sz="1200" dirty="0"/>
                        </a:p>
                      </a:txBody>
                      <a:tcPr anchor="ctr"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25.15</a:t>
                          </a:r>
                        </a:p>
                      </a:txBody>
                      <a:tcPr anchor="ctr"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5.30e-07</a:t>
                          </a:r>
                          <a:endParaRPr lang="ko-KR" altLang="en-US" sz="1200" dirty="0"/>
                        </a:p>
                      </a:txBody>
                      <a:tcPr anchor="ctr"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13241780"/>
                      </a:ext>
                    </a:extLst>
                  </a:tr>
                  <a:tr h="54276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200" dirty="0"/>
                            <a:t>당뇨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600.45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1.33e-132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61674698"/>
                      </a:ext>
                    </a:extLst>
                  </a:tr>
                  <a:tr h="54276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200" dirty="0"/>
                            <a:t>혈색소이상</a:t>
                          </a:r>
                        </a:p>
                      </a:txBody>
                      <a:tcPr anchor="ctr">
                        <a:solidFill>
                          <a:srgbClr val="FAA59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1.75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rgbClr val="FAA59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0.184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rgbClr val="FAA59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5604020"/>
                      </a:ext>
                    </a:extLst>
                  </a:tr>
                  <a:tr h="54276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200" dirty="0"/>
                            <a:t>요단백이상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23.96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9.81e-07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124608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6">
                <a:extLst>
                  <a:ext uri="{FF2B5EF4-FFF2-40B4-BE49-F238E27FC236}">
                    <a16:creationId xmlns:a16="http://schemas.microsoft.com/office/drawing/2014/main" id="{B54EC08E-BDDB-4D51-8EB9-1F754AC1A4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46888534"/>
                  </p:ext>
                </p:extLst>
              </p:nvPr>
            </p:nvGraphicFramePr>
            <p:xfrm>
              <a:off x="4380524" y="729742"/>
              <a:ext cx="3430952" cy="54365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89461">
                      <a:extLst>
                        <a:ext uri="{9D8B030D-6E8A-4147-A177-3AD203B41FA5}">
                          <a16:colId xmlns:a16="http://schemas.microsoft.com/office/drawing/2014/main" val="2446430375"/>
                        </a:ext>
                      </a:extLst>
                    </a:gridCol>
                    <a:gridCol w="1005051">
                      <a:extLst>
                        <a:ext uri="{9D8B030D-6E8A-4147-A177-3AD203B41FA5}">
                          <a16:colId xmlns:a16="http://schemas.microsoft.com/office/drawing/2014/main" val="149997498"/>
                        </a:ext>
                      </a:extLst>
                    </a:gridCol>
                    <a:gridCol w="876244">
                      <a:extLst>
                        <a:ext uri="{9D8B030D-6E8A-4147-A177-3AD203B41FA5}">
                          <a16:colId xmlns:a16="http://schemas.microsoft.com/office/drawing/2014/main" val="4288333629"/>
                        </a:ext>
                      </a:extLst>
                    </a:gridCol>
                    <a:gridCol w="960196">
                      <a:extLst>
                        <a:ext uri="{9D8B030D-6E8A-4147-A177-3AD203B41FA5}">
                          <a16:colId xmlns:a16="http://schemas.microsoft.com/office/drawing/2014/main" val="2788341193"/>
                        </a:ext>
                      </a:extLst>
                    </a:gridCol>
                  </a:tblGrid>
                  <a:tr h="551708">
                    <a:tc gridSpan="4"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400" dirty="0"/>
                            <a:t>흡연과 질병간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1" i="1" smtClean="0">
                                      <a:latin typeface="Cambria Math" panose="02040503050406030204" pitchFamily="18" charset="0"/>
                                    </a:rPr>
                                    <m:t>𝝌</m:t>
                                  </m:r>
                                </m:e>
                                <m:sup>
                                  <m:r>
                                    <a:rPr lang="en-US" altLang="ko-KR" sz="1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ko-KR" altLang="en-US" sz="1400" dirty="0" err="1"/>
                            <a:t>검정통계량과</a:t>
                          </a:r>
                          <a:r>
                            <a:rPr lang="ko-KR" altLang="en-US" sz="1400" dirty="0"/>
                            <a:t> </a:t>
                          </a:r>
                          <a:r>
                            <a:rPr lang="en-US" altLang="ko-KR" sz="1400" dirty="0" err="1"/>
                            <a:t>pvalue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7817985"/>
                      </a:ext>
                    </a:extLst>
                  </a:tr>
                  <a:tr h="542765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  <m:t>𝜒</m:t>
                                    </m:r>
                                  </m:e>
                                  <m:sup>
                                    <m: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 err="1"/>
                            <a:t>pvalue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50098479"/>
                      </a:ext>
                    </a:extLst>
                  </a:tr>
                  <a:tr h="542765">
                    <a:tc rowSpan="4"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600" dirty="0"/>
                            <a:t>남성</a:t>
                          </a:r>
                          <a:endParaRPr lang="en-US" altLang="ko-KR" sz="1600" dirty="0"/>
                        </a:p>
                      </a:txBody>
                      <a:tcPr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200" dirty="0"/>
                            <a:t>고혈압</a:t>
                          </a:r>
                          <a:endParaRPr lang="en-US" altLang="ko-KR" sz="1200" dirty="0"/>
                        </a:p>
                      </a:txBody>
                      <a:tcPr anchor="ctr">
                        <a:solidFill>
                          <a:srgbClr val="FAA59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0.26</a:t>
                          </a:r>
                        </a:p>
                      </a:txBody>
                      <a:tcPr anchor="ctr">
                        <a:solidFill>
                          <a:srgbClr val="FAA59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0.60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rgbClr val="FAA59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6076262"/>
                      </a:ext>
                    </a:extLst>
                  </a:tr>
                  <a:tr h="54276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200" dirty="0"/>
                            <a:t>당뇨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233.99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8.01e-53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05992889"/>
                      </a:ext>
                    </a:extLst>
                  </a:tr>
                  <a:tr h="54276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200" dirty="0"/>
                            <a:t>혈색소이상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86.84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1.17e-20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64090696"/>
                      </a:ext>
                    </a:extLst>
                  </a:tr>
                  <a:tr h="54276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200" dirty="0"/>
                            <a:t>요단백이상</a:t>
                          </a:r>
                        </a:p>
                      </a:txBody>
                      <a:tcPr anchor="ctr"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14.25</a:t>
                          </a:r>
                          <a:endParaRPr lang="ko-KR" altLang="en-US" sz="1200" dirty="0"/>
                        </a:p>
                      </a:txBody>
                      <a:tcPr anchor="ctr"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0.0001</a:t>
                          </a:r>
                          <a:endParaRPr lang="ko-KR" altLang="en-US" sz="1200" dirty="0"/>
                        </a:p>
                      </a:txBody>
                      <a:tcPr anchor="ctr"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77685400"/>
                      </a:ext>
                    </a:extLst>
                  </a:tr>
                  <a:tr h="542765">
                    <a:tc rowSpan="4"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600" dirty="0"/>
                            <a:t>여성</a:t>
                          </a:r>
                        </a:p>
                      </a:txBody>
                      <a:tcP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200" dirty="0"/>
                            <a:t>고혈압</a:t>
                          </a:r>
                          <a:endParaRPr lang="en-US" altLang="ko-KR" sz="1200" dirty="0"/>
                        </a:p>
                      </a:txBody>
                      <a:tcPr anchor="ctr"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6.44</a:t>
                          </a:r>
                        </a:p>
                      </a:txBody>
                      <a:tcPr anchor="ctr"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0.01</a:t>
                          </a:r>
                          <a:endParaRPr lang="ko-KR" altLang="en-US" sz="1200" dirty="0"/>
                        </a:p>
                      </a:txBody>
                      <a:tcPr anchor="ctr"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13241780"/>
                      </a:ext>
                    </a:extLst>
                  </a:tr>
                  <a:tr h="54276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200" dirty="0"/>
                            <a:t>당뇨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20.67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5.45e-06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61674698"/>
                      </a:ext>
                    </a:extLst>
                  </a:tr>
                  <a:tr h="54276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200" dirty="0"/>
                            <a:t>혈색소이상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277.59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2.51e-62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45604020"/>
                      </a:ext>
                    </a:extLst>
                  </a:tr>
                  <a:tr h="54276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200" dirty="0"/>
                            <a:t>요단백이상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15.75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7.20e-05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124608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6">
                <a:extLst>
                  <a:ext uri="{FF2B5EF4-FFF2-40B4-BE49-F238E27FC236}">
                    <a16:creationId xmlns:a16="http://schemas.microsoft.com/office/drawing/2014/main" id="{B54EC08E-BDDB-4D51-8EB9-1F754AC1A4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46888534"/>
                  </p:ext>
                </p:extLst>
              </p:nvPr>
            </p:nvGraphicFramePr>
            <p:xfrm>
              <a:off x="4380524" y="729742"/>
              <a:ext cx="3430952" cy="54365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89461">
                      <a:extLst>
                        <a:ext uri="{9D8B030D-6E8A-4147-A177-3AD203B41FA5}">
                          <a16:colId xmlns:a16="http://schemas.microsoft.com/office/drawing/2014/main" val="2446430375"/>
                        </a:ext>
                      </a:extLst>
                    </a:gridCol>
                    <a:gridCol w="1005051">
                      <a:extLst>
                        <a:ext uri="{9D8B030D-6E8A-4147-A177-3AD203B41FA5}">
                          <a16:colId xmlns:a16="http://schemas.microsoft.com/office/drawing/2014/main" val="149997498"/>
                        </a:ext>
                      </a:extLst>
                    </a:gridCol>
                    <a:gridCol w="876244">
                      <a:extLst>
                        <a:ext uri="{9D8B030D-6E8A-4147-A177-3AD203B41FA5}">
                          <a16:colId xmlns:a16="http://schemas.microsoft.com/office/drawing/2014/main" val="4288333629"/>
                        </a:ext>
                      </a:extLst>
                    </a:gridCol>
                    <a:gridCol w="960196">
                      <a:extLst>
                        <a:ext uri="{9D8B030D-6E8A-4147-A177-3AD203B41FA5}">
                          <a16:colId xmlns:a16="http://schemas.microsoft.com/office/drawing/2014/main" val="2788341193"/>
                        </a:ext>
                      </a:extLst>
                    </a:gridCol>
                  </a:tblGrid>
                  <a:tr h="551708">
                    <a:tc gridSpan="4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77" t="-1099" r="-709" b="-88351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7817985"/>
                      </a:ext>
                    </a:extLst>
                  </a:tr>
                  <a:tr h="542765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82639" t="-103371" r="-112500" b="-8033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 err="1"/>
                            <a:t>pvalue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50098479"/>
                      </a:ext>
                    </a:extLst>
                  </a:tr>
                  <a:tr h="542765">
                    <a:tc rowSpan="4"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600" dirty="0"/>
                            <a:t>남성</a:t>
                          </a:r>
                          <a:endParaRPr lang="en-US" altLang="ko-KR" sz="1600" dirty="0"/>
                        </a:p>
                      </a:txBody>
                      <a:tcPr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200" dirty="0"/>
                            <a:t>고혈압</a:t>
                          </a:r>
                          <a:endParaRPr lang="en-US" altLang="ko-KR" sz="1200" dirty="0"/>
                        </a:p>
                      </a:txBody>
                      <a:tcPr anchor="ctr">
                        <a:solidFill>
                          <a:srgbClr val="FAA59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0.26</a:t>
                          </a:r>
                        </a:p>
                      </a:txBody>
                      <a:tcPr anchor="ctr">
                        <a:solidFill>
                          <a:srgbClr val="FAA59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0.60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rgbClr val="FAA59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6076262"/>
                      </a:ext>
                    </a:extLst>
                  </a:tr>
                  <a:tr h="54276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200" dirty="0"/>
                            <a:t>당뇨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233.99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8.01e-53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05992889"/>
                      </a:ext>
                    </a:extLst>
                  </a:tr>
                  <a:tr h="54276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200" dirty="0"/>
                            <a:t>혈색소이상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86.84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1.17e-20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64090696"/>
                      </a:ext>
                    </a:extLst>
                  </a:tr>
                  <a:tr h="54276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200" dirty="0"/>
                            <a:t>요단백이상</a:t>
                          </a:r>
                        </a:p>
                      </a:txBody>
                      <a:tcPr anchor="ctr"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14.25</a:t>
                          </a:r>
                          <a:endParaRPr lang="ko-KR" altLang="en-US" sz="1200" dirty="0"/>
                        </a:p>
                      </a:txBody>
                      <a:tcPr anchor="ctr"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0.0001</a:t>
                          </a:r>
                          <a:endParaRPr lang="ko-KR" altLang="en-US" sz="1200" dirty="0"/>
                        </a:p>
                      </a:txBody>
                      <a:tcPr anchor="ctr"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77685400"/>
                      </a:ext>
                    </a:extLst>
                  </a:tr>
                  <a:tr h="542765">
                    <a:tc rowSpan="4"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600" dirty="0"/>
                            <a:t>여성</a:t>
                          </a:r>
                        </a:p>
                      </a:txBody>
                      <a:tcP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200" dirty="0"/>
                            <a:t>고혈압</a:t>
                          </a:r>
                          <a:endParaRPr lang="en-US" altLang="ko-KR" sz="1200" dirty="0"/>
                        </a:p>
                      </a:txBody>
                      <a:tcPr anchor="ctr"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6.44</a:t>
                          </a:r>
                        </a:p>
                      </a:txBody>
                      <a:tcPr anchor="ctr"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0.01</a:t>
                          </a:r>
                          <a:endParaRPr lang="ko-KR" altLang="en-US" sz="1200" dirty="0"/>
                        </a:p>
                      </a:txBody>
                      <a:tcPr anchor="ctr"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13241780"/>
                      </a:ext>
                    </a:extLst>
                  </a:tr>
                  <a:tr h="54276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200" dirty="0"/>
                            <a:t>당뇨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20.67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5.45e-06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61674698"/>
                      </a:ext>
                    </a:extLst>
                  </a:tr>
                  <a:tr h="54276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200" dirty="0"/>
                            <a:t>혈색소이상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277.59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2.51e-62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45604020"/>
                      </a:ext>
                    </a:extLst>
                  </a:tr>
                  <a:tr h="54276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200" dirty="0"/>
                            <a:t>요단백이상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15.75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7.20e-05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1246087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53539783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B4B3A7-435F-429F-9DE6-6730A2F43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50" y="2586049"/>
            <a:ext cx="3238500" cy="1325563"/>
          </a:xfrm>
        </p:spPr>
        <p:txBody>
          <a:bodyPr/>
          <a:lstStyle/>
          <a:p>
            <a:r>
              <a:rPr lang="ko-KR" altLang="en-US" b="1" dirty="0"/>
              <a:t>감사합니다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4" name="액자 3">
            <a:extLst>
              <a:ext uri="{FF2B5EF4-FFF2-40B4-BE49-F238E27FC236}">
                <a16:creationId xmlns:a16="http://schemas.microsoft.com/office/drawing/2014/main" id="{4E32F9FE-8CA0-4DE3-A5DB-BAF6B5542D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022455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EBB1D-7607-4125-B426-858214979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406"/>
            <a:ext cx="10515600" cy="132556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b="1" dirty="0"/>
              <a:t>참고문헌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713AD3-92EE-438E-95A6-6AF89E7EC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arenBoth"/>
            </a:pPr>
            <a:r>
              <a:rPr lang="en-US" altLang="ko-KR" sz="2000" dirty="0"/>
              <a:t>Alan </a:t>
            </a:r>
            <a:r>
              <a:rPr lang="en-US" altLang="ko-KR" sz="2000" dirty="0" err="1"/>
              <a:t>Agresti</a:t>
            </a:r>
            <a:r>
              <a:rPr lang="en-US" altLang="ko-KR" sz="2000" dirty="0"/>
              <a:t>. </a:t>
            </a:r>
            <a:r>
              <a:rPr lang="ko-KR" altLang="en-US" sz="2000" dirty="0"/>
              <a:t>범주형 자료분석 개론</a:t>
            </a:r>
            <a:r>
              <a:rPr lang="en-US" altLang="ko-KR" sz="2000" dirty="0"/>
              <a:t>(</a:t>
            </a:r>
            <a:r>
              <a:rPr lang="ko-KR" altLang="en-US" sz="2000" dirty="0"/>
              <a:t>제</a:t>
            </a:r>
            <a:r>
              <a:rPr lang="en-US" altLang="ko-KR" sz="2000" dirty="0"/>
              <a:t>3</a:t>
            </a:r>
            <a:r>
              <a:rPr lang="ko-KR" altLang="en-US" sz="2000" dirty="0"/>
              <a:t>판</a:t>
            </a:r>
            <a:r>
              <a:rPr lang="en-US" altLang="ko-KR" sz="2000" dirty="0"/>
              <a:t>) - </a:t>
            </a:r>
            <a:r>
              <a:rPr lang="ko-KR" altLang="en-US" sz="2000" dirty="0"/>
              <a:t>자유아카데미</a:t>
            </a:r>
          </a:p>
        </p:txBody>
      </p:sp>
      <p:sp>
        <p:nvSpPr>
          <p:cNvPr id="4" name="액자 3">
            <a:extLst>
              <a:ext uri="{FF2B5EF4-FFF2-40B4-BE49-F238E27FC236}">
                <a16:creationId xmlns:a16="http://schemas.microsoft.com/office/drawing/2014/main" id="{5F0EFE21-9E84-4A74-88F3-AB2DDB346C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667935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C4170D8-93B5-46D6-8EE4-9DEC72A6E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1760"/>
            <a:ext cx="9144000" cy="1655762"/>
          </a:xfrm>
        </p:spPr>
        <p:txBody>
          <a:bodyPr/>
          <a:lstStyle/>
          <a:p>
            <a:r>
              <a:rPr lang="en-US" altLang="ko-KR" sz="2000" dirty="0"/>
              <a:t>161548 </a:t>
            </a:r>
            <a:r>
              <a:rPr lang="ko-KR" altLang="en-US" sz="2000" dirty="0"/>
              <a:t>산업공학과</a:t>
            </a:r>
            <a:endParaRPr lang="en-US" altLang="ko-KR" sz="2000" dirty="0"/>
          </a:p>
          <a:p>
            <a:r>
              <a:rPr lang="ko-KR" altLang="en-US" sz="2000" dirty="0"/>
              <a:t>박세호</a:t>
            </a:r>
            <a:endParaRPr lang="en-US" altLang="ko-KR" sz="2000" dirty="0"/>
          </a:p>
          <a:p>
            <a:endParaRPr lang="en-US" altLang="ko-KR" dirty="0"/>
          </a:p>
        </p:txBody>
      </p:sp>
      <p:sp>
        <p:nvSpPr>
          <p:cNvPr id="5" name="액자 4">
            <a:extLst>
              <a:ext uri="{FF2B5EF4-FFF2-40B4-BE49-F238E27FC236}">
                <a16:creationId xmlns:a16="http://schemas.microsoft.com/office/drawing/2014/main" id="{6FE6EADD-0B87-4659-B516-69BAD394EF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B40F67E-29A9-4093-B74A-9D2DF90530A1}"/>
              </a:ext>
            </a:extLst>
          </p:cNvPr>
          <p:cNvSpPr/>
          <p:nvPr/>
        </p:nvSpPr>
        <p:spPr>
          <a:xfrm>
            <a:off x="2424953" y="854822"/>
            <a:ext cx="7342094" cy="2582116"/>
          </a:xfrm>
          <a:prstGeom prst="roundRect">
            <a:avLst/>
          </a:prstGeom>
          <a:noFill/>
          <a:ln w="21272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tx1"/>
                </a:solidFill>
              </a:rPr>
              <a:t>통계상담및분석</a:t>
            </a:r>
            <a:br>
              <a:rPr lang="en-US" altLang="ko-KR" sz="3600" b="1" dirty="0">
                <a:solidFill>
                  <a:schemeClr val="tx1"/>
                </a:solidFill>
              </a:rPr>
            </a:br>
            <a:r>
              <a:rPr lang="en-US" altLang="ko-KR" sz="3600" b="1" dirty="0">
                <a:solidFill>
                  <a:schemeClr val="tx1"/>
                </a:solidFill>
              </a:rPr>
              <a:t>12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853093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4E6F68-8962-45B2-A39F-593680841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8146"/>
            <a:ext cx="10515600" cy="1325563"/>
          </a:xfrm>
        </p:spPr>
        <p:txBody>
          <a:bodyPr>
            <a:noAutofit/>
          </a:bodyPr>
          <a:lstStyle/>
          <a:p>
            <a:r>
              <a:rPr lang="ko-KR" altLang="en-US" sz="3200" b="1" dirty="0"/>
              <a:t>연구의 목적 </a:t>
            </a:r>
            <a:r>
              <a:rPr lang="en-US" altLang="ko-KR" sz="3200" b="1" dirty="0"/>
              <a:t>: </a:t>
            </a:r>
            <a:r>
              <a:rPr lang="en-US" altLang="ko-KR" sz="3200" dirty="0"/>
              <a:t>40</a:t>
            </a:r>
            <a:r>
              <a:rPr lang="ko-KR" altLang="en-US" sz="3200" dirty="0"/>
              <a:t>대 </a:t>
            </a:r>
            <a:r>
              <a:rPr lang="en-US" altLang="ko-KR" sz="3200" dirty="0"/>
              <a:t>~ 60</a:t>
            </a:r>
            <a:r>
              <a:rPr lang="ko-KR" altLang="en-US" sz="3200" dirty="0"/>
              <a:t>대 성인 대상으로 기본신체정보 와 성인병</a:t>
            </a:r>
            <a:r>
              <a:rPr lang="en-US" altLang="ko-KR" sz="3200" dirty="0"/>
              <a:t>(</a:t>
            </a:r>
            <a:r>
              <a:rPr lang="ko-KR" altLang="en-US" sz="3200" dirty="0"/>
              <a:t>고혈압</a:t>
            </a:r>
            <a:r>
              <a:rPr lang="en-US" altLang="ko-KR" sz="3200" dirty="0"/>
              <a:t>, </a:t>
            </a:r>
            <a:r>
              <a:rPr lang="ko-KR" altLang="en-US" sz="3200" dirty="0"/>
              <a:t>혈당이상</a:t>
            </a:r>
            <a:r>
              <a:rPr lang="en-US" altLang="ko-KR" sz="3200" dirty="0"/>
              <a:t> </a:t>
            </a:r>
            <a:r>
              <a:rPr lang="ko-KR" altLang="en-US" sz="3200" dirty="0"/>
              <a:t>등</a:t>
            </a:r>
            <a:r>
              <a:rPr lang="en-US" altLang="ko-KR" sz="3200" dirty="0"/>
              <a:t>)</a:t>
            </a:r>
            <a:r>
              <a:rPr lang="ko-KR" altLang="en-US" sz="3200" dirty="0"/>
              <a:t>간의 </a:t>
            </a:r>
            <a:r>
              <a:rPr lang="ko-KR" altLang="en-US" sz="3200" b="1" dirty="0"/>
              <a:t>연관성</a:t>
            </a:r>
            <a:r>
              <a:rPr lang="ko-KR" altLang="en-US" sz="3200" dirty="0"/>
              <a:t>을 파악한다</a:t>
            </a:r>
            <a:r>
              <a:rPr lang="en-US" altLang="ko-KR" sz="3200" dirty="0"/>
              <a:t>.</a:t>
            </a:r>
            <a:endParaRPr lang="ko-KR" altLang="en-US" sz="32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A50754-FBE8-4937-BBB8-90C531113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51744"/>
            <a:ext cx="10515600" cy="3006195"/>
          </a:xfrm>
        </p:spPr>
        <p:txBody>
          <a:bodyPr>
            <a:normAutofit/>
          </a:bodyPr>
          <a:lstStyle/>
          <a:p>
            <a:r>
              <a:rPr lang="ko-KR" altLang="en-US" b="1" dirty="0">
                <a:sym typeface="Wingdings" panose="05000000000000000000" pitchFamily="2" charset="2"/>
              </a:rPr>
              <a:t>가설 설정</a:t>
            </a:r>
            <a:endParaRPr lang="en-US" altLang="ko-KR" b="1" dirty="0"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ko-KR" altLang="en-US" sz="2400" b="1" dirty="0">
                <a:sym typeface="Wingdings" panose="05000000000000000000" pitchFamily="2" charset="2"/>
              </a:rPr>
              <a:t>가설 </a:t>
            </a:r>
            <a:r>
              <a:rPr lang="en-US" altLang="ko-KR" sz="2400" b="1" dirty="0">
                <a:sym typeface="Wingdings" panose="05000000000000000000" pitchFamily="2" charset="2"/>
              </a:rPr>
              <a:t>1</a:t>
            </a:r>
            <a:r>
              <a:rPr lang="en-US" altLang="ko-KR" sz="2400" dirty="0">
                <a:sym typeface="Wingdings" panose="05000000000000000000" pitchFamily="2" charset="2"/>
              </a:rPr>
              <a:t>: </a:t>
            </a:r>
            <a:r>
              <a:rPr lang="ko-KR" altLang="en-US" sz="2400" dirty="0">
                <a:sym typeface="Wingdings" panose="05000000000000000000" pitchFamily="2" charset="2"/>
              </a:rPr>
              <a:t>검진자의  비만정도</a:t>
            </a:r>
            <a:r>
              <a:rPr lang="en-US" altLang="ko-KR" sz="2400" dirty="0">
                <a:sym typeface="Wingdings" panose="05000000000000000000" pitchFamily="2" charset="2"/>
              </a:rPr>
              <a:t>, </a:t>
            </a:r>
            <a:r>
              <a:rPr lang="ko-KR" altLang="en-US" sz="2400" dirty="0">
                <a:sym typeface="Wingdings" panose="05000000000000000000" pitchFamily="2" charset="2"/>
              </a:rPr>
              <a:t>음주여부</a:t>
            </a:r>
            <a:r>
              <a:rPr lang="en-US" altLang="ko-KR" sz="2400" dirty="0">
                <a:sym typeface="Wingdings" panose="05000000000000000000" pitchFamily="2" charset="2"/>
              </a:rPr>
              <a:t>, </a:t>
            </a:r>
            <a:r>
              <a:rPr lang="ko-KR" altLang="en-US" sz="2400" dirty="0">
                <a:sym typeface="Wingdings" panose="05000000000000000000" pitchFamily="2" charset="2"/>
              </a:rPr>
              <a:t>흡연여부에 따라 고혈압</a:t>
            </a:r>
            <a:r>
              <a:rPr lang="en-US" altLang="ko-KR" sz="2400" dirty="0">
                <a:sym typeface="Wingdings" panose="05000000000000000000" pitchFamily="2" charset="2"/>
              </a:rPr>
              <a:t>, </a:t>
            </a:r>
            <a:r>
              <a:rPr lang="ko-KR" altLang="en-US" sz="2400" dirty="0">
                <a:sym typeface="Wingdings" panose="05000000000000000000" pitchFamily="2" charset="2"/>
              </a:rPr>
              <a:t>고혈당</a:t>
            </a:r>
            <a:r>
              <a:rPr lang="en-US" altLang="ko-KR" sz="2400" dirty="0">
                <a:sym typeface="Wingdings" panose="05000000000000000000" pitchFamily="2" charset="2"/>
              </a:rPr>
              <a:t>, </a:t>
            </a:r>
            <a:r>
              <a:rPr lang="ko-KR" altLang="en-US" sz="2400" dirty="0">
                <a:sym typeface="Wingdings" panose="05000000000000000000" pitchFamily="2" charset="2"/>
              </a:rPr>
              <a:t>혈색소이상</a:t>
            </a:r>
            <a:r>
              <a:rPr lang="en-US" altLang="ko-KR" sz="2400" dirty="0">
                <a:sym typeface="Wingdings" panose="05000000000000000000" pitchFamily="2" charset="2"/>
              </a:rPr>
              <a:t>, </a:t>
            </a:r>
            <a:r>
              <a:rPr lang="ko-KR" altLang="en-US" sz="2400" dirty="0">
                <a:sym typeface="Wingdings" panose="05000000000000000000" pitchFamily="2" charset="2"/>
              </a:rPr>
              <a:t>요단백여부에 영향을</a:t>
            </a:r>
            <a:r>
              <a:rPr lang="en-US" altLang="ko-KR" sz="2400" dirty="0">
                <a:sym typeface="Wingdings" panose="05000000000000000000" pitchFamily="2" charset="2"/>
              </a:rPr>
              <a:t> </a:t>
            </a:r>
            <a:r>
              <a:rPr lang="ko-KR" altLang="en-US" sz="2400" dirty="0">
                <a:sym typeface="Wingdings" panose="05000000000000000000" pitchFamily="2" charset="2"/>
              </a:rPr>
              <a:t>끼친다</a:t>
            </a:r>
            <a:r>
              <a:rPr lang="en-US" altLang="ko-KR" sz="2400" dirty="0">
                <a:sym typeface="Wingdings" panose="05000000000000000000" pitchFamily="2" charset="2"/>
              </a:rPr>
              <a:t>.</a:t>
            </a:r>
          </a:p>
          <a:p>
            <a:pPr>
              <a:buFontTx/>
              <a:buChar char="-"/>
            </a:pP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가설 </a:t>
            </a: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2</a:t>
            </a:r>
            <a:r>
              <a:rPr lang="en-US" altLang="ko-KR" sz="2400" dirty="0">
                <a:solidFill>
                  <a:schemeClr val="bg1"/>
                </a:solidFill>
                <a:sym typeface="Wingdings" panose="05000000000000000000" pitchFamily="2" charset="2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검진자의 비만정도</a:t>
            </a:r>
            <a:r>
              <a:rPr lang="en-US" altLang="ko-KR" sz="2400" dirty="0">
                <a:solidFill>
                  <a:schemeClr val="bg1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음주 및 흡연여부에 따라</a:t>
            </a:r>
            <a:r>
              <a:rPr lang="en-US" altLang="ko-KR" sz="24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장기의 손상에 </a:t>
            </a:r>
            <a:r>
              <a:rPr lang="en-US" altLang="ko-KR" sz="2400" dirty="0">
                <a:solidFill>
                  <a:schemeClr val="bg1"/>
                </a:solidFill>
                <a:sym typeface="Wingdings" panose="05000000000000000000" pitchFamily="2" charset="2"/>
              </a:rPr>
              <a:t>   </a:t>
            </a:r>
            <a:br>
              <a:rPr lang="en-US" altLang="ko-KR" sz="2400" dirty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ko-KR" alt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영향을 끼친다</a:t>
            </a:r>
            <a:r>
              <a:rPr lang="en-US" altLang="ko-KR" sz="2400" dirty="0">
                <a:solidFill>
                  <a:schemeClr val="bg1"/>
                </a:solidFill>
                <a:sym typeface="Wingdings" panose="05000000000000000000" pitchFamily="2" charset="2"/>
              </a:rPr>
              <a:t>.</a:t>
            </a:r>
            <a:br>
              <a:rPr lang="en-US" altLang="ko-KR" sz="3200" dirty="0">
                <a:sym typeface="Wingdings" panose="05000000000000000000" pitchFamily="2" charset="2"/>
              </a:rPr>
            </a:br>
            <a:endParaRPr lang="ko-KR" altLang="en-US" sz="3200" dirty="0"/>
          </a:p>
        </p:txBody>
      </p:sp>
      <p:sp>
        <p:nvSpPr>
          <p:cNvPr id="4" name="액자 3">
            <a:extLst>
              <a:ext uri="{FF2B5EF4-FFF2-40B4-BE49-F238E27FC236}">
                <a16:creationId xmlns:a16="http://schemas.microsoft.com/office/drawing/2014/main" id="{D8098CAB-E77F-4D9B-84FB-84C1F42907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53FF58-27D1-41EF-B18E-80E93857A438}"/>
              </a:ext>
            </a:extLst>
          </p:cNvPr>
          <p:cNvSpPr txBox="1"/>
          <p:nvPr/>
        </p:nvSpPr>
        <p:spPr>
          <a:xfrm>
            <a:off x="838200" y="768096"/>
            <a:ext cx="26090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4400" b="1" dirty="0">
                <a:latin typeface="+mj-lt"/>
              </a:rPr>
              <a:t>REVIEW</a:t>
            </a:r>
            <a:endParaRPr lang="ko-KR" altLang="en-US" sz="4400" b="1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B384FD-8E8C-4625-86A0-403ED70D9C03}"/>
              </a:ext>
            </a:extLst>
          </p:cNvPr>
          <p:cNvSpPr txBox="1"/>
          <p:nvPr/>
        </p:nvSpPr>
        <p:spPr>
          <a:xfrm>
            <a:off x="838200" y="5075479"/>
            <a:ext cx="9549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사용 데이터 </a:t>
            </a:r>
            <a:r>
              <a:rPr lang="en-US" altLang="ko-KR" sz="2400" dirty="0"/>
              <a:t>: </a:t>
            </a:r>
            <a:r>
              <a:rPr lang="ko-KR" altLang="en-US" sz="2400" dirty="0"/>
              <a:t>국민건강보험공단</a:t>
            </a:r>
            <a:r>
              <a:rPr lang="en-US" altLang="ko-KR" sz="2400" dirty="0"/>
              <a:t>_</a:t>
            </a:r>
            <a:r>
              <a:rPr lang="ko-KR" altLang="en-US" sz="2400" dirty="0"/>
              <a:t>건강검진정보</a:t>
            </a:r>
            <a:br>
              <a:rPr lang="en-US" altLang="ko-KR" sz="2400" dirty="0"/>
            </a:br>
            <a:r>
              <a:rPr lang="ko-KR" altLang="en-US" sz="2400" dirty="0"/>
              <a:t>출처 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공공데이터포털</a:t>
            </a:r>
            <a:r>
              <a:rPr lang="en-US" altLang="ko-KR" sz="2400" dirty="0"/>
              <a:t>(</a:t>
            </a:r>
            <a:r>
              <a:rPr lang="ko-KR" altLang="en-US" sz="2400" dirty="0"/>
              <a:t>국민건강보험공단 제공</a:t>
            </a:r>
            <a:r>
              <a:rPr lang="en-US" altLang="ko-KR" sz="2400" dirty="0"/>
              <a:t>)</a:t>
            </a:r>
            <a:br>
              <a:rPr lang="en-US" altLang="ko-KR" sz="2400" dirty="0"/>
            </a:br>
            <a:r>
              <a:rPr lang="en-US" altLang="ko-KR" sz="2400" dirty="0" err="1"/>
              <a:t>url</a:t>
            </a:r>
            <a:r>
              <a:rPr lang="en-US" altLang="ko-KR" sz="2400" dirty="0"/>
              <a:t> : https://www.data.go.kr/data/15007122/fileData.do</a:t>
            </a:r>
          </a:p>
        </p:txBody>
      </p:sp>
    </p:spTree>
    <p:extLst>
      <p:ext uri="{BB962C8B-B14F-4D97-AF65-F5344CB8AC3E}">
        <p14:creationId xmlns:p14="http://schemas.microsoft.com/office/powerpoint/2010/main" val="4017480755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4E32F9FE-8CA0-4DE3-A5DB-BAF6B5542D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B264FF-C385-4A06-A465-29BBB3781BD7}"/>
              </a:ext>
            </a:extLst>
          </p:cNvPr>
          <p:cNvSpPr txBox="1"/>
          <p:nvPr/>
        </p:nvSpPr>
        <p:spPr>
          <a:xfrm>
            <a:off x="1233853" y="2778035"/>
            <a:ext cx="97242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성별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원인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비만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음주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흡연</a:t>
            </a:r>
            <a:r>
              <a:rPr lang="en-US" altLang="ko-KR" sz="2400" b="1" dirty="0"/>
              <a:t>)</a:t>
            </a:r>
            <a:r>
              <a:rPr lang="ko-KR" altLang="en-US" sz="2400" b="1" dirty="0"/>
              <a:t>여부와 </a:t>
            </a:r>
            <a:br>
              <a:rPr lang="en-US" altLang="ko-KR" sz="2400" b="1" dirty="0"/>
            </a:br>
            <a:r>
              <a:rPr lang="ko-KR" altLang="en-US" sz="2400" b="1" dirty="0"/>
              <a:t>질병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고혈압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당뇨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혈색소이상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요단백이상</a:t>
            </a:r>
            <a:r>
              <a:rPr lang="en-US" altLang="ko-KR" sz="2400" b="1" dirty="0"/>
              <a:t>)</a:t>
            </a:r>
            <a:r>
              <a:rPr lang="ko-KR" altLang="en-US" sz="2400" b="1" dirty="0"/>
              <a:t>에 대한 </a:t>
            </a:r>
            <a:r>
              <a:rPr lang="ko-KR" altLang="en-US" sz="2400" b="1" dirty="0" err="1"/>
              <a:t>분할표</a:t>
            </a:r>
            <a:r>
              <a:rPr lang="ko-KR" altLang="en-US" sz="2400" b="1" dirty="0"/>
              <a:t> 제시</a:t>
            </a:r>
            <a:r>
              <a:rPr lang="en-US" altLang="ko-KR" sz="2400" b="1" dirty="0"/>
              <a:t>.</a:t>
            </a:r>
            <a:br>
              <a:rPr lang="en-US" altLang="ko-KR" sz="2400" b="1" dirty="0"/>
            </a:b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/>
              <a:t>분할표를 </a:t>
            </a:r>
            <a:r>
              <a:rPr lang="ko-KR" altLang="en-US" sz="2400" b="1" dirty="0" err="1"/>
              <a:t>시각화하여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성별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원인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질병의 연관성을 확인</a:t>
            </a:r>
            <a:r>
              <a:rPr lang="en-US" altLang="ko-KR" sz="2400" b="1" dirty="0"/>
              <a:t>.</a:t>
            </a:r>
            <a:endParaRPr lang="ko-KR" alt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EF7A53-4F6F-4124-845D-358B1D58A94D}"/>
              </a:ext>
            </a:extLst>
          </p:cNvPr>
          <p:cNvSpPr txBox="1"/>
          <p:nvPr/>
        </p:nvSpPr>
        <p:spPr>
          <a:xfrm>
            <a:off x="838199" y="649945"/>
            <a:ext cx="6863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4400" b="1" dirty="0" err="1">
                <a:latin typeface="+mj-lt"/>
              </a:rPr>
              <a:t>분할표</a:t>
            </a:r>
            <a:r>
              <a:rPr lang="ko-KR" altLang="en-US" sz="4400" b="1" dirty="0">
                <a:latin typeface="+mj-lt"/>
              </a:rPr>
              <a:t> 및 시각화 비교</a:t>
            </a:r>
            <a:endParaRPr lang="ko-KR" alt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5728434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4E32F9FE-8CA0-4DE3-A5DB-BAF6B5542D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3" name="표 7">
            <a:extLst>
              <a:ext uri="{FF2B5EF4-FFF2-40B4-BE49-F238E27FC236}">
                <a16:creationId xmlns:a16="http://schemas.microsoft.com/office/drawing/2014/main" id="{E81DDA77-29B8-4704-94FD-07F4657DF8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49335"/>
              </p:ext>
            </p:extLst>
          </p:nvPr>
        </p:nvGraphicFramePr>
        <p:xfrm>
          <a:off x="682390" y="893323"/>
          <a:ext cx="5134045" cy="1801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435">
                  <a:extLst>
                    <a:ext uri="{9D8B030D-6E8A-4147-A177-3AD203B41FA5}">
                      <a16:colId xmlns:a16="http://schemas.microsoft.com/office/drawing/2014/main" val="625297839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3293597203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1080142759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2220881981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655877090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2183340467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2761339686"/>
                    </a:ext>
                  </a:extLst>
                </a:gridCol>
              </a:tblGrid>
              <a:tr h="365267">
                <a:tc rowSpan="2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성별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남자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여자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771204"/>
                  </a:ext>
                </a:extLst>
              </a:tr>
              <a:tr h="365267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비만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Y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Y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합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0798221"/>
                  </a:ext>
                </a:extLst>
              </a:tr>
              <a:tr h="365267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고혈압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0.928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0.872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0.958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0.906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0.930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750695"/>
                  </a:ext>
                </a:extLst>
              </a:tr>
              <a:tr h="340171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Y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0.071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0.127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0.041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0.093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0.069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611449"/>
                  </a:ext>
                </a:extLst>
              </a:tr>
              <a:tr h="3652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합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16908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8D24FCA-996E-4F5A-B177-F750C81CA008}"/>
              </a:ext>
            </a:extLst>
          </p:cNvPr>
          <p:cNvSpPr txBox="1"/>
          <p:nvPr/>
        </p:nvSpPr>
        <p:spPr>
          <a:xfrm>
            <a:off x="4691020" y="523991"/>
            <a:ext cx="112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단위 </a:t>
            </a:r>
            <a:r>
              <a:rPr lang="en-US" altLang="ko-KR" dirty="0"/>
              <a:t>: %)</a:t>
            </a:r>
            <a:endParaRPr lang="ko-KR" altLang="en-US" dirty="0"/>
          </a:p>
        </p:txBody>
      </p:sp>
      <p:graphicFrame>
        <p:nvGraphicFramePr>
          <p:cNvPr id="11" name="표 7">
            <a:extLst>
              <a:ext uri="{FF2B5EF4-FFF2-40B4-BE49-F238E27FC236}">
                <a16:creationId xmlns:a16="http://schemas.microsoft.com/office/drawing/2014/main" id="{998363FD-1873-4769-B00E-9799A527DF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226823"/>
              </p:ext>
            </p:extLst>
          </p:nvPr>
        </p:nvGraphicFramePr>
        <p:xfrm>
          <a:off x="6165548" y="893322"/>
          <a:ext cx="5134045" cy="1801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435">
                  <a:extLst>
                    <a:ext uri="{9D8B030D-6E8A-4147-A177-3AD203B41FA5}">
                      <a16:colId xmlns:a16="http://schemas.microsoft.com/office/drawing/2014/main" val="625297839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3293597203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1080142759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2220881981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655877090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2183340467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2761339686"/>
                    </a:ext>
                  </a:extLst>
                </a:gridCol>
              </a:tblGrid>
              <a:tr h="365267">
                <a:tc rowSpan="2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성별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남자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여자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771204"/>
                  </a:ext>
                </a:extLst>
              </a:tr>
              <a:tr h="365267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비만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Y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Y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합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0798221"/>
                  </a:ext>
                </a:extLst>
              </a:tr>
              <a:tr h="365267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당뇨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0.902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0.830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0.957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0.877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0.911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750695"/>
                  </a:ext>
                </a:extLst>
              </a:tr>
              <a:tr h="340171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Y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0.097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0.169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0.042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0.122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0.088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611449"/>
                  </a:ext>
                </a:extLst>
              </a:tr>
              <a:tr h="3652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합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16908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58BDB473-76E1-4BCD-BAF2-6B19D3007952}"/>
              </a:ext>
            </a:extLst>
          </p:cNvPr>
          <p:cNvSpPr txBox="1"/>
          <p:nvPr/>
        </p:nvSpPr>
        <p:spPr>
          <a:xfrm>
            <a:off x="10174178" y="523990"/>
            <a:ext cx="112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단위 </a:t>
            </a:r>
            <a:r>
              <a:rPr lang="en-US" altLang="ko-KR" dirty="0"/>
              <a:t>: %)</a:t>
            </a:r>
            <a:endParaRPr lang="ko-KR" altLang="en-US" dirty="0"/>
          </a:p>
        </p:txBody>
      </p:sp>
      <p:graphicFrame>
        <p:nvGraphicFramePr>
          <p:cNvPr id="17" name="표 7">
            <a:extLst>
              <a:ext uri="{FF2B5EF4-FFF2-40B4-BE49-F238E27FC236}">
                <a16:creationId xmlns:a16="http://schemas.microsoft.com/office/drawing/2014/main" id="{CD1EF78D-7EB7-4574-87E5-DE33CD98AB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4709"/>
              </p:ext>
            </p:extLst>
          </p:nvPr>
        </p:nvGraphicFramePr>
        <p:xfrm>
          <a:off x="682390" y="3798332"/>
          <a:ext cx="5134045" cy="1801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435">
                  <a:extLst>
                    <a:ext uri="{9D8B030D-6E8A-4147-A177-3AD203B41FA5}">
                      <a16:colId xmlns:a16="http://schemas.microsoft.com/office/drawing/2014/main" val="625297839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3293597203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1080142759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2220881981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655877090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2183340467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2761339686"/>
                    </a:ext>
                  </a:extLst>
                </a:gridCol>
              </a:tblGrid>
              <a:tr h="365267">
                <a:tc rowSpan="2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성별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남자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여자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771204"/>
                  </a:ext>
                </a:extLst>
              </a:tr>
              <a:tr h="365267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비만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Y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Y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합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0798221"/>
                  </a:ext>
                </a:extLst>
              </a:tr>
              <a:tr h="365267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혈색소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0.933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0.912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0.619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0.703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0.783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750695"/>
                  </a:ext>
                </a:extLst>
              </a:tr>
              <a:tr h="340171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Y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0.066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0.087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0.380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0.296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0.216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611449"/>
                  </a:ext>
                </a:extLst>
              </a:tr>
              <a:tr h="3652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합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16908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2460E13-D956-45AC-A9A1-71238C2D1298}"/>
              </a:ext>
            </a:extLst>
          </p:cNvPr>
          <p:cNvSpPr txBox="1"/>
          <p:nvPr/>
        </p:nvSpPr>
        <p:spPr>
          <a:xfrm>
            <a:off x="4691020" y="3429000"/>
            <a:ext cx="112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단위 </a:t>
            </a:r>
            <a:r>
              <a:rPr lang="en-US" altLang="ko-KR" dirty="0"/>
              <a:t>: %)</a:t>
            </a:r>
            <a:endParaRPr lang="ko-KR" altLang="en-US" dirty="0"/>
          </a:p>
        </p:txBody>
      </p:sp>
      <p:graphicFrame>
        <p:nvGraphicFramePr>
          <p:cNvPr id="19" name="표 7">
            <a:extLst>
              <a:ext uri="{FF2B5EF4-FFF2-40B4-BE49-F238E27FC236}">
                <a16:creationId xmlns:a16="http://schemas.microsoft.com/office/drawing/2014/main" id="{E9990D4F-9592-4CDB-9703-5A488BF85A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866022"/>
              </p:ext>
            </p:extLst>
          </p:nvPr>
        </p:nvGraphicFramePr>
        <p:xfrm>
          <a:off x="6165548" y="3798332"/>
          <a:ext cx="5134045" cy="1801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435">
                  <a:extLst>
                    <a:ext uri="{9D8B030D-6E8A-4147-A177-3AD203B41FA5}">
                      <a16:colId xmlns:a16="http://schemas.microsoft.com/office/drawing/2014/main" val="625297839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3293597203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1080142759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2220881981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655877090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2183340467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2761339686"/>
                    </a:ext>
                  </a:extLst>
                </a:gridCol>
              </a:tblGrid>
              <a:tr h="365267">
                <a:tc rowSpan="2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성별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남자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여자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771204"/>
                  </a:ext>
                </a:extLst>
              </a:tr>
              <a:tr h="365267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비만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Y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Y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합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0798221"/>
                  </a:ext>
                </a:extLst>
              </a:tr>
              <a:tr h="365267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400" b="1" dirty="0" err="1">
                          <a:solidFill>
                            <a:srgbClr val="FFFFFF"/>
                          </a:solidFill>
                        </a:rPr>
                        <a:t>요단백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0.991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0.984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0.994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0.990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0.991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750695"/>
                  </a:ext>
                </a:extLst>
              </a:tr>
              <a:tr h="340171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Y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0.008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0.015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0.005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0.009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0.008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611449"/>
                  </a:ext>
                </a:extLst>
              </a:tr>
              <a:tr h="3652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합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169088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D96D8354-9D0C-4057-9E52-7711EDAB4B2E}"/>
              </a:ext>
            </a:extLst>
          </p:cNvPr>
          <p:cNvSpPr txBox="1"/>
          <p:nvPr/>
        </p:nvSpPr>
        <p:spPr>
          <a:xfrm>
            <a:off x="10174178" y="3429000"/>
            <a:ext cx="112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단위 </a:t>
            </a:r>
            <a:r>
              <a:rPr lang="en-US" altLang="ko-KR" dirty="0"/>
              <a:t>: %)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4F8BB6-3637-400D-ACC0-7CE8CBDD3D9A}"/>
              </a:ext>
            </a:extLst>
          </p:cNvPr>
          <p:cNvSpPr txBox="1"/>
          <p:nvPr/>
        </p:nvSpPr>
        <p:spPr>
          <a:xfrm>
            <a:off x="1525789" y="2758534"/>
            <a:ext cx="3763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성별</a:t>
            </a:r>
            <a:r>
              <a:rPr lang="en-US" altLang="ko-KR" sz="1600" dirty="0"/>
              <a:t>, </a:t>
            </a:r>
            <a:r>
              <a:rPr lang="ko-KR" altLang="en-US" sz="1600" dirty="0"/>
              <a:t>비만여부</a:t>
            </a:r>
            <a:r>
              <a:rPr lang="en-US" altLang="ko-KR" sz="1600" dirty="0"/>
              <a:t> - </a:t>
            </a:r>
            <a:r>
              <a:rPr lang="ko-KR" altLang="en-US" sz="1600" dirty="0"/>
              <a:t>고혈압여부 </a:t>
            </a:r>
            <a:r>
              <a:rPr lang="ko-KR" altLang="en-US" sz="1600" dirty="0" err="1"/>
              <a:t>분할표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2C0CB7-9F6E-45B8-AEB4-6B9ADAF76716}"/>
              </a:ext>
            </a:extLst>
          </p:cNvPr>
          <p:cNvSpPr txBox="1"/>
          <p:nvPr/>
        </p:nvSpPr>
        <p:spPr>
          <a:xfrm>
            <a:off x="6903106" y="2758534"/>
            <a:ext cx="3763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성별</a:t>
            </a:r>
            <a:r>
              <a:rPr lang="en-US" altLang="ko-KR" sz="1600" dirty="0"/>
              <a:t>, </a:t>
            </a:r>
            <a:r>
              <a:rPr lang="ko-KR" altLang="en-US" sz="1600" dirty="0"/>
              <a:t>비만여부</a:t>
            </a:r>
            <a:r>
              <a:rPr lang="en-US" altLang="ko-KR" sz="1600" dirty="0"/>
              <a:t> - </a:t>
            </a:r>
            <a:r>
              <a:rPr lang="ko-KR" altLang="en-US" sz="1600" dirty="0"/>
              <a:t>당뇨여부 </a:t>
            </a:r>
            <a:r>
              <a:rPr lang="ko-KR" altLang="en-US" sz="1600" dirty="0" err="1"/>
              <a:t>분할표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94E206-32C8-46AF-8994-DAC65874DCE6}"/>
              </a:ext>
            </a:extLst>
          </p:cNvPr>
          <p:cNvSpPr txBox="1"/>
          <p:nvPr/>
        </p:nvSpPr>
        <p:spPr>
          <a:xfrm>
            <a:off x="1525789" y="5626123"/>
            <a:ext cx="3763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성별</a:t>
            </a:r>
            <a:r>
              <a:rPr lang="en-US" altLang="ko-KR" sz="1600" dirty="0"/>
              <a:t>, </a:t>
            </a:r>
            <a:r>
              <a:rPr lang="ko-KR" altLang="en-US" sz="1600" dirty="0"/>
              <a:t>비만여부</a:t>
            </a:r>
            <a:r>
              <a:rPr lang="en-US" altLang="ko-KR" sz="1600" dirty="0"/>
              <a:t> - </a:t>
            </a:r>
            <a:r>
              <a:rPr lang="ko-KR" altLang="en-US" sz="1600" dirty="0"/>
              <a:t>혈색소이상 </a:t>
            </a:r>
            <a:r>
              <a:rPr lang="ko-KR" altLang="en-US" sz="1600" dirty="0" err="1"/>
              <a:t>분할표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38395A-9814-4966-ACB8-0EDCD7B9EBA6}"/>
              </a:ext>
            </a:extLst>
          </p:cNvPr>
          <p:cNvSpPr txBox="1"/>
          <p:nvPr/>
        </p:nvSpPr>
        <p:spPr>
          <a:xfrm>
            <a:off x="6973778" y="5661016"/>
            <a:ext cx="3763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성별</a:t>
            </a:r>
            <a:r>
              <a:rPr lang="en-US" altLang="ko-KR" sz="1600" dirty="0"/>
              <a:t>, </a:t>
            </a:r>
            <a:r>
              <a:rPr lang="ko-KR" altLang="en-US" sz="1600" dirty="0"/>
              <a:t>비만여부</a:t>
            </a:r>
            <a:r>
              <a:rPr lang="en-US" altLang="ko-KR" sz="1600" dirty="0"/>
              <a:t> - </a:t>
            </a:r>
            <a:r>
              <a:rPr lang="ko-KR" altLang="en-US" sz="1600" dirty="0"/>
              <a:t>요단백이상 </a:t>
            </a:r>
            <a:r>
              <a:rPr lang="ko-KR" altLang="en-US" sz="1600" dirty="0" err="1"/>
              <a:t>분할표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24763289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4E32F9FE-8CA0-4DE3-A5DB-BAF6B5542D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73594974-D149-49F9-B825-BCAEBEA6F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22" y="414519"/>
            <a:ext cx="5288940" cy="298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15A3E3CB-8270-40D8-BFAC-21F6263C9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737" y="436137"/>
            <a:ext cx="5288941" cy="2967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DE9BF935-3C52-4E7F-8500-216E9EE61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22" y="3403227"/>
            <a:ext cx="5288940" cy="2932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4DD806AD-13A0-4BBA-AFCC-C163604BF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737" y="3360300"/>
            <a:ext cx="5288940" cy="2967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4489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4E6F68-8962-45B2-A39F-593680841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7310"/>
            <a:ext cx="10515600" cy="1325563"/>
          </a:xfrm>
        </p:spPr>
        <p:txBody>
          <a:bodyPr/>
          <a:lstStyle/>
          <a:p>
            <a:r>
              <a:rPr lang="ko-KR" altLang="en-US" b="1" dirty="0"/>
              <a:t>분석환경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A50754-FBE8-4937-BBB8-90C531113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2873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분석플랫폼 </a:t>
            </a:r>
            <a:r>
              <a:rPr lang="en-US" altLang="ko-KR" sz="3200" dirty="0"/>
              <a:t>: </a:t>
            </a:r>
            <a:r>
              <a:rPr lang="ko-KR" altLang="en-US" sz="3200" dirty="0"/>
              <a:t>구글 </a:t>
            </a:r>
            <a:r>
              <a:rPr lang="ko-KR" altLang="en-US" sz="3200" dirty="0" err="1"/>
              <a:t>코랩</a:t>
            </a:r>
            <a:r>
              <a:rPr lang="en-US" altLang="ko-KR" sz="3200" dirty="0"/>
              <a:t>(</a:t>
            </a:r>
            <a:r>
              <a:rPr lang="en-US" altLang="ko-KR" sz="3200" dirty="0" err="1"/>
              <a:t>Goocle</a:t>
            </a:r>
            <a:r>
              <a:rPr lang="en-US" altLang="ko-KR" sz="3200" dirty="0"/>
              <a:t> </a:t>
            </a:r>
            <a:r>
              <a:rPr lang="en-US" altLang="ko-KR" sz="3200" dirty="0" err="1"/>
              <a:t>Colaboratory</a:t>
            </a:r>
            <a:r>
              <a:rPr lang="en-US" altLang="ko-KR" sz="3200" dirty="0"/>
              <a:t>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ko-KR" altLang="en-US" sz="3200" dirty="0">
                <a:sym typeface="Wingdings" panose="05000000000000000000" pitchFamily="2" charset="2"/>
              </a:rPr>
              <a:t>구글에서 제공하는 프로그래밍 플랫폼으로</a:t>
            </a:r>
            <a:r>
              <a:rPr lang="en-US" altLang="ko-KR" sz="3200" dirty="0">
                <a:sym typeface="Wingdings" panose="05000000000000000000" pitchFamily="2" charset="2"/>
              </a:rPr>
              <a:t>, </a:t>
            </a:r>
            <a:br>
              <a:rPr lang="en-US" altLang="ko-KR" sz="3200" dirty="0">
                <a:sym typeface="Wingdings" panose="05000000000000000000" pitchFamily="2" charset="2"/>
              </a:rPr>
            </a:br>
            <a:r>
              <a:rPr lang="ko-KR" altLang="en-US" sz="3200" dirty="0">
                <a:sym typeface="Wingdings" panose="05000000000000000000" pitchFamily="2" charset="2"/>
              </a:rPr>
              <a:t>대용량 데이터 처리 및 인공지능 모델링까지 가능한 </a:t>
            </a:r>
            <a:r>
              <a:rPr lang="en-US" altLang="ko-KR" sz="3200" dirty="0">
                <a:sym typeface="Wingdings" panose="05000000000000000000" pitchFamily="2" charset="2"/>
              </a:rPr>
              <a:t>CPU ,GPU</a:t>
            </a:r>
            <a:r>
              <a:rPr lang="ko-KR" altLang="en-US" sz="3200" dirty="0">
                <a:sym typeface="Wingdings" panose="05000000000000000000" pitchFamily="2" charset="2"/>
              </a:rPr>
              <a:t>를 제공</a:t>
            </a:r>
            <a:endParaRPr lang="en-US" altLang="ko-KR" sz="3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ko-KR" altLang="en-US" sz="3200" dirty="0"/>
          </a:p>
        </p:txBody>
      </p:sp>
      <p:sp>
        <p:nvSpPr>
          <p:cNvPr id="4" name="액자 3">
            <a:extLst>
              <a:ext uri="{FF2B5EF4-FFF2-40B4-BE49-F238E27FC236}">
                <a16:creationId xmlns:a16="http://schemas.microsoft.com/office/drawing/2014/main" id="{D8098CAB-E77F-4D9B-84FB-84C1F42907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93BC742-63F4-4776-81F5-C4D7D5C56D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05" t="10822" r="16764"/>
          <a:stretch/>
        </p:blipFill>
        <p:spPr>
          <a:xfrm>
            <a:off x="3634153" y="4248542"/>
            <a:ext cx="4243754" cy="131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573177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4E32F9FE-8CA0-4DE3-A5DB-BAF6B5542D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3" name="표 7">
            <a:extLst>
              <a:ext uri="{FF2B5EF4-FFF2-40B4-BE49-F238E27FC236}">
                <a16:creationId xmlns:a16="http://schemas.microsoft.com/office/drawing/2014/main" id="{E81DDA77-29B8-4704-94FD-07F4657DF8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705601"/>
              </p:ext>
            </p:extLst>
          </p:nvPr>
        </p:nvGraphicFramePr>
        <p:xfrm>
          <a:off x="682390" y="893323"/>
          <a:ext cx="5134045" cy="1801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435">
                  <a:extLst>
                    <a:ext uri="{9D8B030D-6E8A-4147-A177-3AD203B41FA5}">
                      <a16:colId xmlns:a16="http://schemas.microsoft.com/office/drawing/2014/main" val="625297839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3293597203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1080142759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2220881981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655877090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2183340467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2761339686"/>
                    </a:ext>
                  </a:extLst>
                </a:gridCol>
              </a:tblGrid>
              <a:tr h="365267">
                <a:tc rowSpan="2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성별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남자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여자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771204"/>
                  </a:ext>
                </a:extLst>
              </a:tr>
              <a:tr h="365267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흡연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Y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Y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합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0798221"/>
                  </a:ext>
                </a:extLst>
              </a:tr>
              <a:tr h="365267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고혈압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0.911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0.911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0.948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0.953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0.930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750695"/>
                  </a:ext>
                </a:extLst>
              </a:tr>
              <a:tr h="340171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Y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0.088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0.088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0.051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0.046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0.069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611449"/>
                  </a:ext>
                </a:extLst>
              </a:tr>
              <a:tr h="3652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합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16908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8D24FCA-996E-4F5A-B177-F750C81CA008}"/>
              </a:ext>
            </a:extLst>
          </p:cNvPr>
          <p:cNvSpPr txBox="1"/>
          <p:nvPr/>
        </p:nvSpPr>
        <p:spPr>
          <a:xfrm>
            <a:off x="4691020" y="523991"/>
            <a:ext cx="112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단위 </a:t>
            </a:r>
            <a:r>
              <a:rPr lang="en-US" altLang="ko-KR" dirty="0"/>
              <a:t>: %)</a:t>
            </a:r>
            <a:endParaRPr lang="ko-KR" altLang="en-US" dirty="0"/>
          </a:p>
        </p:txBody>
      </p:sp>
      <p:graphicFrame>
        <p:nvGraphicFramePr>
          <p:cNvPr id="11" name="표 7">
            <a:extLst>
              <a:ext uri="{FF2B5EF4-FFF2-40B4-BE49-F238E27FC236}">
                <a16:creationId xmlns:a16="http://schemas.microsoft.com/office/drawing/2014/main" id="{998363FD-1873-4769-B00E-9799A527DF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082655"/>
              </p:ext>
            </p:extLst>
          </p:nvPr>
        </p:nvGraphicFramePr>
        <p:xfrm>
          <a:off x="6165548" y="893322"/>
          <a:ext cx="5134045" cy="1801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435">
                  <a:extLst>
                    <a:ext uri="{9D8B030D-6E8A-4147-A177-3AD203B41FA5}">
                      <a16:colId xmlns:a16="http://schemas.microsoft.com/office/drawing/2014/main" val="625297839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3293597203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1080142759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2220881981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655877090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2183340467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2761339686"/>
                    </a:ext>
                  </a:extLst>
                </a:gridCol>
              </a:tblGrid>
              <a:tr h="365267">
                <a:tc rowSpan="2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성별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남자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여자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771204"/>
                  </a:ext>
                </a:extLst>
              </a:tr>
              <a:tr h="365267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흡연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Y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Y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합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0798221"/>
                  </a:ext>
                </a:extLst>
              </a:tr>
              <a:tr h="365267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당뇨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0.895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0.875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0.942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0.934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0.911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750695"/>
                  </a:ext>
                </a:extLst>
              </a:tr>
              <a:tr h="340171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Y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0.104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0.124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0.057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0.065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0.088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611449"/>
                  </a:ext>
                </a:extLst>
              </a:tr>
              <a:tr h="3652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합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16908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58BDB473-76E1-4BCD-BAF2-6B19D3007952}"/>
              </a:ext>
            </a:extLst>
          </p:cNvPr>
          <p:cNvSpPr txBox="1"/>
          <p:nvPr/>
        </p:nvSpPr>
        <p:spPr>
          <a:xfrm>
            <a:off x="10174178" y="523990"/>
            <a:ext cx="112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단위 </a:t>
            </a:r>
            <a:r>
              <a:rPr lang="en-US" altLang="ko-KR" dirty="0"/>
              <a:t>: %)</a:t>
            </a:r>
            <a:endParaRPr lang="ko-KR" altLang="en-US" dirty="0"/>
          </a:p>
        </p:txBody>
      </p:sp>
      <p:graphicFrame>
        <p:nvGraphicFramePr>
          <p:cNvPr id="17" name="표 7">
            <a:extLst>
              <a:ext uri="{FF2B5EF4-FFF2-40B4-BE49-F238E27FC236}">
                <a16:creationId xmlns:a16="http://schemas.microsoft.com/office/drawing/2014/main" id="{CD1EF78D-7EB7-4574-87E5-DE33CD98AB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839335"/>
              </p:ext>
            </p:extLst>
          </p:nvPr>
        </p:nvGraphicFramePr>
        <p:xfrm>
          <a:off x="682390" y="3798332"/>
          <a:ext cx="5134045" cy="1801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435">
                  <a:extLst>
                    <a:ext uri="{9D8B030D-6E8A-4147-A177-3AD203B41FA5}">
                      <a16:colId xmlns:a16="http://schemas.microsoft.com/office/drawing/2014/main" val="625297839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3293597203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1080142759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2220881981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655877090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2183340467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2761339686"/>
                    </a:ext>
                  </a:extLst>
                </a:gridCol>
              </a:tblGrid>
              <a:tr h="365267">
                <a:tc rowSpan="2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성별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남자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여자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771204"/>
                  </a:ext>
                </a:extLst>
              </a:tr>
              <a:tr h="365267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흡연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Y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Y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합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0798221"/>
                  </a:ext>
                </a:extLst>
              </a:tr>
              <a:tr h="365267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혈색소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0.933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0.924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0.631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0.695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0.783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750695"/>
                  </a:ext>
                </a:extLst>
              </a:tr>
              <a:tr h="340171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Y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0.066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0.075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0.368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0.304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0.216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611449"/>
                  </a:ext>
                </a:extLst>
              </a:tr>
              <a:tr h="3652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합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16908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2460E13-D956-45AC-A9A1-71238C2D1298}"/>
              </a:ext>
            </a:extLst>
          </p:cNvPr>
          <p:cNvSpPr txBox="1"/>
          <p:nvPr/>
        </p:nvSpPr>
        <p:spPr>
          <a:xfrm>
            <a:off x="4691020" y="3429000"/>
            <a:ext cx="112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단위 </a:t>
            </a:r>
            <a:r>
              <a:rPr lang="en-US" altLang="ko-KR" dirty="0"/>
              <a:t>: %)</a:t>
            </a:r>
            <a:endParaRPr lang="ko-KR" altLang="en-US" dirty="0"/>
          </a:p>
        </p:txBody>
      </p:sp>
      <p:graphicFrame>
        <p:nvGraphicFramePr>
          <p:cNvPr id="19" name="표 7">
            <a:extLst>
              <a:ext uri="{FF2B5EF4-FFF2-40B4-BE49-F238E27FC236}">
                <a16:creationId xmlns:a16="http://schemas.microsoft.com/office/drawing/2014/main" id="{E9990D4F-9592-4CDB-9703-5A488BF85A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417777"/>
              </p:ext>
            </p:extLst>
          </p:nvPr>
        </p:nvGraphicFramePr>
        <p:xfrm>
          <a:off x="6165548" y="3798332"/>
          <a:ext cx="5134045" cy="1801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435">
                  <a:extLst>
                    <a:ext uri="{9D8B030D-6E8A-4147-A177-3AD203B41FA5}">
                      <a16:colId xmlns:a16="http://schemas.microsoft.com/office/drawing/2014/main" val="625297839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3293597203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1080142759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2220881981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655877090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2183340467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2761339686"/>
                    </a:ext>
                  </a:extLst>
                </a:gridCol>
              </a:tblGrid>
              <a:tr h="365267">
                <a:tc rowSpan="2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성별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남자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여자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771204"/>
                  </a:ext>
                </a:extLst>
              </a:tr>
              <a:tr h="365267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흡연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rgbClr val="FFFFFF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rgbClr val="FFFFFF"/>
                          </a:solidFill>
                        </a:rPr>
                        <a:t>Y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rgbClr val="FFFFFF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rgbClr val="FFFFFF"/>
                          </a:solidFill>
                        </a:rPr>
                        <a:t>Y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solidFill>
                            <a:srgbClr val="FFFFFF"/>
                          </a:solidFill>
                        </a:rPr>
                        <a:t>합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0798221"/>
                  </a:ext>
                </a:extLst>
              </a:tr>
              <a:tr h="365267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400" b="1" dirty="0" err="1">
                          <a:solidFill>
                            <a:srgbClr val="FFFFFF"/>
                          </a:solidFill>
                        </a:rPr>
                        <a:t>요단백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rgbClr val="FFFFFF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0.990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0.985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0.993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0.991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0.991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750695"/>
                  </a:ext>
                </a:extLst>
              </a:tr>
              <a:tr h="340171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Y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0.009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0.011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0.006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0.008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0.008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611449"/>
                  </a:ext>
                </a:extLst>
              </a:tr>
              <a:tr h="3652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solidFill>
                            <a:srgbClr val="FFFFFF"/>
                          </a:solidFill>
                        </a:rPr>
                        <a:t>합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169088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D96D8354-9D0C-4057-9E52-7711EDAB4B2E}"/>
              </a:ext>
            </a:extLst>
          </p:cNvPr>
          <p:cNvSpPr txBox="1"/>
          <p:nvPr/>
        </p:nvSpPr>
        <p:spPr>
          <a:xfrm>
            <a:off x="10174178" y="3429000"/>
            <a:ext cx="112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단위 </a:t>
            </a:r>
            <a:r>
              <a:rPr lang="en-US" altLang="ko-KR" dirty="0"/>
              <a:t>: %)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4F8BB6-3637-400D-ACC0-7CE8CBDD3D9A}"/>
              </a:ext>
            </a:extLst>
          </p:cNvPr>
          <p:cNvSpPr txBox="1"/>
          <p:nvPr/>
        </p:nvSpPr>
        <p:spPr>
          <a:xfrm>
            <a:off x="1525789" y="2758534"/>
            <a:ext cx="3763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성별</a:t>
            </a:r>
            <a:r>
              <a:rPr lang="en-US" altLang="ko-KR" sz="1600" dirty="0"/>
              <a:t>, </a:t>
            </a:r>
            <a:r>
              <a:rPr lang="ko-KR" altLang="en-US" sz="1600" dirty="0"/>
              <a:t>흡연여부</a:t>
            </a:r>
            <a:r>
              <a:rPr lang="en-US" altLang="ko-KR" sz="1600" dirty="0"/>
              <a:t> - </a:t>
            </a:r>
            <a:r>
              <a:rPr lang="ko-KR" altLang="en-US" sz="1600" dirty="0"/>
              <a:t>고혈압여부 </a:t>
            </a:r>
            <a:r>
              <a:rPr lang="ko-KR" altLang="en-US" sz="1600" dirty="0" err="1"/>
              <a:t>분할표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2C0CB7-9F6E-45B8-AEB4-6B9ADAF76716}"/>
              </a:ext>
            </a:extLst>
          </p:cNvPr>
          <p:cNvSpPr txBox="1"/>
          <p:nvPr/>
        </p:nvSpPr>
        <p:spPr>
          <a:xfrm>
            <a:off x="6903106" y="2758534"/>
            <a:ext cx="3763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성별</a:t>
            </a:r>
            <a:r>
              <a:rPr lang="en-US" altLang="ko-KR" sz="1600" dirty="0"/>
              <a:t>, </a:t>
            </a:r>
            <a:r>
              <a:rPr lang="ko-KR" altLang="en-US" sz="1600" dirty="0"/>
              <a:t>흡연여부</a:t>
            </a:r>
            <a:r>
              <a:rPr lang="en-US" altLang="ko-KR" sz="1600" dirty="0"/>
              <a:t> - </a:t>
            </a:r>
            <a:r>
              <a:rPr lang="ko-KR" altLang="en-US" sz="1600" dirty="0"/>
              <a:t>당뇨여부 </a:t>
            </a:r>
            <a:r>
              <a:rPr lang="ko-KR" altLang="en-US" sz="1600" dirty="0" err="1"/>
              <a:t>분할표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94E206-32C8-46AF-8994-DAC65874DCE6}"/>
              </a:ext>
            </a:extLst>
          </p:cNvPr>
          <p:cNvSpPr txBox="1"/>
          <p:nvPr/>
        </p:nvSpPr>
        <p:spPr>
          <a:xfrm>
            <a:off x="1525789" y="5626123"/>
            <a:ext cx="3763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성별</a:t>
            </a:r>
            <a:r>
              <a:rPr lang="en-US" altLang="ko-KR" sz="1600" dirty="0"/>
              <a:t>, </a:t>
            </a:r>
            <a:r>
              <a:rPr lang="ko-KR" altLang="en-US" sz="1600" dirty="0"/>
              <a:t>흡연여부</a:t>
            </a:r>
            <a:r>
              <a:rPr lang="en-US" altLang="ko-KR" sz="1600" dirty="0"/>
              <a:t> - </a:t>
            </a:r>
            <a:r>
              <a:rPr lang="ko-KR" altLang="en-US" sz="1600" dirty="0"/>
              <a:t>혈색소이상 </a:t>
            </a:r>
            <a:r>
              <a:rPr lang="ko-KR" altLang="en-US" sz="1600" dirty="0" err="1"/>
              <a:t>분할표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38395A-9814-4966-ACB8-0EDCD7B9EBA6}"/>
              </a:ext>
            </a:extLst>
          </p:cNvPr>
          <p:cNvSpPr txBox="1"/>
          <p:nvPr/>
        </p:nvSpPr>
        <p:spPr>
          <a:xfrm>
            <a:off x="6973778" y="5661016"/>
            <a:ext cx="3763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성별</a:t>
            </a:r>
            <a:r>
              <a:rPr lang="en-US" altLang="ko-KR" sz="1600" dirty="0"/>
              <a:t>, </a:t>
            </a:r>
            <a:r>
              <a:rPr lang="ko-KR" altLang="en-US" sz="1600" dirty="0"/>
              <a:t>흡연여부</a:t>
            </a:r>
            <a:r>
              <a:rPr lang="en-US" altLang="ko-KR" sz="1600" dirty="0"/>
              <a:t> - </a:t>
            </a:r>
            <a:r>
              <a:rPr lang="ko-KR" altLang="en-US" sz="1600" dirty="0"/>
              <a:t>요단백이상 </a:t>
            </a:r>
            <a:r>
              <a:rPr lang="ko-KR" altLang="en-US" sz="1600" dirty="0" err="1"/>
              <a:t>분할표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29281470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4E32F9FE-8CA0-4DE3-A5DB-BAF6B5542D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064CD33A-A34A-4591-82E3-A8DE9C94E625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0" y="549000"/>
            <a:ext cx="540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93AB1195-6DD8-4DEB-A9FE-8DB2F1F028A3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880" y="519653"/>
            <a:ext cx="540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296D3003-0E05-408C-BC3B-B851B9383B80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0" y="3399653"/>
            <a:ext cx="540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9D14C6B6-D480-4A0D-A9E5-F56F068905DE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880" y="3399653"/>
            <a:ext cx="540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2AE3C51-0C7C-46B7-8AB4-9C3AB995A429}"/>
              </a:ext>
            </a:extLst>
          </p:cNvPr>
          <p:cNvSpPr/>
          <p:nvPr/>
        </p:nvSpPr>
        <p:spPr>
          <a:xfrm>
            <a:off x="1308100" y="812800"/>
            <a:ext cx="2133600" cy="33020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31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4E32F9FE-8CA0-4DE3-A5DB-BAF6B5542D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3" name="표 7">
            <a:extLst>
              <a:ext uri="{FF2B5EF4-FFF2-40B4-BE49-F238E27FC236}">
                <a16:creationId xmlns:a16="http://schemas.microsoft.com/office/drawing/2014/main" id="{E81DDA77-29B8-4704-94FD-07F4657DF8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186092"/>
              </p:ext>
            </p:extLst>
          </p:nvPr>
        </p:nvGraphicFramePr>
        <p:xfrm>
          <a:off x="682390" y="893323"/>
          <a:ext cx="5134045" cy="1801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435">
                  <a:extLst>
                    <a:ext uri="{9D8B030D-6E8A-4147-A177-3AD203B41FA5}">
                      <a16:colId xmlns:a16="http://schemas.microsoft.com/office/drawing/2014/main" val="625297839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3293597203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1080142759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2220881981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655877090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2183340467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2761339686"/>
                    </a:ext>
                  </a:extLst>
                </a:gridCol>
              </a:tblGrid>
              <a:tr h="365267">
                <a:tc rowSpan="2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성별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남자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여자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771204"/>
                  </a:ext>
                </a:extLst>
              </a:tr>
              <a:tr h="365267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음주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Y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Y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합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0798221"/>
                  </a:ext>
                </a:extLst>
              </a:tr>
              <a:tr h="365267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고혈압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0.928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0.906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0.946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0.950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0.930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750695"/>
                  </a:ext>
                </a:extLst>
              </a:tr>
              <a:tr h="340171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Y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0.071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0.093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0.053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0.049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0.069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611449"/>
                  </a:ext>
                </a:extLst>
              </a:tr>
              <a:tr h="3652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합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16908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8D24FCA-996E-4F5A-B177-F750C81CA008}"/>
              </a:ext>
            </a:extLst>
          </p:cNvPr>
          <p:cNvSpPr txBox="1"/>
          <p:nvPr/>
        </p:nvSpPr>
        <p:spPr>
          <a:xfrm>
            <a:off x="4691020" y="523991"/>
            <a:ext cx="112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단위 </a:t>
            </a:r>
            <a:r>
              <a:rPr lang="en-US" altLang="ko-KR" dirty="0"/>
              <a:t>: %)</a:t>
            </a:r>
            <a:endParaRPr lang="ko-KR" altLang="en-US" dirty="0"/>
          </a:p>
        </p:txBody>
      </p:sp>
      <p:graphicFrame>
        <p:nvGraphicFramePr>
          <p:cNvPr id="11" name="표 7">
            <a:extLst>
              <a:ext uri="{FF2B5EF4-FFF2-40B4-BE49-F238E27FC236}">
                <a16:creationId xmlns:a16="http://schemas.microsoft.com/office/drawing/2014/main" id="{998363FD-1873-4769-B00E-9799A527DF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275312"/>
              </p:ext>
            </p:extLst>
          </p:nvPr>
        </p:nvGraphicFramePr>
        <p:xfrm>
          <a:off x="6165548" y="893322"/>
          <a:ext cx="5134045" cy="1801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435">
                  <a:extLst>
                    <a:ext uri="{9D8B030D-6E8A-4147-A177-3AD203B41FA5}">
                      <a16:colId xmlns:a16="http://schemas.microsoft.com/office/drawing/2014/main" val="625297839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3293597203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1080142759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2220881981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655877090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2183340467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2761339686"/>
                    </a:ext>
                  </a:extLst>
                </a:gridCol>
              </a:tblGrid>
              <a:tr h="365267">
                <a:tc rowSpan="2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성별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남자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여자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771204"/>
                  </a:ext>
                </a:extLst>
              </a:tr>
              <a:tr h="365267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음주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Y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Y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합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0798221"/>
                  </a:ext>
                </a:extLst>
              </a:tr>
              <a:tr h="365267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당뇨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0.878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0.881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0.932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0.953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0.911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750695"/>
                  </a:ext>
                </a:extLst>
              </a:tr>
              <a:tr h="340171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Y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0.121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0.118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0.067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0.046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0.088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611449"/>
                  </a:ext>
                </a:extLst>
              </a:tr>
              <a:tr h="3652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합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16908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58BDB473-76E1-4BCD-BAF2-6B19D3007952}"/>
              </a:ext>
            </a:extLst>
          </p:cNvPr>
          <p:cNvSpPr txBox="1"/>
          <p:nvPr/>
        </p:nvSpPr>
        <p:spPr>
          <a:xfrm>
            <a:off x="10174178" y="523990"/>
            <a:ext cx="112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단위 </a:t>
            </a:r>
            <a:r>
              <a:rPr lang="en-US" altLang="ko-KR" dirty="0"/>
              <a:t>: %)</a:t>
            </a:r>
            <a:endParaRPr lang="ko-KR" altLang="en-US" dirty="0"/>
          </a:p>
        </p:txBody>
      </p:sp>
      <p:graphicFrame>
        <p:nvGraphicFramePr>
          <p:cNvPr id="17" name="표 7">
            <a:extLst>
              <a:ext uri="{FF2B5EF4-FFF2-40B4-BE49-F238E27FC236}">
                <a16:creationId xmlns:a16="http://schemas.microsoft.com/office/drawing/2014/main" id="{CD1EF78D-7EB7-4574-87E5-DE33CD98AB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180440"/>
              </p:ext>
            </p:extLst>
          </p:nvPr>
        </p:nvGraphicFramePr>
        <p:xfrm>
          <a:off x="682390" y="3798332"/>
          <a:ext cx="5134045" cy="1801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435">
                  <a:extLst>
                    <a:ext uri="{9D8B030D-6E8A-4147-A177-3AD203B41FA5}">
                      <a16:colId xmlns:a16="http://schemas.microsoft.com/office/drawing/2014/main" val="625297839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3293597203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1080142759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2220881981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655877090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2183340467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2761339686"/>
                    </a:ext>
                  </a:extLst>
                </a:gridCol>
              </a:tblGrid>
              <a:tr h="365267">
                <a:tc rowSpan="2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성별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남자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여자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771204"/>
                  </a:ext>
                </a:extLst>
              </a:tr>
              <a:tr h="365267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음주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Y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Y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합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0798221"/>
                  </a:ext>
                </a:extLst>
              </a:tr>
              <a:tr h="365267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혈색소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0.914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0.930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0.634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0.636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0.783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750695"/>
                  </a:ext>
                </a:extLst>
              </a:tr>
              <a:tr h="340171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Y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0.085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0.069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0.365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0.363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0.216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611449"/>
                  </a:ext>
                </a:extLst>
              </a:tr>
              <a:tr h="3652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합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16908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2460E13-D956-45AC-A9A1-71238C2D1298}"/>
              </a:ext>
            </a:extLst>
          </p:cNvPr>
          <p:cNvSpPr txBox="1"/>
          <p:nvPr/>
        </p:nvSpPr>
        <p:spPr>
          <a:xfrm>
            <a:off x="4691020" y="3429000"/>
            <a:ext cx="112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단위 </a:t>
            </a:r>
            <a:r>
              <a:rPr lang="en-US" altLang="ko-KR" dirty="0"/>
              <a:t>: %)</a:t>
            </a:r>
            <a:endParaRPr lang="ko-KR" altLang="en-US" dirty="0"/>
          </a:p>
        </p:txBody>
      </p:sp>
      <p:graphicFrame>
        <p:nvGraphicFramePr>
          <p:cNvPr id="19" name="표 7">
            <a:extLst>
              <a:ext uri="{FF2B5EF4-FFF2-40B4-BE49-F238E27FC236}">
                <a16:creationId xmlns:a16="http://schemas.microsoft.com/office/drawing/2014/main" id="{E9990D4F-9592-4CDB-9703-5A488BF85A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886676"/>
              </p:ext>
            </p:extLst>
          </p:nvPr>
        </p:nvGraphicFramePr>
        <p:xfrm>
          <a:off x="6165548" y="3798332"/>
          <a:ext cx="5134045" cy="1801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435">
                  <a:extLst>
                    <a:ext uri="{9D8B030D-6E8A-4147-A177-3AD203B41FA5}">
                      <a16:colId xmlns:a16="http://schemas.microsoft.com/office/drawing/2014/main" val="625297839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3293597203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1080142759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2220881981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655877090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2183340467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2761339686"/>
                    </a:ext>
                  </a:extLst>
                </a:gridCol>
              </a:tblGrid>
              <a:tr h="365267">
                <a:tc rowSpan="2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성별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남자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여자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771204"/>
                  </a:ext>
                </a:extLst>
              </a:tr>
              <a:tr h="365267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음주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Y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Y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합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0798221"/>
                  </a:ext>
                </a:extLst>
              </a:tr>
              <a:tr h="365267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400" b="1" dirty="0" err="1">
                          <a:solidFill>
                            <a:srgbClr val="FFFFFF"/>
                          </a:solidFill>
                        </a:rPr>
                        <a:t>요단백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0.985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0.990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0.993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0.994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0.991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750695"/>
                  </a:ext>
                </a:extLst>
              </a:tr>
              <a:tr h="340171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Y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0.014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0.009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0.006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0.005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0.008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611449"/>
                  </a:ext>
                </a:extLst>
              </a:tr>
              <a:tr h="3652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합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169088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D96D8354-9D0C-4057-9E52-7711EDAB4B2E}"/>
              </a:ext>
            </a:extLst>
          </p:cNvPr>
          <p:cNvSpPr txBox="1"/>
          <p:nvPr/>
        </p:nvSpPr>
        <p:spPr>
          <a:xfrm>
            <a:off x="10174178" y="3429000"/>
            <a:ext cx="112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단위 </a:t>
            </a:r>
            <a:r>
              <a:rPr lang="en-US" altLang="ko-KR" dirty="0"/>
              <a:t>: %)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4F8BB6-3637-400D-ACC0-7CE8CBDD3D9A}"/>
              </a:ext>
            </a:extLst>
          </p:cNvPr>
          <p:cNvSpPr txBox="1"/>
          <p:nvPr/>
        </p:nvSpPr>
        <p:spPr>
          <a:xfrm>
            <a:off x="1525789" y="2758534"/>
            <a:ext cx="3763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성별</a:t>
            </a:r>
            <a:r>
              <a:rPr lang="en-US" altLang="ko-KR" sz="1600" dirty="0"/>
              <a:t>, </a:t>
            </a:r>
            <a:r>
              <a:rPr lang="ko-KR" altLang="en-US" sz="1600" dirty="0"/>
              <a:t>음주여부</a:t>
            </a:r>
            <a:r>
              <a:rPr lang="en-US" altLang="ko-KR" sz="1600" dirty="0"/>
              <a:t> - </a:t>
            </a:r>
            <a:r>
              <a:rPr lang="ko-KR" altLang="en-US" sz="1600" dirty="0"/>
              <a:t>고혈압여부 </a:t>
            </a:r>
            <a:r>
              <a:rPr lang="ko-KR" altLang="en-US" sz="1600" dirty="0" err="1"/>
              <a:t>분할표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2C0CB7-9F6E-45B8-AEB4-6B9ADAF76716}"/>
              </a:ext>
            </a:extLst>
          </p:cNvPr>
          <p:cNvSpPr txBox="1"/>
          <p:nvPr/>
        </p:nvSpPr>
        <p:spPr>
          <a:xfrm>
            <a:off x="6903106" y="2758534"/>
            <a:ext cx="3763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성별</a:t>
            </a:r>
            <a:r>
              <a:rPr lang="en-US" altLang="ko-KR" sz="1600" dirty="0"/>
              <a:t>, </a:t>
            </a:r>
            <a:r>
              <a:rPr lang="ko-KR" altLang="en-US" sz="1600" dirty="0"/>
              <a:t>음주여부</a:t>
            </a:r>
            <a:r>
              <a:rPr lang="en-US" altLang="ko-KR" sz="1600" dirty="0"/>
              <a:t> - </a:t>
            </a:r>
            <a:r>
              <a:rPr lang="ko-KR" altLang="en-US" sz="1600" dirty="0"/>
              <a:t>당뇨여부 </a:t>
            </a:r>
            <a:r>
              <a:rPr lang="ko-KR" altLang="en-US" sz="1600" dirty="0" err="1"/>
              <a:t>분할표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94E206-32C8-46AF-8994-DAC65874DCE6}"/>
              </a:ext>
            </a:extLst>
          </p:cNvPr>
          <p:cNvSpPr txBox="1"/>
          <p:nvPr/>
        </p:nvSpPr>
        <p:spPr>
          <a:xfrm>
            <a:off x="1525789" y="5626123"/>
            <a:ext cx="3763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성별</a:t>
            </a:r>
            <a:r>
              <a:rPr lang="en-US" altLang="ko-KR" sz="1600" dirty="0"/>
              <a:t>, </a:t>
            </a:r>
            <a:r>
              <a:rPr lang="ko-KR" altLang="en-US" sz="1600" dirty="0"/>
              <a:t>음주여부</a:t>
            </a:r>
            <a:r>
              <a:rPr lang="en-US" altLang="ko-KR" sz="1600" dirty="0"/>
              <a:t> - </a:t>
            </a:r>
            <a:r>
              <a:rPr lang="ko-KR" altLang="en-US" sz="1600" dirty="0"/>
              <a:t>혈색소이상 </a:t>
            </a:r>
            <a:r>
              <a:rPr lang="ko-KR" altLang="en-US" sz="1600" dirty="0" err="1"/>
              <a:t>분할표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38395A-9814-4966-ACB8-0EDCD7B9EBA6}"/>
              </a:ext>
            </a:extLst>
          </p:cNvPr>
          <p:cNvSpPr txBox="1"/>
          <p:nvPr/>
        </p:nvSpPr>
        <p:spPr>
          <a:xfrm>
            <a:off x="6973778" y="5661016"/>
            <a:ext cx="3763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성별</a:t>
            </a:r>
            <a:r>
              <a:rPr lang="en-US" altLang="ko-KR" sz="1600" dirty="0"/>
              <a:t>, </a:t>
            </a:r>
            <a:r>
              <a:rPr lang="ko-KR" altLang="en-US" sz="1600" dirty="0"/>
              <a:t>음주여부</a:t>
            </a:r>
            <a:r>
              <a:rPr lang="en-US" altLang="ko-KR" sz="1600" dirty="0"/>
              <a:t> - </a:t>
            </a:r>
            <a:r>
              <a:rPr lang="ko-KR" altLang="en-US" sz="1600" dirty="0"/>
              <a:t>요단백이상 </a:t>
            </a:r>
            <a:r>
              <a:rPr lang="ko-KR" altLang="en-US" sz="1600" dirty="0" err="1"/>
              <a:t>분할표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42635889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4E32F9FE-8CA0-4DE3-A5DB-BAF6B5542D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091024A1-8237-4953-82DB-6F6588120D90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69" y="549000"/>
            <a:ext cx="540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129270FD-E133-4DE2-83C4-F3ED7FC91223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588" y="549000"/>
            <a:ext cx="540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0CE7C359-AAEF-4A32-BDF4-41458C58265B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69" y="3569660"/>
            <a:ext cx="540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47F48AEB-44A7-4655-B8C0-B742A4C640BB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588" y="3569660"/>
            <a:ext cx="540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C8B4437-E2C4-410B-BF5F-8452BDA4B12E}"/>
              </a:ext>
            </a:extLst>
          </p:cNvPr>
          <p:cNvSpPr/>
          <p:nvPr/>
        </p:nvSpPr>
        <p:spPr>
          <a:xfrm>
            <a:off x="6789738" y="812800"/>
            <a:ext cx="2133600" cy="33020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A209703-80A6-420A-912E-E230D1840254}"/>
              </a:ext>
            </a:extLst>
          </p:cNvPr>
          <p:cNvSpPr/>
          <p:nvPr/>
        </p:nvSpPr>
        <p:spPr>
          <a:xfrm>
            <a:off x="3759470" y="3842084"/>
            <a:ext cx="2133600" cy="33020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FEE5396-5971-46DD-B42B-0268B780D3EA}"/>
              </a:ext>
            </a:extLst>
          </p:cNvPr>
          <p:cNvSpPr/>
          <p:nvPr/>
        </p:nvSpPr>
        <p:spPr>
          <a:xfrm>
            <a:off x="3759470" y="1658800"/>
            <a:ext cx="2133600" cy="33020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973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C5B669-F68D-44DD-99B6-4BF059481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1220"/>
            <a:ext cx="10515600" cy="2919885"/>
          </a:xfrm>
        </p:spPr>
        <p:txBody>
          <a:bodyPr>
            <a:normAutofit/>
          </a:bodyPr>
          <a:lstStyle/>
          <a:p>
            <a:r>
              <a:rPr lang="ko-KR" altLang="en-US" dirty="0"/>
              <a:t>시각화 상으로</a:t>
            </a:r>
            <a:br>
              <a:rPr lang="en-US" altLang="ko-KR" dirty="0"/>
            </a:br>
            <a:r>
              <a:rPr lang="ko-KR" altLang="en-US" b="1" dirty="0"/>
              <a:t>남성집단에서 흡연 </a:t>
            </a:r>
            <a:r>
              <a:rPr lang="en-US" altLang="ko-KR" b="1" dirty="0"/>
              <a:t>– </a:t>
            </a:r>
            <a:r>
              <a:rPr lang="ko-KR" altLang="en-US" b="1" dirty="0"/>
              <a:t>고혈압</a:t>
            </a:r>
            <a:br>
              <a:rPr lang="en-US" altLang="ko-KR" b="1" dirty="0"/>
            </a:br>
            <a:r>
              <a:rPr lang="en-US" altLang="ko-KR" b="1" dirty="0"/>
              <a:t>                  </a:t>
            </a:r>
            <a:r>
              <a:rPr lang="ko-KR" altLang="en-US" b="1" dirty="0"/>
              <a:t>음주 </a:t>
            </a:r>
            <a:r>
              <a:rPr lang="en-US" altLang="ko-KR" b="1" dirty="0"/>
              <a:t>– </a:t>
            </a:r>
            <a:r>
              <a:rPr lang="ko-KR" altLang="en-US" b="1" dirty="0"/>
              <a:t>당뇨 </a:t>
            </a:r>
            <a:br>
              <a:rPr lang="en-US" altLang="ko-KR" b="1" dirty="0"/>
            </a:br>
            <a:r>
              <a:rPr lang="ko-KR" altLang="en-US" b="1" dirty="0"/>
              <a:t>여성집단에서 음주 </a:t>
            </a:r>
            <a:r>
              <a:rPr lang="en-US" altLang="ko-KR" b="1" dirty="0"/>
              <a:t>- </a:t>
            </a:r>
            <a:r>
              <a:rPr lang="ko-KR" altLang="en-US" b="1" dirty="0"/>
              <a:t>고혈압</a:t>
            </a:r>
            <a:br>
              <a:rPr lang="en-US" altLang="ko-KR" b="1" dirty="0"/>
            </a:br>
            <a:r>
              <a:rPr lang="en-US" altLang="ko-KR" b="1" dirty="0"/>
              <a:t>                  </a:t>
            </a:r>
            <a:r>
              <a:rPr lang="ko-KR" altLang="en-US" b="1" dirty="0"/>
              <a:t>음주 </a:t>
            </a:r>
            <a:r>
              <a:rPr lang="en-US" altLang="ko-KR" b="1" dirty="0"/>
              <a:t>– </a:t>
            </a:r>
            <a:r>
              <a:rPr lang="ko-KR" altLang="en-US" b="1" dirty="0"/>
              <a:t>혈색소이상</a:t>
            </a:r>
            <a:r>
              <a:rPr lang="en-US" altLang="ko-KR" b="1" dirty="0"/>
              <a:t> </a:t>
            </a:r>
          </a:p>
          <a:p>
            <a:r>
              <a:rPr lang="ko-KR" altLang="en-US" dirty="0"/>
              <a:t>위 변수 조합에서 질병 발병률의 차이가 미미함을 확인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 </a:t>
            </a:r>
          </a:p>
        </p:txBody>
      </p:sp>
      <p:sp>
        <p:nvSpPr>
          <p:cNvPr id="4" name="액자 3">
            <a:extLst>
              <a:ext uri="{FF2B5EF4-FFF2-40B4-BE49-F238E27FC236}">
                <a16:creationId xmlns:a16="http://schemas.microsoft.com/office/drawing/2014/main" id="{38938B6D-B39D-49E0-B2E1-1EAD46BEC5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986052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4E32F9FE-8CA0-4DE3-A5DB-BAF6B5542D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B264FF-C385-4A06-A465-29BBB3781BD7}"/>
                  </a:ext>
                </a:extLst>
              </p:cNvPr>
              <p:cNvSpPr txBox="1"/>
              <p:nvPr/>
            </p:nvSpPr>
            <p:spPr>
              <a:xfrm>
                <a:off x="838199" y="2497254"/>
                <a:ext cx="1028700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400" dirty="0"/>
                  <a:t>성별 </a:t>
                </a:r>
                <a:r>
                  <a:rPr lang="en-US" altLang="ko-KR" sz="2400" dirty="0"/>
                  <a:t>, </a:t>
                </a:r>
                <a:r>
                  <a:rPr lang="ko-KR" altLang="en-US" sz="2400" dirty="0"/>
                  <a:t>원인 </a:t>
                </a:r>
                <a:r>
                  <a:rPr lang="en-US" altLang="ko-KR" sz="2400" dirty="0"/>
                  <a:t>, </a:t>
                </a:r>
                <a:r>
                  <a:rPr lang="ko-KR" altLang="en-US" sz="2400" dirty="0"/>
                  <a:t>질병 변수로 구성된 분할표에서 </a:t>
                </a:r>
                <a:r>
                  <a:rPr lang="ko-KR" altLang="en-US" sz="2400" b="1" dirty="0"/>
                  <a:t>성별에 따른 </a:t>
                </a:r>
                <a:r>
                  <a:rPr lang="ko-KR" altLang="en-US" sz="2400" dirty="0"/>
                  <a:t>원인</a:t>
                </a:r>
                <a:r>
                  <a:rPr lang="en-US" altLang="ko-KR" sz="2400" dirty="0"/>
                  <a:t> – </a:t>
                </a:r>
                <a:r>
                  <a:rPr lang="ko-KR" altLang="en-US" sz="2400" dirty="0"/>
                  <a:t>질병에 영향이 끼치는지에 대한 </a:t>
                </a:r>
                <a:r>
                  <a:rPr lang="ko-KR" altLang="en-US" sz="2400" b="1" dirty="0"/>
                  <a:t>조건부독립성</a:t>
                </a:r>
                <a:r>
                  <a:rPr lang="ko-KR" altLang="en-US" sz="2400" dirty="0"/>
                  <a:t> 검정</a:t>
                </a:r>
                <a14:m>
                  <m:oMath xmlns:m="http://schemas.openxmlformats.org/officeDocument/2006/math">
                    <m:r>
                      <a:rPr lang="ko-KR" altLang="en-US" sz="2400" i="1" smtClean="0">
                        <a:latin typeface="Cambria Math" panose="02040503050406030204" pitchFamily="18" charset="0"/>
                      </a:rPr>
                      <m:t>⑵</m:t>
                    </m:r>
                  </m:oMath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B264FF-C385-4A06-A465-29BBB3781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497254"/>
                <a:ext cx="10287001" cy="830997"/>
              </a:xfrm>
              <a:prstGeom prst="rect">
                <a:avLst/>
              </a:prstGeom>
              <a:blipFill>
                <a:blip r:embed="rId2"/>
                <a:stretch>
                  <a:fillRect l="-770" t="-5882" r="-889" b="-161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CEF7A53-4F6F-4124-845D-358B1D58A94D}"/>
              </a:ext>
            </a:extLst>
          </p:cNvPr>
          <p:cNvSpPr txBox="1"/>
          <p:nvPr/>
        </p:nvSpPr>
        <p:spPr>
          <a:xfrm>
            <a:off x="838199" y="649945"/>
            <a:ext cx="104361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4400" b="1" dirty="0">
                <a:latin typeface="+mj-lt"/>
              </a:rPr>
              <a:t>Cochran-Mantel-Haenszel(CMH) </a:t>
            </a:r>
            <a:r>
              <a:rPr lang="ko-KR" altLang="en-US" sz="4400" b="1" dirty="0">
                <a:latin typeface="+mj-lt"/>
              </a:rPr>
              <a:t>검정</a:t>
            </a:r>
            <a:endParaRPr lang="ko-KR" altLang="en-US" sz="24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7B79747-1948-4584-915D-52ACB504CF61}"/>
                  </a:ext>
                </a:extLst>
              </p:cNvPr>
              <p:cNvSpPr txBox="1"/>
              <p:nvPr/>
            </p:nvSpPr>
            <p:spPr>
              <a:xfrm>
                <a:off x="1819071" y="4219203"/>
                <a:ext cx="8830970" cy="1138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 : </m:t>
                    </m:r>
                  </m:oMath>
                </a14:m>
                <a:r>
                  <a:rPr lang="ko-KR" altLang="en-US" sz="2400" b="1" dirty="0"/>
                  <a:t> 성별에 따른 원인 </a:t>
                </a:r>
                <a:r>
                  <a:rPr lang="en-US" altLang="ko-KR" sz="2400" b="1" dirty="0"/>
                  <a:t>– </a:t>
                </a:r>
                <a:r>
                  <a:rPr lang="ko-KR" altLang="en-US" sz="2400" b="1" dirty="0"/>
                  <a:t>성별 연관에 차이가 발생하지 않는다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 : </m:t>
                    </m:r>
                  </m:oMath>
                </a14:m>
                <a:r>
                  <a:rPr lang="ko-KR" altLang="en-US" sz="2400" b="1" dirty="0"/>
                  <a:t> 성별에 따른 원인 </a:t>
                </a:r>
                <a:r>
                  <a:rPr lang="en-US" altLang="ko-KR" sz="2400" b="1" dirty="0"/>
                  <a:t>– </a:t>
                </a:r>
                <a:r>
                  <a:rPr lang="ko-KR" altLang="en-US" sz="2400" b="1" dirty="0"/>
                  <a:t>성별 연관에 차이가</a:t>
                </a:r>
                <a:r>
                  <a:rPr lang="en-US" altLang="ko-KR" sz="2400" dirty="0"/>
                  <a:t> </a:t>
                </a:r>
                <a:r>
                  <a:rPr lang="ko-KR" altLang="en-US" sz="2400" b="1" dirty="0"/>
                  <a:t>발생한다</a:t>
                </a:r>
                <a:r>
                  <a:rPr lang="en-US" altLang="ko-KR" sz="2400" b="1" dirty="0"/>
                  <a:t>. </a:t>
                </a:r>
              </a:p>
              <a:p>
                <a:pPr algn="r"/>
                <a:r>
                  <a:rPr lang="en-US" altLang="ko-KR" sz="2000" dirty="0"/>
                  <a:t>(</a:t>
                </a:r>
                <a:r>
                  <a:rPr lang="ko-KR" altLang="en-US" sz="2000" dirty="0"/>
                  <a:t>유의수준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en-US" altLang="ko-KR" sz="2000" dirty="0"/>
                  <a:t>)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7B79747-1948-4584-915D-52ACB504C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071" y="4219203"/>
                <a:ext cx="8830970" cy="1138773"/>
              </a:xfrm>
              <a:prstGeom prst="rect">
                <a:avLst/>
              </a:prstGeom>
              <a:blipFill>
                <a:blip r:embed="rId3"/>
                <a:stretch>
                  <a:fillRect l="-138" t="-4278" r="-690" b="-8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244B753-CAEC-45CA-A105-B566B8A5B358}"/>
              </a:ext>
            </a:extLst>
          </p:cNvPr>
          <p:cNvSpPr/>
          <p:nvPr/>
        </p:nvSpPr>
        <p:spPr>
          <a:xfrm>
            <a:off x="857093" y="3635261"/>
            <a:ext cx="10477813" cy="1998880"/>
          </a:xfrm>
          <a:prstGeom prst="roundRect">
            <a:avLst/>
          </a:prstGeom>
          <a:noFill/>
          <a:ln w="571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604191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4E32F9FE-8CA0-4DE3-A5DB-BAF6B5542D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2">
                <a:extLst>
                  <a:ext uri="{FF2B5EF4-FFF2-40B4-BE49-F238E27FC236}">
                    <a16:creationId xmlns:a16="http://schemas.microsoft.com/office/drawing/2014/main" id="{93EB500B-3D79-493C-94C3-0FE2B70328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20427373"/>
                  </p:ext>
                </p:extLst>
              </p:nvPr>
            </p:nvGraphicFramePr>
            <p:xfrm>
              <a:off x="526072" y="718524"/>
              <a:ext cx="3578660" cy="544781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4665">
                      <a:extLst>
                        <a:ext uri="{9D8B030D-6E8A-4147-A177-3AD203B41FA5}">
                          <a16:colId xmlns:a16="http://schemas.microsoft.com/office/drawing/2014/main" val="2595104244"/>
                        </a:ext>
                      </a:extLst>
                    </a:gridCol>
                    <a:gridCol w="894665">
                      <a:extLst>
                        <a:ext uri="{9D8B030D-6E8A-4147-A177-3AD203B41FA5}">
                          <a16:colId xmlns:a16="http://schemas.microsoft.com/office/drawing/2014/main" val="1213995580"/>
                        </a:ext>
                      </a:extLst>
                    </a:gridCol>
                    <a:gridCol w="894665">
                      <a:extLst>
                        <a:ext uri="{9D8B030D-6E8A-4147-A177-3AD203B41FA5}">
                          <a16:colId xmlns:a16="http://schemas.microsoft.com/office/drawing/2014/main" val="2041716134"/>
                        </a:ext>
                      </a:extLst>
                    </a:gridCol>
                    <a:gridCol w="894665">
                      <a:extLst>
                        <a:ext uri="{9D8B030D-6E8A-4147-A177-3AD203B41FA5}">
                          <a16:colId xmlns:a16="http://schemas.microsoft.com/office/drawing/2014/main" val="2958516522"/>
                        </a:ext>
                      </a:extLst>
                    </a:gridCol>
                  </a:tblGrid>
                  <a:tr h="907969"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/>
                            <a:t>성별</a:t>
                          </a:r>
                          <a:r>
                            <a:rPr lang="en-US" altLang="ko-KR" sz="1800" dirty="0"/>
                            <a:t>, </a:t>
                          </a:r>
                          <a:r>
                            <a:rPr lang="ko-KR" altLang="en-US" sz="1800" dirty="0"/>
                            <a:t>비만</a:t>
                          </a:r>
                          <a:r>
                            <a:rPr lang="en-US" altLang="ko-KR" sz="1800" dirty="0"/>
                            <a:t>, </a:t>
                          </a:r>
                          <a:r>
                            <a:rPr lang="ko-KR" altLang="en-US" sz="1800" dirty="0"/>
                            <a:t>질병에 대한 </a:t>
                          </a:r>
                          <a:br>
                            <a:rPr lang="en-US" altLang="ko-KR" sz="1800" dirty="0"/>
                          </a:br>
                          <a:r>
                            <a:rPr lang="en-US" altLang="ko-KR" sz="1800" dirty="0"/>
                            <a:t>CMH</a:t>
                          </a:r>
                          <a:r>
                            <a:rPr lang="ko-KR" altLang="en-US" sz="1800" dirty="0"/>
                            <a:t>검정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60166914"/>
                      </a:ext>
                    </a:extLst>
                  </a:tr>
                  <a:tr h="907969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  <m:t>𝜒</m:t>
                                    </m:r>
                                  </m:e>
                                  <m:sup>
                                    <m: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err="1"/>
                            <a:t>pvalue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41817018"/>
                      </a:ext>
                    </a:extLst>
                  </a:tr>
                  <a:tr h="907969">
                    <a:tc row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/>
                            <a:t>비만여부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/>
                            <a:t>고혈압</a:t>
                          </a:r>
                          <a:br>
                            <a:rPr lang="en-US" altLang="ko-KR" sz="1400" b="1" dirty="0"/>
                          </a:br>
                          <a:r>
                            <a:rPr lang="ko-KR" altLang="en-US" sz="1400" b="1" dirty="0"/>
                            <a:t>여부</a:t>
                          </a:r>
                          <a:endParaRPr lang="en-US" altLang="ko-KR" sz="1400" b="1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4898.09</a:t>
                          </a:r>
                          <a:endParaRPr lang="ko-KR" altLang="en-US" sz="14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0.0</a:t>
                          </a:r>
                          <a:endParaRPr lang="ko-KR" altLang="en-US" sz="14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5013749"/>
                      </a:ext>
                    </a:extLst>
                  </a:tr>
                  <a:tr h="907969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/>
                            <a:t>당뇨여부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7667.21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0.0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04435640"/>
                      </a:ext>
                    </a:extLst>
                  </a:tr>
                  <a:tr h="907969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/>
                            <a:t>혈색소</a:t>
                          </a:r>
                          <a:br>
                            <a:rPr lang="en-US" altLang="ko-KR" sz="1400" b="1" dirty="0"/>
                          </a:br>
                          <a:r>
                            <a:rPr lang="ko-KR" altLang="en-US" sz="1400" b="1" dirty="0"/>
                            <a:t>이상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465.37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0.0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58954507"/>
                      </a:ext>
                    </a:extLst>
                  </a:tr>
                  <a:tr h="907969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 err="1"/>
                            <a:t>요단백</a:t>
                          </a:r>
                          <a:br>
                            <a:rPr lang="en-US" altLang="ko-KR" sz="1400" b="1" dirty="0"/>
                          </a:br>
                          <a:r>
                            <a:rPr lang="ko-KR" altLang="en-US" sz="1400" b="1" dirty="0"/>
                            <a:t>이상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427.40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0.0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239710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2">
                <a:extLst>
                  <a:ext uri="{FF2B5EF4-FFF2-40B4-BE49-F238E27FC236}">
                    <a16:creationId xmlns:a16="http://schemas.microsoft.com/office/drawing/2014/main" id="{93EB500B-3D79-493C-94C3-0FE2B70328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20427373"/>
                  </p:ext>
                </p:extLst>
              </p:nvPr>
            </p:nvGraphicFramePr>
            <p:xfrm>
              <a:off x="526072" y="718524"/>
              <a:ext cx="3578660" cy="544781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4665">
                      <a:extLst>
                        <a:ext uri="{9D8B030D-6E8A-4147-A177-3AD203B41FA5}">
                          <a16:colId xmlns:a16="http://schemas.microsoft.com/office/drawing/2014/main" val="2595104244"/>
                        </a:ext>
                      </a:extLst>
                    </a:gridCol>
                    <a:gridCol w="894665">
                      <a:extLst>
                        <a:ext uri="{9D8B030D-6E8A-4147-A177-3AD203B41FA5}">
                          <a16:colId xmlns:a16="http://schemas.microsoft.com/office/drawing/2014/main" val="1213995580"/>
                        </a:ext>
                      </a:extLst>
                    </a:gridCol>
                    <a:gridCol w="894665">
                      <a:extLst>
                        <a:ext uri="{9D8B030D-6E8A-4147-A177-3AD203B41FA5}">
                          <a16:colId xmlns:a16="http://schemas.microsoft.com/office/drawing/2014/main" val="2041716134"/>
                        </a:ext>
                      </a:extLst>
                    </a:gridCol>
                    <a:gridCol w="894665">
                      <a:extLst>
                        <a:ext uri="{9D8B030D-6E8A-4147-A177-3AD203B41FA5}">
                          <a16:colId xmlns:a16="http://schemas.microsoft.com/office/drawing/2014/main" val="2958516522"/>
                        </a:ext>
                      </a:extLst>
                    </a:gridCol>
                  </a:tblGrid>
                  <a:tr h="907969"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/>
                            <a:t>성별</a:t>
                          </a:r>
                          <a:r>
                            <a:rPr lang="en-US" altLang="ko-KR" sz="1800" dirty="0"/>
                            <a:t>, </a:t>
                          </a:r>
                          <a:r>
                            <a:rPr lang="ko-KR" altLang="en-US" sz="1800" dirty="0"/>
                            <a:t>비만</a:t>
                          </a:r>
                          <a:r>
                            <a:rPr lang="en-US" altLang="ko-KR" sz="1800" dirty="0"/>
                            <a:t>, </a:t>
                          </a:r>
                          <a:r>
                            <a:rPr lang="ko-KR" altLang="en-US" sz="1800" dirty="0"/>
                            <a:t>질병에 대한 </a:t>
                          </a:r>
                          <a:br>
                            <a:rPr lang="en-US" altLang="ko-KR" sz="1800" dirty="0"/>
                          </a:br>
                          <a:r>
                            <a:rPr lang="en-US" altLang="ko-KR" sz="1800" dirty="0"/>
                            <a:t>CMH</a:t>
                          </a:r>
                          <a:r>
                            <a:rPr lang="ko-KR" altLang="en-US" sz="1800" dirty="0"/>
                            <a:t>검정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60166914"/>
                      </a:ext>
                    </a:extLst>
                  </a:tr>
                  <a:tr h="907969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680" t="-100671" r="-102721" b="-4020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err="1"/>
                            <a:t>pvalue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41817018"/>
                      </a:ext>
                    </a:extLst>
                  </a:tr>
                  <a:tr h="907969">
                    <a:tc row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/>
                            <a:t>비만여부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/>
                            <a:t>고혈압</a:t>
                          </a:r>
                          <a:br>
                            <a:rPr lang="en-US" altLang="ko-KR" sz="1400" b="1" dirty="0"/>
                          </a:br>
                          <a:r>
                            <a:rPr lang="ko-KR" altLang="en-US" sz="1400" b="1" dirty="0"/>
                            <a:t>여부</a:t>
                          </a:r>
                          <a:endParaRPr lang="en-US" altLang="ko-KR" sz="1400" b="1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4898.09</a:t>
                          </a:r>
                          <a:endParaRPr lang="ko-KR" altLang="en-US" sz="14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0.0</a:t>
                          </a:r>
                          <a:endParaRPr lang="ko-KR" altLang="en-US" sz="14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5013749"/>
                      </a:ext>
                    </a:extLst>
                  </a:tr>
                  <a:tr h="907969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/>
                            <a:t>당뇨여부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7667.21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0.0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04435640"/>
                      </a:ext>
                    </a:extLst>
                  </a:tr>
                  <a:tr h="907969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/>
                            <a:t>혈색소</a:t>
                          </a:r>
                          <a:br>
                            <a:rPr lang="en-US" altLang="ko-KR" sz="1400" b="1" dirty="0"/>
                          </a:br>
                          <a:r>
                            <a:rPr lang="ko-KR" altLang="en-US" sz="1400" b="1" dirty="0"/>
                            <a:t>이상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465.37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0.0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58954507"/>
                      </a:ext>
                    </a:extLst>
                  </a:tr>
                  <a:tr h="907969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 err="1"/>
                            <a:t>요단백</a:t>
                          </a:r>
                          <a:br>
                            <a:rPr lang="en-US" altLang="ko-KR" sz="1400" b="1" dirty="0"/>
                          </a:br>
                          <a:r>
                            <a:rPr lang="ko-KR" altLang="en-US" sz="1400" b="1" dirty="0"/>
                            <a:t>이상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427.40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0.0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2397103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2">
                <a:extLst>
                  <a:ext uri="{FF2B5EF4-FFF2-40B4-BE49-F238E27FC236}">
                    <a16:creationId xmlns:a16="http://schemas.microsoft.com/office/drawing/2014/main" id="{EBF68BC9-3CDA-4746-A6CE-D9781F042E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6551890"/>
                  </p:ext>
                </p:extLst>
              </p:nvPr>
            </p:nvGraphicFramePr>
            <p:xfrm>
              <a:off x="4306670" y="705093"/>
              <a:ext cx="3578660" cy="544781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4665">
                      <a:extLst>
                        <a:ext uri="{9D8B030D-6E8A-4147-A177-3AD203B41FA5}">
                          <a16:colId xmlns:a16="http://schemas.microsoft.com/office/drawing/2014/main" val="2595104244"/>
                        </a:ext>
                      </a:extLst>
                    </a:gridCol>
                    <a:gridCol w="894665">
                      <a:extLst>
                        <a:ext uri="{9D8B030D-6E8A-4147-A177-3AD203B41FA5}">
                          <a16:colId xmlns:a16="http://schemas.microsoft.com/office/drawing/2014/main" val="1213995580"/>
                        </a:ext>
                      </a:extLst>
                    </a:gridCol>
                    <a:gridCol w="894665">
                      <a:extLst>
                        <a:ext uri="{9D8B030D-6E8A-4147-A177-3AD203B41FA5}">
                          <a16:colId xmlns:a16="http://schemas.microsoft.com/office/drawing/2014/main" val="2041716134"/>
                        </a:ext>
                      </a:extLst>
                    </a:gridCol>
                    <a:gridCol w="894665">
                      <a:extLst>
                        <a:ext uri="{9D8B030D-6E8A-4147-A177-3AD203B41FA5}">
                          <a16:colId xmlns:a16="http://schemas.microsoft.com/office/drawing/2014/main" val="2958516522"/>
                        </a:ext>
                      </a:extLst>
                    </a:gridCol>
                  </a:tblGrid>
                  <a:tr h="907969"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/>
                            <a:t>성별</a:t>
                          </a:r>
                          <a:r>
                            <a:rPr lang="en-US" altLang="ko-KR" sz="1800" dirty="0"/>
                            <a:t>, </a:t>
                          </a:r>
                          <a:r>
                            <a:rPr lang="ko-KR" altLang="en-US" sz="1800" dirty="0"/>
                            <a:t>흡연</a:t>
                          </a:r>
                          <a:r>
                            <a:rPr lang="en-US" altLang="ko-KR" sz="1800" dirty="0"/>
                            <a:t>, </a:t>
                          </a:r>
                          <a:r>
                            <a:rPr lang="ko-KR" altLang="en-US" sz="1800" dirty="0"/>
                            <a:t>질병에 대한 </a:t>
                          </a:r>
                          <a:br>
                            <a:rPr lang="en-US" altLang="ko-KR" sz="1800" dirty="0"/>
                          </a:br>
                          <a:r>
                            <a:rPr lang="en-US" altLang="ko-KR" sz="1800" dirty="0"/>
                            <a:t>CMH</a:t>
                          </a:r>
                          <a:r>
                            <a:rPr lang="ko-KR" altLang="en-US" sz="1800" dirty="0"/>
                            <a:t>검정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60166914"/>
                      </a:ext>
                    </a:extLst>
                  </a:tr>
                  <a:tr h="907969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  <m:t>𝜒</m:t>
                                    </m:r>
                                  </m:e>
                                  <m:sup>
                                    <m: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err="1"/>
                            <a:t>pvalue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41817018"/>
                      </a:ext>
                    </a:extLst>
                  </a:tr>
                  <a:tr h="907969">
                    <a:tc row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/>
                            <a:t>흡연여부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/>
                            <a:t>고혈압</a:t>
                          </a:r>
                          <a:br>
                            <a:rPr lang="en-US" altLang="ko-KR" sz="1400" b="1" dirty="0"/>
                          </a:br>
                          <a:r>
                            <a:rPr lang="ko-KR" altLang="en-US" sz="1400" b="1" dirty="0"/>
                            <a:t>여부</a:t>
                          </a:r>
                          <a:endParaRPr lang="en-US" altLang="ko-KR" sz="1400" b="1" dirty="0"/>
                        </a:p>
                      </a:txBody>
                      <a:tcPr anchor="ctr">
                        <a:solidFill>
                          <a:srgbClr val="FAA59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2.00</a:t>
                          </a:r>
                          <a:endParaRPr lang="ko-KR" altLang="en-US" sz="1400" dirty="0"/>
                        </a:p>
                      </a:txBody>
                      <a:tcPr anchor="ctr">
                        <a:solidFill>
                          <a:srgbClr val="FAA59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0.157</a:t>
                          </a:r>
                          <a:endParaRPr lang="ko-KR" altLang="en-US" sz="1400" dirty="0"/>
                        </a:p>
                      </a:txBody>
                      <a:tcPr anchor="ctr">
                        <a:solidFill>
                          <a:srgbClr val="FAA59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5013749"/>
                      </a:ext>
                    </a:extLst>
                  </a:tr>
                  <a:tr h="907969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/>
                            <a:t>당뇨여부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254.21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0.0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04435640"/>
                      </a:ext>
                    </a:extLst>
                  </a:tr>
                  <a:tr h="907969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/>
                            <a:t>혈색소</a:t>
                          </a:r>
                          <a:br>
                            <a:rPr lang="en-US" altLang="ko-KR" sz="1400" b="1" dirty="0"/>
                          </a:br>
                          <a:r>
                            <a:rPr lang="ko-KR" altLang="en-US" sz="1400" b="1" dirty="0"/>
                            <a:t>이상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19.84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0.0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58954507"/>
                      </a:ext>
                    </a:extLst>
                  </a:tr>
                  <a:tr h="907969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 err="1"/>
                            <a:t>요단백</a:t>
                          </a:r>
                          <a:br>
                            <a:rPr lang="en-US" altLang="ko-KR" sz="1400" b="1" dirty="0"/>
                          </a:br>
                          <a:r>
                            <a:rPr lang="ko-KR" altLang="en-US" sz="1400" b="1" dirty="0"/>
                            <a:t>이상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24.66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0.0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239710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2">
                <a:extLst>
                  <a:ext uri="{FF2B5EF4-FFF2-40B4-BE49-F238E27FC236}">
                    <a16:creationId xmlns:a16="http://schemas.microsoft.com/office/drawing/2014/main" id="{EBF68BC9-3CDA-4746-A6CE-D9781F042E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6551890"/>
                  </p:ext>
                </p:extLst>
              </p:nvPr>
            </p:nvGraphicFramePr>
            <p:xfrm>
              <a:off x="4306670" y="705093"/>
              <a:ext cx="3578660" cy="544781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4665">
                      <a:extLst>
                        <a:ext uri="{9D8B030D-6E8A-4147-A177-3AD203B41FA5}">
                          <a16:colId xmlns:a16="http://schemas.microsoft.com/office/drawing/2014/main" val="2595104244"/>
                        </a:ext>
                      </a:extLst>
                    </a:gridCol>
                    <a:gridCol w="894665">
                      <a:extLst>
                        <a:ext uri="{9D8B030D-6E8A-4147-A177-3AD203B41FA5}">
                          <a16:colId xmlns:a16="http://schemas.microsoft.com/office/drawing/2014/main" val="1213995580"/>
                        </a:ext>
                      </a:extLst>
                    </a:gridCol>
                    <a:gridCol w="894665">
                      <a:extLst>
                        <a:ext uri="{9D8B030D-6E8A-4147-A177-3AD203B41FA5}">
                          <a16:colId xmlns:a16="http://schemas.microsoft.com/office/drawing/2014/main" val="2041716134"/>
                        </a:ext>
                      </a:extLst>
                    </a:gridCol>
                    <a:gridCol w="894665">
                      <a:extLst>
                        <a:ext uri="{9D8B030D-6E8A-4147-A177-3AD203B41FA5}">
                          <a16:colId xmlns:a16="http://schemas.microsoft.com/office/drawing/2014/main" val="2958516522"/>
                        </a:ext>
                      </a:extLst>
                    </a:gridCol>
                  </a:tblGrid>
                  <a:tr h="907969"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/>
                            <a:t>성별</a:t>
                          </a:r>
                          <a:r>
                            <a:rPr lang="en-US" altLang="ko-KR" sz="1800" dirty="0"/>
                            <a:t>, </a:t>
                          </a:r>
                          <a:r>
                            <a:rPr lang="ko-KR" altLang="en-US" sz="1800" dirty="0"/>
                            <a:t>흡연</a:t>
                          </a:r>
                          <a:r>
                            <a:rPr lang="en-US" altLang="ko-KR" sz="1800" dirty="0"/>
                            <a:t>, </a:t>
                          </a:r>
                          <a:r>
                            <a:rPr lang="ko-KR" altLang="en-US" sz="1800" dirty="0"/>
                            <a:t>질병에 대한 </a:t>
                          </a:r>
                          <a:br>
                            <a:rPr lang="en-US" altLang="ko-KR" sz="1800" dirty="0"/>
                          </a:br>
                          <a:r>
                            <a:rPr lang="en-US" altLang="ko-KR" sz="1800" dirty="0"/>
                            <a:t>CMH</a:t>
                          </a:r>
                          <a:r>
                            <a:rPr lang="ko-KR" altLang="en-US" sz="1800" dirty="0"/>
                            <a:t>검정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60166914"/>
                      </a:ext>
                    </a:extLst>
                  </a:tr>
                  <a:tr h="907969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680" t="-100671" r="-102721" b="-4020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err="1"/>
                            <a:t>pvalue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41817018"/>
                      </a:ext>
                    </a:extLst>
                  </a:tr>
                  <a:tr h="907969">
                    <a:tc row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/>
                            <a:t>흡연여부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/>
                            <a:t>고혈압</a:t>
                          </a:r>
                          <a:br>
                            <a:rPr lang="en-US" altLang="ko-KR" sz="1400" b="1" dirty="0"/>
                          </a:br>
                          <a:r>
                            <a:rPr lang="ko-KR" altLang="en-US" sz="1400" b="1" dirty="0"/>
                            <a:t>여부</a:t>
                          </a:r>
                          <a:endParaRPr lang="en-US" altLang="ko-KR" sz="1400" b="1" dirty="0"/>
                        </a:p>
                      </a:txBody>
                      <a:tcPr anchor="ctr">
                        <a:solidFill>
                          <a:srgbClr val="FAA59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2.00</a:t>
                          </a:r>
                          <a:endParaRPr lang="ko-KR" altLang="en-US" sz="1400" dirty="0"/>
                        </a:p>
                      </a:txBody>
                      <a:tcPr anchor="ctr">
                        <a:solidFill>
                          <a:srgbClr val="FAA59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0.157</a:t>
                          </a:r>
                          <a:endParaRPr lang="ko-KR" altLang="en-US" sz="1400" dirty="0"/>
                        </a:p>
                      </a:txBody>
                      <a:tcPr anchor="ctr">
                        <a:solidFill>
                          <a:srgbClr val="FAA59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5013749"/>
                      </a:ext>
                    </a:extLst>
                  </a:tr>
                  <a:tr h="907969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/>
                            <a:t>당뇨여부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254.21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0.0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04435640"/>
                      </a:ext>
                    </a:extLst>
                  </a:tr>
                  <a:tr h="907969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/>
                            <a:t>혈색소</a:t>
                          </a:r>
                          <a:br>
                            <a:rPr lang="en-US" altLang="ko-KR" sz="1400" b="1" dirty="0"/>
                          </a:br>
                          <a:r>
                            <a:rPr lang="ko-KR" altLang="en-US" sz="1400" b="1" dirty="0"/>
                            <a:t>이상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19.84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0.0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58954507"/>
                      </a:ext>
                    </a:extLst>
                  </a:tr>
                  <a:tr h="907969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 err="1"/>
                            <a:t>요단백</a:t>
                          </a:r>
                          <a:br>
                            <a:rPr lang="en-US" altLang="ko-KR" sz="1400" b="1" dirty="0"/>
                          </a:br>
                          <a:r>
                            <a:rPr lang="ko-KR" altLang="en-US" sz="1400" b="1" dirty="0"/>
                            <a:t>이상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24.66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0.0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2397103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표 2">
                <a:extLst>
                  <a:ext uri="{FF2B5EF4-FFF2-40B4-BE49-F238E27FC236}">
                    <a16:creationId xmlns:a16="http://schemas.microsoft.com/office/drawing/2014/main" id="{555F6B8D-6DE5-445B-B945-6F5F58ED67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6255298"/>
                  </p:ext>
                </p:extLst>
              </p:nvPr>
            </p:nvGraphicFramePr>
            <p:xfrm>
              <a:off x="8087268" y="705093"/>
              <a:ext cx="3578660" cy="544781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4665">
                      <a:extLst>
                        <a:ext uri="{9D8B030D-6E8A-4147-A177-3AD203B41FA5}">
                          <a16:colId xmlns:a16="http://schemas.microsoft.com/office/drawing/2014/main" val="2595104244"/>
                        </a:ext>
                      </a:extLst>
                    </a:gridCol>
                    <a:gridCol w="894665">
                      <a:extLst>
                        <a:ext uri="{9D8B030D-6E8A-4147-A177-3AD203B41FA5}">
                          <a16:colId xmlns:a16="http://schemas.microsoft.com/office/drawing/2014/main" val="1213995580"/>
                        </a:ext>
                      </a:extLst>
                    </a:gridCol>
                    <a:gridCol w="894665">
                      <a:extLst>
                        <a:ext uri="{9D8B030D-6E8A-4147-A177-3AD203B41FA5}">
                          <a16:colId xmlns:a16="http://schemas.microsoft.com/office/drawing/2014/main" val="2041716134"/>
                        </a:ext>
                      </a:extLst>
                    </a:gridCol>
                    <a:gridCol w="894665">
                      <a:extLst>
                        <a:ext uri="{9D8B030D-6E8A-4147-A177-3AD203B41FA5}">
                          <a16:colId xmlns:a16="http://schemas.microsoft.com/office/drawing/2014/main" val="2958516522"/>
                        </a:ext>
                      </a:extLst>
                    </a:gridCol>
                  </a:tblGrid>
                  <a:tr h="907969"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/>
                            <a:t>성별</a:t>
                          </a:r>
                          <a:r>
                            <a:rPr lang="en-US" altLang="ko-KR" sz="1800" dirty="0"/>
                            <a:t>, </a:t>
                          </a:r>
                          <a:r>
                            <a:rPr lang="ko-KR" altLang="en-US" sz="1800" dirty="0"/>
                            <a:t>음주</a:t>
                          </a:r>
                          <a:r>
                            <a:rPr lang="en-US" altLang="ko-KR" sz="1800" dirty="0"/>
                            <a:t>, </a:t>
                          </a:r>
                          <a:r>
                            <a:rPr lang="ko-KR" altLang="en-US" sz="1800" dirty="0"/>
                            <a:t>질병에 대한 </a:t>
                          </a:r>
                          <a:br>
                            <a:rPr lang="en-US" altLang="ko-KR" sz="1800" dirty="0"/>
                          </a:br>
                          <a:r>
                            <a:rPr lang="en-US" altLang="ko-KR" sz="1800" dirty="0"/>
                            <a:t>CMH</a:t>
                          </a:r>
                          <a:r>
                            <a:rPr lang="ko-KR" altLang="en-US" sz="1800" dirty="0"/>
                            <a:t>검정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60166914"/>
                      </a:ext>
                    </a:extLst>
                  </a:tr>
                  <a:tr h="907969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  <m:t>𝜒</m:t>
                                    </m:r>
                                  </m:e>
                                  <m:sup>
                                    <m: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err="1"/>
                            <a:t>pvalue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41817018"/>
                      </a:ext>
                    </a:extLst>
                  </a:tr>
                  <a:tr h="907969">
                    <a:tc row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/>
                            <a:t>음주여부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/>
                            <a:t>고혈압</a:t>
                          </a:r>
                          <a:br>
                            <a:rPr lang="en-US" altLang="ko-KR" sz="1400" b="1" dirty="0"/>
                          </a:br>
                          <a:r>
                            <a:rPr lang="ko-KR" altLang="en-US" sz="1400" b="1" dirty="0"/>
                            <a:t>여부</a:t>
                          </a:r>
                          <a:endParaRPr lang="en-US" altLang="ko-KR" sz="1400" b="1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91.72</a:t>
                          </a:r>
                          <a:endParaRPr lang="ko-KR" altLang="en-US" sz="14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0.0</a:t>
                          </a:r>
                          <a:endParaRPr lang="ko-KR" altLang="en-US" sz="14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5013749"/>
                      </a:ext>
                    </a:extLst>
                  </a:tr>
                  <a:tr h="907969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/>
                            <a:t>당뇨여부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318.64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0.0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04435640"/>
                      </a:ext>
                    </a:extLst>
                  </a:tr>
                  <a:tr h="907969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/>
                            <a:t>혈색소</a:t>
                          </a:r>
                          <a:br>
                            <a:rPr lang="en-US" altLang="ko-KR" sz="1400" b="1" dirty="0"/>
                          </a:br>
                          <a:r>
                            <a:rPr lang="ko-KR" altLang="en-US" sz="1400" b="1" dirty="0"/>
                            <a:t>이상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51.00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0.0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58954507"/>
                      </a:ext>
                    </a:extLst>
                  </a:tr>
                  <a:tr h="907969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 err="1"/>
                            <a:t>요단백</a:t>
                          </a:r>
                          <a:br>
                            <a:rPr lang="en-US" altLang="ko-KR" sz="1400" b="1" dirty="0"/>
                          </a:br>
                          <a:r>
                            <a:rPr lang="ko-KR" altLang="en-US" sz="1400" b="1" dirty="0"/>
                            <a:t>이상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129.41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0.0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239710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표 2">
                <a:extLst>
                  <a:ext uri="{FF2B5EF4-FFF2-40B4-BE49-F238E27FC236}">
                    <a16:creationId xmlns:a16="http://schemas.microsoft.com/office/drawing/2014/main" id="{555F6B8D-6DE5-445B-B945-6F5F58ED67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6255298"/>
                  </p:ext>
                </p:extLst>
              </p:nvPr>
            </p:nvGraphicFramePr>
            <p:xfrm>
              <a:off x="8087268" y="705093"/>
              <a:ext cx="3578660" cy="544781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4665">
                      <a:extLst>
                        <a:ext uri="{9D8B030D-6E8A-4147-A177-3AD203B41FA5}">
                          <a16:colId xmlns:a16="http://schemas.microsoft.com/office/drawing/2014/main" val="2595104244"/>
                        </a:ext>
                      </a:extLst>
                    </a:gridCol>
                    <a:gridCol w="894665">
                      <a:extLst>
                        <a:ext uri="{9D8B030D-6E8A-4147-A177-3AD203B41FA5}">
                          <a16:colId xmlns:a16="http://schemas.microsoft.com/office/drawing/2014/main" val="1213995580"/>
                        </a:ext>
                      </a:extLst>
                    </a:gridCol>
                    <a:gridCol w="894665">
                      <a:extLst>
                        <a:ext uri="{9D8B030D-6E8A-4147-A177-3AD203B41FA5}">
                          <a16:colId xmlns:a16="http://schemas.microsoft.com/office/drawing/2014/main" val="2041716134"/>
                        </a:ext>
                      </a:extLst>
                    </a:gridCol>
                    <a:gridCol w="894665">
                      <a:extLst>
                        <a:ext uri="{9D8B030D-6E8A-4147-A177-3AD203B41FA5}">
                          <a16:colId xmlns:a16="http://schemas.microsoft.com/office/drawing/2014/main" val="2958516522"/>
                        </a:ext>
                      </a:extLst>
                    </a:gridCol>
                  </a:tblGrid>
                  <a:tr h="907969"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/>
                            <a:t>성별</a:t>
                          </a:r>
                          <a:r>
                            <a:rPr lang="en-US" altLang="ko-KR" sz="1800" dirty="0"/>
                            <a:t>, </a:t>
                          </a:r>
                          <a:r>
                            <a:rPr lang="ko-KR" altLang="en-US" sz="1800" dirty="0"/>
                            <a:t>음주</a:t>
                          </a:r>
                          <a:r>
                            <a:rPr lang="en-US" altLang="ko-KR" sz="1800" dirty="0"/>
                            <a:t>, </a:t>
                          </a:r>
                          <a:r>
                            <a:rPr lang="ko-KR" altLang="en-US" sz="1800" dirty="0"/>
                            <a:t>질병에 대한 </a:t>
                          </a:r>
                          <a:br>
                            <a:rPr lang="en-US" altLang="ko-KR" sz="1800" dirty="0"/>
                          </a:br>
                          <a:r>
                            <a:rPr lang="en-US" altLang="ko-KR" sz="1800" dirty="0"/>
                            <a:t>CMH</a:t>
                          </a:r>
                          <a:r>
                            <a:rPr lang="ko-KR" altLang="en-US" sz="1800" dirty="0"/>
                            <a:t>검정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60166914"/>
                      </a:ext>
                    </a:extLst>
                  </a:tr>
                  <a:tr h="907969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680" t="-100671" r="-102721" b="-4020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err="1"/>
                            <a:t>pvalue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41817018"/>
                      </a:ext>
                    </a:extLst>
                  </a:tr>
                  <a:tr h="907969">
                    <a:tc row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/>
                            <a:t>음주여부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/>
                            <a:t>고혈압</a:t>
                          </a:r>
                          <a:br>
                            <a:rPr lang="en-US" altLang="ko-KR" sz="1400" b="1" dirty="0"/>
                          </a:br>
                          <a:r>
                            <a:rPr lang="ko-KR" altLang="en-US" sz="1400" b="1" dirty="0"/>
                            <a:t>여부</a:t>
                          </a:r>
                          <a:endParaRPr lang="en-US" altLang="ko-KR" sz="1400" b="1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91.72</a:t>
                          </a:r>
                          <a:endParaRPr lang="ko-KR" altLang="en-US" sz="14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0.0</a:t>
                          </a:r>
                          <a:endParaRPr lang="ko-KR" altLang="en-US" sz="14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5013749"/>
                      </a:ext>
                    </a:extLst>
                  </a:tr>
                  <a:tr h="907969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/>
                            <a:t>당뇨여부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318.64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0.0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04435640"/>
                      </a:ext>
                    </a:extLst>
                  </a:tr>
                  <a:tr h="907969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/>
                            <a:t>혈색소</a:t>
                          </a:r>
                          <a:br>
                            <a:rPr lang="en-US" altLang="ko-KR" sz="1400" b="1" dirty="0"/>
                          </a:br>
                          <a:r>
                            <a:rPr lang="ko-KR" altLang="en-US" sz="1400" b="1" dirty="0"/>
                            <a:t>이상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51.00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0.0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58954507"/>
                      </a:ext>
                    </a:extLst>
                  </a:tr>
                  <a:tr h="907969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 err="1"/>
                            <a:t>요단백</a:t>
                          </a:r>
                          <a:br>
                            <a:rPr lang="en-US" altLang="ko-KR" sz="1400" b="1" dirty="0"/>
                          </a:br>
                          <a:r>
                            <a:rPr lang="ko-KR" altLang="en-US" sz="1400" b="1" dirty="0"/>
                            <a:t>이상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129.41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0.0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2397103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92252644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B4B3A7-435F-429F-9DE6-6730A2F43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0" y="1448909"/>
            <a:ext cx="6636728" cy="3756136"/>
          </a:xfrm>
        </p:spPr>
        <p:txBody>
          <a:bodyPr>
            <a:normAutofit/>
          </a:bodyPr>
          <a:lstStyle/>
          <a:p>
            <a:r>
              <a:rPr lang="ko-KR" altLang="en-US" sz="2400" b="1" dirty="0"/>
              <a:t>성별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흡연 </a:t>
            </a:r>
            <a:r>
              <a:rPr lang="en-US" altLang="ko-KR" sz="2400" b="1" dirty="0"/>
              <a:t>–</a:t>
            </a:r>
            <a:r>
              <a:rPr lang="ko-KR" altLang="en-US" sz="2400" b="1" dirty="0"/>
              <a:t>고혈압에서 </a:t>
            </a:r>
            <a:r>
              <a:rPr lang="en-US" altLang="ko-KR" sz="2400" b="1" dirty="0" err="1"/>
              <a:t>pvalue</a:t>
            </a:r>
            <a:r>
              <a:rPr lang="en-US" altLang="ko-KR" sz="2400" b="1" dirty="0"/>
              <a:t> &gt; 0.05 </a:t>
            </a:r>
            <a:r>
              <a:rPr lang="ko-KR" altLang="en-US" sz="2400" b="1" dirty="0"/>
              <a:t>이므로 </a:t>
            </a:r>
            <a:r>
              <a:rPr lang="ko-KR" altLang="en-US" sz="2400" b="1" dirty="0" err="1"/>
              <a:t>귀무가설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성별은 영향을 끼치지 않는다</a:t>
            </a:r>
            <a:r>
              <a:rPr lang="en-US" altLang="ko-KR" sz="2400" b="1" dirty="0"/>
              <a:t>.) </a:t>
            </a:r>
            <a:r>
              <a:rPr lang="ko-KR" altLang="en-US" sz="2400" b="1" dirty="0"/>
              <a:t>채택</a:t>
            </a:r>
            <a:r>
              <a:rPr lang="en-US" altLang="ko-KR" sz="2400" b="1" dirty="0"/>
              <a:t> </a:t>
            </a:r>
            <a:br>
              <a:rPr lang="en-US" altLang="ko-KR" sz="2400" b="1" dirty="0"/>
            </a:br>
            <a:br>
              <a:rPr lang="en-US" altLang="ko-KR" sz="2400" b="1" dirty="0"/>
            </a:br>
            <a:r>
              <a:rPr lang="en-US" altLang="ko-KR" sz="2400" b="1" dirty="0">
                <a:sym typeface="Wingdings" panose="05000000000000000000" pitchFamily="2" charset="2"/>
              </a:rPr>
              <a:t> </a:t>
            </a:r>
            <a:r>
              <a:rPr lang="ko-KR" altLang="en-US" sz="2400" b="1" dirty="0">
                <a:sym typeface="Wingdings" panose="05000000000000000000" pitchFamily="2" charset="2"/>
              </a:rPr>
              <a:t>해당 변수에 대해서 성별구분없이 </a:t>
            </a:r>
            <a:br>
              <a:rPr lang="en-US" altLang="ko-KR" sz="2400" b="1" dirty="0">
                <a:sym typeface="Wingdings" panose="05000000000000000000" pitchFamily="2" charset="2"/>
              </a:rPr>
            </a:br>
            <a:r>
              <a:rPr lang="en-US" altLang="ko-KR" sz="2400" b="1" dirty="0">
                <a:sym typeface="Wingdings" panose="05000000000000000000" pitchFamily="2" charset="2"/>
              </a:rPr>
              <a:t>    </a:t>
            </a:r>
            <a:r>
              <a:rPr lang="ko-KR" altLang="en-US" sz="2400" b="1" dirty="0" err="1">
                <a:sym typeface="Wingdings" panose="05000000000000000000" pitchFamily="2" charset="2"/>
              </a:rPr>
              <a:t>카이제곱검정</a:t>
            </a:r>
            <a:r>
              <a:rPr lang="ko-KR" altLang="en-US" sz="2400" b="1" dirty="0">
                <a:sym typeface="Wingdings" panose="05000000000000000000" pitchFamily="2" charset="2"/>
              </a:rPr>
              <a:t> 시행</a:t>
            </a:r>
            <a:r>
              <a:rPr lang="en-US" altLang="ko-KR" sz="2400" b="1" dirty="0">
                <a:sym typeface="Wingdings" panose="05000000000000000000" pitchFamily="2" charset="2"/>
              </a:rPr>
              <a:t>.</a:t>
            </a:r>
            <a:endParaRPr lang="ko-KR" altLang="en-US" sz="2400" b="1" dirty="0"/>
          </a:p>
        </p:txBody>
      </p:sp>
      <p:sp>
        <p:nvSpPr>
          <p:cNvPr id="4" name="액자 3">
            <a:extLst>
              <a:ext uri="{FF2B5EF4-FFF2-40B4-BE49-F238E27FC236}">
                <a16:creationId xmlns:a16="http://schemas.microsoft.com/office/drawing/2014/main" id="{4E32F9FE-8CA0-4DE3-A5DB-BAF6B5542D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2">
                <a:extLst>
                  <a:ext uri="{FF2B5EF4-FFF2-40B4-BE49-F238E27FC236}">
                    <a16:creationId xmlns:a16="http://schemas.microsoft.com/office/drawing/2014/main" id="{93EB500B-3D79-493C-94C3-0FE2B70328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1363574"/>
                  </p:ext>
                </p:extLst>
              </p:nvPr>
            </p:nvGraphicFramePr>
            <p:xfrm>
              <a:off x="830872" y="705093"/>
              <a:ext cx="3578660" cy="544781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4665">
                      <a:extLst>
                        <a:ext uri="{9D8B030D-6E8A-4147-A177-3AD203B41FA5}">
                          <a16:colId xmlns:a16="http://schemas.microsoft.com/office/drawing/2014/main" val="2595104244"/>
                        </a:ext>
                      </a:extLst>
                    </a:gridCol>
                    <a:gridCol w="894665">
                      <a:extLst>
                        <a:ext uri="{9D8B030D-6E8A-4147-A177-3AD203B41FA5}">
                          <a16:colId xmlns:a16="http://schemas.microsoft.com/office/drawing/2014/main" val="1213995580"/>
                        </a:ext>
                      </a:extLst>
                    </a:gridCol>
                    <a:gridCol w="894665">
                      <a:extLst>
                        <a:ext uri="{9D8B030D-6E8A-4147-A177-3AD203B41FA5}">
                          <a16:colId xmlns:a16="http://schemas.microsoft.com/office/drawing/2014/main" val="2041716134"/>
                        </a:ext>
                      </a:extLst>
                    </a:gridCol>
                    <a:gridCol w="894665">
                      <a:extLst>
                        <a:ext uri="{9D8B030D-6E8A-4147-A177-3AD203B41FA5}">
                          <a16:colId xmlns:a16="http://schemas.microsoft.com/office/drawing/2014/main" val="2958516522"/>
                        </a:ext>
                      </a:extLst>
                    </a:gridCol>
                  </a:tblGrid>
                  <a:tr h="907969"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/>
                            <a:t>성별</a:t>
                          </a:r>
                          <a:r>
                            <a:rPr lang="en-US" altLang="ko-KR" sz="1800" dirty="0"/>
                            <a:t>, </a:t>
                          </a:r>
                          <a:r>
                            <a:rPr lang="ko-KR" altLang="en-US" sz="1800" dirty="0"/>
                            <a:t>흡연</a:t>
                          </a:r>
                          <a:r>
                            <a:rPr lang="en-US" altLang="ko-KR" sz="1800" dirty="0"/>
                            <a:t>, </a:t>
                          </a:r>
                          <a:r>
                            <a:rPr lang="ko-KR" altLang="en-US" sz="1800" dirty="0"/>
                            <a:t>질병에 대한 </a:t>
                          </a:r>
                          <a:br>
                            <a:rPr lang="en-US" altLang="ko-KR" sz="1800" dirty="0"/>
                          </a:br>
                          <a:r>
                            <a:rPr lang="en-US" altLang="ko-KR" sz="1800" dirty="0"/>
                            <a:t>CMH</a:t>
                          </a:r>
                          <a:r>
                            <a:rPr lang="ko-KR" altLang="en-US" sz="1800" dirty="0"/>
                            <a:t>검정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60166914"/>
                      </a:ext>
                    </a:extLst>
                  </a:tr>
                  <a:tr h="907969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  <m:t>𝜒</m:t>
                                    </m:r>
                                  </m:e>
                                  <m:sup>
                                    <m: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err="1"/>
                            <a:t>pvalue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41817018"/>
                      </a:ext>
                    </a:extLst>
                  </a:tr>
                  <a:tr h="907969">
                    <a:tc row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/>
                            <a:t>음주여부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/>
                            <a:t>고혈압</a:t>
                          </a:r>
                          <a:br>
                            <a:rPr lang="en-US" altLang="ko-KR" sz="1400" b="1" dirty="0"/>
                          </a:br>
                          <a:r>
                            <a:rPr lang="ko-KR" altLang="en-US" sz="1400" b="1" dirty="0"/>
                            <a:t>여부</a:t>
                          </a:r>
                          <a:endParaRPr lang="en-US" altLang="ko-KR" sz="1400" b="1" dirty="0"/>
                        </a:p>
                      </a:txBody>
                      <a:tcPr anchor="ctr">
                        <a:solidFill>
                          <a:srgbClr val="FAA59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2.00</a:t>
                          </a:r>
                          <a:endParaRPr lang="ko-KR" altLang="en-US" sz="1400" dirty="0"/>
                        </a:p>
                      </a:txBody>
                      <a:tcPr anchor="ctr">
                        <a:solidFill>
                          <a:srgbClr val="FAA59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0.157</a:t>
                          </a:r>
                          <a:endParaRPr lang="ko-KR" altLang="en-US" sz="1400" dirty="0"/>
                        </a:p>
                      </a:txBody>
                      <a:tcPr anchor="ctr">
                        <a:solidFill>
                          <a:srgbClr val="FAA59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5013749"/>
                      </a:ext>
                    </a:extLst>
                  </a:tr>
                  <a:tr h="907969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/>
                            <a:t>당뇨여부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254.21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0.0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04435640"/>
                      </a:ext>
                    </a:extLst>
                  </a:tr>
                  <a:tr h="907969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/>
                            <a:t>혈색소</a:t>
                          </a:r>
                          <a:br>
                            <a:rPr lang="en-US" altLang="ko-KR" sz="1400" b="1" dirty="0"/>
                          </a:br>
                          <a:r>
                            <a:rPr lang="ko-KR" altLang="en-US" sz="1400" b="1" dirty="0"/>
                            <a:t>이상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19.84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0.0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58954507"/>
                      </a:ext>
                    </a:extLst>
                  </a:tr>
                  <a:tr h="907969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 err="1"/>
                            <a:t>요단백</a:t>
                          </a:r>
                          <a:br>
                            <a:rPr lang="en-US" altLang="ko-KR" sz="1400" b="1" dirty="0"/>
                          </a:br>
                          <a:r>
                            <a:rPr lang="ko-KR" altLang="en-US" sz="1400" b="1" dirty="0"/>
                            <a:t>이상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24.66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0.0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239710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2">
                <a:extLst>
                  <a:ext uri="{FF2B5EF4-FFF2-40B4-BE49-F238E27FC236}">
                    <a16:creationId xmlns:a16="http://schemas.microsoft.com/office/drawing/2014/main" id="{93EB500B-3D79-493C-94C3-0FE2B70328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1363574"/>
                  </p:ext>
                </p:extLst>
              </p:nvPr>
            </p:nvGraphicFramePr>
            <p:xfrm>
              <a:off x="830872" y="705093"/>
              <a:ext cx="3578660" cy="544781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4665">
                      <a:extLst>
                        <a:ext uri="{9D8B030D-6E8A-4147-A177-3AD203B41FA5}">
                          <a16:colId xmlns:a16="http://schemas.microsoft.com/office/drawing/2014/main" val="2595104244"/>
                        </a:ext>
                      </a:extLst>
                    </a:gridCol>
                    <a:gridCol w="894665">
                      <a:extLst>
                        <a:ext uri="{9D8B030D-6E8A-4147-A177-3AD203B41FA5}">
                          <a16:colId xmlns:a16="http://schemas.microsoft.com/office/drawing/2014/main" val="1213995580"/>
                        </a:ext>
                      </a:extLst>
                    </a:gridCol>
                    <a:gridCol w="894665">
                      <a:extLst>
                        <a:ext uri="{9D8B030D-6E8A-4147-A177-3AD203B41FA5}">
                          <a16:colId xmlns:a16="http://schemas.microsoft.com/office/drawing/2014/main" val="2041716134"/>
                        </a:ext>
                      </a:extLst>
                    </a:gridCol>
                    <a:gridCol w="894665">
                      <a:extLst>
                        <a:ext uri="{9D8B030D-6E8A-4147-A177-3AD203B41FA5}">
                          <a16:colId xmlns:a16="http://schemas.microsoft.com/office/drawing/2014/main" val="2958516522"/>
                        </a:ext>
                      </a:extLst>
                    </a:gridCol>
                  </a:tblGrid>
                  <a:tr h="907969"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/>
                            <a:t>성별</a:t>
                          </a:r>
                          <a:r>
                            <a:rPr lang="en-US" altLang="ko-KR" sz="1800" dirty="0"/>
                            <a:t>, </a:t>
                          </a:r>
                          <a:r>
                            <a:rPr lang="ko-KR" altLang="en-US" sz="1800" dirty="0"/>
                            <a:t>흡연</a:t>
                          </a:r>
                          <a:r>
                            <a:rPr lang="en-US" altLang="ko-KR" sz="1800" dirty="0"/>
                            <a:t>, </a:t>
                          </a:r>
                          <a:r>
                            <a:rPr lang="ko-KR" altLang="en-US" sz="1800" dirty="0"/>
                            <a:t>질병에 대한 </a:t>
                          </a:r>
                          <a:br>
                            <a:rPr lang="en-US" altLang="ko-KR" sz="1800" dirty="0"/>
                          </a:br>
                          <a:r>
                            <a:rPr lang="en-US" altLang="ko-KR" sz="1800" dirty="0"/>
                            <a:t>CMH</a:t>
                          </a:r>
                          <a:r>
                            <a:rPr lang="ko-KR" altLang="en-US" sz="1800" dirty="0"/>
                            <a:t>검정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60166914"/>
                      </a:ext>
                    </a:extLst>
                  </a:tr>
                  <a:tr h="907969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680" t="-100671" r="-102721" b="-4020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err="1"/>
                            <a:t>pvalue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41817018"/>
                      </a:ext>
                    </a:extLst>
                  </a:tr>
                  <a:tr h="907969">
                    <a:tc row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/>
                            <a:t>음주여부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/>
                            <a:t>고혈압</a:t>
                          </a:r>
                          <a:br>
                            <a:rPr lang="en-US" altLang="ko-KR" sz="1400" b="1" dirty="0"/>
                          </a:br>
                          <a:r>
                            <a:rPr lang="ko-KR" altLang="en-US" sz="1400" b="1" dirty="0"/>
                            <a:t>여부</a:t>
                          </a:r>
                          <a:endParaRPr lang="en-US" altLang="ko-KR" sz="1400" b="1" dirty="0"/>
                        </a:p>
                      </a:txBody>
                      <a:tcPr anchor="ctr">
                        <a:solidFill>
                          <a:srgbClr val="FAA59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2.00</a:t>
                          </a:r>
                          <a:endParaRPr lang="ko-KR" altLang="en-US" sz="1400" dirty="0"/>
                        </a:p>
                      </a:txBody>
                      <a:tcPr anchor="ctr">
                        <a:solidFill>
                          <a:srgbClr val="FAA59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0.157</a:t>
                          </a:r>
                          <a:endParaRPr lang="ko-KR" altLang="en-US" sz="1400" dirty="0"/>
                        </a:p>
                      </a:txBody>
                      <a:tcPr anchor="ctr">
                        <a:solidFill>
                          <a:srgbClr val="FAA59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5013749"/>
                      </a:ext>
                    </a:extLst>
                  </a:tr>
                  <a:tr h="907969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/>
                            <a:t>당뇨여부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254.21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0.0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04435640"/>
                      </a:ext>
                    </a:extLst>
                  </a:tr>
                  <a:tr h="907969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/>
                            <a:t>혈색소</a:t>
                          </a:r>
                          <a:br>
                            <a:rPr lang="en-US" altLang="ko-KR" sz="1400" b="1" dirty="0"/>
                          </a:br>
                          <a:r>
                            <a:rPr lang="ko-KR" altLang="en-US" sz="1400" b="1" dirty="0"/>
                            <a:t>이상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19.84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0.0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58954507"/>
                      </a:ext>
                    </a:extLst>
                  </a:tr>
                  <a:tr h="907969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 err="1"/>
                            <a:t>요단백</a:t>
                          </a:r>
                          <a:br>
                            <a:rPr lang="en-US" altLang="ko-KR" sz="1400" b="1" dirty="0"/>
                          </a:br>
                          <a:r>
                            <a:rPr lang="ko-KR" altLang="en-US" sz="1400" b="1" dirty="0"/>
                            <a:t>이상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24.66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0.0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2397103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07849188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4E32F9FE-8CA0-4DE3-A5DB-BAF6B5542D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B264FF-C385-4A06-A465-29BBB3781BD7}"/>
              </a:ext>
            </a:extLst>
          </p:cNvPr>
          <p:cNvSpPr txBox="1"/>
          <p:nvPr/>
        </p:nvSpPr>
        <p:spPr>
          <a:xfrm>
            <a:off x="838199" y="1419386"/>
            <a:ext cx="101697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ym typeface="Wingdings" panose="05000000000000000000" pitchFamily="2" charset="2"/>
              </a:rPr>
              <a:t>- </a:t>
            </a:r>
            <a:r>
              <a:rPr lang="ko-KR" altLang="en-US" sz="2400" b="1" dirty="0">
                <a:sym typeface="Wingdings" panose="05000000000000000000" pitchFamily="2" charset="2"/>
              </a:rPr>
              <a:t>가설 </a:t>
            </a:r>
            <a:r>
              <a:rPr lang="en-US" altLang="ko-KR" sz="2400" b="1" dirty="0">
                <a:sym typeface="Wingdings" panose="05000000000000000000" pitchFamily="2" charset="2"/>
              </a:rPr>
              <a:t>1</a:t>
            </a:r>
            <a:r>
              <a:rPr lang="en-US" altLang="ko-KR" sz="2400" dirty="0">
                <a:sym typeface="Wingdings" panose="05000000000000000000" pitchFamily="2" charset="2"/>
              </a:rPr>
              <a:t>: </a:t>
            </a:r>
            <a:r>
              <a:rPr lang="ko-KR" altLang="en-US" sz="2400" dirty="0">
                <a:sym typeface="Wingdings" panose="05000000000000000000" pitchFamily="2" charset="2"/>
              </a:rPr>
              <a:t>검진자의 비만정도</a:t>
            </a:r>
            <a:r>
              <a:rPr lang="en-US" altLang="ko-KR" sz="2400" dirty="0">
                <a:sym typeface="Wingdings" panose="05000000000000000000" pitchFamily="2" charset="2"/>
              </a:rPr>
              <a:t>, </a:t>
            </a:r>
            <a:r>
              <a:rPr lang="ko-KR" altLang="en-US" sz="2400" dirty="0">
                <a:sym typeface="Wingdings" panose="05000000000000000000" pitchFamily="2" charset="2"/>
              </a:rPr>
              <a:t>음주여부</a:t>
            </a:r>
            <a:r>
              <a:rPr lang="en-US" altLang="ko-KR" sz="2400" dirty="0">
                <a:sym typeface="Wingdings" panose="05000000000000000000" pitchFamily="2" charset="2"/>
              </a:rPr>
              <a:t>, </a:t>
            </a:r>
            <a:r>
              <a:rPr lang="ko-KR" altLang="en-US" sz="2400" dirty="0">
                <a:sym typeface="Wingdings" panose="05000000000000000000" pitchFamily="2" charset="2"/>
              </a:rPr>
              <a:t>흡연여부에 따라 고혈압</a:t>
            </a:r>
            <a:r>
              <a:rPr lang="en-US" altLang="ko-KR" sz="2400" dirty="0">
                <a:sym typeface="Wingdings" panose="05000000000000000000" pitchFamily="2" charset="2"/>
              </a:rPr>
              <a:t>, </a:t>
            </a:r>
            <a:r>
              <a:rPr lang="ko-KR" altLang="en-US" sz="2400" dirty="0">
                <a:sym typeface="Wingdings" panose="05000000000000000000" pitchFamily="2" charset="2"/>
              </a:rPr>
              <a:t>고혈당</a:t>
            </a:r>
            <a:r>
              <a:rPr lang="en-US" altLang="ko-KR" sz="2400" dirty="0">
                <a:sym typeface="Wingdings" panose="05000000000000000000" pitchFamily="2" charset="2"/>
              </a:rPr>
              <a:t>, </a:t>
            </a:r>
            <a:r>
              <a:rPr lang="ko-KR" altLang="en-US" sz="2400" dirty="0">
                <a:sym typeface="Wingdings" panose="05000000000000000000" pitchFamily="2" charset="2"/>
              </a:rPr>
              <a:t>혈색소이상</a:t>
            </a:r>
            <a:r>
              <a:rPr lang="en-US" altLang="ko-KR" sz="2400" dirty="0">
                <a:sym typeface="Wingdings" panose="05000000000000000000" pitchFamily="2" charset="2"/>
              </a:rPr>
              <a:t>, </a:t>
            </a:r>
            <a:r>
              <a:rPr lang="ko-KR" altLang="en-US" sz="2400" dirty="0">
                <a:sym typeface="Wingdings" panose="05000000000000000000" pitchFamily="2" charset="2"/>
              </a:rPr>
              <a:t>요단백여부에 영향을</a:t>
            </a:r>
            <a:r>
              <a:rPr lang="en-US" altLang="ko-KR" sz="2400" dirty="0">
                <a:sym typeface="Wingdings" panose="05000000000000000000" pitchFamily="2" charset="2"/>
              </a:rPr>
              <a:t> </a:t>
            </a:r>
            <a:r>
              <a:rPr lang="ko-KR" altLang="en-US" sz="2400" dirty="0">
                <a:sym typeface="Wingdings" panose="05000000000000000000" pitchFamily="2" charset="2"/>
              </a:rPr>
              <a:t>끼친다</a:t>
            </a:r>
            <a:r>
              <a:rPr lang="en-US" altLang="ko-KR" sz="2400" dirty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EF7A53-4F6F-4124-845D-358B1D58A94D}"/>
              </a:ext>
            </a:extLst>
          </p:cNvPr>
          <p:cNvSpPr txBox="1"/>
          <p:nvPr/>
        </p:nvSpPr>
        <p:spPr>
          <a:xfrm>
            <a:off x="838198" y="649945"/>
            <a:ext cx="84347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4400" b="1" dirty="0">
                <a:latin typeface="+mj-lt"/>
              </a:rPr>
              <a:t>원인</a:t>
            </a:r>
            <a:r>
              <a:rPr lang="en-US" altLang="ko-KR" sz="4400" b="1" dirty="0">
                <a:latin typeface="+mj-lt"/>
              </a:rPr>
              <a:t>-</a:t>
            </a:r>
            <a:r>
              <a:rPr lang="ko-KR" altLang="en-US" sz="4400" b="1" dirty="0">
                <a:latin typeface="+mj-lt"/>
              </a:rPr>
              <a:t>질병 간 독립성 가설검정</a:t>
            </a:r>
            <a:endParaRPr lang="ko-KR" altLang="en-US" sz="2400" b="1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958422-EBC9-4C3D-BC25-F59988CB4528}"/>
              </a:ext>
            </a:extLst>
          </p:cNvPr>
          <p:cNvSpPr txBox="1"/>
          <p:nvPr/>
        </p:nvSpPr>
        <p:spPr>
          <a:xfrm>
            <a:off x="838199" y="2515606"/>
            <a:ext cx="9806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비만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음주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흡연와</a:t>
            </a:r>
            <a:r>
              <a:rPr lang="ko-KR" altLang="en-US" dirty="0">
                <a:sym typeface="Wingdings" panose="05000000000000000000" pitchFamily="2" charset="2"/>
              </a:rPr>
              <a:t> 고혈압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당뇨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혈색소이상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요단백이상이 서로 독립적인지에 대해 각각에 대해 생성한 분할표를 이용하여 </a:t>
            </a:r>
            <a:r>
              <a:rPr lang="ko-KR" altLang="en-US" dirty="0" err="1">
                <a:sym typeface="Wingdings" panose="05000000000000000000" pitchFamily="2" charset="2"/>
              </a:rPr>
              <a:t>카이제곱</a:t>
            </a:r>
            <a:r>
              <a:rPr lang="ko-KR" altLang="en-US" dirty="0">
                <a:sym typeface="Wingdings" panose="05000000000000000000" pitchFamily="2" charset="2"/>
              </a:rPr>
              <a:t> 검정을 시행한다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9A8D774-86FF-40C8-AA21-FEE4B2FBB639}"/>
                  </a:ext>
                </a:extLst>
              </p:cNvPr>
              <p:cNvSpPr txBox="1"/>
              <p:nvPr/>
            </p:nvSpPr>
            <p:spPr>
              <a:xfrm>
                <a:off x="1686812" y="3940747"/>
                <a:ext cx="9321157" cy="18080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카이제곱 검정</a:t>
                </a:r>
                <a:endParaRPr lang="en-US" altLang="ko-KR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원</m:t>
                    </m:r>
                  </m:oMath>
                </a14:m>
                <a:r>
                  <a:rPr lang="ko-KR" altLang="en-US" dirty="0"/>
                  <a:t>인변수와 질병변수간 관련성이 없다</a:t>
                </a:r>
                <a:r>
                  <a:rPr lang="en-US" altLang="ko-KR" dirty="0"/>
                  <a:t>.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원</m:t>
                    </m:r>
                  </m:oMath>
                </a14:m>
                <a:r>
                  <a:rPr lang="ko-KR" altLang="en-US" dirty="0"/>
                  <a:t>인과 질병간 관련성이 있다</a:t>
                </a:r>
                <a:r>
                  <a:rPr lang="en-US" altLang="ko-KR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dirty="0"/>
                  <a:t>유의수준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=0.05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5%</m:t>
                        </m:r>
                      </m:e>
                    </m:d>
                  </m:oMath>
                </a14:m>
                <a:endParaRPr lang="en-US" altLang="ko-KR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dirty="0"/>
                  <a:t>관</a:t>
                </a:r>
                <a14:m>
                  <m:oMath xmlns:m="http://schemas.openxmlformats.org/officeDocument/2006/math">
                    <m:r>
                      <a:rPr lang="ko-KR" altLang="en-US" b="0" i="1" dirty="0" smtClean="0">
                        <a:latin typeface="Cambria Math" panose="02040503050406030204" pitchFamily="18" charset="0"/>
                      </a:rPr>
                      <m:t>측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도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수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기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대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도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수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ko-KR" altLang="en-US" i="1" dirty="0">
                        <a:latin typeface="Cambria Math" panose="02040503050406030204" pitchFamily="18" charset="0"/>
                      </a:rPr>
                      <m:t>라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할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때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검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정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통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계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량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𝑂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~ 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𝜒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e>
                        </m:nary>
                      </m:e>
                    </m:nary>
                  </m:oMath>
                </a14:m>
                <a:endParaRPr lang="en-US" altLang="ko-KR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dirty="0" err="1"/>
                  <a:t>검정통계량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/>
                  <a:t>를 통한 </a:t>
                </a:r>
                <a:r>
                  <a:rPr lang="en-US" altLang="ko-KR" dirty="0"/>
                  <a:t>p-value</a:t>
                </a:r>
                <a:r>
                  <a:rPr lang="ko-KR" altLang="en-US" dirty="0"/>
                  <a:t>에 따라 </a:t>
                </a:r>
                <a:r>
                  <a:rPr lang="ko-KR" altLang="en-US" dirty="0" err="1"/>
                  <a:t>귀무가설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 기각 및 채택</a:t>
                </a:r>
                <a:r>
                  <a:rPr lang="en-US" altLang="ko-KR" dirty="0"/>
                  <a:t>⑴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9A8D774-86FF-40C8-AA21-FEE4B2FBB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812" y="3940747"/>
                <a:ext cx="9321157" cy="1808059"/>
              </a:xfrm>
              <a:prstGeom prst="rect">
                <a:avLst/>
              </a:prstGeom>
              <a:blipFill>
                <a:blip r:embed="rId2"/>
                <a:stretch>
                  <a:fillRect l="-719" t="-1684" b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C9111D4-F3C2-4A8F-B4B5-A8A917F09257}"/>
              </a:ext>
            </a:extLst>
          </p:cNvPr>
          <p:cNvSpPr/>
          <p:nvPr/>
        </p:nvSpPr>
        <p:spPr>
          <a:xfrm>
            <a:off x="838199" y="3557858"/>
            <a:ext cx="10477813" cy="2558374"/>
          </a:xfrm>
          <a:prstGeom prst="roundRect">
            <a:avLst/>
          </a:prstGeom>
          <a:noFill/>
          <a:ln w="571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944132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4E32F9FE-8CA0-4DE3-A5DB-BAF6B5542D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`</a:t>
            </a:r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6">
                <a:extLst>
                  <a:ext uri="{FF2B5EF4-FFF2-40B4-BE49-F238E27FC236}">
                    <a16:creationId xmlns:a16="http://schemas.microsoft.com/office/drawing/2014/main" id="{8BF8B289-C904-4415-8CF6-CA421FA129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9044219"/>
                  </p:ext>
                </p:extLst>
              </p:nvPr>
            </p:nvGraphicFramePr>
            <p:xfrm>
              <a:off x="582250" y="729742"/>
              <a:ext cx="3532551" cy="54365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6916">
                      <a:extLst>
                        <a:ext uri="{9D8B030D-6E8A-4147-A177-3AD203B41FA5}">
                          <a16:colId xmlns:a16="http://schemas.microsoft.com/office/drawing/2014/main" val="2446430375"/>
                        </a:ext>
                      </a:extLst>
                    </a:gridCol>
                    <a:gridCol w="1034813">
                      <a:extLst>
                        <a:ext uri="{9D8B030D-6E8A-4147-A177-3AD203B41FA5}">
                          <a16:colId xmlns:a16="http://schemas.microsoft.com/office/drawing/2014/main" val="149997498"/>
                        </a:ext>
                      </a:extLst>
                    </a:gridCol>
                    <a:gridCol w="902192">
                      <a:extLst>
                        <a:ext uri="{9D8B030D-6E8A-4147-A177-3AD203B41FA5}">
                          <a16:colId xmlns:a16="http://schemas.microsoft.com/office/drawing/2014/main" val="4288333629"/>
                        </a:ext>
                      </a:extLst>
                    </a:gridCol>
                    <a:gridCol w="988630">
                      <a:extLst>
                        <a:ext uri="{9D8B030D-6E8A-4147-A177-3AD203B41FA5}">
                          <a16:colId xmlns:a16="http://schemas.microsoft.com/office/drawing/2014/main" val="2788341193"/>
                        </a:ext>
                      </a:extLst>
                    </a:gridCol>
                  </a:tblGrid>
                  <a:tr h="551708">
                    <a:tc gridSpan="4"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600" b="1" dirty="0"/>
                            <a:t>비만 </a:t>
                          </a:r>
                          <a:r>
                            <a:rPr lang="en-US" altLang="ko-KR" sz="1600" b="1" dirty="0"/>
                            <a:t>– </a:t>
                          </a:r>
                          <a:r>
                            <a:rPr lang="ko-KR" altLang="en-US" sz="1600" b="1" dirty="0"/>
                            <a:t>질병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ko-KR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600" b="1" i="1" smtClean="0">
                                      <a:latin typeface="Cambria Math" panose="02040503050406030204" pitchFamily="18" charset="0"/>
                                    </a:rPr>
                                    <m:t>𝝌</m:t>
                                  </m:r>
                                </m:e>
                                <m:sup>
                                  <m:r>
                                    <a:rPr lang="en-US" altLang="ko-KR" sz="16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ko-KR" altLang="en-US" sz="1600" dirty="0"/>
                            <a:t>검정통계량</a:t>
                          </a:r>
                          <a:r>
                            <a:rPr lang="en-US" altLang="ko-KR" sz="1600" dirty="0"/>
                            <a:t>,</a:t>
                          </a:r>
                          <a:r>
                            <a:rPr lang="ko-KR" altLang="en-US" sz="1600" dirty="0"/>
                            <a:t> </a:t>
                          </a:r>
                          <a:r>
                            <a:rPr lang="en-US" altLang="ko-KR" sz="1600" dirty="0" err="1"/>
                            <a:t>pvalue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7817985"/>
                      </a:ext>
                    </a:extLst>
                  </a:tr>
                  <a:tr h="542765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  <m:t>𝜒</m:t>
                                    </m:r>
                                  </m:e>
                                  <m:sup>
                                    <m: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err="1"/>
                            <a:t>pvalue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50098479"/>
                      </a:ext>
                    </a:extLst>
                  </a:tr>
                  <a:tr h="542765">
                    <a:tc row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/>
                            <a:t>남성</a:t>
                          </a:r>
                          <a:endParaRPr lang="en-US" altLang="ko-KR" sz="1600" dirty="0"/>
                        </a:p>
                      </a:txBody>
                      <a:tcPr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200" dirty="0"/>
                            <a:t>고혈압</a:t>
                          </a:r>
                          <a:endParaRPr lang="en-US" altLang="ko-KR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2468.85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0.0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86076262"/>
                      </a:ext>
                    </a:extLst>
                  </a:tr>
                  <a:tr h="54276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200" dirty="0"/>
                            <a:t>당뇨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3155.84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0.0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05992889"/>
                      </a:ext>
                    </a:extLst>
                  </a:tr>
                  <a:tr h="54276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200" dirty="0"/>
                            <a:t>혈색소이상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415.21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2.68e-92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64090696"/>
                      </a:ext>
                    </a:extLst>
                  </a:tr>
                  <a:tr h="54276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200" dirty="0"/>
                            <a:t>요단백이상</a:t>
                          </a:r>
                        </a:p>
                      </a:txBody>
                      <a:tcPr anchor="ctr"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277.56</a:t>
                          </a:r>
                          <a:endParaRPr lang="ko-KR" altLang="en-US" sz="1200" dirty="0"/>
                        </a:p>
                      </a:txBody>
                      <a:tcPr anchor="ctr"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2.55e-62</a:t>
                          </a:r>
                          <a:endParaRPr lang="ko-KR" altLang="en-US" sz="1200" dirty="0"/>
                        </a:p>
                      </a:txBody>
                      <a:tcPr anchor="ctr"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77685400"/>
                      </a:ext>
                    </a:extLst>
                  </a:tr>
                  <a:tr h="542765">
                    <a:tc row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/>
                            <a:t>여성</a:t>
                          </a:r>
                        </a:p>
                      </a:txBody>
                      <a:tcP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200" dirty="0"/>
                            <a:t>고혈압</a:t>
                          </a:r>
                          <a:endParaRPr lang="en-US" altLang="ko-KR" sz="1200" dirty="0"/>
                        </a:p>
                      </a:txBody>
                      <a:tcPr anchor="ctr"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2660.38</a:t>
                          </a:r>
                        </a:p>
                      </a:txBody>
                      <a:tcPr anchor="ctr"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0.0</a:t>
                          </a:r>
                          <a:endParaRPr lang="ko-KR" altLang="en-US" sz="1200" dirty="0"/>
                        </a:p>
                      </a:txBody>
                      <a:tcPr anchor="ctr"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13241780"/>
                      </a:ext>
                    </a:extLst>
                  </a:tr>
                  <a:tr h="54276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200" dirty="0"/>
                            <a:t>당뇨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5701.60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0.0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61674698"/>
                      </a:ext>
                    </a:extLst>
                  </a:tr>
                  <a:tr h="54276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200" dirty="0"/>
                            <a:t>혈색소이상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1464.41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0.0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45604020"/>
                      </a:ext>
                    </a:extLst>
                  </a:tr>
                  <a:tr h="54276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200" dirty="0"/>
                            <a:t>요단백이상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149.97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1.75e-34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124608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6">
                <a:extLst>
                  <a:ext uri="{FF2B5EF4-FFF2-40B4-BE49-F238E27FC236}">
                    <a16:creationId xmlns:a16="http://schemas.microsoft.com/office/drawing/2014/main" id="{8BF8B289-C904-4415-8CF6-CA421FA129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9044219"/>
                  </p:ext>
                </p:extLst>
              </p:nvPr>
            </p:nvGraphicFramePr>
            <p:xfrm>
              <a:off x="582250" y="729742"/>
              <a:ext cx="3532551" cy="54365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6916">
                      <a:extLst>
                        <a:ext uri="{9D8B030D-6E8A-4147-A177-3AD203B41FA5}">
                          <a16:colId xmlns:a16="http://schemas.microsoft.com/office/drawing/2014/main" val="2446430375"/>
                        </a:ext>
                      </a:extLst>
                    </a:gridCol>
                    <a:gridCol w="1034813">
                      <a:extLst>
                        <a:ext uri="{9D8B030D-6E8A-4147-A177-3AD203B41FA5}">
                          <a16:colId xmlns:a16="http://schemas.microsoft.com/office/drawing/2014/main" val="149997498"/>
                        </a:ext>
                      </a:extLst>
                    </a:gridCol>
                    <a:gridCol w="902192">
                      <a:extLst>
                        <a:ext uri="{9D8B030D-6E8A-4147-A177-3AD203B41FA5}">
                          <a16:colId xmlns:a16="http://schemas.microsoft.com/office/drawing/2014/main" val="4288333629"/>
                        </a:ext>
                      </a:extLst>
                    </a:gridCol>
                    <a:gridCol w="988630">
                      <a:extLst>
                        <a:ext uri="{9D8B030D-6E8A-4147-A177-3AD203B41FA5}">
                          <a16:colId xmlns:a16="http://schemas.microsoft.com/office/drawing/2014/main" val="2788341193"/>
                        </a:ext>
                      </a:extLst>
                    </a:gridCol>
                  </a:tblGrid>
                  <a:tr h="551708">
                    <a:tc gridSpan="4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2" t="-1099" r="-688" b="-88351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7817985"/>
                      </a:ext>
                    </a:extLst>
                  </a:tr>
                  <a:tr h="542765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83108" t="-103371" r="-112838" b="-8033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err="1"/>
                            <a:t>pvalue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50098479"/>
                      </a:ext>
                    </a:extLst>
                  </a:tr>
                  <a:tr h="542765">
                    <a:tc row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/>
                            <a:t>남성</a:t>
                          </a:r>
                          <a:endParaRPr lang="en-US" altLang="ko-KR" sz="1600" dirty="0"/>
                        </a:p>
                      </a:txBody>
                      <a:tcPr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200" dirty="0"/>
                            <a:t>고혈압</a:t>
                          </a:r>
                          <a:endParaRPr lang="en-US" altLang="ko-KR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2468.85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0.0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86076262"/>
                      </a:ext>
                    </a:extLst>
                  </a:tr>
                  <a:tr h="54276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200" dirty="0"/>
                            <a:t>당뇨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3155.84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0.0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05992889"/>
                      </a:ext>
                    </a:extLst>
                  </a:tr>
                  <a:tr h="54276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200" dirty="0"/>
                            <a:t>혈색소이상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415.21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2.68e-92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64090696"/>
                      </a:ext>
                    </a:extLst>
                  </a:tr>
                  <a:tr h="54276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200" dirty="0"/>
                            <a:t>요단백이상</a:t>
                          </a:r>
                        </a:p>
                      </a:txBody>
                      <a:tcPr anchor="ctr"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277.56</a:t>
                          </a:r>
                          <a:endParaRPr lang="ko-KR" altLang="en-US" sz="1200" dirty="0"/>
                        </a:p>
                      </a:txBody>
                      <a:tcPr anchor="ctr"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2.55e-62</a:t>
                          </a:r>
                          <a:endParaRPr lang="ko-KR" altLang="en-US" sz="1200" dirty="0"/>
                        </a:p>
                      </a:txBody>
                      <a:tcPr anchor="ctr"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77685400"/>
                      </a:ext>
                    </a:extLst>
                  </a:tr>
                  <a:tr h="542765">
                    <a:tc row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/>
                            <a:t>여성</a:t>
                          </a:r>
                        </a:p>
                      </a:txBody>
                      <a:tcP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200" dirty="0"/>
                            <a:t>고혈압</a:t>
                          </a:r>
                          <a:endParaRPr lang="en-US" altLang="ko-KR" sz="1200" dirty="0"/>
                        </a:p>
                      </a:txBody>
                      <a:tcPr anchor="ctr"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2660.38</a:t>
                          </a:r>
                        </a:p>
                      </a:txBody>
                      <a:tcPr anchor="ctr"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0.0</a:t>
                          </a:r>
                          <a:endParaRPr lang="ko-KR" altLang="en-US" sz="1200" dirty="0"/>
                        </a:p>
                      </a:txBody>
                      <a:tcPr anchor="ctr"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13241780"/>
                      </a:ext>
                    </a:extLst>
                  </a:tr>
                  <a:tr h="54276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200" dirty="0"/>
                            <a:t>당뇨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5701.60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0.0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61674698"/>
                      </a:ext>
                    </a:extLst>
                  </a:tr>
                  <a:tr h="54276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200" dirty="0"/>
                            <a:t>혈색소이상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1464.41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0.0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45604020"/>
                      </a:ext>
                    </a:extLst>
                  </a:tr>
                  <a:tr h="54276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200" dirty="0"/>
                            <a:t>요단백이상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149.97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1.75e-34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124608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표 6">
                <a:extLst>
                  <a:ext uri="{FF2B5EF4-FFF2-40B4-BE49-F238E27FC236}">
                    <a16:creationId xmlns:a16="http://schemas.microsoft.com/office/drawing/2014/main" id="{CCEAEC88-D57A-4B38-AEA2-D018328EFD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5733211"/>
                  </p:ext>
                </p:extLst>
              </p:nvPr>
            </p:nvGraphicFramePr>
            <p:xfrm>
              <a:off x="8077199" y="729742"/>
              <a:ext cx="3532551" cy="54365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6916">
                      <a:extLst>
                        <a:ext uri="{9D8B030D-6E8A-4147-A177-3AD203B41FA5}">
                          <a16:colId xmlns:a16="http://schemas.microsoft.com/office/drawing/2014/main" val="2446430375"/>
                        </a:ext>
                      </a:extLst>
                    </a:gridCol>
                    <a:gridCol w="1034813">
                      <a:extLst>
                        <a:ext uri="{9D8B030D-6E8A-4147-A177-3AD203B41FA5}">
                          <a16:colId xmlns:a16="http://schemas.microsoft.com/office/drawing/2014/main" val="149997498"/>
                        </a:ext>
                      </a:extLst>
                    </a:gridCol>
                    <a:gridCol w="902192">
                      <a:extLst>
                        <a:ext uri="{9D8B030D-6E8A-4147-A177-3AD203B41FA5}">
                          <a16:colId xmlns:a16="http://schemas.microsoft.com/office/drawing/2014/main" val="4288333629"/>
                        </a:ext>
                      </a:extLst>
                    </a:gridCol>
                    <a:gridCol w="988630">
                      <a:extLst>
                        <a:ext uri="{9D8B030D-6E8A-4147-A177-3AD203B41FA5}">
                          <a16:colId xmlns:a16="http://schemas.microsoft.com/office/drawing/2014/main" val="2788341193"/>
                        </a:ext>
                      </a:extLst>
                    </a:gridCol>
                  </a:tblGrid>
                  <a:tr h="551708"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/>
                            <a:t>음주 </a:t>
                          </a:r>
                          <a:r>
                            <a:rPr lang="en-US" altLang="ko-KR" sz="1600" dirty="0"/>
                            <a:t>– </a:t>
                          </a:r>
                          <a:r>
                            <a:rPr lang="ko-KR" altLang="en-US" sz="1600" dirty="0"/>
                            <a:t>질병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600" b="1" i="1" smtClean="0">
                                      <a:latin typeface="Cambria Math" panose="02040503050406030204" pitchFamily="18" charset="0"/>
                                    </a:rPr>
                                    <m:t>𝝌</m:t>
                                  </m:r>
                                </m:e>
                                <m:sup>
                                  <m:r>
                                    <a:rPr lang="en-US" altLang="ko-KR" sz="16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ko-KR" altLang="en-US" sz="1600" dirty="0"/>
                            <a:t>검정통계량</a:t>
                          </a:r>
                          <a:r>
                            <a:rPr lang="en-US" altLang="ko-KR" sz="1600" dirty="0"/>
                            <a:t>,</a:t>
                          </a:r>
                          <a:r>
                            <a:rPr lang="ko-KR" altLang="en-US" sz="1600" dirty="0"/>
                            <a:t> </a:t>
                          </a:r>
                          <a:r>
                            <a:rPr lang="en-US" altLang="ko-KR" sz="1600" dirty="0" err="1"/>
                            <a:t>pvalue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7817985"/>
                      </a:ext>
                    </a:extLst>
                  </a:tr>
                  <a:tr h="542765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  <m:t>𝜒</m:t>
                                    </m:r>
                                  </m:e>
                                  <m:sup>
                                    <m: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err="1"/>
                            <a:t>pvalue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50098479"/>
                      </a:ext>
                    </a:extLst>
                  </a:tr>
                  <a:tr h="542765">
                    <a:tc row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/>
                            <a:t>남성</a:t>
                          </a:r>
                          <a:endParaRPr lang="en-US" altLang="ko-KR" sz="1600" dirty="0"/>
                        </a:p>
                      </a:txBody>
                      <a:tcPr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200" dirty="0"/>
                            <a:t>고혈압</a:t>
                          </a:r>
                          <a:endParaRPr lang="en-US" altLang="ko-KR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308.73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4.12e-69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86076262"/>
                      </a:ext>
                    </a:extLst>
                  </a:tr>
                  <a:tr h="54276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200" dirty="0"/>
                            <a:t>당뇨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6.72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0.0095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05992889"/>
                      </a:ext>
                    </a:extLst>
                  </a:tr>
                  <a:tr h="54276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200" dirty="0"/>
                            <a:t>혈색소이상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202.18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6.96e-46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64090696"/>
                      </a:ext>
                    </a:extLst>
                  </a:tr>
                  <a:tr h="54276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200" dirty="0"/>
                            <a:t>요단백이상</a:t>
                          </a:r>
                        </a:p>
                      </a:txBody>
                      <a:tcPr anchor="ctr"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117.20</a:t>
                          </a:r>
                          <a:endParaRPr lang="ko-KR" altLang="en-US" sz="1200" dirty="0"/>
                        </a:p>
                      </a:txBody>
                      <a:tcPr anchor="ctr"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2.58e-27</a:t>
                          </a:r>
                          <a:endParaRPr lang="ko-KR" altLang="en-US" sz="1200" dirty="0"/>
                        </a:p>
                      </a:txBody>
                      <a:tcPr anchor="ctr"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77685400"/>
                      </a:ext>
                    </a:extLst>
                  </a:tr>
                  <a:tr h="542765">
                    <a:tc row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/>
                            <a:t>여성</a:t>
                          </a:r>
                        </a:p>
                      </a:txBody>
                      <a:tcP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200" dirty="0"/>
                            <a:t>고혈압</a:t>
                          </a:r>
                          <a:endParaRPr lang="en-US" altLang="ko-KR" sz="1200" dirty="0"/>
                        </a:p>
                      </a:txBody>
                      <a:tcPr anchor="ctr"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25.15</a:t>
                          </a:r>
                        </a:p>
                      </a:txBody>
                      <a:tcPr anchor="ctr"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5.30e-07</a:t>
                          </a:r>
                          <a:endParaRPr lang="ko-KR" altLang="en-US" sz="1200" dirty="0"/>
                        </a:p>
                      </a:txBody>
                      <a:tcPr anchor="ctr"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13241780"/>
                      </a:ext>
                    </a:extLst>
                  </a:tr>
                  <a:tr h="54276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200" dirty="0"/>
                            <a:t>당뇨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600.45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1.33e-132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61674698"/>
                      </a:ext>
                    </a:extLst>
                  </a:tr>
                  <a:tr h="54276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200" dirty="0"/>
                            <a:t>혈색소이상</a:t>
                          </a:r>
                        </a:p>
                      </a:txBody>
                      <a:tcPr anchor="ctr">
                        <a:solidFill>
                          <a:srgbClr val="FAA59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1.75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rgbClr val="FAA59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0.184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rgbClr val="FAA59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5604020"/>
                      </a:ext>
                    </a:extLst>
                  </a:tr>
                  <a:tr h="54276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200" dirty="0"/>
                            <a:t>요단백이상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23.96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9.81e-07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124608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표 6">
                <a:extLst>
                  <a:ext uri="{FF2B5EF4-FFF2-40B4-BE49-F238E27FC236}">
                    <a16:creationId xmlns:a16="http://schemas.microsoft.com/office/drawing/2014/main" id="{CCEAEC88-D57A-4B38-AEA2-D018328EFD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5733211"/>
                  </p:ext>
                </p:extLst>
              </p:nvPr>
            </p:nvGraphicFramePr>
            <p:xfrm>
              <a:off x="8077199" y="729742"/>
              <a:ext cx="3532551" cy="54365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6916">
                      <a:extLst>
                        <a:ext uri="{9D8B030D-6E8A-4147-A177-3AD203B41FA5}">
                          <a16:colId xmlns:a16="http://schemas.microsoft.com/office/drawing/2014/main" val="2446430375"/>
                        </a:ext>
                      </a:extLst>
                    </a:gridCol>
                    <a:gridCol w="1034813">
                      <a:extLst>
                        <a:ext uri="{9D8B030D-6E8A-4147-A177-3AD203B41FA5}">
                          <a16:colId xmlns:a16="http://schemas.microsoft.com/office/drawing/2014/main" val="149997498"/>
                        </a:ext>
                      </a:extLst>
                    </a:gridCol>
                    <a:gridCol w="902192">
                      <a:extLst>
                        <a:ext uri="{9D8B030D-6E8A-4147-A177-3AD203B41FA5}">
                          <a16:colId xmlns:a16="http://schemas.microsoft.com/office/drawing/2014/main" val="4288333629"/>
                        </a:ext>
                      </a:extLst>
                    </a:gridCol>
                    <a:gridCol w="988630">
                      <a:extLst>
                        <a:ext uri="{9D8B030D-6E8A-4147-A177-3AD203B41FA5}">
                          <a16:colId xmlns:a16="http://schemas.microsoft.com/office/drawing/2014/main" val="2788341193"/>
                        </a:ext>
                      </a:extLst>
                    </a:gridCol>
                  </a:tblGrid>
                  <a:tr h="551708">
                    <a:tc gridSpan="4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2" t="-1099" r="-688" b="-88351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7817985"/>
                      </a:ext>
                    </a:extLst>
                  </a:tr>
                  <a:tr h="542765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83108" t="-103371" r="-112838" b="-8033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err="1"/>
                            <a:t>pvalue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50098479"/>
                      </a:ext>
                    </a:extLst>
                  </a:tr>
                  <a:tr h="542765">
                    <a:tc row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/>
                            <a:t>남성</a:t>
                          </a:r>
                          <a:endParaRPr lang="en-US" altLang="ko-KR" sz="1600" dirty="0"/>
                        </a:p>
                      </a:txBody>
                      <a:tcPr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200" dirty="0"/>
                            <a:t>고혈압</a:t>
                          </a:r>
                          <a:endParaRPr lang="en-US" altLang="ko-KR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308.73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4.12e-69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86076262"/>
                      </a:ext>
                    </a:extLst>
                  </a:tr>
                  <a:tr h="54276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200" dirty="0"/>
                            <a:t>당뇨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6.72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0.0095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05992889"/>
                      </a:ext>
                    </a:extLst>
                  </a:tr>
                  <a:tr h="54276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200" dirty="0"/>
                            <a:t>혈색소이상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202.18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6.96e-46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64090696"/>
                      </a:ext>
                    </a:extLst>
                  </a:tr>
                  <a:tr h="54276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200" dirty="0"/>
                            <a:t>요단백이상</a:t>
                          </a:r>
                        </a:p>
                      </a:txBody>
                      <a:tcPr anchor="ctr"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117.20</a:t>
                          </a:r>
                          <a:endParaRPr lang="ko-KR" altLang="en-US" sz="1200" dirty="0"/>
                        </a:p>
                      </a:txBody>
                      <a:tcPr anchor="ctr"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2.58e-27</a:t>
                          </a:r>
                          <a:endParaRPr lang="ko-KR" altLang="en-US" sz="1200" dirty="0"/>
                        </a:p>
                      </a:txBody>
                      <a:tcPr anchor="ctr"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77685400"/>
                      </a:ext>
                    </a:extLst>
                  </a:tr>
                  <a:tr h="542765">
                    <a:tc row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/>
                            <a:t>여성</a:t>
                          </a:r>
                        </a:p>
                      </a:txBody>
                      <a:tcP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200" dirty="0"/>
                            <a:t>고혈압</a:t>
                          </a:r>
                          <a:endParaRPr lang="en-US" altLang="ko-KR" sz="1200" dirty="0"/>
                        </a:p>
                      </a:txBody>
                      <a:tcPr anchor="ctr"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25.15</a:t>
                          </a:r>
                        </a:p>
                      </a:txBody>
                      <a:tcPr anchor="ctr"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5.30e-07</a:t>
                          </a:r>
                          <a:endParaRPr lang="ko-KR" altLang="en-US" sz="1200" dirty="0"/>
                        </a:p>
                      </a:txBody>
                      <a:tcPr anchor="ctr"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13241780"/>
                      </a:ext>
                    </a:extLst>
                  </a:tr>
                  <a:tr h="54276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200" dirty="0"/>
                            <a:t>당뇨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600.45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1.33e-132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61674698"/>
                      </a:ext>
                    </a:extLst>
                  </a:tr>
                  <a:tr h="54276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200" dirty="0"/>
                            <a:t>혈색소이상</a:t>
                          </a:r>
                        </a:p>
                      </a:txBody>
                      <a:tcPr anchor="ctr">
                        <a:solidFill>
                          <a:srgbClr val="FAA59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1.75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rgbClr val="FAA59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0.184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rgbClr val="FAA59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5604020"/>
                      </a:ext>
                    </a:extLst>
                  </a:tr>
                  <a:tr h="54276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200" dirty="0"/>
                            <a:t>요단백이상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23.96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9.81e-07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124608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6">
                <a:extLst>
                  <a:ext uri="{FF2B5EF4-FFF2-40B4-BE49-F238E27FC236}">
                    <a16:creationId xmlns:a16="http://schemas.microsoft.com/office/drawing/2014/main" id="{B54EC08E-BDDB-4D51-8EB9-1F754AC1A4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2346630"/>
                  </p:ext>
                </p:extLst>
              </p:nvPr>
            </p:nvGraphicFramePr>
            <p:xfrm>
              <a:off x="4329724" y="729742"/>
              <a:ext cx="3532551" cy="54365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6916">
                      <a:extLst>
                        <a:ext uri="{9D8B030D-6E8A-4147-A177-3AD203B41FA5}">
                          <a16:colId xmlns:a16="http://schemas.microsoft.com/office/drawing/2014/main" val="2446430375"/>
                        </a:ext>
                      </a:extLst>
                    </a:gridCol>
                    <a:gridCol w="1034813">
                      <a:extLst>
                        <a:ext uri="{9D8B030D-6E8A-4147-A177-3AD203B41FA5}">
                          <a16:colId xmlns:a16="http://schemas.microsoft.com/office/drawing/2014/main" val="149997498"/>
                        </a:ext>
                      </a:extLst>
                    </a:gridCol>
                    <a:gridCol w="902192">
                      <a:extLst>
                        <a:ext uri="{9D8B030D-6E8A-4147-A177-3AD203B41FA5}">
                          <a16:colId xmlns:a16="http://schemas.microsoft.com/office/drawing/2014/main" val="4288333629"/>
                        </a:ext>
                      </a:extLst>
                    </a:gridCol>
                    <a:gridCol w="988630">
                      <a:extLst>
                        <a:ext uri="{9D8B030D-6E8A-4147-A177-3AD203B41FA5}">
                          <a16:colId xmlns:a16="http://schemas.microsoft.com/office/drawing/2014/main" val="2788341193"/>
                        </a:ext>
                      </a:extLst>
                    </a:gridCol>
                  </a:tblGrid>
                  <a:tr h="612897"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/>
                            <a:t>흡연 </a:t>
                          </a:r>
                          <a:r>
                            <a:rPr lang="en-US" altLang="ko-KR" sz="1600" dirty="0"/>
                            <a:t>– </a:t>
                          </a:r>
                          <a:r>
                            <a:rPr lang="ko-KR" altLang="en-US" sz="1600" dirty="0"/>
                            <a:t>질병 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600" b="1" i="1" smtClean="0">
                                      <a:latin typeface="Cambria Math" panose="02040503050406030204" pitchFamily="18" charset="0"/>
                                    </a:rPr>
                                    <m:t>𝝌</m:t>
                                  </m:r>
                                </m:e>
                                <m:sup>
                                  <m:r>
                                    <a:rPr lang="en-US" altLang="ko-KR" sz="16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ko-KR" altLang="en-US" sz="1600" dirty="0"/>
                            <a:t>검정통계량</a:t>
                          </a:r>
                          <a:r>
                            <a:rPr lang="en-US" altLang="ko-KR" sz="1600" dirty="0"/>
                            <a:t>,</a:t>
                          </a:r>
                          <a:r>
                            <a:rPr lang="ko-KR" altLang="en-US" sz="1600" dirty="0"/>
                            <a:t> </a:t>
                          </a:r>
                          <a:r>
                            <a:rPr lang="en-US" altLang="ko-KR" sz="1600" dirty="0" err="1"/>
                            <a:t>pvalue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7817985"/>
                      </a:ext>
                    </a:extLst>
                  </a:tr>
                  <a:tr h="602962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  <m:t>𝜒</m:t>
                                    </m:r>
                                  </m:e>
                                  <m:sup>
                                    <m: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err="1"/>
                            <a:t>pvalue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50098479"/>
                      </a:ext>
                    </a:extLst>
                  </a:tr>
                  <a:tr h="602962"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/>
                        </a:p>
                      </a:txBody>
                      <a:tcPr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/>
                            <a:t>고혈압</a:t>
                          </a:r>
                          <a:endParaRPr lang="en-US" altLang="ko-KR" sz="12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1372</a:t>
                          </a:r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1.66e-300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6076262"/>
                      </a:ext>
                    </a:extLst>
                  </a:tr>
                  <a:tr h="602962">
                    <a:tc row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/>
                            <a:t>남성</a:t>
                          </a:r>
                          <a:endParaRPr lang="en-US" altLang="ko-KR" sz="1600" dirty="0"/>
                        </a:p>
                      </a:txBody>
                      <a:tcP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/>
                            <a:t>당뇨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233.99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8.01e-53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05992889"/>
                      </a:ext>
                    </a:extLst>
                  </a:tr>
                  <a:tr h="602962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/>
                        </a:p>
                      </a:txBody>
                      <a:tcP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/>
                            <a:t>혈색소이상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86.84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1.17e-20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64090696"/>
                      </a:ext>
                    </a:extLst>
                  </a:tr>
                  <a:tr h="602962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/>
                        </a:p>
                      </a:txBody>
                      <a:tcP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/>
                            <a:t>요단백이상</a:t>
                          </a:r>
                        </a:p>
                      </a:txBody>
                      <a:tcPr anchor="ctr"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14.25</a:t>
                          </a:r>
                          <a:endParaRPr lang="ko-KR" altLang="en-US" sz="1200" dirty="0"/>
                        </a:p>
                      </a:txBody>
                      <a:tcPr anchor="ctr"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0.0001</a:t>
                          </a:r>
                          <a:endParaRPr lang="ko-KR" altLang="en-US" sz="1200" dirty="0"/>
                        </a:p>
                      </a:txBody>
                      <a:tcPr anchor="ctr"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77685400"/>
                      </a:ext>
                    </a:extLst>
                  </a:tr>
                  <a:tr h="602962">
                    <a:tc rowSpan="3"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600" dirty="0"/>
                            <a:t>여성</a:t>
                          </a:r>
                        </a:p>
                      </a:txBody>
                      <a:tcP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/>
                            <a:t>당뇨</a:t>
                          </a:r>
                        </a:p>
                      </a:txBody>
                      <a:tcPr anchor="ctr"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20.67</a:t>
                          </a:r>
                          <a:endParaRPr lang="ko-KR" altLang="en-US" sz="1200" dirty="0"/>
                        </a:p>
                      </a:txBody>
                      <a:tcPr anchor="ctr"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5.45e-06</a:t>
                          </a:r>
                          <a:endParaRPr lang="ko-KR" altLang="en-US" sz="1200" dirty="0"/>
                        </a:p>
                      </a:txBody>
                      <a:tcPr anchor="ctr"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361674698"/>
                      </a:ext>
                    </a:extLst>
                  </a:tr>
                  <a:tr h="602962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/>
                            <a:t>혈색소이상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277.59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2.51e-62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45604020"/>
                      </a:ext>
                    </a:extLst>
                  </a:tr>
                  <a:tr h="602962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/>
                            <a:t>요단백이상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15.75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7.20e-05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124608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6">
                <a:extLst>
                  <a:ext uri="{FF2B5EF4-FFF2-40B4-BE49-F238E27FC236}">
                    <a16:creationId xmlns:a16="http://schemas.microsoft.com/office/drawing/2014/main" id="{B54EC08E-BDDB-4D51-8EB9-1F754AC1A4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2346630"/>
                  </p:ext>
                </p:extLst>
              </p:nvPr>
            </p:nvGraphicFramePr>
            <p:xfrm>
              <a:off x="4329724" y="729742"/>
              <a:ext cx="3532551" cy="54365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6916">
                      <a:extLst>
                        <a:ext uri="{9D8B030D-6E8A-4147-A177-3AD203B41FA5}">
                          <a16:colId xmlns:a16="http://schemas.microsoft.com/office/drawing/2014/main" val="2446430375"/>
                        </a:ext>
                      </a:extLst>
                    </a:gridCol>
                    <a:gridCol w="1034813">
                      <a:extLst>
                        <a:ext uri="{9D8B030D-6E8A-4147-A177-3AD203B41FA5}">
                          <a16:colId xmlns:a16="http://schemas.microsoft.com/office/drawing/2014/main" val="149997498"/>
                        </a:ext>
                      </a:extLst>
                    </a:gridCol>
                    <a:gridCol w="902192">
                      <a:extLst>
                        <a:ext uri="{9D8B030D-6E8A-4147-A177-3AD203B41FA5}">
                          <a16:colId xmlns:a16="http://schemas.microsoft.com/office/drawing/2014/main" val="4288333629"/>
                        </a:ext>
                      </a:extLst>
                    </a:gridCol>
                    <a:gridCol w="988630">
                      <a:extLst>
                        <a:ext uri="{9D8B030D-6E8A-4147-A177-3AD203B41FA5}">
                          <a16:colId xmlns:a16="http://schemas.microsoft.com/office/drawing/2014/main" val="2788341193"/>
                        </a:ext>
                      </a:extLst>
                    </a:gridCol>
                  </a:tblGrid>
                  <a:tr h="612897">
                    <a:tc gridSpan="4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72" t="-990" r="-690" b="-78613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7817985"/>
                      </a:ext>
                    </a:extLst>
                  </a:tr>
                  <a:tr h="602962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83108" t="-103030" r="-112162" b="-702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err="1"/>
                            <a:t>pvalue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50098479"/>
                      </a:ext>
                    </a:extLst>
                  </a:tr>
                  <a:tr h="602962"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/>
                        </a:p>
                      </a:txBody>
                      <a:tcPr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/>
                            <a:t>고혈압</a:t>
                          </a:r>
                          <a:endParaRPr lang="en-US" altLang="ko-KR" sz="12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1372</a:t>
                          </a:r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1.66e-300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6076262"/>
                      </a:ext>
                    </a:extLst>
                  </a:tr>
                  <a:tr h="602962">
                    <a:tc row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/>
                            <a:t>남성</a:t>
                          </a:r>
                          <a:endParaRPr lang="en-US" altLang="ko-KR" sz="1600" dirty="0"/>
                        </a:p>
                      </a:txBody>
                      <a:tcP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/>
                            <a:t>당뇨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233.99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8.01e-53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05992889"/>
                      </a:ext>
                    </a:extLst>
                  </a:tr>
                  <a:tr h="602962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/>
                        </a:p>
                      </a:txBody>
                      <a:tcP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/>
                            <a:t>혈색소이상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86.84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1.17e-20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64090696"/>
                      </a:ext>
                    </a:extLst>
                  </a:tr>
                  <a:tr h="602962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/>
                        </a:p>
                      </a:txBody>
                      <a:tcP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/>
                            <a:t>요단백이상</a:t>
                          </a:r>
                        </a:p>
                      </a:txBody>
                      <a:tcPr anchor="ctr"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14.25</a:t>
                          </a:r>
                          <a:endParaRPr lang="ko-KR" altLang="en-US" sz="1200" dirty="0"/>
                        </a:p>
                      </a:txBody>
                      <a:tcPr anchor="ctr"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0.0001</a:t>
                          </a:r>
                          <a:endParaRPr lang="ko-KR" altLang="en-US" sz="1200" dirty="0"/>
                        </a:p>
                      </a:txBody>
                      <a:tcPr anchor="ctr"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77685400"/>
                      </a:ext>
                    </a:extLst>
                  </a:tr>
                  <a:tr h="602962">
                    <a:tc rowSpan="3"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600" dirty="0"/>
                            <a:t>여성</a:t>
                          </a:r>
                        </a:p>
                      </a:txBody>
                      <a:tcP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/>
                            <a:t>당뇨</a:t>
                          </a:r>
                        </a:p>
                      </a:txBody>
                      <a:tcPr anchor="ctr"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20.67</a:t>
                          </a:r>
                          <a:endParaRPr lang="ko-KR" altLang="en-US" sz="1200" dirty="0"/>
                        </a:p>
                      </a:txBody>
                      <a:tcPr anchor="ctr"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5.45e-06</a:t>
                          </a:r>
                          <a:endParaRPr lang="ko-KR" altLang="en-US" sz="1200" dirty="0"/>
                        </a:p>
                      </a:txBody>
                      <a:tcPr anchor="ctr"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361674698"/>
                      </a:ext>
                    </a:extLst>
                  </a:tr>
                  <a:tr h="602962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/>
                            <a:t>혈색소이상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277.59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2.51e-62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45604020"/>
                      </a:ext>
                    </a:extLst>
                  </a:tr>
                  <a:tr h="602962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/>
                            <a:t>요단백이상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15.75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7.20e-05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1246087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95209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4E6F68-8962-45B2-A39F-593680841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7310"/>
            <a:ext cx="10515600" cy="1325563"/>
          </a:xfrm>
        </p:spPr>
        <p:txBody>
          <a:bodyPr/>
          <a:lstStyle/>
          <a:p>
            <a:r>
              <a:rPr lang="ko-KR" altLang="en-US" b="1" dirty="0"/>
              <a:t>사용언어 및 사용패키지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A50754-FBE8-4937-BBB8-90C531113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72873"/>
            <a:ext cx="10966939" cy="4351338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사용언어 </a:t>
            </a:r>
            <a:r>
              <a:rPr lang="en-US" altLang="ko-KR" sz="3200" dirty="0"/>
              <a:t>: </a:t>
            </a:r>
            <a:r>
              <a:rPr lang="ko-KR" altLang="en-US" sz="3200" dirty="0"/>
              <a:t>파이썬</a:t>
            </a:r>
            <a:r>
              <a:rPr lang="en-US" altLang="ko-KR" sz="3200" dirty="0"/>
              <a:t>(Python)</a:t>
            </a:r>
          </a:p>
          <a:p>
            <a:r>
              <a:rPr lang="ko-KR" altLang="en-US" sz="3200" dirty="0"/>
              <a:t>사용패키지 </a:t>
            </a:r>
            <a:r>
              <a:rPr lang="en-US" altLang="ko-KR" sz="3200" dirty="0"/>
              <a:t>: pandas(</a:t>
            </a:r>
            <a:r>
              <a:rPr lang="ko-KR" altLang="en-US" sz="3200" dirty="0"/>
              <a:t>데이터프레임 및 통계함수</a:t>
            </a:r>
            <a:r>
              <a:rPr lang="en-US" altLang="ko-KR" sz="3200" dirty="0"/>
              <a:t>),</a:t>
            </a:r>
            <a:r>
              <a:rPr lang="ko-KR" altLang="en-US" sz="3200" dirty="0"/>
              <a:t> </a:t>
            </a:r>
            <a:r>
              <a:rPr lang="en-US" altLang="ko-KR" sz="3200" dirty="0" err="1"/>
              <a:t>numpy</a:t>
            </a:r>
            <a:r>
              <a:rPr lang="en-US" altLang="ko-KR" sz="3200" dirty="0"/>
              <a:t>(</a:t>
            </a:r>
            <a:r>
              <a:rPr lang="ko-KR" altLang="en-US" sz="3200" dirty="0"/>
              <a:t>행렬 및 연산</a:t>
            </a:r>
            <a:r>
              <a:rPr lang="en-US" altLang="ko-KR" sz="3200" dirty="0"/>
              <a:t>),</a:t>
            </a:r>
            <a:r>
              <a:rPr lang="ko-KR" altLang="en-US" sz="3200" dirty="0"/>
              <a:t> </a:t>
            </a:r>
            <a:r>
              <a:rPr lang="en-US" altLang="ko-KR" sz="3200" dirty="0"/>
              <a:t>seaborn(</a:t>
            </a:r>
            <a:r>
              <a:rPr lang="ko-KR" altLang="en-US" sz="3200" dirty="0"/>
              <a:t>시각화</a:t>
            </a:r>
            <a:r>
              <a:rPr lang="en-US" altLang="ko-KR" sz="3200" dirty="0"/>
              <a:t>),</a:t>
            </a:r>
            <a:r>
              <a:rPr lang="ko-KR" altLang="en-US" sz="3200" dirty="0"/>
              <a:t> </a:t>
            </a:r>
            <a:r>
              <a:rPr lang="en-US" altLang="ko-KR" sz="3200" dirty="0"/>
              <a:t>matplotlib(</a:t>
            </a:r>
            <a:r>
              <a:rPr lang="ko-KR" altLang="en-US" sz="3200" dirty="0"/>
              <a:t>시각화</a:t>
            </a:r>
            <a:r>
              <a:rPr lang="en-US" altLang="ko-KR" sz="3200" dirty="0"/>
              <a:t>)</a:t>
            </a:r>
          </a:p>
          <a:p>
            <a:pPr marL="0" indent="0">
              <a:buNone/>
            </a:pPr>
            <a:r>
              <a:rPr lang="en-US" altLang="ko-KR" sz="3200" dirty="0">
                <a:sym typeface="Wingdings" panose="05000000000000000000" pitchFamily="2" charset="2"/>
              </a:rPr>
              <a:t> </a:t>
            </a:r>
            <a:r>
              <a:rPr lang="ko-KR" altLang="en-US" sz="3200" dirty="0">
                <a:sym typeface="Wingdings" panose="05000000000000000000" pitchFamily="2" charset="2"/>
              </a:rPr>
              <a:t>향후 분석모델에 따라 추가할 예정</a:t>
            </a:r>
            <a:endParaRPr lang="ko-KR" altLang="en-US" sz="3200" dirty="0"/>
          </a:p>
        </p:txBody>
      </p:sp>
      <p:sp>
        <p:nvSpPr>
          <p:cNvPr id="4" name="액자 3">
            <a:extLst>
              <a:ext uri="{FF2B5EF4-FFF2-40B4-BE49-F238E27FC236}">
                <a16:creationId xmlns:a16="http://schemas.microsoft.com/office/drawing/2014/main" id="{D8098CAB-E77F-4D9B-84FB-84C1F42907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27F0DB5-8353-4BB9-A3D6-61AB98477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763" y="4246430"/>
            <a:ext cx="2350284" cy="92470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2B2E7C5-382B-4617-A043-47813100C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353" y="4248542"/>
            <a:ext cx="2129294" cy="924702"/>
          </a:xfrm>
          <a:prstGeom prst="rect">
            <a:avLst/>
          </a:prstGeom>
          <a:ln>
            <a:solidFill>
              <a:srgbClr val="4472C4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CB66299-28BD-489D-A18B-6D8D36A1ED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0369" y="5336376"/>
            <a:ext cx="3611261" cy="924702"/>
          </a:xfrm>
          <a:prstGeom prst="rect">
            <a:avLst/>
          </a:prstGeom>
          <a:ln>
            <a:solidFill>
              <a:srgbClr val="4472C4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BD0F80A-797E-4A0D-A450-B6CE59A949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7952" y="4248543"/>
            <a:ext cx="2109880" cy="924701"/>
          </a:xfrm>
          <a:prstGeom prst="rect">
            <a:avLst/>
          </a:prstGeom>
          <a:ln>
            <a:solidFill>
              <a:srgbClr val="4472C4"/>
            </a:solidFill>
          </a:ln>
        </p:spPr>
      </p:pic>
    </p:spTree>
    <p:extLst>
      <p:ext uri="{BB962C8B-B14F-4D97-AF65-F5344CB8AC3E}">
        <p14:creationId xmlns:p14="http://schemas.microsoft.com/office/powerpoint/2010/main" val="1758612345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6">
                <a:extLst>
                  <a:ext uri="{FF2B5EF4-FFF2-40B4-BE49-F238E27FC236}">
                    <a16:creationId xmlns:a16="http://schemas.microsoft.com/office/drawing/2014/main" id="{24CFEDEA-5A6B-4898-828C-5854D3E593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9122218"/>
                  </p:ext>
                </p:extLst>
              </p:nvPr>
            </p:nvGraphicFramePr>
            <p:xfrm>
              <a:off x="838199" y="710703"/>
              <a:ext cx="3532551" cy="54365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6916">
                      <a:extLst>
                        <a:ext uri="{9D8B030D-6E8A-4147-A177-3AD203B41FA5}">
                          <a16:colId xmlns:a16="http://schemas.microsoft.com/office/drawing/2014/main" val="2446430375"/>
                        </a:ext>
                      </a:extLst>
                    </a:gridCol>
                    <a:gridCol w="1034813">
                      <a:extLst>
                        <a:ext uri="{9D8B030D-6E8A-4147-A177-3AD203B41FA5}">
                          <a16:colId xmlns:a16="http://schemas.microsoft.com/office/drawing/2014/main" val="149997498"/>
                        </a:ext>
                      </a:extLst>
                    </a:gridCol>
                    <a:gridCol w="902192">
                      <a:extLst>
                        <a:ext uri="{9D8B030D-6E8A-4147-A177-3AD203B41FA5}">
                          <a16:colId xmlns:a16="http://schemas.microsoft.com/office/drawing/2014/main" val="4288333629"/>
                        </a:ext>
                      </a:extLst>
                    </a:gridCol>
                    <a:gridCol w="988630">
                      <a:extLst>
                        <a:ext uri="{9D8B030D-6E8A-4147-A177-3AD203B41FA5}">
                          <a16:colId xmlns:a16="http://schemas.microsoft.com/office/drawing/2014/main" val="2788341193"/>
                        </a:ext>
                      </a:extLst>
                    </a:gridCol>
                  </a:tblGrid>
                  <a:tr h="551708"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/>
                            <a:t>음주 </a:t>
                          </a:r>
                          <a:r>
                            <a:rPr lang="en-US" altLang="ko-KR" sz="1600" dirty="0"/>
                            <a:t>– </a:t>
                          </a:r>
                          <a:r>
                            <a:rPr lang="ko-KR" altLang="en-US" sz="1600" dirty="0"/>
                            <a:t>질병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600" b="1" i="1" smtClean="0">
                                      <a:latin typeface="Cambria Math" panose="02040503050406030204" pitchFamily="18" charset="0"/>
                                    </a:rPr>
                                    <m:t>𝝌</m:t>
                                  </m:r>
                                </m:e>
                                <m:sup>
                                  <m:r>
                                    <a:rPr lang="en-US" altLang="ko-KR" sz="16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ko-KR" altLang="en-US" sz="1600" dirty="0"/>
                            <a:t>검정통계량</a:t>
                          </a:r>
                          <a:r>
                            <a:rPr lang="en-US" altLang="ko-KR" sz="1600" dirty="0"/>
                            <a:t>,</a:t>
                          </a:r>
                          <a:r>
                            <a:rPr lang="ko-KR" altLang="en-US" sz="1600" dirty="0"/>
                            <a:t> </a:t>
                          </a:r>
                          <a:r>
                            <a:rPr lang="en-US" altLang="ko-KR" sz="1600" dirty="0" err="1"/>
                            <a:t>pvalue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7817985"/>
                      </a:ext>
                    </a:extLst>
                  </a:tr>
                  <a:tr h="542765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  <m:t>𝜒</m:t>
                                    </m:r>
                                  </m:e>
                                  <m:sup>
                                    <m: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err="1"/>
                            <a:t>pvalue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50098479"/>
                      </a:ext>
                    </a:extLst>
                  </a:tr>
                  <a:tr h="542765">
                    <a:tc row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/>
                            <a:t>남성</a:t>
                          </a:r>
                          <a:endParaRPr lang="en-US" altLang="ko-KR" sz="1600" dirty="0"/>
                        </a:p>
                      </a:txBody>
                      <a:tcPr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200" dirty="0"/>
                            <a:t>고혈압</a:t>
                          </a:r>
                          <a:endParaRPr lang="en-US" altLang="ko-KR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308.73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4.12e-69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86076262"/>
                      </a:ext>
                    </a:extLst>
                  </a:tr>
                  <a:tr h="54276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200" dirty="0"/>
                            <a:t>당뇨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6.72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0.0095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05992889"/>
                      </a:ext>
                    </a:extLst>
                  </a:tr>
                  <a:tr h="54276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200" dirty="0"/>
                            <a:t>혈색소이상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202.18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6.96e-46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64090696"/>
                      </a:ext>
                    </a:extLst>
                  </a:tr>
                  <a:tr h="54276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200" dirty="0"/>
                            <a:t>요단백이상</a:t>
                          </a:r>
                        </a:p>
                      </a:txBody>
                      <a:tcPr anchor="ctr"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117.20</a:t>
                          </a:r>
                          <a:endParaRPr lang="ko-KR" altLang="en-US" sz="1200" dirty="0"/>
                        </a:p>
                      </a:txBody>
                      <a:tcPr anchor="ctr"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2.58e-27</a:t>
                          </a:r>
                          <a:endParaRPr lang="ko-KR" altLang="en-US" sz="1200" dirty="0"/>
                        </a:p>
                      </a:txBody>
                      <a:tcPr anchor="ctr"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77685400"/>
                      </a:ext>
                    </a:extLst>
                  </a:tr>
                  <a:tr h="542765">
                    <a:tc row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/>
                            <a:t>여성</a:t>
                          </a:r>
                        </a:p>
                      </a:txBody>
                      <a:tcP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200" dirty="0"/>
                            <a:t>고혈압</a:t>
                          </a:r>
                          <a:endParaRPr lang="en-US" altLang="ko-KR" sz="1200" dirty="0"/>
                        </a:p>
                      </a:txBody>
                      <a:tcPr anchor="ctr"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25.15</a:t>
                          </a:r>
                        </a:p>
                      </a:txBody>
                      <a:tcPr anchor="ctr"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5.30e-07</a:t>
                          </a:r>
                          <a:endParaRPr lang="ko-KR" altLang="en-US" sz="1200" dirty="0"/>
                        </a:p>
                      </a:txBody>
                      <a:tcPr anchor="ctr"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13241780"/>
                      </a:ext>
                    </a:extLst>
                  </a:tr>
                  <a:tr h="54276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200" dirty="0"/>
                            <a:t>당뇨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600.45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1.33e-132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61674698"/>
                      </a:ext>
                    </a:extLst>
                  </a:tr>
                  <a:tr h="54276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200" dirty="0"/>
                            <a:t>혈색소이상</a:t>
                          </a:r>
                        </a:p>
                      </a:txBody>
                      <a:tcPr anchor="ctr">
                        <a:solidFill>
                          <a:srgbClr val="FAA59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1.75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rgbClr val="FAA59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0.184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rgbClr val="FAA59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5604020"/>
                      </a:ext>
                    </a:extLst>
                  </a:tr>
                  <a:tr h="54276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200" dirty="0"/>
                            <a:t>요단백이상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23.96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9.81e-07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124608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6">
                <a:extLst>
                  <a:ext uri="{FF2B5EF4-FFF2-40B4-BE49-F238E27FC236}">
                    <a16:creationId xmlns:a16="http://schemas.microsoft.com/office/drawing/2014/main" id="{24CFEDEA-5A6B-4898-828C-5854D3E593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9122218"/>
                  </p:ext>
                </p:extLst>
              </p:nvPr>
            </p:nvGraphicFramePr>
            <p:xfrm>
              <a:off x="838199" y="710703"/>
              <a:ext cx="3532551" cy="54365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6916">
                      <a:extLst>
                        <a:ext uri="{9D8B030D-6E8A-4147-A177-3AD203B41FA5}">
                          <a16:colId xmlns:a16="http://schemas.microsoft.com/office/drawing/2014/main" val="2446430375"/>
                        </a:ext>
                      </a:extLst>
                    </a:gridCol>
                    <a:gridCol w="1034813">
                      <a:extLst>
                        <a:ext uri="{9D8B030D-6E8A-4147-A177-3AD203B41FA5}">
                          <a16:colId xmlns:a16="http://schemas.microsoft.com/office/drawing/2014/main" val="149997498"/>
                        </a:ext>
                      </a:extLst>
                    </a:gridCol>
                    <a:gridCol w="902192">
                      <a:extLst>
                        <a:ext uri="{9D8B030D-6E8A-4147-A177-3AD203B41FA5}">
                          <a16:colId xmlns:a16="http://schemas.microsoft.com/office/drawing/2014/main" val="4288333629"/>
                        </a:ext>
                      </a:extLst>
                    </a:gridCol>
                    <a:gridCol w="988630">
                      <a:extLst>
                        <a:ext uri="{9D8B030D-6E8A-4147-A177-3AD203B41FA5}">
                          <a16:colId xmlns:a16="http://schemas.microsoft.com/office/drawing/2014/main" val="2788341193"/>
                        </a:ext>
                      </a:extLst>
                    </a:gridCol>
                  </a:tblGrid>
                  <a:tr h="551708">
                    <a:tc gridSpan="4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2" t="-1099" r="-862" b="-88351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7817985"/>
                      </a:ext>
                    </a:extLst>
                  </a:tr>
                  <a:tr h="542765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83108" t="-103371" r="-112838" b="-8033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err="1"/>
                            <a:t>pvalue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50098479"/>
                      </a:ext>
                    </a:extLst>
                  </a:tr>
                  <a:tr h="542765">
                    <a:tc row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/>
                            <a:t>남성</a:t>
                          </a:r>
                          <a:endParaRPr lang="en-US" altLang="ko-KR" sz="1600" dirty="0"/>
                        </a:p>
                      </a:txBody>
                      <a:tcPr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200" dirty="0"/>
                            <a:t>고혈압</a:t>
                          </a:r>
                          <a:endParaRPr lang="en-US" altLang="ko-KR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308.73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4.12e-69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86076262"/>
                      </a:ext>
                    </a:extLst>
                  </a:tr>
                  <a:tr h="54276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200" dirty="0"/>
                            <a:t>당뇨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6.72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0.0095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05992889"/>
                      </a:ext>
                    </a:extLst>
                  </a:tr>
                  <a:tr h="54276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200" dirty="0"/>
                            <a:t>혈색소이상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202.18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6.96e-46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64090696"/>
                      </a:ext>
                    </a:extLst>
                  </a:tr>
                  <a:tr h="54276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200" dirty="0"/>
                            <a:t>요단백이상</a:t>
                          </a:r>
                        </a:p>
                      </a:txBody>
                      <a:tcPr anchor="ctr"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117.20</a:t>
                          </a:r>
                          <a:endParaRPr lang="ko-KR" altLang="en-US" sz="1200" dirty="0"/>
                        </a:p>
                      </a:txBody>
                      <a:tcPr anchor="ctr"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2.58e-27</a:t>
                          </a:r>
                          <a:endParaRPr lang="ko-KR" altLang="en-US" sz="1200" dirty="0"/>
                        </a:p>
                      </a:txBody>
                      <a:tcPr anchor="ctr"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77685400"/>
                      </a:ext>
                    </a:extLst>
                  </a:tr>
                  <a:tr h="542765">
                    <a:tc row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/>
                            <a:t>여성</a:t>
                          </a:r>
                        </a:p>
                      </a:txBody>
                      <a:tcP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200" dirty="0"/>
                            <a:t>고혈압</a:t>
                          </a:r>
                          <a:endParaRPr lang="en-US" altLang="ko-KR" sz="1200" dirty="0"/>
                        </a:p>
                      </a:txBody>
                      <a:tcPr anchor="ctr"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25.15</a:t>
                          </a:r>
                        </a:p>
                      </a:txBody>
                      <a:tcPr anchor="ctr"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5.30e-07</a:t>
                          </a:r>
                          <a:endParaRPr lang="ko-KR" altLang="en-US" sz="1200" dirty="0"/>
                        </a:p>
                      </a:txBody>
                      <a:tcPr anchor="ctr"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13241780"/>
                      </a:ext>
                    </a:extLst>
                  </a:tr>
                  <a:tr h="54276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200" dirty="0"/>
                            <a:t>당뇨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600.45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1.33e-132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61674698"/>
                      </a:ext>
                    </a:extLst>
                  </a:tr>
                  <a:tr h="54276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200" dirty="0"/>
                            <a:t>혈색소이상</a:t>
                          </a:r>
                        </a:p>
                      </a:txBody>
                      <a:tcPr anchor="ctr">
                        <a:solidFill>
                          <a:srgbClr val="FAA59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1.75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rgbClr val="FAA59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0.184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rgbClr val="FAA59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5604020"/>
                      </a:ext>
                    </a:extLst>
                  </a:tr>
                  <a:tr h="54276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ko-KR" altLang="en-US" sz="1200" dirty="0"/>
                            <a:t>요단백이상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23.96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/>
                            <a:t>9.81e-07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1246087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액자 4">
            <a:extLst>
              <a:ext uri="{FF2B5EF4-FFF2-40B4-BE49-F238E27FC236}">
                <a16:creationId xmlns:a16="http://schemas.microsoft.com/office/drawing/2014/main" id="{B6569B45-C88D-4748-9FDE-023FB1FB881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`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FE9B1E0-3999-4DD0-9A63-6A88D8C96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4928" y="1550931"/>
            <a:ext cx="6590442" cy="3756136"/>
          </a:xfrm>
        </p:spPr>
        <p:txBody>
          <a:bodyPr>
            <a:normAutofit/>
          </a:bodyPr>
          <a:lstStyle/>
          <a:p>
            <a:r>
              <a:rPr lang="ko-KR" altLang="en-US" sz="2400" b="1" dirty="0"/>
              <a:t>여성집단에서 음주 </a:t>
            </a:r>
            <a:r>
              <a:rPr lang="en-US" altLang="ko-KR" sz="2400" b="1" dirty="0"/>
              <a:t>– </a:t>
            </a:r>
            <a:r>
              <a:rPr lang="ko-KR" altLang="en-US" sz="2400" b="1" dirty="0"/>
              <a:t>혈색소이상의 </a:t>
            </a:r>
            <a:br>
              <a:rPr lang="en-US" altLang="ko-KR" sz="2400" b="1" dirty="0"/>
            </a:br>
            <a:r>
              <a:rPr lang="en-US" altLang="ko-KR" sz="2400" b="1" dirty="0"/>
              <a:t>p-value &gt; 0.05 </a:t>
            </a:r>
            <a:r>
              <a:rPr lang="ko-KR" altLang="en-US" sz="2400" b="1" dirty="0"/>
              <a:t>이므로</a:t>
            </a:r>
            <a:r>
              <a:rPr lang="en-US" altLang="ko-KR" sz="2400" b="1" dirty="0"/>
              <a:t>, </a:t>
            </a:r>
            <a:br>
              <a:rPr lang="en-US" altLang="ko-KR" sz="2400" b="1" dirty="0"/>
            </a:br>
            <a:r>
              <a:rPr lang="ko-KR" altLang="en-US" sz="2400" b="1" dirty="0" err="1"/>
              <a:t>카이제곱검정에서</a:t>
            </a:r>
            <a:r>
              <a:rPr lang="ko-KR" altLang="en-US" sz="2400" b="1" dirty="0"/>
              <a:t> </a:t>
            </a:r>
            <a:br>
              <a:rPr lang="en-US" altLang="ko-KR" sz="2400" b="1" dirty="0"/>
            </a:br>
            <a:r>
              <a:rPr lang="ko-KR" altLang="en-US" sz="2400" b="1" dirty="0" err="1"/>
              <a:t>귀무가설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원인 </a:t>
            </a:r>
            <a:r>
              <a:rPr lang="en-US" altLang="ko-KR" sz="2400" b="1" dirty="0"/>
              <a:t>– </a:t>
            </a:r>
            <a:r>
              <a:rPr lang="ko-KR" altLang="en-US" sz="2400" b="1" dirty="0"/>
              <a:t>질병은 독립이다</a:t>
            </a:r>
            <a:r>
              <a:rPr lang="en-US" altLang="ko-KR" sz="2400" b="1" dirty="0"/>
              <a:t>.)</a:t>
            </a:r>
            <a:r>
              <a:rPr lang="ko-KR" altLang="en-US" sz="2400" b="1" dirty="0"/>
              <a:t>을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채택한다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51512657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344EDC-DE92-437C-843A-E130A6A74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4808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sz="2400" dirty="0"/>
              <a:t>시각화상에서 성별</a:t>
            </a:r>
            <a:r>
              <a:rPr lang="en-US" altLang="ko-KR" sz="2400" dirty="0"/>
              <a:t>, </a:t>
            </a:r>
            <a:r>
              <a:rPr lang="ko-KR" altLang="en-US" sz="2400" dirty="0"/>
              <a:t>원인 </a:t>
            </a:r>
            <a:r>
              <a:rPr lang="en-US" altLang="ko-KR" sz="2400" dirty="0"/>
              <a:t>– </a:t>
            </a:r>
            <a:r>
              <a:rPr lang="ko-KR" altLang="en-US" sz="2400" dirty="0"/>
              <a:t>질병 간 연관성이 없는 항목을 확인</a:t>
            </a:r>
            <a:endParaRPr lang="en-US" altLang="ko-KR" sz="2400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sz="2400" dirty="0"/>
              <a:t>CMH </a:t>
            </a:r>
            <a:r>
              <a:rPr lang="ko-KR" altLang="en-US" sz="2400" dirty="0"/>
              <a:t>검정을 통하여 </a:t>
            </a:r>
            <a:r>
              <a:rPr lang="ko-KR" altLang="en-US" sz="2400" b="1" dirty="0"/>
              <a:t>성별집단</a:t>
            </a:r>
            <a:r>
              <a:rPr lang="ko-KR" altLang="en-US" sz="2400" dirty="0"/>
              <a:t>에 따른 원인</a:t>
            </a:r>
            <a:r>
              <a:rPr lang="en-US" altLang="ko-KR" sz="2400" dirty="0"/>
              <a:t> – </a:t>
            </a:r>
            <a:r>
              <a:rPr lang="ko-KR" altLang="en-US" sz="2400" dirty="0"/>
              <a:t>질병 간 연관성에 영향을 끼치는지 확인</a:t>
            </a:r>
            <a:endParaRPr lang="en-US" altLang="ko-KR" sz="2400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sz="2400" dirty="0"/>
              <a:t>2.</a:t>
            </a:r>
            <a:r>
              <a:rPr lang="ko-KR" altLang="en-US" sz="2400" dirty="0"/>
              <a:t>의 결과를 토대로 성별에 따른 집단 구분을 결정하고 각 </a:t>
            </a:r>
            <a:r>
              <a:rPr lang="ko-KR" altLang="en-US" sz="2400" b="1" dirty="0"/>
              <a:t>원인</a:t>
            </a:r>
            <a:r>
              <a:rPr lang="en-US" altLang="ko-KR" sz="2400" b="1" dirty="0"/>
              <a:t> – </a:t>
            </a:r>
            <a:r>
              <a:rPr lang="ko-KR" altLang="en-US" sz="2400" b="1" dirty="0"/>
              <a:t>질병</a:t>
            </a:r>
            <a:r>
              <a:rPr lang="ko-KR" altLang="en-US" sz="2400" dirty="0"/>
              <a:t>에 따른 </a:t>
            </a:r>
            <a:r>
              <a:rPr lang="ko-KR" altLang="en-US" sz="2400" b="1" dirty="0"/>
              <a:t>독립성검정</a:t>
            </a:r>
            <a:r>
              <a:rPr lang="ko-KR" altLang="en-US" sz="2400" dirty="0"/>
              <a:t> 시행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endParaRPr lang="en-US" altLang="ko-KR" sz="2400" dirty="0"/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/>
              <a:t> 독립성검정 결과</a:t>
            </a:r>
            <a:r>
              <a:rPr lang="en-US" altLang="ko-KR" dirty="0"/>
              <a:t>, </a:t>
            </a:r>
            <a:r>
              <a:rPr lang="ko-KR" altLang="en-US" dirty="0"/>
              <a:t>여성집단의 음주 </a:t>
            </a:r>
            <a:r>
              <a:rPr lang="en-US" altLang="ko-KR" dirty="0"/>
              <a:t>– </a:t>
            </a:r>
            <a:r>
              <a:rPr lang="ko-KR" altLang="en-US" dirty="0"/>
              <a:t>혈색소이상 간의 관계를 제외하고 </a:t>
            </a:r>
            <a:r>
              <a:rPr lang="ko-KR" altLang="en-US" b="1" dirty="0"/>
              <a:t>나머지 항목</a:t>
            </a:r>
            <a:r>
              <a:rPr lang="ko-KR" altLang="en-US" dirty="0"/>
              <a:t>들은 원인 </a:t>
            </a:r>
            <a:r>
              <a:rPr lang="en-US" altLang="ko-KR" dirty="0"/>
              <a:t>– </a:t>
            </a:r>
            <a:r>
              <a:rPr lang="ko-KR" altLang="en-US" dirty="0"/>
              <a:t>질병 간 </a:t>
            </a:r>
            <a:r>
              <a:rPr lang="ko-KR" altLang="en-US" b="1" dirty="0"/>
              <a:t>연관이 있음</a:t>
            </a:r>
            <a:r>
              <a:rPr lang="ko-KR" altLang="en-US" dirty="0"/>
              <a:t>을 확인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액자 3">
            <a:extLst>
              <a:ext uri="{FF2B5EF4-FFF2-40B4-BE49-F238E27FC236}">
                <a16:creationId xmlns:a16="http://schemas.microsoft.com/office/drawing/2014/main" id="{60525654-62FB-4EAE-B041-BB64CE15F3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`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A266F-CDE5-4DC3-AAEA-3925200A019F}"/>
              </a:ext>
            </a:extLst>
          </p:cNvPr>
          <p:cNvSpPr txBox="1"/>
          <p:nvPr/>
        </p:nvSpPr>
        <p:spPr>
          <a:xfrm>
            <a:off x="838198" y="649945"/>
            <a:ext cx="84347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4400" b="1" dirty="0">
                <a:latin typeface="+mj-lt"/>
              </a:rPr>
              <a:t>가설 검정 결과</a:t>
            </a:r>
            <a:endParaRPr lang="ko-KR" alt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38565899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B4B3A7-435F-429F-9DE6-6730A2F43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50" y="2586049"/>
            <a:ext cx="3238500" cy="1325563"/>
          </a:xfrm>
        </p:spPr>
        <p:txBody>
          <a:bodyPr/>
          <a:lstStyle/>
          <a:p>
            <a:r>
              <a:rPr lang="ko-KR" altLang="en-US" b="1" dirty="0"/>
              <a:t>감사합니다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4" name="액자 3">
            <a:extLst>
              <a:ext uri="{FF2B5EF4-FFF2-40B4-BE49-F238E27FC236}">
                <a16:creationId xmlns:a16="http://schemas.microsoft.com/office/drawing/2014/main" id="{4E32F9FE-8CA0-4DE3-A5DB-BAF6B5542D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651370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EBB1D-7607-4125-B426-858214979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406"/>
            <a:ext cx="10515600" cy="132556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b="1" dirty="0"/>
              <a:t>참고문헌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713AD3-92EE-438E-95A6-6AF89E7EC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arenBoth"/>
            </a:pPr>
            <a:r>
              <a:rPr lang="en-US" altLang="ko-KR" sz="2000" dirty="0"/>
              <a:t>Alan </a:t>
            </a:r>
            <a:r>
              <a:rPr lang="en-US" altLang="ko-KR" sz="2000" dirty="0" err="1"/>
              <a:t>Agresti</a:t>
            </a:r>
            <a:r>
              <a:rPr lang="en-US" altLang="ko-KR" sz="2000" dirty="0"/>
              <a:t>. </a:t>
            </a:r>
            <a:r>
              <a:rPr lang="ko-KR" altLang="en-US" sz="2000" dirty="0"/>
              <a:t>범주형 자료분석 개론</a:t>
            </a:r>
            <a:r>
              <a:rPr lang="en-US" altLang="ko-KR" sz="2000" dirty="0"/>
              <a:t>(</a:t>
            </a:r>
            <a:r>
              <a:rPr lang="ko-KR" altLang="en-US" sz="2000" dirty="0"/>
              <a:t>제</a:t>
            </a:r>
            <a:r>
              <a:rPr lang="en-US" altLang="ko-KR" sz="2000" dirty="0"/>
              <a:t>3</a:t>
            </a:r>
            <a:r>
              <a:rPr lang="ko-KR" altLang="en-US" sz="2000" dirty="0"/>
              <a:t>판</a:t>
            </a:r>
            <a:r>
              <a:rPr lang="en-US" altLang="ko-KR" sz="2000" dirty="0"/>
              <a:t>) – </a:t>
            </a:r>
            <a:r>
              <a:rPr lang="ko-KR" altLang="en-US" sz="2000" dirty="0"/>
              <a:t>자유아카데미</a:t>
            </a:r>
            <a:endParaRPr lang="en-US" altLang="ko-KR" sz="2000" dirty="0"/>
          </a:p>
          <a:p>
            <a:pPr marL="457200" indent="-457200">
              <a:buAutoNum type="arabicParenBoth"/>
            </a:pPr>
            <a:r>
              <a:rPr lang="ko-KR" altLang="en-US" sz="2000" dirty="0"/>
              <a:t>이용희</a:t>
            </a:r>
            <a:r>
              <a:rPr lang="en-US" altLang="ko-KR" sz="2000" dirty="0"/>
              <a:t>. </a:t>
            </a:r>
            <a:r>
              <a:rPr lang="ko-KR" altLang="en-US" sz="2000" dirty="0"/>
              <a:t>의학통계학</a:t>
            </a:r>
            <a:r>
              <a:rPr lang="en-US" altLang="ko-KR" sz="2000" dirty="0"/>
              <a:t>(2021) – </a:t>
            </a:r>
            <a:r>
              <a:rPr lang="ko-KR" altLang="en-US" sz="2000" dirty="0"/>
              <a:t>서울시립대학교 통계학과</a:t>
            </a:r>
          </a:p>
        </p:txBody>
      </p:sp>
      <p:sp>
        <p:nvSpPr>
          <p:cNvPr id="4" name="액자 3">
            <a:extLst>
              <a:ext uri="{FF2B5EF4-FFF2-40B4-BE49-F238E27FC236}">
                <a16:creationId xmlns:a16="http://schemas.microsoft.com/office/drawing/2014/main" id="{5F0EFE21-9E84-4A74-88F3-AB2DDB346C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473230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C4170D8-93B5-46D6-8EE4-9DEC72A6E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1760"/>
            <a:ext cx="9144000" cy="1655762"/>
          </a:xfrm>
        </p:spPr>
        <p:txBody>
          <a:bodyPr/>
          <a:lstStyle/>
          <a:p>
            <a:r>
              <a:rPr lang="en-US" altLang="ko-KR" sz="2000" dirty="0"/>
              <a:t>161548 </a:t>
            </a:r>
            <a:r>
              <a:rPr lang="ko-KR" altLang="en-US" sz="2000" dirty="0"/>
              <a:t>산업공학과</a:t>
            </a:r>
            <a:endParaRPr lang="en-US" altLang="ko-KR" sz="2000" dirty="0"/>
          </a:p>
          <a:p>
            <a:r>
              <a:rPr lang="ko-KR" altLang="en-US" sz="2000" dirty="0"/>
              <a:t>박세호</a:t>
            </a:r>
            <a:endParaRPr lang="en-US" altLang="ko-KR" sz="2000" dirty="0"/>
          </a:p>
          <a:p>
            <a:endParaRPr lang="en-US" altLang="ko-KR" dirty="0"/>
          </a:p>
        </p:txBody>
      </p:sp>
      <p:sp>
        <p:nvSpPr>
          <p:cNvPr id="5" name="액자 4">
            <a:extLst>
              <a:ext uri="{FF2B5EF4-FFF2-40B4-BE49-F238E27FC236}">
                <a16:creationId xmlns:a16="http://schemas.microsoft.com/office/drawing/2014/main" id="{6FE6EADD-0B87-4659-B516-69BAD394EF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B40F67E-29A9-4093-B74A-9D2DF90530A1}"/>
              </a:ext>
            </a:extLst>
          </p:cNvPr>
          <p:cNvSpPr/>
          <p:nvPr/>
        </p:nvSpPr>
        <p:spPr>
          <a:xfrm>
            <a:off x="2424953" y="854822"/>
            <a:ext cx="7342094" cy="2582116"/>
          </a:xfrm>
          <a:prstGeom prst="roundRect">
            <a:avLst/>
          </a:prstGeom>
          <a:noFill/>
          <a:ln w="21272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tx1"/>
                </a:solidFill>
              </a:rPr>
              <a:t>통계상담및분석</a:t>
            </a:r>
            <a:br>
              <a:rPr lang="en-US" altLang="ko-KR" sz="3600" b="1" dirty="0">
                <a:solidFill>
                  <a:schemeClr val="tx1"/>
                </a:solidFill>
              </a:rPr>
            </a:br>
            <a:r>
              <a:rPr lang="ko-KR" altLang="en-US" sz="3600" b="1" dirty="0">
                <a:solidFill>
                  <a:schemeClr val="tx1"/>
                </a:solidFill>
              </a:rPr>
              <a:t>최종</a:t>
            </a:r>
          </a:p>
        </p:txBody>
      </p:sp>
    </p:spTree>
    <p:extLst>
      <p:ext uri="{BB962C8B-B14F-4D97-AF65-F5344CB8AC3E}">
        <p14:creationId xmlns:p14="http://schemas.microsoft.com/office/powerpoint/2010/main" val="2560824619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4E6F68-8962-45B2-A39F-593680841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8146"/>
            <a:ext cx="10515600" cy="1325563"/>
          </a:xfrm>
        </p:spPr>
        <p:txBody>
          <a:bodyPr>
            <a:noAutofit/>
          </a:bodyPr>
          <a:lstStyle/>
          <a:p>
            <a:r>
              <a:rPr lang="ko-KR" altLang="en-US" sz="3200" b="1" dirty="0"/>
              <a:t>연구의 목적 </a:t>
            </a:r>
            <a:r>
              <a:rPr lang="en-US" altLang="ko-KR" sz="3200" b="1" dirty="0"/>
              <a:t>: </a:t>
            </a:r>
            <a:r>
              <a:rPr lang="en-US" altLang="ko-KR" sz="3200" dirty="0"/>
              <a:t>40</a:t>
            </a:r>
            <a:r>
              <a:rPr lang="ko-KR" altLang="en-US" sz="3200" dirty="0"/>
              <a:t>대 </a:t>
            </a:r>
            <a:r>
              <a:rPr lang="en-US" altLang="ko-KR" sz="3200" dirty="0"/>
              <a:t>~ 60</a:t>
            </a:r>
            <a:r>
              <a:rPr lang="ko-KR" altLang="en-US" sz="3200" dirty="0"/>
              <a:t>대 성인 대상으로 기본신체정보 와 성인병</a:t>
            </a:r>
            <a:r>
              <a:rPr lang="en-US" altLang="ko-KR" sz="3200" dirty="0"/>
              <a:t>(</a:t>
            </a:r>
            <a:r>
              <a:rPr lang="ko-KR" altLang="en-US" sz="3200" dirty="0"/>
              <a:t>고혈압</a:t>
            </a:r>
            <a:r>
              <a:rPr lang="en-US" altLang="ko-KR" sz="3200" dirty="0"/>
              <a:t>, </a:t>
            </a:r>
            <a:r>
              <a:rPr lang="ko-KR" altLang="en-US" sz="3200" dirty="0"/>
              <a:t>혈당이상</a:t>
            </a:r>
            <a:r>
              <a:rPr lang="en-US" altLang="ko-KR" sz="3200" dirty="0"/>
              <a:t> </a:t>
            </a:r>
            <a:r>
              <a:rPr lang="ko-KR" altLang="en-US" sz="3200" dirty="0"/>
              <a:t>등</a:t>
            </a:r>
            <a:r>
              <a:rPr lang="en-US" altLang="ko-KR" sz="3200" dirty="0"/>
              <a:t>)</a:t>
            </a:r>
            <a:r>
              <a:rPr lang="ko-KR" altLang="en-US" sz="3200" dirty="0"/>
              <a:t>간의 </a:t>
            </a:r>
            <a:r>
              <a:rPr lang="ko-KR" altLang="en-US" sz="3200" b="1" dirty="0"/>
              <a:t>연관성</a:t>
            </a:r>
            <a:r>
              <a:rPr lang="ko-KR" altLang="en-US" sz="3200" dirty="0"/>
              <a:t>을 파악한다</a:t>
            </a:r>
            <a:r>
              <a:rPr lang="en-US" altLang="ko-KR" sz="3200" dirty="0"/>
              <a:t>.</a:t>
            </a:r>
            <a:endParaRPr lang="ko-KR" altLang="en-US" sz="32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A50754-FBE8-4937-BBB8-90C531113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51744"/>
            <a:ext cx="10515600" cy="3006195"/>
          </a:xfrm>
        </p:spPr>
        <p:txBody>
          <a:bodyPr>
            <a:normAutofit/>
          </a:bodyPr>
          <a:lstStyle/>
          <a:p>
            <a:r>
              <a:rPr lang="ko-KR" altLang="en-US" b="1" dirty="0">
                <a:sym typeface="Wingdings" panose="05000000000000000000" pitchFamily="2" charset="2"/>
              </a:rPr>
              <a:t>가설 설정</a:t>
            </a:r>
            <a:endParaRPr lang="en-US" altLang="ko-KR" b="1" dirty="0"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ko-KR" altLang="en-US" sz="2400" b="1" dirty="0">
                <a:sym typeface="Wingdings" panose="05000000000000000000" pitchFamily="2" charset="2"/>
              </a:rPr>
              <a:t>가설 </a:t>
            </a:r>
            <a:r>
              <a:rPr lang="en-US" altLang="ko-KR" sz="2400" b="1" dirty="0">
                <a:sym typeface="Wingdings" panose="05000000000000000000" pitchFamily="2" charset="2"/>
              </a:rPr>
              <a:t>1</a:t>
            </a:r>
            <a:r>
              <a:rPr lang="en-US" altLang="ko-KR" sz="2400" dirty="0">
                <a:sym typeface="Wingdings" panose="05000000000000000000" pitchFamily="2" charset="2"/>
              </a:rPr>
              <a:t>: </a:t>
            </a:r>
            <a:r>
              <a:rPr lang="ko-KR" altLang="en-US" sz="2400" dirty="0">
                <a:sym typeface="Wingdings" panose="05000000000000000000" pitchFamily="2" charset="2"/>
              </a:rPr>
              <a:t>검진자의  비만정도</a:t>
            </a:r>
            <a:r>
              <a:rPr lang="en-US" altLang="ko-KR" sz="2400" dirty="0">
                <a:sym typeface="Wingdings" panose="05000000000000000000" pitchFamily="2" charset="2"/>
              </a:rPr>
              <a:t>, </a:t>
            </a:r>
            <a:r>
              <a:rPr lang="ko-KR" altLang="en-US" sz="2400" dirty="0">
                <a:sym typeface="Wingdings" panose="05000000000000000000" pitchFamily="2" charset="2"/>
              </a:rPr>
              <a:t>음주여부</a:t>
            </a:r>
            <a:r>
              <a:rPr lang="en-US" altLang="ko-KR" sz="2400" dirty="0">
                <a:sym typeface="Wingdings" panose="05000000000000000000" pitchFamily="2" charset="2"/>
              </a:rPr>
              <a:t>, </a:t>
            </a:r>
            <a:r>
              <a:rPr lang="ko-KR" altLang="en-US" sz="2400" dirty="0">
                <a:sym typeface="Wingdings" panose="05000000000000000000" pitchFamily="2" charset="2"/>
              </a:rPr>
              <a:t>흡연여부에 따라 고혈압</a:t>
            </a:r>
            <a:r>
              <a:rPr lang="en-US" altLang="ko-KR" sz="2400" dirty="0">
                <a:sym typeface="Wingdings" panose="05000000000000000000" pitchFamily="2" charset="2"/>
              </a:rPr>
              <a:t>, </a:t>
            </a:r>
            <a:r>
              <a:rPr lang="ko-KR" altLang="en-US" sz="2400" dirty="0">
                <a:sym typeface="Wingdings" panose="05000000000000000000" pitchFamily="2" charset="2"/>
              </a:rPr>
              <a:t>고혈당</a:t>
            </a:r>
            <a:r>
              <a:rPr lang="en-US" altLang="ko-KR" sz="2400" dirty="0">
                <a:sym typeface="Wingdings" panose="05000000000000000000" pitchFamily="2" charset="2"/>
              </a:rPr>
              <a:t>, </a:t>
            </a:r>
            <a:r>
              <a:rPr lang="ko-KR" altLang="en-US" sz="2400" dirty="0">
                <a:sym typeface="Wingdings" panose="05000000000000000000" pitchFamily="2" charset="2"/>
              </a:rPr>
              <a:t>혈색소이상</a:t>
            </a:r>
            <a:r>
              <a:rPr lang="en-US" altLang="ko-KR" sz="2400" dirty="0">
                <a:sym typeface="Wingdings" panose="05000000000000000000" pitchFamily="2" charset="2"/>
              </a:rPr>
              <a:t>, </a:t>
            </a:r>
            <a:r>
              <a:rPr lang="ko-KR" altLang="en-US" sz="2400" dirty="0">
                <a:sym typeface="Wingdings" panose="05000000000000000000" pitchFamily="2" charset="2"/>
              </a:rPr>
              <a:t>요단백여부에 영향을</a:t>
            </a:r>
            <a:r>
              <a:rPr lang="en-US" altLang="ko-KR" sz="2400" dirty="0">
                <a:sym typeface="Wingdings" panose="05000000000000000000" pitchFamily="2" charset="2"/>
              </a:rPr>
              <a:t> </a:t>
            </a:r>
            <a:r>
              <a:rPr lang="ko-KR" altLang="en-US" sz="2400" dirty="0">
                <a:sym typeface="Wingdings" panose="05000000000000000000" pitchFamily="2" charset="2"/>
              </a:rPr>
              <a:t>끼친다</a:t>
            </a:r>
            <a:r>
              <a:rPr lang="en-US" altLang="ko-KR" sz="2400" dirty="0">
                <a:sym typeface="Wingdings" panose="05000000000000000000" pitchFamily="2" charset="2"/>
              </a:rPr>
              <a:t>.</a:t>
            </a:r>
          </a:p>
          <a:p>
            <a:pPr>
              <a:buFontTx/>
              <a:buChar char="-"/>
            </a:pPr>
            <a:r>
              <a:rPr lang="ko-KR" alt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가설 </a:t>
            </a:r>
            <a:r>
              <a:rPr lang="en-US" altLang="ko-KR" sz="2400" b="1" dirty="0">
                <a:solidFill>
                  <a:schemeClr val="bg1"/>
                </a:solidFill>
                <a:sym typeface="Wingdings" panose="05000000000000000000" pitchFamily="2" charset="2"/>
              </a:rPr>
              <a:t>2</a:t>
            </a:r>
            <a:r>
              <a:rPr lang="en-US" altLang="ko-KR" sz="2400" dirty="0">
                <a:solidFill>
                  <a:schemeClr val="bg1"/>
                </a:solidFill>
                <a:sym typeface="Wingdings" panose="05000000000000000000" pitchFamily="2" charset="2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검진자의 비만정도</a:t>
            </a:r>
            <a:r>
              <a:rPr lang="en-US" altLang="ko-KR" sz="2400" dirty="0">
                <a:solidFill>
                  <a:schemeClr val="bg1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음주 및 흡연여부에 따라</a:t>
            </a:r>
            <a:r>
              <a:rPr lang="en-US" altLang="ko-KR" sz="24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장기의 손상에 </a:t>
            </a:r>
            <a:r>
              <a:rPr lang="en-US" altLang="ko-KR" sz="2400" dirty="0">
                <a:solidFill>
                  <a:schemeClr val="bg1"/>
                </a:solidFill>
                <a:sym typeface="Wingdings" panose="05000000000000000000" pitchFamily="2" charset="2"/>
              </a:rPr>
              <a:t>   </a:t>
            </a:r>
            <a:br>
              <a:rPr lang="en-US" altLang="ko-KR" sz="2400" dirty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ko-KR" alt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영향을 끼친다</a:t>
            </a:r>
            <a:r>
              <a:rPr lang="en-US" altLang="ko-KR" sz="2400" dirty="0">
                <a:solidFill>
                  <a:schemeClr val="bg1"/>
                </a:solidFill>
                <a:sym typeface="Wingdings" panose="05000000000000000000" pitchFamily="2" charset="2"/>
              </a:rPr>
              <a:t>.</a:t>
            </a:r>
            <a:br>
              <a:rPr lang="en-US" altLang="ko-KR" sz="3200" dirty="0">
                <a:sym typeface="Wingdings" panose="05000000000000000000" pitchFamily="2" charset="2"/>
              </a:rPr>
            </a:br>
            <a:endParaRPr lang="ko-KR" altLang="en-US" sz="3200" dirty="0"/>
          </a:p>
        </p:txBody>
      </p:sp>
      <p:sp>
        <p:nvSpPr>
          <p:cNvPr id="4" name="액자 3">
            <a:extLst>
              <a:ext uri="{FF2B5EF4-FFF2-40B4-BE49-F238E27FC236}">
                <a16:creationId xmlns:a16="http://schemas.microsoft.com/office/drawing/2014/main" id="{D8098CAB-E77F-4D9B-84FB-84C1F42907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53FF58-27D1-41EF-B18E-80E93857A438}"/>
              </a:ext>
            </a:extLst>
          </p:cNvPr>
          <p:cNvSpPr txBox="1"/>
          <p:nvPr/>
        </p:nvSpPr>
        <p:spPr>
          <a:xfrm>
            <a:off x="838200" y="768096"/>
            <a:ext cx="26090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4400" b="1" dirty="0">
                <a:latin typeface="+mj-lt"/>
              </a:rPr>
              <a:t>REVIEW</a:t>
            </a:r>
            <a:endParaRPr lang="ko-KR" altLang="en-US" sz="4400" b="1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B384FD-8E8C-4625-86A0-403ED70D9C03}"/>
              </a:ext>
            </a:extLst>
          </p:cNvPr>
          <p:cNvSpPr txBox="1"/>
          <p:nvPr/>
        </p:nvSpPr>
        <p:spPr>
          <a:xfrm>
            <a:off x="838200" y="5075479"/>
            <a:ext cx="9549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사용 데이터 </a:t>
            </a:r>
            <a:r>
              <a:rPr lang="en-US" altLang="ko-KR" sz="2400" dirty="0"/>
              <a:t>: </a:t>
            </a:r>
            <a:r>
              <a:rPr lang="ko-KR" altLang="en-US" sz="2400" dirty="0"/>
              <a:t>국민건강보험공단</a:t>
            </a:r>
            <a:r>
              <a:rPr lang="en-US" altLang="ko-KR" sz="2400" dirty="0"/>
              <a:t>_</a:t>
            </a:r>
            <a:r>
              <a:rPr lang="ko-KR" altLang="en-US" sz="2400" dirty="0"/>
              <a:t>건강검진정보</a:t>
            </a:r>
            <a:br>
              <a:rPr lang="en-US" altLang="ko-KR" sz="2400" dirty="0"/>
            </a:br>
            <a:r>
              <a:rPr lang="ko-KR" altLang="en-US" sz="2400" dirty="0"/>
              <a:t>출처 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공공데이터포털</a:t>
            </a:r>
            <a:r>
              <a:rPr lang="en-US" altLang="ko-KR" sz="2400" dirty="0"/>
              <a:t>(</a:t>
            </a:r>
            <a:r>
              <a:rPr lang="ko-KR" altLang="en-US" sz="2400" dirty="0"/>
              <a:t>국민건강보험공단 제공</a:t>
            </a:r>
            <a:r>
              <a:rPr lang="en-US" altLang="ko-KR" sz="2400" dirty="0"/>
              <a:t>)</a:t>
            </a:r>
            <a:br>
              <a:rPr lang="en-US" altLang="ko-KR" sz="2400" dirty="0"/>
            </a:br>
            <a:r>
              <a:rPr lang="en-US" altLang="ko-KR" sz="2400" dirty="0" err="1"/>
              <a:t>url</a:t>
            </a:r>
            <a:r>
              <a:rPr lang="en-US" altLang="ko-KR" sz="2400" dirty="0"/>
              <a:t> : https://www.data.go.kr/data/15007122/fileData.do</a:t>
            </a:r>
          </a:p>
        </p:txBody>
      </p:sp>
    </p:spTree>
    <p:extLst>
      <p:ext uri="{BB962C8B-B14F-4D97-AF65-F5344CB8AC3E}">
        <p14:creationId xmlns:p14="http://schemas.microsoft.com/office/powerpoint/2010/main" val="2254815692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4E32F9FE-8CA0-4DE3-A5DB-BAF6B5542D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B264FF-C385-4A06-A465-29BBB3781BD7}"/>
              </a:ext>
            </a:extLst>
          </p:cNvPr>
          <p:cNvSpPr txBox="1"/>
          <p:nvPr/>
        </p:nvSpPr>
        <p:spPr>
          <a:xfrm>
            <a:off x="1233853" y="2778035"/>
            <a:ext cx="97242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성별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원인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비만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음주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흡연</a:t>
            </a:r>
            <a:r>
              <a:rPr lang="en-US" altLang="ko-KR" sz="2400" b="1" dirty="0"/>
              <a:t>)</a:t>
            </a:r>
            <a:r>
              <a:rPr lang="ko-KR" altLang="en-US" sz="2400" b="1" dirty="0"/>
              <a:t>여부와 </a:t>
            </a:r>
            <a:br>
              <a:rPr lang="en-US" altLang="ko-KR" sz="2400" b="1" dirty="0"/>
            </a:br>
            <a:r>
              <a:rPr lang="ko-KR" altLang="en-US" sz="2400" b="1" dirty="0"/>
              <a:t>질병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고혈압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당뇨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혈색소이상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요단백이상</a:t>
            </a:r>
            <a:r>
              <a:rPr lang="en-US" altLang="ko-KR" sz="2400" b="1" dirty="0"/>
              <a:t>)</a:t>
            </a:r>
            <a:r>
              <a:rPr lang="ko-KR" altLang="en-US" sz="2400" b="1" dirty="0"/>
              <a:t>에 대한 </a:t>
            </a:r>
            <a:r>
              <a:rPr lang="ko-KR" altLang="en-US" sz="2400" b="1" dirty="0" err="1"/>
              <a:t>분할표</a:t>
            </a:r>
            <a:r>
              <a:rPr lang="ko-KR" altLang="en-US" sz="2400" b="1" dirty="0"/>
              <a:t> 제시</a:t>
            </a:r>
            <a:r>
              <a:rPr lang="en-US" altLang="ko-KR" sz="2400" b="1" dirty="0"/>
              <a:t>.</a:t>
            </a:r>
            <a:br>
              <a:rPr lang="en-US" altLang="ko-KR" sz="2400" b="1" dirty="0"/>
            </a:b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/>
              <a:t>분할표를 </a:t>
            </a:r>
            <a:r>
              <a:rPr lang="ko-KR" altLang="en-US" sz="2400" b="1" dirty="0" err="1"/>
              <a:t>시각화하여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성별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원인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질병의 연관성을 확인</a:t>
            </a:r>
            <a:r>
              <a:rPr lang="en-US" altLang="ko-KR" sz="2400" b="1" dirty="0"/>
              <a:t>.</a:t>
            </a:r>
            <a:endParaRPr lang="ko-KR" alt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EF7A53-4F6F-4124-845D-358B1D58A94D}"/>
              </a:ext>
            </a:extLst>
          </p:cNvPr>
          <p:cNvSpPr txBox="1"/>
          <p:nvPr/>
        </p:nvSpPr>
        <p:spPr>
          <a:xfrm>
            <a:off x="838199" y="649945"/>
            <a:ext cx="6863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4400" b="1" dirty="0" err="1">
                <a:latin typeface="+mj-lt"/>
              </a:rPr>
              <a:t>분할표</a:t>
            </a:r>
            <a:r>
              <a:rPr lang="ko-KR" altLang="en-US" sz="4400" b="1" dirty="0">
                <a:latin typeface="+mj-lt"/>
              </a:rPr>
              <a:t> 및 시각화 비교</a:t>
            </a:r>
            <a:endParaRPr lang="ko-KR" alt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96501266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4E32F9FE-8CA0-4DE3-A5DB-BAF6B5542D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3" name="표 7">
            <a:extLst>
              <a:ext uri="{FF2B5EF4-FFF2-40B4-BE49-F238E27FC236}">
                <a16:creationId xmlns:a16="http://schemas.microsoft.com/office/drawing/2014/main" id="{E81DDA77-29B8-4704-94FD-07F4657DF81E}"/>
              </a:ext>
            </a:extLst>
          </p:cNvPr>
          <p:cNvGraphicFramePr>
            <a:graphicFrameLocks noGrp="1"/>
          </p:cNvGraphicFramePr>
          <p:nvPr/>
        </p:nvGraphicFramePr>
        <p:xfrm>
          <a:off x="682390" y="893323"/>
          <a:ext cx="5134045" cy="1801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435">
                  <a:extLst>
                    <a:ext uri="{9D8B030D-6E8A-4147-A177-3AD203B41FA5}">
                      <a16:colId xmlns:a16="http://schemas.microsoft.com/office/drawing/2014/main" val="625297839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3293597203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1080142759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2220881981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655877090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2183340467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2761339686"/>
                    </a:ext>
                  </a:extLst>
                </a:gridCol>
              </a:tblGrid>
              <a:tr h="365267">
                <a:tc rowSpan="2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성별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남자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여자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771204"/>
                  </a:ext>
                </a:extLst>
              </a:tr>
              <a:tr h="365267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비만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Y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Y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합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0798221"/>
                  </a:ext>
                </a:extLst>
              </a:tr>
              <a:tr h="365267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고혈압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0.928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0.872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0.958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0.906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0.930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750695"/>
                  </a:ext>
                </a:extLst>
              </a:tr>
              <a:tr h="340171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Y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0.071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0.127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0.041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0.093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0.069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611449"/>
                  </a:ext>
                </a:extLst>
              </a:tr>
              <a:tr h="3652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합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16908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8D24FCA-996E-4F5A-B177-F750C81CA008}"/>
              </a:ext>
            </a:extLst>
          </p:cNvPr>
          <p:cNvSpPr txBox="1"/>
          <p:nvPr/>
        </p:nvSpPr>
        <p:spPr>
          <a:xfrm>
            <a:off x="4691020" y="523991"/>
            <a:ext cx="112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단위 </a:t>
            </a:r>
            <a:r>
              <a:rPr lang="en-US" altLang="ko-KR" dirty="0"/>
              <a:t>: %)</a:t>
            </a:r>
            <a:endParaRPr lang="ko-KR" altLang="en-US" dirty="0"/>
          </a:p>
        </p:txBody>
      </p:sp>
      <p:graphicFrame>
        <p:nvGraphicFramePr>
          <p:cNvPr id="11" name="표 7">
            <a:extLst>
              <a:ext uri="{FF2B5EF4-FFF2-40B4-BE49-F238E27FC236}">
                <a16:creationId xmlns:a16="http://schemas.microsoft.com/office/drawing/2014/main" id="{998363FD-1873-4769-B00E-9799A527DF30}"/>
              </a:ext>
            </a:extLst>
          </p:cNvPr>
          <p:cNvGraphicFramePr>
            <a:graphicFrameLocks noGrp="1"/>
          </p:cNvGraphicFramePr>
          <p:nvPr/>
        </p:nvGraphicFramePr>
        <p:xfrm>
          <a:off x="6165548" y="893322"/>
          <a:ext cx="5134045" cy="1801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435">
                  <a:extLst>
                    <a:ext uri="{9D8B030D-6E8A-4147-A177-3AD203B41FA5}">
                      <a16:colId xmlns:a16="http://schemas.microsoft.com/office/drawing/2014/main" val="625297839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3293597203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1080142759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2220881981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655877090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2183340467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2761339686"/>
                    </a:ext>
                  </a:extLst>
                </a:gridCol>
              </a:tblGrid>
              <a:tr h="365267">
                <a:tc rowSpan="2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성별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남자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여자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771204"/>
                  </a:ext>
                </a:extLst>
              </a:tr>
              <a:tr h="365267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비만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Y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Y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합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0798221"/>
                  </a:ext>
                </a:extLst>
              </a:tr>
              <a:tr h="365267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당뇨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0.902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0.830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0.957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0.877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0.911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750695"/>
                  </a:ext>
                </a:extLst>
              </a:tr>
              <a:tr h="340171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Y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0.097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0.169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0.042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0.122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0.088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611449"/>
                  </a:ext>
                </a:extLst>
              </a:tr>
              <a:tr h="3652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합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16908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58BDB473-76E1-4BCD-BAF2-6B19D3007952}"/>
              </a:ext>
            </a:extLst>
          </p:cNvPr>
          <p:cNvSpPr txBox="1"/>
          <p:nvPr/>
        </p:nvSpPr>
        <p:spPr>
          <a:xfrm>
            <a:off x="10174178" y="523990"/>
            <a:ext cx="112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단위 </a:t>
            </a:r>
            <a:r>
              <a:rPr lang="en-US" altLang="ko-KR" dirty="0"/>
              <a:t>: %)</a:t>
            </a:r>
            <a:endParaRPr lang="ko-KR" altLang="en-US" dirty="0"/>
          </a:p>
        </p:txBody>
      </p:sp>
      <p:graphicFrame>
        <p:nvGraphicFramePr>
          <p:cNvPr id="17" name="표 7">
            <a:extLst>
              <a:ext uri="{FF2B5EF4-FFF2-40B4-BE49-F238E27FC236}">
                <a16:creationId xmlns:a16="http://schemas.microsoft.com/office/drawing/2014/main" id="{CD1EF78D-7EB7-4574-87E5-DE33CD98AB3A}"/>
              </a:ext>
            </a:extLst>
          </p:cNvPr>
          <p:cNvGraphicFramePr>
            <a:graphicFrameLocks noGrp="1"/>
          </p:cNvGraphicFramePr>
          <p:nvPr/>
        </p:nvGraphicFramePr>
        <p:xfrm>
          <a:off x="682390" y="3798332"/>
          <a:ext cx="5134045" cy="1801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435">
                  <a:extLst>
                    <a:ext uri="{9D8B030D-6E8A-4147-A177-3AD203B41FA5}">
                      <a16:colId xmlns:a16="http://schemas.microsoft.com/office/drawing/2014/main" val="625297839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3293597203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1080142759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2220881981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655877090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2183340467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2761339686"/>
                    </a:ext>
                  </a:extLst>
                </a:gridCol>
              </a:tblGrid>
              <a:tr h="365267">
                <a:tc rowSpan="2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성별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남자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여자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771204"/>
                  </a:ext>
                </a:extLst>
              </a:tr>
              <a:tr h="365267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비만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Y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Y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합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0798221"/>
                  </a:ext>
                </a:extLst>
              </a:tr>
              <a:tr h="365267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혈색소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0.933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0.912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0.619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0.703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0.783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750695"/>
                  </a:ext>
                </a:extLst>
              </a:tr>
              <a:tr h="340171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Y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0.066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0.087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0.380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0.296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0.216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611449"/>
                  </a:ext>
                </a:extLst>
              </a:tr>
              <a:tr h="3652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합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16908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2460E13-D956-45AC-A9A1-71238C2D1298}"/>
              </a:ext>
            </a:extLst>
          </p:cNvPr>
          <p:cNvSpPr txBox="1"/>
          <p:nvPr/>
        </p:nvSpPr>
        <p:spPr>
          <a:xfrm>
            <a:off x="4691020" y="3429000"/>
            <a:ext cx="112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단위 </a:t>
            </a:r>
            <a:r>
              <a:rPr lang="en-US" altLang="ko-KR" dirty="0"/>
              <a:t>: %)</a:t>
            </a:r>
            <a:endParaRPr lang="ko-KR" altLang="en-US" dirty="0"/>
          </a:p>
        </p:txBody>
      </p:sp>
      <p:graphicFrame>
        <p:nvGraphicFramePr>
          <p:cNvPr id="19" name="표 7">
            <a:extLst>
              <a:ext uri="{FF2B5EF4-FFF2-40B4-BE49-F238E27FC236}">
                <a16:creationId xmlns:a16="http://schemas.microsoft.com/office/drawing/2014/main" id="{E9990D4F-9592-4CDB-9703-5A488BF85A04}"/>
              </a:ext>
            </a:extLst>
          </p:cNvPr>
          <p:cNvGraphicFramePr>
            <a:graphicFrameLocks noGrp="1"/>
          </p:cNvGraphicFramePr>
          <p:nvPr/>
        </p:nvGraphicFramePr>
        <p:xfrm>
          <a:off x="6165548" y="3798332"/>
          <a:ext cx="5134045" cy="1801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435">
                  <a:extLst>
                    <a:ext uri="{9D8B030D-6E8A-4147-A177-3AD203B41FA5}">
                      <a16:colId xmlns:a16="http://schemas.microsoft.com/office/drawing/2014/main" val="625297839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3293597203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1080142759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2220881981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655877090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2183340467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2761339686"/>
                    </a:ext>
                  </a:extLst>
                </a:gridCol>
              </a:tblGrid>
              <a:tr h="365267">
                <a:tc rowSpan="2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성별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남자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여자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771204"/>
                  </a:ext>
                </a:extLst>
              </a:tr>
              <a:tr h="365267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비만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Y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Y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합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0798221"/>
                  </a:ext>
                </a:extLst>
              </a:tr>
              <a:tr h="365267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400" b="1" dirty="0" err="1">
                          <a:solidFill>
                            <a:srgbClr val="FFFFFF"/>
                          </a:solidFill>
                        </a:rPr>
                        <a:t>요단백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0.991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0.984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0.994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0.990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0.991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750695"/>
                  </a:ext>
                </a:extLst>
              </a:tr>
              <a:tr h="340171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Y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0.008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0.015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0.005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0.009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0.008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611449"/>
                  </a:ext>
                </a:extLst>
              </a:tr>
              <a:tr h="3652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합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169088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D96D8354-9D0C-4057-9E52-7711EDAB4B2E}"/>
              </a:ext>
            </a:extLst>
          </p:cNvPr>
          <p:cNvSpPr txBox="1"/>
          <p:nvPr/>
        </p:nvSpPr>
        <p:spPr>
          <a:xfrm>
            <a:off x="10174178" y="3429000"/>
            <a:ext cx="112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단위 </a:t>
            </a:r>
            <a:r>
              <a:rPr lang="en-US" altLang="ko-KR" dirty="0"/>
              <a:t>: %)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4F8BB6-3637-400D-ACC0-7CE8CBDD3D9A}"/>
              </a:ext>
            </a:extLst>
          </p:cNvPr>
          <p:cNvSpPr txBox="1"/>
          <p:nvPr/>
        </p:nvSpPr>
        <p:spPr>
          <a:xfrm>
            <a:off x="1525789" y="2758534"/>
            <a:ext cx="3763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성별</a:t>
            </a:r>
            <a:r>
              <a:rPr lang="en-US" altLang="ko-KR" sz="1600" dirty="0"/>
              <a:t>, </a:t>
            </a:r>
            <a:r>
              <a:rPr lang="ko-KR" altLang="en-US" sz="1600" dirty="0"/>
              <a:t>비만여부</a:t>
            </a:r>
            <a:r>
              <a:rPr lang="en-US" altLang="ko-KR" sz="1600" dirty="0"/>
              <a:t> - </a:t>
            </a:r>
            <a:r>
              <a:rPr lang="ko-KR" altLang="en-US" sz="1600" dirty="0"/>
              <a:t>고혈압여부 </a:t>
            </a:r>
            <a:r>
              <a:rPr lang="ko-KR" altLang="en-US" sz="1600" dirty="0" err="1"/>
              <a:t>분할표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2C0CB7-9F6E-45B8-AEB4-6B9ADAF76716}"/>
              </a:ext>
            </a:extLst>
          </p:cNvPr>
          <p:cNvSpPr txBox="1"/>
          <p:nvPr/>
        </p:nvSpPr>
        <p:spPr>
          <a:xfrm>
            <a:off x="6903106" y="2758534"/>
            <a:ext cx="3763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성별</a:t>
            </a:r>
            <a:r>
              <a:rPr lang="en-US" altLang="ko-KR" sz="1600" dirty="0"/>
              <a:t>, </a:t>
            </a:r>
            <a:r>
              <a:rPr lang="ko-KR" altLang="en-US" sz="1600" dirty="0"/>
              <a:t>비만여부</a:t>
            </a:r>
            <a:r>
              <a:rPr lang="en-US" altLang="ko-KR" sz="1600" dirty="0"/>
              <a:t> - </a:t>
            </a:r>
            <a:r>
              <a:rPr lang="ko-KR" altLang="en-US" sz="1600" dirty="0"/>
              <a:t>당뇨여부 </a:t>
            </a:r>
            <a:r>
              <a:rPr lang="ko-KR" altLang="en-US" sz="1600" dirty="0" err="1"/>
              <a:t>분할표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94E206-32C8-46AF-8994-DAC65874DCE6}"/>
              </a:ext>
            </a:extLst>
          </p:cNvPr>
          <p:cNvSpPr txBox="1"/>
          <p:nvPr/>
        </p:nvSpPr>
        <p:spPr>
          <a:xfrm>
            <a:off x="1525789" y="5626123"/>
            <a:ext cx="3763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성별</a:t>
            </a:r>
            <a:r>
              <a:rPr lang="en-US" altLang="ko-KR" sz="1600" dirty="0"/>
              <a:t>, </a:t>
            </a:r>
            <a:r>
              <a:rPr lang="ko-KR" altLang="en-US" sz="1600" dirty="0"/>
              <a:t>비만여부</a:t>
            </a:r>
            <a:r>
              <a:rPr lang="en-US" altLang="ko-KR" sz="1600" dirty="0"/>
              <a:t> - </a:t>
            </a:r>
            <a:r>
              <a:rPr lang="ko-KR" altLang="en-US" sz="1600" dirty="0"/>
              <a:t>혈색소이상 </a:t>
            </a:r>
            <a:r>
              <a:rPr lang="ko-KR" altLang="en-US" sz="1600" dirty="0" err="1"/>
              <a:t>분할표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38395A-9814-4966-ACB8-0EDCD7B9EBA6}"/>
              </a:ext>
            </a:extLst>
          </p:cNvPr>
          <p:cNvSpPr txBox="1"/>
          <p:nvPr/>
        </p:nvSpPr>
        <p:spPr>
          <a:xfrm>
            <a:off x="6973778" y="5661016"/>
            <a:ext cx="3763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성별</a:t>
            </a:r>
            <a:r>
              <a:rPr lang="en-US" altLang="ko-KR" sz="1600" dirty="0"/>
              <a:t>, </a:t>
            </a:r>
            <a:r>
              <a:rPr lang="ko-KR" altLang="en-US" sz="1600" dirty="0"/>
              <a:t>비만여부</a:t>
            </a:r>
            <a:r>
              <a:rPr lang="en-US" altLang="ko-KR" sz="1600" dirty="0"/>
              <a:t> - </a:t>
            </a:r>
            <a:r>
              <a:rPr lang="ko-KR" altLang="en-US" sz="1600" dirty="0"/>
              <a:t>요단백이상 </a:t>
            </a:r>
            <a:r>
              <a:rPr lang="ko-KR" altLang="en-US" sz="1600" dirty="0" err="1"/>
              <a:t>분할표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91174906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4E32F9FE-8CA0-4DE3-A5DB-BAF6B5542D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22F9DA5-9932-4493-B4EB-EB232D635A19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5999" y="491878"/>
            <a:ext cx="540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61F2BDC-3C8D-46C8-8B88-7737072C7F5D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84490" y="491878"/>
            <a:ext cx="540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9F6F5C8-A209-4EFE-81F4-C51B849BFC6C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4490" y="3371878"/>
            <a:ext cx="540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844F715-26D5-4E00-A9B3-60A8495901F5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84490" y="3371878"/>
            <a:ext cx="540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267792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4E32F9FE-8CA0-4DE3-A5DB-BAF6B5542D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3" name="표 7">
            <a:extLst>
              <a:ext uri="{FF2B5EF4-FFF2-40B4-BE49-F238E27FC236}">
                <a16:creationId xmlns:a16="http://schemas.microsoft.com/office/drawing/2014/main" id="{E81DDA77-29B8-4704-94FD-07F4657DF81E}"/>
              </a:ext>
            </a:extLst>
          </p:cNvPr>
          <p:cNvGraphicFramePr>
            <a:graphicFrameLocks noGrp="1"/>
          </p:cNvGraphicFramePr>
          <p:nvPr/>
        </p:nvGraphicFramePr>
        <p:xfrm>
          <a:off x="682390" y="893323"/>
          <a:ext cx="5134045" cy="1801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435">
                  <a:extLst>
                    <a:ext uri="{9D8B030D-6E8A-4147-A177-3AD203B41FA5}">
                      <a16:colId xmlns:a16="http://schemas.microsoft.com/office/drawing/2014/main" val="625297839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3293597203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1080142759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2220881981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655877090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2183340467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2761339686"/>
                    </a:ext>
                  </a:extLst>
                </a:gridCol>
              </a:tblGrid>
              <a:tr h="365267">
                <a:tc rowSpan="2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성별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남자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여자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771204"/>
                  </a:ext>
                </a:extLst>
              </a:tr>
              <a:tr h="365267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흡연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Y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Y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합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0798221"/>
                  </a:ext>
                </a:extLst>
              </a:tr>
              <a:tr h="365267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고혈압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0.911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0.911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0.948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0.953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0.930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750695"/>
                  </a:ext>
                </a:extLst>
              </a:tr>
              <a:tr h="340171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Y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0.088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0.088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0.051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0.046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0.069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611449"/>
                  </a:ext>
                </a:extLst>
              </a:tr>
              <a:tr h="3652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합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16908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8D24FCA-996E-4F5A-B177-F750C81CA008}"/>
              </a:ext>
            </a:extLst>
          </p:cNvPr>
          <p:cNvSpPr txBox="1"/>
          <p:nvPr/>
        </p:nvSpPr>
        <p:spPr>
          <a:xfrm>
            <a:off x="4691020" y="523991"/>
            <a:ext cx="112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단위 </a:t>
            </a:r>
            <a:r>
              <a:rPr lang="en-US" altLang="ko-KR" dirty="0"/>
              <a:t>: %)</a:t>
            </a:r>
            <a:endParaRPr lang="ko-KR" altLang="en-US" dirty="0"/>
          </a:p>
        </p:txBody>
      </p:sp>
      <p:graphicFrame>
        <p:nvGraphicFramePr>
          <p:cNvPr id="11" name="표 7">
            <a:extLst>
              <a:ext uri="{FF2B5EF4-FFF2-40B4-BE49-F238E27FC236}">
                <a16:creationId xmlns:a16="http://schemas.microsoft.com/office/drawing/2014/main" id="{998363FD-1873-4769-B00E-9799A527DF30}"/>
              </a:ext>
            </a:extLst>
          </p:cNvPr>
          <p:cNvGraphicFramePr>
            <a:graphicFrameLocks noGrp="1"/>
          </p:cNvGraphicFramePr>
          <p:nvPr/>
        </p:nvGraphicFramePr>
        <p:xfrm>
          <a:off x="6165548" y="893322"/>
          <a:ext cx="5134045" cy="1801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435">
                  <a:extLst>
                    <a:ext uri="{9D8B030D-6E8A-4147-A177-3AD203B41FA5}">
                      <a16:colId xmlns:a16="http://schemas.microsoft.com/office/drawing/2014/main" val="625297839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3293597203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1080142759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2220881981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655877090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2183340467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2761339686"/>
                    </a:ext>
                  </a:extLst>
                </a:gridCol>
              </a:tblGrid>
              <a:tr h="365267">
                <a:tc rowSpan="2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성별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남자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여자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771204"/>
                  </a:ext>
                </a:extLst>
              </a:tr>
              <a:tr h="365267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흡연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Y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Y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합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0798221"/>
                  </a:ext>
                </a:extLst>
              </a:tr>
              <a:tr h="365267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당뇨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0.895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0.875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0.942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0.934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0.911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750695"/>
                  </a:ext>
                </a:extLst>
              </a:tr>
              <a:tr h="340171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Y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0.104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0.124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0.057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0.065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0.088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611449"/>
                  </a:ext>
                </a:extLst>
              </a:tr>
              <a:tr h="3652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합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16908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58BDB473-76E1-4BCD-BAF2-6B19D3007952}"/>
              </a:ext>
            </a:extLst>
          </p:cNvPr>
          <p:cNvSpPr txBox="1"/>
          <p:nvPr/>
        </p:nvSpPr>
        <p:spPr>
          <a:xfrm>
            <a:off x="10174178" y="523990"/>
            <a:ext cx="112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단위 </a:t>
            </a:r>
            <a:r>
              <a:rPr lang="en-US" altLang="ko-KR" dirty="0"/>
              <a:t>: %)</a:t>
            </a:r>
            <a:endParaRPr lang="ko-KR" altLang="en-US" dirty="0"/>
          </a:p>
        </p:txBody>
      </p:sp>
      <p:graphicFrame>
        <p:nvGraphicFramePr>
          <p:cNvPr id="17" name="표 7">
            <a:extLst>
              <a:ext uri="{FF2B5EF4-FFF2-40B4-BE49-F238E27FC236}">
                <a16:creationId xmlns:a16="http://schemas.microsoft.com/office/drawing/2014/main" id="{CD1EF78D-7EB7-4574-87E5-DE33CD98AB3A}"/>
              </a:ext>
            </a:extLst>
          </p:cNvPr>
          <p:cNvGraphicFramePr>
            <a:graphicFrameLocks noGrp="1"/>
          </p:cNvGraphicFramePr>
          <p:nvPr/>
        </p:nvGraphicFramePr>
        <p:xfrm>
          <a:off x="682390" y="3798332"/>
          <a:ext cx="5134045" cy="1801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435">
                  <a:extLst>
                    <a:ext uri="{9D8B030D-6E8A-4147-A177-3AD203B41FA5}">
                      <a16:colId xmlns:a16="http://schemas.microsoft.com/office/drawing/2014/main" val="625297839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3293597203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1080142759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2220881981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655877090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2183340467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2761339686"/>
                    </a:ext>
                  </a:extLst>
                </a:gridCol>
              </a:tblGrid>
              <a:tr h="365267">
                <a:tc rowSpan="2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성별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남자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여자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771204"/>
                  </a:ext>
                </a:extLst>
              </a:tr>
              <a:tr h="365267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흡연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Y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Y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합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0798221"/>
                  </a:ext>
                </a:extLst>
              </a:tr>
              <a:tr h="365267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혈색소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0.933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0.924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0.631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0.695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0.783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750695"/>
                  </a:ext>
                </a:extLst>
              </a:tr>
              <a:tr h="340171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Y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0.066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0.075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0.368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0.304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0.216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611449"/>
                  </a:ext>
                </a:extLst>
              </a:tr>
              <a:tr h="3652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합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16908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2460E13-D956-45AC-A9A1-71238C2D1298}"/>
              </a:ext>
            </a:extLst>
          </p:cNvPr>
          <p:cNvSpPr txBox="1"/>
          <p:nvPr/>
        </p:nvSpPr>
        <p:spPr>
          <a:xfrm>
            <a:off x="4691020" y="3429000"/>
            <a:ext cx="112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단위 </a:t>
            </a:r>
            <a:r>
              <a:rPr lang="en-US" altLang="ko-KR" dirty="0"/>
              <a:t>: %)</a:t>
            </a:r>
            <a:endParaRPr lang="ko-KR" altLang="en-US" dirty="0"/>
          </a:p>
        </p:txBody>
      </p:sp>
      <p:graphicFrame>
        <p:nvGraphicFramePr>
          <p:cNvPr id="19" name="표 7">
            <a:extLst>
              <a:ext uri="{FF2B5EF4-FFF2-40B4-BE49-F238E27FC236}">
                <a16:creationId xmlns:a16="http://schemas.microsoft.com/office/drawing/2014/main" id="{E9990D4F-9592-4CDB-9703-5A488BF85A04}"/>
              </a:ext>
            </a:extLst>
          </p:cNvPr>
          <p:cNvGraphicFramePr>
            <a:graphicFrameLocks noGrp="1"/>
          </p:cNvGraphicFramePr>
          <p:nvPr/>
        </p:nvGraphicFramePr>
        <p:xfrm>
          <a:off x="6165548" y="3798332"/>
          <a:ext cx="5134045" cy="1801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435">
                  <a:extLst>
                    <a:ext uri="{9D8B030D-6E8A-4147-A177-3AD203B41FA5}">
                      <a16:colId xmlns:a16="http://schemas.microsoft.com/office/drawing/2014/main" val="625297839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3293597203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1080142759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2220881981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655877090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2183340467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2761339686"/>
                    </a:ext>
                  </a:extLst>
                </a:gridCol>
              </a:tblGrid>
              <a:tr h="365267">
                <a:tc rowSpan="2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성별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남자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여자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771204"/>
                  </a:ext>
                </a:extLst>
              </a:tr>
              <a:tr h="365267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흡연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rgbClr val="FFFFFF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rgbClr val="FFFFFF"/>
                          </a:solidFill>
                        </a:rPr>
                        <a:t>Y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rgbClr val="FFFFFF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rgbClr val="FFFFFF"/>
                          </a:solidFill>
                        </a:rPr>
                        <a:t>Y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solidFill>
                            <a:srgbClr val="FFFFFF"/>
                          </a:solidFill>
                        </a:rPr>
                        <a:t>합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0798221"/>
                  </a:ext>
                </a:extLst>
              </a:tr>
              <a:tr h="365267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400" b="1" dirty="0" err="1">
                          <a:solidFill>
                            <a:srgbClr val="FFFFFF"/>
                          </a:solidFill>
                        </a:rPr>
                        <a:t>요단백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rgbClr val="FFFFFF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0.990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0.985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0.993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0.991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0.991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750695"/>
                  </a:ext>
                </a:extLst>
              </a:tr>
              <a:tr h="340171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Y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0.009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0.011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0.006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0.008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0.008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611449"/>
                  </a:ext>
                </a:extLst>
              </a:tr>
              <a:tr h="3652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solidFill>
                            <a:srgbClr val="FFFFFF"/>
                          </a:solidFill>
                        </a:rPr>
                        <a:t>합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169088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D96D8354-9D0C-4057-9E52-7711EDAB4B2E}"/>
              </a:ext>
            </a:extLst>
          </p:cNvPr>
          <p:cNvSpPr txBox="1"/>
          <p:nvPr/>
        </p:nvSpPr>
        <p:spPr>
          <a:xfrm>
            <a:off x="10174178" y="3429000"/>
            <a:ext cx="112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단위 </a:t>
            </a:r>
            <a:r>
              <a:rPr lang="en-US" altLang="ko-KR" dirty="0"/>
              <a:t>: %)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4F8BB6-3637-400D-ACC0-7CE8CBDD3D9A}"/>
              </a:ext>
            </a:extLst>
          </p:cNvPr>
          <p:cNvSpPr txBox="1"/>
          <p:nvPr/>
        </p:nvSpPr>
        <p:spPr>
          <a:xfrm>
            <a:off x="1525789" y="2758534"/>
            <a:ext cx="3763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성별</a:t>
            </a:r>
            <a:r>
              <a:rPr lang="en-US" altLang="ko-KR" sz="1600" dirty="0"/>
              <a:t>, </a:t>
            </a:r>
            <a:r>
              <a:rPr lang="ko-KR" altLang="en-US" sz="1600" dirty="0"/>
              <a:t>흡연여부</a:t>
            </a:r>
            <a:r>
              <a:rPr lang="en-US" altLang="ko-KR" sz="1600" dirty="0"/>
              <a:t> - </a:t>
            </a:r>
            <a:r>
              <a:rPr lang="ko-KR" altLang="en-US" sz="1600" dirty="0"/>
              <a:t>고혈압여부 </a:t>
            </a:r>
            <a:r>
              <a:rPr lang="ko-KR" altLang="en-US" sz="1600" dirty="0" err="1"/>
              <a:t>분할표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2C0CB7-9F6E-45B8-AEB4-6B9ADAF76716}"/>
              </a:ext>
            </a:extLst>
          </p:cNvPr>
          <p:cNvSpPr txBox="1"/>
          <p:nvPr/>
        </p:nvSpPr>
        <p:spPr>
          <a:xfrm>
            <a:off x="6903106" y="2758534"/>
            <a:ext cx="3763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성별</a:t>
            </a:r>
            <a:r>
              <a:rPr lang="en-US" altLang="ko-KR" sz="1600" dirty="0"/>
              <a:t>, </a:t>
            </a:r>
            <a:r>
              <a:rPr lang="ko-KR" altLang="en-US" sz="1600" dirty="0"/>
              <a:t>흡연여부</a:t>
            </a:r>
            <a:r>
              <a:rPr lang="en-US" altLang="ko-KR" sz="1600" dirty="0"/>
              <a:t> - </a:t>
            </a:r>
            <a:r>
              <a:rPr lang="ko-KR" altLang="en-US" sz="1600" dirty="0"/>
              <a:t>당뇨여부 </a:t>
            </a:r>
            <a:r>
              <a:rPr lang="ko-KR" altLang="en-US" sz="1600" dirty="0" err="1"/>
              <a:t>분할표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94E206-32C8-46AF-8994-DAC65874DCE6}"/>
              </a:ext>
            </a:extLst>
          </p:cNvPr>
          <p:cNvSpPr txBox="1"/>
          <p:nvPr/>
        </p:nvSpPr>
        <p:spPr>
          <a:xfrm>
            <a:off x="1525789" y="5626123"/>
            <a:ext cx="3763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성별</a:t>
            </a:r>
            <a:r>
              <a:rPr lang="en-US" altLang="ko-KR" sz="1600" dirty="0"/>
              <a:t>, </a:t>
            </a:r>
            <a:r>
              <a:rPr lang="ko-KR" altLang="en-US" sz="1600" dirty="0"/>
              <a:t>흡연여부</a:t>
            </a:r>
            <a:r>
              <a:rPr lang="en-US" altLang="ko-KR" sz="1600" dirty="0"/>
              <a:t> - </a:t>
            </a:r>
            <a:r>
              <a:rPr lang="ko-KR" altLang="en-US" sz="1600" dirty="0"/>
              <a:t>혈색소이상 </a:t>
            </a:r>
            <a:r>
              <a:rPr lang="ko-KR" altLang="en-US" sz="1600" dirty="0" err="1"/>
              <a:t>분할표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38395A-9814-4966-ACB8-0EDCD7B9EBA6}"/>
              </a:ext>
            </a:extLst>
          </p:cNvPr>
          <p:cNvSpPr txBox="1"/>
          <p:nvPr/>
        </p:nvSpPr>
        <p:spPr>
          <a:xfrm>
            <a:off x="6973778" y="5661016"/>
            <a:ext cx="3763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성별</a:t>
            </a:r>
            <a:r>
              <a:rPr lang="en-US" altLang="ko-KR" sz="1600" dirty="0"/>
              <a:t>, </a:t>
            </a:r>
            <a:r>
              <a:rPr lang="ko-KR" altLang="en-US" sz="1600" dirty="0"/>
              <a:t>흡연여부</a:t>
            </a:r>
            <a:r>
              <a:rPr lang="en-US" altLang="ko-KR" sz="1600" dirty="0"/>
              <a:t> - </a:t>
            </a:r>
            <a:r>
              <a:rPr lang="ko-KR" altLang="en-US" sz="1600" dirty="0"/>
              <a:t>요단백이상 </a:t>
            </a:r>
            <a:r>
              <a:rPr lang="ko-KR" altLang="en-US" sz="1600" dirty="0" err="1"/>
              <a:t>분할표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93414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4E6F68-8962-45B2-A39F-593680841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7310"/>
            <a:ext cx="10515600" cy="1325563"/>
          </a:xfrm>
        </p:spPr>
        <p:txBody>
          <a:bodyPr/>
          <a:lstStyle/>
          <a:p>
            <a:r>
              <a:rPr lang="en-US" altLang="ko-KR" b="1" dirty="0"/>
              <a:t>0. </a:t>
            </a:r>
            <a:r>
              <a:rPr lang="ko-KR" altLang="en-US" b="1" dirty="0"/>
              <a:t>기준정보 확보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A50754-FBE8-4937-BBB8-90C531113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21015"/>
            <a:ext cx="10515600" cy="2403196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가설 검증을 위해 비만정도</a:t>
            </a:r>
            <a:r>
              <a:rPr lang="en-US" altLang="ko-KR" sz="3200" dirty="0"/>
              <a:t>, </a:t>
            </a:r>
            <a:r>
              <a:rPr lang="ko-KR" altLang="en-US" sz="3200" dirty="0"/>
              <a:t>고혈압</a:t>
            </a:r>
            <a:r>
              <a:rPr lang="en-US" altLang="ko-KR" sz="3200" dirty="0"/>
              <a:t>, </a:t>
            </a:r>
            <a:r>
              <a:rPr lang="ko-KR" altLang="en-US" sz="3200" dirty="0"/>
              <a:t>고</a:t>
            </a:r>
            <a:r>
              <a:rPr lang="en-US" altLang="ko-KR" sz="3200" dirty="0"/>
              <a:t>-</a:t>
            </a:r>
            <a:r>
              <a:rPr lang="ko-KR" altLang="en-US" sz="3200" dirty="0" err="1"/>
              <a:t>저혈당</a:t>
            </a:r>
            <a:r>
              <a:rPr lang="en-US" altLang="ko-KR" sz="3200" dirty="0"/>
              <a:t>, </a:t>
            </a:r>
            <a:r>
              <a:rPr lang="ko-KR" altLang="en-US" sz="3200" dirty="0"/>
              <a:t>혈색소이상</a:t>
            </a:r>
            <a:r>
              <a:rPr lang="en-US" altLang="ko-KR" sz="3200" dirty="0"/>
              <a:t>, </a:t>
            </a:r>
            <a:r>
              <a:rPr lang="ko-KR" altLang="en-US" sz="3200" dirty="0"/>
              <a:t>요단백이상</a:t>
            </a:r>
            <a:r>
              <a:rPr lang="en-US" altLang="ko-KR" sz="3200" dirty="0"/>
              <a:t>, </a:t>
            </a:r>
            <a:r>
              <a:rPr lang="ko-KR" altLang="en-US" sz="3200" dirty="0" err="1"/>
              <a:t>장기손상등을</a:t>
            </a:r>
            <a:r>
              <a:rPr lang="ko-KR" altLang="en-US" sz="3200" dirty="0"/>
              <a:t> </a:t>
            </a:r>
            <a:br>
              <a:rPr lang="en-US" altLang="ko-KR" sz="3200" dirty="0"/>
            </a:br>
            <a:r>
              <a:rPr lang="ko-KR" altLang="en-US" sz="3200" b="1" dirty="0"/>
              <a:t>의학적으로</a:t>
            </a:r>
            <a:r>
              <a:rPr lang="ko-KR" altLang="en-US" sz="3200" dirty="0"/>
              <a:t> 판단할 기준정보를 확보한다</a:t>
            </a:r>
            <a:r>
              <a:rPr lang="en-US" altLang="ko-KR" sz="3200" dirty="0"/>
              <a:t>.</a:t>
            </a:r>
          </a:p>
          <a:p>
            <a:endParaRPr lang="ko-KR" altLang="en-US" sz="3200" dirty="0"/>
          </a:p>
        </p:txBody>
      </p:sp>
      <p:sp>
        <p:nvSpPr>
          <p:cNvPr id="4" name="액자 3">
            <a:extLst>
              <a:ext uri="{FF2B5EF4-FFF2-40B4-BE49-F238E27FC236}">
                <a16:creationId xmlns:a16="http://schemas.microsoft.com/office/drawing/2014/main" id="{D8098CAB-E77F-4D9B-84FB-84C1F42907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595117F-C0A1-49E6-86B6-044BDEB1D3B7}"/>
              </a:ext>
            </a:extLst>
          </p:cNvPr>
          <p:cNvSpPr/>
          <p:nvPr/>
        </p:nvSpPr>
        <p:spPr>
          <a:xfrm>
            <a:off x="838200" y="1992888"/>
            <a:ext cx="10515600" cy="1594338"/>
          </a:xfrm>
          <a:prstGeom prst="roundRect">
            <a:avLst/>
          </a:prstGeom>
          <a:noFill/>
          <a:ln w="762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가설 </a:t>
            </a:r>
            <a:r>
              <a:rPr lang="en-US" altLang="ko-KR" sz="2000" b="1" dirty="0">
                <a:solidFill>
                  <a:schemeClr val="tx1"/>
                </a:solidFill>
                <a:sym typeface="Wingdings" panose="05000000000000000000" pitchFamily="2" charset="2"/>
              </a:rPr>
              <a:t>1: </a:t>
            </a:r>
            <a:r>
              <a:rPr lang="ko-KR" alt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검진자의  비만정도</a:t>
            </a:r>
            <a:r>
              <a:rPr lang="en-US" altLang="ko-KR" sz="2000" b="1" dirty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음주여부</a:t>
            </a:r>
            <a:r>
              <a:rPr lang="en-US" altLang="ko-KR" sz="2000" b="1" dirty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흡연여부에 따라 </a:t>
            </a:r>
            <a:endParaRPr lang="en-US" altLang="ko-KR" sz="20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sym typeface="Wingdings" panose="05000000000000000000" pitchFamily="2" charset="2"/>
              </a:rPr>
              <a:t>	</a:t>
            </a:r>
            <a:r>
              <a:rPr lang="ko-KR" alt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고혈압</a:t>
            </a:r>
            <a:r>
              <a:rPr lang="en-US" altLang="ko-KR" sz="2000" b="1" dirty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고혈당</a:t>
            </a:r>
            <a:r>
              <a:rPr lang="en-US" altLang="ko-KR" sz="2000" b="1" dirty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혈색소이상</a:t>
            </a:r>
            <a:r>
              <a:rPr lang="en-US" altLang="ko-KR" sz="2000" b="1" dirty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요단백여부에 영향을 끼친다</a:t>
            </a:r>
            <a:r>
              <a:rPr lang="en-US" altLang="ko-KR" sz="2000" b="1" dirty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</a:p>
          <a:p>
            <a:endParaRPr lang="en-US" altLang="ko-KR" sz="20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ko-KR" alt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가설 </a:t>
            </a:r>
            <a:r>
              <a:rPr lang="en-US" altLang="ko-KR" sz="2000" b="1" dirty="0">
                <a:solidFill>
                  <a:schemeClr val="tx1"/>
                </a:solidFill>
                <a:sym typeface="Wingdings" panose="05000000000000000000" pitchFamily="2" charset="2"/>
              </a:rPr>
              <a:t>2: </a:t>
            </a:r>
            <a:r>
              <a:rPr lang="ko-KR" alt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검진자의 비만정도</a:t>
            </a:r>
            <a:r>
              <a:rPr lang="en-US" altLang="ko-KR" sz="2000" b="1" dirty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음주 및 흡연여부에 따라 장기의 손상에 영향을 끼친다</a:t>
            </a:r>
            <a:r>
              <a:rPr lang="en-US" altLang="ko-KR" sz="2000" b="1" dirty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018956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4E32F9FE-8CA0-4DE3-A5DB-BAF6B5542D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251B14-0CFB-4017-BF0B-1B785A0B648E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0" y="549000"/>
            <a:ext cx="540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2261C8E-7DEA-42CD-ACF6-B721D81AECD3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49000"/>
            <a:ext cx="540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62C9D79-13AD-409B-A537-651E2E1D3AA2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0" y="3429000"/>
            <a:ext cx="540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3D1B3A62-5CF1-498D-8DD5-80C734A07B4D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429000"/>
            <a:ext cx="540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2352DF1-1E9B-4462-8872-9A81438E59B0}"/>
              </a:ext>
            </a:extLst>
          </p:cNvPr>
          <p:cNvSpPr/>
          <p:nvPr/>
        </p:nvSpPr>
        <p:spPr>
          <a:xfrm>
            <a:off x="1388962" y="838570"/>
            <a:ext cx="2007038" cy="37677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B09FB1E-394F-499C-90D4-AF10734174FA}"/>
              </a:ext>
            </a:extLst>
          </p:cNvPr>
          <p:cNvSpPr/>
          <p:nvPr/>
        </p:nvSpPr>
        <p:spPr>
          <a:xfrm>
            <a:off x="3806552" y="1621958"/>
            <a:ext cx="2007038" cy="37677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369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4E32F9FE-8CA0-4DE3-A5DB-BAF6B5542D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3" name="표 7">
            <a:extLst>
              <a:ext uri="{FF2B5EF4-FFF2-40B4-BE49-F238E27FC236}">
                <a16:creationId xmlns:a16="http://schemas.microsoft.com/office/drawing/2014/main" id="{E81DDA77-29B8-4704-94FD-07F4657DF81E}"/>
              </a:ext>
            </a:extLst>
          </p:cNvPr>
          <p:cNvGraphicFramePr>
            <a:graphicFrameLocks noGrp="1"/>
          </p:cNvGraphicFramePr>
          <p:nvPr/>
        </p:nvGraphicFramePr>
        <p:xfrm>
          <a:off x="682390" y="893323"/>
          <a:ext cx="5134045" cy="1801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435">
                  <a:extLst>
                    <a:ext uri="{9D8B030D-6E8A-4147-A177-3AD203B41FA5}">
                      <a16:colId xmlns:a16="http://schemas.microsoft.com/office/drawing/2014/main" val="625297839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3293597203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1080142759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2220881981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655877090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2183340467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2761339686"/>
                    </a:ext>
                  </a:extLst>
                </a:gridCol>
              </a:tblGrid>
              <a:tr h="365267">
                <a:tc rowSpan="2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성별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남자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여자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771204"/>
                  </a:ext>
                </a:extLst>
              </a:tr>
              <a:tr h="365267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음주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Y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Y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합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0798221"/>
                  </a:ext>
                </a:extLst>
              </a:tr>
              <a:tr h="365267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고혈압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0.928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0.906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0.946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0.950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0.930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750695"/>
                  </a:ext>
                </a:extLst>
              </a:tr>
              <a:tr h="340171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Y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0.071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0.093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0.053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0.049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0.069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611449"/>
                  </a:ext>
                </a:extLst>
              </a:tr>
              <a:tr h="3652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합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16908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8D24FCA-996E-4F5A-B177-F750C81CA008}"/>
              </a:ext>
            </a:extLst>
          </p:cNvPr>
          <p:cNvSpPr txBox="1"/>
          <p:nvPr/>
        </p:nvSpPr>
        <p:spPr>
          <a:xfrm>
            <a:off x="4691020" y="523991"/>
            <a:ext cx="112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단위 </a:t>
            </a:r>
            <a:r>
              <a:rPr lang="en-US" altLang="ko-KR" dirty="0"/>
              <a:t>: %)</a:t>
            </a:r>
            <a:endParaRPr lang="ko-KR" altLang="en-US" dirty="0"/>
          </a:p>
        </p:txBody>
      </p:sp>
      <p:graphicFrame>
        <p:nvGraphicFramePr>
          <p:cNvPr id="11" name="표 7">
            <a:extLst>
              <a:ext uri="{FF2B5EF4-FFF2-40B4-BE49-F238E27FC236}">
                <a16:creationId xmlns:a16="http://schemas.microsoft.com/office/drawing/2014/main" id="{998363FD-1873-4769-B00E-9799A527DF30}"/>
              </a:ext>
            </a:extLst>
          </p:cNvPr>
          <p:cNvGraphicFramePr>
            <a:graphicFrameLocks noGrp="1"/>
          </p:cNvGraphicFramePr>
          <p:nvPr/>
        </p:nvGraphicFramePr>
        <p:xfrm>
          <a:off x="6165548" y="893322"/>
          <a:ext cx="5134045" cy="1801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435">
                  <a:extLst>
                    <a:ext uri="{9D8B030D-6E8A-4147-A177-3AD203B41FA5}">
                      <a16:colId xmlns:a16="http://schemas.microsoft.com/office/drawing/2014/main" val="625297839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3293597203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1080142759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2220881981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655877090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2183340467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2761339686"/>
                    </a:ext>
                  </a:extLst>
                </a:gridCol>
              </a:tblGrid>
              <a:tr h="365267">
                <a:tc rowSpan="2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성별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남자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여자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771204"/>
                  </a:ext>
                </a:extLst>
              </a:tr>
              <a:tr h="365267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음주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Y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Y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합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0798221"/>
                  </a:ext>
                </a:extLst>
              </a:tr>
              <a:tr h="365267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당뇨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0.878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0.881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0.932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0.953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0.911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750695"/>
                  </a:ext>
                </a:extLst>
              </a:tr>
              <a:tr h="340171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Y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0.121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0.118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0.067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0.046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0.088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611449"/>
                  </a:ext>
                </a:extLst>
              </a:tr>
              <a:tr h="3652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합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16908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58BDB473-76E1-4BCD-BAF2-6B19D3007952}"/>
              </a:ext>
            </a:extLst>
          </p:cNvPr>
          <p:cNvSpPr txBox="1"/>
          <p:nvPr/>
        </p:nvSpPr>
        <p:spPr>
          <a:xfrm>
            <a:off x="10174178" y="523990"/>
            <a:ext cx="112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단위 </a:t>
            </a:r>
            <a:r>
              <a:rPr lang="en-US" altLang="ko-KR" dirty="0"/>
              <a:t>: %)</a:t>
            </a:r>
            <a:endParaRPr lang="ko-KR" altLang="en-US" dirty="0"/>
          </a:p>
        </p:txBody>
      </p:sp>
      <p:graphicFrame>
        <p:nvGraphicFramePr>
          <p:cNvPr id="17" name="표 7">
            <a:extLst>
              <a:ext uri="{FF2B5EF4-FFF2-40B4-BE49-F238E27FC236}">
                <a16:creationId xmlns:a16="http://schemas.microsoft.com/office/drawing/2014/main" id="{CD1EF78D-7EB7-4574-87E5-DE33CD98AB3A}"/>
              </a:ext>
            </a:extLst>
          </p:cNvPr>
          <p:cNvGraphicFramePr>
            <a:graphicFrameLocks noGrp="1"/>
          </p:cNvGraphicFramePr>
          <p:nvPr/>
        </p:nvGraphicFramePr>
        <p:xfrm>
          <a:off x="682390" y="3798332"/>
          <a:ext cx="5134045" cy="1801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435">
                  <a:extLst>
                    <a:ext uri="{9D8B030D-6E8A-4147-A177-3AD203B41FA5}">
                      <a16:colId xmlns:a16="http://schemas.microsoft.com/office/drawing/2014/main" val="625297839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3293597203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1080142759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2220881981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655877090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2183340467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2761339686"/>
                    </a:ext>
                  </a:extLst>
                </a:gridCol>
              </a:tblGrid>
              <a:tr h="365267">
                <a:tc rowSpan="2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성별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남자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여자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771204"/>
                  </a:ext>
                </a:extLst>
              </a:tr>
              <a:tr h="365267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음주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Y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Y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합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0798221"/>
                  </a:ext>
                </a:extLst>
              </a:tr>
              <a:tr h="365267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혈색소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0.914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0.930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0.634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0.636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0.783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750695"/>
                  </a:ext>
                </a:extLst>
              </a:tr>
              <a:tr h="340171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Y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0.085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0.069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0.365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0.363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0.216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611449"/>
                  </a:ext>
                </a:extLst>
              </a:tr>
              <a:tr h="3652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합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16908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2460E13-D956-45AC-A9A1-71238C2D1298}"/>
              </a:ext>
            </a:extLst>
          </p:cNvPr>
          <p:cNvSpPr txBox="1"/>
          <p:nvPr/>
        </p:nvSpPr>
        <p:spPr>
          <a:xfrm>
            <a:off x="4691020" y="3429000"/>
            <a:ext cx="112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단위 </a:t>
            </a:r>
            <a:r>
              <a:rPr lang="en-US" altLang="ko-KR" dirty="0"/>
              <a:t>: %)</a:t>
            </a:r>
            <a:endParaRPr lang="ko-KR" altLang="en-US" dirty="0"/>
          </a:p>
        </p:txBody>
      </p:sp>
      <p:graphicFrame>
        <p:nvGraphicFramePr>
          <p:cNvPr id="19" name="표 7">
            <a:extLst>
              <a:ext uri="{FF2B5EF4-FFF2-40B4-BE49-F238E27FC236}">
                <a16:creationId xmlns:a16="http://schemas.microsoft.com/office/drawing/2014/main" id="{E9990D4F-9592-4CDB-9703-5A488BF85A04}"/>
              </a:ext>
            </a:extLst>
          </p:cNvPr>
          <p:cNvGraphicFramePr>
            <a:graphicFrameLocks noGrp="1"/>
          </p:cNvGraphicFramePr>
          <p:nvPr/>
        </p:nvGraphicFramePr>
        <p:xfrm>
          <a:off x="6165548" y="3798332"/>
          <a:ext cx="5134045" cy="1801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435">
                  <a:extLst>
                    <a:ext uri="{9D8B030D-6E8A-4147-A177-3AD203B41FA5}">
                      <a16:colId xmlns:a16="http://schemas.microsoft.com/office/drawing/2014/main" val="625297839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3293597203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1080142759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2220881981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655877090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2183340467"/>
                    </a:ext>
                  </a:extLst>
                </a:gridCol>
                <a:gridCol w="733435">
                  <a:extLst>
                    <a:ext uri="{9D8B030D-6E8A-4147-A177-3AD203B41FA5}">
                      <a16:colId xmlns:a16="http://schemas.microsoft.com/office/drawing/2014/main" val="2761339686"/>
                    </a:ext>
                  </a:extLst>
                </a:gridCol>
              </a:tblGrid>
              <a:tr h="365267">
                <a:tc rowSpan="2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성별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남자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여자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771204"/>
                  </a:ext>
                </a:extLst>
              </a:tr>
              <a:tr h="365267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음주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Y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Y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합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0798221"/>
                  </a:ext>
                </a:extLst>
              </a:tr>
              <a:tr h="365267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400" b="1" dirty="0" err="1">
                          <a:solidFill>
                            <a:srgbClr val="FFFFFF"/>
                          </a:solidFill>
                        </a:rPr>
                        <a:t>요단백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0.985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0.990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0.993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0.994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0.991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750695"/>
                  </a:ext>
                </a:extLst>
              </a:tr>
              <a:tr h="340171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FFFF"/>
                          </a:solidFill>
                        </a:rPr>
                        <a:t>Y</a:t>
                      </a: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0.014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0.009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0.006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0.005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0.008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611449"/>
                  </a:ext>
                </a:extLst>
              </a:tr>
              <a:tr h="3652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FFFF"/>
                          </a:solidFill>
                        </a:rPr>
                        <a:t>합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169088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D96D8354-9D0C-4057-9E52-7711EDAB4B2E}"/>
              </a:ext>
            </a:extLst>
          </p:cNvPr>
          <p:cNvSpPr txBox="1"/>
          <p:nvPr/>
        </p:nvSpPr>
        <p:spPr>
          <a:xfrm>
            <a:off x="10174178" y="3429000"/>
            <a:ext cx="112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단위 </a:t>
            </a:r>
            <a:r>
              <a:rPr lang="en-US" altLang="ko-KR" dirty="0"/>
              <a:t>: %)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4F8BB6-3637-400D-ACC0-7CE8CBDD3D9A}"/>
              </a:ext>
            </a:extLst>
          </p:cNvPr>
          <p:cNvSpPr txBox="1"/>
          <p:nvPr/>
        </p:nvSpPr>
        <p:spPr>
          <a:xfrm>
            <a:off x="1525789" y="2758534"/>
            <a:ext cx="3763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성별</a:t>
            </a:r>
            <a:r>
              <a:rPr lang="en-US" altLang="ko-KR" sz="1600" dirty="0"/>
              <a:t>, </a:t>
            </a:r>
            <a:r>
              <a:rPr lang="ko-KR" altLang="en-US" sz="1600" dirty="0"/>
              <a:t>음주여부</a:t>
            </a:r>
            <a:r>
              <a:rPr lang="en-US" altLang="ko-KR" sz="1600" dirty="0"/>
              <a:t> - </a:t>
            </a:r>
            <a:r>
              <a:rPr lang="ko-KR" altLang="en-US" sz="1600" dirty="0"/>
              <a:t>고혈압여부 </a:t>
            </a:r>
            <a:r>
              <a:rPr lang="ko-KR" altLang="en-US" sz="1600" dirty="0" err="1"/>
              <a:t>분할표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2C0CB7-9F6E-45B8-AEB4-6B9ADAF76716}"/>
              </a:ext>
            </a:extLst>
          </p:cNvPr>
          <p:cNvSpPr txBox="1"/>
          <p:nvPr/>
        </p:nvSpPr>
        <p:spPr>
          <a:xfrm>
            <a:off x="6903106" y="2758534"/>
            <a:ext cx="3763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성별</a:t>
            </a:r>
            <a:r>
              <a:rPr lang="en-US" altLang="ko-KR" sz="1600" dirty="0"/>
              <a:t>, </a:t>
            </a:r>
            <a:r>
              <a:rPr lang="ko-KR" altLang="en-US" sz="1600" dirty="0"/>
              <a:t>음주여부</a:t>
            </a:r>
            <a:r>
              <a:rPr lang="en-US" altLang="ko-KR" sz="1600" dirty="0"/>
              <a:t> - </a:t>
            </a:r>
            <a:r>
              <a:rPr lang="ko-KR" altLang="en-US" sz="1600" dirty="0"/>
              <a:t>당뇨여부 </a:t>
            </a:r>
            <a:r>
              <a:rPr lang="ko-KR" altLang="en-US" sz="1600" dirty="0" err="1"/>
              <a:t>분할표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94E206-32C8-46AF-8994-DAC65874DCE6}"/>
              </a:ext>
            </a:extLst>
          </p:cNvPr>
          <p:cNvSpPr txBox="1"/>
          <p:nvPr/>
        </p:nvSpPr>
        <p:spPr>
          <a:xfrm>
            <a:off x="1525789" y="5626123"/>
            <a:ext cx="3763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성별</a:t>
            </a:r>
            <a:r>
              <a:rPr lang="en-US" altLang="ko-KR" sz="1600" dirty="0"/>
              <a:t>, </a:t>
            </a:r>
            <a:r>
              <a:rPr lang="ko-KR" altLang="en-US" sz="1600" dirty="0"/>
              <a:t>음주여부</a:t>
            </a:r>
            <a:r>
              <a:rPr lang="en-US" altLang="ko-KR" sz="1600" dirty="0"/>
              <a:t> - </a:t>
            </a:r>
            <a:r>
              <a:rPr lang="ko-KR" altLang="en-US" sz="1600" dirty="0"/>
              <a:t>혈색소이상 </a:t>
            </a:r>
            <a:r>
              <a:rPr lang="ko-KR" altLang="en-US" sz="1600" dirty="0" err="1"/>
              <a:t>분할표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38395A-9814-4966-ACB8-0EDCD7B9EBA6}"/>
              </a:ext>
            </a:extLst>
          </p:cNvPr>
          <p:cNvSpPr txBox="1"/>
          <p:nvPr/>
        </p:nvSpPr>
        <p:spPr>
          <a:xfrm>
            <a:off x="6973778" y="5661016"/>
            <a:ext cx="3763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성별</a:t>
            </a:r>
            <a:r>
              <a:rPr lang="en-US" altLang="ko-KR" sz="1600" dirty="0"/>
              <a:t>, </a:t>
            </a:r>
            <a:r>
              <a:rPr lang="ko-KR" altLang="en-US" sz="1600" dirty="0"/>
              <a:t>음주여부</a:t>
            </a:r>
            <a:r>
              <a:rPr lang="en-US" altLang="ko-KR" sz="1600" dirty="0"/>
              <a:t> - </a:t>
            </a:r>
            <a:r>
              <a:rPr lang="ko-KR" altLang="en-US" sz="1600" dirty="0"/>
              <a:t>요단백이상 </a:t>
            </a:r>
            <a:r>
              <a:rPr lang="ko-KR" altLang="en-US" sz="1600" dirty="0" err="1"/>
              <a:t>분할표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79428201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4E32F9FE-8CA0-4DE3-A5DB-BAF6B5542D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3B811E1-379B-452A-AA97-A033D1E83BC0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0" y="549000"/>
            <a:ext cx="540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660CF2AA-B229-467C-B923-FF62D3ABA79A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49000"/>
            <a:ext cx="540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63B4DC8C-80B4-41B6-88C8-FE585A304678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0" y="3429000"/>
            <a:ext cx="540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ED3B1FCC-1B0C-41D6-AB0A-D629A617D19E}"/>
              </a:ext>
            </a:extLst>
          </p:cNvPr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429000"/>
            <a:ext cx="540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A67D330-0431-44AB-A6FF-ECD1D4CC26BB}"/>
              </a:ext>
            </a:extLst>
          </p:cNvPr>
          <p:cNvSpPr/>
          <p:nvPr/>
        </p:nvSpPr>
        <p:spPr>
          <a:xfrm>
            <a:off x="3808069" y="1716401"/>
            <a:ext cx="2007038" cy="37677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4D473F2-349A-4853-A915-CF37D56BC5DB}"/>
              </a:ext>
            </a:extLst>
          </p:cNvPr>
          <p:cNvSpPr/>
          <p:nvPr/>
        </p:nvSpPr>
        <p:spPr>
          <a:xfrm>
            <a:off x="3808069" y="3601229"/>
            <a:ext cx="2007038" cy="37677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9A9A3BB-25FD-4631-8D3B-ED2DE8D5F48F}"/>
              </a:ext>
            </a:extLst>
          </p:cNvPr>
          <p:cNvSpPr/>
          <p:nvPr/>
        </p:nvSpPr>
        <p:spPr>
          <a:xfrm>
            <a:off x="6788962" y="780697"/>
            <a:ext cx="2007038" cy="37677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2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38938B6D-B39D-49E0-B2E1-1EAD46BEC5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C34CA0EB-C169-4AB7-B1F6-C13613D7E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565787"/>
              </p:ext>
            </p:extLst>
          </p:nvPr>
        </p:nvGraphicFramePr>
        <p:xfrm>
          <a:off x="1677684" y="586167"/>
          <a:ext cx="8836632" cy="3569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772">
                  <a:extLst>
                    <a:ext uri="{9D8B030D-6E8A-4147-A177-3AD203B41FA5}">
                      <a16:colId xmlns:a16="http://schemas.microsoft.com/office/drawing/2014/main" val="803064829"/>
                    </a:ext>
                  </a:extLst>
                </a:gridCol>
                <a:gridCol w="1472772">
                  <a:extLst>
                    <a:ext uri="{9D8B030D-6E8A-4147-A177-3AD203B41FA5}">
                      <a16:colId xmlns:a16="http://schemas.microsoft.com/office/drawing/2014/main" val="3090839009"/>
                    </a:ext>
                  </a:extLst>
                </a:gridCol>
                <a:gridCol w="1472772">
                  <a:extLst>
                    <a:ext uri="{9D8B030D-6E8A-4147-A177-3AD203B41FA5}">
                      <a16:colId xmlns:a16="http://schemas.microsoft.com/office/drawing/2014/main" val="1589694122"/>
                    </a:ext>
                  </a:extLst>
                </a:gridCol>
                <a:gridCol w="1472772">
                  <a:extLst>
                    <a:ext uri="{9D8B030D-6E8A-4147-A177-3AD203B41FA5}">
                      <a16:colId xmlns:a16="http://schemas.microsoft.com/office/drawing/2014/main" val="47814911"/>
                    </a:ext>
                  </a:extLst>
                </a:gridCol>
                <a:gridCol w="1472772">
                  <a:extLst>
                    <a:ext uri="{9D8B030D-6E8A-4147-A177-3AD203B41FA5}">
                      <a16:colId xmlns:a16="http://schemas.microsoft.com/office/drawing/2014/main" val="2730332998"/>
                    </a:ext>
                  </a:extLst>
                </a:gridCol>
                <a:gridCol w="1472772">
                  <a:extLst>
                    <a:ext uri="{9D8B030D-6E8A-4147-A177-3AD203B41FA5}">
                      <a16:colId xmlns:a16="http://schemas.microsoft.com/office/drawing/2014/main" val="390450073"/>
                    </a:ext>
                  </a:extLst>
                </a:gridCol>
              </a:tblGrid>
              <a:tr h="7973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성별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        질병</a:t>
                      </a:r>
                    </a:p>
                    <a:p>
                      <a:pPr algn="l" latinLnBrk="1"/>
                      <a:r>
                        <a:rPr lang="ko-KR" altLang="en-US" dirty="0"/>
                        <a:t>원인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고혈압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당뇨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혈색소이상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요단백이상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102782"/>
                  </a:ext>
                </a:extLst>
              </a:tr>
              <a:tr h="461964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남자</a:t>
                      </a:r>
                      <a:endParaRPr lang="en-US" altLang="ko-KR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비만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6730476"/>
                  </a:ext>
                </a:extLst>
              </a:tr>
              <a:tr h="46196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흡연</a:t>
                      </a:r>
                      <a:endParaRPr lang="en-US" altLang="ko-KR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동일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1711901"/>
                  </a:ext>
                </a:extLst>
              </a:tr>
              <a:tr h="46196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음주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동일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1257759"/>
                  </a:ext>
                </a:extLst>
              </a:tr>
              <a:tr h="461964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여자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비만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3463684"/>
                  </a:ext>
                </a:extLst>
              </a:tr>
              <a:tr h="46196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흡연</a:t>
                      </a:r>
                      <a:endParaRPr lang="en-US" altLang="ko-KR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동일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599349"/>
                  </a:ext>
                </a:extLst>
              </a:tr>
              <a:tr h="46196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음주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동일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동일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86027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AFD752-1722-45DC-AE36-1E5DA60FDE0C}"/>
              </a:ext>
            </a:extLst>
          </p:cNvPr>
          <p:cNvSpPr txBox="1"/>
          <p:nvPr/>
        </p:nvSpPr>
        <p:spPr>
          <a:xfrm>
            <a:off x="3634451" y="4282634"/>
            <a:ext cx="5810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성별 간 원인 유무에 따른 질병 발병률 차이비교표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DCE118-98EE-4F82-906B-39622B811A70}"/>
              </a:ext>
            </a:extLst>
          </p:cNvPr>
          <p:cNvSpPr txBox="1"/>
          <p:nvPr/>
        </p:nvSpPr>
        <p:spPr>
          <a:xfrm>
            <a:off x="1923326" y="4859136"/>
            <a:ext cx="83453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시각화된</a:t>
            </a:r>
            <a:r>
              <a:rPr lang="ko-KR" altLang="en-US" dirty="0"/>
              <a:t> 그래프를 참고하면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남자 집단에서 </a:t>
            </a:r>
            <a:r>
              <a:rPr lang="ko-KR" altLang="en-US" b="1" dirty="0"/>
              <a:t>흡연 </a:t>
            </a:r>
            <a:r>
              <a:rPr lang="en-US" altLang="ko-KR" b="1" dirty="0"/>
              <a:t>– </a:t>
            </a:r>
            <a:r>
              <a:rPr lang="ko-KR" altLang="en-US" b="1" dirty="0"/>
              <a:t>고혈압</a:t>
            </a:r>
            <a:r>
              <a:rPr lang="en-US" altLang="ko-KR" b="1" dirty="0"/>
              <a:t>, </a:t>
            </a:r>
            <a:r>
              <a:rPr lang="ko-KR" altLang="en-US" b="1" dirty="0"/>
              <a:t>음주 </a:t>
            </a:r>
            <a:r>
              <a:rPr lang="en-US" altLang="ko-KR" b="1" dirty="0"/>
              <a:t>– </a:t>
            </a:r>
            <a:r>
              <a:rPr lang="ko-KR" altLang="en-US" b="1" dirty="0"/>
              <a:t>당뇨</a:t>
            </a:r>
            <a:br>
              <a:rPr lang="en-US" altLang="ko-KR" dirty="0"/>
            </a:br>
            <a:r>
              <a:rPr lang="ko-KR" altLang="en-US" dirty="0"/>
              <a:t>여자 집단에서 </a:t>
            </a:r>
            <a:r>
              <a:rPr lang="ko-KR" altLang="en-US" b="1" dirty="0"/>
              <a:t>흡연 </a:t>
            </a:r>
            <a:r>
              <a:rPr lang="en-US" altLang="ko-KR" b="1" dirty="0"/>
              <a:t>– </a:t>
            </a:r>
            <a:r>
              <a:rPr lang="ko-KR" altLang="en-US" b="1" dirty="0"/>
              <a:t>고혈압</a:t>
            </a:r>
            <a:r>
              <a:rPr lang="en-US" altLang="ko-KR" b="1" dirty="0"/>
              <a:t>, </a:t>
            </a:r>
            <a:r>
              <a:rPr lang="ko-KR" altLang="en-US" b="1" dirty="0"/>
              <a:t>음주 </a:t>
            </a:r>
            <a:r>
              <a:rPr lang="en-US" altLang="ko-KR" b="1" dirty="0"/>
              <a:t>– </a:t>
            </a:r>
            <a:r>
              <a:rPr lang="ko-KR" altLang="en-US" b="1" dirty="0"/>
              <a:t>당뇨</a:t>
            </a:r>
            <a:r>
              <a:rPr lang="en-US" altLang="ko-KR" b="1" dirty="0"/>
              <a:t>, </a:t>
            </a:r>
            <a:r>
              <a:rPr lang="ko-KR" altLang="en-US" b="1" dirty="0"/>
              <a:t>음주 </a:t>
            </a:r>
            <a:r>
              <a:rPr lang="en-US" altLang="ko-KR" b="1" dirty="0"/>
              <a:t>– </a:t>
            </a:r>
            <a:r>
              <a:rPr lang="ko-KR" altLang="en-US" b="1" dirty="0"/>
              <a:t>혈색소이상 </a:t>
            </a:r>
            <a:r>
              <a:rPr lang="ko-KR" altLang="en-US" dirty="0"/>
              <a:t>의 변수 조합에서</a:t>
            </a:r>
            <a:r>
              <a:rPr lang="en-US" altLang="ko-KR" dirty="0"/>
              <a:t>, </a:t>
            </a:r>
            <a:r>
              <a:rPr lang="ko-KR" altLang="en-US" dirty="0"/>
              <a:t>원인에 유무에 상관없이 질병의 발병률이 같음을 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6528970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4E32F9FE-8CA0-4DE3-A5DB-BAF6B5542D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B264FF-C385-4A06-A465-29BBB3781BD7}"/>
                  </a:ext>
                </a:extLst>
              </p:cNvPr>
              <p:cNvSpPr txBox="1"/>
              <p:nvPr/>
            </p:nvSpPr>
            <p:spPr>
              <a:xfrm>
                <a:off x="838199" y="2111825"/>
                <a:ext cx="1028700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400" dirty="0"/>
                  <a:t>성별 </a:t>
                </a:r>
                <a:r>
                  <a:rPr lang="en-US" altLang="ko-KR" sz="2400" dirty="0"/>
                  <a:t>, </a:t>
                </a:r>
                <a:r>
                  <a:rPr lang="ko-KR" altLang="en-US" sz="2400" dirty="0"/>
                  <a:t>원인 </a:t>
                </a:r>
                <a:r>
                  <a:rPr lang="en-US" altLang="ko-KR" sz="2400" dirty="0"/>
                  <a:t>, </a:t>
                </a:r>
                <a:r>
                  <a:rPr lang="ko-KR" altLang="en-US" sz="2400" dirty="0"/>
                  <a:t>질병 변수로 구성된 분할표에서 </a:t>
                </a:r>
                <a:r>
                  <a:rPr lang="ko-KR" altLang="en-US" sz="2400" b="1" dirty="0"/>
                  <a:t>성별에 </a:t>
                </a:r>
                <a:r>
                  <a:rPr lang="ko-KR" altLang="en-US" sz="2400" b="1" dirty="0" err="1"/>
                  <a:t>구분하였을때</a:t>
                </a:r>
                <a:r>
                  <a:rPr lang="en-US" altLang="ko-KR" sz="2400" b="1" dirty="0"/>
                  <a:t>, </a:t>
                </a:r>
                <a:br>
                  <a:rPr lang="en-US" altLang="ko-KR" sz="2400" b="1" dirty="0"/>
                </a:br>
                <a:r>
                  <a:rPr lang="ko-KR" altLang="en-US" sz="2400" dirty="0"/>
                  <a:t>원인</a:t>
                </a:r>
                <a:r>
                  <a:rPr lang="en-US" altLang="ko-KR" sz="2400" dirty="0"/>
                  <a:t> – </a:t>
                </a:r>
                <a:r>
                  <a:rPr lang="ko-KR" altLang="en-US" sz="2400" dirty="0"/>
                  <a:t>질병에 영향이 끼치는지에 대한 </a:t>
                </a:r>
                <a:r>
                  <a:rPr lang="ko-KR" altLang="en-US" sz="2400" b="1" dirty="0"/>
                  <a:t>조건부독립성</a:t>
                </a:r>
                <a:r>
                  <a:rPr lang="ko-KR" altLang="en-US" sz="2400" dirty="0"/>
                  <a:t> 검정</a:t>
                </a:r>
                <a14:m>
                  <m:oMath xmlns:m="http://schemas.openxmlformats.org/officeDocument/2006/math">
                    <m:r>
                      <a:rPr lang="ko-KR" altLang="en-US" sz="2400" i="1" smtClean="0">
                        <a:latin typeface="Cambria Math" panose="02040503050406030204" pitchFamily="18" charset="0"/>
                      </a:rPr>
                      <m:t>⑵</m:t>
                    </m:r>
                  </m:oMath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B264FF-C385-4A06-A465-29BBB3781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111825"/>
                <a:ext cx="10287001" cy="830997"/>
              </a:xfrm>
              <a:prstGeom prst="rect">
                <a:avLst/>
              </a:prstGeom>
              <a:blipFill>
                <a:blip r:embed="rId2"/>
                <a:stretch>
                  <a:fillRect l="-770" t="-5839" b="-153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CEF7A53-4F6F-4124-845D-358B1D58A94D}"/>
              </a:ext>
            </a:extLst>
          </p:cNvPr>
          <p:cNvSpPr txBox="1"/>
          <p:nvPr/>
        </p:nvSpPr>
        <p:spPr>
          <a:xfrm>
            <a:off x="838199" y="649945"/>
            <a:ext cx="104361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4400" b="1" dirty="0">
                <a:latin typeface="+mj-lt"/>
              </a:rPr>
              <a:t>Cochran-Mantel-Haenszel(CMH) </a:t>
            </a:r>
            <a:r>
              <a:rPr lang="ko-KR" altLang="en-US" sz="4400" b="1" dirty="0">
                <a:latin typeface="+mj-lt"/>
              </a:rPr>
              <a:t>검정</a:t>
            </a:r>
            <a:endParaRPr lang="ko-KR" altLang="en-US" sz="2400" b="1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7B79747-1948-4584-915D-52ACB504CF61}"/>
                  </a:ext>
                </a:extLst>
              </p:cNvPr>
              <p:cNvSpPr txBox="1"/>
              <p:nvPr/>
            </p:nvSpPr>
            <p:spPr>
              <a:xfrm>
                <a:off x="1819071" y="4219203"/>
                <a:ext cx="8830970" cy="1138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 : </m:t>
                    </m:r>
                  </m:oMath>
                </a14:m>
                <a:r>
                  <a:rPr lang="ko-KR" altLang="en-US" sz="2400" b="1" dirty="0"/>
                  <a:t> 성별에 따른 원인 </a:t>
                </a:r>
                <a:r>
                  <a:rPr lang="en-US" altLang="ko-KR" sz="2400" b="1" dirty="0"/>
                  <a:t>– </a:t>
                </a:r>
                <a:r>
                  <a:rPr lang="ko-KR" altLang="en-US" sz="2400" b="1" dirty="0"/>
                  <a:t>질병 연관에 차이가 발생하지 않는다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 : </m:t>
                    </m:r>
                  </m:oMath>
                </a14:m>
                <a:r>
                  <a:rPr lang="ko-KR" altLang="en-US" sz="2400" b="1" dirty="0"/>
                  <a:t> 성별에 따른 원인 </a:t>
                </a:r>
                <a:r>
                  <a:rPr lang="en-US" altLang="ko-KR" sz="2400" b="1" dirty="0"/>
                  <a:t>– </a:t>
                </a:r>
                <a:r>
                  <a:rPr lang="ko-KR" altLang="en-US" sz="2400" b="1" dirty="0"/>
                  <a:t>질병 연관에 차이가</a:t>
                </a:r>
                <a:r>
                  <a:rPr lang="en-US" altLang="ko-KR" sz="2400" dirty="0"/>
                  <a:t> </a:t>
                </a:r>
                <a:r>
                  <a:rPr lang="ko-KR" altLang="en-US" sz="2400" b="1" dirty="0"/>
                  <a:t>발생한다</a:t>
                </a:r>
                <a:r>
                  <a:rPr lang="en-US" altLang="ko-KR" sz="2400" b="1" dirty="0"/>
                  <a:t>. </a:t>
                </a:r>
              </a:p>
              <a:p>
                <a:pPr algn="r"/>
                <a:r>
                  <a:rPr lang="en-US" altLang="ko-KR" sz="2000" dirty="0"/>
                  <a:t>(</a:t>
                </a:r>
                <a:r>
                  <a:rPr lang="ko-KR" altLang="en-US" sz="2000" dirty="0"/>
                  <a:t>유의수준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en-US" altLang="ko-KR" sz="2000" dirty="0"/>
                  <a:t>)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7B79747-1948-4584-915D-52ACB504C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071" y="4219203"/>
                <a:ext cx="8830970" cy="1138773"/>
              </a:xfrm>
              <a:prstGeom prst="rect">
                <a:avLst/>
              </a:prstGeom>
              <a:blipFill>
                <a:blip r:embed="rId3"/>
                <a:stretch>
                  <a:fillRect l="-138" t="-4278" r="-690" b="-8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244B753-CAEC-45CA-A105-B566B8A5B358}"/>
              </a:ext>
            </a:extLst>
          </p:cNvPr>
          <p:cNvSpPr/>
          <p:nvPr/>
        </p:nvSpPr>
        <p:spPr>
          <a:xfrm>
            <a:off x="857093" y="3635261"/>
            <a:ext cx="10477813" cy="1998880"/>
          </a:xfrm>
          <a:prstGeom prst="roundRect">
            <a:avLst/>
          </a:prstGeom>
          <a:noFill/>
          <a:ln w="571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576236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4E32F9FE-8CA0-4DE3-A5DB-BAF6B5542D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2">
                <a:extLst>
                  <a:ext uri="{FF2B5EF4-FFF2-40B4-BE49-F238E27FC236}">
                    <a16:creationId xmlns:a16="http://schemas.microsoft.com/office/drawing/2014/main" id="{93EB500B-3D79-493C-94C3-0FE2B703286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26072" y="718524"/>
              <a:ext cx="3578660" cy="544781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4665">
                      <a:extLst>
                        <a:ext uri="{9D8B030D-6E8A-4147-A177-3AD203B41FA5}">
                          <a16:colId xmlns:a16="http://schemas.microsoft.com/office/drawing/2014/main" val="2595104244"/>
                        </a:ext>
                      </a:extLst>
                    </a:gridCol>
                    <a:gridCol w="894665">
                      <a:extLst>
                        <a:ext uri="{9D8B030D-6E8A-4147-A177-3AD203B41FA5}">
                          <a16:colId xmlns:a16="http://schemas.microsoft.com/office/drawing/2014/main" val="1213995580"/>
                        </a:ext>
                      </a:extLst>
                    </a:gridCol>
                    <a:gridCol w="894665">
                      <a:extLst>
                        <a:ext uri="{9D8B030D-6E8A-4147-A177-3AD203B41FA5}">
                          <a16:colId xmlns:a16="http://schemas.microsoft.com/office/drawing/2014/main" val="2041716134"/>
                        </a:ext>
                      </a:extLst>
                    </a:gridCol>
                    <a:gridCol w="894665">
                      <a:extLst>
                        <a:ext uri="{9D8B030D-6E8A-4147-A177-3AD203B41FA5}">
                          <a16:colId xmlns:a16="http://schemas.microsoft.com/office/drawing/2014/main" val="2958516522"/>
                        </a:ext>
                      </a:extLst>
                    </a:gridCol>
                  </a:tblGrid>
                  <a:tr h="907969"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/>
                            <a:t>성별</a:t>
                          </a:r>
                          <a:r>
                            <a:rPr lang="en-US" altLang="ko-KR" sz="1800" dirty="0"/>
                            <a:t>, </a:t>
                          </a:r>
                          <a:r>
                            <a:rPr lang="ko-KR" altLang="en-US" sz="1800" dirty="0"/>
                            <a:t>비만</a:t>
                          </a:r>
                          <a:r>
                            <a:rPr lang="en-US" altLang="ko-KR" sz="1800" dirty="0"/>
                            <a:t>, </a:t>
                          </a:r>
                          <a:r>
                            <a:rPr lang="ko-KR" altLang="en-US" sz="1800" dirty="0"/>
                            <a:t>질병에 대한 </a:t>
                          </a:r>
                          <a:br>
                            <a:rPr lang="en-US" altLang="ko-KR" sz="1800" dirty="0"/>
                          </a:br>
                          <a:r>
                            <a:rPr lang="en-US" altLang="ko-KR" sz="1800" dirty="0"/>
                            <a:t>CMH</a:t>
                          </a:r>
                          <a:r>
                            <a:rPr lang="ko-KR" altLang="en-US" sz="1800" dirty="0"/>
                            <a:t>검정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60166914"/>
                      </a:ext>
                    </a:extLst>
                  </a:tr>
                  <a:tr h="907969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  <m:t>𝜒</m:t>
                                    </m:r>
                                  </m:e>
                                  <m:sup>
                                    <m: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err="1"/>
                            <a:t>pvalue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41817018"/>
                      </a:ext>
                    </a:extLst>
                  </a:tr>
                  <a:tr h="907969">
                    <a:tc row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/>
                            <a:t>비만여부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/>
                            <a:t>고혈압</a:t>
                          </a:r>
                          <a:br>
                            <a:rPr lang="en-US" altLang="ko-KR" sz="1400" b="1" dirty="0"/>
                          </a:br>
                          <a:r>
                            <a:rPr lang="ko-KR" altLang="en-US" sz="1400" b="1" dirty="0"/>
                            <a:t>여부</a:t>
                          </a:r>
                          <a:endParaRPr lang="en-US" altLang="ko-KR" sz="1400" b="1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4898.09</a:t>
                          </a:r>
                          <a:endParaRPr lang="ko-KR" altLang="en-US" sz="14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0.0</a:t>
                          </a:r>
                          <a:endParaRPr lang="ko-KR" altLang="en-US" sz="14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5013749"/>
                      </a:ext>
                    </a:extLst>
                  </a:tr>
                  <a:tr h="907969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/>
                            <a:t>당뇨여부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7667.21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0.0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04435640"/>
                      </a:ext>
                    </a:extLst>
                  </a:tr>
                  <a:tr h="907969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/>
                            <a:t>혈색소</a:t>
                          </a:r>
                          <a:br>
                            <a:rPr lang="en-US" altLang="ko-KR" sz="1400" b="1" dirty="0"/>
                          </a:br>
                          <a:r>
                            <a:rPr lang="ko-KR" altLang="en-US" sz="1400" b="1" dirty="0"/>
                            <a:t>이상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465.37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0.0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58954507"/>
                      </a:ext>
                    </a:extLst>
                  </a:tr>
                  <a:tr h="907969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 err="1"/>
                            <a:t>요단백</a:t>
                          </a:r>
                          <a:br>
                            <a:rPr lang="en-US" altLang="ko-KR" sz="1400" b="1" dirty="0"/>
                          </a:br>
                          <a:r>
                            <a:rPr lang="ko-KR" altLang="en-US" sz="1400" b="1" dirty="0"/>
                            <a:t>이상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427.40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0.0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239710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2">
                <a:extLst>
                  <a:ext uri="{FF2B5EF4-FFF2-40B4-BE49-F238E27FC236}">
                    <a16:creationId xmlns:a16="http://schemas.microsoft.com/office/drawing/2014/main" id="{93EB500B-3D79-493C-94C3-0FE2B70328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20427373"/>
                  </p:ext>
                </p:extLst>
              </p:nvPr>
            </p:nvGraphicFramePr>
            <p:xfrm>
              <a:off x="526072" y="718524"/>
              <a:ext cx="3578660" cy="544781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4665">
                      <a:extLst>
                        <a:ext uri="{9D8B030D-6E8A-4147-A177-3AD203B41FA5}">
                          <a16:colId xmlns:a16="http://schemas.microsoft.com/office/drawing/2014/main" val="2595104244"/>
                        </a:ext>
                      </a:extLst>
                    </a:gridCol>
                    <a:gridCol w="894665">
                      <a:extLst>
                        <a:ext uri="{9D8B030D-6E8A-4147-A177-3AD203B41FA5}">
                          <a16:colId xmlns:a16="http://schemas.microsoft.com/office/drawing/2014/main" val="1213995580"/>
                        </a:ext>
                      </a:extLst>
                    </a:gridCol>
                    <a:gridCol w="894665">
                      <a:extLst>
                        <a:ext uri="{9D8B030D-6E8A-4147-A177-3AD203B41FA5}">
                          <a16:colId xmlns:a16="http://schemas.microsoft.com/office/drawing/2014/main" val="2041716134"/>
                        </a:ext>
                      </a:extLst>
                    </a:gridCol>
                    <a:gridCol w="894665">
                      <a:extLst>
                        <a:ext uri="{9D8B030D-6E8A-4147-A177-3AD203B41FA5}">
                          <a16:colId xmlns:a16="http://schemas.microsoft.com/office/drawing/2014/main" val="2958516522"/>
                        </a:ext>
                      </a:extLst>
                    </a:gridCol>
                  </a:tblGrid>
                  <a:tr h="907969"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/>
                            <a:t>성별</a:t>
                          </a:r>
                          <a:r>
                            <a:rPr lang="en-US" altLang="ko-KR" sz="1800" dirty="0"/>
                            <a:t>, </a:t>
                          </a:r>
                          <a:r>
                            <a:rPr lang="ko-KR" altLang="en-US" sz="1800" dirty="0"/>
                            <a:t>비만</a:t>
                          </a:r>
                          <a:r>
                            <a:rPr lang="en-US" altLang="ko-KR" sz="1800" dirty="0"/>
                            <a:t>, </a:t>
                          </a:r>
                          <a:r>
                            <a:rPr lang="ko-KR" altLang="en-US" sz="1800" dirty="0"/>
                            <a:t>질병에 대한 </a:t>
                          </a:r>
                          <a:br>
                            <a:rPr lang="en-US" altLang="ko-KR" sz="1800" dirty="0"/>
                          </a:br>
                          <a:r>
                            <a:rPr lang="en-US" altLang="ko-KR" sz="1800" dirty="0"/>
                            <a:t>CMH</a:t>
                          </a:r>
                          <a:r>
                            <a:rPr lang="ko-KR" altLang="en-US" sz="1800" dirty="0"/>
                            <a:t>검정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60166914"/>
                      </a:ext>
                    </a:extLst>
                  </a:tr>
                  <a:tr h="907969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680" t="-100671" r="-102721" b="-4020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err="1"/>
                            <a:t>pvalue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41817018"/>
                      </a:ext>
                    </a:extLst>
                  </a:tr>
                  <a:tr h="907969">
                    <a:tc row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/>
                            <a:t>비만여부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/>
                            <a:t>고혈압</a:t>
                          </a:r>
                          <a:br>
                            <a:rPr lang="en-US" altLang="ko-KR" sz="1400" b="1" dirty="0"/>
                          </a:br>
                          <a:r>
                            <a:rPr lang="ko-KR" altLang="en-US" sz="1400" b="1" dirty="0"/>
                            <a:t>여부</a:t>
                          </a:r>
                          <a:endParaRPr lang="en-US" altLang="ko-KR" sz="1400" b="1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4898.09</a:t>
                          </a:r>
                          <a:endParaRPr lang="ko-KR" altLang="en-US" sz="14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0.0</a:t>
                          </a:r>
                          <a:endParaRPr lang="ko-KR" altLang="en-US" sz="14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5013749"/>
                      </a:ext>
                    </a:extLst>
                  </a:tr>
                  <a:tr h="907969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/>
                            <a:t>당뇨여부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7667.21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0.0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04435640"/>
                      </a:ext>
                    </a:extLst>
                  </a:tr>
                  <a:tr h="907969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/>
                            <a:t>혈색소</a:t>
                          </a:r>
                          <a:br>
                            <a:rPr lang="en-US" altLang="ko-KR" sz="1400" b="1" dirty="0"/>
                          </a:br>
                          <a:r>
                            <a:rPr lang="ko-KR" altLang="en-US" sz="1400" b="1" dirty="0"/>
                            <a:t>이상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465.37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0.0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58954507"/>
                      </a:ext>
                    </a:extLst>
                  </a:tr>
                  <a:tr h="907969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 err="1"/>
                            <a:t>요단백</a:t>
                          </a:r>
                          <a:br>
                            <a:rPr lang="en-US" altLang="ko-KR" sz="1400" b="1" dirty="0"/>
                          </a:br>
                          <a:r>
                            <a:rPr lang="ko-KR" altLang="en-US" sz="1400" b="1" dirty="0"/>
                            <a:t>이상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427.40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0.0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2397103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2">
                <a:extLst>
                  <a:ext uri="{FF2B5EF4-FFF2-40B4-BE49-F238E27FC236}">
                    <a16:creationId xmlns:a16="http://schemas.microsoft.com/office/drawing/2014/main" id="{EBF68BC9-3CDA-4746-A6CE-D9781F042E2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306670" y="705093"/>
              <a:ext cx="3578660" cy="544781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4665">
                      <a:extLst>
                        <a:ext uri="{9D8B030D-6E8A-4147-A177-3AD203B41FA5}">
                          <a16:colId xmlns:a16="http://schemas.microsoft.com/office/drawing/2014/main" val="2595104244"/>
                        </a:ext>
                      </a:extLst>
                    </a:gridCol>
                    <a:gridCol w="894665">
                      <a:extLst>
                        <a:ext uri="{9D8B030D-6E8A-4147-A177-3AD203B41FA5}">
                          <a16:colId xmlns:a16="http://schemas.microsoft.com/office/drawing/2014/main" val="1213995580"/>
                        </a:ext>
                      </a:extLst>
                    </a:gridCol>
                    <a:gridCol w="894665">
                      <a:extLst>
                        <a:ext uri="{9D8B030D-6E8A-4147-A177-3AD203B41FA5}">
                          <a16:colId xmlns:a16="http://schemas.microsoft.com/office/drawing/2014/main" val="2041716134"/>
                        </a:ext>
                      </a:extLst>
                    </a:gridCol>
                    <a:gridCol w="894665">
                      <a:extLst>
                        <a:ext uri="{9D8B030D-6E8A-4147-A177-3AD203B41FA5}">
                          <a16:colId xmlns:a16="http://schemas.microsoft.com/office/drawing/2014/main" val="2958516522"/>
                        </a:ext>
                      </a:extLst>
                    </a:gridCol>
                  </a:tblGrid>
                  <a:tr h="907969"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/>
                            <a:t>성별</a:t>
                          </a:r>
                          <a:r>
                            <a:rPr lang="en-US" altLang="ko-KR" sz="1800" dirty="0"/>
                            <a:t>, </a:t>
                          </a:r>
                          <a:r>
                            <a:rPr lang="ko-KR" altLang="en-US" sz="1800" dirty="0"/>
                            <a:t>흡연</a:t>
                          </a:r>
                          <a:r>
                            <a:rPr lang="en-US" altLang="ko-KR" sz="1800" dirty="0"/>
                            <a:t>, </a:t>
                          </a:r>
                          <a:r>
                            <a:rPr lang="ko-KR" altLang="en-US" sz="1800" dirty="0"/>
                            <a:t>질병에 대한 </a:t>
                          </a:r>
                          <a:br>
                            <a:rPr lang="en-US" altLang="ko-KR" sz="1800" dirty="0"/>
                          </a:br>
                          <a:r>
                            <a:rPr lang="en-US" altLang="ko-KR" sz="1800" dirty="0"/>
                            <a:t>CMH</a:t>
                          </a:r>
                          <a:r>
                            <a:rPr lang="ko-KR" altLang="en-US" sz="1800" dirty="0"/>
                            <a:t>검정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60166914"/>
                      </a:ext>
                    </a:extLst>
                  </a:tr>
                  <a:tr h="907969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  <m:t>𝜒</m:t>
                                    </m:r>
                                  </m:e>
                                  <m:sup>
                                    <m: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err="1"/>
                            <a:t>pvalue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41817018"/>
                      </a:ext>
                    </a:extLst>
                  </a:tr>
                  <a:tr h="907969">
                    <a:tc row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/>
                            <a:t>흡연여부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/>
                            <a:t>고혈압</a:t>
                          </a:r>
                          <a:br>
                            <a:rPr lang="en-US" altLang="ko-KR" sz="1400" b="1" dirty="0"/>
                          </a:br>
                          <a:r>
                            <a:rPr lang="ko-KR" altLang="en-US" sz="1400" b="1" dirty="0"/>
                            <a:t>여부</a:t>
                          </a:r>
                          <a:endParaRPr lang="en-US" altLang="ko-KR" sz="1400" b="1" dirty="0"/>
                        </a:p>
                      </a:txBody>
                      <a:tcPr anchor="ctr">
                        <a:solidFill>
                          <a:srgbClr val="FAA59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2.00</a:t>
                          </a:r>
                          <a:endParaRPr lang="ko-KR" altLang="en-US" sz="1400" dirty="0"/>
                        </a:p>
                      </a:txBody>
                      <a:tcPr anchor="ctr">
                        <a:solidFill>
                          <a:srgbClr val="FAA59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0.157</a:t>
                          </a:r>
                          <a:endParaRPr lang="ko-KR" altLang="en-US" sz="1400" dirty="0"/>
                        </a:p>
                      </a:txBody>
                      <a:tcPr anchor="ctr">
                        <a:solidFill>
                          <a:srgbClr val="FAA59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5013749"/>
                      </a:ext>
                    </a:extLst>
                  </a:tr>
                  <a:tr h="907969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/>
                            <a:t>당뇨여부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254.21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0.0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04435640"/>
                      </a:ext>
                    </a:extLst>
                  </a:tr>
                  <a:tr h="907969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/>
                            <a:t>혈색소</a:t>
                          </a:r>
                          <a:br>
                            <a:rPr lang="en-US" altLang="ko-KR" sz="1400" b="1" dirty="0"/>
                          </a:br>
                          <a:r>
                            <a:rPr lang="ko-KR" altLang="en-US" sz="1400" b="1" dirty="0"/>
                            <a:t>이상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19.84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0.0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58954507"/>
                      </a:ext>
                    </a:extLst>
                  </a:tr>
                  <a:tr h="907969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 err="1"/>
                            <a:t>요단백</a:t>
                          </a:r>
                          <a:br>
                            <a:rPr lang="en-US" altLang="ko-KR" sz="1400" b="1" dirty="0"/>
                          </a:br>
                          <a:r>
                            <a:rPr lang="ko-KR" altLang="en-US" sz="1400" b="1" dirty="0"/>
                            <a:t>이상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24.66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0.0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239710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2">
                <a:extLst>
                  <a:ext uri="{FF2B5EF4-FFF2-40B4-BE49-F238E27FC236}">
                    <a16:creationId xmlns:a16="http://schemas.microsoft.com/office/drawing/2014/main" id="{EBF68BC9-3CDA-4746-A6CE-D9781F042E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6551890"/>
                  </p:ext>
                </p:extLst>
              </p:nvPr>
            </p:nvGraphicFramePr>
            <p:xfrm>
              <a:off x="4306670" y="705093"/>
              <a:ext cx="3578660" cy="544781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4665">
                      <a:extLst>
                        <a:ext uri="{9D8B030D-6E8A-4147-A177-3AD203B41FA5}">
                          <a16:colId xmlns:a16="http://schemas.microsoft.com/office/drawing/2014/main" val="2595104244"/>
                        </a:ext>
                      </a:extLst>
                    </a:gridCol>
                    <a:gridCol w="894665">
                      <a:extLst>
                        <a:ext uri="{9D8B030D-6E8A-4147-A177-3AD203B41FA5}">
                          <a16:colId xmlns:a16="http://schemas.microsoft.com/office/drawing/2014/main" val="1213995580"/>
                        </a:ext>
                      </a:extLst>
                    </a:gridCol>
                    <a:gridCol w="894665">
                      <a:extLst>
                        <a:ext uri="{9D8B030D-6E8A-4147-A177-3AD203B41FA5}">
                          <a16:colId xmlns:a16="http://schemas.microsoft.com/office/drawing/2014/main" val="2041716134"/>
                        </a:ext>
                      </a:extLst>
                    </a:gridCol>
                    <a:gridCol w="894665">
                      <a:extLst>
                        <a:ext uri="{9D8B030D-6E8A-4147-A177-3AD203B41FA5}">
                          <a16:colId xmlns:a16="http://schemas.microsoft.com/office/drawing/2014/main" val="2958516522"/>
                        </a:ext>
                      </a:extLst>
                    </a:gridCol>
                  </a:tblGrid>
                  <a:tr h="907969"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/>
                            <a:t>성별</a:t>
                          </a:r>
                          <a:r>
                            <a:rPr lang="en-US" altLang="ko-KR" sz="1800" dirty="0"/>
                            <a:t>, </a:t>
                          </a:r>
                          <a:r>
                            <a:rPr lang="ko-KR" altLang="en-US" sz="1800" dirty="0"/>
                            <a:t>흡연</a:t>
                          </a:r>
                          <a:r>
                            <a:rPr lang="en-US" altLang="ko-KR" sz="1800" dirty="0"/>
                            <a:t>, </a:t>
                          </a:r>
                          <a:r>
                            <a:rPr lang="ko-KR" altLang="en-US" sz="1800" dirty="0"/>
                            <a:t>질병에 대한 </a:t>
                          </a:r>
                          <a:br>
                            <a:rPr lang="en-US" altLang="ko-KR" sz="1800" dirty="0"/>
                          </a:br>
                          <a:r>
                            <a:rPr lang="en-US" altLang="ko-KR" sz="1800" dirty="0"/>
                            <a:t>CMH</a:t>
                          </a:r>
                          <a:r>
                            <a:rPr lang="ko-KR" altLang="en-US" sz="1800" dirty="0"/>
                            <a:t>검정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60166914"/>
                      </a:ext>
                    </a:extLst>
                  </a:tr>
                  <a:tr h="907969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680" t="-100671" r="-102721" b="-4020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err="1"/>
                            <a:t>pvalue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41817018"/>
                      </a:ext>
                    </a:extLst>
                  </a:tr>
                  <a:tr h="907969">
                    <a:tc row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/>
                            <a:t>흡연여부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/>
                            <a:t>고혈압</a:t>
                          </a:r>
                          <a:br>
                            <a:rPr lang="en-US" altLang="ko-KR" sz="1400" b="1" dirty="0"/>
                          </a:br>
                          <a:r>
                            <a:rPr lang="ko-KR" altLang="en-US" sz="1400" b="1" dirty="0"/>
                            <a:t>여부</a:t>
                          </a:r>
                          <a:endParaRPr lang="en-US" altLang="ko-KR" sz="1400" b="1" dirty="0"/>
                        </a:p>
                      </a:txBody>
                      <a:tcPr anchor="ctr">
                        <a:solidFill>
                          <a:srgbClr val="FAA59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2.00</a:t>
                          </a:r>
                          <a:endParaRPr lang="ko-KR" altLang="en-US" sz="1400" dirty="0"/>
                        </a:p>
                      </a:txBody>
                      <a:tcPr anchor="ctr">
                        <a:solidFill>
                          <a:srgbClr val="FAA59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0.157</a:t>
                          </a:r>
                          <a:endParaRPr lang="ko-KR" altLang="en-US" sz="1400" dirty="0"/>
                        </a:p>
                      </a:txBody>
                      <a:tcPr anchor="ctr">
                        <a:solidFill>
                          <a:srgbClr val="FAA59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5013749"/>
                      </a:ext>
                    </a:extLst>
                  </a:tr>
                  <a:tr h="907969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/>
                            <a:t>당뇨여부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254.21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0.0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04435640"/>
                      </a:ext>
                    </a:extLst>
                  </a:tr>
                  <a:tr h="907969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/>
                            <a:t>혈색소</a:t>
                          </a:r>
                          <a:br>
                            <a:rPr lang="en-US" altLang="ko-KR" sz="1400" b="1" dirty="0"/>
                          </a:br>
                          <a:r>
                            <a:rPr lang="ko-KR" altLang="en-US" sz="1400" b="1" dirty="0"/>
                            <a:t>이상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19.84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0.0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58954507"/>
                      </a:ext>
                    </a:extLst>
                  </a:tr>
                  <a:tr h="907969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 err="1"/>
                            <a:t>요단백</a:t>
                          </a:r>
                          <a:br>
                            <a:rPr lang="en-US" altLang="ko-KR" sz="1400" b="1" dirty="0"/>
                          </a:br>
                          <a:r>
                            <a:rPr lang="ko-KR" altLang="en-US" sz="1400" b="1" dirty="0"/>
                            <a:t>이상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24.66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0.0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2397103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표 2">
                <a:extLst>
                  <a:ext uri="{FF2B5EF4-FFF2-40B4-BE49-F238E27FC236}">
                    <a16:creationId xmlns:a16="http://schemas.microsoft.com/office/drawing/2014/main" id="{555F6B8D-6DE5-445B-B945-6F5F58ED67B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087268" y="705093"/>
              <a:ext cx="3578660" cy="544781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4665">
                      <a:extLst>
                        <a:ext uri="{9D8B030D-6E8A-4147-A177-3AD203B41FA5}">
                          <a16:colId xmlns:a16="http://schemas.microsoft.com/office/drawing/2014/main" val="2595104244"/>
                        </a:ext>
                      </a:extLst>
                    </a:gridCol>
                    <a:gridCol w="894665">
                      <a:extLst>
                        <a:ext uri="{9D8B030D-6E8A-4147-A177-3AD203B41FA5}">
                          <a16:colId xmlns:a16="http://schemas.microsoft.com/office/drawing/2014/main" val="1213995580"/>
                        </a:ext>
                      </a:extLst>
                    </a:gridCol>
                    <a:gridCol w="894665">
                      <a:extLst>
                        <a:ext uri="{9D8B030D-6E8A-4147-A177-3AD203B41FA5}">
                          <a16:colId xmlns:a16="http://schemas.microsoft.com/office/drawing/2014/main" val="2041716134"/>
                        </a:ext>
                      </a:extLst>
                    </a:gridCol>
                    <a:gridCol w="894665">
                      <a:extLst>
                        <a:ext uri="{9D8B030D-6E8A-4147-A177-3AD203B41FA5}">
                          <a16:colId xmlns:a16="http://schemas.microsoft.com/office/drawing/2014/main" val="2958516522"/>
                        </a:ext>
                      </a:extLst>
                    </a:gridCol>
                  </a:tblGrid>
                  <a:tr h="907969"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/>
                            <a:t>성별</a:t>
                          </a:r>
                          <a:r>
                            <a:rPr lang="en-US" altLang="ko-KR" sz="1800" dirty="0"/>
                            <a:t>, </a:t>
                          </a:r>
                          <a:r>
                            <a:rPr lang="ko-KR" altLang="en-US" sz="1800" dirty="0"/>
                            <a:t>음주</a:t>
                          </a:r>
                          <a:r>
                            <a:rPr lang="en-US" altLang="ko-KR" sz="1800" dirty="0"/>
                            <a:t>, </a:t>
                          </a:r>
                          <a:r>
                            <a:rPr lang="ko-KR" altLang="en-US" sz="1800" dirty="0"/>
                            <a:t>질병에 대한 </a:t>
                          </a:r>
                          <a:br>
                            <a:rPr lang="en-US" altLang="ko-KR" sz="1800" dirty="0"/>
                          </a:br>
                          <a:r>
                            <a:rPr lang="en-US" altLang="ko-KR" sz="1800" dirty="0"/>
                            <a:t>CMH</a:t>
                          </a:r>
                          <a:r>
                            <a:rPr lang="ko-KR" altLang="en-US" sz="1800" dirty="0"/>
                            <a:t>검정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60166914"/>
                      </a:ext>
                    </a:extLst>
                  </a:tr>
                  <a:tr h="907969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  <m:t>𝜒</m:t>
                                    </m:r>
                                  </m:e>
                                  <m:sup>
                                    <m: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err="1"/>
                            <a:t>pvalue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41817018"/>
                      </a:ext>
                    </a:extLst>
                  </a:tr>
                  <a:tr h="907969">
                    <a:tc row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/>
                            <a:t>음주여부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/>
                            <a:t>고혈압</a:t>
                          </a:r>
                          <a:br>
                            <a:rPr lang="en-US" altLang="ko-KR" sz="1400" b="1" dirty="0"/>
                          </a:br>
                          <a:r>
                            <a:rPr lang="ko-KR" altLang="en-US" sz="1400" b="1" dirty="0"/>
                            <a:t>여부</a:t>
                          </a:r>
                          <a:endParaRPr lang="en-US" altLang="ko-KR" sz="1400" b="1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91.72</a:t>
                          </a:r>
                          <a:endParaRPr lang="ko-KR" altLang="en-US" sz="14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0.0</a:t>
                          </a:r>
                          <a:endParaRPr lang="ko-KR" altLang="en-US" sz="14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5013749"/>
                      </a:ext>
                    </a:extLst>
                  </a:tr>
                  <a:tr h="907969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/>
                            <a:t>당뇨여부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318.64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0.0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04435640"/>
                      </a:ext>
                    </a:extLst>
                  </a:tr>
                  <a:tr h="907969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/>
                            <a:t>혈색소</a:t>
                          </a:r>
                          <a:br>
                            <a:rPr lang="en-US" altLang="ko-KR" sz="1400" b="1" dirty="0"/>
                          </a:br>
                          <a:r>
                            <a:rPr lang="ko-KR" altLang="en-US" sz="1400" b="1" dirty="0"/>
                            <a:t>이상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51.00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0.0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58954507"/>
                      </a:ext>
                    </a:extLst>
                  </a:tr>
                  <a:tr h="907969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 err="1"/>
                            <a:t>요단백</a:t>
                          </a:r>
                          <a:br>
                            <a:rPr lang="en-US" altLang="ko-KR" sz="1400" b="1" dirty="0"/>
                          </a:br>
                          <a:r>
                            <a:rPr lang="ko-KR" altLang="en-US" sz="1400" b="1" dirty="0"/>
                            <a:t>이상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129.41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0.0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239710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표 2">
                <a:extLst>
                  <a:ext uri="{FF2B5EF4-FFF2-40B4-BE49-F238E27FC236}">
                    <a16:creationId xmlns:a16="http://schemas.microsoft.com/office/drawing/2014/main" id="{555F6B8D-6DE5-445B-B945-6F5F58ED67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6255298"/>
                  </p:ext>
                </p:extLst>
              </p:nvPr>
            </p:nvGraphicFramePr>
            <p:xfrm>
              <a:off x="8087268" y="705093"/>
              <a:ext cx="3578660" cy="544781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4665">
                      <a:extLst>
                        <a:ext uri="{9D8B030D-6E8A-4147-A177-3AD203B41FA5}">
                          <a16:colId xmlns:a16="http://schemas.microsoft.com/office/drawing/2014/main" val="2595104244"/>
                        </a:ext>
                      </a:extLst>
                    </a:gridCol>
                    <a:gridCol w="894665">
                      <a:extLst>
                        <a:ext uri="{9D8B030D-6E8A-4147-A177-3AD203B41FA5}">
                          <a16:colId xmlns:a16="http://schemas.microsoft.com/office/drawing/2014/main" val="1213995580"/>
                        </a:ext>
                      </a:extLst>
                    </a:gridCol>
                    <a:gridCol w="894665">
                      <a:extLst>
                        <a:ext uri="{9D8B030D-6E8A-4147-A177-3AD203B41FA5}">
                          <a16:colId xmlns:a16="http://schemas.microsoft.com/office/drawing/2014/main" val="2041716134"/>
                        </a:ext>
                      </a:extLst>
                    </a:gridCol>
                    <a:gridCol w="894665">
                      <a:extLst>
                        <a:ext uri="{9D8B030D-6E8A-4147-A177-3AD203B41FA5}">
                          <a16:colId xmlns:a16="http://schemas.microsoft.com/office/drawing/2014/main" val="2958516522"/>
                        </a:ext>
                      </a:extLst>
                    </a:gridCol>
                  </a:tblGrid>
                  <a:tr h="907969"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/>
                            <a:t>성별</a:t>
                          </a:r>
                          <a:r>
                            <a:rPr lang="en-US" altLang="ko-KR" sz="1800" dirty="0"/>
                            <a:t>, </a:t>
                          </a:r>
                          <a:r>
                            <a:rPr lang="ko-KR" altLang="en-US" sz="1800" dirty="0"/>
                            <a:t>음주</a:t>
                          </a:r>
                          <a:r>
                            <a:rPr lang="en-US" altLang="ko-KR" sz="1800" dirty="0"/>
                            <a:t>, </a:t>
                          </a:r>
                          <a:r>
                            <a:rPr lang="ko-KR" altLang="en-US" sz="1800" dirty="0"/>
                            <a:t>질병에 대한 </a:t>
                          </a:r>
                          <a:br>
                            <a:rPr lang="en-US" altLang="ko-KR" sz="1800" dirty="0"/>
                          </a:br>
                          <a:r>
                            <a:rPr lang="en-US" altLang="ko-KR" sz="1800" dirty="0"/>
                            <a:t>CMH</a:t>
                          </a:r>
                          <a:r>
                            <a:rPr lang="ko-KR" altLang="en-US" sz="1800" dirty="0"/>
                            <a:t>검정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60166914"/>
                      </a:ext>
                    </a:extLst>
                  </a:tr>
                  <a:tr h="907969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680" t="-100671" r="-102721" b="-4020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err="1"/>
                            <a:t>pvalue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41817018"/>
                      </a:ext>
                    </a:extLst>
                  </a:tr>
                  <a:tr h="907969">
                    <a:tc row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/>
                            <a:t>음주여부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/>
                            <a:t>고혈압</a:t>
                          </a:r>
                          <a:br>
                            <a:rPr lang="en-US" altLang="ko-KR" sz="1400" b="1" dirty="0"/>
                          </a:br>
                          <a:r>
                            <a:rPr lang="ko-KR" altLang="en-US" sz="1400" b="1" dirty="0"/>
                            <a:t>여부</a:t>
                          </a:r>
                          <a:endParaRPr lang="en-US" altLang="ko-KR" sz="1400" b="1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91.72</a:t>
                          </a:r>
                          <a:endParaRPr lang="ko-KR" altLang="en-US" sz="14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0.0</a:t>
                          </a:r>
                          <a:endParaRPr lang="ko-KR" altLang="en-US" sz="14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5013749"/>
                      </a:ext>
                    </a:extLst>
                  </a:tr>
                  <a:tr h="907969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/>
                            <a:t>당뇨여부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318.64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0.0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04435640"/>
                      </a:ext>
                    </a:extLst>
                  </a:tr>
                  <a:tr h="907969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/>
                            <a:t>혈색소</a:t>
                          </a:r>
                          <a:br>
                            <a:rPr lang="en-US" altLang="ko-KR" sz="1400" b="1" dirty="0"/>
                          </a:br>
                          <a:r>
                            <a:rPr lang="ko-KR" altLang="en-US" sz="1400" b="1" dirty="0"/>
                            <a:t>이상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51.00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0.0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58954507"/>
                      </a:ext>
                    </a:extLst>
                  </a:tr>
                  <a:tr h="907969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 err="1"/>
                            <a:t>요단백</a:t>
                          </a:r>
                          <a:br>
                            <a:rPr lang="en-US" altLang="ko-KR" sz="1400" b="1" dirty="0"/>
                          </a:br>
                          <a:r>
                            <a:rPr lang="ko-KR" altLang="en-US" sz="1400" b="1" dirty="0"/>
                            <a:t>이상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129.41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0.0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2397103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08651315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B4B3A7-435F-429F-9DE6-6730A2F43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0" y="1448909"/>
            <a:ext cx="6636728" cy="3756136"/>
          </a:xfrm>
        </p:spPr>
        <p:txBody>
          <a:bodyPr>
            <a:normAutofit/>
          </a:bodyPr>
          <a:lstStyle/>
          <a:p>
            <a:r>
              <a:rPr lang="ko-KR" altLang="en-US" sz="2400" b="1" dirty="0"/>
              <a:t>성별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흡연 </a:t>
            </a:r>
            <a:r>
              <a:rPr lang="en-US" altLang="ko-KR" sz="2400" b="1" dirty="0"/>
              <a:t>–</a:t>
            </a:r>
            <a:r>
              <a:rPr lang="ko-KR" altLang="en-US" sz="2400" b="1" dirty="0"/>
              <a:t>고혈압에서 </a:t>
            </a:r>
            <a:r>
              <a:rPr lang="en-US" altLang="ko-KR" sz="2400" b="1" dirty="0" err="1"/>
              <a:t>pvalue</a:t>
            </a:r>
            <a:r>
              <a:rPr lang="en-US" altLang="ko-KR" sz="2400" b="1" dirty="0"/>
              <a:t> &gt; 0.05 </a:t>
            </a:r>
            <a:r>
              <a:rPr lang="ko-KR" altLang="en-US" sz="2400" b="1" dirty="0"/>
              <a:t>이므로 </a:t>
            </a:r>
            <a:r>
              <a:rPr lang="ko-KR" altLang="en-US" sz="2400" b="1" dirty="0" err="1"/>
              <a:t>귀무가설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성별에 따른 원인 </a:t>
            </a:r>
            <a:r>
              <a:rPr lang="en-US" altLang="ko-KR" sz="2400" b="1" dirty="0"/>
              <a:t>– </a:t>
            </a:r>
            <a:r>
              <a:rPr lang="ko-KR" altLang="en-US" sz="2400" b="1" dirty="0"/>
              <a:t>질병 연관에 차이가 발생하지 않는다</a:t>
            </a:r>
            <a:r>
              <a:rPr lang="en-US" altLang="ko-KR" sz="2400" b="1" dirty="0"/>
              <a:t>.) </a:t>
            </a:r>
            <a:r>
              <a:rPr lang="ko-KR" altLang="en-US" sz="2400" b="1" dirty="0"/>
              <a:t>채택</a:t>
            </a:r>
            <a:r>
              <a:rPr lang="en-US" altLang="ko-KR" sz="2400" b="1" dirty="0"/>
              <a:t> </a:t>
            </a:r>
            <a:br>
              <a:rPr lang="en-US" altLang="ko-KR" sz="2400" b="1" dirty="0"/>
            </a:br>
            <a:br>
              <a:rPr lang="en-US" altLang="ko-KR" sz="2400" b="1" dirty="0"/>
            </a:br>
            <a:r>
              <a:rPr lang="en-US" altLang="ko-KR" sz="2400" b="1" dirty="0">
                <a:sym typeface="Wingdings" panose="05000000000000000000" pitchFamily="2" charset="2"/>
              </a:rPr>
              <a:t></a:t>
            </a:r>
            <a:r>
              <a:rPr lang="ko-KR" altLang="en-US" sz="2400" b="1" dirty="0">
                <a:sym typeface="Wingdings" panose="05000000000000000000" pitchFamily="2" charset="2"/>
              </a:rPr>
              <a:t>성별변수를 </a:t>
            </a:r>
            <a:r>
              <a:rPr lang="ko-KR" altLang="en-US" sz="2400" b="1" dirty="0" err="1">
                <a:sym typeface="Wingdings" panose="05000000000000000000" pitchFamily="2" charset="2"/>
              </a:rPr>
              <a:t>제어했을때</a:t>
            </a:r>
            <a:r>
              <a:rPr lang="en-US" altLang="ko-KR" sz="2400" b="1" dirty="0">
                <a:sym typeface="Wingdings" panose="05000000000000000000" pitchFamily="2" charset="2"/>
              </a:rPr>
              <a:t>, </a:t>
            </a:r>
            <a:r>
              <a:rPr lang="ko-KR" altLang="en-US" sz="2400" b="1" dirty="0">
                <a:sym typeface="Wingdings" panose="05000000000000000000" pitchFamily="2" charset="2"/>
              </a:rPr>
              <a:t>음주 </a:t>
            </a:r>
            <a:r>
              <a:rPr lang="en-US" altLang="ko-KR" sz="2400" b="1" dirty="0">
                <a:sym typeface="Wingdings" panose="05000000000000000000" pitchFamily="2" charset="2"/>
              </a:rPr>
              <a:t>– </a:t>
            </a:r>
            <a:r>
              <a:rPr lang="ko-KR" altLang="en-US" sz="2400" b="1" dirty="0">
                <a:sym typeface="Wingdings" panose="05000000000000000000" pitchFamily="2" charset="2"/>
              </a:rPr>
              <a:t>고혈압 간 </a:t>
            </a:r>
            <a:br>
              <a:rPr lang="en-US" altLang="ko-KR" sz="2400" b="1" dirty="0">
                <a:sym typeface="Wingdings" panose="05000000000000000000" pitchFamily="2" charset="2"/>
              </a:rPr>
            </a:br>
            <a:r>
              <a:rPr lang="ko-KR" altLang="en-US" sz="2400" b="1" dirty="0">
                <a:sym typeface="Wingdings" panose="05000000000000000000" pitchFamily="2" charset="2"/>
              </a:rPr>
              <a:t>연관성이 없다</a:t>
            </a:r>
            <a:r>
              <a:rPr lang="en-US" altLang="ko-KR" sz="2400" b="1" dirty="0">
                <a:sym typeface="Wingdings" panose="05000000000000000000" pitchFamily="2" charset="2"/>
              </a:rPr>
              <a:t>.</a:t>
            </a:r>
            <a:br>
              <a:rPr lang="en-US" altLang="ko-KR" sz="2400" b="1" dirty="0"/>
            </a:br>
            <a:endParaRPr lang="ko-KR" altLang="en-US" sz="2400" b="1" dirty="0"/>
          </a:p>
        </p:txBody>
      </p:sp>
      <p:sp>
        <p:nvSpPr>
          <p:cNvPr id="4" name="액자 3">
            <a:extLst>
              <a:ext uri="{FF2B5EF4-FFF2-40B4-BE49-F238E27FC236}">
                <a16:creationId xmlns:a16="http://schemas.microsoft.com/office/drawing/2014/main" id="{4E32F9FE-8CA0-4DE3-A5DB-BAF6B5542D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2">
                <a:extLst>
                  <a:ext uri="{FF2B5EF4-FFF2-40B4-BE49-F238E27FC236}">
                    <a16:creationId xmlns:a16="http://schemas.microsoft.com/office/drawing/2014/main" id="{93EB500B-3D79-493C-94C3-0FE2B703286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30872" y="705093"/>
              <a:ext cx="3578660" cy="544781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4665">
                      <a:extLst>
                        <a:ext uri="{9D8B030D-6E8A-4147-A177-3AD203B41FA5}">
                          <a16:colId xmlns:a16="http://schemas.microsoft.com/office/drawing/2014/main" val="2595104244"/>
                        </a:ext>
                      </a:extLst>
                    </a:gridCol>
                    <a:gridCol w="894665">
                      <a:extLst>
                        <a:ext uri="{9D8B030D-6E8A-4147-A177-3AD203B41FA5}">
                          <a16:colId xmlns:a16="http://schemas.microsoft.com/office/drawing/2014/main" val="1213995580"/>
                        </a:ext>
                      </a:extLst>
                    </a:gridCol>
                    <a:gridCol w="894665">
                      <a:extLst>
                        <a:ext uri="{9D8B030D-6E8A-4147-A177-3AD203B41FA5}">
                          <a16:colId xmlns:a16="http://schemas.microsoft.com/office/drawing/2014/main" val="2041716134"/>
                        </a:ext>
                      </a:extLst>
                    </a:gridCol>
                    <a:gridCol w="894665">
                      <a:extLst>
                        <a:ext uri="{9D8B030D-6E8A-4147-A177-3AD203B41FA5}">
                          <a16:colId xmlns:a16="http://schemas.microsoft.com/office/drawing/2014/main" val="2958516522"/>
                        </a:ext>
                      </a:extLst>
                    </a:gridCol>
                  </a:tblGrid>
                  <a:tr h="907969"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/>
                            <a:t>성별</a:t>
                          </a:r>
                          <a:r>
                            <a:rPr lang="en-US" altLang="ko-KR" sz="1800" dirty="0"/>
                            <a:t>, </a:t>
                          </a:r>
                          <a:r>
                            <a:rPr lang="ko-KR" altLang="en-US" sz="1800" dirty="0"/>
                            <a:t>흡연</a:t>
                          </a:r>
                          <a:r>
                            <a:rPr lang="en-US" altLang="ko-KR" sz="1800" dirty="0"/>
                            <a:t>, </a:t>
                          </a:r>
                          <a:r>
                            <a:rPr lang="ko-KR" altLang="en-US" sz="1800" dirty="0"/>
                            <a:t>질병에 대한 </a:t>
                          </a:r>
                          <a:br>
                            <a:rPr lang="en-US" altLang="ko-KR" sz="1800" dirty="0"/>
                          </a:br>
                          <a:r>
                            <a:rPr lang="en-US" altLang="ko-KR" sz="1800" dirty="0"/>
                            <a:t>CMH</a:t>
                          </a:r>
                          <a:r>
                            <a:rPr lang="ko-KR" altLang="en-US" sz="1800" dirty="0"/>
                            <a:t>검정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60166914"/>
                      </a:ext>
                    </a:extLst>
                  </a:tr>
                  <a:tr h="907969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  <m:t>𝜒</m:t>
                                    </m:r>
                                  </m:e>
                                  <m:sup>
                                    <m: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err="1"/>
                            <a:t>pvalue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41817018"/>
                      </a:ext>
                    </a:extLst>
                  </a:tr>
                  <a:tr h="907969">
                    <a:tc row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/>
                            <a:t>음주여부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/>
                            <a:t>고혈압</a:t>
                          </a:r>
                          <a:br>
                            <a:rPr lang="en-US" altLang="ko-KR" sz="1400" b="1" dirty="0"/>
                          </a:br>
                          <a:r>
                            <a:rPr lang="ko-KR" altLang="en-US" sz="1400" b="1" dirty="0"/>
                            <a:t>여부</a:t>
                          </a:r>
                          <a:endParaRPr lang="en-US" altLang="ko-KR" sz="1400" b="1" dirty="0"/>
                        </a:p>
                      </a:txBody>
                      <a:tcPr anchor="ctr">
                        <a:solidFill>
                          <a:srgbClr val="FAA59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2.00</a:t>
                          </a:r>
                          <a:endParaRPr lang="ko-KR" altLang="en-US" sz="1400" dirty="0"/>
                        </a:p>
                      </a:txBody>
                      <a:tcPr anchor="ctr">
                        <a:solidFill>
                          <a:srgbClr val="FAA59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0.157</a:t>
                          </a:r>
                          <a:endParaRPr lang="ko-KR" altLang="en-US" sz="1400" dirty="0"/>
                        </a:p>
                      </a:txBody>
                      <a:tcPr anchor="ctr">
                        <a:solidFill>
                          <a:srgbClr val="FAA59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5013749"/>
                      </a:ext>
                    </a:extLst>
                  </a:tr>
                  <a:tr h="907969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/>
                            <a:t>당뇨여부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254.21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0.0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04435640"/>
                      </a:ext>
                    </a:extLst>
                  </a:tr>
                  <a:tr h="907969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/>
                            <a:t>혈색소</a:t>
                          </a:r>
                          <a:br>
                            <a:rPr lang="en-US" altLang="ko-KR" sz="1400" b="1" dirty="0"/>
                          </a:br>
                          <a:r>
                            <a:rPr lang="ko-KR" altLang="en-US" sz="1400" b="1" dirty="0"/>
                            <a:t>이상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19.84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0.0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58954507"/>
                      </a:ext>
                    </a:extLst>
                  </a:tr>
                  <a:tr h="907969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 err="1"/>
                            <a:t>요단백</a:t>
                          </a:r>
                          <a:br>
                            <a:rPr lang="en-US" altLang="ko-KR" sz="1400" b="1" dirty="0"/>
                          </a:br>
                          <a:r>
                            <a:rPr lang="ko-KR" altLang="en-US" sz="1400" b="1" dirty="0"/>
                            <a:t>이상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24.66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0.0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239710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2">
                <a:extLst>
                  <a:ext uri="{FF2B5EF4-FFF2-40B4-BE49-F238E27FC236}">
                    <a16:creationId xmlns:a16="http://schemas.microsoft.com/office/drawing/2014/main" id="{93EB500B-3D79-493C-94C3-0FE2B70328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1363574"/>
                  </p:ext>
                </p:extLst>
              </p:nvPr>
            </p:nvGraphicFramePr>
            <p:xfrm>
              <a:off x="830872" y="705093"/>
              <a:ext cx="3578660" cy="544781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4665">
                      <a:extLst>
                        <a:ext uri="{9D8B030D-6E8A-4147-A177-3AD203B41FA5}">
                          <a16:colId xmlns:a16="http://schemas.microsoft.com/office/drawing/2014/main" val="2595104244"/>
                        </a:ext>
                      </a:extLst>
                    </a:gridCol>
                    <a:gridCol w="894665">
                      <a:extLst>
                        <a:ext uri="{9D8B030D-6E8A-4147-A177-3AD203B41FA5}">
                          <a16:colId xmlns:a16="http://schemas.microsoft.com/office/drawing/2014/main" val="1213995580"/>
                        </a:ext>
                      </a:extLst>
                    </a:gridCol>
                    <a:gridCol w="894665">
                      <a:extLst>
                        <a:ext uri="{9D8B030D-6E8A-4147-A177-3AD203B41FA5}">
                          <a16:colId xmlns:a16="http://schemas.microsoft.com/office/drawing/2014/main" val="2041716134"/>
                        </a:ext>
                      </a:extLst>
                    </a:gridCol>
                    <a:gridCol w="894665">
                      <a:extLst>
                        <a:ext uri="{9D8B030D-6E8A-4147-A177-3AD203B41FA5}">
                          <a16:colId xmlns:a16="http://schemas.microsoft.com/office/drawing/2014/main" val="2958516522"/>
                        </a:ext>
                      </a:extLst>
                    </a:gridCol>
                  </a:tblGrid>
                  <a:tr h="907969"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/>
                            <a:t>성별</a:t>
                          </a:r>
                          <a:r>
                            <a:rPr lang="en-US" altLang="ko-KR" sz="1800" dirty="0"/>
                            <a:t>, </a:t>
                          </a:r>
                          <a:r>
                            <a:rPr lang="ko-KR" altLang="en-US" sz="1800" dirty="0"/>
                            <a:t>흡연</a:t>
                          </a:r>
                          <a:r>
                            <a:rPr lang="en-US" altLang="ko-KR" sz="1800" dirty="0"/>
                            <a:t>, </a:t>
                          </a:r>
                          <a:r>
                            <a:rPr lang="ko-KR" altLang="en-US" sz="1800" dirty="0"/>
                            <a:t>질병에 대한 </a:t>
                          </a:r>
                          <a:br>
                            <a:rPr lang="en-US" altLang="ko-KR" sz="1800" dirty="0"/>
                          </a:br>
                          <a:r>
                            <a:rPr lang="en-US" altLang="ko-KR" sz="1800" dirty="0"/>
                            <a:t>CMH</a:t>
                          </a:r>
                          <a:r>
                            <a:rPr lang="ko-KR" altLang="en-US" sz="1800" dirty="0"/>
                            <a:t>검정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60166914"/>
                      </a:ext>
                    </a:extLst>
                  </a:tr>
                  <a:tr h="907969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680" t="-100671" r="-102721" b="-4020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err="1"/>
                            <a:t>pvalue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41817018"/>
                      </a:ext>
                    </a:extLst>
                  </a:tr>
                  <a:tr h="907969">
                    <a:tc row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/>
                            <a:t>음주여부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/>
                            <a:t>고혈압</a:t>
                          </a:r>
                          <a:br>
                            <a:rPr lang="en-US" altLang="ko-KR" sz="1400" b="1" dirty="0"/>
                          </a:br>
                          <a:r>
                            <a:rPr lang="ko-KR" altLang="en-US" sz="1400" b="1" dirty="0"/>
                            <a:t>여부</a:t>
                          </a:r>
                          <a:endParaRPr lang="en-US" altLang="ko-KR" sz="1400" b="1" dirty="0"/>
                        </a:p>
                      </a:txBody>
                      <a:tcPr anchor="ctr">
                        <a:solidFill>
                          <a:srgbClr val="FAA59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2.00</a:t>
                          </a:r>
                          <a:endParaRPr lang="ko-KR" altLang="en-US" sz="1400" dirty="0"/>
                        </a:p>
                      </a:txBody>
                      <a:tcPr anchor="ctr">
                        <a:solidFill>
                          <a:srgbClr val="FAA59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0.157</a:t>
                          </a:r>
                          <a:endParaRPr lang="ko-KR" altLang="en-US" sz="1400" dirty="0"/>
                        </a:p>
                      </a:txBody>
                      <a:tcPr anchor="ctr">
                        <a:solidFill>
                          <a:srgbClr val="FAA59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5013749"/>
                      </a:ext>
                    </a:extLst>
                  </a:tr>
                  <a:tr h="907969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/>
                            <a:t>당뇨여부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254.21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0.0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04435640"/>
                      </a:ext>
                    </a:extLst>
                  </a:tr>
                  <a:tr h="907969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/>
                            <a:t>혈색소</a:t>
                          </a:r>
                          <a:br>
                            <a:rPr lang="en-US" altLang="ko-KR" sz="1400" b="1" dirty="0"/>
                          </a:br>
                          <a:r>
                            <a:rPr lang="ko-KR" altLang="en-US" sz="1400" b="1" dirty="0"/>
                            <a:t>이상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19.84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0.0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58954507"/>
                      </a:ext>
                    </a:extLst>
                  </a:tr>
                  <a:tr h="907969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 err="1"/>
                            <a:t>요단백</a:t>
                          </a:r>
                          <a:br>
                            <a:rPr lang="en-US" altLang="ko-KR" sz="1400" b="1" dirty="0"/>
                          </a:br>
                          <a:r>
                            <a:rPr lang="ko-KR" altLang="en-US" sz="1400" b="1" dirty="0"/>
                            <a:t>이상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24.66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0.0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2397103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26881841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857A317D-631B-4018-8466-86F1578A99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7F254A38-6F23-489B-97EA-8061158371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870850"/>
              </p:ext>
            </p:extLst>
          </p:nvPr>
        </p:nvGraphicFramePr>
        <p:xfrm>
          <a:off x="624387" y="654266"/>
          <a:ext cx="5417598" cy="3801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933">
                  <a:extLst>
                    <a:ext uri="{9D8B030D-6E8A-4147-A177-3AD203B41FA5}">
                      <a16:colId xmlns:a16="http://schemas.microsoft.com/office/drawing/2014/main" val="803064829"/>
                    </a:ext>
                  </a:extLst>
                </a:gridCol>
                <a:gridCol w="902933">
                  <a:extLst>
                    <a:ext uri="{9D8B030D-6E8A-4147-A177-3AD203B41FA5}">
                      <a16:colId xmlns:a16="http://schemas.microsoft.com/office/drawing/2014/main" val="3090839009"/>
                    </a:ext>
                  </a:extLst>
                </a:gridCol>
                <a:gridCol w="902933">
                  <a:extLst>
                    <a:ext uri="{9D8B030D-6E8A-4147-A177-3AD203B41FA5}">
                      <a16:colId xmlns:a16="http://schemas.microsoft.com/office/drawing/2014/main" val="1589694122"/>
                    </a:ext>
                  </a:extLst>
                </a:gridCol>
                <a:gridCol w="902933">
                  <a:extLst>
                    <a:ext uri="{9D8B030D-6E8A-4147-A177-3AD203B41FA5}">
                      <a16:colId xmlns:a16="http://schemas.microsoft.com/office/drawing/2014/main" val="47814911"/>
                    </a:ext>
                  </a:extLst>
                </a:gridCol>
                <a:gridCol w="902933">
                  <a:extLst>
                    <a:ext uri="{9D8B030D-6E8A-4147-A177-3AD203B41FA5}">
                      <a16:colId xmlns:a16="http://schemas.microsoft.com/office/drawing/2014/main" val="2730332998"/>
                    </a:ext>
                  </a:extLst>
                </a:gridCol>
                <a:gridCol w="902933">
                  <a:extLst>
                    <a:ext uri="{9D8B030D-6E8A-4147-A177-3AD203B41FA5}">
                      <a16:colId xmlns:a16="http://schemas.microsoft.com/office/drawing/2014/main" val="390450073"/>
                    </a:ext>
                  </a:extLst>
                </a:gridCol>
              </a:tblGrid>
              <a:tr h="9429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성별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        질병</a:t>
                      </a:r>
                    </a:p>
                    <a:p>
                      <a:pPr algn="l" latinLnBrk="1"/>
                      <a:r>
                        <a:rPr lang="ko-KR" altLang="en-US" dirty="0"/>
                        <a:t>원인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고혈압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당뇨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혈색소이상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요단백이상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102782"/>
                  </a:ext>
                </a:extLst>
              </a:tr>
              <a:tr h="476411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남자</a:t>
                      </a:r>
                      <a:endParaRPr lang="en-US" altLang="ko-KR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비만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6730476"/>
                  </a:ext>
                </a:extLst>
              </a:tr>
              <a:tr h="47641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흡연</a:t>
                      </a:r>
                      <a:endParaRPr lang="en-US" altLang="ko-KR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동일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5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1711901"/>
                  </a:ext>
                </a:extLst>
              </a:tr>
              <a:tr h="47641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음주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동일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1257759"/>
                  </a:ext>
                </a:extLst>
              </a:tr>
              <a:tr h="476411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여자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비만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3463684"/>
                  </a:ext>
                </a:extLst>
              </a:tr>
              <a:tr h="47641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흡연</a:t>
                      </a:r>
                      <a:endParaRPr lang="en-US" altLang="ko-KR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동일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5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599349"/>
                  </a:ext>
                </a:extLst>
              </a:tr>
              <a:tr h="47641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음주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동일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동일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86027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표 2">
                <a:extLst>
                  <a:ext uri="{FF2B5EF4-FFF2-40B4-BE49-F238E27FC236}">
                    <a16:creationId xmlns:a16="http://schemas.microsoft.com/office/drawing/2014/main" id="{DCA26542-9E39-4483-8DFB-2847BFB796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4500647"/>
                  </p:ext>
                </p:extLst>
              </p:nvPr>
            </p:nvGraphicFramePr>
            <p:xfrm>
              <a:off x="6755756" y="637200"/>
              <a:ext cx="4722472" cy="38132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0618">
                      <a:extLst>
                        <a:ext uri="{9D8B030D-6E8A-4147-A177-3AD203B41FA5}">
                          <a16:colId xmlns:a16="http://schemas.microsoft.com/office/drawing/2014/main" val="2595104244"/>
                        </a:ext>
                      </a:extLst>
                    </a:gridCol>
                    <a:gridCol w="1180618">
                      <a:extLst>
                        <a:ext uri="{9D8B030D-6E8A-4147-A177-3AD203B41FA5}">
                          <a16:colId xmlns:a16="http://schemas.microsoft.com/office/drawing/2014/main" val="1213995580"/>
                        </a:ext>
                      </a:extLst>
                    </a:gridCol>
                    <a:gridCol w="1180618">
                      <a:extLst>
                        <a:ext uri="{9D8B030D-6E8A-4147-A177-3AD203B41FA5}">
                          <a16:colId xmlns:a16="http://schemas.microsoft.com/office/drawing/2014/main" val="2041716134"/>
                        </a:ext>
                      </a:extLst>
                    </a:gridCol>
                    <a:gridCol w="1180618">
                      <a:extLst>
                        <a:ext uri="{9D8B030D-6E8A-4147-A177-3AD203B41FA5}">
                          <a16:colId xmlns:a16="http://schemas.microsoft.com/office/drawing/2014/main" val="2958516522"/>
                        </a:ext>
                      </a:extLst>
                    </a:gridCol>
                  </a:tblGrid>
                  <a:tr h="645443"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/>
                            <a:t>성별</a:t>
                          </a:r>
                          <a:r>
                            <a:rPr lang="en-US" altLang="ko-KR" sz="1800" dirty="0"/>
                            <a:t>, </a:t>
                          </a:r>
                          <a:r>
                            <a:rPr lang="ko-KR" altLang="en-US" sz="1800" dirty="0"/>
                            <a:t>흡연</a:t>
                          </a:r>
                          <a:r>
                            <a:rPr lang="en-US" altLang="ko-KR" sz="1800" dirty="0"/>
                            <a:t>, </a:t>
                          </a:r>
                          <a:r>
                            <a:rPr lang="ko-KR" altLang="en-US" sz="1800" dirty="0"/>
                            <a:t>질병에 대한 </a:t>
                          </a:r>
                          <a:br>
                            <a:rPr lang="en-US" altLang="ko-KR" sz="1800" dirty="0"/>
                          </a:br>
                          <a:r>
                            <a:rPr lang="en-US" altLang="ko-KR" sz="1800" dirty="0"/>
                            <a:t>CMH</a:t>
                          </a:r>
                          <a:r>
                            <a:rPr lang="ko-KR" altLang="en-US" sz="1800" dirty="0"/>
                            <a:t>검정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60166914"/>
                      </a:ext>
                    </a:extLst>
                  </a:tr>
                  <a:tr h="633561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  <m:t>𝜒</m:t>
                                    </m:r>
                                  </m:e>
                                  <m:sup>
                                    <m: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err="1"/>
                            <a:t>pvalue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41817018"/>
                      </a:ext>
                    </a:extLst>
                  </a:tr>
                  <a:tr h="633561">
                    <a:tc row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/>
                            <a:t>음주여부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/>
                            <a:t>고혈압</a:t>
                          </a:r>
                          <a:br>
                            <a:rPr lang="en-US" altLang="ko-KR" sz="1400" b="1" dirty="0"/>
                          </a:br>
                          <a:r>
                            <a:rPr lang="ko-KR" altLang="en-US" sz="1400" b="1" dirty="0"/>
                            <a:t>여부</a:t>
                          </a:r>
                          <a:endParaRPr lang="en-US" altLang="ko-KR" sz="1400" b="1" dirty="0"/>
                        </a:p>
                      </a:txBody>
                      <a:tcPr anchor="ctr">
                        <a:solidFill>
                          <a:srgbClr val="FAA59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2.00</a:t>
                          </a:r>
                          <a:endParaRPr lang="ko-KR" altLang="en-US" sz="1400" dirty="0"/>
                        </a:p>
                      </a:txBody>
                      <a:tcPr anchor="ctr">
                        <a:solidFill>
                          <a:srgbClr val="FAA59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0.157</a:t>
                          </a:r>
                          <a:endParaRPr lang="ko-KR" altLang="en-US" sz="1400" dirty="0"/>
                        </a:p>
                      </a:txBody>
                      <a:tcPr anchor="ctr">
                        <a:solidFill>
                          <a:srgbClr val="FAA59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5013749"/>
                      </a:ext>
                    </a:extLst>
                  </a:tr>
                  <a:tr h="633561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/>
                            <a:t>당뇨여부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254.21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0.0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04435640"/>
                      </a:ext>
                    </a:extLst>
                  </a:tr>
                  <a:tr h="633561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/>
                            <a:t>혈색소</a:t>
                          </a:r>
                          <a:br>
                            <a:rPr lang="en-US" altLang="ko-KR" sz="1400" b="1" dirty="0"/>
                          </a:br>
                          <a:r>
                            <a:rPr lang="ko-KR" altLang="en-US" sz="1400" b="1" dirty="0"/>
                            <a:t>이상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19.84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0.0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58954507"/>
                      </a:ext>
                    </a:extLst>
                  </a:tr>
                  <a:tr h="633561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 err="1"/>
                            <a:t>요단백</a:t>
                          </a:r>
                          <a:br>
                            <a:rPr lang="en-US" altLang="ko-KR" sz="1400" b="1" dirty="0"/>
                          </a:br>
                          <a:r>
                            <a:rPr lang="ko-KR" altLang="en-US" sz="1400" b="1" dirty="0"/>
                            <a:t>이상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24.66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0.0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2397103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표 2">
                <a:extLst>
                  <a:ext uri="{FF2B5EF4-FFF2-40B4-BE49-F238E27FC236}">
                    <a16:creationId xmlns:a16="http://schemas.microsoft.com/office/drawing/2014/main" id="{DCA26542-9E39-4483-8DFB-2847BFB796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4500647"/>
                  </p:ext>
                </p:extLst>
              </p:nvPr>
            </p:nvGraphicFramePr>
            <p:xfrm>
              <a:off x="6755756" y="637200"/>
              <a:ext cx="4722472" cy="38132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0618">
                      <a:extLst>
                        <a:ext uri="{9D8B030D-6E8A-4147-A177-3AD203B41FA5}">
                          <a16:colId xmlns:a16="http://schemas.microsoft.com/office/drawing/2014/main" val="2595104244"/>
                        </a:ext>
                      </a:extLst>
                    </a:gridCol>
                    <a:gridCol w="1180618">
                      <a:extLst>
                        <a:ext uri="{9D8B030D-6E8A-4147-A177-3AD203B41FA5}">
                          <a16:colId xmlns:a16="http://schemas.microsoft.com/office/drawing/2014/main" val="1213995580"/>
                        </a:ext>
                      </a:extLst>
                    </a:gridCol>
                    <a:gridCol w="1180618">
                      <a:extLst>
                        <a:ext uri="{9D8B030D-6E8A-4147-A177-3AD203B41FA5}">
                          <a16:colId xmlns:a16="http://schemas.microsoft.com/office/drawing/2014/main" val="2041716134"/>
                        </a:ext>
                      </a:extLst>
                    </a:gridCol>
                    <a:gridCol w="1180618">
                      <a:extLst>
                        <a:ext uri="{9D8B030D-6E8A-4147-A177-3AD203B41FA5}">
                          <a16:colId xmlns:a16="http://schemas.microsoft.com/office/drawing/2014/main" val="2958516522"/>
                        </a:ext>
                      </a:extLst>
                    </a:gridCol>
                  </a:tblGrid>
                  <a:tr h="645443"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/>
                            <a:t>성별</a:t>
                          </a:r>
                          <a:r>
                            <a:rPr lang="en-US" altLang="ko-KR" sz="1800" dirty="0"/>
                            <a:t>, </a:t>
                          </a:r>
                          <a:r>
                            <a:rPr lang="ko-KR" altLang="en-US" sz="1800" dirty="0"/>
                            <a:t>흡연</a:t>
                          </a:r>
                          <a:r>
                            <a:rPr lang="en-US" altLang="ko-KR" sz="1800" dirty="0"/>
                            <a:t>, </a:t>
                          </a:r>
                          <a:r>
                            <a:rPr lang="ko-KR" altLang="en-US" sz="1800" dirty="0"/>
                            <a:t>질병에 대한 </a:t>
                          </a:r>
                          <a:br>
                            <a:rPr lang="en-US" altLang="ko-KR" sz="1800" dirty="0"/>
                          </a:br>
                          <a:r>
                            <a:rPr lang="en-US" altLang="ko-KR" sz="1800" dirty="0"/>
                            <a:t>CMH</a:t>
                          </a:r>
                          <a:r>
                            <a:rPr lang="ko-KR" altLang="en-US" sz="1800" dirty="0"/>
                            <a:t>검정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60166914"/>
                      </a:ext>
                    </a:extLst>
                  </a:tr>
                  <a:tr h="633561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554" t="-106731" r="-103109" b="-402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 err="1"/>
                            <a:t>pvalue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41817018"/>
                      </a:ext>
                    </a:extLst>
                  </a:tr>
                  <a:tr h="633561">
                    <a:tc row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/>
                            <a:t>음주여부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/>
                            <a:t>고혈압</a:t>
                          </a:r>
                          <a:br>
                            <a:rPr lang="en-US" altLang="ko-KR" sz="1400" b="1" dirty="0"/>
                          </a:br>
                          <a:r>
                            <a:rPr lang="ko-KR" altLang="en-US" sz="1400" b="1" dirty="0"/>
                            <a:t>여부</a:t>
                          </a:r>
                          <a:endParaRPr lang="en-US" altLang="ko-KR" sz="1400" b="1" dirty="0"/>
                        </a:p>
                      </a:txBody>
                      <a:tcPr anchor="ctr">
                        <a:solidFill>
                          <a:srgbClr val="FAA59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2.00</a:t>
                          </a:r>
                          <a:endParaRPr lang="ko-KR" altLang="en-US" sz="1400" dirty="0"/>
                        </a:p>
                      </a:txBody>
                      <a:tcPr anchor="ctr">
                        <a:solidFill>
                          <a:srgbClr val="FAA59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0.157</a:t>
                          </a:r>
                          <a:endParaRPr lang="ko-KR" altLang="en-US" sz="1400" dirty="0"/>
                        </a:p>
                      </a:txBody>
                      <a:tcPr anchor="ctr">
                        <a:solidFill>
                          <a:srgbClr val="FAA59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5013749"/>
                      </a:ext>
                    </a:extLst>
                  </a:tr>
                  <a:tr h="633561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/>
                            <a:t>당뇨여부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254.21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0.0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04435640"/>
                      </a:ext>
                    </a:extLst>
                  </a:tr>
                  <a:tr h="633561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/>
                            <a:t>혈색소</a:t>
                          </a:r>
                          <a:br>
                            <a:rPr lang="en-US" altLang="ko-KR" sz="1400" b="1" dirty="0"/>
                          </a:br>
                          <a:r>
                            <a:rPr lang="ko-KR" altLang="en-US" sz="1400" b="1" dirty="0"/>
                            <a:t>이상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19.84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0.0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58954507"/>
                      </a:ext>
                    </a:extLst>
                  </a:tr>
                  <a:tr h="633561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 err="1"/>
                            <a:t>요단백</a:t>
                          </a:r>
                          <a:br>
                            <a:rPr lang="en-US" altLang="ko-KR" sz="1400" b="1" dirty="0"/>
                          </a:br>
                          <a:r>
                            <a:rPr lang="ko-KR" altLang="en-US" sz="1400" b="1" dirty="0"/>
                            <a:t>이상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24.66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0.0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2397103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9B86BB6-A698-4662-9C90-FC516F7863C9}"/>
              </a:ext>
            </a:extLst>
          </p:cNvPr>
          <p:cNvSpPr txBox="1"/>
          <p:nvPr/>
        </p:nvSpPr>
        <p:spPr>
          <a:xfrm>
            <a:off x="2095018" y="5087648"/>
            <a:ext cx="7616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/>
              <a:t>시각화 상에서 남성</a:t>
            </a:r>
            <a:r>
              <a:rPr lang="en-US" altLang="ko-KR" dirty="0"/>
              <a:t>, </a:t>
            </a:r>
            <a:r>
              <a:rPr lang="ko-KR" altLang="en-US" dirty="0"/>
              <a:t>여성 집단에서 흡연 유무에 </a:t>
            </a:r>
            <a:r>
              <a:rPr lang="ko-KR" altLang="en-US" dirty="0" err="1"/>
              <a:t>따란</a:t>
            </a:r>
            <a:r>
              <a:rPr lang="ko-KR" altLang="en-US" dirty="0"/>
              <a:t> 고혈압의 발병률이 동일하였고</a:t>
            </a:r>
            <a:r>
              <a:rPr lang="en-US" altLang="ko-KR" dirty="0"/>
              <a:t>(</a:t>
            </a:r>
            <a:r>
              <a:rPr lang="ko-KR" altLang="en-US" dirty="0"/>
              <a:t>표</a:t>
            </a:r>
            <a:r>
              <a:rPr lang="en-US" altLang="ko-KR" dirty="0"/>
              <a:t>1), </a:t>
            </a:r>
            <a:br>
              <a:rPr lang="en-US" altLang="ko-KR" dirty="0"/>
            </a:br>
            <a:r>
              <a:rPr lang="en-US" altLang="ko-KR" dirty="0"/>
              <a:t>CMH</a:t>
            </a:r>
            <a:r>
              <a:rPr lang="ko-KR" altLang="en-US" dirty="0"/>
              <a:t>검정 결과</a:t>
            </a:r>
            <a:r>
              <a:rPr lang="en-US" altLang="ko-KR" dirty="0"/>
              <a:t>(</a:t>
            </a:r>
            <a:r>
              <a:rPr lang="ko-KR" altLang="en-US" dirty="0"/>
              <a:t>표</a:t>
            </a:r>
            <a:r>
              <a:rPr lang="en-US" altLang="ko-KR" dirty="0"/>
              <a:t>2)</a:t>
            </a:r>
            <a:r>
              <a:rPr lang="ko-KR" altLang="en-US" dirty="0"/>
              <a:t>에서 음주여부와 </a:t>
            </a:r>
            <a:r>
              <a:rPr lang="ko-KR" altLang="en-US" dirty="0" err="1"/>
              <a:t>고혈압여부간에</a:t>
            </a:r>
            <a:r>
              <a:rPr lang="ko-KR" altLang="en-US" dirty="0"/>
              <a:t> 연관성이 없음을 확인하였다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A72DEC-2F50-4C42-97F6-8ACCB739CE8D}"/>
              </a:ext>
            </a:extLst>
          </p:cNvPr>
          <p:cNvSpPr txBox="1"/>
          <p:nvPr/>
        </p:nvSpPr>
        <p:spPr>
          <a:xfrm>
            <a:off x="624387" y="4584382"/>
            <a:ext cx="5810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성별 간 원인 유무에 따른 질병 발병률 차이비교표</a:t>
            </a:r>
            <a:r>
              <a:rPr lang="en-US" altLang="ko-KR" sz="1600" dirty="0"/>
              <a:t>&gt;(</a:t>
            </a:r>
            <a:r>
              <a:rPr lang="ko-KR" altLang="en-US" sz="1600" dirty="0"/>
              <a:t>표</a:t>
            </a:r>
            <a:r>
              <a:rPr lang="en-US" altLang="ko-KR" sz="1600" dirty="0"/>
              <a:t>1)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2C347F-312F-49C4-9F5C-72A64EF90050}"/>
              </a:ext>
            </a:extLst>
          </p:cNvPr>
          <p:cNvSpPr txBox="1"/>
          <p:nvPr/>
        </p:nvSpPr>
        <p:spPr>
          <a:xfrm>
            <a:off x="8018361" y="4584382"/>
            <a:ext cx="2197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&lt;CMH</a:t>
            </a:r>
            <a:r>
              <a:rPr lang="ko-KR" altLang="en-US" sz="1600" dirty="0"/>
              <a:t>검정 결과</a:t>
            </a:r>
            <a:r>
              <a:rPr lang="en-US" altLang="ko-KR" sz="1600" dirty="0"/>
              <a:t>&gt;(</a:t>
            </a:r>
            <a:r>
              <a:rPr lang="ko-KR" altLang="en-US" sz="1600" dirty="0"/>
              <a:t>표</a:t>
            </a:r>
            <a:r>
              <a:rPr lang="en-US" altLang="ko-KR" sz="1600" dirty="0"/>
              <a:t>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3533124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344EDC-DE92-437C-843A-E130A6A74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097" y="1856717"/>
            <a:ext cx="10863805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sz="2400" dirty="0"/>
              <a:t>시각화상에서 성별</a:t>
            </a:r>
            <a:r>
              <a:rPr lang="en-US" altLang="ko-KR" sz="2400" dirty="0"/>
              <a:t>, </a:t>
            </a:r>
            <a:r>
              <a:rPr lang="ko-KR" altLang="en-US" sz="2400" dirty="0"/>
              <a:t>원인 </a:t>
            </a:r>
            <a:r>
              <a:rPr lang="en-US" altLang="ko-KR" sz="2400" dirty="0"/>
              <a:t>– </a:t>
            </a:r>
            <a:r>
              <a:rPr lang="ko-KR" altLang="en-US" sz="2400" dirty="0"/>
              <a:t>질병 간 연관성이 없는 항목을 확인</a:t>
            </a:r>
            <a:endParaRPr lang="en-US" altLang="ko-KR" sz="2400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sz="2400" dirty="0"/>
              <a:t>CMH </a:t>
            </a:r>
            <a:r>
              <a:rPr lang="ko-KR" altLang="en-US" sz="2400" dirty="0"/>
              <a:t>검정을 통하여 </a:t>
            </a:r>
            <a:r>
              <a:rPr lang="ko-KR" altLang="en-US" sz="2400" b="1" dirty="0"/>
              <a:t>성별집단</a:t>
            </a:r>
            <a:r>
              <a:rPr lang="ko-KR" altLang="en-US" sz="2400" dirty="0"/>
              <a:t>을 </a:t>
            </a:r>
            <a:r>
              <a:rPr lang="ko-KR" altLang="en-US" sz="2400" dirty="0" err="1"/>
              <a:t>구분하였을때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원인</a:t>
            </a:r>
            <a:r>
              <a:rPr lang="en-US" altLang="ko-KR" sz="2400" b="1" dirty="0"/>
              <a:t> – </a:t>
            </a:r>
            <a:r>
              <a:rPr lang="ko-KR" altLang="en-US" sz="2400" b="1" dirty="0"/>
              <a:t>질병 간 연관</a:t>
            </a:r>
            <a:r>
              <a:rPr lang="ko-KR" altLang="en-US" sz="2400" dirty="0"/>
              <a:t> 확인</a:t>
            </a:r>
            <a:endParaRPr lang="en-US" altLang="ko-KR" sz="2400" dirty="0"/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 위 </a:t>
            </a:r>
            <a:r>
              <a:rPr lang="en-US" altLang="ko-KR" dirty="0">
                <a:sym typeface="Wingdings" panose="05000000000000000000" pitchFamily="2" charset="2"/>
              </a:rPr>
              <a:t>1. 2.</a:t>
            </a:r>
            <a:r>
              <a:rPr lang="ko-KR" altLang="en-US" dirty="0">
                <a:sym typeface="Wingdings" panose="05000000000000000000" pitchFamily="2" charset="2"/>
              </a:rPr>
              <a:t>의 결과로 남성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여성 집단에서 </a:t>
            </a:r>
            <a:r>
              <a:rPr lang="ko-KR" altLang="en-US" b="1" dirty="0">
                <a:sym typeface="Wingdings" panose="05000000000000000000" pitchFamily="2" charset="2"/>
              </a:rPr>
              <a:t>음주여부</a:t>
            </a:r>
            <a:r>
              <a:rPr lang="ko-KR" altLang="en-US" dirty="0">
                <a:sym typeface="Wingdings" panose="05000000000000000000" pitchFamily="2" charset="2"/>
              </a:rPr>
              <a:t>와 </a:t>
            </a:r>
            <a:r>
              <a:rPr lang="ko-KR" altLang="en-US" b="1" dirty="0">
                <a:sym typeface="Wingdings" panose="05000000000000000000" pitchFamily="2" charset="2"/>
              </a:rPr>
              <a:t>고혈압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  </a:t>
            </a:r>
            <a:r>
              <a:rPr lang="ko-KR" altLang="en-US" b="1" dirty="0" err="1">
                <a:sym typeface="Wingdings" panose="05000000000000000000" pitchFamily="2" charset="2"/>
              </a:rPr>
              <a:t>발병률</a:t>
            </a:r>
            <a:r>
              <a:rPr lang="ko-KR" altLang="en-US" dirty="0" err="1">
                <a:sym typeface="Wingdings" panose="05000000000000000000" pitchFamily="2" charset="2"/>
              </a:rPr>
              <a:t>간의</a:t>
            </a:r>
            <a:r>
              <a:rPr lang="ko-KR" altLang="en-US" dirty="0">
                <a:sym typeface="Wingdings" panose="05000000000000000000" pitchFamily="2" charset="2"/>
              </a:rPr>
              <a:t> 연관성은 없음을 알 수 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ko-KR" altLang="en-US" dirty="0"/>
              <a:t> 나머지 원인 </a:t>
            </a:r>
            <a:r>
              <a:rPr lang="en-US" altLang="ko-KR" dirty="0"/>
              <a:t>– </a:t>
            </a:r>
            <a:r>
              <a:rPr lang="ko-KR" altLang="en-US" dirty="0"/>
              <a:t>질병 조합은 연관성이 존재한다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액자 3">
            <a:extLst>
              <a:ext uri="{FF2B5EF4-FFF2-40B4-BE49-F238E27FC236}">
                <a16:creationId xmlns:a16="http://schemas.microsoft.com/office/drawing/2014/main" id="{60525654-62FB-4EAE-B041-BB64CE15F3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`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A266F-CDE5-4DC3-AAEA-3925200A019F}"/>
              </a:ext>
            </a:extLst>
          </p:cNvPr>
          <p:cNvSpPr txBox="1"/>
          <p:nvPr/>
        </p:nvSpPr>
        <p:spPr>
          <a:xfrm>
            <a:off x="838198" y="649945"/>
            <a:ext cx="84347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4400" b="1" dirty="0">
                <a:latin typeface="+mj-lt"/>
              </a:rPr>
              <a:t>가설 검정 결과</a:t>
            </a:r>
            <a:endParaRPr lang="ko-KR" alt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78582623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B4B3A7-435F-429F-9DE6-6730A2F43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50" y="2586049"/>
            <a:ext cx="3238500" cy="1325563"/>
          </a:xfrm>
        </p:spPr>
        <p:txBody>
          <a:bodyPr/>
          <a:lstStyle/>
          <a:p>
            <a:r>
              <a:rPr lang="ko-KR" altLang="en-US" b="1" dirty="0"/>
              <a:t>감사합니다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4" name="액자 3">
            <a:extLst>
              <a:ext uri="{FF2B5EF4-FFF2-40B4-BE49-F238E27FC236}">
                <a16:creationId xmlns:a16="http://schemas.microsoft.com/office/drawing/2014/main" id="{4E32F9FE-8CA0-4DE3-A5DB-BAF6B5542D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125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CA3768-458F-4C79-A662-E97D8FEB324D}"/>
              </a:ext>
            </a:extLst>
          </p:cNvPr>
          <p:cNvSpPr txBox="1"/>
          <p:nvPr/>
        </p:nvSpPr>
        <p:spPr>
          <a:xfrm>
            <a:off x="1297459" y="1562946"/>
            <a:ext cx="8659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/>
              <a:t>각 국가에 대한 </a:t>
            </a:r>
            <a:r>
              <a:rPr lang="ko-KR" altLang="en-US" dirty="0" err="1"/>
              <a:t>코로나발병의</a:t>
            </a:r>
            <a:r>
              <a:rPr lang="ko-KR" altLang="en-US" dirty="0"/>
              <a:t> 심각 정도를 범주화</a:t>
            </a:r>
            <a:r>
              <a:rPr lang="en-US" altLang="ko-KR" dirty="0"/>
              <a:t>(</a:t>
            </a:r>
            <a:r>
              <a:rPr lang="ko-KR" altLang="en-US" dirty="0"/>
              <a:t>심각정도에 따라</a:t>
            </a:r>
            <a:r>
              <a:rPr lang="en-US" altLang="ko-KR" dirty="0"/>
              <a:t>, </a:t>
            </a:r>
            <a:r>
              <a:rPr lang="ko-KR" altLang="en-US" dirty="0"/>
              <a:t>각 범주에 따라 코로나 </a:t>
            </a:r>
            <a:r>
              <a:rPr lang="ko-KR" altLang="en-US" dirty="0" err="1"/>
              <a:t>증감추세수치가</a:t>
            </a:r>
            <a:r>
              <a:rPr lang="ko-KR" altLang="en-US" dirty="0"/>
              <a:t> 다르므로</a:t>
            </a:r>
            <a:r>
              <a:rPr lang="en-US" altLang="ko-KR" dirty="0"/>
              <a:t>, </a:t>
            </a:r>
            <a:r>
              <a:rPr lang="ko-KR" altLang="en-US" dirty="0"/>
              <a:t>분리비교를 위함</a:t>
            </a:r>
            <a:r>
              <a:rPr lang="en-US" altLang="ko-KR" dirty="0"/>
              <a:t>), </a:t>
            </a:r>
            <a:r>
              <a:rPr lang="ko-KR" altLang="en-US" dirty="0" err="1"/>
              <a:t>백신접종률과</a:t>
            </a:r>
            <a:r>
              <a:rPr lang="ko-KR" altLang="en-US" dirty="0"/>
              <a:t> 범주데이터의 연관성분석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361218-A38D-4988-AD97-048F9E9C8158}"/>
              </a:ext>
            </a:extLst>
          </p:cNvPr>
          <p:cNvSpPr txBox="1"/>
          <p:nvPr/>
        </p:nvSpPr>
        <p:spPr>
          <a:xfrm>
            <a:off x="2068787" y="327796"/>
            <a:ext cx="8054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후보</a:t>
            </a:r>
            <a:r>
              <a:rPr lang="en-US" altLang="ko-KR" sz="2400" b="1" dirty="0"/>
              <a:t> 1. </a:t>
            </a:r>
            <a:r>
              <a:rPr lang="ko-KR" altLang="en-US" sz="2400" b="1" dirty="0" err="1"/>
              <a:t>백신접종률과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코로나발병추세의</a:t>
            </a:r>
            <a:r>
              <a:rPr lang="ko-KR" altLang="en-US" sz="2400" b="1" dirty="0"/>
              <a:t> 상관관계 분석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7CD95-A2DF-491F-AB06-83E2F4A147CE}"/>
              </a:ext>
            </a:extLst>
          </p:cNvPr>
          <p:cNvSpPr txBox="1"/>
          <p:nvPr/>
        </p:nvSpPr>
        <p:spPr>
          <a:xfrm>
            <a:off x="1297459" y="1062681"/>
            <a:ext cx="840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데이터출처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https://www.kaggle.com/umeshkumar017/vaccination-data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B1F8261-7FF2-4ED6-9565-AC9495A467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66" t="30991" r="29763" b="18919"/>
          <a:stretch/>
        </p:blipFill>
        <p:spPr>
          <a:xfrm>
            <a:off x="1297459" y="2996843"/>
            <a:ext cx="6005384" cy="335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416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7F6B0F2A-8C1F-4CE3-B1AC-259225A659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E88F7FED-92A0-4453-8936-D086EA9C9CE4}"/>
              </a:ext>
            </a:extLst>
          </p:cNvPr>
          <p:cNvGraphicFramePr>
            <a:graphicFrameLocks noGrp="1"/>
          </p:cNvGraphicFramePr>
          <p:nvPr/>
        </p:nvGraphicFramePr>
        <p:xfrm>
          <a:off x="1087120" y="624465"/>
          <a:ext cx="10017760" cy="5609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3571">
                  <a:extLst>
                    <a:ext uri="{9D8B030D-6E8A-4147-A177-3AD203B41FA5}">
                      <a16:colId xmlns:a16="http://schemas.microsoft.com/office/drawing/2014/main" val="547222800"/>
                    </a:ext>
                  </a:extLst>
                </a:gridCol>
                <a:gridCol w="7474189">
                  <a:extLst>
                    <a:ext uri="{9D8B030D-6E8A-4147-A177-3AD203B41FA5}">
                      <a16:colId xmlns:a16="http://schemas.microsoft.com/office/drawing/2014/main" val="1003251794"/>
                    </a:ext>
                  </a:extLst>
                </a:gridCol>
              </a:tblGrid>
              <a:tr h="73318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/>
                        <a:t>수치에 의한 이상 판단 기준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976970"/>
                  </a:ext>
                </a:extLst>
              </a:tr>
              <a:tr h="8155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>
                          <a:effectLst/>
                        </a:rPr>
                        <a:t>1. </a:t>
                      </a:r>
                      <a:r>
                        <a:rPr lang="ko-KR" altLang="en-US" sz="2000" b="0" dirty="0">
                          <a:effectLst/>
                        </a:rPr>
                        <a:t>비만기준 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effectLst/>
                        </a:rPr>
                        <a:t>허리둘레</a:t>
                      </a:r>
                      <a:r>
                        <a:rPr lang="en-US" altLang="ko-KR" sz="1800" b="0" dirty="0">
                          <a:effectLst/>
                        </a:rPr>
                        <a:t>(</a:t>
                      </a:r>
                      <a:r>
                        <a:rPr lang="ko-KR" altLang="en-US" sz="1800" b="0" dirty="0">
                          <a:effectLst/>
                        </a:rPr>
                        <a:t>남성 </a:t>
                      </a:r>
                      <a:r>
                        <a:rPr lang="en-US" altLang="ko-KR" sz="1800" b="0" dirty="0">
                          <a:effectLst/>
                        </a:rPr>
                        <a:t>90cm </a:t>
                      </a:r>
                      <a:r>
                        <a:rPr lang="ko-KR" altLang="en-US" sz="1800" b="0" dirty="0">
                          <a:effectLst/>
                        </a:rPr>
                        <a:t>이상</a:t>
                      </a:r>
                      <a:r>
                        <a:rPr lang="en-US" altLang="ko-KR" sz="1800" b="0" dirty="0">
                          <a:effectLst/>
                        </a:rPr>
                        <a:t>, </a:t>
                      </a:r>
                      <a:r>
                        <a:rPr lang="ko-KR" altLang="en-US" sz="1800" b="0" dirty="0">
                          <a:effectLst/>
                        </a:rPr>
                        <a:t>여성 </a:t>
                      </a:r>
                      <a:r>
                        <a:rPr lang="en-US" altLang="ko-KR" sz="1800" b="0" dirty="0">
                          <a:effectLst/>
                        </a:rPr>
                        <a:t>85cm </a:t>
                      </a:r>
                      <a:r>
                        <a:rPr lang="ko-KR" altLang="en-US" sz="1800" b="0" dirty="0">
                          <a:effectLst/>
                        </a:rPr>
                        <a:t>이상</a:t>
                      </a:r>
                      <a:r>
                        <a:rPr lang="en-US" altLang="ko-KR" sz="1800" b="0" dirty="0">
                          <a:effectLst/>
                        </a:rPr>
                        <a:t>) 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effectLst/>
                        </a:rPr>
                        <a:t>BMI</a:t>
                      </a:r>
                      <a:r>
                        <a:rPr lang="ko-KR" altLang="en-US" sz="1800" b="0" dirty="0">
                          <a:effectLst/>
                        </a:rPr>
                        <a:t>지수</a:t>
                      </a:r>
                      <a:r>
                        <a:rPr lang="en-US" altLang="ko-KR" sz="1800" b="0" dirty="0">
                          <a:effectLst/>
                        </a:rPr>
                        <a:t>(</a:t>
                      </a:r>
                      <a:r>
                        <a:rPr lang="ko-KR" altLang="en-US" sz="1800" b="0" dirty="0">
                          <a:effectLst/>
                        </a:rPr>
                        <a:t>정상 </a:t>
                      </a:r>
                      <a:r>
                        <a:rPr lang="en-US" altLang="ko-KR" sz="1800" b="0" dirty="0">
                          <a:effectLst/>
                        </a:rPr>
                        <a:t>: 8.5 ~ 22.9, </a:t>
                      </a:r>
                      <a:r>
                        <a:rPr lang="ko-KR" altLang="en-US" sz="1800" b="0" dirty="0">
                          <a:effectLst/>
                        </a:rPr>
                        <a:t>과체중 </a:t>
                      </a:r>
                      <a:r>
                        <a:rPr lang="en-US" altLang="ko-KR" sz="1800" b="0" dirty="0">
                          <a:effectLst/>
                        </a:rPr>
                        <a:t>: 23.0 ~ 24.9,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effectLst/>
                        </a:rPr>
                        <a:t>           비만 </a:t>
                      </a:r>
                      <a:r>
                        <a:rPr lang="en-US" altLang="ko-KR" sz="1800" b="0" dirty="0">
                          <a:effectLst/>
                        </a:rPr>
                        <a:t>: 25.0~29.9 </a:t>
                      </a:r>
                      <a:r>
                        <a:rPr lang="ko-KR" altLang="en-US" sz="1800" b="0" dirty="0">
                          <a:effectLst/>
                        </a:rPr>
                        <a:t>고도비만</a:t>
                      </a:r>
                      <a:r>
                        <a:rPr lang="en-US" altLang="ko-KR" sz="1800" b="0" dirty="0">
                          <a:effectLst/>
                        </a:rPr>
                        <a:t> ≥30)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685330"/>
                  </a:ext>
                </a:extLst>
              </a:tr>
              <a:tr h="5708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>
                          <a:effectLst/>
                        </a:rPr>
                        <a:t>2. </a:t>
                      </a:r>
                      <a:r>
                        <a:rPr lang="ko-KR" altLang="en-US" sz="2000" b="0" dirty="0">
                          <a:effectLst/>
                        </a:rPr>
                        <a:t>고혈압 기준 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effectLst/>
                        </a:rPr>
                        <a:t>이완기 혈압 </a:t>
                      </a:r>
                      <a:r>
                        <a:rPr lang="en-US" altLang="ko-KR" sz="1800" b="0" dirty="0">
                          <a:effectLst/>
                        </a:rPr>
                        <a:t>90mmHg </a:t>
                      </a:r>
                      <a:r>
                        <a:rPr lang="ko-KR" altLang="en-US" sz="1800" b="0" dirty="0">
                          <a:effectLst/>
                        </a:rPr>
                        <a:t>이상 또는 수축기 혈압 </a:t>
                      </a:r>
                      <a:r>
                        <a:rPr lang="en-US" altLang="ko-KR" sz="1800" b="0" dirty="0">
                          <a:effectLst/>
                        </a:rPr>
                        <a:t>140mmHg </a:t>
                      </a:r>
                      <a:r>
                        <a:rPr lang="ko-KR" altLang="en-US" sz="1800" b="0" dirty="0">
                          <a:effectLst/>
                        </a:rPr>
                        <a:t>이상</a:t>
                      </a:r>
                      <a:r>
                        <a:rPr lang="en-US" altLang="ko-KR" sz="1800" b="0" dirty="0">
                          <a:effectLst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439992"/>
                  </a:ext>
                </a:extLst>
              </a:tr>
              <a:tr h="8155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>
                          <a:effectLst/>
                        </a:rPr>
                        <a:t>3. </a:t>
                      </a:r>
                      <a:r>
                        <a:rPr lang="ko-KR" altLang="en-US" sz="2000" b="0" dirty="0">
                          <a:effectLst/>
                        </a:rPr>
                        <a:t>혈당이상 기준 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effectLst/>
                        </a:rPr>
                        <a:t>정상혈당</a:t>
                      </a:r>
                      <a:r>
                        <a:rPr lang="en-US" altLang="ko-KR" sz="1800" b="0" dirty="0">
                          <a:effectLst/>
                        </a:rPr>
                        <a:t> :</a:t>
                      </a:r>
                      <a:r>
                        <a:rPr lang="ko-KR" altLang="en-US" sz="1800" b="0" dirty="0">
                          <a:effectLst/>
                        </a:rPr>
                        <a:t> </a:t>
                      </a:r>
                      <a:r>
                        <a:rPr lang="en-US" altLang="ko-KR" sz="1800" b="0" dirty="0">
                          <a:effectLst/>
                        </a:rPr>
                        <a:t>60~120㎎/㎗) ,</a:t>
                      </a:r>
                      <a:r>
                        <a:rPr lang="ko-KR" altLang="en-US" sz="1800" b="0" dirty="0">
                          <a:effectLst/>
                        </a:rPr>
                        <a:t>당뇨 </a:t>
                      </a:r>
                      <a:r>
                        <a:rPr lang="en-US" altLang="ko-KR" sz="1800" b="0" dirty="0">
                          <a:effectLst/>
                        </a:rPr>
                        <a:t>: 126㎎/㎗ </a:t>
                      </a:r>
                      <a:r>
                        <a:rPr lang="ko-KR" altLang="en-US" sz="1800" b="0" dirty="0">
                          <a:effectLst/>
                        </a:rPr>
                        <a:t>이상 </a:t>
                      </a:r>
                      <a:r>
                        <a:rPr lang="en-US" altLang="ko-KR" sz="1800" b="0" dirty="0">
                          <a:effectLst/>
                        </a:rPr>
                        <a:t>(</a:t>
                      </a:r>
                      <a:r>
                        <a:rPr lang="ko-KR" altLang="en-US" sz="1800" b="0" dirty="0">
                          <a:effectLst/>
                        </a:rPr>
                        <a:t>공복혈당 기준</a:t>
                      </a:r>
                      <a:r>
                        <a:rPr lang="en-US" altLang="ko-KR" sz="1800" b="0" dirty="0">
                          <a:effectLst/>
                        </a:rPr>
                        <a:t>)</a:t>
                      </a:r>
                      <a:endParaRPr lang="ko-KR" altLang="en-US" sz="1800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97453"/>
                  </a:ext>
                </a:extLst>
              </a:tr>
              <a:tr h="8155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>
                          <a:effectLst/>
                        </a:rPr>
                        <a:t>4. </a:t>
                      </a:r>
                      <a:r>
                        <a:rPr lang="ko-KR" altLang="en-US" sz="2000" b="0" dirty="0">
                          <a:effectLst/>
                        </a:rPr>
                        <a:t>혈색소이상 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effectLst/>
                        </a:rPr>
                        <a:t>정상범위 </a:t>
                      </a:r>
                      <a:r>
                        <a:rPr lang="en-US" altLang="ko-KR" sz="1800" b="0" dirty="0">
                          <a:effectLst/>
                        </a:rPr>
                        <a:t>: </a:t>
                      </a:r>
                      <a:r>
                        <a:rPr lang="ko-KR" altLang="en-US" sz="1800" b="0" dirty="0">
                          <a:effectLst/>
                        </a:rPr>
                        <a:t>남성 기준</a:t>
                      </a:r>
                      <a:r>
                        <a:rPr lang="en-US" altLang="ko-KR" sz="1800" b="0" dirty="0">
                          <a:effectLst/>
                        </a:rPr>
                        <a:t> 13.0~17.0, </a:t>
                      </a:r>
                      <a:r>
                        <a:rPr lang="ko-KR" altLang="en-US" sz="1800" b="0" dirty="0">
                          <a:effectLst/>
                        </a:rPr>
                        <a:t>여성 기준 </a:t>
                      </a:r>
                      <a:r>
                        <a:rPr lang="en-US" altLang="ko-KR" sz="1800" b="0" dirty="0">
                          <a:effectLst/>
                        </a:rPr>
                        <a:t>12.0~16.0 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787095"/>
                  </a:ext>
                </a:extLst>
              </a:tr>
              <a:tr h="3307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>
                          <a:effectLst/>
                        </a:rPr>
                        <a:t>5. </a:t>
                      </a:r>
                      <a:r>
                        <a:rPr lang="ko-KR" altLang="en-US" sz="2000" b="0" dirty="0">
                          <a:effectLst/>
                        </a:rPr>
                        <a:t>요단백여부 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effectLst/>
                        </a:rPr>
                        <a:t>3(</a:t>
                      </a:r>
                      <a:r>
                        <a:rPr lang="ko-KR" altLang="en-US" sz="1800" b="0" dirty="0">
                          <a:effectLst/>
                        </a:rPr>
                        <a:t>의학적 표기 </a:t>
                      </a:r>
                      <a:r>
                        <a:rPr lang="en-US" altLang="ko-KR" sz="1800" b="0" dirty="0">
                          <a:effectLst/>
                        </a:rPr>
                        <a:t>=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 </a:t>
                      </a:r>
                      <a:r>
                        <a:rPr lang="en-US" altLang="ko-KR" sz="1800" b="0" dirty="0">
                          <a:effectLst/>
                        </a:rPr>
                        <a:t>)</a:t>
                      </a:r>
                      <a:r>
                        <a:rPr lang="ko-KR" altLang="en-US" sz="1800" b="0" dirty="0">
                          <a:effectLst/>
                        </a:rPr>
                        <a:t> 초과이면 이상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701683"/>
                  </a:ext>
                </a:extLst>
              </a:tr>
              <a:tr h="3307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>
                          <a:effectLst/>
                        </a:rPr>
                        <a:t>6. </a:t>
                      </a:r>
                      <a:r>
                        <a:rPr lang="ko-KR" altLang="en-US" sz="2000" b="0" dirty="0" err="1">
                          <a:effectLst/>
                        </a:rPr>
                        <a:t>혈청지오티</a:t>
                      </a:r>
                      <a:r>
                        <a:rPr lang="ko-KR" altLang="en-US" sz="2000" b="0" dirty="0">
                          <a:effectLst/>
                        </a:rPr>
                        <a:t> </a:t>
                      </a:r>
                      <a:r>
                        <a:rPr lang="en-US" altLang="ko-KR" sz="2000" b="0" dirty="0">
                          <a:effectLst/>
                        </a:rPr>
                        <a:t>AST 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effectLst/>
                        </a:rPr>
                        <a:t>장기의 전체적 손상에 관계</a:t>
                      </a:r>
                      <a:r>
                        <a:rPr lang="en-US" altLang="ko-KR" sz="1800" b="0" dirty="0">
                          <a:effectLst/>
                        </a:rPr>
                        <a:t>/ </a:t>
                      </a:r>
                      <a:r>
                        <a:rPr lang="ko-KR" altLang="en-US" sz="1800" b="0" dirty="0">
                          <a:effectLst/>
                        </a:rPr>
                        <a:t>정상 </a:t>
                      </a:r>
                      <a:r>
                        <a:rPr lang="en-US" altLang="ko-KR" sz="1800" b="0" dirty="0">
                          <a:effectLst/>
                        </a:rPr>
                        <a:t>AST </a:t>
                      </a:r>
                      <a:r>
                        <a:rPr lang="ko-KR" altLang="en-US" sz="1800" b="0" dirty="0">
                          <a:effectLst/>
                        </a:rPr>
                        <a:t>범위 </a:t>
                      </a:r>
                      <a:r>
                        <a:rPr lang="en-US" altLang="ko-KR" sz="1800" b="0" dirty="0">
                          <a:effectLst/>
                        </a:rPr>
                        <a:t>0~40 IU/L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81429"/>
                  </a:ext>
                </a:extLst>
              </a:tr>
              <a:tr h="3307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>
                          <a:effectLst/>
                        </a:rPr>
                        <a:t>7. </a:t>
                      </a:r>
                      <a:r>
                        <a:rPr lang="ko-KR" altLang="en-US" sz="2000" b="0" dirty="0" err="1">
                          <a:effectLst/>
                        </a:rPr>
                        <a:t>혈청지오티</a:t>
                      </a:r>
                      <a:r>
                        <a:rPr lang="ko-KR" altLang="en-US" sz="2000" b="0" dirty="0">
                          <a:effectLst/>
                        </a:rPr>
                        <a:t> </a:t>
                      </a:r>
                      <a:r>
                        <a:rPr lang="en-US" altLang="ko-KR" sz="2000" b="0" dirty="0">
                          <a:effectLst/>
                        </a:rPr>
                        <a:t>ALT 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effectLst/>
                        </a:rPr>
                        <a:t>간손상에 관계</a:t>
                      </a:r>
                      <a:r>
                        <a:rPr lang="en-US" altLang="ko-KR" sz="1800" b="0" dirty="0">
                          <a:effectLst/>
                        </a:rPr>
                        <a:t>/ </a:t>
                      </a:r>
                      <a:r>
                        <a:rPr lang="ko-KR" altLang="en-US" sz="1800" b="0" dirty="0">
                          <a:effectLst/>
                        </a:rPr>
                        <a:t>정상 </a:t>
                      </a:r>
                      <a:r>
                        <a:rPr lang="en-US" altLang="ko-KR" sz="1800" b="0" dirty="0">
                          <a:effectLst/>
                        </a:rPr>
                        <a:t>ALT </a:t>
                      </a:r>
                      <a:r>
                        <a:rPr lang="ko-KR" altLang="en-US" sz="1800" b="0" dirty="0">
                          <a:effectLst/>
                        </a:rPr>
                        <a:t>범위 </a:t>
                      </a:r>
                      <a:r>
                        <a:rPr lang="en-US" altLang="ko-KR" sz="1800" b="0" dirty="0">
                          <a:effectLst/>
                        </a:rPr>
                        <a:t>0~40 IU/L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370283"/>
                  </a:ext>
                </a:extLst>
              </a:tr>
              <a:tr h="5708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>
                          <a:effectLst/>
                        </a:rPr>
                        <a:t>8. </a:t>
                      </a:r>
                      <a:r>
                        <a:rPr lang="ko-KR" altLang="en-US" sz="2000" b="0" dirty="0" err="1">
                          <a:effectLst/>
                        </a:rPr>
                        <a:t>감마지피티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effectLst/>
                        </a:rPr>
                        <a:t>간기능 이상에 관계</a:t>
                      </a:r>
                      <a:r>
                        <a:rPr lang="en-US" altLang="ko-KR" sz="1800" b="0" dirty="0">
                          <a:effectLst/>
                        </a:rPr>
                        <a:t>/  </a:t>
                      </a:r>
                      <a:r>
                        <a:rPr lang="ko-KR" altLang="en-US" sz="1800" b="0" dirty="0">
                          <a:effectLst/>
                        </a:rPr>
                        <a:t>정상범위 </a:t>
                      </a:r>
                      <a:r>
                        <a:rPr lang="en-US" altLang="ko-KR" sz="1800" b="0" dirty="0">
                          <a:effectLst/>
                        </a:rPr>
                        <a:t>: </a:t>
                      </a:r>
                      <a:r>
                        <a:rPr lang="ko-KR" altLang="en-US" sz="1800" b="0" dirty="0">
                          <a:effectLst/>
                        </a:rPr>
                        <a:t>남성 </a:t>
                      </a:r>
                      <a:r>
                        <a:rPr lang="en-US" altLang="ko-KR" sz="1800" b="0" dirty="0">
                          <a:effectLst/>
                        </a:rPr>
                        <a:t>11~63 IU/L, </a:t>
                      </a:r>
                      <a:r>
                        <a:rPr lang="ko-KR" altLang="en-US" sz="1800" b="0" dirty="0">
                          <a:effectLst/>
                        </a:rPr>
                        <a:t>여성 </a:t>
                      </a:r>
                      <a:r>
                        <a:rPr lang="en-US" altLang="ko-KR" sz="1800" b="0" dirty="0">
                          <a:effectLst/>
                        </a:rPr>
                        <a:t>8~35 IU/L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69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3270210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EBB1D-7607-4125-B426-858214979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406"/>
            <a:ext cx="10515600" cy="132556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b="1" dirty="0"/>
              <a:t>참고문헌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713AD3-92EE-438E-95A6-6AF89E7EC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arenBoth"/>
            </a:pPr>
            <a:r>
              <a:rPr lang="en-US" altLang="ko-KR" sz="2000" dirty="0"/>
              <a:t>Alan </a:t>
            </a:r>
            <a:r>
              <a:rPr lang="en-US" altLang="ko-KR" sz="2000" dirty="0" err="1"/>
              <a:t>Agresti</a:t>
            </a:r>
            <a:r>
              <a:rPr lang="en-US" altLang="ko-KR" sz="2000" dirty="0"/>
              <a:t>. </a:t>
            </a:r>
            <a:r>
              <a:rPr lang="ko-KR" altLang="en-US" sz="2000" dirty="0"/>
              <a:t>범주형 자료분석 개론</a:t>
            </a:r>
            <a:r>
              <a:rPr lang="en-US" altLang="ko-KR" sz="2000" dirty="0"/>
              <a:t>(</a:t>
            </a:r>
            <a:r>
              <a:rPr lang="ko-KR" altLang="en-US" sz="2000" dirty="0"/>
              <a:t>제</a:t>
            </a:r>
            <a:r>
              <a:rPr lang="en-US" altLang="ko-KR" sz="2000" dirty="0"/>
              <a:t>3</a:t>
            </a:r>
            <a:r>
              <a:rPr lang="ko-KR" altLang="en-US" sz="2000" dirty="0"/>
              <a:t>판</a:t>
            </a:r>
            <a:r>
              <a:rPr lang="en-US" altLang="ko-KR" sz="2000" dirty="0"/>
              <a:t>) – </a:t>
            </a:r>
            <a:r>
              <a:rPr lang="ko-KR" altLang="en-US" sz="2000" dirty="0"/>
              <a:t>자유아카데미</a:t>
            </a:r>
            <a:endParaRPr lang="en-US" altLang="ko-KR" sz="2000" dirty="0"/>
          </a:p>
          <a:p>
            <a:pPr marL="457200" indent="-457200">
              <a:buAutoNum type="arabicParenBoth"/>
            </a:pPr>
            <a:r>
              <a:rPr lang="ko-KR" altLang="en-US" sz="2000" dirty="0"/>
              <a:t>이용희</a:t>
            </a:r>
            <a:r>
              <a:rPr lang="en-US" altLang="ko-KR" sz="2000" dirty="0"/>
              <a:t>. </a:t>
            </a:r>
            <a:r>
              <a:rPr lang="ko-KR" altLang="en-US" sz="2000" dirty="0"/>
              <a:t>의학통계학</a:t>
            </a:r>
            <a:r>
              <a:rPr lang="en-US" altLang="ko-KR" sz="2000" dirty="0"/>
              <a:t>(2021) – </a:t>
            </a:r>
            <a:r>
              <a:rPr lang="ko-KR" altLang="en-US" sz="2000" dirty="0"/>
              <a:t>서울시립대학교 통계학과</a:t>
            </a:r>
          </a:p>
        </p:txBody>
      </p:sp>
      <p:sp>
        <p:nvSpPr>
          <p:cNvPr id="4" name="액자 3">
            <a:extLst>
              <a:ext uri="{FF2B5EF4-FFF2-40B4-BE49-F238E27FC236}">
                <a16:creationId xmlns:a16="http://schemas.microsoft.com/office/drawing/2014/main" id="{5F0EFE21-9E84-4A74-88F3-AB2DDB346C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021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F0932AF0-AB77-4BA8-B4CC-124FF7A9B8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2EEE1BB1-1998-4839-8665-E2E62675E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7310"/>
            <a:ext cx="10515600" cy="1325563"/>
          </a:xfrm>
        </p:spPr>
        <p:txBody>
          <a:bodyPr/>
          <a:lstStyle/>
          <a:p>
            <a:r>
              <a:rPr lang="en-US" altLang="ko-KR" b="1" dirty="0"/>
              <a:t>1. </a:t>
            </a:r>
            <a:r>
              <a:rPr lang="ko-KR" altLang="en-US" b="1" dirty="0" err="1"/>
              <a:t>데이터결측치</a:t>
            </a:r>
            <a:r>
              <a:rPr lang="ko-KR" altLang="en-US" b="1" dirty="0"/>
              <a:t> 확인 및 처리</a:t>
            </a:r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B445F2F1-4928-46EC-B221-CF21E5041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651" b="2443"/>
          <a:stretch/>
        </p:blipFill>
        <p:spPr>
          <a:xfrm>
            <a:off x="1047750" y="2072873"/>
            <a:ext cx="5048250" cy="4165600"/>
          </a:xfr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9942FB42-CD57-43DC-B7C6-886A409BA38B}"/>
              </a:ext>
            </a:extLst>
          </p:cNvPr>
          <p:cNvGrpSpPr/>
          <p:nvPr/>
        </p:nvGrpSpPr>
        <p:grpSpPr>
          <a:xfrm>
            <a:off x="6505575" y="2104855"/>
            <a:ext cx="4848225" cy="4133618"/>
            <a:chOff x="7067548" y="2042795"/>
            <a:chExt cx="4848225" cy="410163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68D864B-3BDD-4242-90D1-73B4DC4737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762"/>
            <a:stretch/>
          </p:blipFill>
          <p:spPr>
            <a:xfrm>
              <a:off x="7067548" y="2661920"/>
              <a:ext cx="4848225" cy="348251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CB37C6A-EBD5-480D-88FE-F795AFE51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67548" y="2042795"/>
              <a:ext cx="4848225" cy="619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59818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F0932AF0-AB77-4BA8-B4CC-124FF7A9B8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7B15E81-80A6-44A6-B17C-87F890A3B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05" y="406400"/>
            <a:ext cx="11019155" cy="604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C652722-6EC9-4BB6-9245-7024EAC66350}"/>
              </a:ext>
            </a:extLst>
          </p:cNvPr>
          <p:cNvSpPr/>
          <p:nvPr/>
        </p:nvSpPr>
        <p:spPr>
          <a:xfrm>
            <a:off x="822960" y="2966720"/>
            <a:ext cx="1595120" cy="78232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97A9400-D0A1-42D6-95AF-FDE071314897}"/>
              </a:ext>
            </a:extLst>
          </p:cNvPr>
          <p:cNvSpPr/>
          <p:nvPr/>
        </p:nvSpPr>
        <p:spPr>
          <a:xfrm>
            <a:off x="1920240" y="609600"/>
            <a:ext cx="497840" cy="28448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F99844D-5AE2-4936-9BA4-CC031EC4AB5F}"/>
              </a:ext>
            </a:extLst>
          </p:cNvPr>
          <p:cNvSpPr/>
          <p:nvPr/>
        </p:nvSpPr>
        <p:spPr>
          <a:xfrm>
            <a:off x="822960" y="1275080"/>
            <a:ext cx="1595120" cy="28448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529F7E8-8C55-42D2-9F64-C014FCEB083E}"/>
              </a:ext>
            </a:extLst>
          </p:cNvPr>
          <p:cNvSpPr/>
          <p:nvPr/>
        </p:nvSpPr>
        <p:spPr>
          <a:xfrm>
            <a:off x="822960" y="1574800"/>
            <a:ext cx="1595120" cy="28448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5A9FA7A-0D3B-4BD9-A318-211012F1F5C7}"/>
              </a:ext>
            </a:extLst>
          </p:cNvPr>
          <p:cNvSpPr/>
          <p:nvPr/>
        </p:nvSpPr>
        <p:spPr>
          <a:xfrm>
            <a:off x="4050982" y="4013200"/>
            <a:ext cx="3860800" cy="161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치석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치아우식증유무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음주여부</a:t>
            </a:r>
            <a:r>
              <a:rPr lang="en-US" altLang="ko-KR" dirty="0">
                <a:solidFill>
                  <a:schemeClr val="tx1"/>
                </a:solidFill>
              </a:rPr>
              <a:t>, LDL </a:t>
            </a:r>
            <a:r>
              <a:rPr lang="ko-KR" altLang="en-US" dirty="0">
                <a:solidFill>
                  <a:schemeClr val="tx1"/>
                </a:solidFill>
              </a:rPr>
              <a:t>콜레스테롤</a:t>
            </a:r>
            <a:r>
              <a:rPr lang="en-US" altLang="ko-KR" dirty="0">
                <a:solidFill>
                  <a:schemeClr val="tx1"/>
                </a:solidFill>
              </a:rPr>
              <a:t>. HDL</a:t>
            </a:r>
            <a:r>
              <a:rPr lang="ko-KR" altLang="en-US" dirty="0">
                <a:solidFill>
                  <a:schemeClr val="tx1"/>
                </a:solidFill>
              </a:rPr>
              <a:t> 콜레스테롤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총콜레스롤</a:t>
            </a:r>
            <a:r>
              <a:rPr lang="ko-KR" altLang="en-US" dirty="0">
                <a:solidFill>
                  <a:schemeClr val="tx1"/>
                </a:solidFill>
              </a:rPr>
              <a:t> 컬럼에서 </a:t>
            </a:r>
            <a:r>
              <a:rPr lang="en-US" altLang="ko-KR" dirty="0">
                <a:solidFill>
                  <a:schemeClr val="tx1"/>
                </a:solidFill>
              </a:rPr>
              <a:t>30% </a:t>
            </a:r>
            <a:r>
              <a:rPr lang="ko-KR" altLang="en-US" dirty="0">
                <a:solidFill>
                  <a:schemeClr val="tx1"/>
                </a:solidFill>
              </a:rPr>
              <a:t>이상의 </a:t>
            </a:r>
            <a:r>
              <a:rPr lang="ko-KR" altLang="en-US" b="1" dirty="0" err="1">
                <a:solidFill>
                  <a:schemeClr val="tx1"/>
                </a:solidFill>
              </a:rPr>
              <a:t>결측치</a:t>
            </a:r>
            <a:r>
              <a:rPr lang="ko-KR" altLang="en-US" dirty="0">
                <a:solidFill>
                  <a:schemeClr val="tx1"/>
                </a:solidFill>
              </a:rPr>
              <a:t> 관측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67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C0432F-AB4D-4EC8-9891-8874440F7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9308" y="4861400"/>
            <a:ext cx="7993381" cy="1325563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&lt;</a:t>
            </a:r>
            <a:r>
              <a:rPr lang="ko-KR" altLang="en-US" sz="2800" b="1" dirty="0" err="1"/>
              <a:t>결측치가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30%</a:t>
            </a:r>
            <a:r>
              <a:rPr lang="ko-KR" altLang="en-US" sz="2800" b="1" dirty="0"/>
              <a:t>이상인 컬럼에 대한 </a:t>
            </a:r>
            <a:r>
              <a:rPr lang="ko-KR" altLang="en-US" sz="2800" b="1" dirty="0" err="1"/>
              <a:t>기초통계량</a:t>
            </a:r>
            <a:r>
              <a:rPr lang="en-US" altLang="ko-KR" sz="2800" b="1" dirty="0"/>
              <a:t>&gt;</a:t>
            </a:r>
            <a:endParaRPr lang="ko-KR" altLang="en-US" sz="40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106D69-6BAD-4C1D-9C55-B1F9A2755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511" y="795337"/>
            <a:ext cx="10858977" cy="4268788"/>
          </a:xfrm>
          <a:prstGeom prst="rect">
            <a:avLst/>
          </a:prstGeom>
        </p:spPr>
      </p:pic>
      <p:sp>
        <p:nvSpPr>
          <p:cNvPr id="7" name="액자 6">
            <a:extLst>
              <a:ext uri="{FF2B5EF4-FFF2-40B4-BE49-F238E27FC236}">
                <a16:creationId xmlns:a16="http://schemas.microsoft.com/office/drawing/2014/main" id="{1B29F93C-4B07-44AC-AD53-D091D8BF18F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1486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F0932AF0-AB77-4BA8-B4CC-124FF7A9B8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0E05205-E669-45A6-9543-82A49C46C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6040"/>
            <a:ext cx="10515600" cy="4185920"/>
          </a:xfrm>
        </p:spPr>
        <p:txBody>
          <a:bodyPr>
            <a:normAutofit/>
          </a:bodyPr>
          <a:lstStyle/>
          <a:p>
            <a:r>
              <a:rPr lang="ko-KR" altLang="en-US" sz="2400" b="1" dirty="0">
                <a:solidFill>
                  <a:schemeClr val="tx1"/>
                </a:solidFill>
              </a:rPr>
              <a:t>치석</a:t>
            </a:r>
            <a:r>
              <a:rPr lang="en-US" altLang="ko-KR" sz="2400" b="1" dirty="0">
                <a:solidFill>
                  <a:schemeClr val="tx1"/>
                </a:solidFill>
              </a:rPr>
              <a:t>, </a:t>
            </a:r>
            <a:r>
              <a:rPr lang="ko-KR" altLang="en-US" sz="2400" b="1" dirty="0" err="1">
                <a:solidFill>
                  <a:schemeClr val="tx1"/>
                </a:solidFill>
              </a:rPr>
              <a:t>치아우식증유무</a:t>
            </a:r>
            <a:r>
              <a:rPr lang="ko-KR" altLang="en-US" sz="2400" b="1" dirty="0"/>
              <a:t> </a:t>
            </a:r>
            <a:r>
              <a:rPr lang="ko-KR" altLang="en-US" sz="2400" dirty="0"/>
              <a:t>컬럼에서의 </a:t>
            </a:r>
            <a:r>
              <a:rPr lang="ko-KR" altLang="en-US" sz="2400" dirty="0" err="1"/>
              <a:t>결측치</a:t>
            </a:r>
            <a:r>
              <a:rPr lang="ko-KR" altLang="en-US" sz="2400" dirty="0"/>
              <a:t> </a:t>
            </a:r>
            <a:br>
              <a:rPr lang="en-US" altLang="ko-KR" sz="2400" dirty="0"/>
            </a:br>
            <a:r>
              <a:rPr lang="en-US" altLang="ko-KR" sz="2400" dirty="0">
                <a:sym typeface="Wingdings" panose="05000000000000000000" pitchFamily="2" charset="2"/>
              </a:rPr>
              <a:t> </a:t>
            </a:r>
            <a:r>
              <a:rPr lang="ko-KR" altLang="en-US" sz="2400" dirty="0">
                <a:sym typeface="Wingdings" panose="05000000000000000000" pitchFamily="2" charset="2"/>
              </a:rPr>
              <a:t>가설</a:t>
            </a:r>
            <a:r>
              <a:rPr lang="en-US" altLang="ko-KR" sz="2400" dirty="0">
                <a:sym typeface="Wingdings" panose="05000000000000000000" pitchFamily="2" charset="2"/>
              </a:rPr>
              <a:t>1, </a:t>
            </a:r>
            <a:r>
              <a:rPr lang="ko-KR" altLang="en-US" sz="2400" dirty="0">
                <a:sym typeface="Wingdings" panose="05000000000000000000" pitchFamily="2" charset="2"/>
              </a:rPr>
              <a:t>가설</a:t>
            </a:r>
            <a:r>
              <a:rPr lang="en-US" altLang="ko-KR" sz="2400" dirty="0">
                <a:sym typeface="Wingdings" panose="05000000000000000000" pitchFamily="2" charset="2"/>
              </a:rPr>
              <a:t>2</a:t>
            </a:r>
            <a:r>
              <a:rPr lang="ko-KR" altLang="en-US" sz="2400" dirty="0">
                <a:sym typeface="Wingdings" panose="05000000000000000000" pitchFamily="2" charset="2"/>
              </a:rPr>
              <a:t>를 검증하는데 필요한 데이터가 아니므로</a:t>
            </a:r>
            <a:r>
              <a:rPr lang="en-US" altLang="ko-KR" sz="2400" dirty="0">
                <a:sym typeface="Wingdings" panose="05000000000000000000" pitchFamily="2" charset="2"/>
              </a:rPr>
              <a:t>, </a:t>
            </a:r>
            <a:r>
              <a:rPr lang="ko-KR" altLang="en-US" sz="2400" dirty="0">
                <a:sym typeface="Wingdings" panose="05000000000000000000" pitchFamily="2" charset="2"/>
              </a:rPr>
              <a:t>분석대상에서 제외</a:t>
            </a:r>
            <a:r>
              <a:rPr lang="en-US" altLang="ko-KR" sz="2400" dirty="0">
                <a:sym typeface="Wingdings" panose="05000000000000000000" pitchFamily="2" charset="2"/>
              </a:rPr>
              <a:t>.</a:t>
            </a:r>
            <a:r>
              <a:rPr lang="en-US" altLang="ko-KR" sz="2400" dirty="0"/>
              <a:t> </a:t>
            </a:r>
          </a:p>
          <a:p>
            <a:r>
              <a:rPr lang="en-US" altLang="ko-KR" sz="2400" b="1" dirty="0">
                <a:solidFill>
                  <a:schemeClr val="tx1"/>
                </a:solidFill>
              </a:rPr>
              <a:t>LDL </a:t>
            </a:r>
            <a:r>
              <a:rPr lang="ko-KR" altLang="en-US" sz="2400" b="1" dirty="0">
                <a:solidFill>
                  <a:schemeClr val="tx1"/>
                </a:solidFill>
              </a:rPr>
              <a:t>콜레스테롤</a:t>
            </a:r>
            <a:r>
              <a:rPr lang="en-US" altLang="ko-KR" sz="2400" b="1" dirty="0">
                <a:solidFill>
                  <a:schemeClr val="tx1"/>
                </a:solidFill>
              </a:rPr>
              <a:t>. HDL</a:t>
            </a:r>
            <a:r>
              <a:rPr lang="ko-KR" altLang="en-US" sz="2400" b="1" dirty="0">
                <a:solidFill>
                  <a:schemeClr val="tx1"/>
                </a:solidFill>
              </a:rPr>
              <a:t> 콜레스테롤</a:t>
            </a:r>
            <a:r>
              <a:rPr lang="en-US" altLang="ko-KR" sz="2400" b="1" dirty="0">
                <a:solidFill>
                  <a:schemeClr val="tx1"/>
                </a:solidFill>
              </a:rPr>
              <a:t>, </a:t>
            </a:r>
            <a:r>
              <a:rPr lang="ko-KR" altLang="en-US" sz="2400" b="1" dirty="0" err="1">
                <a:solidFill>
                  <a:schemeClr val="tx1"/>
                </a:solidFill>
              </a:rPr>
              <a:t>총콜레스롤</a:t>
            </a:r>
            <a:r>
              <a:rPr lang="ko-KR" altLang="en-US" sz="2400" b="1" dirty="0">
                <a:solidFill>
                  <a:schemeClr val="tx1"/>
                </a:solidFill>
              </a:rPr>
              <a:t> </a:t>
            </a:r>
            <a:r>
              <a:rPr lang="ko-KR" altLang="en-US" sz="2400" dirty="0">
                <a:solidFill>
                  <a:schemeClr val="tx1"/>
                </a:solidFill>
              </a:rPr>
              <a:t>컬럼에서의 </a:t>
            </a:r>
            <a:r>
              <a:rPr lang="ko-KR" altLang="en-US" sz="2400" dirty="0" err="1">
                <a:solidFill>
                  <a:schemeClr val="tx1"/>
                </a:solidFill>
              </a:rPr>
              <a:t>결측치</a:t>
            </a:r>
            <a:r>
              <a:rPr lang="ko-KR" altLang="en-US" sz="2400" b="1" dirty="0">
                <a:solidFill>
                  <a:schemeClr val="tx1"/>
                </a:solidFill>
              </a:rPr>
              <a:t> </a:t>
            </a:r>
            <a:br>
              <a:rPr lang="en-US" altLang="ko-KR" sz="2400" b="1" dirty="0">
                <a:solidFill>
                  <a:schemeClr val="tx1"/>
                </a:solidFill>
              </a:rPr>
            </a:br>
            <a:r>
              <a:rPr lang="en-US" altLang="ko-KR" sz="24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가설</a:t>
            </a:r>
            <a:r>
              <a:rPr lang="en-US" altLang="ko-KR" sz="2400" dirty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ko-KR" altLang="en-US" sz="2400" dirty="0">
                <a:sym typeface="Wingdings" panose="05000000000000000000" pitchFamily="2" charset="2"/>
              </a:rPr>
              <a:t>을 검증하는데 필요한 데이터지만</a:t>
            </a:r>
            <a:r>
              <a:rPr lang="en-US" altLang="ko-KR" sz="2400" dirty="0">
                <a:sym typeface="Wingdings" panose="05000000000000000000" pitchFamily="2" charset="2"/>
              </a:rPr>
              <a:t>, </a:t>
            </a:r>
            <a:r>
              <a:rPr lang="ko-KR" altLang="en-US" sz="2400" dirty="0" err="1">
                <a:sym typeface="Wingdings" panose="05000000000000000000" pitchFamily="2" charset="2"/>
              </a:rPr>
              <a:t>결측치가</a:t>
            </a:r>
            <a:r>
              <a:rPr lang="ko-KR" altLang="en-US" sz="2400" dirty="0">
                <a:sym typeface="Wingdings" panose="05000000000000000000" pitchFamily="2" charset="2"/>
              </a:rPr>
              <a:t> 각 </a:t>
            </a:r>
            <a:r>
              <a:rPr lang="en-US" altLang="ko-KR" sz="2400" dirty="0">
                <a:sym typeface="Wingdings" panose="05000000000000000000" pitchFamily="2" charset="2"/>
              </a:rPr>
              <a:t>60%</a:t>
            </a:r>
            <a:r>
              <a:rPr lang="ko-KR" altLang="en-US" sz="2400" dirty="0">
                <a:sym typeface="Wingdings" panose="05000000000000000000" pitchFamily="2" charset="2"/>
              </a:rPr>
              <a:t>이상임</a:t>
            </a:r>
            <a:r>
              <a:rPr lang="en-US" altLang="ko-KR" sz="2400" dirty="0">
                <a:sym typeface="Wingdings" panose="05000000000000000000" pitchFamily="2" charset="2"/>
              </a:rPr>
              <a:t>. </a:t>
            </a:r>
            <a:r>
              <a:rPr lang="ko-KR" altLang="en-US" sz="2400" dirty="0">
                <a:sym typeface="Wingdings" panose="05000000000000000000" pitchFamily="2" charset="2"/>
              </a:rPr>
              <a:t>일단 </a:t>
            </a:r>
            <a:r>
              <a:rPr lang="ko-KR" altLang="en-US" sz="2400" dirty="0" err="1">
                <a:sym typeface="Wingdings" panose="05000000000000000000" pitchFamily="2" charset="2"/>
              </a:rPr>
              <a:t>결측값</a:t>
            </a:r>
            <a:r>
              <a:rPr lang="ko-KR" altLang="en-US" sz="2400" dirty="0">
                <a:sym typeface="Wingdings" panose="05000000000000000000" pitchFamily="2" charset="2"/>
              </a:rPr>
              <a:t> 대체를 하지 않고 검증과정에 사용하는데 보류</a:t>
            </a:r>
            <a:r>
              <a:rPr lang="en-US" altLang="ko-KR" sz="2400" dirty="0">
                <a:sym typeface="Wingdings" panose="05000000000000000000" pitchFamily="2" charset="2"/>
              </a:rPr>
              <a:t>. </a:t>
            </a:r>
            <a:r>
              <a:rPr lang="ko-KR" altLang="en-US" sz="2400" dirty="0">
                <a:sym typeface="Wingdings" panose="05000000000000000000" pitchFamily="2" charset="2"/>
              </a:rPr>
              <a:t>이후 필요할 경우 전년도 데이터를 확인하여 분석하기로 함</a:t>
            </a:r>
            <a:r>
              <a:rPr lang="en-US" altLang="ko-KR" sz="2400" dirty="0">
                <a:sym typeface="Wingdings" panose="05000000000000000000" pitchFamily="2" charset="2"/>
              </a:rPr>
              <a:t>.</a:t>
            </a:r>
            <a:endParaRPr lang="en-US" altLang="ko-KR" sz="3600" dirty="0"/>
          </a:p>
          <a:p>
            <a:r>
              <a:rPr lang="ko-KR" altLang="en-US" sz="2400" b="1" dirty="0">
                <a:solidFill>
                  <a:schemeClr val="tx1"/>
                </a:solidFill>
              </a:rPr>
              <a:t>음주여부 </a:t>
            </a:r>
            <a:r>
              <a:rPr lang="ko-KR" altLang="en-US" sz="2400" dirty="0">
                <a:solidFill>
                  <a:schemeClr val="tx1"/>
                </a:solidFill>
              </a:rPr>
              <a:t>컬럼에서의 </a:t>
            </a:r>
            <a:r>
              <a:rPr lang="ko-KR" altLang="en-US" sz="2400" dirty="0" err="1">
                <a:solidFill>
                  <a:schemeClr val="tx1"/>
                </a:solidFill>
              </a:rPr>
              <a:t>결측치</a:t>
            </a:r>
            <a:r>
              <a:rPr lang="en-US" altLang="ko-KR" sz="2400" dirty="0"/>
              <a:t> </a:t>
            </a:r>
            <a:br>
              <a:rPr lang="en-US" altLang="ko-KR" sz="2400" dirty="0"/>
            </a:br>
            <a:r>
              <a:rPr lang="en-US" altLang="ko-KR" sz="2400" dirty="0">
                <a:sym typeface="Wingdings" panose="05000000000000000000" pitchFamily="2" charset="2"/>
              </a:rPr>
              <a:t> </a:t>
            </a:r>
            <a:r>
              <a:rPr lang="ko-KR" altLang="en-US" sz="2400" dirty="0">
                <a:solidFill>
                  <a:schemeClr val="tx1"/>
                </a:solidFill>
              </a:rPr>
              <a:t>가설</a:t>
            </a:r>
            <a:r>
              <a:rPr lang="en-US" altLang="ko-KR" sz="2400" dirty="0">
                <a:solidFill>
                  <a:schemeClr val="tx1"/>
                </a:solidFill>
              </a:rPr>
              <a:t>1, </a:t>
            </a:r>
            <a:r>
              <a:rPr lang="ko-KR" altLang="en-US" sz="2400" dirty="0">
                <a:solidFill>
                  <a:schemeClr val="tx1"/>
                </a:solidFill>
              </a:rPr>
              <a:t>가설</a:t>
            </a:r>
            <a:r>
              <a:rPr lang="en-US" altLang="ko-KR" sz="2400" dirty="0">
                <a:solidFill>
                  <a:schemeClr val="tx1"/>
                </a:solidFill>
              </a:rPr>
              <a:t>2</a:t>
            </a:r>
            <a:r>
              <a:rPr lang="ko-KR" altLang="en-US" sz="2400" dirty="0">
                <a:solidFill>
                  <a:schemeClr val="tx1"/>
                </a:solidFill>
              </a:rPr>
              <a:t>를 검증하는데 사용되는 </a:t>
            </a:r>
            <a:r>
              <a:rPr lang="ko-KR" altLang="en-US" sz="2400" b="1" dirty="0">
                <a:solidFill>
                  <a:schemeClr val="tx1"/>
                </a:solidFill>
              </a:rPr>
              <a:t>주요변수</a:t>
            </a:r>
            <a:r>
              <a:rPr lang="ko-KR" altLang="en-US" sz="2400" dirty="0">
                <a:solidFill>
                  <a:schemeClr val="tx1"/>
                </a:solidFill>
              </a:rPr>
              <a:t>이다</a:t>
            </a:r>
            <a:r>
              <a:rPr lang="en-US" altLang="ko-KR" sz="2400" dirty="0">
                <a:solidFill>
                  <a:schemeClr val="tx1"/>
                </a:solidFill>
              </a:rPr>
              <a:t>. </a:t>
            </a:r>
            <a:r>
              <a:rPr lang="ko-KR" altLang="en-US" sz="2400" dirty="0">
                <a:solidFill>
                  <a:schemeClr val="tx1"/>
                </a:solidFill>
              </a:rPr>
              <a:t>분석을 위하여 어떠한 부분이 결측 되었는지 확인하도록 한다</a:t>
            </a:r>
            <a:r>
              <a:rPr lang="en-US" altLang="ko-KR" sz="2400" dirty="0">
                <a:solidFill>
                  <a:schemeClr val="tx1"/>
                </a:solidFill>
              </a:rPr>
              <a:t>.</a:t>
            </a:r>
            <a:endParaRPr lang="en-US" altLang="ko-KR" sz="24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688770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CB593E3B-C19F-4E58-9ABD-58698C8F340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4D2FAAC-58D2-4CFB-8D31-FC14C5474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85" y="775609"/>
            <a:ext cx="3191510" cy="506639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D7E1F4F-06AB-4810-A61D-85503B0A3E49}"/>
              </a:ext>
            </a:extLst>
          </p:cNvPr>
          <p:cNvSpPr/>
          <p:nvPr/>
        </p:nvSpPr>
        <p:spPr>
          <a:xfrm>
            <a:off x="637540" y="1971040"/>
            <a:ext cx="2946400" cy="4572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D40506D-4267-4682-A102-D14E912074DD}"/>
              </a:ext>
            </a:extLst>
          </p:cNvPr>
          <p:cNvSpPr/>
          <p:nvPr/>
        </p:nvSpPr>
        <p:spPr>
          <a:xfrm>
            <a:off x="5534660" y="1694226"/>
            <a:ext cx="6019800" cy="3268070"/>
          </a:xfrm>
          <a:prstGeom prst="roundRect">
            <a:avLst/>
          </a:prstGeom>
          <a:noFill/>
          <a:ln w="762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</a:rPr>
              <a:t>35%</a:t>
            </a:r>
            <a:r>
              <a:rPr lang="ko-KR" altLang="en-US" sz="2000" dirty="0">
                <a:solidFill>
                  <a:schemeClr val="tx1"/>
                </a:solidFill>
              </a:rPr>
              <a:t>이상의 </a:t>
            </a:r>
            <a:r>
              <a:rPr lang="ko-KR" altLang="en-US" sz="2000" dirty="0" err="1">
                <a:solidFill>
                  <a:schemeClr val="tx1"/>
                </a:solidFill>
              </a:rPr>
              <a:t>결측치가</a:t>
            </a:r>
            <a:r>
              <a:rPr lang="ko-KR" altLang="en-US" sz="2000" dirty="0">
                <a:solidFill>
                  <a:schemeClr val="tx1"/>
                </a:solidFill>
              </a:rPr>
              <a:t> 존재하지만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평균값이 </a:t>
            </a:r>
            <a:r>
              <a:rPr lang="en-US" altLang="ko-KR" sz="2000" dirty="0">
                <a:solidFill>
                  <a:schemeClr val="tx1"/>
                </a:solidFill>
              </a:rPr>
              <a:t>1</a:t>
            </a:r>
            <a:r>
              <a:rPr lang="ko-KR" altLang="en-US" sz="2000" dirty="0">
                <a:solidFill>
                  <a:schemeClr val="tx1"/>
                </a:solidFill>
              </a:rPr>
              <a:t>에 가까움</a:t>
            </a:r>
            <a:r>
              <a:rPr lang="en-US" altLang="ko-KR" sz="2000" dirty="0">
                <a:solidFill>
                  <a:schemeClr val="tx1"/>
                </a:solidFill>
              </a:rPr>
              <a:t>. </a:t>
            </a:r>
          </a:p>
          <a:p>
            <a:r>
              <a:rPr lang="en-US" altLang="ko-KR" sz="20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2000" dirty="0" err="1">
                <a:solidFill>
                  <a:schemeClr val="tx1"/>
                </a:solidFill>
                <a:sym typeface="Wingdings" panose="05000000000000000000" pitchFamily="2" charset="2"/>
              </a:rPr>
              <a:t>결측치가</a:t>
            </a:r>
            <a:r>
              <a:rPr lang="ko-KR" alt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 아닌 값이 거의 </a:t>
            </a:r>
            <a:r>
              <a:rPr lang="en-US" altLang="ko-KR" sz="2000" dirty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ko-KR" alt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임을 알 수 있음</a:t>
            </a:r>
            <a:r>
              <a:rPr lang="en-US" altLang="ko-KR" sz="2000" dirty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원데이터를 확인해본 결과</a:t>
            </a:r>
            <a:r>
              <a:rPr lang="en-US" altLang="ko-KR" sz="2000" dirty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</a:p>
          <a:p>
            <a:r>
              <a:rPr lang="en-US" altLang="ko-KR" sz="2000" dirty="0">
                <a:solidFill>
                  <a:schemeClr val="tx1"/>
                </a:solidFill>
                <a:sym typeface="Wingdings" panose="05000000000000000000" pitchFamily="2" charset="2"/>
              </a:rPr>
              <a:t>   “</a:t>
            </a:r>
            <a:r>
              <a:rPr lang="ko-KR" alt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음주중이다</a:t>
            </a:r>
            <a:r>
              <a:rPr lang="en-US" altLang="ko-KR" sz="2000" dirty="0">
                <a:solidFill>
                  <a:schemeClr val="tx1"/>
                </a:solidFill>
                <a:sym typeface="Wingdings" panose="05000000000000000000" pitchFamily="2" charset="2"/>
              </a:rPr>
              <a:t>” </a:t>
            </a:r>
            <a:r>
              <a:rPr lang="ko-KR" alt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는 </a:t>
            </a:r>
            <a:r>
              <a:rPr lang="en-US" altLang="ko-KR" sz="2000" dirty="0">
                <a:solidFill>
                  <a:schemeClr val="tx1"/>
                </a:solidFill>
                <a:sym typeface="Wingdings" panose="05000000000000000000" pitchFamily="2" charset="2"/>
              </a:rPr>
              <a:t>1, “</a:t>
            </a:r>
            <a:r>
              <a:rPr lang="ko-KR" altLang="en-US" sz="2000" dirty="0" err="1">
                <a:solidFill>
                  <a:schemeClr val="tx1"/>
                </a:solidFill>
                <a:sym typeface="Wingdings" panose="05000000000000000000" pitchFamily="2" charset="2"/>
              </a:rPr>
              <a:t>음주중이지</a:t>
            </a:r>
            <a:r>
              <a:rPr lang="ko-KR" alt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 않다</a:t>
            </a:r>
            <a:r>
              <a:rPr lang="en-US" altLang="ko-KR" sz="2000" dirty="0">
                <a:solidFill>
                  <a:schemeClr val="tx1"/>
                </a:solidFill>
                <a:sym typeface="Wingdings" panose="05000000000000000000" pitchFamily="2" charset="2"/>
              </a:rPr>
              <a:t>＂</a:t>
            </a:r>
            <a:r>
              <a:rPr lang="ko-KR" alt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는</a:t>
            </a:r>
            <a:endParaRPr lang="en-US" altLang="ko-KR" sz="2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ko-KR" alt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   </a:t>
            </a:r>
            <a:r>
              <a:rPr lang="en-US" altLang="ko-KR" sz="2000" dirty="0">
                <a:solidFill>
                  <a:schemeClr val="tx1"/>
                </a:solidFill>
                <a:sym typeface="Wingdings" panose="05000000000000000000" pitchFamily="2" charset="2"/>
              </a:rPr>
              <a:t>Null</a:t>
            </a:r>
            <a:r>
              <a:rPr lang="ko-KR" alt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값으로 입력됨을 확인함</a:t>
            </a:r>
            <a:r>
              <a:rPr lang="en-US" altLang="ko-KR" sz="2000" dirty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sz="2000" dirty="0">
                <a:solidFill>
                  <a:schemeClr val="tx1"/>
                </a:solidFill>
                <a:sym typeface="Wingdings" panose="05000000000000000000" pitchFamily="2" charset="2"/>
              </a:rPr>
              <a:t>“</a:t>
            </a:r>
            <a:r>
              <a:rPr lang="ko-KR" alt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음주여부</a:t>
            </a:r>
            <a:r>
              <a:rPr lang="en-US" altLang="ko-KR" sz="2000" dirty="0">
                <a:solidFill>
                  <a:schemeClr val="tx1"/>
                </a:solidFill>
                <a:sym typeface="Wingdings" panose="05000000000000000000" pitchFamily="2" charset="2"/>
              </a:rPr>
              <a:t>” </a:t>
            </a:r>
            <a:r>
              <a:rPr lang="ko-KR" alt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컬럼의 </a:t>
            </a:r>
            <a:r>
              <a:rPr lang="ko-KR" altLang="en-US" sz="2000" dirty="0" err="1">
                <a:solidFill>
                  <a:schemeClr val="tx1"/>
                </a:solidFill>
                <a:sym typeface="Wingdings" panose="05000000000000000000" pitchFamily="2" charset="2"/>
              </a:rPr>
              <a:t>데이터중</a:t>
            </a:r>
            <a:r>
              <a:rPr lang="ko-KR" alt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solidFill>
                  <a:schemeClr val="tx1"/>
                </a:solidFill>
                <a:sym typeface="Wingdings" panose="05000000000000000000" pitchFamily="2" charset="2"/>
              </a:rPr>
              <a:t>Null</a:t>
            </a:r>
            <a:r>
              <a:rPr lang="ko-KR" alt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인 값을 </a:t>
            </a:r>
            <a:r>
              <a:rPr lang="en-US" altLang="ko-KR" sz="2000" dirty="0">
                <a:solidFill>
                  <a:schemeClr val="tx1"/>
                </a:solidFill>
                <a:sym typeface="Wingdings" panose="05000000000000000000" pitchFamily="2" charset="2"/>
              </a:rPr>
              <a:t>0</a:t>
            </a:r>
            <a:r>
              <a:rPr lang="ko-KR" alt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으로 대체함</a:t>
            </a:r>
            <a:r>
              <a:rPr lang="en-US" altLang="ko-KR" sz="2000" dirty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D8C792B-F648-43E1-B069-05C5415C17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15" t="1543" b="7261"/>
          <a:stretch/>
        </p:blipFill>
        <p:spPr>
          <a:xfrm>
            <a:off x="3829050" y="814522"/>
            <a:ext cx="1361916" cy="502747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932E6559-C304-45E0-8EF0-B7B029DDA738}"/>
              </a:ext>
            </a:extLst>
          </p:cNvPr>
          <p:cNvSpPr/>
          <p:nvPr/>
        </p:nvSpPr>
        <p:spPr>
          <a:xfrm>
            <a:off x="3829050" y="775609"/>
            <a:ext cx="1361916" cy="5066391"/>
          </a:xfrm>
          <a:prstGeom prst="rect">
            <a:avLst/>
          </a:prstGeom>
          <a:noFill/>
          <a:ln w="762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16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A30E83-BC47-4CC3-8FF3-084A1B812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3599022"/>
            <a:ext cx="8686800" cy="1325563"/>
          </a:xfrm>
        </p:spPr>
        <p:txBody>
          <a:bodyPr/>
          <a:lstStyle/>
          <a:p>
            <a:r>
              <a:rPr lang="en-US" altLang="ko-KR" sz="2800" b="1" dirty="0"/>
              <a:t>&lt;</a:t>
            </a:r>
            <a:r>
              <a:rPr lang="ko-KR" altLang="en-US" sz="2800" b="1" dirty="0"/>
              <a:t>비만정보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흡연여부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음주여부에 대한 </a:t>
            </a:r>
            <a:r>
              <a:rPr lang="ko-KR" altLang="en-US" sz="2800" b="1" dirty="0" err="1"/>
              <a:t>기초통계량</a:t>
            </a:r>
            <a:r>
              <a:rPr lang="en-US" altLang="ko-KR" sz="2800" b="1" dirty="0"/>
              <a:t>&gt;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3E0889-A51E-430C-896E-B1192B011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040" y="4568111"/>
            <a:ext cx="10515600" cy="242760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à"/>
            </a:pPr>
            <a:r>
              <a:rPr lang="ko-KR" altLang="en-US" sz="2400" dirty="0">
                <a:sym typeface="Wingdings" panose="05000000000000000000" pitchFamily="2" charset="2"/>
              </a:rPr>
              <a:t>각 정보에 관련된 데이터들의 </a:t>
            </a:r>
            <a:r>
              <a:rPr lang="ko-KR" altLang="en-US" sz="2400" dirty="0" err="1">
                <a:sym typeface="Wingdings" panose="05000000000000000000" pitchFamily="2" charset="2"/>
              </a:rPr>
              <a:t>결측치</a:t>
            </a:r>
            <a:r>
              <a:rPr lang="en-US" altLang="ko-KR" sz="2400" dirty="0">
                <a:sym typeface="Wingdings" panose="05000000000000000000" pitchFamily="2" charset="2"/>
              </a:rPr>
              <a:t>, </a:t>
            </a:r>
            <a:r>
              <a:rPr lang="ko-KR" altLang="en-US" sz="2400" dirty="0">
                <a:sym typeface="Wingdings" panose="05000000000000000000" pitchFamily="2" charset="2"/>
              </a:rPr>
              <a:t>이상치를 확인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altLang="ko-KR" sz="2400" dirty="0">
                <a:sym typeface="Wingdings" panose="05000000000000000000" pitchFamily="2" charset="2"/>
              </a:rPr>
              <a:t>“</a:t>
            </a:r>
            <a:r>
              <a:rPr lang="ko-KR" altLang="en-US" sz="2400" dirty="0">
                <a:sym typeface="Wingdings" panose="05000000000000000000" pitchFamily="2" charset="2"/>
              </a:rPr>
              <a:t>허리둘레</a:t>
            </a:r>
            <a:r>
              <a:rPr lang="en-US" altLang="ko-KR" sz="2400" dirty="0">
                <a:sym typeface="Wingdings" panose="05000000000000000000" pitchFamily="2" charset="2"/>
              </a:rPr>
              <a:t>” </a:t>
            </a:r>
            <a:r>
              <a:rPr lang="ko-KR" altLang="en-US" sz="2400" dirty="0">
                <a:sym typeface="Wingdings" panose="05000000000000000000" pitchFamily="2" charset="2"/>
              </a:rPr>
              <a:t>컬럼에서 최대치가 </a:t>
            </a:r>
            <a:r>
              <a:rPr lang="en-US" altLang="ko-KR" sz="2400" dirty="0">
                <a:sym typeface="Wingdings" panose="05000000000000000000" pitchFamily="2" charset="2"/>
              </a:rPr>
              <a:t>999</a:t>
            </a:r>
            <a:r>
              <a:rPr lang="ko-KR" altLang="en-US" sz="2400" dirty="0">
                <a:sym typeface="Wingdings" panose="05000000000000000000" pitchFamily="2" charset="2"/>
              </a:rPr>
              <a:t>로 이상치가 존재함을 알 수 있다</a:t>
            </a:r>
            <a:r>
              <a:rPr lang="en-US" altLang="ko-KR" sz="2400" dirty="0">
                <a:sym typeface="Wingdings" panose="05000000000000000000" pitchFamily="2" charset="2"/>
              </a:rPr>
              <a:t>.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ko-KR" altLang="en-US" sz="2400" dirty="0">
                <a:sym typeface="Wingdings" panose="05000000000000000000" pitchFamily="2" charset="2"/>
              </a:rPr>
              <a:t>비만기준은 </a:t>
            </a:r>
            <a:r>
              <a:rPr lang="en-US" altLang="ko-KR" sz="2400" dirty="0">
                <a:sym typeface="Wingdings" panose="05000000000000000000" pitchFamily="2" charset="2"/>
              </a:rPr>
              <a:t>“</a:t>
            </a:r>
            <a:r>
              <a:rPr lang="ko-KR" altLang="en-US" sz="2400" dirty="0">
                <a:sym typeface="Wingdings" panose="05000000000000000000" pitchFamily="2" charset="2"/>
              </a:rPr>
              <a:t>허리둘레</a:t>
            </a:r>
            <a:r>
              <a:rPr lang="en-US" altLang="ko-KR" sz="2400" dirty="0">
                <a:sym typeface="Wingdings" panose="05000000000000000000" pitchFamily="2" charset="2"/>
              </a:rPr>
              <a:t>＂</a:t>
            </a:r>
            <a:r>
              <a:rPr lang="ko-KR" altLang="en-US" sz="2400" dirty="0">
                <a:sym typeface="Wingdings" panose="05000000000000000000" pitchFamily="2" charset="2"/>
              </a:rPr>
              <a:t>와 </a:t>
            </a:r>
            <a:r>
              <a:rPr lang="en-US" altLang="ko-KR" sz="2400" dirty="0">
                <a:sym typeface="Wingdings" panose="05000000000000000000" pitchFamily="2" charset="2"/>
              </a:rPr>
              <a:t>“BMI”</a:t>
            </a:r>
            <a:r>
              <a:rPr lang="ko-KR" altLang="en-US" sz="2400" dirty="0">
                <a:sym typeface="Wingdings" panose="05000000000000000000" pitchFamily="2" charset="2"/>
              </a:rPr>
              <a:t> 수치가 있으므로 </a:t>
            </a:r>
            <a:r>
              <a:rPr lang="en-US" altLang="ko-KR" sz="2400" dirty="0">
                <a:sym typeface="Wingdings" panose="05000000000000000000" pitchFamily="2" charset="2"/>
              </a:rPr>
              <a:t>BMI</a:t>
            </a:r>
            <a:r>
              <a:rPr lang="ko-KR" altLang="en-US" sz="2400" dirty="0">
                <a:sym typeface="Wingdings" panose="05000000000000000000" pitchFamily="2" charset="2"/>
              </a:rPr>
              <a:t>수치에 대한 컬럼을 추가해준다</a:t>
            </a:r>
            <a:r>
              <a:rPr lang="en-US" altLang="ko-KR" sz="2400" dirty="0">
                <a:sym typeface="Wingdings" panose="05000000000000000000" pitchFamily="2" charset="2"/>
              </a:rPr>
              <a:t>.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BFCDFA-268F-4023-ACAF-138D1CD44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433625"/>
            <a:ext cx="10312400" cy="3509328"/>
          </a:xfrm>
          <a:prstGeom prst="rect">
            <a:avLst/>
          </a:prstGeom>
        </p:spPr>
      </p:pic>
      <p:sp>
        <p:nvSpPr>
          <p:cNvPr id="6" name="액자 5">
            <a:extLst>
              <a:ext uri="{FF2B5EF4-FFF2-40B4-BE49-F238E27FC236}">
                <a16:creationId xmlns:a16="http://schemas.microsoft.com/office/drawing/2014/main" id="{5436F65B-4498-4CD0-8475-8A41808372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BCF138-E17A-4685-980B-8487BCBFE3C3}"/>
              </a:ext>
            </a:extLst>
          </p:cNvPr>
          <p:cNvSpPr/>
          <p:nvPr/>
        </p:nvSpPr>
        <p:spPr>
          <a:xfrm>
            <a:off x="5910580" y="3599022"/>
            <a:ext cx="1628140" cy="34393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241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8BA81B53-FE2D-4575-A258-0633827A8DB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EDCBC75-A8EF-4170-BACC-C1E9FDD0964D}"/>
              </a:ext>
            </a:extLst>
          </p:cNvPr>
          <p:cNvSpPr/>
          <p:nvPr/>
        </p:nvSpPr>
        <p:spPr>
          <a:xfrm>
            <a:off x="838200" y="2284570"/>
            <a:ext cx="5257800" cy="729300"/>
          </a:xfrm>
          <a:prstGeom prst="rect">
            <a:avLst/>
          </a:prstGeom>
          <a:noFill/>
          <a:ln w="762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BMI</a:t>
            </a:r>
            <a:r>
              <a:rPr lang="ko-KR" altLang="en-US" sz="2400" dirty="0">
                <a:solidFill>
                  <a:schemeClr val="tx1"/>
                </a:solidFill>
              </a:rPr>
              <a:t> </a:t>
            </a:r>
            <a:r>
              <a:rPr lang="en-US" altLang="ko-KR" sz="2400" dirty="0">
                <a:solidFill>
                  <a:schemeClr val="tx1"/>
                </a:solidFill>
              </a:rPr>
              <a:t>=</a:t>
            </a:r>
            <a:r>
              <a:rPr lang="ko-KR" altLang="en-US" sz="2400" dirty="0">
                <a:solidFill>
                  <a:schemeClr val="tx1"/>
                </a:solidFill>
              </a:rPr>
              <a:t> 체중</a:t>
            </a:r>
            <a:r>
              <a:rPr lang="en-US" altLang="ko-KR" sz="2400" dirty="0">
                <a:solidFill>
                  <a:schemeClr val="tx1"/>
                </a:solidFill>
              </a:rPr>
              <a:t>(Kg)/(</a:t>
            </a:r>
            <a:r>
              <a:rPr lang="ko-KR" altLang="en-US" sz="2400" dirty="0">
                <a:solidFill>
                  <a:schemeClr val="tx1"/>
                </a:solidFill>
              </a:rPr>
              <a:t>신장</a:t>
            </a:r>
            <a:r>
              <a:rPr lang="en-US" altLang="ko-KR" sz="2400" dirty="0">
                <a:solidFill>
                  <a:schemeClr val="tx1"/>
                </a:solidFill>
              </a:rPr>
              <a:t>(m)^2)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1408AE3-DE89-40FE-87BB-597EE7DEF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820" y="948294"/>
            <a:ext cx="3987800" cy="41311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B55B2FC-384B-4D54-AFD7-9BA1D36A7DD1}"/>
              </a:ext>
            </a:extLst>
          </p:cNvPr>
          <p:cNvSpPr txBox="1"/>
          <p:nvPr/>
        </p:nvSpPr>
        <p:spPr>
          <a:xfrm>
            <a:off x="1263650" y="3304719"/>
            <a:ext cx="44069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2000" dirty="0">
                <a:sym typeface="Wingdings" panose="05000000000000000000" pitchFamily="2" charset="2"/>
              </a:rPr>
              <a:t>위와 같은 식을 이용하여 각 검진자에 대한 </a:t>
            </a:r>
            <a:r>
              <a:rPr lang="en-US" altLang="ko-KR" sz="2000" dirty="0">
                <a:sym typeface="Wingdings" panose="05000000000000000000" pitchFamily="2" charset="2"/>
              </a:rPr>
              <a:t>BMI</a:t>
            </a:r>
            <a:r>
              <a:rPr lang="ko-KR" altLang="en-US" sz="2000" dirty="0">
                <a:sym typeface="Wingdings" panose="05000000000000000000" pitchFamily="2" charset="2"/>
              </a:rPr>
              <a:t>수치에 대한 컬럼을 추가해준다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2000" dirty="0">
                <a:sym typeface="Wingdings" panose="05000000000000000000" pitchFamily="2" charset="2"/>
              </a:rPr>
              <a:t>우측의 </a:t>
            </a:r>
            <a:r>
              <a:rPr lang="ko-KR" altLang="en-US" sz="2000" dirty="0" err="1">
                <a:sym typeface="Wingdings" panose="05000000000000000000" pitchFamily="2" charset="2"/>
              </a:rPr>
              <a:t>기초통계량으로</a:t>
            </a:r>
            <a:r>
              <a:rPr lang="ko-KR" altLang="en-US" sz="2000" dirty="0">
                <a:sym typeface="Wingdings" panose="05000000000000000000" pitchFamily="2" charset="2"/>
              </a:rPr>
              <a:t> </a:t>
            </a:r>
            <a:r>
              <a:rPr lang="ko-KR" altLang="en-US" sz="2000" dirty="0" err="1">
                <a:sym typeface="Wingdings" panose="05000000000000000000" pitchFamily="2" charset="2"/>
              </a:rPr>
              <a:t>결측치</a:t>
            </a:r>
            <a:r>
              <a:rPr lang="en-US" altLang="ko-KR" sz="2000" dirty="0">
                <a:sym typeface="Wingdings" panose="05000000000000000000" pitchFamily="2" charset="2"/>
              </a:rPr>
              <a:t>, </a:t>
            </a:r>
            <a:r>
              <a:rPr lang="ko-KR" altLang="en-US" sz="2000" dirty="0">
                <a:sym typeface="Wingdings" panose="05000000000000000000" pitchFamily="2" charset="2"/>
              </a:rPr>
              <a:t>이상치는 관측되지 않는다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  <a:endParaRPr lang="ko-KR" alt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7160C1-7927-4F6E-B1E6-30F613D6F121}"/>
              </a:ext>
            </a:extLst>
          </p:cNvPr>
          <p:cNvSpPr txBox="1"/>
          <p:nvPr/>
        </p:nvSpPr>
        <p:spPr>
          <a:xfrm>
            <a:off x="6731000" y="5290522"/>
            <a:ext cx="4155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&lt;“BMI”</a:t>
            </a:r>
            <a:r>
              <a:rPr lang="ko-KR" altLang="en-US" sz="2400" dirty="0"/>
              <a:t>에 대한 </a:t>
            </a:r>
            <a:r>
              <a:rPr lang="ko-KR" altLang="en-US" sz="2400" dirty="0" err="1"/>
              <a:t>기초통계량</a:t>
            </a:r>
            <a:r>
              <a:rPr lang="en-US" altLang="ko-KR" sz="2400" dirty="0"/>
              <a:t>&gt;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058554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8BA81B53-FE2D-4575-A258-0633827A8DB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1A0206-3F64-4801-844F-6205EB2C3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440" y="451327"/>
            <a:ext cx="10231120" cy="3297713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146CA02C-FB81-4798-991C-CD9E53AB2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260" y="3429000"/>
            <a:ext cx="9301480" cy="1325563"/>
          </a:xfrm>
        </p:spPr>
        <p:txBody>
          <a:bodyPr/>
          <a:lstStyle/>
          <a:p>
            <a:r>
              <a:rPr lang="en-US" altLang="ko-KR" sz="2800" b="1" dirty="0"/>
              <a:t>&lt;</a:t>
            </a:r>
            <a:r>
              <a:rPr lang="ko-KR" altLang="en-US" sz="2800" b="1" dirty="0"/>
              <a:t>고혈압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고</a:t>
            </a:r>
            <a:r>
              <a:rPr lang="en-US" altLang="ko-KR" sz="2800" b="1" dirty="0"/>
              <a:t>-</a:t>
            </a:r>
            <a:r>
              <a:rPr lang="ko-KR" altLang="en-US" sz="2800" b="1" dirty="0" err="1"/>
              <a:t>저혈당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혈색소</a:t>
            </a:r>
            <a:r>
              <a:rPr lang="en-US" altLang="ko-KR" sz="2800" b="1" dirty="0"/>
              <a:t>, </a:t>
            </a:r>
            <a:r>
              <a:rPr lang="ko-KR" altLang="en-US" sz="2800" b="1" dirty="0" err="1"/>
              <a:t>요단백에</a:t>
            </a:r>
            <a:r>
              <a:rPr lang="ko-KR" altLang="en-US" sz="2800" b="1" dirty="0"/>
              <a:t> 대한 </a:t>
            </a:r>
            <a:r>
              <a:rPr lang="ko-KR" altLang="en-US" sz="2800" b="1" dirty="0" err="1"/>
              <a:t>기초통계량</a:t>
            </a:r>
            <a:r>
              <a:rPr lang="en-US" altLang="ko-KR" sz="2800" b="1" dirty="0"/>
              <a:t>&gt;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2C03E2-8446-40B4-8604-62C5C3BF21A3}"/>
              </a:ext>
            </a:extLst>
          </p:cNvPr>
          <p:cNvSpPr txBox="1"/>
          <p:nvPr/>
        </p:nvSpPr>
        <p:spPr>
          <a:xfrm>
            <a:off x="1383030" y="4888021"/>
            <a:ext cx="9425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ym typeface="Wingdings" panose="05000000000000000000" pitchFamily="2" charset="2"/>
              </a:rPr>
              <a:t> </a:t>
            </a:r>
            <a:r>
              <a:rPr lang="ko-KR" altLang="en-US" sz="2400" dirty="0">
                <a:sym typeface="Wingdings" panose="05000000000000000000" pitchFamily="2" charset="2"/>
              </a:rPr>
              <a:t>질병유무를 판단하는 컬럼데이터에 대한 </a:t>
            </a:r>
            <a:r>
              <a:rPr lang="ko-KR" altLang="en-US" sz="2400" dirty="0" err="1">
                <a:sym typeface="Wingdings" panose="05000000000000000000" pitchFamily="2" charset="2"/>
              </a:rPr>
              <a:t>기초통계량으로</a:t>
            </a:r>
            <a:r>
              <a:rPr lang="ko-KR" altLang="en-US" sz="2400" dirty="0">
                <a:sym typeface="Wingdings" panose="05000000000000000000" pitchFamily="2" charset="2"/>
              </a:rPr>
              <a:t> 이상치</a:t>
            </a:r>
            <a:r>
              <a:rPr lang="en-US" altLang="ko-KR" sz="2400" dirty="0">
                <a:sym typeface="Wingdings" panose="05000000000000000000" pitchFamily="2" charset="2"/>
              </a:rPr>
              <a:t>, </a:t>
            </a:r>
            <a:r>
              <a:rPr lang="ko-KR" altLang="en-US" sz="2400" dirty="0" err="1">
                <a:sym typeface="Wingdings" panose="05000000000000000000" pitchFamily="2" charset="2"/>
              </a:rPr>
              <a:t>결측치가</a:t>
            </a:r>
            <a:r>
              <a:rPr lang="ko-KR" altLang="en-US" sz="2400" dirty="0">
                <a:sym typeface="Wingdings" panose="05000000000000000000" pitchFamily="2" charset="2"/>
              </a:rPr>
              <a:t> 없음을 확인 할 수 있다</a:t>
            </a:r>
            <a:r>
              <a:rPr lang="en-US" altLang="ko-KR" sz="2400" dirty="0">
                <a:sym typeface="Wingdings" panose="05000000000000000000" pitchFamily="2" charset="2"/>
              </a:rPr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504685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B4B3A7-435F-429F-9DE6-6730A2F43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50" y="2586049"/>
            <a:ext cx="3238500" cy="1325563"/>
          </a:xfrm>
        </p:spPr>
        <p:txBody>
          <a:bodyPr/>
          <a:lstStyle/>
          <a:p>
            <a:r>
              <a:rPr lang="ko-KR" altLang="en-US" b="1" dirty="0"/>
              <a:t>감사합니다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4" name="액자 3">
            <a:extLst>
              <a:ext uri="{FF2B5EF4-FFF2-40B4-BE49-F238E27FC236}">
                <a16:creationId xmlns:a16="http://schemas.microsoft.com/office/drawing/2014/main" id="{4E32F9FE-8CA0-4DE3-A5DB-BAF6B5542D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82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3C15D7A-6CD1-483E-BCD8-9AEAC5A95654}"/>
              </a:ext>
            </a:extLst>
          </p:cNvPr>
          <p:cNvSpPr txBox="1"/>
          <p:nvPr/>
        </p:nvSpPr>
        <p:spPr>
          <a:xfrm>
            <a:off x="1217685" y="2156070"/>
            <a:ext cx="8659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ko-KR" altLang="en-US" dirty="0"/>
              <a:t>검진자의 연령</a:t>
            </a:r>
            <a:r>
              <a:rPr lang="en-US" altLang="ko-KR" dirty="0"/>
              <a:t>, </a:t>
            </a:r>
            <a:r>
              <a:rPr lang="ko-KR" altLang="en-US" dirty="0"/>
              <a:t>체중</a:t>
            </a:r>
            <a:r>
              <a:rPr lang="en-US" altLang="ko-KR" dirty="0"/>
              <a:t>, </a:t>
            </a:r>
            <a:r>
              <a:rPr lang="ko-KR" altLang="en-US" dirty="0"/>
              <a:t>신장</a:t>
            </a:r>
            <a:r>
              <a:rPr lang="en-US" altLang="ko-KR" dirty="0"/>
              <a:t>, </a:t>
            </a:r>
            <a:r>
              <a:rPr lang="ko-KR" altLang="en-US" dirty="0"/>
              <a:t>허리둘레</a:t>
            </a:r>
            <a:r>
              <a:rPr lang="en-US" altLang="ko-KR" dirty="0"/>
              <a:t>, </a:t>
            </a:r>
            <a:r>
              <a:rPr lang="ko-KR" altLang="en-US" dirty="0"/>
              <a:t>음주 및 흡연여부에 따른 검진정보</a:t>
            </a:r>
            <a:r>
              <a:rPr lang="en-US" altLang="ko-KR" dirty="0"/>
              <a:t>(</a:t>
            </a:r>
            <a:r>
              <a:rPr lang="ko-KR" altLang="en-US" dirty="0"/>
              <a:t>혈압</a:t>
            </a:r>
            <a:r>
              <a:rPr lang="en-US" altLang="ko-KR" dirty="0"/>
              <a:t>, </a:t>
            </a:r>
            <a:r>
              <a:rPr lang="ko-KR" altLang="en-US" dirty="0" err="1"/>
              <a:t>요단백</a:t>
            </a:r>
            <a:r>
              <a:rPr lang="ko-KR" altLang="en-US" dirty="0"/>
              <a:t> 유무</a:t>
            </a:r>
            <a:r>
              <a:rPr lang="en-US" altLang="ko-KR" dirty="0"/>
              <a:t>, </a:t>
            </a:r>
            <a:r>
              <a:rPr lang="ko-KR" altLang="en-US" dirty="0"/>
              <a:t>콜레스테롤</a:t>
            </a:r>
            <a:r>
              <a:rPr lang="en-US" altLang="ko-KR" dirty="0"/>
              <a:t>, </a:t>
            </a:r>
            <a:r>
              <a:rPr lang="ko-KR" altLang="en-US" dirty="0"/>
              <a:t>혈당 등</a:t>
            </a:r>
            <a:r>
              <a:rPr lang="en-US" altLang="ko-KR" dirty="0"/>
              <a:t>)</a:t>
            </a:r>
            <a:r>
              <a:rPr lang="ko-KR" altLang="en-US" dirty="0"/>
              <a:t>의 연관성분석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007392-7F71-4E04-BC39-E62720862F72}"/>
              </a:ext>
            </a:extLst>
          </p:cNvPr>
          <p:cNvSpPr txBox="1"/>
          <p:nvPr/>
        </p:nvSpPr>
        <p:spPr>
          <a:xfrm>
            <a:off x="1217685" y="304717"/>
            <a:ext cx="9756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후보</a:t>
            </a:r>
            <a:r>
              <a:rPr lang="en-US" altLang="ko-KR" sz="2400" b="1" dirty="0"/>
              <a:t> 2. </a:t>
            </a:r>
            <a:r>
              <a:rPr lang="ko-KR" altLang="en-US" sz="2400" b="1" dirty="0"/>
              <a:t>건강검진정보를 활용한 기본정보와 검진정보 간 연관성 분석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0EA5ED-1FE7-466F-8EBA-AD410841E3AE}"/>
              </a:ext>
            </a:extLst>
          </p:cNvPr>
          <p:cNvSpPr txBox="1"/>
          <p:nvPr/>
        </p:nvSpPr>
        <p:spPr>
          <a:xfrm>
            <a:off x="1297459" y="1062681"/>
            <a:ext cx="94158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데이터출처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https://www.data.go.kr/data/15007122/fileData.do#/layer_data_information</a:t>
            </a:r>
            <a:r>
              <a:rPr lang="en-US" altLang="ko-KR" dirty="0"/>
              <a:t>(</a:t>
            </a:r>
            <a:r>
              <a:rPr lang="ko-KR" altLang="en-US" dirty="0" err="1"/>
              <a:t>건겅검진정보</a:t>
            </a:r>
            <a:r>
              <a:rPr lang="en-US" altLang="ko-KR" dirty="0"/>
              <a:t>)</a:t>
            </a:r>
          </a:p>
          <a:p>
            <a:r>
              <a:rPr lang="en-US" altLang="ko-KR" dirty="0">
                <a:hlinkClick r:id="rId3"/>
              </a:rPr>
              <a:t>https://www.data.go.kr/data/15007115/fileData.do</a:t>
            </a:r>
            <a:r>
              <a:rPr lang="en-US" altLang="ko-KR" dirty="0"/>
              <a:t>(</a:t>
            </a:r>
            <a:r>
              <a:rPr lang="ko-KR" altLang="en-US" dirty="0"/>
              <a:t>진료내역정보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38499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C4170D8-93B5-46D6-8EE4-9DEC72A6E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1760"/>
            <a:ext cx="9144000" cy="1655762"/>
          </a:xfrm>
        </p:spPr>
        <p:txBody>
          <a:bodyPr/>
          <a:lstStyle/>
          <a:p>
            <a:r>
              <a:rPr lang="en-US" altLang="ko-KR" sz="2000" dirty="0"/>
              <a:t>161548 </a:t>
            </a:r>
            <a:r>
              <a:rPr lang="ko-KR" altLang="en-US" sz="2000" dirty="0"/>
              <a:t>산업공학과</a:t>
            </a:r>
            <a:endParaRPr lang="en-US" altLang="ko-KR" sz="2000" dirty="0"/>
          </a:p>
          <a:p>
            <a:r>
              <a:rPr lang="ko-KR" altLang="en-US" sz="2000" dirty="0"/>
              <a:t>박세호</a:t>
            </a:r>
            <a:endParaRPr lang="en-US" altLang="ko-KR" sz="2000" dirty="0"/>
          </a:p>
          <a:p>
            <a:endParaRPr lang="en-US" altLang="ko-KR" dirty="0"/>
          </a:p>
        </p:txBody>
      </p:sp>
      <p:sp>
        <p:nvSpPr>
          <p:cNvPr id="5" name="액자 4">
            <a:extLst>
              <a:ext uri="{FF2B5EF4-FFF2-40B4-BE49-F238E27FC236}">
                <a16:creationId xmlns:a16="http://schemas.microsoft.com/office/drawing/2014/main" id="{6FE6EADD-0B87-4659-B516-69BAD394EF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B40F67E-29A9-4093-B74A-9D2DF90530A1}"/>
              </a:ext>
            </a:extLst>
          </p:cNvPr>
          <p:cNvSpPr/>
          <p:nvPr/>
        </p:nvSpPr>
        <p:spPr>
          <a:xfrm>
            <a:off x="2424953" y="854822"/>
            <a:ext cx="7342094" cy="2582116"/>
          </a:xfrm>
          <a:prstGeom prst="roundRect">
            <a:avLst/>
          </a:prstGeom>
          <a:noFill/>
          <a:ln w="21272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tx1"/>
                </a:solidFill>
              </a:rPr>
              <a:t>통계상담및분석</a:t>
            </a:r>
            <a:br>
              <a:rPr lang="en-US" altLang="ko-KR" sz="3600" b="1" dirty="0">
                <a:solidFill>
                  <a:schemeClr val="tx1"/>
                </a:solidFill>
              </a:rPr>
            </a:br>
            <a:r>
              <a:rPr lang="ko-KR" altLang="en-US" sz="3600" b="1" dirty="0" err="1">
                <a:solidFill>
                  <a:schemeClr val="tx1"/>
                </a:solidFill>
              </a:rPr>
              <a:t>데이터찾기</a:t>
            </a:r>
            <a:r>
              <a:rPr lang="en-US" altLang="ko-KR" sz="3600" b="1" dirty="0">
                <a:solidFill>
                  <a:schemeClr val="tx1"/>
                </a:solidFill>
              </a:rPr>
              <a:t>4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0580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4E6F68-8962-45B2-A39F-593680841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7310"/>
            <a:ext cx="10515600" cy="1325563"/>
          </a:xfrm>
        </p:spPr>
        <p:txBody>
          <a:bodyPr/>
          <a:lstStyle/>
          <a:p>
            <a:r>
              <a:rPr lang="ko-KR" altLang="en-US" b="1" dirty="0"/>
              <a:t>분석환경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A50754-FBE8-4937-BBB8-90C531113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2873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분석플랫폼 </a:t>
            </a:r>
            <a:r>
              <a:rPr lang="en-US" altLang="ko-KR" sz="3200" dirty="0"/>
              <a:t>: </a:t>
            </a:r>
            <a:r>
              <a:rPr lang="ko-KR" altLang="en-US" sz="3200" dirty="0"/>
              <a:t>구글 </a:t>
            </a:r>
            <a:r>
              <a:rPr lang="ko-KR" altLang="en-US" sz="3200" dirty="0" err="1"/>
              <a:t>코랩</a:t>
            </a:r>
            <a:r>
              <a:rPr lang="en-US" altLang="ko-KR" sz="3200" dirty="0"/>
              <a:t>(</a:t>
            </a:r>
            <a:r>
              <a:rPr lang="en-US" altLang="ko-KR" sz="3200" dirty="0" err="1"/>
              <a:t>Goocle</a:t>
            </a:r>
            <a:r>
              <a:rPr lang="en-US" altLang="ko-KR" sz="3200" dirty="0"/>
              <a:t> </a:t>
            </a:r>
            <a:r>
              <a:rPr lang="en-US" altLang="ko-KR" sz="3200" dirty="0" err="1"/>
              <a:t>Colaboratory</a:t>
            </a:r>
            <a:r>
              <a:rPr lang="en-US" altLang="ko-KR" sz="3200" dirty="0"/>
              <a:t>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ko-KR" altLang="en-US" sz="3200" dirty="0">
                <a:sym typeface="Wingdings" panose="05000000000000000000" pitchFamily="2" charset="2"/>
              </a:rPr>
              <a:t>구글에서 제공하는 프로그래밍 플랫폼으로</a:t>
            </a:r>
            <a:r>
              <a:rPr lang="en-US" altLang="ko-KR" sz="3200" dirty="0">
                <a:sym typeface="Wingdings" panose="05000000000000000000" pitchFamily="2" charset="2"/>
              </a:rPr>
              <a:t>, </a:t>
            </a:r>
            <a:br>
              <a:rPr lang="en-US" altLang="ko-KR" sz="3200" dirty="0">
                <a:sym typeface="Wingdings" panose="05000000000000000000" pitchFamily="2" charset="2"/>
              </a:rPr>
            </a:br>
            <a:r>
              <a:rPr lang="ko-KR" altLang="en-US" sz="3200" dirty="0">
                <a:sym typeface="Wingdings" panose="05000000000000000000" pitchFamily="2" charset="2"/>
              </a:rPr>
              <a:t>대용량 데이터 처리 및 인공지능 모델링까지 가능한 </a:t>
            </a:r>
            <a:r>
              <a:rPr lang="en-US" altLang="ko-KR" sz="3200" dirty="0">
                <a:sym typeface="Wingdings" panose="05000000000000000000" pitchFamily="2" charset="2"/>
              </a:rPr>
              <a:t>CPU ,GPU</a:t>
            </a:r>
            <a:r>
              <a:rPr lang="ko-KR" altLang="en-US" sz="3200" dirty="0">
                <a:sym typeface="Wingdings" panose="05000000000000000000" pitchFamily="2" charset="2"/>
              </a:rPr>
              <a:t>를 제공</a:t>
            </a:r>
            <a:endParaRPr lang="en-US" altLang="ko-KR" sz="3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ko-KR" altLang="en-US" sz="3200" dirty="0"/>
          </a:p>
        </p:txBody>
      </p:sp>
      <p:sp>
        <p:nvSpPr>
          <p:cNvPr id="4" name="액자 3">
            <a:extLst>
              <a:ext uri="{FF2B5EF4-FFF2-40B4-BE49-F238E27FC236}">
                <a16:creationId xmlns:a16="http://schemas.microsoft.com/office/drawing/2014/main" id="{D8098CAB-E77F-4D9B-84FB-84C1F42907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93BC742-63F4-4776-81F5-C4D7D5C56D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05" t="10822" r="16764"/>
          <a:stretch/>
        </p:blipFill>
        <p:spPr>
          <a:xfrm>
            <a:off x="3634153" y="4248542"/>
            <a:ext cx="4243754" cy="131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3263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4E6F68-8962-45B2-A39F-593680841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7310"/>
            <a:ext cx="10515600" cy="1325563"/>
          </a:xfrm>
        </p:spPr>
        <p:txBody>
          <a:bodyPr/>
          <a:lstStyle/>
          <a:p>
            <a:r>
              <a:rPr lang="ko-KR" altLang="en-US" b="1" dirty="0"/>
              <a:t>사용언어 및 사용패키지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A50754-FBE8-4937-BBB8-90C531113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72873"/>
            <a:ext cx="10966939" cy="4351338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사용언어 </a:t>
            </a:r>
            <a:r>
              <a:rPr lang="en-US" altLang="ko-KR" sz="3200" dirty="0"/>
              <a:t>: </a:t>
            </a:r>
            <a:r>
              <a:rPr lang="ko-KR" altLang="en-US" sz="3200" dirty="0"/>
              <a:t>파이썬</a:t>
            </a:r>
            <a:r>
              <a:rPr lang="en-US" altLang="ko-KR" sz="3200" dirty="0"/>
              <a:t>(Python)</a:t>
            </a:r>
          </a:p>
          <a:p>
            <a:r>
              <a:rPr lang="ko-KR" altLang="en-US" sz="3200" dirty="0"/>
              <a:t>사용패키지 </a:t>
            </a:r>
            <a:r>
              <a:rPr lang="en-US" altLang="ko-KR" sz="3200" dirty="0"/>
              <a:t>: pandas(</a:t>
            </a:r>
            <a:r>
              <a:rPr lang="ko-KR" altLang="en-US" sz="3200" dirty="0"/>
              <a:t>데이터프레임 및 통계함수</a:t>
            </a:r>
            <a:r>
              <a:rPr lang="en-US" altLang="ko-KR" sz="3200" dirty="0"/>
              <a:t>),</a:t>
            </a:r>
            <a:r>
              <a:rPr lang="ko-KR" altLang="en-US" sz="3200" dirty="0"/>
              <a:t> </a:t>
            </a:r>
            <a:r>
              <a:rPr lang="en-US" altLang="ko-KR" sz="3200" dirty="0" err="1"/>
              <a:t>numpy</a:t>
            </a:r>
            <a:r>
              <a:rPr lang="en-US" altLang="ko-KR" sz="3200" dirty="0"/>
              <a:t>(</a:t>
            </a:r>
            <a:r>
              <a:rPr lang="ko-KR" altLang="en-US" sz="3200" dirty="0"/>
              <a:t>행렬 및 연산</a:t>
            </a:r>
            <a:r>
              <a:rPr lang="en-US" altLang="ko-KR" sz="3200" dirty="0"/>
              <a:t>),</a:t>
            </a:r>
            <a:r>
              <a:rPr lang="ko-KR" altLang="en-US" sz="3200" dirty="0"/>
              <a:t> </a:t>
            </a:r>
            <a:r>
              <a:rPr lang="en-US" altLang="ko-KR" sz="3200" dirty="0"/>
              <a:t>seaborn(</a:t>
            </a:r>
            <a:r>
              <a:rPr lang="ko-KR" altLang="en-US" sz="3200" dirty="0"/>
              <a:t>시각화</a:t>
            </a:r>
            <a:r>
              <a:rPr lang="en-US" altLang="ko-KR" sz="3200" dirty="0"/>
              <a:t>),</a:t>
            </a:r>
            <a:r>
              <a:rPr lang="ko-KR" altLang="en-US" sz="3200" dirty="0"/>
              <a:t> </a:t>
            </a:r>
            <a:r>
              <a:rPr lang="en-US" altLang="ko-KR" sz="3200" dirty="0"/>
              <a:t>matplotlib(</a:t>
            </a:r>
            <a:r>
              <a:rPr lang="ko-KR" altLang="en-US" sz="3200" dirty="0"/>
              <a:t>시각화</a:t>
            </a:r>
            <a:r>
              <a:rPr lang="en-US" altLang="ko-KR" sz="3200" dirty="0"/>
              <a:t>)</a:t>
            </a:r>
          </a:p>
          <a:p>
            <a:pPr marL="0" indent="0">
              <a:buNone/>
            </a:pPr>
            <a:r>
              <a:rPr lang="en-US" altLang="ko-KR" sz="3200" dirty="0">
                <a:sym typeface="Wingdings" panose="05000000000000000000" pitchFamily="2" charset="2"/>
              </a:rPr>
              <a:t> </a:t>
            </a:r>
            <a:r>
              <a:rPr lang="ko-KR" altLang="en-US" sz="3200" dirty="0">
                <a:sym typeface="Wingdings" panose="05000000000000000000" pitchFamily="2" charset="2"/>
              </a:rPr>
              <a:t>향후 분석모델에 따라 추가할 예정</a:t>
            </a:r>
            <a:endParaRPr lang="ko-KR" altLang="en-US" sz="3200" dirty="0"/>
          </a:p>
        </p:txBody>
      </p:sp>
      <p:sp>
        <p:nvSpPr>
          <p:cNvPr id="4" name="액자 3">
            <a:extLst>
              <a:ext uri="{FF2B5EF4-FFF2-40B4-BE49-F238E27FC236}">
                <a16:creationId xmlns:a16="http://schemas.microsoft.com/office/drawing/2014/main" id="{D8098CAB-E77F-4D9B-84FB-84C1F42907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27F0DB5-8353-4BB9-A3D6-61AB98477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763" y="4246430"/>
            <a:ext cx="2350284" cy="92470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2B2E7C5-382B-4617-A043-47813100C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353" y="4248542"/>
            <a:ext cx="2129294" cy="924702"/>
          </a:xfrm>
          <a:prstGeom prst="rect">
            <a:avLst/>
          </a:prstGeom>
          <a:ln>
            <a:solidFill>
              <a:srgbClr val="4472C4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CB66299-28BD-489D-A18B-6D8D36A1ED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0369" y="5336376"/>
            <a:ext cx="3611261" cy="924702"/>
          </a:xfrm>
          <a:prstGeom prst="rect">
            <a:avLst/>
          </a:prstGeom>
          <a:ln>
            <a:solidFill>
              <a:srgbClr val="4472C4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BD0F80A-797E-4A0D-A450-B6CE59A949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7952" y="4248543"/>
            <a:ext cx="2109880" cy="924701"/>
          </a:xfrm>
          <a:prstGeom prst="rect">
            <a:avLst/>
          </a:prstGeom>
          <a:ln>
            <a:solidFill>
              <a:srgbClr val="4472C4"/>
            </a:solidFill>
          </a:ln>
        </p:spPr>
      </p:pic>
    </p:spTree>
    <p:extLst>
      <p:ext uri="{BB962C8B-B14F-4D97-AF65-F5344CB8AC3E}">
        <p14:creationId xmlns:p14="http://schemas.microsoft.com/office/powerpoint/2010/main" val="22075580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4E6F68-8962-45B2-A39F-593680841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7310"/>
            <a:ext cx="10515600" cy="1325563"/>
          </a:xfrm>
        </p:spPr>
        <p:txBody>
          <a:bodyPr/>
          <a:lstStyle/>
          <a:p>
            <a:r>
              <a:rPr lang="en-US" altLang="ko-KR" b="1" dirty="0"/>
              <a:t>0. </a:t>
            </a:r>
            <a:r>
              <a:rPr lang="ko-KR" altLang="en-US" b="1" dirty="0"/>
              <a:t>기준정보 확보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A50754-FBE8-4937-BBB8-90C531113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21015"/>
            <a:ext cx="10515600" cy="2403196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가설 검증을 위해 비만정도</a:t>
            </a:r>
            <a:r>
              <a:rPr lang="en-US" altLang="ko-KR" sz="3200" dirty="0"/>
              <a:t>, </a:t>
            </a:r>
            <a:r>
              <a:rPr lang="ko-KR" altLang="en-US" sz="3200" dirty="0"/>
              <a:t>고혈압</a:t>
            </a:r>
            <a:r>
              <a:rPr lang="en-US" altLang="ko-KR" sz="3200" dirty="0"/>
              <a:t>, </a:t>
            </a:r>
            <a:r>
              <a:rPr lang="ko-KR" altLang="en-US" sz="3200" dirty="0"/>
              <a:t>고</a:t>
            </a:r>
            <a:r>
              <a:rPr lang="en-US" altLang="ko-KR" sz="3200" dirty="0"/>
              <a:t>-</a:t>
            </a:r>
            <a:r>
              <a:rPr lang="ko-KR" altLang="en-US" sz="3200" dirty="0" err="1"/>
              <a:t>저혈당</a:t>
            </a:r>
            <a:r>
              <a:rPr lang="en-US" altLang="ko-KR" sz="3200" dirty="0"/>
              <a:t>, </a:t>
            </a:r>
            <a:r>
              <a:rPr lang="ko-KR" altLang="en-US" sz="3200" dirty="0"/>
              <a:t>혈색소이상</a:t>
            </a:r>
            <a:r>
              <a:rPr lang="en-US" altLang="ko-KR" sz="3200" dirty="0"/>
              <a:t>, </a:t>
            </a:r>
            <a:r>
              <a:rPr lang="ko-KR" altLang="en-US" sz="3200" dirty="0"/>
              <a:t>요단백이상</a:t>
            </a:r>
            <a:r>
              <a:rPr lang="en-US" altLang="ko-KR" sz="3200" dirty="0"/>
              <a:t>, </a:t>
            </a:r>
            <a:r>
              <a:rPr lang="ko-KR" altLang="en-US" sz="3200" dirty="0" err="1"/>
              <a:t>장기손상등을</a:t>
            </a:r>
            <a:r>
              <a:rPr lang="ko-KR" altLang="en-US" sz="3200" dirty="0"/>
              <a:t> </a:t>
            </a:r>
            <a:br>
              <a:rPr lang="en-US" altLang="ko-KR" sz="3200" dirty="0"/>
            </a:br>
            <a:r>
              <a:rPr lang="ko-KR" altLang="en-US" sz="3200" b="1" dirty="0"/>
              <a:t>의학적으로</a:t>
            </a:r>
            <a:r>
              <a:rPr lang="ko-KR" altLang="en-US" sz="3200" dirty="0"/>
              <a:t> 판단할 기준정보를 확보한다</a:t>
            </a:r>
            <a:r>
              <a:rPr lang="en-US" altLang="ko-KR" sz="3200" dirty="0"/>
              <a:t>.</a:t>
            </a:r>
          </a:p>
          <a:p>
            <a:endParaRPr lang="ko-KR" altLang="en-US" sz="3200" dirty="0"/>
          </a:p>
        </p:txBody>
      </p:sp>
      <p:sp>
        <p:nvSpPr>
          <p:cNvPr id="4" name="액자 3">
            <a:extLst>
              <a:ext uri="{FF2B5EF4-FFF2-40B4-BE49-F238E27FC236}">
                <a16:creationId xmlns:a16="http://schemas.microsoft.com/office/drawing/2014/main" id="{D8098CAB-E77F-4D9B-84FB-84C1F42907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595117F-C0A1-49E6-86B6-044BDEB1D3B7}"/>
              </a:ext>
            </a:extLst>
          </p:cNvPr>
          <p:cNvSpPr/>
          <p:nvPr/>
        </p:nvSpPr>
        <p:spPr>
          <a:xfrm>
            <a:off x="838200" y="1992888"/>
            <a:ext cx="10515600" cy="1594338"/>
          </a:xfrm>
          <a:prstGeom prst="roundRect">
            <a:avLst/>
          </a:prstGeom>
          <a:noFill/>
          <a:ln w="762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가설 </a:t>
            </a:r>
            <a:r>
              <a:rPr lang="en-US" altLang="ko-KR" sz="2000" b="1" dirty="0">
                <a:solidFill>
                  <a:schemeClr val="tx1"/>
                </a:solidFill>
                <a:sym typeface="Wingdings" panose="05000000000000000000" pitchFamily="2" charset="2"/>
              </a:rPr>
              <a:t>1: </a:t>
            </a:r>
            <a:r>
              <a:rPr lang="ko-KR" alt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검진자의  비만정도</a:t>
            </a:r>
            <a:r>
              <a:rPr lang="en-US" altLang="ko-KR" sz="2000" b="1" dirty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음주여부</a:t>
            </a:r>
            <a:r>
              <a:rPr lang="en-US" altLang="ko-KR" sz="2000" b="1" dirty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흡연여부에 따라 </a:t>
            </a:r>
            <a:endParaRPr lang="en-US" altLang="ko-KR" sz="20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sym typeface="Wingdings" panose="05000000000000000000" pitchFamily="2" charset="2"/>
              </a:rPr>
              <a:t>	</a:t>
            </a:r>
            <a:r>
              <a:rPr lang="ko-KR" alt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고혈압</a:t>
            </a:r>
            <a:r>
              <a:rPr lang="en-US" altLang="ko-KR" sz="2000" b="1" dirty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고혈당</a:t>
            </a:r>
            <a:r>
              <a:rPr lang="en-US" altLang="ko-KR" sz="2000" b="1" dirty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혈색소이상</a:t>
            </a:r>
            <a:r>
              <a:rPr lang="en-US" altLang="ko-KR" sz="2000" b="1" dirty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요단백여부에 영향을 끼친다</a:t>
            </a:r>
            <a:r>
              <a:rPr lang="en-US" altLang="ko-KR" sz="2000" b="1" dirty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</a:p>
          <a:p>
            <a:endParaRPr lang="en-US" altLang="ko-KR" sz="20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ko-KR" alt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가설 </a:t>
            </a:r>
            <a:r>
              <a:rPr lang="en-US" altLang="ko-KR" sz="2000" b="1" dirty="0">
                <a:solidFill>
                  <a:schemeClr val="tx1"/>
                </a:solidFill>
                <a:sym typeface="Wingdings" panose="05000000000000000000" pitchFamily="2" charset="2"/>
              </a:rPr>
              <a:t>2: </a:t>
            </a:r>
            <a:r>
              <a:rPr lang="ko-KR" alt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검진자의 비만정도</a:t>
            </a:r>
            <a:r>
              <a:rPr lang="en-US" altLang="ko-KR" sz="2000" b="1" dirty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음주 및 흡연여부에 따라 장기의 손상에 영향을 끼친다</a:t>
            </a:r>
            <a:r>
              <a:rPr lang="en-US" altLang="ko-KR" sz="2000" b="1" dirty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9017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7F6B0F2A-8C1F-4CE3-B1AC-259225A659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E88F7FED-92A0-4453-8936-D086EA9C9CE4}"/>
              </a:ext>
            </a:extLst>
          </p:cNvPr>
          <p:cNvGraphicFramePr>
            <a:graphicFrameLocks noGrp="1"/>
          </p:cNvGraphicFramePr>
          <p:nvPr/>
        </p:nvGraphicFramePr>
        <p:xfrm>
          <a:off x="1087120" y="624465"/>
          <a:ext cx="10017760" cy="5609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3571">
                  <a:extLst>
                    <a:ext uri="{9D8B030D-6E8A-4147-A177-3AD203B41FA5}">
                      <a16:colId xmlns:a16="http://schemas.microsoft.com/office/drawing/2014/main" val="547222800"/>
                    </a:ext>
                  </a:extLst>
                </a:gridCol>
                <a:gridCol w="7474189">
                  <a:extLst>
                    <a:ext uri="{9D8B030D-6E8A-4147-A177-3AD203B41FA5}">
                      <a16:colId xmlns:a16="http://schemas.microsoft.com/office/drawing/2014/main" val="1003251794"/>
                    </a:ext>
                  </a:extLst>
                </a:gridCol>
              </a:tblGrid>
              <a:tr h="73318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/>
                        <a:t>수치에 의한 이상 판단 기준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976970"/>
                  </a:ext>
                </a:extLst>
              </a:tr>
              <a:tr h="8155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>
                          <a:effectLst/>
                        </a:rPr>
                        <a:t>1. </a:t>
                      </a:r>
                      <a:r>
                        <a:rPr lang="ko-KR" altLang="en-US" sz="2000" b="0" dirty="0">
                          <a:effectLst/>
                        </a:rPr>
                        <a:t>비만기준 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effectLst/>
                        </a:rPr>
                        <a:t>허리둘레</a:t>
                      </a:r>
                      <a:r>
                        <a:rPr lang="en-US" altLang="ko-KR" sz="1800" b="0" dirty="0">
                          <a:effectLst/>
                        </a:rPr>
                        <a:t>(</a:t>
                      </a:r>
                      <a:r>
                        <a:rPr lang="ko-KR" altLang="en-US" sz="1800" b="0" dirty="0">
                          <a:effectLst/>
                        </a:rPr>
                        <a:t>남성 </a:t>
                      </a:r>
                      <a:r>
                        <a:rPr lang="en-US" altLang="ko-KR" sz="1800" b="0" dirty="0">
                          <a:effectLst/>
                        </a:rPr>
                        <a:t>90cm </a:t>
                      </a:r>
                      <a:r>
                        <a:rPr lang="ko-KR" altLang="en-US" sz="1800" b="0" dirty="0">
                          <a:effectLst/>
                        </a:rPr>
                        <a:t>이상</a:t>
                      </a:r>
                      <a:r>
                        <a:rPr lang="en-US" altLang="ko-KR" sz="1800" b="0" dirty="0">
                          <a:effectLst/>
                        </a:rPr>
                        <a:t>, </a:t>
                      </a:r>
                      <a:r>
                        <a:rPr lang="ko-KR" altLang="en-US" sz="1800" b="0" dirty="0">
                          <a:effectLst/>
                        </a:rPr>
                        <a:t>여성 </a:t>
                      </a:r>
                      <a:r>
                        <a:rPr lang="en-US" altLang="ko-KR" sz="1800" b="0" dirty="0">
                          <a:effectLst/>
                        </a:rPr>
                        <a:t>85cm </a:t>
                      </a:r>
                      <a:r>
                        <a:rPr lang="ko-KR" altLang="en-US" sz="1800" b="0" dirty="0">
                          <a:effectLst/>
                        </a:rPr>
                        <a:t>이상</a:t>
                      </a:r>
                      <a:r>
                        <a:rPr lang="en-US" altLang="ko-KR" sz="1800" b="0" dirty="0">
                          <a:effectLst/>
                        </a:rPr>
                        <a:t>) 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effectLst/>
                        </a:rPr>
                        <a:t>BMI</a:t>
                      </a:r>
                      <a:r>
                        <a:rPr lang="ko-KR" altLang="en-US" sz="1800" b="0" dirty="0">
                          <a:effectLst/>
                        </a:rPr>
                        <a:t>지수</a:t>
                      </a:r>
                      <a:r>
                        <a:rPr lang="en-US" altLang="ko-KR" sz="1800" b="0" dirty="0">
                          <a:effectLst/>
                        </a:rPr>
                        <a:t>(</a:t>
                      </a:r>
                      <a:r>
                        <a:rPr lang="ko-KR" altLang="en-US" sz="1800" b="0" dirty="0">
                          <a:effectLst/>
                        </a:rPr>
                        <a:t>정상 </a:t>
                      </a:r>
                      <a:r>
                        <a:rPr lang="en-US" altLang="ko-KR" sz="1800" b="0" dirty="0">
                          <a:effectLst/>
                        </a:rPr>
                        <a:t>: 8.5 ~ 22.9, </a:t>
                      </a:r>
                      <a:r>
                        <a:rPr lang="ko-KR" altLang="en-US" sz="1800" b="0" dirty="0">
                          <a:effectLst/>
                        </a:rPr>
                        <a:t>과체중 </a:t>
                      </a:r>
                      <a:r>
                        <a:rPr lang="en-US" altLang="ko-KR" sz="1800" b="0" dirty="0">
                          <a:effectLst/>
                        </a:rPr>
                        <a:t>: 23.0 ~ 24.9,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effectLst/>
                        </a:rPr>
                        <a:t>           비만 </a:t>
                      </a:r>
                      <a:r>
                        <a:rPr lang="en-US" altLang="ko-KR" sz="1800" b="0" dirty="0">
                          <a:effectLst/>
                        </a:rPr>
                        <a:t>: 25.0~29.9 </a:t>
                      </a:r>
                      <a:r>
                        <a:rPr lang="ko-KR" altLang="en-US" sz="1800" b="0" dirty="0">
                          <a:effectLst/>
                        </a:rPr>
                        <a:t>고도비만</a:t>
                      </a:r>
                      <a:r>
                        <a:rPr lang="en-US" altLang="ko-KR" sz="1800" b="0" dirty="0">
                          <a:effectLst/>
                        </a:rPr>
                        <a:t> ≥30)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685330"/>
                  </a:ext>
                </a:extLst>
              </a:tr>
              <a:tr h="5708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>
                          <a:effectLst/>
                        </a:rPr>
                        <a:t>2. </a:t>
                      </a:r>
                      <a:r>
                        <a:rPr lang="ko-KR" altLang="en-US" sz="2000" b="0" dirty="0">
                          <a:effectLst/>
                        </a:rPr>
                        <a:t>고혈압 기준 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effectLst/>
                        </a:rPr>
                        <a:t>이완기 혈압 </a:t>
                      </a:r>
                      <a:r>
                        <a:rPr lang="en-US" altLang="ko-KR" sz="1800" b="0" dirty="0">
                          <a:effectLst/>
                        </a:rPr>
                        <a:t>90mmHg </a:t>
                      </a:r>
                      <a:r>
                        <a:rPr lang="ko-KR" altLang="en-US" sz="1800" b="0" dirty="0">
                          <a:effectLst/>
                        </a:rPr>
                        <a:t>이상 또는 수축기 혈압 </a:t>
                      </a:r>
                      <a:r>
                        <a:rPr lang="en-US" altLang="ko-KR" sz="1800" b="0" dirty="0">
                          <a:effectLst/>
                        </a:rPr>
                        <a:t>140mmHg </a:t>
                      </a:r>
                      <a:r>
                        <a:rPr lang="ko-KR" altLang="en-US" sz="1800" b="0" dirty="0">
                          <a:effectLst/>
                        </a:rPr>
                        <a:t>이상</a:t>
                      </a:r>
                      <a:r>
                        <a:rPr lang="en-US" altLang="ko-KR" sz="1800" b="0" dirty="0">
                          <a:effectLst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439992"/>
                  </a:ext>
                </a:extLst>
              </a:tr>
              <a:tr h="8155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>
                          <a:effectLst/>
                        </a:rPr>
                        <a:t>3. </a:t>
                      </a:r>
                      <a:r>
                        <a:rPr lang="ko-KR" altLang="en-US" sz="2000" b="0" dirty="0">
                          <a:effectLst/>
                        </a:rPr>
                        <a:t>혈당이상 기준 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effectLst/>
                        </a:rPr>
                        <a:t>정상혈당</a:t>
                      </a:r>
                      <a:r>
                        <a:rPr lang="en-US" altLang="ko-KR" sz="1800" b="0" dirty="0">
                          <a:effectLst/>
                        </a:rPr>
                        <a:t> :</a:t>
                      </a:r>
                      <a:r>
                        <a:rPr lang="ko-KR" altLang="en-US" sz="1800" b="0" dirty="0">
                          <a:effectLst/>
                        </a:rPr>
                        <a:t> </a:t>
                      </a:r>
                      <a:r>
                        <a:rPr lang="en-US" altLang="ko-KR" sz="1800" b="0" dirty="0">
                          <a:effectLst/>
                        </a:rPr>
                        <a:t>60~120㎎/㎗) ,</a:t>
                      </a:r>
                      <a:r>
                        <a:rPr lang="ko-KR" altLang="en-US" sz="1800" b="0" dirty="0">
                          <a:effectLst/>
                        </a:rPr>
                        <a:t>당뇨 </a:t>
                      </a:r>
                      <a:r>
                        <a:rPr lang="en-US" altLang="ko-KR" sz="1800" b="0" dirty="0">
                          <a:effectLst/>
                        </a:rPr>
                        <a:t>: 126㎎/㎗ </a:t>
                      </a:r>
                      <a:r>
                        <a:rPr lang="ko-KR" altLang="en-US" sz="1800" b="0" dirty="0">
                          <a:effectLst/>
                        </a:rPr>
                        <a:t>이상 </a:t>
                      </a:r>
                      <a:r>
                        <a:rPr lang="en-US" altLang="ko-KR" sz="1800" b="0" dirty="0">
                          <a:effectLst/>
                        </a:rPr>
                        <a:t>(</a:t>
                      </a:r>
                      <a:r>
                        <a:rPr lang="ko-KR" altLang="en-US" sz="1800" b="0" dirty="0">
                          <a:effectLst/>
                        </a:rPr>
                        <a:t>공복혈당 기준</a:t>
                      </a:r>
                      <a:r>
                        <a:rPr lang="en-US" altLang="ko-KR" sz="1800" b="0" dirty="0">
                          <a:effectLst/>
                        </a:rPr>
                        <a:t>)</a:t>
                      </a:r>
                      <a:endParaRPr lang="ko-KR" altLang="en-US" sz="1800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97453"/>
                  </a:ext>
                </a:extLst>
              </a:tr>
              <a:tr h="8155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>
                          <a:effectLst/>
                        </a:rPr>
                        <a:t>4. </a:t>
                      </a:r>
                      <a:r>
                        <a:rPr lang="ko-KR" altLang="en-US" sz="2000" b="0" dirty="0">
                          <a:effectLst/>
                        </a:rPr>
                        <a:t>혈색소이상 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effectLst/>
                        </a:rPr>
                        <a:t>정상범위 </a:t>
                      </a:r>
                      <a:r>
                        <a:rPr lang="en-US" altLang="ko-KR" sz="1800" b="0" dirty="0">
                          <a:effectLst/>
                        </a:rPr>
                        <a:t>: </a:t>
                      </a:r>
                      <a:r>
                        <a:rPr lang="ko-KR" altLang="en-US" sz="1800" b="0" dirty="0">
                          <a:effectLst/>
                        </a:rPr>
                        <a:t>남성 기준</a:t>
                      </a:r>
                      <a:r>
                        <a:rPr lang="en-US" altLang="ko-KR" sz="1800" b="0" dirty="0">
                          <a:effectLst/>
                        </a:rPr>
                        <a:t> 13.0~17.0, </a:t>
                      </a:r>
                      <a:r>
                        <a:rPr lang="ko-KR" altLang="en-US" sz="1800" b="0" dirty="0">
                          <a:effectLst/>
                        </a:rPr>
                        <a:t>여성 기준 </a:t>
                      </a:r>
                      <a:r>
                        <a:rPr lang="en-US" altLang="ko-KR" sz="1800" b="0" dirty="0">
                          <a:effectLst/>
                        </a:rPr>
                        <a:t>12.0~16.0 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787095"/>
                  </a:ext>
                </a:extLst>
              </a:tr>
              <a:tr h="3307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>
                          <a:effectLst/>
                        </a:rPr>
                        <a:t>5. </a:t>
                      </a:r>
                      <a:r>
                        <a:rPr lang="ko-KR" altLang="en-US" sz="2000" b="0" dirty="0">
                          <a:effectLst/>
                        </a:rPr>
                        <a:t>요단백여부 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effectLst/>
                        </a:rPr>
                        <a:t>3(</a:t>
                      </a:r>
                      <a:r>
                        <a:rPr lang="ko-KR" altLang="en-US" sz="1800" b="0" dirty="0">
                          <a:effectLst/>
                        </a:rPr>
                        <a:t>의학적 표기 </a:t>
                      </a:r>
                      <a:r>
                        <a:rPr lang="en-US" altLang="ko-KR" sz="1800" b="0" dirty="0">
                          <a:effectLst/>
                        </a:rPr>
                        <a:t>=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 </a:t>
                      </a:r>
                      <a:r>
                        <a:rPr lang="en-US" altLang="ko-KR" sz="1800" b="0" dirty="0">
                          <a:effectLst/>
                        </a:rPr>
                        <a:t>)</a:t>
                      </a:r>
                      <a:r>
                        <a:rPr lang="ko-KR" altLang="en-US" sz="1800" b="0" dirty="0">
                          <a:effectLst/>
                        </a:rPr>
                        <a:t> 초과이면 이상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701683"/>
                  </a:ext>
                </a:extLst>
              </a:tr>
              <a:tr h="3307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>
                          <a:effectLst/>
                        </a:rPr>
                        <a:t>6. </a:t>
                      </a:r>
                      <a:r>
                        <a:rPr lang="ko-KR" altLang="en-US" sz="2000" b="0" dirty="0" err="1">
                          <a:effectLst/>
                        </a:rPr>
                        <a:t>혈청지오티</a:t>
                      </a:r>
                      <a:r>
                        <a:rPr lang="ko-KR" altLang="en-US" sz="2000" b="0" dirty="0">
                          <a:effectLst/>
                        </a:rPr>
                        <a:t> </a:t>
                      </a:r>
                      <a:r>
                        <a:rPr lang="en-US" altLang="ko-KR" sz="2000" b="0" dirty="0">
                          <a:effectLst/>
                        </a:rPr>
                        <a:t>AST 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effectLst/>
                        </a:rPr>
                        <a:t>장기의 전체적 손상에 관계</a:t>
                      </a:r>
                      <a:r>
                        <a:rPr lang="en-US" altLang="ko-KR" sz="1800" b="0" dirty="0">
                          <a:effectLst/>
                        </a:rPr>
                        <a:t>/ </a:t>
                      </a:r>
                      <a:r>
                        <a:rPr lang="ko-KR" altLang="en-US" sz="1800" b="0" dirty="0">
                          <a:effectLst/>
                        </a:rPr>
                        <a:t>정상 </a:t>
                      </a:r>
                      <a:r>
                        <a:rPr lang="en-US" altLang="ko-KR" sz="1800" b="0" dirty="0">
                          <a:effectLst/>
                        </a:rPr>
                        <a:t>AST </a:t>
                      </a:r>
                      <a:r>
                        <a:rPr lang="ko-KR" altLang="en-US" sz="1800" b="0" dirty="0">
                          <a:effectLst/>
                        </a:rPr>
                        <a:t>범위 </a:t>
                      </a:r>
                      <a:r>
                        <a:rPr lang="en-US" altLang="ko-KR" sz="1800" b="0" dirty="0">
                          <a:effectLst/>
                        </a:rPr>
                        <a:t>0~40 IU/L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81429"/>
                  </a:ext>
                </a:extLst>
              </a:tr>
              <a:tr h="3307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>
                          <a:effectLst/>
                        </a:rPr>
                        <a:t>7. </a:t>
                      </a:r>
                      <a:r>
                        <a:rPr lang="ko-KR" altLang="en-US" sz="2000" b="0" dirty="0" err="1">
                          <a:effectLst/>
                        </a:rPr>
                        <a:t>혈청지오티</a:t>
                      </a:r>
                      <a:r>
                        <a:rPr lang="ko-KR" altLang="en-US" sz="2000" b="0" dirty="0">
                          <a:effectLst/>
                        </a:rPr>
                        <a:t> </a:t>
                      </a:r>
                      <a:r>
                        <a:rPr lang="en-US" altLang="ko-KR" sz="2000" b="0" dirty="0">
                          <a:effectLst/>
                        </a:rPr>
                        <a:t>ALT 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effectLst/>
                        </a:rPr>
                        <a:t>간손상에 관계</a:t>
                      </a:r>
                      <a:r>
                        <a:rPr lang="en-US" altLang="ko-KR" sz="1800" b="0" dirty="0">
                          <a:effectLst/>
                        </a:rPr>
                        <a:t>/ </a:t>
                      </a:r>
                      <a:r>
                        <a:rPr lang="ko-KR" altLang="en-US" sz="1800" b="0" dirty="0">
                          <a:effectLst/>
                        </a:rPr>
                        <a:t>정상 </a:t>
                      </a:r>
                      <a:r>
                        <a:rPr lang="en-US" altLang="ko-KR" sz="1800" b="0" dirty="0">
                          <a:effectLst/>
                        </a:rPr>
                        <a:t>ALT </a:t>
                      </a:r>
                      <a:r>
                        <a:rPr lang="ko-KR" altLang="en-US" sz="1800" b="0" dirty="0">
                          <a:effectLst/>
                        </a:rPr>
                        <a:t>범위 </a:t>
                      </a:r>
                      <a:r>
                        <a:rPr lang="en-US" altLang="ko-KR" sz="1800" b="0" dirty="0">
                          <a:effectLst/>
                        </a:rPr>
                        <a:t>0~40 IU/L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370283"/>
                  </a:ext>
                </a:extLst>
              </a:tr>
              <a:tr h="5708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>
                          <a:effectLst/>
                        </a:rPr>
                        <a:t>8. </a:t>
                      </a:r>
                      <a:r>
                        <a:rPr lang="ko-KR" altLang="en-US" sz="2000" b="0" dirty="0" err="1">
                          <a:effectLst/>
                        </a:rPr>
                        <a:t>감마지피티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effectLst/>
                        </a:rPr>
                        <a:t>간기능 이상에 관계</a:t>
                      </a:r>
                      <a:r>
                        <a:rPr lang="en-US" altLang="ko-KR" sz="1800" b="0" dirty="0">
                          <a:effectLst/>
                        </a:rPr>
                        <a:t>/  </a:t>
                      </a:r>
                      <a:r>
                        <a:rPr lang="ko-KR" altLang="en-US" sz="1800" b="0" dirty="0">
                          <a:effectLst/>
                        </a:rPr>
                        <a:t>정상범위 </a:t>
                      </a:r>
                      <a:r>
                        <a:rPr lang="en-US" altLang="ko-KR" sz="1800" b="0" dirty="0">
                          <a:effectLst/>
                        </a:rPr>
                        <a:t>: </a:t>
                      </a:r>
                      <a:r>
                        <a:rPr lang="ko-KR" altLang="en-US" sz="1800" b="0" dirty="0">
                          <a:effectLst/>
                        </a:rPr>
                        <a:t>남성 </a:t>
                      </a:r>
                      <a:r>
                        <a:rPr lang="en-US" altLang="ko-KR" sz="1800" b="0" dirty="0">
                          <a:effectLst/>
                        </a:rPr>
                        <a:t>11~63 IU/L, </a:t>
                      </a:r>
                      <a:r>
                        <a:rPr lang="ko-KR" altLang="en-US" sz="1800" b="0" dirty="0">
                          <a:effectLst/>
                        </a:rPr>
                        <a:t>여성 </a:t>
                      </a:r>
                      <a:r>
                        <a:rPr lang="en-US" altLang="ko-KR" sz="1800" b="0" dirty="0">
                          <a:effectLst/>
                        </a:rPr>
                        <a:t>8~35 IU/L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69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0597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F0932AF0-AB77-4BA8-B4CC-124FF7A9B8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2EEE1BB1-1998-4839-8665-E2E62675E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7310"/>
            <a:ext cx="10515600" cy="1325563"/>
          </a:xfrm>
        </p:spPr>
        <p:txBody>
          <a:bodyPr/>
          <a:lstStyle/>
          <a:p>
            <a:r>
              <a:rPr lang="en-US" altLang="ko-KR" b="1" dirty="0"/>
              <a:t>1. </a:t>
            </a:r>
            <a:r>
              <a:rPr lang="ko-KR" altLang="en-US" b="1" dirty="0" err="1"/>
              <a:t>데이터결측치</a:t>
            </a:r>
            <a:r>
              <a:rPr lang="ko-KR" altLang="en-US" b="1" dirty="0"/>
              <a:t> 확인 및 처리</a:t>
            </a:r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B445F2F1-4928-46EC-B221-CF21E5041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651" b="2443"/>
          <a:stretch/>
        </p:blipFill>
        <p:spPr>
          <a:xfrm>
            <a:off x="1047750" y="2072873"/>
            <a:ext cx="5048250" cy="4165600"/>
          </a:xfr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9942FB42-CD57-43DC-B7C6-886A409BA38B}"/>
              </a:ext>
            </a:extLst>
          </p:cNvPr>
          <p:cNvGrpSpPr/>
          <p:nvPr/>
        </p:nvGrpSpPr>
        <p:grpSpPr>
          <a:xfrm>
            <a:off x="6505575" y="2104855"/>
            <a:ext cx="4848225" cy="4133618"/>
            <a:chOff x="7067548" y="2042795"/>
            <a:chExt cx="4848225" cy="410163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68D864B-3BDD-4242-90D1-73B4DC4737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762"/>
            <a:stretch/>
          </p:blipFill>
          <p:spPr>
            <a:xfrm>
              <a:off x="7067548" y="2661920"/>
              <a:ext cx="4848225" cy="348251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CB37C6A-EBD5-480D-88FE-F795AFE51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67548" y="2042795"/>
              <a:ext cx="4848225" cy="619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46285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F0932AF0-AB77-4BA8-B4CC-124FF7A9B8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7B15E81-80A6-44A6-B17C-87F890A3B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05" y="406400"/>
            <a:ext cx="11019155" cy="604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C652722-6EC9-4BB6-9245-7024EAC66350}"/>
              </a:ext>
            </a:extLst>
          </p:cNvPr>
          <p:cNvSpPr/>
          <p:nvPr/>
        </p:nvSpPr>
        <p:spPr>
          <a:xfrm>
            <a:off x="822960" y="2966720"/>
            <a:ext cx="1595120" cy="78232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97A9400-D0A1-42D6-95AF-FDE071314897}"/>
              </a:ext>
            </a:extLst>
          </p:cNvPr>
          <p:cNvSpPr/>
          <p:nvPr/>
        </p:nvSpPr>
        <p:spPr>
          <a:xfrm>
            <a:off x="1920240" y="609600"/>
            <a:ext cx="497840" cy="28448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F99844D-5AE2-4936-9BA4-CC031EC4AB5F}"/>
              </a:ext>
            </a:extLst>
          </p:cNvPr>
          <p:cNvSpPr/>
          <p:nvPr/>
        </p:nvSpPr>
        <p:spPr>
          <a:xfrm>
            <a:off x="822960" y="1275080"/>
            <a:ext cx="1595120" cy="28448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529F7E8-8C55-42D2-9F64-C014FCEB083E}"/>
              </a:ext>
            </a:extLst>
          </p:cNvPr>
          <p:cNvSpPr/>
          <p:nvPr/>
        </p:nvSpPr>
        <p:spPr>
          <a:xfrm>
            <a:off x="822960" y="1574800"/>
            <a:ext cx="1595120" cy="28448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5A9FA7A-0D3B-4BD9-A318-211012F1F5C7}"/>
              </a:ext>
            </a:extLst>
          </p:cNvPr>
          <p:cNvSpPr/>
          <p:nvPr/>
        </p:nvSpPr>
        <p:spPr>
          <a:xfrm>
            <a:off x="4050982" y="4013200"/>
            <a:ext cx="3860800" cy="161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치석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치아우식증유무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음주여부</a:t>
            </a:r>
            <a:r>
              <a:rPr lang="en-US" altLang="ko-KR" dirty="0">
                <a:solidFill>
                  <a:schemeClr val="tx1"/>
                </a:solidFill>
              </a:rPr>
              <a:t>, LDL </a:t>
            </a:r>
            <a:r>
              <a:rPr lang="ko-KR" altLang="en-US" dirty="0">
                <a:solidFill>
                  <a:schemeClr val="tx1"/>
                </a:solidFill>
              </a:rPr>
              <a:t>콜레스테롤</a:t>
            </a:r>
            <a:r>
              <a:rPr lang="en-US" altLang="ko-KR" dirty="0">
                <a:solidFill>
                  <a:schemeClr val="tx1"/>
                </a:solidFill>
              </a:rPr>
              <a:t>. HDL</a:t>
            </a:r>
            <a:r>
              <a:rPr lang="ko-KR" altLang="en-US" dirty="0">
                <a:solidFill>
                  <a:schemeClr val="tx1"/>
                </a:solidFill>
              </a:rPr>
              <a:t> 콜레스테롤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총콜레스롤</a:t>
            </a:r>
            <a:r>
              <a:rPr lang="ko-KR" altLang="en-US" dirty="0">
                <a:solidFill>
                  <a:schemeClr val="tx1"/>
                </a:solidFill>
              </a:rPr>
              <a:t> 컬럼에서 </a:t>
            </a:r>
            <a:r>
              <a:rPr lang="en-US" altLang="ko-KR" dirty="0">
                <a:solidFill>
                  <a:schemeClr val="tx1"/>
                </a:solidFill>
              </a:rPr>
              <a:t>30% </a:t>
            </a:r>
            <a:r>
              <a:rPr lang="ko-KR" altLang="en-US" dirty="0">
                <a:solidFill>
                  <a:schemeClr val="tx1"/>
                </a:solidFill>
              </a:rPr>
              <a:t>이상의 </a:t>
            </a:r>
            <a:r>
              <a:rPr lang="ko-KR" altLang="en-US" b="1" dirty="0" err="1">
                <a:solidFill>
                  <a:schemeClr val="tx1"/>
                </a:solidFill>
              </a:rPr>
              <a:t>결측치</a:t>
            </a:r>
            <a:r>
              <a:rPr lang="ko-KR" altLang="en-US" dirty="0">
                <a:solidFill>
                  <a:schemeClr val="tx1"/>
                </a:solidFill>
              </a:rPr>
              <a:t> 관측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46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C0432F-AB4D-4EC8-9891-8874440F7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9308" y="4861400"/>
            <a:ext cx="7993381" cy="1325563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&lt;</a:t>
            </a:r>
            <a:r>
              <a:rPr lang="ko-KR" altLang="en-US" sz="2800" b="1" dirty="0" err="1"/>
              <a:t>결측치가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30%</a:t>
            </a:r>
            <a:r>
              <a:rPr lang="ko-KR" altLang="en-US" sz="2800" b="1" dirty="0"/>
              <a:t>이상인 컬럼에 대한 </a:t>
            </a:r>
            <a:r>
              <a:rPr lang="ko-KR" altLang="en-US" sz="2800" b="1" dirty="0" err="1"/>
              <a:t>기초통계량</a:t>
            </a:r>
            <a:r>
              <a:rPr lang="en-US" altLang="ko-KR" sz="2800" b="1" dirty="0"/>
              <a:t>&gt;</a:t>
            </a:r>
            <a:endParaRPr lang="ko-KR" altLang="en-US" sz="40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106D69-6BAD-4C1D-9C55-B1F9A2755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511" y="795337"/>
            <a:ext cx="10858977" cy="4268788"/>
          </a:xfrm>
          <a:prstGeom prst="rect">
            <a:avLst/>
          </a:prstGeom>
        </p:spPr>
      </p:pic>
      <p:sp>
        <p:nvSpPr>
          <p:cNvPr id="7" name="액자 6">
            <a:extLst>
              <a:ext uri="{FF2B5EF4-FFF2-40B4-BE49-F238E27FC236}">
                <a16:creationId xmlns:a16="http://schemas.microsoft.com/office/drawing/2014/main" id="{1B29F93C-4B07-44AC-AD53-D091D8BF18F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6987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F0932AF0-AB77-4BA8-B4CC-124FF7A9B8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0E05205-E669-45A6-9543-82A49C46C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6040"/>
            <a:ext cx="10515600" cy="4185920"/>
          </a:xfrm>
        </p:spPr>
        <p:txBody>
          <a:bodyPr>
            <a:normAutofit/>
          </a:bodyPr>
          <a:lstStyle/>
          <a:p>
            <a:r>
              <a:rPr lang="ko-KR" altLang="en-US" sz="2400" b="1" dirty="0">
                <a:solidFill>
                  <a:schemeClr val="tx1"/>
                </a:solidFill>
              </a:rPr>
              <a:t>치석</a:t>
            </a:r>
            <a:r>
              <a:rPr lang="en-US" altLang="ko-KR" sz="2400" b="1" dirty="0">
                <a:solidFill>
                  <a:schemeClr val="tx1"/>
                </a:solidFill>
              </a:rPr>
              <a:t>, </a:t>
            </a:r>
            <a:r>
              <a:rPr lang="ko-KR" altLang="en-US" sz="2400" b="1" dirty="0" err="1">
                <a:solidFill>
                  <a:schemeClr val="tx1"/>
                </a:solidFill>
              </a:rPr>
              <a:t>치아우식증유무</a:t>
            </a:r>
            <a:r>
              <a:rPr lang="ko-KR" altLang="en-US" sz="2400" b="1" dirty="0"/>
              <a:t> </a:t>
            </a:r>
            <a:r>
              <a:rPr lang="ko-KR" altLang="en-US" sz="2400" dirty="0"/>
              <a:t>컬럼에서의 </a:t>
            </a:r>
            <a:r>
              <a:rPr lang="ko-KR" altLang="en-US" sz="2400" dirty="0" err="1"/>
              <a:t>결측치</a:t>
            </a:r>
            <a:r>
              <a:rPr lang="ko-KR" altLang="en-US" sz="2400" dirty="0"/>
              <a:t> </a:t>
            </a:r>
            <a:br>
              <a:rPr lang="en-US" altLang="ko-KR" sz="2400" dirty="0"/>
            </a:br>
            <a:r>
              <a:rPr lang="en-US" altLang="ko-KR" sz="2400" dirty="0">
                <a:sym typeface="Wingdings" panose="05000000000000000000" pitchFamily="2" charset="2"/>
              </a:rPr>
              <a:t> </a:t>
            </a:r>
            <a:r>
              <a:rPr lang="ko-KR" altLang="en-US" sz="2400" dirty="0">
                <a:sym typeface="Wingdings" panose="05000000000000000000" pitchFamily="2" charset="2"/>
              </a:rPr>
              <a:t>가설</a:t>
            </a:r>
            <a:r>
              <a:rPr lang="en-US" altLang="ko-KR" sz="2400" dirty="0">
                <a:sym typeface="Wingdings" panose="05000000000000000000" pitchFamily="2" charset="2"/>
              </a:rPr>
              <a:t>1, </a:t>
            </a:r>
            <a:r>
              <a:rPr lang="ko-KR" altLang="en-US" sz="2400" dirty="0">
                <a:sym typeface="Wingdings" panose="05000000000000000000" pitchFamily="2" charset="2"/>
              </a:rPr>
              <a:t>가설</a:t>
            </a:r>
            <a:r>
              <a:rPr lang="en-US" altLang="ko-KR" sz="2400" dirty="0">
                <a:sym typeface="Wingdings" panose="05000000000000000000" pitchFamily="2" charset="2"/>
              </a:rPr>
              <a:t>2</a:t>
            </a:r>
            <a:r>
              <a:rPr lang="ko-KR" altLang="en-US" sz="2400" dirty="0">
                <a:sym typeface="Wingdings" panose="05000000000000000000" pitchFamily="2" charset="2"/>
              </a:rPr>
              <a:t>를 검증하는데 필요한 데이터가 아니므로</a:t>
            </a:r>
            <a:r>
              <a:rPr lang="en-US" altLang="ko-KR" sz="2400" dirty="0">
                <a:sym typeface="Wingdings" panose="05000000000000000000" pitchFamily="2" charset="2"/>
              </a:rPr>
              <a:t>, </a:t>
            </a:r>
            <a:r>
              <a:rPr lang="ko-KR" altLang="en-US" sz="2400" dirty="0">
                <a:sym typeface="Wingdings" panose="05000000000000000000" pitchFamily="2" charset="2"/>
              </a:rPr>
              <a:t>분석대상에서 제외</a:t>
            </a:r>
            <a:r>
              <a:rPr lang="en-US" altLang="ko-KR" sz="2400" dirty="0">
                <a:sym typeface="Wingdings" panose="05000000000000000000" pitchFamily="2" charset="2"/>
              </a:rPr>
              <a:t>.</a:t>
            </a:r>
            <a:r>
              <a:rPr lang="en-US" altLang="ko-KR" sz="2400" dirty="0"/>
              <a:t> </a:t>
            </a:r>
          </a:p>
          <a:p>
            <a:r>
              <a:rPr lang="en-US" altLang="ko-KR" sz="2400" b="1" dirty="0">
                <a:solidFill>
                  <a:schemeClr val="tx1"/>
                </a:solidFill>
              </a:rPr>
              <a:t>LDL </a:t>
            </a:r>
            <a:r>
              <a:rPr lang="ko-KR" altLang="en-US" sz="2400" b="1" dirty="0">
                <a:solidFill>
                  <a:schemeClr val="tx1"/>
                </a:solidFill>
              </a:rPr>
              <a:t>콜레스테롤</a:t>
            </a:r>
            <a:r>
              <a:rPr lang="en-US" altLang="ko-KR" sz="2400" b="1" dirty="0">
                <a:solidFill>
                  <a:schemeClr val="tx1"/>
                </a:solidFill>
              </a:rPr>
              <a:t>. HDL</a:t>
            </a:r>
            <a:r>
              <a:rPr lang="ko-KR" altLang="en-US" sz="2400" b="1" dirty="0">
                <a:solidFill>
                  <a:schemeClr val="tx1"/>
                </a:solidFill>
              </a:rPr>
              <a:t> 콜레스테롤</a:t>
            </a:r>
            <a:r>
              <a:rPr lang="en-US" altLang="ko-KR" sz="2400" b="1" dirty="0">
                <a:solidFill>
                  <a:schemeClr val="tx1"/>
                </a:solidFill>
              </a:rPr>
              <a:t>, </a:t>
            </a:r>
            <a:r>
              <a:rPr lang="ko-KR" altLang="en-US" sz="2400" b="1" dirty="0" err="1">
                <a:solidFill>
                  <a:schemeClr val="tx1"/>
                </a:solidFill>
              </a:rPr>
              <a:t>총콜레스롤</a:t>
            </a:r>
            <a:r>
              <a:rPr lang="ko-KR" altLang="en-US" sz="2400" b="1" dirty="0">
                <a:solidFill>
                  <a:schemeClr val="tx1"/>
                </a:solidFill>
              </a:rPr>
              <a:t> </a:t>
            </a:r>
            <a:r>
              <a:rPr lang="ko-KR" altLang="en-US" sz="2400" dirty="0">
                <a:solidFill>
                  <a:schemeClr val="tx1"/>
                </a:solidFill>
              </a:rPr>
              <a:t>컬럼에서의 </a:t>
            </a:r>
            <a:r>
              <a:rPr lang="ko-KR" altLang="en-US" sz="2400" dirty="0" err="1">
                <a:solidFill>
                  <a:schemeClr val="tx1"/>
                </a:solidFill>
              </a:rPr>
              <a:t>결측치</a:t>
            </a:r>
            <a:r>
              <a:rPr lang="ko-KR" altLang="en-US" sz="2400" b="1" dirty="0">
                <a:solidFill>
                  <a:schemeClr val="tx1"/>
                </a:solidFill>
              </a:rPr>
              <a:t> </a:t>
            </a:r>
            <a:br>
              <a:rPr lang="en-US" altLang="ko-KR" sz="2400" b="1" dirty="0">
                <a:solidFill>
                  <a:schemeClr val="tx1"/>
                </a:solidFill>
              </a:rPr>
            </a:br>
            <a:r>
              <a:rPr lang="en-US" altLang="ko-KR" sz="24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가설</a:t>
            </a:r>
            <a:r>
              <a:rPr lang="en-US" altLang="ko-KR" sz="2400" dirty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ko-KR" altLang="en-US" sz="2400" dirty="0">
                <a:sym typeface="Wingdings" panose="05000000000000000000" pitchFamily="2" charset="2"/>
              </a:rPr>
              <a:t>을 검증하는데 필요한 데이터지만</a:t>
            </a:r>
            <a:r>
              <a:rPr lang="en-US" altLang="ko-KR" sz="2400" dirty="0">
                <a:sym typeface="Wingdings" panose="05000000000000000000" pitchFamily="2" charset="2"/>
              </a:rPr>
              <a:t>, </a:t>
            </a:r>
            <a:r>
              <a:rPr lang="ko-KR" altLang="en-US" sz="2400" dirty="0" err="1">
                <a:sym typeface="Wingdings" panose="05000000000000000000" pitchFamily="2" charset="2"/>
              </a:rPr>
              <a:t>결측치가</a:t>
            </a:r>
            <a:r>
              <a:rPr lang="ko-KR" altLang="en-US" sz="2400" dirty="0">
                <a:sym typeface="Wingdings" panose="05000000000000000000" pitchFamily="2" charset="2"/>
              </a:rPr>
              <a:t> 각 </a:t>
            </a:r>
            <a:r>
              <a:rPr lang="en-US" altLang="ko-KR" sz="2400" dirty="0">
                <a:sym typeface="Wingdings" panose="05000000000000000000" pitchFamily="2" charset="2"/>
              </a:rPr>
              <a:t>60%</a:t>
            </a:r>
            <a:r>
              <a:rPr lang="ko-KR" altLang="en-US" sz="2400" dirty="0">
                <a:sym typeface="Wingdings" panose="05000000000000000000" pitchFamily="2" charset="2"/>
              </a:rPr>
              <a:t>이상임</a:t>
            </a:r>
            <a:r>
              <a:rPr lang="en-US" altLang="ko-KR" sz="2400" dirty="0">
                <a:sym typeface="Wingdings" panose="05000000000000000000" pitchFamily="2" charset="2"/>
              </a:rPr>
              <a:t>. </a:t>
            </a:r>
            <a:r>
              <a:rPr lang="ko-KR" altLang="en-US" sz="2400" dirty="0">
                <a:sym typeface="Wingdings" panose="05000000000000000000" pitchFamily="2" charset="2"/>
              </a:rPr>
              <a:t>일단 </a:t>
            </a:r>
            <a:r>
              <a:rPr lang="ko-KR" altLang="en-US" sz="2400" dirty="0" err="1">
                <a:sym typeface="Wingdings" panose="05000000000000000000" pitchFamily="2" charset="2"/>
              </a:rPr>
              <a:t>결측값</a:t>
            </a:r>
            <a:r>
              <a:rPr lang="ko-KR" altLang="en-US" sz="2400" dirty="0">
                <a:sym typeface="Wingdings" panose="05000000000000000000" pitchFamily="2" charset="2"/>
              </a:rPr>
              <a:t> 대체를 하지 않고 검증과정에 사용하는데 보류</a:t>
            </a:r>
            <a:r>
              <a:rPr lang="en-US" altLang="ko-KR" sz="2400" dirty="0">
                <a:sym typeface="Wingdings" panose="05000000000000000000" pitchFamily="2" charset="2"/>
              </a:rPr>
              <a:t>. </a:t>
            </a:r>
            <a:r>
              <a:rPr lang="ko-KR" altLang="en-US" sz="2400" dirty="0">
                <a:sym typeface="Wingdings" panose="05000000000000000000" pitchFamily="2" charset="2"/>
              </a:rPr>
              <a:t>이후 필요할 경우 전년도 데이터를 확인하여 분석하기로 함</a:t>
            </a:r>
            <a:r>
              <a:rPr lang="en-US" altLang="ko-KR" sz="2400" dirty="0">
                <a:sym typeface="Wingdings" panose="05000000000000000000" pitchFamily="2" charset="2"/>
              </a:rPr>
              <a:t>.</a:t>
            </a:r>
            <a:endParaRPr lang="en-US" altLang="ko-KR" sz="3600" dirty="0"/>
          </a:p>
          <a:p>
            <a:r>
              <a:rPr lang="ko-KR" altLang="en-US" sz="2400" b="1" dirty="0">
                <a:solidFill>
                  <a:schemeClr val="tx1"/>
                </a:solidFill>
              </a:rPr>
              <a:t>음주여부 </a:t>
            </a:r>
            <a:r>
              <a:rPr lang="ko-KR" altLang="en-US" sz="2400" dirty="0">
                <a:solidFill>
                  <a:schemeClr val="tx1"/>
                </a:solidFill>
              </a:rPr>
              <a:t>컬럼에서의 </a:t>
            </a:r>
            <a:r>
              <a:rPr lang="ko-KR" altLang="en-US" sz="2400" dirty="0" err="1">
                <a:solidFill>
                  <a:schemeClr val="tx1"/>
                </a:solidFill>
              </a:rPr>
              <a:t>결측치</a:t>
            </a:r>
            <a:r>
              <a:rPr lang="en-US" altLang="ko-KR" sz="2400" dirty="0"/>
              <a:t> </a:t>
            </a:r>
            <a:br>
              <a:rPr lang="en-US" altLang="ko-KR" sz="2400" dirty="0"/>
            </a:br>
            <a:r>
              <a:rPr lang="en-US" altLang="ko-KR" sz="2400" dirty="0">
                <a:sym typeface="Wingdings" panose="05000000000000000000" pitchFamily="2" charset="2"/>
              </a:rPr>
              <a:t> </a:t>
            </a:r>
            <a:r>
              <a:rPr lang="ko-KR" altLang="en-US" sz="2400" dirty="0">
                <a:solidFill>
                  <a:schemeClr val="tx1"/>
                </a:solidFill>
              </a:rPr>
              <a:t>가설</a:t>
            </a:r>
            <a:r>
              <a:rPr lang="en-US" altLang="ko-KR" sz="2400" dirty="0">
                <a:solidFill>
                  <a:schemeClr val="tx1"/>
                </a:solidFill>
              </a:rPr>
              <a:t>1, </a:t>
            </a:r>
            <a:r>
              <a:rPr lang="ko-KR" altLang="en-US" sz="2400" dirty="0">
                <a:solidFill>
                  <a:schemeClr val="tx1"/>
                </a:solidFill>
              </a:rPr>
              <a:t>가설</a:t>
            </a:r>
            <a:r>
              <a:rPr lang="en-US" altLang="ko-KR" sz="2400" dirty="0">
                <a:solidFill>
                  <a:schemeClr val="tx1"/>
                </a:solidFill>
              </a:rPr>
              <a:t>2</a:t>
            </a:r>
            <a:r>
              <a:rPr lang="ko-KR" altLang="en-US" sz="2400" dirty="0">
                <a:solidFill>
                  <a:schemeClr val="tx1"/>
                </a:solidFill>
              </a:rPr>
              <a:t>를 검증하는데 사용되는 </a:t>
            </a:r>
            <a:r>
              <a:rPr lang="ko-KR" altLang="en-US" sz="2400" b="1" dirty="0">
                <a:solidFill>
                  <a:schemeClr val="tx1"/>
                </a:solidFill>
              </a:rPr>
              <a:t>주요변수</a:t>
            </a:r>
            <a:r>
              <a:rPr lang="ko-KR" altLang="en-US" sz="2400" dirty="0">
                <a:solidFill>
                  <a:schemeClr val="tx1"/>
                </a:solidFill>
              </a:rPr>
              <a:t>이다</a:t>
            </a:r>
            <a:r>
              <a:rPr lang="en-US" altLang="ko-KR" sz="2400" dirty="0">
                <a:solidFill>
                  <a:schemeClr val="tx1"/>
                </a:solidFill>
              </a:rPr>
              <a:t>. </a:t>
            </a:r>
            <a:r>
              <a:rPr lang="ko-KR" altLang="en-US" sz="2400" dirty="0">
                <a:solidFill>
                  <a:schemeClr val="tx1"/>
                </a:solidFill>
              </a:rPr>
              <a:t>분석을 위하여 어떠한 부분이 결측 되었는지 확인하도록 한다</a:t>
            </a:r>
            <a:r>
              <a:rPr lang="en-US" altLang="ko-KR" sz="2400" dirty="0">
                <a:solidFill>
                  <a:schemeClr val="tx1"/>
                </a:solidFill>
              </a:rPr>
              <a:t>.</a:t>
            </a:r>
            <a:endParaRPr lang="en-US" altLang="ko-KR" sz="24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694520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CB593E3B-C19F-4E58-9ABD-58698C8F340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4D2FAAC-58D2-4CFB-8D31-FC14C5474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85" y="775609"/>
            <a:ext cx="3191510" cy="506639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D7E1F4F-06AB-4810-A61D-85503B0A3E49}"/>
              </a:ext>
            </a:extLst>
          </p:cNvPr>
          <p:cNvSpPr/>
          <p:nvPr/>
        </p:nvSpPr>
        <p:spPr>
          <a:xfrm>
            <a:off x="637540" y="1971040"/>
            <a:ext cx="2946400" cy="4572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D40506D-4267-4682-A102-D14E912074DD}"/>
              </a:ext>
            </a:extLst>
          </p:cNvPr>
          <p:cNvSpPr/>
          <p:nvPr/>
        </p:nvSpPr>
        <p:spPr>
          <a:xfrm>
            <a:off x="5534660" y="1694226"/>
            <a:ext cx="6019800" cy="3268070"/>
          </a:xfrm>
          <a:prstGeom prst="roundRect">
            <a:avLst/>
          </a:prstGeom>
          <a:noFill/>
          <a:ln w="762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</a:rPr>
              <a:t>35%</a:t>
            </a:r>
            <a:r>
              <a:rPr lang="ko-KR" altLang="en-US" sz="2000" dirty="0">
                <a:solidFill>
                  <a:schemeClr val="tx1"/>
                </a:solidFill>
              </a:rPr>
              <a:t>이상의 </a:t>
            </a:r>
            <a:r>
              <a:rPr lang="ko-KR" altLang="en-US" sz="2000" dirty="0" err="1">
                <a:solidFill>
                  <a:schemeClr val="tx1"/>
                </a:solidFill>
              </a:rPr>
              <a:t>결측치가</a:t>
            </a:r>
            <a:r>
              <a:rPr lang="ko-KR" altLang="en-US" sz="2000" dirty="0">
                <a:solidFill>
                  <a:schemeClr val="tx1"/>
                </a:solidFill>
              </a:rPr>
              <a:t> 존재하지만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평균값이 </a:t>
            </a:r>
            <a:r>
              <a:rPr lang="en-US" altLang="ko-KR" sz="2000" dirty="0">
                <a:solidFill>
                  <a:schemeClr val="tx1"/>
                </a:solidFill>
              </a:rPr>
              <a:t>1</a:t>
            </a:r>
            <a:r>
              <a:rPr lang="ko-KR" altLang="en-US" sz="2000" dirty="0">
                <a:solidFill>
                  <a:schemeClr val="tx1"/>
                </a:solidFill>
              </a:rPr>
              <a:t>에 가까움</a:t>
            </a:r>
            <a:r>
              <a:rPr lang="en-US" altLang="ko-KR" sz="2000" dirty="0">
                <a:solidFill>
                  <a:schemeClr val="tx1"/>
                </a:solidFill>
              </a:rPr>
              <a:t>. </a:t>
            </a:r>
          </a:p>
          <a:p>
            <a:r>
              <a:rPr lang="en-US" altLang="ko-KR" sz="20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2000" dirty="0" err="1">
                <a:solidFill>
                  <a:schemeClr val="tx1"/>
                </a:solidFill>
                <a:sym typeface="Wingdings" panose="05000000000000000000" pitchFamily="2" charset="2"/>
              </a:rPr>
              <a:t>결측치가</a:t>
            </a:r>
            <a:r>
              <a:rPr lang="ko-KR" alt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 아닌 값이 거의 </a:t>
            </a:r>
            <a:r>
              <a:rPr lang="en-US" altLang="ko-KR" sz="2000" dirty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ko-KR" alt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임을 알 수 있음</a:t>
            </a:r>
            <a:r>
              <a:rPr lang="en-US" altLang="ko-KR" sz="2000" dirty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원데이터를 확인해본 결과</a:t>
            </a:r>
            <a:r>
              <a:rPr lang="en-US" altLang="ko-KR" sz="2000" dirty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</a:p>
          <a:p>
            <a:r>
              <a:rPr lang="en-US" altLang="ko-KR" sz="2000" dirty="0">
                <a:solidFill>
                  <a:schemeClr val="tx1"/>
                </a:solidFill>
                <a:sym typeface="Wingdings" panose="05000000000000000000" pitchFamily="2" charset="2"/>
              </a:rPr>
              <a:t>   “</a:t>
            </a:r>
            <a:r>
              <a:rPr lang="ko-KR" alt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음주중이다</a:t>
            </a:r>
            <a:r>
              <a:rPr lang="en-US" altLang="ko-KR" sz="2000" dirty="0">
                <a:solidFill>
                  <a:schemeClr val="tx1"/>
                </a:solidFill>
                <a:sym typeface="Wingdings" panose="05000000000000000000" pitchFamily="2" charset="2"/>
              </a:rPr>
              <a:t>” </a:t>
            </a:r>
            <a:r>
              <a:rPr lang="ko-KR" alt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는 </a:t>
            </a:r>
            <a:r>
              <a:rPr lang="en-US" altLang="ko-KR" sz="2000" dirty="0">
                <a:solidFill>
                  <a:schemeClr val="tx1"/>
                </a:solidFill>
                <a:sym typeface="Wingdings" panose="05000000000000000000" pitchFamily="2" charset="2"/>
              </a:rPr>
              <a:t>1, “</a:t>
            </a:r>
            <a:r>
              <a:rPr lang="ko-KR" altLang="en-US" sz="2000" dirty="0" err="1">
                <a:solidFill>
                  <a:schemeClr val="tx1"/>
                </a:solidFill>
                <a:sym typeface="Wingdings" panose="05000000000000000000" pitchFamily="2" charset="2"/>
              </a:rPr>
              <a:t>음주중이지</a:t>
            </a:r>
            <a:r>
              <a:rPr lang="ko-KR" alt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 않다</a:t>
            </a:r>
            <a:r>
              <a:rPr lang="en-US" altLang="ko-KR" sz="2000" dirty="0">
                <a:solidFill>
                  <a:schemeClr val="tx1"/>
                </a:solidFill>
                <a:sym typeface="Wingdings" panose="05000000000000000000" pitchFamily="2" charset="2"/>
              </a:rPr>
              <a:t>＂</a:t>
            </a:r>
            <a:r>
              <a:rPr lang="ko-KR" alt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는</a:t>
            </a:r>
            <a:endParaRPr lang="en-US" altLang="ko-KR" sz="2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ko-KR" alt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   </a:t>
            </a:r>
            <a:r>
              <a:rPr lang="en-US" altLang="ko-KR" sz="2000" dirty="0">
                <a:solidFill>
                  <a:schemeClr val="tx1"/>
                </a:solidFill>
                <a:sym typeface="Wingdings" panose="05000000000000000000" pitchFamily="2" charset="2"/>
              </a:rPr>
              <a:t>Null</a:t>
            </a:r>
            <a:r>
              <a:rPr lang="ko-KR" alt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값으로 입력됨을 확인함</a:t>
            </a:r>
            <a:r>
              <a:rPr lang="en-US" altLang="ko-KR" sz="2000" dirty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sz="2000" dirty="0">
                <a:solidFill>
                  <a:schemeClr val="tx1"/>
                </a:solidFill>
                <a:sym typeface="Wingdings" panose="05000000000000000000" pitchFamily="2" charset="2"/>
              </a:rPr>
              <a:t>“</a:t>
            </a:r>
            <a:r>
              <a:rPr lang="ko-KR" alt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음주여부</a:t>
            </a:r>
            <a:r>
              <a:rPr lang="en-US" altLang="ko-KR" sz="2000" dirty="0">
                <a:solidFill>
                  <a:schemeClr val="tx1"/>
                </a:solidFill>
                <a:sym typeface="Wingdings" panose="05000000000000000000" pitchFamily="2" charset="2"/>
              </a:rPr>
              <a:t>” </a:t>
            </a:r>
            <a:r>
              <a:rPr lang="ko-KR" alt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컬럼의 </a:t>
            </a:r>
            <a:r>
              <a:rPr lang="ko-KR" altLang="en-US" sz="2000" dirty="0" err="1">
                <a:solidFill>
                  <a:schemeClr val="tx1"/>
                </a:solidFill>
                <a:sym typeface="Wingdings" panose="05000000000000000000" pitchFamily="2" charset="2"/>
              </a:rPr>
              <a:t>데이터중</a:t>
            </a:r>
            <a:r>
              <a:rPr lang="ko-KR" alt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solidFill>
                  <a:schemeClr val="tx1"/>
                </a:solidFill>
                <a:sym typeface="Wingdings" panose="05000000000000000000" pitchFamily="2" charset="2"/>
              </a:rPr>
              <a:t>Null</a:t>
            </a:r>
            <a:r>
              <a:rPr lang="ko-KR" alt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인 값을 </a:t>
            </a:r>
            <a:r>
              <a:rPr lang="en-US" altLang="ko-KR" sz="2000" dirty="0">
                <a:solidFill>
                  <a:schemeClr val="tx1"/>
                </a:solidFill>
                <a:sym typeface="Wingdings" panose="05000000000000000000" pitchFamily="2" charset="2"/>
              </a:rPr>
              <a:t>0</a:t>
            </a:r>
            <a:r>
              <a:rPr lang="ko-KR" alt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으로 대체함</a:t>
            </a:r>
            <a:r>
              <a:rPr lang="en-US" altLang="ko-KR" sz="2000" dirty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D8C792B-F648-43E1-B069-05C5415C17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15" t="1543" b="7261"/>
          <a:stretch/>
        </p:blipFill>
        <p:spPr>
          <a:xfrm>
            <a:off x="3829050" y="814522"/>
            <a:ext cx="1361916" cy="502747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932E6559-C304-45E0-8EF0-B7B029DDA738}"/>
              </a:ext>
            </a:extLst>
          </p:cNvPr>
          <p:cNvSpPr/>
          <p:nvPr/>
        </p:nvSpPr>
        <p:spPr>
          <a:xfrm>
            <a:off x="3829050" y="775609"/>
            <a:ext cx="1361916" cy="5066391"/>
          </a:xfrm>
          <a:prstGeom prst="rect">
            <a:avLst/>
          </a:prstGeom>
          <a:noFill/>
          <a:ln w="762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75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C4170D8-93B5-46D6-8EE4-9DEC72A6E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1760"/>
            <a:ext cx="9144000" cy="1655762"/>
          </a:xfrm>
        </p:spPr>
        <p:txBody>
          <a:bodyPr/>
          <a:lstStyle/>
          <a:p>
            <a:r>
              <a:rPr lang="en-US" altLang="ko-KR" sz="2000" dirty="0"/>
              <a:t>161548 </a:t>
            </a:r>
            <a:r>
              <a:rPr lang="ko-KR" altLang="en-US" sz="2000" dirty="0"/>
              <a:t>산업공학과</a:t>
            </a:r>
            <a:endParaRPr lang="en-US" altLang="ko-KR" sz="2000" dirty="0"/>
          </a:p>
          <a:p>
            <a:r>
              <a:rPr lang="ko-KR" altLang="en-US" sz="2000" dirty="0"/>
              <a:t>박세호</a:t>
            </a:r>
            <a:endParaRPr lang="en-US" altLang="ko-KR" sz="2000" dirty="0"/>
          </a:p>
          <a:p>
            <a:endParaRPr lang="en-US" altLang="ko-KR" dirty="0"/>
          </a:p>
        </p:txBody>
      </p:sp>
      <p:sp>
        <p:nvSpPr>
          <p:cNvPr id="5" name="액자 4">
            <a:extLst>
              <a:ext uri="{FF2B5EF4-FFF2-40B4-BE49-F238E27FC236}">
                <a16:creationId xmlns:a16="http://schemas.microsoft.com/office/drawing/2014/main" id="{6FE6EADD-0B87-4659-B516-69BAD394EF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B40F67E-29A9-4093-B74A-9D2DF90530A1}"/>
              </a:ext>
            </a:extLst>
          </p:cNvPr>
          <p:cNvSpPr/>
          <p:nvPr/>
        </p:nvSpPr>
        <p:spPr>
          <a:xfrm>
            <a:off x="2424953" y="854822"/>
            <a:ext cx="7342094" cy="2582116"/>
          </a:xfrm>
          <a:prstGeom prst="roundRect">
            <a:avLst/>
          </a:prstGeom>
          <a:noFill/>
          <a:ln w="21272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tx1"/>
                </a:solidFill>
              </a:rPr>
              <a:t>통계상담및분석</a:t>
            </a:r>
            <a:br>
              <a:rPr lang="en-US" altLang="ko-KR" sz="3600" b="1" dirty="0">
                <a:solidFill>
                  <a:schemeClr val="tx1"/>
                </a:solidFill>
              </a:rPr>
            </a:br>
            <a:r>
              <a:rPr lang="ko-KR" altLang="en-US" sz="3600" b="1" dirty="0" err="1">
                <a:solidFill>
                  <a:schemeClr val="tx1"/>
                </a:solidFill>
              </a:rPr>
              <a:t>데이터찾기</a:t>
            </a:r>
            <a:r>
              <a:rPr lang="en-US" altLang="ko-KR" sz="3600" b="1" dirty="0">
                <a:solidFill>
                  <a:schemeClr val="tx1"/>
                </a:solidFill>
              </a:rPr>
              <a:t>2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9135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A30E83-BC47-4CC3-8FF3-084A1B812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3599022"/>
            <a:ext cx="8686800" cy="1325563"/>
          </a:xfrm>
        </p:spPr>
        <p:txBody>
          <a:bodyPr/>
          <a:lstStyle/>
          <a:p>
            <a:r>
              <a:rPr lang="en-US" altLang="ko-KR" sz="2800" b="1" dirty="0"/>
              <a:t>&lt;</a:t>
            </a:r>
            <a:r>
              <a:rPr lang="ko-KR" altLang="en-US" sz="2800" b="1" dirty="0"/>
              <a:t>비만정보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흡연여부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음주여부에 대한 </a:t>
            </a:r>
            <a:r>
              <a:rPr lang="ko-KR" altLang="en-US" sz="2800" b="1" dirty="0" err="1"/>
              <a:t>기초통계량</a:t>
            </a:r>
            <a:r>
              <a:rPr lang="en-US" altLang="ko-KR" sz="2800" b="1" dirty="0"/>
              <a:t>&gt;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3E0889-A51E-430C-896E-B1192B011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040" y="4568111"/>
            <a:ext cx="10515600" cy="242760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à"/>
            </a:pPr>
            <a:r>
              <a:rPr lang="ko-KR" altLang="en-US" sz="2400" dirty="0">
                <a:sym typeface="Wingdings" panose="05000000000000000000" pitchFamily="2" charset="2"/>
              </a:rPr>
              <a:t>각 정보에 관련된 데이터들의 </a:t>
            </a:r>
            <a:r>
              <a:rPr lang="ko-KR" altLang="en-US" sz="2400" dirty="0" err="1">
                <a:sym typeface="Wingdings" panose="05000000000000000000" pitchFamily="2" charset="2"/>
              </a:rPr>
              <a:t>결측치</a:t>
            </a:r>
            <a:r>
              <a:rPr lang="en-US" altLang="ko-KR" sz="2400" dirty="0">
                <a:sym typeface="Wingdings" panose="05000000000000000000" pitchFamily="2" charset="2"/>
              </a:rPr>
              <a:t>, </a:t>
            </a:r>
            <a:r>
              <a:rPr lang="ko-KR" altLang="en-US" sz="2400" dirty="0">
                <a:sym typeface="Wingdings" panose="05000000000000000000" pitchFamily="2" charset="2"/>
              </a:rPr>
              <a:t>이상치를 확인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altLang="ko-KR" sz="2400" dirty="0">
                <a:sym typeface="Wingdings" panose="05000000000000000000" pitchFamily="2" charset="2"/>
              </a:rPr>
              <a:t>“</a:t>
            </a:r>
            <a:r>
              <a:rPr lang="ko-KR" altLang="en-US" sz="2400" dirty="0">
                <a:sym typeface="Wingdings" panose="05000000000000000000" pitchFamily="2" charset="2"/>
              </a:rPr>
              <a:t>허리둘레</a:t>
            </a:r>
            <a:r>
              <a:rPr lang="en-US" altLang="ko-KR" sz="2400" dirty="0">
                <a:sym typeface="Wingdings" panose="05000000000000000000" pitchFamily="2" charset="2"/>
              </a:rPr>
              <a:t>” </a:t>
            </a:r>
            <a:r>
              <a:rPr lang="ko-KR" altLang="en-US" sz="2400" dirty="0">
                <a:sym typeface="Wingdings" panose="05000000000000000000" pitchFamily="2" charset="2"/>
              </a:rPr>
              <a:t>컬럼에서 최대치가 </a:t>
            </a:r>
            <a:r>
              <a:rPr lang="en-US" altLang="ko-KR" sz="2400" dirty="0">
                <a:sym typeface="Wingdings" panose="05000000000000000000" pitchFamily="2" charset="2"/>
              </a:rPr>
              <a:t>999</a:t>
            </a:r>
            <a:r>
              <a:rPr lang="ko-KR" altLang="en-US" sz="2400" dirty="0">
                <a:sym typeface="Wingdings" panose="05000000000000000000" pitchFamily="2" charset="2"/>
              </a:rPr>
              <a:t>로 이상치가 존재함을 알 수 있다</a:t>
            </a:r>
            <a:r>
              <a:rPr lang="en-US" altLang="ko-KR" sz="2400" dirty="0">
                <a:sym typeface="Wingdings" panose="05000000000000000000" pitchFamily="2" charset="2"/>
              </a:rPr>
              <a:t>.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ko-KR" altLang="en-US" sz="2400" dirty="0">
                <a:sym typeface="Wingdings" panose="05000000000000000000" pitchFamily="2" charset="2"/>
              </a:rPr>
              <a:t>비만기준은 </a:t>
            </a:r>
            <a:r>
              <a:rPr lang="en-US" altLang="ko-KR" sz="2400" dirty="0">
                <a:sym typeface="Wingdings" panose="05000000000000000000" pitchFamily="2" charset="2"/>
              </a:rPr>
              <a:t>“</a:t>
            </a:r>
            <a:r>
              <a:rPr lang="ko-KR" altLang="en-US" sz="2400" dirty="0">
                <a:sym typeface="Wingdings" panose="05000000000000000000" pitchFamily="2" charset="2"/>
              </a:rPr>
              <a:t>허리둘레</a:t>
            </a:r>
            <a:r>
              <a:rPr lang="en-US" altLang="ko-KR" sz="2400" dirty="0">
                <a:sym typeface="Wingdings" panose="05000000000000000000" pitchFamily="2" charset="2"/>
              </a:rPr>
              <a:t>＂</a:t>
            </a:r>
            <a:r>
              <a:rPr lang="ko-KR" altLang="en-US" sz="2400" dirty="0">
                <a:sym typeface="Wingdings" panose="05000000000000000000" pitchFamily="2" charset="2"/>
              </a:rPr>
              <a:t>와 </a:t>
            </a:r>
            <a:r>
              <a:rPr lang="en-US" altLang="ko-KR" sz="2400" dirty="0">
                <a:sym typeface="Wingdings" panose="05000000000000000000" pitchFamily="2" charset="2"/>
              </a:rPr>
              <a:t>“BMI”</a:t>
            </a:r>
            <a:r>
              <a:rPr lang="ko-KR" altLang="en-US" sz="2400" dirty="0">
                <a:sym typeface="Wingdings" panose="05000000000000000000" pitchFamily="2" charset="2"/>
              </a:rPr>
              <a:t> 수치가 있으므로 </a:t>
            </a:r>
            <a:r>
              <a:rPr lang="en-US" altLang="ko-KR" sz="2400" dirty="0">
                <a:sym typeface="Wingdings" panose="05000000000000000000" pitchFamily="2" charset="2"/>
              </a:rPr>
              <a:t>BMI</a:t>
            </a:r>
            <a:r>
              <a:rPr lang="ko-KR" altLang="en-US" sz="2400" dirty="0">
                <a:sym typeface="Wingdings" panose="05000000000000000000" pitchFamily="2" charset="2"/>
              </a:rPr>
              <a:t>수치에 대한 컬럼을 추가해준다</a:t>
            </a:r>
            <a:r>
              <a:rPr lang="en-US" altLang="ko-KR" sz="2400" dirty="0">
                <a:sym typeface="Wingdings" panose="05000000000000000000" pitchFamily="2" charset="2"/>
              </a:rPr>
              <a:t>.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BFCDFA-268F-4023-ACAF-138D1CD44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433625"/>
            <a:ext cx="10312400" cy="3509328"/>
          </a:xfrm>
          <a:prstGeom prst="rect">
            <a:avLst/>
          </a:prstGeom>
        </p:spPr>
      </p:pic>
      <p:sp>
        <p:nvSpPr>
          <p:cNvPr id="6" name="액자 5">
            <a:extLst>
              <a:ext uri="{FF2B5EF4-FFF2-40B4-BE49-F238E27FC236}">
                <a16:creationId xmlns:a16="http://schemas.microsoft.com/office/drawing/2014/main" id="{5436F65B-4498-4CD0-8475-8A41808372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BCF138-E17A-4685-980B-8487BCBFE3C3}"/>
              </a:ext>
            </a:extLst>
          </p:cNvPr>
          <p:cNvSpPr/>
          <p:nvPr/>
        </p:nvSpPr>
        <p:spPr>
          <a:xfrm>
            <a:off x="5910580" y="3599022"/>
            <a:ext cx="1628140" cy="34393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8608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8BA81B53-FE2D-4575-A258-0633827A8DB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EDCBC75-A8EF-4170-BACC-C1E9FDD0964D}"/>
              </a:ext>
            </a:extLst>
          </p:cNvPr>
          <p:cNvSpPr/>
          <p:nvPr/>
        </p:nvSpPr>
        <p:spPr>
          <a:xfrm>
            <a:off x="838200" y="2284570"/>
            <a:ext cx="5257800" cy="729300"/>
          </a:xfrm>
          <a:prstGeom prst="rect">
            <a:avLst/>
          </a:prstGeom>
          <a:noFill/>
          <a:ln w="762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BMI</a:t>
            </a:r>
            <a:r>
              <a:rPr lang="ko-KR" altLang="en-US" sz="2400" dirty="0">
                <a:solidFill>
                  <a:schemeClr val="tx1"/>
                </a:solidFill>
              </a:rPr>
              <a:t> </a:t>
            </a:r>
            <a:r>
              <a:rPr lang="en-US" altLang="ko-KR" sz="2400" dirty="0">
                <a:solidFill>
                  <a:schemeClr val="tx1"/>
                </a:solidFill>
              </a:rPr>
              <a:t>=</a:t>
            </a:r>
            <a:r>
              <a:rPr lang="ko-KR" altLang="en-US" sz="2400" dirty="0">
                <a:solidFill>
                  <a:schemeClr val="tx1"/>
                </a:solidFill>
              </a:rPr>
              <a:t> 체중</a:t>
            </a:r>
            <a:r>
              <a:rPr lang="en-US" altLang="ko-KR" sz="2400" dirty="0">
                <a:solidFill>
                  <a:schemeClr val="tx1"/>
                </a:solidFill>
              </a:rPr>
              <a:t>(Kg)/(</a:t>
            </a:r>
            <a:r>
              <a:rPr lang="ko-KR" altLang="en-US" sz="2400" dirty="0">
                <a:solidFill>
                  <a:schemeClr val="tx1"/>
                </a:solidFill>
              </a:rPr>
              <a:t>신장</a:t>
            </a:r>
            <a:r>
              <a:rPr lang="en-US" altLang="ko-KR" sz="2400" dirty="0">
                <a:solidFill>
                  <a:schemeClr val="tx1"/>
                </a:solidFill>
              </a:rPr>
              <a:t>(m)^2)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1408AE3-DE89-40FE-87BB-597EE7DEF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820" y="948294"/>
            <a:ext cx="3987800" cy="41311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B55B2FC-384B-4D54-AFD7-9BA1D36A7DD1}"/>
              </a:ext>
            </a:extLst>
          </p:cNvPr>
          <p:cNvSpPr txBox="1"/>
          <p:nvPr/>
        </p:nvSpPr>
        <p:spPr>
          <a:xfrm>
            <a:off x="1263650" y="3304719"/>
            <a:ext cx="44069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2000" dirty="0">
                <a:sym typeface="Wingdings" panose="05000000000000000000" pitchFamily="2" charset="2"/>
              </a:rPr>
              <a:t>위와 같은 식을 이용하여 각 검진자에 대한 </a:t>
            </a:r>
            <a:r>
              <a:rPr lang="en-US" altLang="ko-KR" sz="2000" dirty="0">
                <a:sym typeface="Wingdings" panose="05000000000000000000" pitchFamily="2" charset="2"/>
              </a:rPr>
              <a:t>BMI</a:t>
            </a:r>
            <a:r>
              <a:rPr lang="ko-KR" altLang="en-US" sz="2000" dirty="0">
                <a:sym typeface="Wingdings" panose="05000000000000000000" pitchFamily="2" charset="2"/>
              </a:rPr>
              <a:t>수치에 대한 컬럼을 추가해준다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2000" dirty="0">
                <a:sym typeface="Wingdings" panose="05000000000000000000" pitchFamily="2" charset="2"/>
              </a:rPr>
              <a:t>우측의 </a:t>
            </a:r>
            <a:r>
              <a:rPr lang="ko-KR" altLang="en-US" sz="2000" dirty="0" err="1">
                <a:sym typeface="Wingdings" panose="05000000000000000000" pitchFamily="2" charset="2"/>
              </a:rPr>
              <a:t>기초통계량으로</a:t>
            </a:r>
            <a:r>
              <a:rPr lang="ko-KR" altLang="en-US" sz="2000" dirty="0">
                <a:sym typeface="Wingdings" panose="05000000000000000000" pitchFamily="2" charset="2"/>
              </a:rPr>
              <a:t> </a:t>
            </a:r>
            <a:r>
              <a:rPr lang="ko-KR" altLang="en-US" sz="2000" dirty="0" err="1">
                <a:sym typeface="Wingdings" panose="05000000000000000000" pitchFamily="2" charset="2"/>
              </a:rPr>
              <a:t>결측치</a:t>
            </a:r>
            <a:r>
              <a:rPr lang="en-US" altLang="ko-KR" sz="2000" dirty="0">
                <a:sym typeface="Wingdings" panose="05000000000000000000" pitchFamily="2" charset="2"/>
              </a:rPr>
              <a:t>, </a:t>
            </a:r>
            <a:r>
              <a:rPr lang="ko-KR" altLang="en-US" sz="2000" dirty="0">
                <a:sym typeface="Wingdings" panose="05000000000000000000" pitchFamily="2" charset="2"/>
              </a:rPr>
              <a:t>이상치는 관측되지 않는다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  <a:endParaRPr lang="ko-KR" alt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7160C1-7927-4F6E-B1E6-30F613D6F121}"/>
              </a:ext>
            </a:extLst>
          </p:cNvPr>
          <p:cNvSpPr txBox="1"/>
          <p:nvPr/>
        </p:nvSpPr>
        <p:spPr>
          <a:xfrm>
            <a:off x="6731000" y="5290522"/>
            <a:ext cx="4155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&lt;“BMI”</a:t>
            </a:r>
            <a:r>
              <a:rPr lang="ko-KR" altLang="en-US" sz="2400" dirty="0"/>
              <a:t>에 대한 </a:t>
            </a:r>
            <a:r>
              <a:rPr lang="ko-KR" altLang="en-US" sz="2400" dirty="0" err="1"/>
              <a:t>기초통계량</a:t>
            </a:r>
            <a:r>
              <a:rPr lang="en-US" altLang="ko-KR" sz="2400" dirty="0"/>
              <a:t>&gt;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442876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8BA81B53-FE2D-4575-A258-0633827A8DB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1A0206-3F64-4801-844F-6205EB2C3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440" y="451327"/>
            <a:ext cx="10231120" cy="3297713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146CA02C-FB81-4798-991C-CD9E53AB2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260" y="3429000"/>
            <a:ext cx="9301480" cy="1325563"/>
          </a:xfrm>
        </p:spPr>
        <p:txBody>
          <a:bodyPr/>
          <a:lstStyle/>
          <a:p>
            <a:r>
              <a:rPr lang="en-US" altLang="ko-KR" sz="2800" b="1" dirty="0"/>
              <a:t>&lt;</a:t>
            </a:r>
            <a:r>
              <a:rPr lang="ko-KR" altLang="en-US" sz="2800" b="1" dirty="0"/>
              <a:t>고혈압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고</a:t>
            </a:r>
            <a:r>
              <a:rPr lang="en-US" altLang="ko-KR" sz="2800" b="1" dirty="0"/>
              <a:t>-</a:t>
            </a:r>
            <a:r>
              <a:rPr lang="ko-KR" altLang="en-US" sz="2800" b="1" dirty="0" err="1"/>
              <a:t>저혈당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혈색소</a:t>
            </a:r>
            <a:r>
              <a:rPr lang="en-US" altLang="ko-KR" sz="2800" b="1" dirty="0"/>
              <a:t>, </a:t>
            </a:r>
            <a:r>
              <a:rPr lang="ko-KR" altLang="en-US" sz="2800" b="1" dirty="0" err="1"/>
              <a:t>요단백에</a:t>
            </a:r>
            <a:r>
              <a:rPr lang="ko-KR" altLang="en-US" sz="2800" b="1" dirty="0"/>
              <a:t> 대한 </a:t>
            </a:r>
            <a:r>
              <a:rPr lang="ko-KR" altLang="en-US" sz="2800" b="1" dirty="0" err="1"/>
              <a:t>기초통계량</a:t>
            </a:r>
            <a:r>
              <a:rPr lang="en-US" altLang="ko-KR" sz="2800" b="1" dirty="0"/>
              <a:t>&gt;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2C03E2-8446-40B4-8604-62C5C3BF21A3}"/>
              </a:ext>
            </a:extLst>
          </p:cNvPr>
          <p:cNvSpPr txBox="1"/>
          <p:nvPr/>
        </p:nvSpPr>
        <p:spPr>
          <a:xfrm>
            <a:off x="1383030" y="4888021"/>
            <a:ext cx="9425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ym typeface="Wingdings" panose="05000000000000000000" pitchFamily="2" charset="2"/>
              </a:rPr>
              <a:t> </a:t>
            </a:r>
            <a:r>
              <a:rPr lang="ko-KR" altLang="en-US" sz="2400" dirty="0">
                <a:sym typeface="Wingdings" panose="05000000000000000000" pitchFamily="2" charset="2"/>
              </a:rPr>
              <a:t>질병유무를 판단하는 컬럼데이터에 대한 </a:t>
            </a:r>
            <a:r>
              <a:rPr lang="ko-KR" altLang="en-US" sz="2400" dirty="0" err="1">
                <a:sym typeface="Wingdings" panose="05000000000000000000" pitchFamily="2" charset="2"/>
              </a:rPr>
              <a:t>기초통계량으로</a:t>
            </a:r>
            <a:r>
              <a:rPr lang="ko-KR" altLang="en-US" sz="2400" dirty="0">
                <a:sym typeface="Wingdings" panose="05000000000000000000" pitchFamily="2" charset="2"/>
              </a:rPr>
              <a:t> 이상치</a:t>
            </a:r>
            <a:r>
              <a:rPr lang="en-US" altLang="ko-KR" sz="2400" dirty="0">
                <a:sym typeface="Wingdings" panose="05000000000000000000" pitchFamily="2" charset="2"/>
              </a:rPr>
              <a:t>, </a:t>
            </a:r>
            <a:r>
              <a:rPr lang="ko-KR" altLang="en-US" sz="2400" dirty="0" err="1">
                <a:sym typeface="Wingdings" panose="05000000000000000000" pitchFamily="2" charset="2"/>
              </a:rPr>
              <a:t>결측치가</a:t>
            </a:r>
            <a:r>
              <a:rPr lang="ko-KR" altLang="en-US" sz="2400" dirty="0">
                <a:sym typeface="Wingdings" panose="05000000000000000000" pitchFamily="2" charset="2"/>
              </a:rPr>
              <a:t> 없음을 확인 할 수 있다</a:t>
            </a:r>
            <a:r>
              <a:rPr lang="en-US" altLang="ko-KR" sz="2400" dirty="0">
                <a:sym typeface="Wingdings" panose="05000000000000000000" pitchFamily="2" charset="2"/>
              </a:rPr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49937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B4B3A7-435F-429F-9DE6-6730A2F43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50" y="2586049"/>
            <a:ext cx="3238500" cy="1325563"/>
          </a:xfrm>
        </p:spPr>
        <p:txBody>
          <a:bodyPr/>
          <a:lstStyle/>
          <a:p>
            <a:r>
              <a:rPr lang="ko-KR" altLang="en-US" b="1" dirty="0"/>
              <a:t>감사합니다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4" name="액자 3">
            <a:extLst>
              <a:ext uri="{FF2B5EF4-FFF2-40B4-BE49-F238E27FC236}">
                <a16:creationId xmlns:a16="http://schemas.microsoft.com/office/drawing/2014/main" id="{4E32F9FE-8CA0-4DE3-A5DB-BAF6B5542D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0802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C4170D8-93B5-46D6-8EE4-9DEC72A6E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1760"/>
            <a:ext cx="9144000" cy="1655762"/>
          </a:xfrm>
        </p:spPr>
        <p:txBody>
          <a:bodyPr/>
          <a:lstStyle/>
          <a:p>
            <a:r>
              <a:rPr lang="en-US" altLang="ko-KR" sz="2000" dirty="0"/>
              <a:t>161548 </a:t>
            </a:r>
            <a:r>
              <a:rPr lang="ko-KR" altLang="en-US" sz="2000" dirty="0"/>
              <a:t>산업공학과</a:t>
            </a:r>
            <a:endParaRPr lang="en-US" altLang="ko-KR" sz="2000" dirty="0"/>
          </a:p>
          <a:p>
            <a:r>
              <a:rPr lang="ko-KR" altLang="en-US" sz="2000" dirty="0"/>
              <a:t>박세호</a:t>
            </a:r>
            <a:endParaRPr lang="en-US" altLang="ko-KR" sz="2000" dirty="0"/>
          </a:p>
          <a:p>
            <a:endParaRPr lang="en-US" altLang="ko-KR" dirty="0"/>
          </a:p>
        </p:txBody>
      </p:sp>
      <p:sp>
        <p:nvSpPr>
          <p:cNvPr id="5" name="액자 4">
            <a:extLst>
              <a:ext uri="{FF2B5EF4-FFF2-40B4-BE49-F238E27FC236}">
                <a16:creationId xmlns:a16="http://schemas.microsoft.com/office/drawing/2014/main" id="{6FE6EADD-0B87-4659-B516-69BAD394EF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B40F67E-29A9-4093-B74A-9D2DF90530A1}"/>
              </a:ext>
            </a:extLst>
          </p:cNvPr>
          <p:cNvSpPr/>
          <p:nvPr/>
        </p:nvSpPr>
        <p:spPr>
          <a:xfrm>
            <a:off x="2424953" y="854822"/>
            <a:ext cx="7342094" cy="2582116"/>
          </a:xfrm>
          <a:prstGeom prst="roundRect">
            <a:avLst/>
          </a:prstGeom>
          <a:noFill/>
          <a:ln w="21272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tx1"/>
                </a:solidFill>
              </a:rPr>
              <a:t>통계상담및분석</a:t>
            </a:r>
            <a:br>
              <a:rPr lang="en-US" altLang="ko-KR" sz="3600" b="1" dirty="0">
                <a:solidFill>
                  <a:schemeClr val="tx1"/>
                </a:solidFill>
              </a:rPr>
            </a:br>
            <a:r>
              <a:rPr lang="ko-KR" altLang="en-US" sz="3600" b="1" dirty="0" err="1">
                <a:solidFill>
                  <a:schemeClr val="tx1"/>
                </a:solidFill>
              </a:rPr>
              <a:t>데이터찾기</a:t>
            </a:r>
            <a:r>
              <a:rPr lang="en-US" altLang="ko-KR" sz="3600" b="1" dirty="0">
                <a:solidFill>
                  <a:schemeClr val="tx1"/>
                </a:solidFill>
              </a:rPr>
              <a:t>6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8619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4E6F68-8962-45B2-A39F-593680841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8146"/>
            <a:ext cx="10515600" cy="1325563"/>
          </a:xfrm>
        </p:spPr>
        <p:txBody>
          <a:bodyPr>
            <a:noAutofit/>
          </a:bodyPr>
          <a:lstStyle/>
          <a:p>
            <a:r>
              <a:rPr lang="ko-KR" altLang="en-US" sz="3200" b="1" dirty="0"/>
              <a:t>분석주제 </a:t>
            </a:r>
            <a:r>
              <a:rPr lang="en-US" altLang="ko-KR" sz="3200" b="1" dirty="0"/>
              <a:t>: </a:t>
            </a:r>
            <a:r>
              <a:rPr lang="en-US" altLang="ko-KR" sz="3200" dirty="0"/>
              <a:t>40</a:t>
            </a:r>
            <a:r>
              <a:rPr lang="ko-KR" altLang="en-US" sz="3200" dirty="0"/>
              <a:t>세 </a:t>
            </a:r>
            <a:r>
              <a:rPr lang="en-US" altLang="ko-KR" sz="3200" dirty="0"/>
              <a:t>~ 60</a:t>
            </a:r>
            <a:r>
              <a:rPr lang="ko-KR" altLang="en-US" sz="3200" dirty="0"/>
              <a:t>세 성인 대상으로 기본신체정보 및 성인병</a:t>
            </a:r>
            <a:r>
              <a:rPr lang="en-US" altLang="ko-KR" sz="3200" dirty="0"/>
              <a:t>(</a:t>
            </a:r>
            <a:r>
              <a:rPr lang="ko-KR" altLang="en-US" sz="3200" dirty="0"/>
              <a:t>고혈압</a:t>
            </a:r>
            <a:r>
              <a:rPr lang="en-US" altLang="ko-KR" sz="3200" dirty="0"/>
              <a:t>, </a:t>
            </a:r>
            <a:r>
              <a:rPr lang="ko-KR" altLang="en-US" sz="3200" dirty="0"/>
              <a:t>혈당이상</a:t>
            </a:r>
            <a:r>
              <a:rPr lang="en-US" altLang="ko-KR" sz="3200" dirty="0"/>
              <a:t> </a:t>
            </a:r>
            <a:r>
              <a:rPr lang="ko-KR" altLang="en-US" sz="3200" dirty="0"/>
              <a:t>등</a:t>
            </a:r>
            <a:r>
              <a:rPr lang="en-US" altLang="ko-KR" sz="3200" dirty="0"/>
              <a:t>)</a:t>
            </a:r>
            <a:r>
              <a:rPr lang="ko-KR" altLang="en-US" sz="3200" dirty="0"/>
              <a:t>간의 </a:t>
            </a:r>
            <a:r>
              <a:rPr lang="ko-KR" altLang="en-US" sz="3200" b="1" dirty="0"/>
              <a:t>연관성</a:t>
            </a:r>
            <a:r>
              <a:rPr lang="ko-KR" altLang="en-US" sz="3200" dirty="0"/>
              <a:t>을 파악한다</a:t>
            </a:r>
            <a:r>
              <a:rPr lang="en-US" altLang="ko-KR" sz="3200" dirty="0"/>
              <a:t>.</a:t>
            </a:r>
            <a:endParaRPr lang="ko-KR" altLang="en-US" sz="32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A50754-FBE8-4937-BBB8-90C531113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83709"/>
            <a:ext cx="10515600" cy="3997345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sym typeface="Wingdings" panose="05000000000000000000" pitchFamily="2" charset="2"/>
              </a:rPr>
              <a:t>가설 설정</a:t>
            </a:r>
            <a:endParaRPr lang="en-US" altLang="ko-KR" sz="3200" b="1" dirty="0"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ko-KR" altLang="en-US" sz="3200" b="1" dirty="0">
                <a:sym typeface="Wingdings" panose="05000000000000000000" pitchFamily="2" charset="2"/>
              </a:rPr>
              <a:t>가설 </a:t>
            </a:r>
            <a:r>
              <a:rPr lang="en-US" altLang="ko-KR" sz="3200" b="1" dirty="0">
                <a:sym typeface="Wingdings" panose="05000000000000000000" pitchFamily="2" charset="2"/>
              </a:rPr>
              <a:t>1</a:t>
            </a:r>
            <a:r>
              <a:rPr lang="en-US" altLang="ko-KR" sz="3200" dirty="0">
                <a:sym typeface="Wingdings" panose="05000000000000000000" pitchFamily="2" charset="2"/>
              </a:rPr>
              <a:t>: </a:t>
            </a:r>
            <a:r>
              <a:rPr lang="ko-KR" altLang="en-US" sz="3200" dirty="0">
                <a:sym typeface="Wingdings" panose="05000000000000000000" pitchFamily="2" charset="2"/>
              </a:rPr>
              <a:t>검진자의  비만정도</a:t>
            </a:r>
            <a:r>
              <a:rPr lang="en-US" altLang="ko-KR" sz="3200" dirty="0">
                <a:sym typeface="Wingdings" panose="05000000000000000000" pitchFamily="2" charset="2"/>
              </a:rPr>
              <a:t>, </a:t>
            </a:r>
            <a:r>
              <a:rPr lang="ko-KR" altLang="en-US" sz="3200" dirty="0">
                <a:sym typeface="Wingdings" panose="05000000000000000000" pitchFamily="2" charset="2"/>
              </a:rPr>
              <a:t>음주여부</a:t>
            </a:r>
            <a:r>
              <a:rPr lang="en-US" altLang="ko-KR" sz="3200" dirty="0">
                <a:sym typeface="Wingdings" panose="05000000000000000000" pitchFamily="2" charset="2"/>
              </a:rPr>
              <a:t>, </a:t>
            </a:r>
            <a:r>
              <a:rPr lang="ko-KR" altLang="en-US" sz="3200" dirty="0">
                <a:sym typeface="Wingdings" panose="05000000000000000000" pitchFamily="2" charset="2"/>
              </a:rPr>
              <a:t>흡연여부에 </a:t>
            </a:r>
            <a:endParaRPr lang="en-US" altLang="ko-KR" sz="3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3200" dirty="0">
                <a:sym typeface="Wingdings" panose="05000000000000000000" pitchFamily="2" charset="2"/>
              </a:rPr>
              <a:t> </a:t>
            </a:r>
            <a:r>
              <a:rPr lang="ko-KR" altLang="en-US" sz="3200" dirty="0">
                <a:sym typeface="Wingdings" panose="05000000000000000000" pitchFamily="2" charset="2"/>
              </a:rPr>
              <a:t>따라 고혈압</a:t>
            </a:r>
            <a:r>
              <a:rPr lang="en-US" altLang="ko-KR" sz="3200" dirty="0">
                <a:sym typeface="Wingdings" panose="05000000000000000000" pitchFamily="2" charset="2"/>
              </a:rPr>
              <a:t>, </a:t>
            </a:r>
            <a:r>
              <a:rPr lang="ko-KR" altLang="en-US" sz="3200" dirty="0">
                <a:sym typeface="Wingdings" panose="05000000000000000000" pitchFamily="2" charset="2"/>
              </a:rPr>
              <a:t>고혈당</a:t>
            </a:r>
            <a:r>
              <a:rPr lang="en-US" altLang="ko-KR" sz="3200" dirty="0">
                <a:sym typeface="Wingdings" panose="05000000000000000000" pitchFamily="2" charset="2"/>
              </a:rPr>
              <a:t>, </a:t>
            </a:r>
            <a:r>
              <a:rPr lang="ko-KR" altLang="en-US" sz="3200" dirty="0">
                <a:sym typeface="Wingdings" panose="05000000000000000000" pitchFamily="2" charset="2"/>
              </a:rPr>
              <a:t>혈색소이상</a:t>
            </a:r>
            <a:r>
              <a:rPr lang="en-US" altLang="ko-KR" sz="3200" dirty="0">
                <a:sym typeface="Wingdings" panose="05000000000000000000" pitchFamily="2" charset="2"/>
              </a:rPr>
              <a:t>, </a:t>
            </a:r>
            <a:r>
              <a:rPr lang="ko-KR" altLang="en-US" sz="3200" dirty="0">
                <a:sym typeface="Wingdings" panose="05000000000000000000" pitchFamily="2" charset="2"/>
              </a:rPr>
              <a:t>요단백여부에 영향을</a:t>
            </a:r>
            <a:endParaRPr lang="en-US" altLang="ko-KR" sz="3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sz="3200" dirty="0">
                <a:sym typeface="Wingdings" panose="05000000000000000000" pitchFamily="2" charset="2"/>
              </a:rPr>
              <a:t> 끼친다</a:t>
            </a:r>
            <a:r>
              <a:rPr lang="en-US" altLang="ko-KR" sz="3200" dirty="0">
                <a:sym typeface="Wingdings" panose="05000000000000000000" pitchFamily="2" charset="2"/>
              </a:rPr>
              <a:t>.</a:t>
            </a:r>
            <a:br>
              <a:rPr lang="en-US" altLang="ko-KR" sz="3200" dirty="0">
                <a:sym typeface="Wingdings" panose="05000000000000000000" pitchFamily="2" charset="2"/>
              </a:rPr>
            </a:br>
            <a:r>
              <a:rPr lang="en-US" altLang="ko-KR" sz="3200" dirty="0">
                <a:sym typeface="Wingdings" panose="05000000000000000000" pitchFamily="2" charset="2"/>
              </a:rPr>
              <a:t>- </a:t>
            </a:r>
            <a:r>
              <a:rPr lang="ko-KR" altLang="en-US" sz="3200" b="1" dirty="0">
                <a:sym typeface="Wingdings" panose="05000000000000000000" pitchFamily="2" charset="2"/>
              </a:rPr>
              <a:t>가설 </a:t>
            </a:r>
            <a:r>
              <a:rPr lang="en-US" altLang="ko-KR" sz="3200" b="1" dirty="0">
                <a:sym typeface="Wingdings" panose="05000000000000000000" pitchFamily="2" charset="2"/>
              </a:rPr>
              <a:t>2</a:t>
            </a:r>
            <a:r>
              <a:rPr lang="en-US" altLang="ko-KR" sz="3200" dirty="0">
                <a:sym typeface="Wingdings" panose="05000000000000000000" pitchFamily="2" charset="2"/>
              </a:rPr>
              <a:t>: </a:t>
            </a:r>
            <a:r>
              <a:rPr lang="ko-KR" altLang="en-US" sz="3200" dirty="0">
                <a:sym typeface="Wingdings" panose="05000000000000000000" pitchFamily="2" charset="2"/>
              </a:rPr>
              <a:t>검진자의 비만정도</a:t>
            </a:r>
            <a:r>
              <a:rPr lang="en-US" altLang="ko-KR" sz="3200" dirty="0">
                <a:sym typeface="Wingdings" panose="05000000000000000000" pitchFamily="2" charset="2"/>
              </a:rPr>
              <a:t>, </a:t>
            </a:r>
            <a:r>
              <a:rPr lang="ko-KR" altLang="en-US" sz="3200" dirty="0">
                <a:sym typeface="Wingdings" panose="05000000000000000000" pitchFamily="2" charset="2"/>
              </a:rPr>
              <a:t>음주 및 흡연여부에 따라</a:t>
            </a:r>
            <a:endParaRPr lang="en-US" altLang="ko-KR" sz="3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sz="3200" dirty="0">
                <a:sym typeface="Wingdings" panose="05000000000000000000" pitchFamily="2" charset="2"/>
              </a:rPr>
              <a:t> 장기의 손상에 영향을 끼친다</a:t>
            </a:r>
            <a:r>
              <a:rPr lang="en-US" altLang="ko-KR" sz="3200" dirty="0">
                <a:sym typeface="Wingdings" panose="05000000000000000000" pitchFamily="2" charset="2"/>
              </a:rPr>
              <a:t>.</a:t>
            </a:r>
            <a:br>
              <a:rPr lang="en-US" altLang="ko-KR" sz="3200" dirty="0">
                <a:sym typeface="Wingdings" panose="05000000000000000000" pitchFamily="2" charset="2"/>
              </a:rPr>
            </a:br>
            <a:endParaRPr lang="ko-KR" altLang="en-US" sz="3200" dirty="0"/>
          </a:p>
        </p:txBody>
      </p:sp>
      <p:sp>
        <p:nvSpPr>
          <p:cNvPr id="4" name="액자 3">
            <a:extLst>
              <a:ext uri="{FF2B5EF4-FFF2-40B4-BE49-F238E27FC236}">
                <a16:creationId xmlns:a16="http://schemas.microsoft.com/office/drawing/2014/main" id="{D8098CAB-E77F-4D9B-84FB-84C1F42907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53FF58-27D1-41EF-B18E-80E93857A438}"/>
              </a:ext>
            </a:extLst>
          </p:cNvPr>
          <p:cNvSpPr txBox="1"/>
          <p:nvPr/>
        </p:nvSpPr>
        <p:spPr>
          <a:xfrm>
            <a:off x="838200" y="768096"/>
            <a:ext cx="26090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4400" b="1" dirty="0">
                <a:latin typeface="+mj-lt"/>
              </a:rPr>
              <a:t>REVIEW</a:t>
            </a:r>
            <a:endParaRPr lang="ko-KR" altLang="en-US" sz="4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17936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F0932AF0-AB77-4BA8-B4CC-124FF7A9B8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2EEE1BB1-1998-4839-8665-E2E62675E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7315"/>
            <a:ext cx="10515600" cy="1325563"/>
          </a:xfrm>
        </p:spPr>
        <p:txBody>
          <a:bodyPr/>
          <a:lstStyle/>
          <a:p>
            <a:r>
              <a:rPr lang="ko-KR" altLang="en-US" b="1" dirty="0"/>
              <a:t>데이터 </a:t>
            </a:r>
            <a:r>
              <a:rPr lang="ko-KR" altLang="en-US" b="1" dirty="0" err="1"/>
              <a:t>결측치</a:t>
            </a:r>
            <a:r>
              <a:rPr lang="en-US" altLang="ko-KR" b="1" dirty="0"/>
              <a:t>, </a:t>
            </a:r>
            <a:r>
              <a:rPr lang="ko-KR" altLang="en-US" b="1" dirty="0"/>
              <a:t>이상치 확인 및 </a:t>
            </a:r>
            <a:r>
              <a:rPr lang="ko-KR" altLang="en-US" b="1" dirty="0" err="1"/>
              <a:t>전처리</a:t>
            </a:r>
            <a:endParaRPr lang="ko-KR" altLang="en-US" b="1" dirty="0"/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B445F2F1-4928-46EC-B221-CF21E5041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651" b="2443"/>
          <a:stretch/>
        </p:blipFill>
        <p:spPr>
          <a:xfrm>
            <a:off x="1047750" y="1792878"/>
            <a:ext cx="5048250" cy="4461618"/>
          </a:xfr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9942FB42-CD57-43DC-B7C6-886A409BA38B}"/>
              </a:ext>
            </a:extLst>
          </p:cNvPr>
          <p:cNvGrpSpPr/>
          <p:nvPr/>
        </p:nvGrpSpPr>
        <p:grpSpPr>
          <a:xfrm>
            <a:off x="6505575" y="1792878"/>
            <a:ext cx="4848225" cy="4461618"/>
            <a:chOff x="7067548" y="2042795"/>
            <a:chExt cx="4848225" cy="410163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68D864B-3BDD-4242-90D1-73B4DC4737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762"/>
            <a:stretch/>
          </p:blipFill>
          <p:spPr>
            <a:xfrm>
              <a:off x="7067548" y="2661920"/>
              <a:ext cx="4848225" cy="348251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CB37C6A-EBD5-480D-88FE-F795AFE51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67548" y="2042795"/>
              <a:ext cx="4848225" cy="619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72692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F0932AF0-AB77-4BA8-B4CC-124FF7A9B8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7B15E81-80A6-44A6-B17C-87F890A3B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05" y="406400"/>
            <a:ext cx="11019155" cy="604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C652722-6EC9-4BB6-9245-7024EAC66350}"/>
              </a:ext>
            </a:extLst>
          </p:cNvPr>
          <p:cNvSpPr/>
          <p:nvPr/>
        </p:nvSpPr>
        <p:spPr>
          <a:xfrm>
            <a:off x="822960" y="2966720"/>
            <a:ext cx="1595120" cy="78232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97A9400-D0A1-42D6-95AF-FDE071314897}"/>
              </a:ext>
            </a:extLst>
          </p:cNvPr>
          <p:cNvSpPr/>
          <p:nvPr/>
        </p:nvSpPr>
        <p:spPr>
          <a:xfrm>
            <a:off x="1920240" y="609600"/>
            <a:ext cx="497840" cy="28448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F99844D-5AE2-4936-9BA4-CC031EC4AB5F}"/>
              </a:ext>
            </a:extLst>
          </p:cNvPr>
          <p:cNvSpPr/>
          <p:nvPr/>
        </p:nvSpPr>
        <p:spPr>
          <a:xfrm>
            <a:off x="822960" y="1275080"/>
            <a:ext cx="1595120" cy="28448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529F7E8-8C55-42D2-9F64-C014FCEB083E}"/>
              </a:ext>
            </a:extLst>
          </p:cNvPr>
          <p:cNvSpPr/>
          <p:nvPr/>
        </p:nvSpPr>
        <p:spPr>
          <a:xfrm>
            <a:off x="822960" y="1574800"/>
            <a:ext cx="1595120" cy="28448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5A9FA7A-0D3B-4BD9-A318-211012F1F5C7}"/>
              </a:ext>
            </a:extLst>
          </p:cNvPr>
          <p:cNvSpPr/>
          <p:nvPr/>
        </p:nvSpPr>
        <p:spPr>
          <a:xfrm>
            <a:off x="4050982" y="4013200"/>
            <a:ext cx="3860800" cy="161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치석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치아우식증유무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음주여부</a:t>
            </a:r>
            <a:r>
              <a:rPr lang="en-US" altLang="ko-KR" dirty="0">
                <a:solidFill>
                  <a:schemeClr val="tx1"/>
                </a:solidFill>
              </a:rPr>
              <a:t>, LDL </a:t>
            </a:r>
            <a:r>
              <a:rPr lang="ko-KR" altLang="en-US" dirty="0">
                <a:solidFill>
                  <a:schemeClr val="tx1"/>
                </a:solidFill>
              </a:rPr>
              <a:t>콜레스테롤</a:t>
            </a:r>
            <a:r>
              <a:rPr lang="en-US" altLang="ko-KR" dirty="0">
                <a:solidFill>
                  <a:schemeClr val="tx1"/>
                </a:solidFill>
              </a:rPr>
              <a:t>. HDL</a:t>
            </a:r>
            <a:r>
              <a:rPr lang="ko-KR" altLang="en-US" dirty="0">
                <a:solidFill>
                  <a:schemeClr val="tx1"/>
                </a:solidFill>
              </a:rPr>
              <a:t> 콜레스테롤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총콜레스롤</a:t>
            </a:r>
            <a:r>
              <a:rPr lang="ko-KR" altLang="en-US" dirty="0">
                <a:solidFill>
                  <a:schemeClr val="tx1"/>
                </a:solidFill>
              </a:rPr>
              <a:t> 컬럼에서 </a:t>
            </a:r>
            <a:r>
              <a:rPr lang="en-US" altLang="ko-KR" dirty="0">
                <a:solidFill>
                  <a:schemeClr val="tx1"/>
                </a:solidFill>
              </a:rPr>
              <a:t>30% </a:t>
            </a:r>
            <a:r>
              <a:rPr lang="ko-KR" altLang="en-US" dirty="0">
                <a:solidFill>
                  <a:schemeClr val="tx1"/>
                </a:solidFill>
              </a:rPr>
              <a:t>이상의 </a:t>
            </a:r>
            <a:r>
              <a:rPr lang="ko-KR" altLang="en-US" b="1" dirty="0" err="1">
                <a:solidFill>
                  <a:schemeClr val="tx1"/>
                </a:solidFill>
              </a:rPr>
              <a:t>결측치</a:t>
            </a:r>
            <a:r>
              <a:rPr lang="ko-KR" altLang="en-US" dirty="0">
                <a:solidFill>
                  <a:schemeClr val="tx1"/>
                </a:solidFill>
              </a:rPr>
              <a:t> 관측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27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F0932AF0-AB77-4BA8-B4CC-124FF7A9B8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0E05205-E669-45A6-9543-82A49C46C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6040"/>
            <a:ext cx="10515600" cy="4185920"/>
          </a:xfrm>
        </p:spPr>
        <p:txBody>
          <a:bodyPr>
            <a:normAutofit/>
          </a:bodyPr>
          <a:lstStyle/>
          <a:p>
            <a:r>
              <a:rPr lang="ko-KR" altLang="en-US" sz="2400" b="1" dirty="0">
                <a:solidFill>
                  <a:schemeClr val="tx1"/>
                </a:solidFill>
              </a:rPr>
              <a:t>치석</a:t>
            </a:r>
            <a:r>
              <a:rPr lang="en-US" altLang="ko-KR" sz="2400" b="1" dirty="0">
                <a:solidFill>
                  <a:schemeClr val="tx1"/>
                </a:solidFill>
              </a:rPr>
              <a:t>, </a:t>
            </a:r>
            <a:r>
              <a:rPr lang="ko-KR" altLang="en-US" sz="2400" b="1" dirty="0" err="1">
                <a:solidFill>
                  <a:schemeClr val="tx1"/>
                </a:solidFill>
              </a:rPr>
              <a:t>치아우식증유무</a:t>
            </a:r>
            <a:r>
              <a:rPr lang="ko-KR" altLang="en-US" sz="2400" b="1" dirty="0"/>
              <a:t> </a:t>
            </a:r>
            <a:r>
              <a:rPr lang="ko-KR" altLang="en-US" sz="2400" dirty="0"/>
              <a:t>컬럼에서의 </a:t>
            </a:r>
            <a:r>
              <a:rPr lang="ko-KR" altLang="en-US" sz="2400" dirty="0" err="1"/>
              <a:t>결측치</a:t>
            </a:r>
            <a:r>
              <a:rPr lang="ko-KR" altLang="en-US" sz="2400" dirty="0"/>
              <a:t> </a:t>
            </a:r>
            <a:br>
              <a:rPr lang="en-US" altLang="ko-KR" sz="2400" dirty="0"/>
            </a:br>
            <a:r>
              <a:rPr lang="en-US" altLang="ko-KR" sz="2400" dirty="0">
                <a:sym typeface="Wingdings" panose="05000000000000000000" pitchFamily="2" charset="2"/>
              </a:rPr>
              <a:t> </a:t>
            </a:r>
            <a:r>
              <a:rPr lang="ko-KR" altLang="en-US" sz="2400" dirty="0">
                <a:sym typeface="Wingdings" panose="05000000000000000000" pitchFamily="2" charset="2"/>
              </a:rPr>
              <a:t>가설</a:t>
            </a:r>
            <a:r>
              <a:rPr lang="en-US" altLang="ko-KR" sz="2400" dirty="0">
                <a:sym typeface="Wingdings" panose="05000000000000000000" pitchFamily="2" charset="2"/>
              </a:rPr>
              <a:t>1, </a:t>
            </a:r>
            <a:r>
              <a:rPr lang="ko-KR" altLang="en-US" sz="2400" dirty="0">
                <a:sym typeface="Wingdings" panose="05000000000000000000" pitchFamily="2" charset="2"/>
              </a:rPr>
              <a:t>가설</a:t>
            </a:r>
            <a:r>
              <a:rPr lang="en-US" altLang="ko-KR" sz="2400" dirty="0">
                <a:sym typeface="Wingdings" panose="05000000000000000000" pitchFamily="2" charset="2"/>
              </a:rPr>
              <a:t>2</a:t>
            </a:r>
            <a:r>
              <a:rPr lang="ko-KR" altLang="en-US" sz="2400" dirty="0">
                <a:sym typeface="Wingdings" panose="05000000000000000000" pitchFamily="2" charset="2"/>
              </a:rPr>
              <a:t>를 검증하는데 필요한 데이터가 아니므로</a:t>
            </a:r>
            <a:r>
              <a:rPr lang="en-US" altLang="ko-KR" sz="2400" dirty="0">
                <a:sym typeface="Wingdings" panose="05000000000000000000" pitchFamily="2" charset="2"/>
              </a:rPr>
              <a:t>, </a:t>
            </a:r>
            <a:r>
              <a:rPr lang="ko-KR" altLang="en-US" sz="2400" dirty="0">
                <a:sym typeface="Wingdings" panose="05000000000000000000" pitchFamily="2" charset="2"/>
              </a:rPr>
              <a:t>분석대상에서 제외</a:t>
            </a:r>
            <a:r>
              <a:rPr lang="en-US" altLang="ko-KR" sz="2400" dirty="0">
                <a:sym typeface="Wingdings" panose="05000000000000000000" pitchFamily="2" charset="2"/>
              </a:rPr>
              <a:t>.</a:t>
            </a:r>
            <a:r>
              <a:rPr lang="en-US" altLang="ko-KR" sz="2400" dirty="0"/>
              <a:t> </a:t>
            </a:r>
          </a:p>
          <a:p>
            <a:r>
              <a:rPr lang="en-US" altLang="ko-KR" sz="2400" b="1" dirty="0">
                <a:solidFill>
                  <a:schemeClr val="tx1"/>
                </a:solidFill>
              </a:rPr>
              <a:t>LDL </a:t>
            </a:r>
            <a:r>
              <a:rPr lang="ko-KR" altLang="en-US" sz="2400" b="1" dirty="0">
                <a:solidFill>
                  <a:schemeClr val="tx1"/>
                </a:solidFill>
              </a:rPr>
              <a:t>콜레스테롤</a:t>
            </a:r>
            <a:r>
              <a:rPr lang="en-US" altLang="ko-KR" sz="2400" b="1" dirty="0">
                <a:solidFill>
                  <a:schemeClr val="tx1"/>
                </a:solidFill>
              </a:rPr>
              <a:t>. HDL</a:t>
            </a:r>
            <a:r>
              <a:rPr lang="ko-KR" altLang="en-US" sz="2400" b="1" dirty="0">
                <a:solidFill>
                  <a:schemeClr val="tx1"/>
                </a:solidFill>
              </a:rPr>
              <a:t> 콜레스테롤</a:t>
            </a:r>
            <a:r>
              <a:rPr lang="en-US" altLang="ko-KR" sz="2400" b="1" dirty="0">
                <a:solidFill>
                  <a:schemeClr val="tx1"/>
                </a:solidFill>
              </a:rPr>
              <a:t>, </a:t>
            </a:r>
            <a:r>
              <a:rPr lang="ko-KR" altLang="en-US" sz="2400" b="1" dirty="0" err="1">
                <a:solidFill>
                  <a:schemeClr val="tx1"/>
                </a:solidFill>
              </a:rPr>
              <a:t>총콜레스롤</a:t>
            </a:r>
            <a:r>
              <a:rPr lang="ko-KR" altLang="en-US" sz="2400" b="1" dirty="0">
                <a:solidFill>
                  <a:schemeClr val="tx1"/>
                </a:solidFill>
              </a:rPr>
              <a:t> </a:t>
            </a:r>
            <a:r>
              <a:rPr lang="ko-KR" altLang="en-US" sz="2400" dirty="0">
                <a:solidFill>
                  <a:schemeClr val="tx1"/>
                </a:solidFill>
              </a:rPr>
              <a:t>컬럼에서의 </a:t>
            </a:r>
            <a:r>
              <a:rPr lang="ko-KR" altLang="en-US" sz="2400" dirty="0" err="1">
                <a:solidFill>
                  <a:schemeClr val="tx1"/>
                </a:solidFill>
              </a:rPr>
              <a:t>결측치</a:t>
            </a:r>
            <a:r>
              <a:rPr lang="ko-KR" altLang="en-US" sz="2400" b="1" dirty="0">
                <a:solidFill>
                  <a:schemeClr val="tx1"/>
                </a:solidFill>
              </a:rPr>
              <a:t> </a:t>
            </a:r>
            <a:br>
              <a:rPr lang="en-US" altLang="ko-KR" sz="2400" b="1" dirty="0">
                <a:solidFill>
                  <a:schemeClr val="tx1"/>
                </a:solidFill>
              </a:rPr>
            </a:br>
            <a:r>
              <a:rPr lang="en-US" altLang="ko-KR" sz="24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가설</a:t>
            </a:r>
            <a:r>
              <a:rPr lang="en-US" altLang="ko-KR" sz="2400" dirty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ko-KR" altLang="en-US" sz="2400" dirty="0">
                <a:sym typeface="Wingdings" panose="05000000000000000000" pitchFamily="2" charset="2"/>
              </a:rPr>
              <a:t>을 검증하는데 필요한 데이터지만</a:t>
            </a:r>
            <a:r>
              <a:rPr lang="en-US" altLang="ko-KR" sz="2400" dirty="0">
                <a:sym typeface="Wingdings" panose="05000000000000000000" pitchFamily="2" charset="2"/>
              </a:rPr>
              <a:t>, </a:t>
            </a:r>
            <a:r>
              <a:rPr lang="ko-KR" altLang="en-US" sz="2400" dirty="0" err="1">
                <a:sym typeface="Wingdings" panose="05000000000000000000" pitchFamily="2" charset="2"/>
              </a:rPr>
              <a:t>결측치가</a:t>
            </a:r>
            <a:r>
              <a:rPr lang="ko-KR" altLang="en-US" sz="2400" dirty="0">
                <a:sym typeface="Wingdings" panose="05000000000000000000" pitchFamily="2" charset="2"/>
              </a:rPr>
              <a:t> 각 </a:t>
            </a:r>
            <a:r>
              <a:rPr lang="en-US" altLang="ko-KR" sz="2400" dirty="0">
                <a:sym typeface="Wingdings" panose="05000000000000000000" pitchFamily="2" charset="2"/>
              </a:rPr>
              <a:t>60%</a:t>
            </a:r>
            <a:r>
              <a:rPr lang="ko-KR" altLang="en-US" sz="2400" dirty="0">
                <a:sym typeface="Wingdings" panose="05000000000000000000" pitchFamily="2" charset="2"/>
              </a:rPr>
              <a:t>이상임</a:t>
            </a:r>
            <a:r>
              <a:rPr lang="en-US" altLang="ko-KR" sz="2400" dirty="0">
                <a:sym typeface="Wingdings" panose="05000000000000000000" pitchFamily="2" charset="2"/>
              </a:rPr>
              <a:t>. </a:t>
            </a:r>
            <a:r>
              <a:rPr lang="ko-KR" altLang="en-US" sz="2400" dirty="0">
                <a:sym typeface="Wingdings" panose="05000000000000000000" pitchFamily="2" charset="2"/>
              </a:rPr>
              <a:t>일단 </a:t>
            </a:r>
            <a:r>
              <a:rPr lang="ko-KR" altLang="en-US" sz="2400" dirty="0" err="1">
                <a:sym typeface="Wingdings" panose="05000000000000000000" pitchFamily="2" charset="2"/>
              </a:rPr>
              <a:t>결측값</a:t>
            </a:r>
            <a:r>
              <a:rPr lang="ko-KR" altLang="en-US" sz="2400" dirty="0">
                <a:sym typeface="Wingdings" panose="05000000000000000000" pitchFamily="2" charset="2"/>
              </a:rPr>
              <a:t> 대체를 하지 않고 검증과정에 사용하는데 보류</a:t>
            </a:r>
            <a:r>
              <a:rPr lang="en-US" altLang="ko-KR" sz="2400" dirty="0">
                <a:sym typeface="Wingdings" panose="05000000000000000000" pitchFamily="2" charset="2"/>
              </a:rPr>
              <a:t>. </a:t>
            </a:r>
            <a:r>
              <a:rPr lang="ko-KR" altLang="en-US" sz="2400" dirty="0">
                <a:sym typeface="Wingdings" panose="05000000000000000000" pitchFamily="2" charset="2"/>
              </a:rPr>
              <a:t>이후 필요할 경우 전년도 데이터를 확인하여 분석하기로 함</a:t>
            </a:r>
            <a:r>
              <a:rPr lang="en-US" altLang="ko-KR" sz="2400" dirty="0">
                <a:sym typeface="Wingdings" panose="05000000000000000000" pitchFamily="2" charset="2"/>
              </a:rPr>
              <a:t>.</a:t>
            </a:r>
            <a:endParaRPr lang="en-US" altLang="ko-KR" sz="3600" dirty="0"/>
          </a:p>
          <a:p>
            <a:r>
              <a:rPr lang="ko-KR" altLang="en-US" sz="2400" b="1" dirty="0">
                <a:solidFill>
                  <a:schemeClr val="tx1"/>
                </a:solidFill>
              </a:rPr>
              <a:t>음주여부 </a:t>
            </a:r>
            <a:r>
              <a:rPr lang="ko-KR" altLang="en-US" sz="2400" dirty="0">
                <a:solidFill>
                  <a:schemeClr val="tx1"/>
                </a:solidFill>
              </a:rPr>
              <a:t>컬럼에서의 </a:t>
            </a:r>
            <a:r>
              <a:rPr lang="ko-KR" altLang="en-US" sz="2400" dirty="0" err="1">
                <a:solidFill>
                  <a:schemeClr val="tx1"/>
                </a:solidFill>
              </a:rPr>
              <a:t>결측치</a:t>
            </a:r>
            <a:r>
              <a:rPr lang="en-US" altLang="ko-KR" sz="2400" dirty="0"/>
              <a:t> </a:t>
            </a:r>
            <a:br>
              <a:rPr lang="en-US" altLang="ko-KR" sz="2400" dirty="0"/>
            </a:br>
            <a:r>
              <a:rPr lang="en-US" altLang="ko-KR" sz="2400" dirty="0">
                <a:sym typeface="Wingdings" panose="05000000000000000000" pitchFamily="2" charset="2"/>
              </a:rPr>
              <a:t> </a:t>
            </a:r>
            <a:r>
              <a:rPr lang="ko-KR" altLang="en-US" sz="2400" dirty="0">
                <a:solidFill>
                  <a:schemeClr val="tx1"/>
                </a:solidFill>
              </a:rPr>
              <a:t>가설</a:t>
            </a:r>
            <a:r>
              <a:rPr lang="en-US" altLang="ko-KR" sz="2400" dirty="0">
                <a:solidFill>
                  <a:schemeClr val="tx1"/>
                </a:solidFill>
              </a:rPr>
              <a:t>1, </a:t>
            </a:r>
            <a:r>
              <a:rPr lang="ko-KR" altLang="en-US" sz="2400" dirty="0">
                <a:solidFill>
                  <a:schemeClr val="tx1"/>
                </a:solidFill>
              </a:rPr>
              <a:t>가설</a:t>
            </a:r>
            <a:r>
              <a:rPr lang="en-US" altLang="ko-KR" sz="2400" dirty="0">
                <a:solidFill>
                  <a:schemeClr val="tx1"/>
                </a:solidFill>
              </a:rPr>
              <a:t>2</a:t>
            </a:r>
            <a:r>
              <a:rPr lang="ko-KR" altLang="en-US" sz="2400" dirty="0">
                <a:solidFill>
                  <a:schemeClr val="tx1"/>
                </a:solidFill>
              </a:rPr>
              <a:t>를 검증하는데 사용되는 </a:t>
            </a:r>
            <a:r>
              <a:rPr lang="ko-KR" altLang="en-US" sz="2400" b="1" dirty="0">
                <a:solidFill>
                  <a:schemeClr val="tx1"/>
                </a:solidFill>
              </a:rPr>
              <a:t>주요변수</a:t>
            </a:r>
            <a:r>
              <a:rPr lang="ko-KR" altLang="en-US" sz="2400" dirty="0">
                <a:solidFill>
                  <a:schemeClr val="tx1"/>
                </a:solidFill>
              </a:rPr>
              <a:t>이다</a:t>
            </a:r>
            <a:r>
              <a:rPr lang="en-US" altLang="ko-KR" sz="2400" dirty="0">
                <a:solidFill>
                  <a:schemeClr val="tx1"/>
                </a:solidFill>
              </a:rPr>
              <a:t>. </a:t>
            </a:r>
            <a:r>
              <a:rPr lang="ko-KR" altLang="en-US" sz="2400" dirty="0">
                <a:solidFill>
                  <a:schemeClr val="tx1"/>
                </a:solidFill>
              </a:rPr>
              <a:t>분석을 위하여 어떠한 부분이 결측 되었는지 확인하도록 한다</a:t>
            </a:r>
            <a:r>
              <a:rPr lang="en-US" altLang="ko-KR" sz="2400" dirty="0">
                <a:solidFill>
                  <a:schemeClr val="tx1"/>
                </a:solidFill>
              </a:rPr>
              <a:t>.</a:t>
            </a:r>
            <a:endParaRPr lang="en-US" altLang="ko-KR" sz="24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496001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CB593E3B-C19F-4E58-9ABD-58698C8F340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4D2FAAC-58D2-4CFB-8D31-FC14C5474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85" y="775609"/>
            <a:ext cx="3191510" cy="506639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D7E1F4F-06AB-4810-A61D-85503B0A3E49}"/>
              </a:ext>
            </a:extLst>
          </p:cNvPr>
          <p:cNvSpPr/>
          <p:nvPr/>
        </p:nvSpPr>
        <p:spPr>
          <a:xfrm>
            <a:off x="637540" y="1971040"/>
            <a:ext cx="2946400" cy="4572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D8C792B-F648-43E1-B069-05C5415C17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15" t="1543" b="7261"/>
          <a:stretch/>
        </p:blipFill>
        <p:spPr>
          <a:xfrm>
            <a:off x="3829050" y="814522"/>
            <a:ext cx="1361916" cy="502747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932E6559-C304-45E0-8EF0-B7B029DDA738}"/>
              </a:ext>
            </a:extLst>
          </p:cNvPr>
          <p:cNvSpPr/>
          <p:nvPr/>
        </p:nvSpPr>
        <p:spPr>
          <a:xfrm>
            <a:off x="3829050" y="775609"/>
            <a:ext cx="1361916" cy="5066391"/>
          </a:xfrm>
          <a:prstGeom prst="rect">
            <a:avLst/>
          </a:prstGeom>
          <a:noFill/>
          <a:ln w="762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DBF3502-6ABA-4353-B0B6-FEED90AF9BB5}"/>
              </a:ext>
            </a:extLst>
          </p:cNvPr>
          <p:cNvGrpSpPr/>
          <p:nvPr/>
        </p:nvGrpSpPr>
        <p:grpSpPr>
          <a:xfrm>
            <a:off x="5690837" y="775607"/>
            <a:ext cx="5598955" cy="5066392"/>
            <a:chOff x="5690837" y="775607"/>
            <a:chExt cx="5598955" cy="5066392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9506F02-D6A4-4922-A581-147FA15110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0837" y="775608"/>
              <a:ext cx="5598955" cy="50663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0FC40CA-6E8E-46AE-8267-43F2EE0FABE4}"/>
                </a:ext>
              </a:extLst>
            </p:cNvPr>
            <p:cNvSpPr/>
            <p:nvPr/>
          </p:nvSpPr>
          <p:spPr>
            <a:xfrm>
              <a:off x="5690837" y="775607"/>
              <a:ext cx="5598954" cy="5066391"/>
            </a:xfrm>
            <a:prstGeom prst="rect">
              <a:avLst/>
            </a:prstGeom>
            <a:noFill/>
            <a:ln w="762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6932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4E6F68-8962-45B2-A39F-593680841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7310"/>
            <a:ext cx="10515600" cy="1325563"/>
          </a:xfrm>
        </p:spPr>
        <p:txBody>
          <a:bodyPr/>
          <a:lstStyle/>
          <a:p>
            <a:r>
              <a:rPr lang="ko-KR" altLang="en-US" b="1" dirty="0"/>
              <a:t>데이터소개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A50754-FBE8-4937-BBB8-90C531113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2873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제목 </a:t>
            </a:r>
            <a:r>
              <a:rPr lang="en-US" altLang="ko-KR" dirty="0"/>
              <a:t>: </a:t>
            </a:r>
            <a:r>
              <a:rPr lang="ko-KR" altLang="en-US" dirty="0"/>
              <a:t>국민건강보험공단</a:t>
            </a:r>
            <a:r>
              <a:rPr lang="en-US" altLang="ko-KR" dirty="0"/>
              <a:t>_</a:t>
            </a:r>
            <a:r>
              <a:rPr lang="ko-KR" altLang="en-US" dirty="0"/>
              <a:t>건강검진정보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ko-KR" altLang="en-US" dirty="0" err="1"/>
              <a:t>공공데이터포털</a:t>
            </a:r>
            <a:r>
              <a:rPr lang="en-US" altLang="ko-KR" sz="1400" dirty="0"/>
              <a:t>(</a:t>
            </a:r>
            <a:r>
              <a:rPr lang="en-US" altLang="ko-KR" sz="1400" dirty="0">
                <a:hlinkClick r:id="rId2"/>
              </a:rPr>
              <a:t>https://www.data.go.kr/data/15007122/fileData.do#/layer_data_information</a:t>
            </a:r>
            <a:r>
              <a:rPr lang="en-US" altLang="ko-KR" sz="1400" dirty="0"/>
              <a:t>)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구성 </a:t>
            </a:r>
            <a:endParaRPr lang="en-US" altLang="ko-KR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dirty="0"/>
              <a:t>2019</a:t>
            </a:r>
            <a:r>
              <a:rPr lang="ko-KR" altLang="en-US" dirty="0"/>
              <a:t>년에 대한민국 </a:t>
            </a:r>
            <a:r>
              <a:rPr lang="en-US" altLang="ko-KR" dirty="0"/>
              <a:t>40~ 60</a:t>
            </a:r>
            <a:r>
              <a:rPr lang="ko-KR" altLang="en-US" dirty="0"/>
              <a:t>세 </a:t>
            </a:r>
            <a:r>
              <a:rPr lang="en-US" altLang="ko-KR" dirty="0"/>
              <a:t>100</a:t>
            </a:r>
            <a:r>
              <a:rPr lang="ko-KR" altLang="en-US" dirty="0" err="1"/>
              <a:t>만건</a:t>
            </a:r>
            <a:r>
              <a:rPr lang="ko-KR" altLang="en-US" dirty="0"/>
              <a:t> </a:t>
            </a:r>
            <a:r>
              <a:rPr lang="ko-KR" altLang="en-US" dirty="0" err="1"/>
              <a:t>랜덤샘플링</a:t>
            </a:r>
            <a:r>
              <a:rPr lang="ko-KR" altLang="en-US" dirty="0"/>
              <a:t> 건강검진정보</a:t>
            </a:r>
            <a:endParaRPr lang="en-US" altLang="ko-KR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dirty="0"/>
              <a:t>22</a:t>
            </a:r>
            <a:r>
              <a:rPr lang="ko-KR" altLang="en-US" dirty="0"/>
              <a:t>열 </a:t>
            </a:r>
            <a:r>
              <a:rPr lang="en-US" altLang="ko-KR" dirty="0"/>
              <a:t>* 100</a:t>
            </a:r>
            <a:r>
              <a:rPr lang="ko-KR" altLang="en-US" dirty="0"/>
              <a:t>만행으로 이루어짐</a:t>
            </a:r>
            <a:r>
              <a:rPr lang="en-US" altLang="ko-KR" dirty="0"/>
              <a:t>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/>
              <a:t>검진자의 기본정보</a:t>
            </a:r>
            <a:r>
              <a:rPr lang="en-US" altLang="ko-KR" dirty="0"/>
              <a:t>(</a:t>
            </a:r>
            <a:r>
              <a:rPr lang="ko-KR" altLang="en-US" dirty="0"/>
              <a:t>체중</a:t>
            </a:r>
            <a:r>
              <a:rPr lang="en-US" altLang="ko-KR" dirty="0"/>
              <a:t>, </a:t>
            </a:r>
            <a:r>
              <a:rPr lang="ko-KR" altLang="en-US" dirty="0"/>
              <a:t>신장 등</a:t>
            </a:r>
            <a:r>
              <a:rPr lang="en-US" altLang="ko-KR" dirty="0"/>
              <a:t>), </a:t>
            </a:r>
            <a:r>
              <a:rPr lang="ko-KR" altLang="en-US" dirty="0"/>
              <a:t>검진정보</a:t>
            </a:r>
            <a:r>
              <a:rPr lang="en-US" altLang="ko-KR" dirty="0"/>
              <a:t>(</a:t>
            </a:r>
            <a:r>
              <a:rPr lang="ko-KR" altLang="en-US" dirty="0"/>
              <a:t>혈압</a:t>
            </a:r>
            <a:r>
              <a:rPr lang="en-US" altLang="ko-KR" dirty="0"/>
              <a:t>, </a:t>
            </a:r>
            <a:r>
              <a:rPr lang="ko-KR" altLang="en-US" dirty="0"/>
              <a:t>혈당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/>
              <a:t>각 데이터는 수치형</a:t>
            </a:r>
            <a:r>
              <a:rPr lang="en-US" altLang="ko-KR" dirty="0"/>
              <a:t>, </a:t>
            </a:r>
            <a:r>
              <a:rPr lang="ko-KR" altLang="en-US" dirty="0"/>
              <a:t>범주형</a:t>
            </a:r>
            <a:r>
              <a:rPr lang="en-US" altLang="ko-KR" dirty="0"/>
              <a:t>, </a:t>
            </a:r>
            <a:r>
              <a:rPr lang="ko-KR" altLang="en-US" dirty="0"/>
              <a:t>명목형으로 이루어짐</a:t>
            </a:r>
            <a:r>
              <a:rPr lang="en-US" altLang="ko-KR" dirty="0"/>
              <a:t>.</a:t>
            </a:r>
          </a:p>
          <a:p>
            <a:endParaRPr lang="ko-KR" altLang="en-US" sz="3200" dirty="0"/>
          </a:p>
        </p:txBody>
      </p:sp>
      <p:sp>
        <p:nvSpPr>
          <p:cNvPr id="4" name="액자 3">
            <a:extLst>
              <a:ext uri="{FF2B5EF4-FFF2-40B4-BE49-F238E27FC236}">
                <a16:creationId xmlns:a16="http://schemas.microsoft.com/office/drawing/2014/main" id="{D8098CAB-E77F-4D9B-84FB-84C1F42907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2005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CB593E3B-C19F-4E58-9ABD-58698C8F340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A809F09-92EF-4FCE-9A9E-38ED9EB76976}"/>
              </a:ext>
            </a:extLst>
          </p:cNvPr>
          <p:cNvSpPr/>
          <p:nvPr/>
        </p:nvSpPr>
        <p:spPr>
          <a:xfrm>
            <a:off x="523748" y="775607"/>
            <a:ext cx="5019820" cy="5121102"/>
          </a:xfrm>
          <a:prstGeom prst="roundRect">
            <a:avLst/>
          </a:prstGeom>
          <a:noFill/>
          <a:ln w="762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chemeClr val="tx1"/>
                </a:solidFill>
              </a:rPr>
              <a:t>35%</a:t>
            </a:r>
            <a:r>
              <a:rPr lang="ko-KR" altLang="en-US" sz="2400" dirty="0">
                <a:solidFill>
                  <a:schemeClr val="tx1"/>
                </a:solidFill>
              </a:rPr>
              <a:t>이상의 </a:t>
            </a:r>
            <a:r>
              <a:rPr lang="ko-KR" altLang="en-US" sz="2400" dirty="0" err="1">
                <a:solidFill>
                  <a:schemeClr val="tx1"/>
                </a:solidFill>
              </a:rPr>
              <a:t>결측치가</a:t>
            </a:r>
            <a:r>
              <a:rPr lang="ko-KR" altLang="en-US" sz="2400" dirty="0">
                <a:solidFill>
                  <a:schemeClr val="tx1"/>
                </a:solidFill>
              </a:rPr>
              <a:t> 존재하지만</a:t>
            </a:r>
            <a:r>
              <a:rPr lang="en-US" altLang="ko-KR" sz="2400" dirty="0">
                <a:solidFill>
                  <a:schemeClr val="tx1"/>
                </a:solidFill>
              </a:rPr>
              <a:t>, </a:t>
            </a:r>
            <a:r>
              <a:rPr lang="ko-KR" altLang="en-US" sz="2400" dirty="0">
                <a:solidFill>
                  <a:schemeClr val="tx1"/>
                </a:solidFill>
              </a:rPr>
              <a:t>평균값이 </a:t>
            </a:r>
            <a:r>
              <a:rPr lang="en-US" altLang="ko-KR" sz="2400" dirty="0">
                <a:solidFill>
                  <a:schemeClr val="tx1"/>
                </a:solidFill>
              </a:rPr>
              <a:t>1</a:t>
            </a:r>
            <a:r>
              <a:rPr lang="ko-KR" altLang="en-US" sz="2400" dirty="0">
                <a:solidFill>
                  <a:schemeClr val="tx1"/>
                </a:solidFill>
              </a:rPr>
              <a:t>에 가까움</a:t>
            </a:r>
            <a:r>
              <a:rPr lang="en-US" altLang="ko-KR" sz="2400" dirty="0">
                <a:solidFill>
                  <a:schemeClr val="tx1"/>
                </a:solidFill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원데이터를 확인해본 결과</a:t>
            </a:r>
            <a:r>
              <a:rPr lang="en-US" altLang="ko-KR" sz="2400" dirty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</a:p>
          <a:p>
            <a:r>
              <a:rPr lang="en-US" altLang="ko-KR" sz="2400" dirty="0">
                <a:solidFill>
                  <a:schemeClr val="tx1"/>
                </a:solidFill>
                <a:sym typeface="Wingdings" panose="05000000000000000000" pitchFamily="2" charset="2"/>
              </a:rPr>
              <a:t>   “</a:t>
            </a:r>
            <a:r>
              <a:rPr lang="ko-KR" alt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음주중이다</a:t>
            </a:r>
            <a:r>
              <a:rPr lang="en-US" altLang="ko-KR" sz="2400" dirty="0">
                <a:solidFill>
                  <a:schemeClr val="tx1"/>
                </a:solidFill>
                <a:sym typeface="Wingdings" panose="05000000000000000000" pitchFamily="2" charset="2"/>
              </a:rPr>
              <a:t>” </a:t>
            </a:r>
            <a:r>
              <a:rPr lang="ko-KR" alt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는 </a:t>
            </a:r>
            <a:r>
              <a:rPr lang="en-US" altLang="ko-KR" sz="2400" dirty="0">
                <a:solidFill>
                  <a:schemeClr val="tx1"/>
                </a:solidFill>
                <a:sym typeface="Wingdings" panose="05000000000000000000" pitchFamily="2" charset="2"/>
              </a:rPr>
              <a:t>1, </a:t>
            </a:r>
            <a:br>
              <a:rPr lang="en-US" altLang="ko-KR" sz="24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altLang="ko-KR" sz="2400" dirty="0">
                <a:solidFill>
                  <a:schemeClr val="tx1"/>
                </a:solidFill>
                <a:sym typeface="Wingdings" panose="05000000000000000000" pitchFamily="2" charset="2"/>
              </a:rPr>
              <a:t>   “</a:t>
            </a:r>
            <a:r>
              <a:rPr lang="ko-KR" altLang="en-US" sz="2400" dirty="0" err="1">
                <a:solidFill>
                  <a:schemeClr val="tx1"/>
                </a:solidFill>
                <a:sym typeface="Wingdings" panose="05000000000000000000" pitchFamily="2" charset="2"/>
              </a:rPr>
              <a:t>음주중이지</a:t>
            </a:r>
            <a:r>
              <a:rPr lang="ko-KR" alt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 않다</a:t>
            </a:r>
            <a:r>
              <a:rPr lang="en-US" altLang="ko-KR" sz="2400" dirty="0">
                <a:solidFill>
                  <a:schemeClr val="tx1"/>
                </a:solidFill>
                <a:sym typeface="Wingdings" panose="05000000000000000000" pitchFamily="2" charset="2"/>
              </a:rPr>
              <a:t>＂</a:t>
            </a:r>
            <a:r>
              <a:rPr lang="ko-KR" alt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는</a:t>
            </a:r>
            <a:endParaRPr lang="en-US" altLang="ko-KR" sz="2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ko-KR" alt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   </a:t>
            </a:r>
            <a:r>
              <a:rPr lang="en-US" altLang="ko-KR" sz="2400" dirty="0">
                <a:solidFill>
                  <a:schemeClr val="tx1"/>
                </a:solidFill>
                <a:sym typeface="Wingdings" panose="05000000000000000000" pitchFamily="2" charset="2"/>
              </a:rPr>
              <a:t>Null </a:t>
            </a:r>
            <a:r>
              <a:rPr lang="ko-KR" alt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값으로 입력됨을 확인함</a:t>
            </a:r>
            <a:r>
              <a:rPr lang="en-US" altLang="ko-KR" sz="2400" dirty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sz="2400" dirty="0">
                <a:solidFill>
                  <a:schemeClr val="tx1"/>
                </a:solidFill>
                <a:sym typeface="Wingdings" panose="05000000000000000000" pitchFamily="2" charset="2"/>
              </a:rPr>
              <a:t>“</a:t>
            </a:r>
            <a:r>
              <a:rPr lang="ko-KR" alt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음주여부</a:t>
            </a:r>
            <a:r>
              <a:rPr lang="en-US" altLang="ko-KR" sz="2400" dirty="0">
                <a:solidFill>
                  <a:schemeClr val="tx1"/>
                </a:solidFill>
                <a:sym typeface="Wingdings" panose="05000000000000000000" pitchFamily="2" charset="2"/>
              </a:rPr>
              <a:t>” </a:t>
            </a:r>
            <a:r>
              <a:rPr lang="ko-KR" alt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컬럼의 </a:t>
            </a:r>
            <a:r>
              <a:rPr lang="ko-KR" altLang="en-US" sz="2400" dirty="0" err="1">
                <a:solidFill>
                  <a:schemeClr val="tx1"/>
                </a:solidFill>
                <a:sym typeface="Wingdings" panose="05000000000000000000" pitchFamily="2" charset="2"/>
              </a:rPr>
              <a:t>데이터중</a:t>
            </a:r>
            <a:r>
              <a:rPr lang="ko-KR" alt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2400" dirty="0">
                <a:solidFill>
                  <a:schemeClr val="tx1"/>
                </a:solidFill>
                <a:sym typeface="Wingdings" panose="05000000000000000000" pitchFamily="2" charset="2"/>
              </a:rPr>
              <a:t>Null</a:t>
            </a:r>
            <a:r>
              <a:rPr lang="ko-KR" alt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인 값을 </a:t>
            </a:r>
            <a:r>
              <a:rPr lang="en-US" altLang="ko-KR" sz="2400" dirty="0">
                <a:solidFill>
                  <a:schemeClr val="tx1"/>
                </a:solidFill>
                <a:sym typeface="Wingdings" panose="05000000000000000000" pitchFamily="2" charset="2"/>
              </a:rPr>
              <a:t>0</a:t>
            </a:r>
            <a:r>
              <a:rPr lang="ko-KR" alt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으로 대체함</a:t>
            </a:r>
            <a:r>
              <a:rPr lang="en-US" altLang="ko-KR" sz="2400" dirty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565D160-57B5-4821-939D-80560529A15A}"/>
              </a:ext>
            </a:extLst>
          </p:cNvPr>
          <p:cNvSpPr/>
          <p:nvPr/>
        </p:nvSpPr>
        <p:spPr>
          <a:xfrm>
            <a:off x="5690837" y="775607"/>
            <a:ext cx="5598954" cy="5066391"/>
          </a:xfrm>
          <a:prstGeom prst="rect">
            <a:avLst/>
          </a:prstGeom>
          <a:noFill/>
          <a:ln w="762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9C19939-95B6-4963-8B1A-20D1FF1FA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838" y="775607"/>
            <a:ext cx="5543568" cy="506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6685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A30E83-BC47-4CC3-8FF3-084A1B812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3599022"/>
            <a:ext cx="8686800" cy="1325563"/>
          </a:xfrm>
        </p:spPr>
        <p:txBody>
          <a:bodyPr/>
          <a:lstStyle/>
          <a:p>
            <a:r>
              <a:rPr lang="en-US" altLang="ko-KR" sz="2800" b="1" dirty="0"/>
              <a:t>&lt;</a:t>
            </a:r>
            <a:r>
              <a:rPr lang="ko-KR" altLang="en-US" sz="2800" b="1" dirty="0"/>
              <a:t>비만정보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흡연여부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음주여부에 대한 </a:t>
            </a:r>
            <a:r>
              <a:rPr lang="ko-KR" altLang="en-US" sz="2800" b="1" dirty="0" err="1"/>
              <a:t>기초통계량</a:t>
            </a:r>
            <a:r>
              <a:rPr lang="en-US" altLang="ko-KR" sz="2800" b="1" dirty="0"/>
              <a:t>&gt;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3E0889-A51E-430C-896E-B1192B011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800" y="4923044"/>
            <a:ext cx="10515600" cy="95486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à"/>
            </a:pPr>
            <a:r>
              <a:rPr lang="ko-KR" altLang="en-US" sz="2400" dirty="0">
                <a:sym typeface="Wingdings" panose="05000000000000000000" pitchFamily="2" charset="2"/>
              </a:rPr>
              <a:t>각 정보에 관련된 데이터들의 </a:t>
            </a:r>
            <a:r>
              <a:rPr lang="ko-KR" altLang="en-US" sz="2400" dirty="0" err="1">
                <a:sym typeface="Wingdings" panose="05000000000000000000" pitchFamily="2" charset="2"/>
              </a:rPr>
              <a:t>결측치</a:t>
            </a:r>
            <a:r>
              <a:rPr lang="en-US" altLang="ko-KR" sz="2400" dirty="0">
                <a:sym typeface="Wingdings" panose="05000000000000000000" pitchFamily="2" charset="2"/>
              </a:rPr>
              <a:t>, </a:t>
            </a:r>
            <a:r>
              <a:rPr lang="ko-KR" altLang="en-US" sz="2400" dirty="0">
                <a:sym typeface="Wingdings" panose="05000000000000000000" pitchFamily="2" charset="2"/>
              </a:rPr>
              <a:t>이상치를 확인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altLang="ko-KR" sz="2400" dirty="0">
                <a:sym typeface="Wingdings" panose="05000000000000000000" pitchFamily="2" charset="2"/>
              </a:rPr>
              <a:t>“</a:t>
            </a:r>
            <a:r>
              <a:rPr lang="ko-KR" altLang="en-US" sz="2400" dirty="0">
                <a:sym typeface="Wingdings" panose="05000000000000000000" pitchFamily="2" charset="2"/>
              </a:rPr>
              <a:t>허리둘레</a:t>
            </a:r>
            <a:r>
              <a:rPr lang="en-US" altLang="ko-KR" sz="2400" dirty="0">
                <a:sym typeface="Wingdings" panose="05000000000000000000" pitchFamily="2" charset="2"/>
              </a:rPr>
              <a:t>” </a:t>
            </a:r>
            <a:r>
              <a:rPr lang="ko-KR" altLang="en-US" sz="2400" dirty="0">
                <a:sym typeface="Wingdings" panose="05000000000000000000" pitchFamily="2" charset="2"/>
              </a:rPr>
              <a:t>컬럼에서 최대치가 </a:t>
            </a:r>
            <a:r>
              <a:rPr lang="en-US" altLang="ko-KR" sz="2400" dirty="0">
                <a:sym typeface="Wingdings" panose="05000000000000000000" pitchFamily="2" charset="2"/>
              </a:rPr>
              <a:t>999</a:t>
            </a:r>
            <a:r>
              <a:rPr lang="ko-KR" altLang="en-US" sz="2400" dirty="0">
                <a:sym typeface="Wingdings" panose="05000000000000000000" pitchFamily="2" charset="2"/>
              </a:rPr>
              <a:t>로 이상치가 존재함을 알 수 있다</a:t>
            </a:r>
            <a:r>
              <a:rPr lang="en-US" altLang="ko-KR" sz="2400" dirty="0"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BFCDFA-268F-4023-ACAF-138D1CD44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433625"/>
            <a:ext cx="10312400" cy="3509328"/>
          </a:xfrm>
          <a:prstGeom prst="rect">
            <a:avLst/>
          </a:prstGeom>
        </p:spPr>
      </p:pic>
      <p:sp>
        <p:nvSpPr>
          <p:cNvPr id="6" name="액자 5">
            <a:extLst>
              <a:ext uri="{FF2B5EF4-FFF2-40B4-BE49-F238E27FC236}">
                <a16:creationId xmlns:a16="http://schemas.microsoft.com/office/drawing/2014/main" id="{5436F65B-4498-4CD0-8475-8A41808372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BCF138-E17A-4685-980B-8487BCBFE3C3}"/>
              </a:ext>
            </a:extLst>
          </p:cNvPr>
          <p:cNvSpPr/>
          <p:nvPr/>
        </p:nvSpPr>
        <p:spPr>
          <a:xfrm>
            <a:off x="5910580" y="3599022"/>
            <a:ext cx="1628140" cy="34393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2318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F0932AF0-AB77-4BA8-B4CC-124FF7A9B8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842519F-3C18-454F-B9B8-F088A7D3A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702" y="986314"/>
            <a:ext cx="10106596" cy="4885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8923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F0932AF0-AB77-4BA8-B4CC-124FF7A9B8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F01AD9A-E78E-4D2F-9250-54DB90B1C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42" y="693266"/>
            <a:ext cx="10838116" cy="547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3890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F0932AF0-AB77-4BA8-B4CC-124FF7A9B8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04C7A84-6D28-409B-BC0E-D8F4DA168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492" y="573374"/>
            <a:ext cx="10415016" cy="451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F82DA22-ADF7-4882-8F37-44D579A181EA}"/>
              </a:ext>
            </a:extLst>
          </p:cNvPr>
          <p:cNvSpPr txBox="1"/>
          <p:nvPr/>
        </p:nvSpPr>
        <p:spPr>
          <a:xfrm>
            <a:off x="1121664" y="5449892"/>
            <a:ext cx="99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ym typeface="Wingdings" panose="05000000000000000000" pitchFamily="2" charset="2"/>
              </a:rPr>
              <a:t> </a:t>
            </a:r>
            <a:r>
              <a:rPr lang="ko-KR" altLang="en-US" sz="2800" dirty="0">
                <a:sym typeface="Wingdings" panose="05000000000000000000" pitchFamily="2" charset="2"/>
              </a:rPr>
              <a:t>허리둘레가 </a:t>
            </a:r>
            <a:r>
              <a:rPr lang="en-US" altLang="ko-KR" sz="2800" dirty="0">
                <a:sym typeface="Wingdings" panose="05000000000000000000" pitchFamily="2" charset="2"/>
              </a:rPr>
              <a:t>600(600Cm)</a:t>
            </a:r>
            <a:r>
              <a:rPr lang="ko-KR" altLang="en-US" sz="2800" dirty="0">
                <a:sym typeface="Wingdings" panose="05000000000000000000" pitchFamily="2" charset="2"/>
              </a:rPr>
              <a:t>이상인 값은 이상치로</a:t>
            </a:r>
            <a:r>
              <a:rPr lang="en-US" altLang="ko-KR" sz="2800" dirty="0">
                <a:sym typeface="Wingdings" panose="05000000000000000000" pitchFamily="2" charset="2"/>
              </a:rPr>
              <a:t>, </a:t>
            </a:r>
            <a:r>
              <a:rPr lang="ko-KR" altLang="en-US" sz="2800" dirty="0">
                <a:sym typeface="Wingdings" panose="05000000000000000000" pitchFamily="2" charset="2"/>
              </a:rPr>
              <a:t>삭제 처리</a:t>
            </a:r>
            <a:r>
              <a:rPr lang="en-US" altLang="ko-KR" sz="2800" dirty="0">
                <a:sym typeface="Wingdings" panose="05000000000000000000" pitchFamily="2" charset="2"/>
              </a:rPr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411034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8BA81B53-FE2D-4575-A258-0633827A8DB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146CA02C-FB81-4798-991C-CD9E53AB2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416" y="3863893"/>
            <a:ext cx="10869168" cy="1325563"/>
          </a:xfrm>
        </p:spPr>
        <p:txBody>
          <a:bodyPr>
            <a:normAutofit/>
          </a:bodyPr>
          <a:lstStyle/>
          <a:p>
            <a:r>
              <a:rPr lang="en-US" altLang="ko-KR" sz="2600" b="1" dirty="0"/>
              <a:t>&lt;</a:t>
            </a:r>
            <a:r>
              <a:rPr lang="ko-KR" altLang="en-US" sz="2600" b="1" dirty="0"/>
              <a:t>고혈압</a:t>
            </a:r>
            <a:r>
              <a:rPr lang="en-US" altLang="ko-KR" sz="2600" b="1" dirty="0"/>
              <a:t>, </a:t>
            </a:r>
            <a:r>
              <a:rPr lang="ko-KR" altLang="en-US" sz="2600" b="1" dirty="0"/>
              <a:t>고</a:t>
            </a:r>
            <a:r>
              <a:rPr lang="en-US" altLang="ko-KR" sz="2600" b="1" dirty="0"/>
              <a:t>-</a:t>
            </a:r>
            <a:r>
              <a:rPr lang="ko-KR" altLang="en-US" sz="2600" b="1" dirty="0" err="1"/>
              <a:t>저혈당</a:t>
            </a:r>
            <a:r>
              <a:rPr lang="en-US" altLang="ko-KR" sz="2600" b="1" dirty="0"/>
              <a:t>, </a:t>
            </a:r>
            <a:r>
              <a:rPr lang="ko-KR" altLang="en-US" sz="2600" b="1" dirty="0"/>
              <a:t>혈색소</a:t>
            </a:r>
            <a:r>
              <a:rPr lang="en-US" altLang="ko-KR" sz="2600" b="1" dirty="0"/>
              <a:t>, </a:t>
            </a:r>
            <a:r>
              <a:rPr lang="ko-KR" altLang="en-US" sz="2600" b="1" dirty="0" err="1"/>
              <a:t>요단백</a:t>
            </a:r>
            <a:r>
              <a:rPr lang="en-US" altLang="ko-KR" sz="2600" b="1" dirty="0"/>
              <a:t>, </a:t>
            </a:r>
            <a:r>
              <a:rPr lang="ko-KR" altLang="en-US" sz="2600" b="1" dirty="0"/>
              <a:t>장기손상수치에 대한 </a:t>
            </a:r>
            <a:r>
              <a:rPr lang="ko-KR" altLang="en-US" sz="2600" b="1" dirty="0" err="1"/>
              <a:t>기초통계량</a:t>
            </a:r>
            <a:r>
              <a:rPr lang="en-US" altLang="ko-KR" sz="2600" b="1" dirty="0"/>
              <a:t>&gt;</a:t>
            </a:r>
            <a:endParaRPr lang="ko-KR" altLang="en-US" sz="2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2C03E2-8446-40B4-8604-62C5C3BF21A3}"/>
              </a:ext>
            </a:extLst>
          </p:cNvPr>
          <p:cNvSpPr txBox="1"/>
          <p:nvPr/>
        </p:nvSpPr>
        <p:spPr>
          <a:xfrm>
            <a:off x="761238" y="4945448"/>
            <a:ext cx="10321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à"/>
            </a:pPr>
            <a:r>
              <a:rPr lang="ko-KR" altLang="en-US" sz="2400" dirty="0">
                <a:sym typeface="Wingdings" panose="05000000000000000000" pitchFamily="2" charset="2"/>
              </a:rPr>
              <a:t>질병유무를 판단하는 컬럼데이터에 대한 </a:t>
            </a:r>
            <a:r>
              <a:rPr lang="ko-KR" altLang="en-US" sz="2400" dirty="0" err="1">
                <a:sym typeface="Wingdings" panose="05000000000000000000" pitchFamily="2" charset="2"/>
              </a:rPr>
              <a:t>기초통계량으로</a:t>
            </a:r>
            <a:r>
              <a:rPr lang="en-US" altLang="ko-KR" sz="2400" dirty="0">
                <a:sym typeface="Wingdings" panose="05000000000000000000" pitchFamily="2" charset="2"/>
              </a:rPr>
              <a:t>,</a:t>
            </a:r>
            <a:r>
              <a:rPr lang="ko-KR" altLang="en-US" sz="2400" dirty="0">
                <a:sym typeface="Wingdings" panose="05000000000000000000" pitchFamily="2" charset="2"/>
              </a:rPr>
              <a:t> </a:t>
            </a:r>
            <a:br>
              <a:rPr lang="en-US" altLang="ko-KR" sz="2400" dirty="0">
                <a:sym typeface="Wingdings" panose="05000000000000000000" pitchFamily="2" charset="2"/>
              </a:rPr>
            </a:br>
            <a:r>
              <a:rPr lang="ko-KR" altLang="en-US" sz="2400" dirty="0">
                <a:sym typeface="Wingdings" panose="05000000000000000000" pitchFamily="2" charset="2"/>
              </a:rPr>
              <a:t>공복혈당</a:t>
            </a:r>
            <a:r>
              <a:rPr lang="en-US" altLang="ko-KR" sz="2400" dirty="0">
                <a:sym typeface="Wingdings" panose="05000000000000000000" pitchFamily="2" charset="2"/>
              </a:rPr>
              <a:t>, AST, ALT, </a:t>
            </a:r>
            <a:r>
              <a:rPr lang="ko-KR" altLang="en-US" sz="2400" dirty="0">
                <a:sym typeface="Wingdings" panose="05000000000000000000" pitchFamily="2" charset="2"/>
              </a:rPr>
              <a:t>감마 </a:t>
            </a:r>
            <a:r>
              <a:rPr lang="ko-KR" altLang="en-US" sz="2400" dirty="0" err="1">
                <a:sym typeface="Wingdings" panose="05000000000000000000" pitchFamily="2" charset="2"/>
              </a:rPr>
              <a:t>지티피에</a:t>
            </a:r>
            <a:r>
              <a:rPr lang="ko-KR" altLang="en-US" sz="2400" dirty="0">
                <a:sym typeface="Wingdings" panose="05000000000000000000" pitchFamily="2" charset="2"/>
              </a:rPr>
              <a:t> 이상치가 발생함을 확인 할 수 있다</a:t>
            </a:r>
            <a:r>
              <a:rPr lang="en-US" altLang="ko-KR" sz="2400" dirty="0">
                <a:sym typeface="Wingdings" panose="05000000000000000000" pitchFamily="2" charset="2"/>
              </a:rPr>
              <a:t>.</a:t>
            </a:r>
            <a:endParaRPr lang="ko-KR" altLang="en-US" sz="2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C8A34A5-A758-49C8-909B-40533402D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008" y="472993"/>
            <a:ext cx="11301984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2364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F0932AF0-AB77-4BA8-B4CC-124FF7A9B8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7C9005B-9933-4106-80A1-BA2360806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05" y="666673"/>
            <a:ext cx="10290251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06113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F0932AF0-AB77-4BA8-B4CC-124FF7A9B8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0369817E-3F0B-4DE8-AB2B-BB72CA600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506" y="729000"/>
            <a:ext cx="10152987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3779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F0932AF0-AB77-4BA8-B4CC-124FF7A9B8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D145DC59-3A20-44F6-8E41-AE1880C86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76" y="702514"/>
            <a:ext cx="10290048" cy="4428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2F93F9CD-A56A-4971-BFB6-9540BB4E725F}"/>
              </a:ext>
            </a:extLst>
          </p:cNvPr>
          <p:cNvSpPr/>
          <p:nvPr/>
        </p:nvSpPr>
        <p:spPr>
          <a:xfrm>
            <a:off x="9180576" y="2265230"/>
            <a:ext cx="1522143" cy="79496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4EB066-E348-41DA-A7DE-13F932B36BE0}"/>
              </a:ext>
            </a:extLst>
          </p:cNvPr>
          <p:cNvSpPr txBox="1"/>
          <p:nvPr/>
        </p:nvSpPr>
        <p:spPr>
          <a:xfrm>
            <a:off x="2414016" y="5323053"/>
            <a:ext cx="7363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ym typeface="Wingdings" panose="05000000000000000000" pitchFamily="2" charset="2"/>
              </a:rPr>
              <a:t> </a:t>
            </a:r>
            <a:r>
              <a:rPr lang="ko-KR" altLang="en-US" sz="2400" dirty="0">
                <a:sym typeface="Wingdings" panose="05000000000000000000" pitchFamily="2" charset="2"/>
              </a:rPr>
              <a:t>값이 </a:t>
            </a:r>
            <a:r>
              <a:rPr lang="en-US" altLang="ko-KR" sz="2400" dirty="0">
                <a:sym typeface="Wingdings" panose="05000000000000000000" pitchFamily="2" charset="2"/>
              </a:rPr>
              <a:t>800</a:t>
            </a:r>
            <a:r>
              <a:rPr lang="ko-KR" altLang="en-US" sz="2400" dirty="0">
                <a:sym typeface="Wingdings" panose="05000000000000000000" pitchFamily="2" charset="2"/>
              </a:rPr>
              <a:t>이상인 수치와 </a:t>
            </a:r>
            <a:r>
              <a:rPr lang="en-US" altLang="ko-KR" sz="2400" dirty="0">
                <a:sym typeface="Wingdings" panose="05000000000000000000" pitchFamily="2" charset="2"/>
              </a:rPr>
              <a:t>5</a:t>
            </a:r>
            <a:r>
              <a:rPr lang="ko-KR" altLang="en-US" sz="2400" dirty="0">
                <a:sym typeface="Wingdings" panose="05000000000000000000" pitchFamily="2" charset="2"/>
              </a:rPr>
              <a:t>미만의 값을 가지는 값을 이상치로 판단한다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603074B-C36F-4578-8D86-8AFD30B6B09C}"/>
              </a:ext>
            </a:extLst>
          </p:cNvPr>
          <p:cNvSpPr/>
          <p:nvPr/>
        </p:nvSpPr>
        <p:spPr>
          <a:xfrm>
            <a:off x="1489281" y="2265230"/>
            <a:ext cx="461439" cy="79496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767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F0932AF0-AB77-4BA8-B4CC-124FF7A9B8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8BC8AE0B-C3BA-4F01-86E0-9148D6A7C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728" y="533776"/>
            <a:ext cx="5397245" cy="5698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5C01540B-F3CD-4275-BC26-6FCC69827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26" y="533776"/>
            <a:ext cx="5397245" cy="5698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038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23D8C-45FA-4E3F-8B31-37668A191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370AE7-E367-4E11-9683-C3C7ECFC1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액자 3">
            <a:extLst>
              <a:ext uri="{FF2B5EF4-FFF2-40B4-BE49-F238E27FC236}">
                <a16:creationId xmlns:a16="http://schemas.microsoft.com/office/drawing/2014/main" id="{27CFFAD7-F881-4949-9F40-FB6614A58F4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DF9FC8-0B2F-42C0-8904-2D24D7E783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92" t="27037" r="47524" b="9514"/>
          <a:stretch/>
        </p:blipFill>
        <p:spPr>
          <a:xfrm>
            <a:off x="421480" y="558138"/>
            <a:ext cx="5609865" cy="57417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36CEF34-0943-4745-B78A-2D764E65BA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792" t="27402" r="25028" b="9931"/>
          <a:stretch/>
        </p:blipFill>
        <p:spPr>
          <a:xfrm>
            <a:off x="5145602" y="558138"/>
            <a:ext cx="6624918" cy="574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5102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F0932AF0-AB77-4BA8-B4CC-124FF7A9B8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4344" name="Picture 8">
            <a:extLst>
              <a:ext uri="{FF2B5EF4-FFF2-40B4-BE49-F238E27FC236}">
                <a16:creationId xmlns:a16="http://schemas.microsoft.com/office/drawing/2014/main" id="{33A9F871-5F9D-49C6-A3F5-92038E9B4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516636"/>
            <a:ext cx="10648950" cy="4725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5DD401A-E849-44B0-8A89-C83B1F283DFB}"/>
              </a:ext>
            </a:extLst>
          </p:cNvPr>
          <p:cNvSpPr txBox="1"/>
          <p:nvPr/>
        </p:nvSpPr>
        <p:spPr>
          <a:xfrm>
            <a:off x="1478280" y="5405253"/>
            <a:ext cx="9235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 err="1">
                <a:sym typeface="Wingdings" panose="05000000000000000000" pitchFamily="2" charset="2"/>
              </a:rPr>
              <a:t>기초통계량과</a:t>
            </a:r>
            <a:r>
              <a:rPr lang="ko-KR" altLang="en-US" sz="2000" dirty="0">
                <a:sym typeface="Wingdings" panose="05000000000000000000" pitchFamily="2" charset="2"/>
              </a:rPr>
              <a:t> 상자그림에서 이상치로 확인되지만</a:t>
            </a:r>
            <a:r>
              <a:rPr lang="en-US" altLang="ko-KR" sz="2000" dirty="0">
                <a:sym typeface="Wingdings" panose="05000000000000000000" pitchFamily="2" charset="2"/>
              </a:rPr>
              <a:t>, </a:t>
            </a:r>
            <a:r>
              <a:rPr lang="ko-KR" altLang="en-US" sz="2000" dirty="0">
                <a:sym typeface="Wingdings" panose="05000000000000000000" pitchFamily="2" charset="2"/>
              </a:rPr>
              <a:t>질병이 있는 경우 수치의 급격한 증가가 있을 수 있으므로</a:t>
            </a:r>
            <a:r>
              <a:rPr lang="en-US" altLang="ko-KR" sz="2000" dirty="0">
                <a:sym typeface="Wingdings" panose="05000000000000000000" pitchFamily="2" charset="2"/>
              </a:rPr>
              <a:t>, </a:t>
            </a:r>
            <a:r>
              <a:rPr lang="ko-KR" altLang="en-US" sz="2000" dirty="0">
                <a:sym typeface="Wingdings" panose="05000000000000000000" pitchFamily="2" charset="2"/>
              </a:rPr>
              <a:t>이상치로 처리하지 않도록 한다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944910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F0932AF0-AB77-4BA8-B4CC-124FF7A9B8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481D0A-6D8E-4BE7-8FF9-255937C0CBE5}"/>
              </a:ext>
            </a:extLst>
          </p:cNvPr>
          <p:cNvSpPr txBox="1"/>
          <p:nvPr/>
        </p:nvSpPr>
        <p:spPr>
          <a:xfrm>
            <a:off x="829056" y="646176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600" b="1"/>
              <a:t>연령대 분포확인 및 데이터분할</a:t>
            </a:r>
            <a:endParaRPr lang="ko-KR" altLang="en-US" sz="3200" b="1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324A1342-131A-4631-88AA-115368B11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36" y="1589228"/>
            <a:ext cx="10777728" cy="4518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6203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F0932AF0-AB77-4BA8-B4CC-124FF7A9B8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4EB066-E348-41DA-A7DE-13F932B36BE0}"/>
              </a:ext>
            </a:extLst>
          </p:cNvPr>
          <p:cNvSpPr txBox="1"/>
          <p:nvPr/>
        </p:nvSpPr>
        <p:spPr>
          <a:xfrm>
            <a:off x="1121664" y="921741"/>
            <a:ext cx="9899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sym typeface="Wingdings" panose="05000000000000000000" pitchFamily="2" charset="2"/>
              </a:rPr>
              <a:t>분석주제 </a:t>
            </a:r>
            <a:r>
              <a:rPr lang="ko-KR" altLang="en-US" sz="2400" dirty="0">
                <a:sym typeface="Wingdings" panose="05000000000000000000" pitchFamily="2" charset="2"/>
              </a:rPr>
              <a:t>에서 </a:t>
            </a:r>
            <a:r>
              <a:rPr lang="en-US" altLang="ko-KR" sz="2400" dirty="0">
                <a:sym typeface="Wingdings" panose="05000000000000000000" pitchFamily="2" charset="2"/>
              </a:rPr>
              <a:t>40 ~ 60</a:t>
            </a:r>
            <a:r>
              <a:rPr lang="ko-KR" altLang="en-US" sz="2400" dirty="0">
                <a:sym typeface="Wingdings" panose="05000000000000000000" pitchFamily="2" charset="2"/>
              </a:rPr>
              <a:t>세의 연령층이 대상이므로</a:t>
            </a:r>
            <a:r>
              <a:rPr lang="en-US" altLang="ko-KR" sz="2400" dirty="0">
                <a:sym typeface="Wingdings" panose="05000000000000000000" pitchFamily="2" charset="2"/>
              </a:rPr>
              <a:t>, </a:t>
            </a:r>
            <a:br>
              <a:rPr lang="en-US" altLang="ko-KR" sz="2400" dirty="0">
                <a:sym typeface="Wingdings" panose="05000000000000000000" pitchFamily="2" charset="2"/>
              </a:rPr>
            </a:br>
            <a:r>
              <a:rPr lang="en-US" altLang="ko-KR" sz="2400" dirty="0">
                <a:sym typeface="Wingdings" panose="05000000000000000000" pitchFamily="2" charset="2"/>
              </a:rPr>
              <a:t>20 ~ 85</a:t>
            </a:r>
            <a:r>
              <a:rPr lang="ko-KR" altLang="en-US" sz="2400" dirty="0">
                <a:sym typeface="Wingdings" panose="05000000000000000000" pitchFamily="2" charset="2"/>
              </a:rPr>
              <a:t>세의 원데이터를 분할한다</a:t>
            </a:r>
            <a:r>
              <a:rPr lang="en-US" altLang="ko-KR" sz="2400" dirty="0">
                <a:sym typeface="Wingdings" panose="05000000000000000000" pitchFamily="2" charset="2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앞서 확인한 이상치에 대해 삭제처리 하도록 한다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r>
              <a:rPr lang="ko-KR" altLang="en-US" sz="2400" dirty="0"/>
              <a:t>허리둘레 </a:t>
            </a:r>
            <a:r>
              <a:rPr lang="en-US" altLang="ko-KR" sz="2400" dirty="0"/>
              <a:t>: 800</a:t>
            </a:r>
            <a:r>
              <a:rPr lang="ko-KR" altLang="en-US" sz="2400" dirty="0"/>
              <a:t>이상</a:t>
            </a:r>
            <a:br>
              <a:rPr lang="en-US" altLang="ko-KR" sz="2400" dirty="0"/>
            </a:br>
            <a:r>
              <a:rPr lang="ko-KR" altLang="en-US" sz="2400" dirty="0"/>
              <a:t>공복혈당 </a:t>
            </a:r>
            <a:r>
              <a:rPr lang="en-US" altLang="ko-KR" sz="2400" dirty="0"/>
              <a:t>5</a:t>
            </a:r>
            <a:r>
              <a:rPr lang="ko-KR" altLang="en-US" sz="2400" dirty="0"/>
              <a:t>미만 </a:t>
            </a:r>
            <a:r>
              <a:rPr lang="en-US" altLang="ko-KR" sz="2400" dirty="0"/>
              <a:t>800</a:t>
            </a:r>
            <a:r>
              <a:rPr lang="ko-KR" altLang="en-US" sz="2400" dirty="0"/>
              <a:t>이상</a:t>
            </a:r>
            <a:endParaRPr lang="en-US" altLang="ko-KR" sz="24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1E754BE-AFAE-4994-B00C-E0F3E2484DC7}"/>
              </a:ext>
            </a:extLst>
          </p:cNvPr>
          <p:cNvSpPr/>
          <p:nvPr/>
        </p:nvSpPr>
        <p:spPr>
          <a:xfrm>
            <a:off x="682750" y="3613724"/>
            <a:ext cx="4635262" cy="2092132"/>
          </a:xfrm>
          <a:prstGeom prst="roundRect">
            <a:avLst/>
          </a:prstGeom>
          <a:noFill/>
          <a:ln w="762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원데이터 데이터프레임 </a:t>
            </a:r>
            <a:r>
              <a:rPr lang="en-US" altLang="ko-KR" sz="2800" dirty="0">
                <a:solidFill>
                  <a:schemeClr val="tx1"/>
                </a:solidFill>
              </a:rPr>
              <a:t>1,000,000</a:t>
            </a:r>
            <a:r>
              <a:rPr lang="ko-KR" altLang="en-US" sz="2800" dirty="0">
                <a:solidFill>
                  <a:schemeClr val="tx1"/>
                </a:solidFill>
              </a:rPr>
              <a:t>행 </a:t>
            </a:r>
            <a:r>
              <a:rPr lang="en-US" altLang="ko-KR" sz="2800" dirty="0">
                <a:solidFill>
                  <a:schemeClr val="tx1"/>
                </a:solidFill>
              </a:rPr>
              <a:t>* 35</a:t>
            </a:r>
            <a:r>
              <a:rPr lang="ko-KR" altLang="en-US" sz="2800" dirty="0">
                <a:solidFill>
                  <a:schemeClr val="tx1"/>
                </a:solidFill>
              </a:rPr>
              <a:t>열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F86E82B-3867-4E4F-818C-033F58B87554}"/>
              </a:ext>
            </a:extLst>
          </p:cNvPr>
          <p:cNvSpPr/>
          <p:nvPr/>
        </p:nvSpPr>
        <p:spPr>
          <a:xfrm>
            <a:off x="6873988" y="3613724"/>
            <a:ext cx="4635262" cy="2092132"/>
          </a:xfrm>
          <a:prstGeom prst="roundRect">
            <a:avLst/>
          </a:prstGeom>
          <a:noFill/>
          <a:ln w="762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수정데이터 데이터프레임</a:t>
            </a:r>
            <a:r>
              <a:rPr lang="en-US" altLang="ko-KR" sz="2800" dirty="0">
                <a:solidFill>
                  <a:schemeClr val="tx1"/>
                </a:solidFill>
              </a:rPr>
              <a:t> 545,387</a:t>
            </a:r>
            <a:r>
              <a:rPr lang="ko-KR" altLang="en-US" sz="2800" dirty="0">
                <a:solidFill>
                  <a:schemeClr val="tx1"/>
                </a:solidFill>
              </a:rPr>
              <a:t>행 </a:t>
            </a:r>
            <a:r>
              <a:rPr lang="en-US" altLang="ko-KR" sz="2800" dirty="0">
                <a:solidFill>
                  <a:schemeClr val="tx1"/>
                </a:solidFill>
              </a:rPr>
              <a:t>* 35</a:t>
            </a:r>
            <a:r>
              <a:rPr lang="ko-KR" altLang="en-US" sz="2800" dirty="0">
                <a:solidFill>
                  <a:schemeClr val="tx1"/>
                </a:solidFill>
              </a:rPr>
              <a:t>열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3A587977-D336-47F5-AADC-AB5AC866D7CB}"/>
              </a:ext>
            </a:extLst>
          </p:cNvPr>
          <p:cNvSpPr/>
          <p:nvPr/>
        </p:nvSpPr>
        <p:spPr>
          <a:xfrm>
            <a:off x="5632704" y="4340352"/>
            <a:ext cx="926592" cy="499872"/>
          </a:xfrm>
          <a:prstGeom prst="rightArrow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52078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B4B3A7-435F-429F-9DE6-6730A2F43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50" y="2586049"/>
            <a:ext cx="3238500" cy="1325563"/>
          </a:xfrm>
        </p:spPr>
        <p:txBody>
          <a:bodyPr/>
          <a:lstStyle/>
          <a:p>
            <a:r>
              <a:rPr lang="ko-KR" altLang="en-US" b="1" dirty="0"/>
              <a:t>감사합니다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4" name="액자 3">
            <a:extLst>
              <a:ext uri="{FF2B5EF4-FFF2-40B4-BE49-F238E27FC236}">
                <a16:creationId xmlns:a16="http://schemas.microsoft.com/office/drawing/2014/main" id="{4E32F9FE-8CA0-4DE3-A5DB-BAF6B5542D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1518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C4170D8-93B5-46D6-8EE4-9DEC72A6E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1760"/>
            <a:ext cx="9144000" cy="1655762"/>
          </a:xfrm>
        </p:spPr>
        <p:txBody>
          <a:bodyPr/>
          <a:lstStyle/>
          <a:p>
            <a:r>
              <a:rPr lang="en-US" altLang="ko-KR" sz="2000" dirty="0"/>
              <a:t>161548 </a:t>
            </a:r>
            <a:r>
              <a:rPr lang="ko-KR" altLang="en-US" sz="2000" dirty="0"/>
              <a:t>산업공학과</a:t>
            </a:r>
            <a:endParaRPr lang="en-US" altLang="ko-KR" sz="2000" dirty="0"/>
          </a:p>
          <a:p>
            <a:r>
              <a:rPr lang="ko-KR" altLang="en-US" sz="2000" dirty="0"/>
              <a:t>박세호</a:t>
            </a:r>
            <a:endParaRPr lang="en-US" altLang="ko-KR" sz="2000" dirty="0"/>
          </a:p>
          <a:p>
            <a:endParaRPr lang="en-US" altLang="ko-KR" dirty="0"/>
          </a:p>
        </p:txBody>
      </p:sp>
      <p:sp>
        <p:nvSpPr>
          <p:cNvPr id="5" name="액자 4">
            <a:extLst>
              <a:ext uri="{FF2B5EF4-FFF2-40B4-BE49-F238E27FC236}">
                <a16:creationId xmlns:a16="http://schemas.microsoft.com/office/drawing/2014/main" id="{6FE6EADD-0B87-4659-B516-69BAD394EF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B40F67E-29A9-4093-B74A-9D2DF90530A1}"/>
              </a:ext>
            </a:extLst>
          </p:cNvPr>
          <p:cNvSpPr/>
          <p:nvPr/>
        </p:nvSpPr>
        <p:spPr>
          <a:xfrm>
            <a:off x="2424953" y="854822"/>
            <a:ext cx="7342094" cy="2582116"/>
          </a:xfrm>
          <a:prstGeom prst="roundRect">
            <a:avLst/>
          </a:prstGeom>
          <a:noFill/>
          <a:ln w="21272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tx1"/>
                </a:solidFill>
              </a:rPr>
              <a:t>통계상담및분석</a:t>
            </a:r>
            <a:br>
              <a:rPr lang="en-US" altLang="ko-KR" sz="3600" b="1" dirty="0">
                <a:solidFill>
                  <a:schemeClr val="tx1"/>
                </a:solidFill>
              </a:rPr>
            </a:br>
            <a:r>
              <a:rPr lang="ko-KR" altLang="en-US" sz="3600" b="1" dirty="0" err="1">
                <a:solidFill>
                  <a:schemeClr val="tx1"/>
                </a:solidFill>
              </a:rPr>
              <a:t>데이터찾기</a:t>
            </a:r>
            <a:r>
              <a:rPr lang="en-US" altLang="ko-KR" sz="3600" b="1" dirty="0">
                <a:solidFill>
                  <a:schemeClr val="tx1"/>
                </a:solidFill>
              </a:rPr>
              <a:t>7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90881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4E6F68-8962-45B2-A39F-593680841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8146"/>
            <a:ext cx="10515600" cy="1325563"/>
          </a:xfrm>
        </p:spPr>
        <p:txBody>
          <a:bodyPr>
            <a:noAutofit/>
          </a:bodyPr>
          <a:lstStyle/>
          <a:p>
            <a:r>
              <a:rPr lang="ko-KR" altLang="en-US" sz="3200" b="1" dirty="0"/>
              <a:t>연구의 목적 </a:t>
            </a:r>
            <a:r>
              <a:rPr lang="en-US" altLang="ko-KR" sz="3200" b="1" dirty="0"/>
              <a:t>: </a:t>
            </a:r>
            <a:r>
              <a:rPr lang="en-US" altLang="ko-KR" sz="3200" dirty="0"/>
              <a:t>40</a:t>
            </a:r>
            <a:r>
              <a:rPr lang="ko-KR" altLang="en-US" sz="3200" dirty="0"/>
              <a:t>대 </a:t>
            </a:r>
            <a:r>
              <a:rPr lang="en-US" altLang="ko-KR" sz="3200" dirty="0"/>
              <a:t>~ 60</a:t>
            </a:r>
            <a:r>
              <a:rPr lang="ko-KR" altLang="en-US" sz="3200" dirty="0"/>
              <a:t>대 성인 대상으로 기본신체정보 와 성인병</a:t>
            </a:r>
            <a:r>
              <a:rPr lang="en-US" altLang="ko-KR" sz="3200" dirty="0"/>
              <a:t>(</a:t>
            </a:r>
            <a:r>
              <a:rPr lang="ko-KR" altLang="en-US" sz="3200" dirty="0"/>
              <a:t>고혈압</a:t>
            </a:r>
            <a:r>
              <a:rPr lang="en-US" altLang="ko-KR" sz="3200" dirty="0"/>
              <a:t>, </a:t>
            </a:r>
            <a:r>
              <a:rPr lang="ko-KR" altLang="en-US" sz="3200" dirty="0"/>
              <a:t>혈당이상</a:t>
            </a:r>
            <a:r>
              <a:rPr lang="en-US" altLang="ko-KR" sz="3200" dirty="0"/>
              <a:t> </a:t>
            </a:r>
            <a:r>
              <a:rPr lang="ko-KR" altLang="en-US" sz="3200" dirty="0"/>
              <a:t>등</a:t>
            </a:r>
            <a:r>
              <a:rPr lang="en-US" altLang="ko-KR" sz="3200" dirty="0"/>
              <a:t>)</a:t>
            </a:r>
            <a:r>
              <a:rPr lang="ko-KR" altLang="en-US" sz="3200" dirty="0"/>
              <a:t>간의 </a:t>
            </a:r>
            <a:r>
              <a:rPr lang="ko-KR" altLang="en-US" sz="3200" b="1" dirty="0"/>
              <a:t>연관성</a:t>
            </a:r>
            <a:r>
              <a:rPr lang="ko-KR" altLang="en-US" sz="3200" dirty="0"/>
              <a:t>을 파악한다</a:t>
            </a:r>
            <a:r>
              <a:rPr lang="en-US" altLang="ko-KR" sz="3200" dirty="0"/>
              <a:t>.</a:t>
            </a:r>
            <a:endParaRPr lang="ko-KR" altLang="en-US" sz="32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A50754-FBE8-4937-BBB8-90C531113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83709"/>
            <a:ext cx="10515600" cy="2475843"/>
          </a:xfrm>
        </p:spPr>
        <p:txBody>
          <a:bodyPr>
            <a:normAutofit lnSpcReduction="10000"/>
          </a:bodyPr>
          <a:lstStyle/>
          <a:p>
            <a:r>
              <a:rPr lang="ko-KR" altLang="en-US" b="1" dirty="0">
                <a:sym typeface="Wingdings" panose="05000000000000000000" pitchFamily="2" charset="2"/>
              </a:rPr>
              <a:t>가설 설정</a:t>
            </a:r>
            <a:endParaRPr lang="en-US" altLang="ko-KR" b="1" dirty="0"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ko-KR" altLang="en-US" sz="2400" b="1" dirty="0">
                <a:sym typeface="Wingdings" panose="05000000000000000000" pitchFamily="2" charset="2"/>
              </a:rPr>
              <a:t>가설 </a:t>
            </a:r>
            <a:r>
              <a:rPr lang="en-US" altLang="ko-KR" sz="2400" b="1" dirty="0">
                <a:sym typeface="Wingdings" panose="05000000000000000000" pitchFamily="2" charset="2"/>
              </a:rPr>
              <a:t>1</a:t>
            </a:r>
            <a:r>
              <a:rPr lang="en-US" altLang="ko-KR" sz="2400" dirty="0">
                <a:sym typeface="Wingdings" panose="05000000000000000000" pitchFamily="2" charset="2"/>
              </a:rPr>
              <a:t>: </a:t>
            </a:r>
            <a:r>
              <a:rPr lang="ko-KR" altLang="en-US" sz="2400" dirty="0">
                <a:sym typeface="Wingdings" panose="05000000000000000000" pitchFamily="2" charset="2"/>
              </a:rPr>
              <a:t>검진자의  비만정도</a:t>
            </a:r>
            <a:r>
              <a:rPr lang="en-US" altLang="ko-KR" sz="2400" dirty="0">
                <a:sym typeface="Wingdings" panose="05000000000000000000" pitchFamily="2" charset="2"/>
              </a:rPr>
              <a:t>, </a:t>
            </a:r>
            <a:r>
              <a:rPr lang="ko-KR" altLang="en-US" sz="2400" dirty="0">
                <a:sym typeface="Wingdings" panose="05000000000000000000" pitchFamily="2" charset="2"/>
              </a:rPr>
              <a:t>음주여부</a:t>
            </a:r>
            <a:r>
              <a:rPr lang="en-US" altLang="ko-KR" sz="2400" dirty="0">
                <a:sym typeface="Wingdings" panose="05000000000000000000" pitchFamily="2" charset="2"/>
              </a:rPr>
              <a:t>, </a:t>
            </a:r>
            <a:r>
              <a:rPr lang="ko-KR" altLang="en-US" sz="2400" dirty="0">
                <a:sym typeface="Wingdings" panose="05000000000000000000" pitchFamily="2" charset="2"/>
              </a:rPr>
              <a:t>흡연여부에 따라 고혈압</a:t>
            </a:r>
            <a:r>
              <a:rPr lang="en-US" altLang="ko-KR" sz="2400" dirty="0">
                <a:sym typeface="Wingdings" panose="05000000000000000000" pitchFamily="2" charset="2"/>
              </a:rPr>
              <a:t>, </a:t>
            </a:r>
            <a:r>
              <a:rPr lang="ko-KR" altLang="en-US" sz="2400" dirty="0">
                <a:sym typeface="Wingdings" panose="05000000000000000000" pitchFamily="2" charset="2"/>
              </a:rPr>
              <a:t>고혈당</a:t>
            </a:r>
            <a:r>
              <a:rPr lang="en-US" altLang="ko-KR" sz="2400" dirty="0">
                <a:sym typeface="Wingdings" panose="05000000000000000000" pitchFamily="2" charset="2"/>
              </a:rPr>
              <a:t>, </a:t>
            </a:r>
            <a:r>
              <a:rPr lang="ko-KR" altLang="en-US" sz="2400" dirty="0">
                <a:sym typeface="Wingdings" panose="05000000000000000000" pitchFamily="2" charset="2"/>
              </a:rPr>
              <a:t>혈색소이상</a:t>
            </a:r>
            <a:r>
              <a:rPr lang="en-US" altLang="ko-KR" sz="2400" dirty="0">
                <a:sym typeface="Wingdings" panose="05000000000000000000" pitchFamily="2" charset="2"/>
              </a:rPr>
              <a:t>, </a:t>
            </a:r>
            <a:r>
              <a:rPr lang="ko-KR" altLang="en-US" sz="2400" dirty="0">
                <a:sym typeface="Wingdings" panose="05000000000000000000" pitchFamily="2" charset="2"/>
              </a:rPr>
              <a:t>요단백여부에 영향을</a:t>
            </a:r>
            <a:r>
              <a:rPr lang="en-US" altLang="ko-KR" sz="2400" dirty="0">
                <a:sym typeface="Wingdings" panose="05000000000000000000" pitchFamily="2" charset="2"/>
              </a:rPr>
              <a:t> </a:t>
            </a:r>
            <a:r>
              <a:rPr lang="ko-KR" altLang="en-US" sz="2400" dirty="0">
                <a:sym typeface="Wingdings" panose="05000000000000000000" pitchFamily="2" charset="2"/>
              </a:rPr>
              <a:t>끼친다</a:t>
            </a:r>
            <a:r>
              <a:rPr lang="en-US" altLang="ko-KR" sz="2400" dirty="0">
                <a:sym typeface="Wingdings" panose="05000000000000000000" pitchFamily="2" charset="2"/>
              </a:rPr>
              <a:t>.</a:t>
            </a:r>
          </a:p>
          <a:p>
            <a:pPr>
              <a:buFontTx/>
              <a:buChar char="-"/>
            </a:pPr>
            <a:r>
              <a:rPr lang="ko-KR" altLang="en-US" sz="2400" b="1" dirty="0">
                <a:sym typeface="Wingdings" panose="05000000000000000000" pitchFamily="2" charset="2"/>
              </a:rPr>
              <a:t>가설 </a:t>
            </a:r>
            <a:r>
              <a:rPr lang="en-US" altLang="ko-KR" sz="2400" b="1" dirty="0">
                <a:sym typeface="Wingdings" panose="05000000000000000000" pitchFamily="2" charset="2"/>
              </a:rPr>
              <a:t>2</a:t>
            </a:r>
            <a:r>
              <a:rPr lang="en-US" altLang="ko-KR" sz="2400" dirty="0">
                <a:sym typeface="Wingdings" panose="05000000000000000000" pitchFamily="2" charset="2"/>
              </a:rPr>
              <a:t>: </a:t>
            </a:r>
            <a:r>
              <a:rPr lang="ko-KR" altLang="en-US" sz="2400" dirty="0">
                <a:sym typeface="Wingdings" panose="05000000000000000000" pitchFamily="2" charset="2"/>
              </a:rPr>
              <a:t>검진자의 비만정도</a:t>
            </a:r>
            <a:r>
              <a:rPr lang="en-US" altLang="ko-KR" sz="2400" dirty="0">
                <a:sym typeface="Wingdings" panose="05000000000000000000" pitchFamily="2" charset="2"/>
              </a:rPr>
              <a:t>, </a:t>
            </a:r>
            <a:r>
              <a:rPr lang="ko-KR" altLang="en-US" sz="2400" dirty="0">
                <a:sym typeface="Wingdings" panose="05000000000000000000" pitchFamily="2" charset="2"/>
              </a:rPr>
              <a:t>음주 및 흡연여부에 따라</a:t>
            </a:r>
            <a:r>
              <a:rPr lang="en-US" altLang="ko-KR" sz="2400" dirty="0">
                <a:sym typeface="Wingdings" panose="05000000000000000000" pitchFamily="2" charset="2"/>
              </a:rPr>
              <a:t> </a:t>
            </a:r>
            <a:r>
              <a:rPr lang="ko-KR" altLang="en-US" sz="2400" dirty="0">
                <a:sym typeface="Wingdings" panose="05000000000000000000" pitchFamily="2" charset="2"/>
              </a:rPr>
              <a:t>장기의 손상에 </a:t>
            </a:r>
            <a:r>
              <a:rPr lang="en-US" altLang="ko-KR" sz="2400" dirty="0">
                <a:sym typeface="Wingdings" panose="05000000000000000000" pitchFamily="2" charset="2"/>
              </a:rPr>
              <a:t>   </a:t>
            </a:r>
            <a:br>
              <a:rPr lang="en-US" altLang="ko-KR" sz="2400" dirty="0">
                <a:sym typeface="Wingdings" panose="05000000000000000000" pitchFamily="2" charset="2"/>
              </a:rPr>
            </a:br>
            <a:r>
              <a:rPr lang="ko-KR" altLang="en-US" sz="2400" dirty="0">
                <a:sym typeface="Wingdings" panose="05000000000000000000" pitchFamily="2" charset="2"/>
              </a:rPr>
              <a:t>영향을 끼친다</a:t>
            </a:r>
            <a:r>
              <a:rPr lang="en-US" altLang="ko-KR" sz="2400" dirty="0">
                <a:sym typeface="Wingdings" panose="05000000000000000000" pitchFamily="2" charset="2"/>
              </a:rPr>
              <a:t>.</a:t>
            </a:r>
            <a:br>
              <a:rPr lang="en-US" altLang="ko-KR" sz="3200" dirty="0">
                <a:sym typeface="Wingdings" panose="05000000000000000000" pitchFamily="2" charset="2"/>
              </a:rPr>
            </a:br>
            <a:endParaRPr lang="ko-KR" altLang="en-US" sz="3200" dirty="0"/>
          </a:p>
        </p:txBody>
      </p:sp>
      <p:sp>
        <p:nvSpPr>
          <p:cNvPr id="4" name="액자 3">
            <a:extLst>
              <a:ext uri="{FF2B5EF4-FFF2-40B4-BE49-F238E27FC236}">
                <a16:creationId xmlns:a16="http://schemas.microsoft.com/office/drawing/2014/main" id="{D8098CAB-E77F-4D9B-84FB-84C1F42907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53FF58-27D1-41EF-B18E-80E93857A438}"/>
              </a:ext>
            </a:extLst>
          </p:cNvPr>
          <p:cNvSpPr txBox="1"/>
          <p:nvPr/>
        </p:nvSpPr>
        <p:spPr>
          <a:xfrm>
            <a:off x="838200" y="768096"/>
            <a:ext cx="26090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4400" b="1" dirty="0">
                <a:latin typeface="+mj-lt"/>
              </a:rPr>
              <a:t>REVIEW</a:t>
            </a:r>
            <a:endParaRPr lang="ko-KR" altLang="en-US" sz="4400" b="1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B384FD-8E8C-4625-86A0-403ED70D9C03}"/>
              </a:ext>
            </a:extLst>
          </p:cNvPr>
          <p:cNvSpPr txBox="1"/>
          <p:nvPr/>
        </p:nvSpPr>
        <p:spPr>
          <a:xfrm>
            <a:off x="838200" y="4973806"/>
            <a:ext cx="954938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dirty="0"/>
              <a:t>사용 데이터 </a:t>
            </a:r>
            <a:r>
              <a:rPr lang="en-US" altLang="ko-KR" sz="2800" dirty="0"/>
              <a:t>: </a:t>
            </a:r>
            <a:r>
              <a:rPr lang="ko-KR" altLang="en-US" sz="2400" dirty="0"/>
              <a:t>국민건강보험공단</a:t>
            </a:r>
            <a:r>
              <a:rPr lang="en-US" altLang="ko-KR" sz="2400" dirty="0"/>
              <a:t>_</a:t>
            </a:r>
            <a:r>
              <a:rPr lang="ko-KR" altLang="en-US" sz="2400" dirty="0"/>
              <a:t>건강검진정보</a:t>
            </a:r>
            <a:br>
              <a:rPr lang="en-US" altLang="ko-KR" sz="2400" dirty="0"/>
            </a:br>
            <a:r>
              <a:rPr lang="ko-KR" altLang="en-US" sz="2400" dirty="0"/>
              <a:t>출처 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공공데이터포털</a:t>
            </a:r>
            <a:r>
              <a:rPr lang="en-US" altLang="ko-KR" sz="2400" dirty="0"/>
              <a:t>(</a:t>
            </a:r>
            <a:r>
              <a:rPr lang="ko-KR" altLang="en-US" sz="2400" dirty="0"/>
              <a:t>국민건강보험공단 제공</a:t>
            </a:r>
            <a:r>
              <a:rPr lang="en-US" altLang="ko-KR" sz="2400" dirty="0"/>
              <a:t>)</a:t>
            </a:r>
            <a:br>
              <a:rPr lang="en-US" altLang="ko-KR" sz="2400" dirty="0"/>
            </a:br>
            <a:r>
              <a:rPr lang="en-US" altLang="ko-KR" sz="2400" dirty="0" err="1"/>
              <a:t>url</a:t>
            </a:r>
            <a:r>
              <a:rPr lang="en-US" altLang="ko-KR" sz="2400" dirty="0"/>
              <a:t> : https://www.data.go.kr/data/15007122/fileData.do</a:t>
            </a:r>
          </a:p>
        </p:txBody>
      </p:sp>
    </p:spTree>
    <p:extLst>
      <p:ext uri="{BB962C8B-B14F-4D97-AF65-F5344CB8AC3E}">
        <p14:creationId xmlns:p14="http://schemas.microsoft.com/office/powerpoint/2010/main" val="401554370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F0932AF0-AB77-4BA8-B4CC-124FF7A9B8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0E05205-E669-45A6-9543-82A49C46C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8490"/>
            <a:ext cx="10515600" cy="1411464"/>
          </a:xfrm>
        </p:spPr>
        <p:txBody>
          <a:bodyPr>
            <a:norm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전체 데이터에서 각 항목마다의 </a:t>
            </a:r>
            <a:r>
              <a:rPr lang="ko-KR" altLang="en-US" b="1" dirty="0" err="1">
                <a:sym typeface="Wingdings" panose="05000000000000000000" pitchFamily="2" charset="2"/>
              </a:rPr>
              <a:t>결측치</a:t>
            </a:r>
            <a:r>
              <a:rPr lang="ko-KR" altLang="en-US" dirty="0" err="1">
                <a:sym typeface="Wingdings" panose="05000000000000000000" pitchFamily="2" charset="2"/>
              </a:rPr>
              <a:t>를</a:t>
            </a:r>
            <a:r>
              <a:rPr lang="ko-KR" altLang="en-US" dirty="0">
                <a:sym typeface="Wingdings" panose="05000000000000000000" pitchFamily="2" charset="2"/>
              </a:rPr>
              <a:t> 인지하고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데이터 타입에 따라 </a:t>
            </a:r>
            <a:r>
              <a:rPr lang="ko-KR" altLang="en-US" b="1" dirty="0" err="1">
                <a:sym typeface="Wingdings" panose="05000000000000000000" pitchFamily="2" charset="2"/>
              </a:rPr>
              <a:t>기초통계량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ym typeface="Wingdings" panose="05000000000000000000" pitchFamily="2" charset="2"/>
              </a:rPr>
              <a:t>시각화</a:t>
            </a:r>
            <a:r>
              <a:rPr lang="ko-KR" altLang="en-US" dirty="0">
                <a:sym typeface="Wingdings" panose="05000000000000000000" pitchFamily="2" charset="2"/>
              </a:rPr>
              <a:t>를 통해 </a:t>
            </a:r>
            <a:r>
              <a:rPr lang="ko-KR" altLang="en-US" dirty="0" err="1">
                <a:sym typeface="Wingdings" panose="05000000000000000000" pitchFamily="2" charset="2"/>
              </a:rPr>
              <a:t>결측치를</a:t>
            </a:r>
            <a:r>
              <a:rPr lang="ko-KR" altLang="en-US" dirty="0">
                <a:sym typeface="Wingdings" panose="05000000000000000000" pitchFamily="2" charset="2"/>
              </a:rPr>
              <a:t> 자세하게 확인한다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51B6E9-770A-4997-8DE2-044133CC4632}"/>
              </a:ext>
            </a:extLst>
          </p:cNvPr>
          <p:cNvSpPr txBox="1"/>
          <p:nvPr/>
        </p:nvSpPr>
        <p:spPr>
          <a:xfrm>
            <a:off x="838200" y="698007"/>
            <a:ext cx="35096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4400" b="1" dirty="0" err="1">
                <a:latin typeface="+mj-lt"/>
              </a:rPr>
              <a:t>결측값</a:t>
            </a:r>
            <a:r>
              <a:rPr lang="ko-KR" altLang="en-US" sz="4400" b="1" dirty="0">
                <a:latin typeface="+mj-lt"/>
              </a:rPr>
              <a:t> 처리</a:t>
            </a:r>
          </a:p>
        </p:txBody>
      </p:sp>
    </p:spTree>
    <p:extLst>
      <p:ext uri="{BB962C8B-B14F-4D97-AF65-F5344CB8AC3E}">
        <p14:creationId xmlns:p14="http://schemas.microsoft.com/office/powerpoint/2010/main" val="7005250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4" name="Picture 12">
            <a:extLst>
              <a:ext uri="{FF2B5EF4-FFF2-40B4-BE49-F238E27FC236}">
                <a16:creationId xmlns:a16="http://schemas.microsoft.com/office/drawing/2014/main" id="{037F3DEE-D9BD-4460-AA4A-EB294FB8B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77" y="383031"/>
            <a:ext cx="10320758" cy="598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액자 3">
            <a:extLst>
              <a:ext uri="{FF2B5EF4-FFF2-40B4-BE49-F238E27FC236}">
                <a16:creationId xmlns:a16="http://schemas.microsoft.com/office/drawing/2014/main" id="{F0932AF0-AB77-4BA8-B4CC-124FF7A9B8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97A9400-D0A1-42D6-95AF-FDE071314897}"/>
              </a:ext>
            </a:extLst>
          </p:cNvPr>
          <p:cNvSpPr/>
          <p:nvPr/>
        </p:nvSpPr>
        <p:spPr>
          <a:xfrm>
            <a:off x="895111" y="813681"/>
            <a:ext cx="9973516" cy="354997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5A9FA7A-0D3B-4BD9-A318-211012F1F5C7}"/>
              </a:ext>
            </a:extLst>
          </p:cNvPr>
          <p:cNvSpPr/>
          <p:nvPr/>
        </p:nvSpPr>
        <p:spPr>
          <a:xfrm>
            <a:off x="7436089" y="3938967"/>
            <a:ext cx="3860800" cy="161544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치석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치아우식증유무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음주여부</a:t>
            </a:r>
            <a:r>
              <a:rPr lang="en-US" altLang="ko-KR" dirty="0">
                <a:solidFill>
                  <a:schemeClr val="tx1"/>
                </a:solidFill>
              </a:rPr>
              <a:t>, LDL </a:t>
            </a:r>
            <a:r>
              <a:rPr lang="ko-KR" altLang="en-US" dirty="0">
                <a:solidFill>
                  <a:schemeClr val="tx1"/>
                </a:solidFill>
              </a:rPr>
              <a:t>콜레스테롤</a:t>
            </a:r>
            <a:r>
              <a:rPr lang="en-US" altLang="ko-KR" dirty="0">
                <a:solidFill>
                  <a:schemeClr val="tx1"/>
                </a:solidFill>
              </a:rPr>
              <a:t>. HDL</a:t>
            </a:r>
            <a:r>
              <a:rPr lang="ko-KR" altLang="en-US" dirty="0">
                <a:solidFill>
                  <a:schemeClr val="tx1"/>
                </a:solidFill>
              </a:rPr>
              <a:t> 콜레스테롤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총콜레스롤</a:t>
            </a:r>
            <a:r>
              <a:rPr lang="ko-KR" altLang="en-US" dirty="0">
                <a:solidFill>
                  <a:schemeClr val="tx1"/>
                </a:solidFill>
              </a:rPr>
              <a:t> 컬럼에서 </a:t>
            </a:r>
            <a:r>
              <a:rPr lang="en-US" altLang="ko-KR" dirty="0">
                <a:solidFill>
                  <a:schemeClr val="tx1"/>
                </a:solidFill>
              </a:rPr>
              <a:t>30% </a:t>
            </a:r>
            <a:r>
              <a:rPr lang="ko-KR" altLang="en-US" dirty="0">
                <a:solidFill>
                  <a:schemeClr val="tx1"/>
                </a:solidFill>
              </a:rPr>
              <a:t>이상의 </a:t>
            </a:r>
            <a:r>
              <a:rPr lang="ko-KR" altLang="en-US" b="1" dirty="0" err="1">
                <a:solidFill>
                  <a:schemeClr val="tx1"/>
                </a:solidFill>
              </a:rPr>
              <a:t>결측치</a:t>
            </a:r>
            <a:r>
              <a:rPr lang="ko-KR" altLang="en-US" dirty="0">
                <a:solidFill>
                  <a:schemeClr val="tx1"/>
                </a:solidFill>
              </a:rPr>
              <a:t> 관측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66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F0932AF0-AB77-4BA8-B4CC-124FF7A9B8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0E05205-E669-45A6-9543-82A49C46C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24"/>
            <a:ext cx="10515600" cy="3857752"/>
          </a:xfrm>
        </p:spPr>
        <p:txBody>
          <a:bodyPr>
            <a:normAutofit/>
          </a:bodyPr>
          <a:lstStyle/>
          <a:p>
            <a:r>
              <a:rPr lang="ko-KR" altLang="en-US" b="1" dirty="0">
                <a:solidFill>
                  <a:schemeClr val="tx1"/>
                </a:solidFill>
              </a:rPr>
              <a:t>치석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 err="1">
                <a:solidFill>
                  <a:schemeClr val="tx1"/>
                </a:solidFill>
              </a:rPr>
              <a:t>치아우식증유무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en-US" altLang="ko-KR" dirty="0"/>
              <a:t> </a:t>
            </a:r>
            <a:r>
              <a:rPr lang="ko-KR" altLang="en-US" dirty="0"/>
              <a:t>분석대상이 아니므로 </a:t>
            </a:r>
            <a:r>
              <a:rPr lang="ko-KR" altLang="en-US" dirty="0" err="1"/>
              <a:t>결측치처리에</a:t>
            </a:r>
            <a:r>
              <a:rPr lang="ko-KR" altLang="en-US" dirty="0"/>
              <a:t> 제외한다</a:t>
            </a:r>
            <a:r>
              <a:rPr lang="en-US" altLang="ko-KR" dirty="0"/>
              <a:t>.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LDL </a:t>
            </a:r>
            <a:r>
              <a:rPr lang="ko-KR" altLang="en-US" b="1" dirty="0">
                <a:solidFill>
                  <a:schemeClr val="tx1"/>
                </a:solidFill>
              </a:rPr>
              <a:t>콜레스테롤</a:t>
            </a:r>
            <a:r>
              <a:rPr lang="en-US" altLang="ko-KR" b="1" dirty="0">
                <a:solidFill>
                  <a:schemeClr val="tx1"/>
                </a:solidFill>
              </a:rPr>
              <a:t>. HDL</a:t>
            </a:r>
            <a:r>
              <a:rPr lang="ko-KR" altLang="en-US" b="1" dirty="0">
                <a:solidFill>
                  <a:schemeClr val="tx1"/>
                </a:solidFill>
              </a:rPr>
              <a:t> 콜레스테롤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 err="1">
                <a:solidFill>
                  <a:schemeClr val="tx1"/>
                </a:solidFill>
              </a:rPr>
              <a:t>총콜레스롤</a:t>
            </a:r>
            <a:br>
              <a:rPr lang="en-US" altLang="ko-KR" b="1" dirty="0">
                <a:solidFill>
                  <a:schemeClr val="tx1"/>
                </a:solidFill>
              </a:rPr>
            </a:br>
            <a:r>
              <a:rPr lang="en-US" altLang="ko-KR" b="1" dirty="0">
                <a:sym typeface="Wingdings" panose="05000000000000000000" pitchFamily="2" charset="2"/>
              </a:rPr>
              <a:t></a:t>
            </a:r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가설</a:t>
            </a:r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>
                <a:sym typeface="Wingdings" panose="05000000000000000000" pitchFamily="2" charset="2"/>
              </a:rPr>
              <a:t>검증에 필요한 데이터지만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 err="1">
                <a:sym typeface="Wingdings" panose="05000000000000000000" pitchFamily="2" charset="2"/>
              </a:rPr>
              <a:t>결측치가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60%</a:t>
            </a:r>
            <a:r>
              <a:rPr lang="ko-KR" altLang="en-US" dirty="0">
                <a:sym typeface="Wingdings" panose="05000000000000000000" pitchFamily="2" charset="2"/>
              </a:rPr>
              <a:t>를 초과하므로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분석대상에 제외한다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ko-KR" altLang="en-US" b="1" dirty="0">
                <a:solidFill>
                  <a:schemeClr val="tx1"/>
                </a:solidFill>
              </a:rPr>
              <a:t>음주여부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olidFill>
                  <a:schemeClr val="tx1"/>
                </a:solidFill>
              </a:rPr>
              <a:t>가설</a:t>
            </a:r>
            <a:r>
              <a:rPr lang="en-US" altLang="ko-KR" dirty="0">
                <a:solidFill>
                  <a:schemeClr val="tx1"/>
                </a:solidFill>
              </a:rPr>
              <a:t>1, </a:t>
            </a:r>
            <a:r>
              <a:rPr lang="ko-KR" altLang="en-US" dirty="0">
                <a:solidFill>
                  <a:schemeClr val="tx1"/>
                </a:solidFill>
              </a:rPr>
              <a:t>가설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를 검증하는데 사용되는 </a:t>
            </a:r>
            <a:r>
              <a:rPr lang="ko-KR" altLang="en-US" b="1" dirty="0">
                <a:solidFill>
                  <a:schemeClr val="tx1"/>
                </a:solidFill>
              </a:rPr>
              <a:t>주요변수</a:t>
            </a:r>
            <a:r>
              <a:rPr lang="ko-KR" altLang="en-US" dirty="0">
                <a:solidFill>
                  <a:schemeClr val="tx1"/>
                </a:solidFill>
              </a:rPr>
              <a:t>이다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분석을 위하여 어떠한 부분이 결측 되었는지 확인하도록 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4549798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CB593E3B-C19F-4E58-9ABD-58698C8F340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40A8B86-F523-401A-9D73-C502123F7FF7}"/>
              </a:ext>
            </a:extLst>
          </p:cNvPr>
          <p:cNvGrpSpPr/>
          <p:nvPr/>
        </p:nvGrpSpPr>
        <p:grpSpPr>
          <a:xfrm>
            <a:off x="1559587" y="895804"/>
            <a:ext cx="1361916" cy="5066391"/>
            <a:chOff x="3829050" y="775609"/>
            <a:chExt cx="1361916" cy="5066391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6D8C792B-F648-43E1-B069-05C5415C17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715" t="1543" b="7261"/>
            <a:stretch/>
          </p:blipFill>
          <p:spPr>
            <a:xfrm>
              <a:off x="3829050" y="814522"/>
              <a:ext cx="1361916" cy="5027478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32E6559-C304-45E0-8EF0-B7B029DDA738}"/>
                </a:ext>
              </a:extLst>
            </p:cNvPr>
            <p:cNvSpPr/>
            <p:nvPr/>
          </p:nvSpPr>
          <p:spPr>
            <a:xfrm>
              <a:off x="3829050" y="775609"/>
              <a:ext cx="1361916" cy="5066391"/>
            </a:xfrm>
            <a:prstGeom prst="rect">
              <a:avLst/>
            </a:prstGeom>
            <a:noFill/>
            <a:ln w="762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102" name="Picture 6">
            <a:extLst>
              <a:ext uri="{FF2B5EF4-FFF2-40B4-BE49-F238E27FC236}">
                <a16:creationId xmlns:a16="http://schemas.microsoft.com/office/drawing/2014/main" id="{D1D6226F-4A33-4DE8-BE99-966FEECFC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041" y="366052"/>
            <a:ext cx="7465959" cy="4864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60C214B-853B-41B8-AE46-E632D18DCB04}"/>
              </a:ext>
            </a:extLst>
          </p:cNvPr>
          <p:cNvSpPr/>
          <p:nvPr/>
        </p:nvSpPr>
        <p:spPr>
          <a:xfrm>
            <a:off x="4235608" y="5316019"/>
            <a:ext cx="6840823" cy="959412"/>
          </a:xfrm>
          <a:prstGeom prst="roundRect">
            <a:avLst/>
          </a:prstGeom>
          <a:noFill/>
          <a:ln w="762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chemeClr val="tx1"/>
                </a:solidFill>
                <a:sym typeface="Wingdings" panose="05000000000000000000" pitchFamily="2" charset="2"/>
              </a:rPr>
              <a:t> “0”</a:t>
            </a:r>
            <a:r>
              <a:rPr lang="ko-KR" alt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으로 </a:t>
            </a:r>
            <a:r>
              <a:rPr lang="ko-KR" altLang="en-US" sz="2400" dirty="0" err="1">
                <a:solidFill>
                  <a:schemeClr val="tx1"/>
                </a:solidFill>
                <a:sym typeface="Wingdings" panose="05000000000000000000" pitchFamily="2" charset="2"/>
              </a:rPr>
              <a:t>기록되어야할</a:t>
            </a:r>
            <a:r>
              <a:rPr lang="ko-KR" alt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2400" dirty="0">
                <a:solidFill>
                  <a:schemeClr val="tx1"/>
                </a:solidFill>
                <a:sym typeface="Wingdings" panose="05000000000000000000" pitchFamily="2" charset="2"/>
              </a:rPr>
              <a:t>“</a:t>
            </a:r>
            <a:r>
              <a:rPr lang="ko-KR" altLang="en-US" sz="2400" dirty="0" err="1">
                <a:solidFill>
                  <a:schemeClr val="tx1"/>
                </a:solidFill>
                <a:sym typeface="Wingdings" panose="05000000000000000000" pitchFamily="2" charset="2"/>
              </a:rPr>
              <a:t>음주중이지</a:t>
            </a:r>
            <a:r>
              <a:rPr lang="ko-KR" alt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 않다</a:t>
            </a:r>
            <a:r>
              <a:rPr lang="en-US" altLang="ko-KR" sz="2400" dirty="0">
                <a:solidFill>
                  <a:schemeClr val="tx1"/>
                </a:solidFill>
                <a:sym typeface="Wingdings" panose="05000000000000000000" pitchFamily="2" charset="2"/>
              </a:rPr>
              <a:t>＂</a:t>
            </a:r>
            <a:r>
              <a:rPr lang="ko-KR" alt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가 </a:t>
            </a:r>
            <a:r>
              <a:rPr lang="en-US" altLang="ko-KR" sz="2400" dirty="0">
                <a:solidFill>
                  <a:schemeClr val="tx1"/>
                </a:solidFill>
                <a:sym typeface="Wingdings" panose="05000000000000000000" pitchFamily="2" charset="2"/>
              </a:rPr>
              <a:t>“null”</a:t>
            </a:r>
            <a:r>
              <a:rPr lang="ko-KR" alt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로 </a:t>
            </a:r>
            <a:r>
              <a:rPr lang="ko-KR" altLang="en-US" sz="2400" dirty="0" err="1">
                <a:solidFill>
                  <a:schemeClr val="tx1"/>
                </a:solidFill>
                <a:sym typeface="Wingdings" panose="05000000000000000000" pitchFamily="2" charset="2"/>
              </a:rPr>
              <a:t>입력되어있다</a:t>
            </a:r>
            <a:r>
              <a:rPr lang="en-US" altLang="ko-KR" sz="2400" dirty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074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B4B3A7-435F-429F-9DE6-6730A2F43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7089"/>
            <a:ext cx="10515600" cy="1325563"/>
          </a:xfrm>
        </p:spPr>
        <p:txBody>
          <a:bodyPr/>
          <a:lstStyle/>
          <a:p>
            <a:r>
              <a:rPr lang="ko-KR" altLang="en-US" b="1" dirty="0"/>
              <a:t>연구의 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00E0D5-B11C-49F8-A212-D9D82240B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42891"/>
            <a:ext cx="10515600" cy="4351338"/>
          </a:xfrm>
        </p:spPr>
        <p:txBody>
          <a:bodyPr/>
          <a:lstStyle/>
          <a:p>
            <a:r>
              <a:rPr lang="en-US" altLang="ko-KR" dirty="0"/>
              <a:t>40</a:t>
            </a:r>
            <a:r>
              <a:rPr lang="ko-KR" altLang="en-US" dirty="0"/>
              <a:t>세 </a:t>
            </a:r>
            <a:r>
              <a:rPr lang="en-US" altLang="ko-KR" dirty="0"/>
              <a:t>~ 60</a:t>
            </a:r>
            <a:r>
              <a:rPr lang="ko-KR" altLang="en-US" dirty="0"/>
              <a:t>세 성인 대상으로 기본신체정보와 성인병</a:t>
            </a:r>
            <a:r>
              <a:rPr lang="en-US" altLang="ko-KR" dirty="0"/>
              <a:t>(</a:t>
            </a:r>
            <a:r>
              <a:rPr lang="ko-KR" altLang="en-US" dirty="0"/>
              <a:t>고혈압</a:t>
            </a:r>
            <a:r>
              <a:rPr lang="en-US" altLang="ko-KR" dirty="0"/>
              <a:t>, </a:t>
            </a:r>
            <a:r>
              <a:rPr lang="ko-KR" altLang="en-US" dirty="0"/>
              <a:t>혈당이상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의 연관성을 파악한다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위 와 같은 연관성을 파악하여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체중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허리둘레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음주 및 흡연 여부 등등의 자가진단을 통해 성인병 발병의 위험성을 인지할 수 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/>
          </a:p>
        </p:txBody>
      </p:sp>
      <p:sp>
        <p:nvSpPr>
          <p:cNvPr id="4" name="액자 3">
            <a:extLst>
              <a:ext uri="{FF2B5EF4-FFF2-40B4-BE49-F238E27FC236}">
                <a16:creationId xmlns:a16="http://schemas.microsoft.com/office/drawing/2014/main" id="{4E32F9FE-8CA0-4DE3-A5DB-BAF6B5542D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44791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CB593E3B-C19F-4E58-9ABD-58698C8F340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A809F09-92EF-4FCE-9A9E-38ED9EB76976}"/>
              </a:ext>
            </a:extLst>
          </p:cNvPr>
          <p:cNvSpPr/>
          <p:nvPr/>
        </p:nvSpPr>
        <p:spPr>
          <a:xfrm>
            <a:off x="523748" y="775607"/>
            <a:ext cx="5019820" cy="5121102"/>
          </a:xfrm>
          <a:prstGeom prst="roundRect">
            <a:avLst/>
          </a:prstGeom>
          <a:noFill/>
          <a:ln w="762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è"/>
            </a:pPr>
            <a:r>
              <a:rPr lang="en-US" altLang="ko-KR" sz="2400" b="1" dirty="0">
                <a:solidFill>
                  <a:schemeClr val="tx1"/>
                </a:solidFill>
                <a:sym typeface="Wingdings" panose="05000000000000000000" pitchFamily="2" charset="2"/>
              </a:rPr>
              <a:t>“</a:t>
            </a:r>
            <a:r>
              <a:rPr lang="ko-KR" altLang="en-US" sz="2400" b="1" dirty="0">
                <a:solidFill>
                  <a:schemeClr val="tx1"/>
                </a:solidFill>
                <a:sym typeface="Wingdings" panose="05000000000000000000" pitchFamily="2" charset="2"/>
              </a:rPr>
              <a:t>음주여부</a:t>
            </a:r>
            <a:r>
              <a:rPr lang="en-US" altLang="ko-KR" sz="2400" b="1" dirty="0">
                <a:solidFill>
                  <a:schemeClr val="tx1"/>
                </a:solidFill>
                <a:sym typeface="Wingdings" panose="05000000000000000000" pitchFamily="2" charset="2"/>
              </a:rPr>
              <a:t>” </a:t>
            </a:r>
            <a:r>
              <a:rPr lang="ko-KR" alt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항목의 데이터 중</a:t>
            </a:r>
            <a:endParaRPr lang="en-US" altLang="ko-KR" sz="2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altLang="ko-KR" sz="2400" dirty="0">
                <a:solidFill>
                  <a:schemeClr val="tx1"/>
                </a:solidFill>
                <a:sym typeface="Wingdings" panose="05000000000000000000" pitchFamily="2" charset="2"/>
              </a:rPr>
              <a:t>    </a:t>
            </a:r>
            <a:r>
              <a:rPr lang="en-US" altLang="ko-KR" sz="2400" b="1" dirty="0">
                <a:solidFill>
                  <a:schemeClr val="tx1"/>
                </a:solidFill>
                <a:sym typeface="Wingdings" panose="05000000000000000000" pitchFamily="2" charset="2"/>
              </a:rPr>
              <a:t>Null</a:t>
            </a:r>
            <a:r>
              <a:rPr lang="ko-KR" alt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인 값을 수정함 </a:t>
            </a:r>
            <a:endParaRPr lang="en-US" altLang="ko-KR" sz="2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altLang="ko-KR" sz="2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565D160-57B5-4821-939D-80560529A15A}"/>
              </a:ext>
            </a:extLst>
          </p:cNvPr>
          <p:cNvSpPr/>
          <p:nvPr/>
        </p:nvSpPr>
        <p:spPr>
          <a:xfrm>
            <a:off x="5690837" y="775607"/>
            <a:ext cx="5598954" cy="5066391"/>
          </a:xfrm>
          <a:prstGeom prst="rect">
            <a:avLst/>
          </a:prstGeom>
          <a:noFill/>
          <a:ln w="762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8BD1E655-5290-4B2A-B42B-8314373A5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837" y="748251"/>
            <a:ext cx="5598954" cy="512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E0BBA55-076C-4D59-892F-5710802E4CBE}"/>
              </a:ext>
            </a:extLst>
          </p:cNvPr>
          <p:cNvSpPr txBox="1"/>
          <p:nvPr/>
        </p:nvSpPr>
        <p:spPr>
          <a:xfrm>
            <a:off x="1489039" y="3863787"/>
            <a:ext cx="30892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/>
                </a:solidFill>
                <a:sym typeface="Wingdings" panose="05000000000000000000" pitchFamily="2" charset="2"/>
              </a:rPr>
              <a:t>“</a:t>
            </a:r>
            <a:r>
              <a:rPr lang="ko-KR" alt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음주중이다</a:t>
            </a:r>
            <a:r>
              <a:rPr lang="en-US" altLang="ko-KR" sz="2000" dirty="0">
                <a:solidFill>
                  <a:schemeClr val="tx1"/>
                </a:solidFill>
                <a:sym typeface="Wingdings" panose="05000000000000000000" pitchFamily="2" charset="2"/>
              </a:rPr>
              <a:t>.”</a:t>
            </a:r>
            <a:r>
              <a:rPr lang="ko-KR" alt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를</a:t>
            </a:r>
            <a:r>
              <a:rPr lang="en-US" altLang="ko-KR" sz="2000" dirty="0">
                <a:solidFill>
                  <a:schemeClr val="tx1"/>
                </a:solidFill>
                <a:sym typeface="Wingdings" panose="05000000000000000000" pitchFamily="2" charset="2"/>
              </a:rPr>
              <a:t> </a:t>
            </a:r>
            <a:r>
              <a:rPr lang="ko-KR" alt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solidFill>
                  <a:schemeClr val="tx1"/>
                </a:solidFill>
                <a:sym typeface="Wingdings" panose="05000000000000000000" pitchFamily="2" charset="2"/>
              </a:rPr>
              <a:t>“Y”</a:t>
            </a:r>
            <a:br>
              <a:rPr lang="en-US" altLang="ko-KR" sz="20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altLang="ko-KR" sz="2000" dirty="0">
                <a:solidFill>
                  <a:schemeClr val="tx1"/>
                </a:solidFill>
                <a:sym typeface="Wingdings" panose="05000000000000000000" pitchFamily="2" charset="2"/>
              </a:rPr>
              <a:t>“</a:t>
            </a:r>
            <a:r>
              <a:rPr lang="ko-KR" altLang="en-US" sz="2000" dirty="0" err="1">
                <a:solidFill>
                  <a:schemeClr val="tx1"/>
                </a:solidFill>
                <a:sym typeface="Wingdings" panose="05000000000000000000" pitchFamily="2" charset="2"/>
              </a:rPr>
              <a:t>음주중이지</a:t>
            </a:r>
            <a:r>
              <a:rPr lang="ko-KR" alt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 않다</a:t>
            </a:r>
            <a:r>
              <a:rPr lang="en-US" altLang="ko-KR" sz="2000" dirty="0">
                <a:solidFill>
                  <a:schemeClr val="tx1"/>
                </a:solidFill>
                <a:sym typeface="Wingdings" panose="05000000000000000000" pitchFamily="2" charset="2"/>
              </a:rPr>
              <a:t>.”</a:t>
            </a:r>
            <a:r>
              <a:rPr lang="ko-KR" alt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solidFill>
                  <a:schemeClr val="tx1"/>
                </a:solidFill>
                <a:sym typeface="Wingdings" panose="05000000000000000000" pitchFamily="2" charset="2"/>
              </a:rPr>
              <a:t>“N”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1873292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F0932AF0-AB77-4BA8-B4CC-124FF7A9B8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0E05205-E669-45A6-9543-82A49C46C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5454"/>
            <a:ext cx="10515600" cy="3733322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ym typeface="Wingdings" panose="05000000000000000000" pitchFamily="2" charset="2"/>
              </a:rPr>
              <a:t>연구의 분석에서 이상치에 의한 </a:t>
            </a:r>
            <a:r>
              <a:rPr lang="ko-KR" altLang="en-US" sz="2400" b="1" dirty="0">
                <a:sym typeface="Wingdings" panose="05000000000000000000" pitchFamily="2" charset="2"/>
              </a:rPr>
              <a:t>편의</a:t>
            </a:r>
            <a:r>
              <a:rPr lang="ko-KR" altLang="en-US" sz="2400" dirty="0">
                <a:sym typeface="Wingdings" panose="05000000000000000000" pitchFamily="2" charset="2"/>
              </a:rPr>
              <a:t>가 발생함을 방지하기 위해 이상치 처리를 진행하도록 한다</a:t>
            </a:r>
            <a:r>
              <a:rPr lang="en-US" altLang="ko-KR" sz="2400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sz="2400" dirty="0">
                <a:sym typeface="Wingdings" panose="05000000000000000000" pitchFamily="2" charset="2"/>
              </a:rPr>
              <a:t>연구에 해당되는 분야의 정보가 명확하지 않을 경우 </a:t>
            </a:r>
            <a:r>
              <a:rPr lang="en-US" altLang="ko-KR" sz="2400" b="1" dirty="0">
                <a:sym typeface="Wingdings" panose="05000000000000000000" pitchFamily="2" charset="2"/>
              </a:rPr>
              <a:t>“</a:t>
            </a:r>
            <a:r>
              <a:rPr lang="ko-KR" altLang="en-US" sz="2400" b="1" dirty="0">
                <a:sym typeface="Wingdings" panose="05000000000000000000" pitchFamily="2" charset="2"/>
              </a:rPr>
              <a:t>극단 이상치</a:t>
            </a:r>
            <a:r>
              <a:rPr lang="en-US" altLang="ko-KR" sz="2400" b="1" dirty="0">
                <a:sym typeface="Wingdings" panose="05000000000000000000" pitchFamily="2" charset="2"/>
              </a:rPr>
              <a:t>”</a:t>
            </a:r>
            <a:r>
              <a:rPr lang="ko-KR" altLang="en-US" sz="2400" dirty="0">
                <a:sym typeface="Wingdings" panose="05000000000000000000" pitchFamily="2" charset="2"/>
              </a:rPr>
              <a:t>를 </a:t>
            </a:r>
            <a:br>
              <a:rPr lang="en-US" altLang="ko-KR" sz="2400" dirty="0">
                <a:sym typeface="Wingdings" panose="05000000000000000000" pitchFamily="2" charset="2"/>
              </a:rPr>
            </a:br>
            <a:r>
              <a:rPr lang="ko-KR" altLang="en-US" sz="2400" dirty="0">
                <a:sym typeface="Wingdings" panose="05000000000000000000" pitchFamily="2" charset="2"/>
              </a:rPr>
              <a:t>벗어난 값을 이상치로 정의한다</a:t>
            </a:r>
            <a:r>
              <a:rPr lang="en-US" altLang="ko-KR" sz="2400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sym typeface="Wingdings" panose="05000000000000000000" pitchFamily="2" charset="2"/>
            </a:endParaRPr>
          </a:p>
          <a:p>
            <a:r>
              <a:rPr lang="ko-KR" altLang="en-US" sz="2400" dirty="0">
                <a:sym typeface="Wingdings" panose="05000000000000000000" pitchFamily="2" charset="2"/>
              </a:rPr>
              <a:t>본 연구에서는 기존에 행해진 다른 </a:t>
            </a:r>
            <a:r>
              <a:rPr lang="ko-KR" altLang="en-US" sz="2400" dirty="0" err="1">
                <a:sym typeface="Wingdings" panose="05000000000000000000" pitchFamily="2" charset="2"/>
              </a:rPr>
              <a:t>연구⑴에서</a:t>
            </a:r>
            <a:r>
              <a:rPr lang="ko-KR" altLang="en-US" sz="2400" dirty="0">
                <a:sym typeface="Wingdings" panose="05000000000000000000" pitchFamily="2" charset="2"/>
              </a:rPr>
              <a:t> 사용된 </a:t>
            </a:r>
            <a:br>
              <a:rPr lang="en-US" altLang="ko-KR" sz="2400" dirty="0">
                <a:sym typeface="Wingdings" panose="05000000000000000000" pitchFamily="2" charset="2"/>
              </a:rPr>
            </a:br>
            <a:r>
              <a:rPr lang="ko-KR" altLang="en-US" sz="2400" dirty="0">
                <a:sym typeface="Wingdings" panose="05000000000000000000" pitchFamily="2" charset="2"/>
              </a:rPr>
              <a:t>이상치 기준을 참고하여 이상치를 처리하도록 한다</a:t>
            </a:r>
            <a:r>
              <a:rPr lang="en-US" altLang="ko-KR" sz="2400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sz="2000" dirty="0">
                <a:sym typeface="Wingdings" panose="05000000000000000000" pitchFamily="2" charset="2"/>
              </a:rPr>
              <a:t>⑴</a:t>
            </a:r>
            <a:r>
              <a:rPr lang="ko-KR" altLang="en-US" sz="1600" dirty="0">
                <a:sym typeface="Wingdings" panose="05000000000000000000" pitchFamily="2" charset="2"/>
              </a:rPr>
              <a:t>국민건강정보</a:t>
            </a:r>
            <a:r>
              <a:rPr lang="en-US" altLang="ko-KR" sz="1600" dirty="0">
                <a:sym typeface="Wingdings" panose="05000000000000000000" pitchFamily="2" charset="2"/>
              </a:rPr>
              <a:t>DB </a:t>
            </a:r>
            <a:r>
              <a:rPr lang="ko-KR" altLang="en-US" sz="1600" dirty="0">
                <a:sym typeface="Wingdings" panose="05000000000000000000" pitchFamily="2" charset="2"/>
              </a:rPr>
              <a:t>활용 빅데이터 연구의 질</a:t>
            </a:r>
            <a:r>
              <a:rPr lang="en-US" altLang="ko-KR" sz="1600" dirty="0">
                <a:sym typeface="Wingdings" panose="05000000000000000000" pitchFamily="2" charset="2"/>
              </a:rPr>
              <a:t>(2020, </a:t>
            </a:r>
            <a:r>
              <a:rPr lang="ko-KR" altLang="en-US" sz="1600" dirty="0">
                <a:sym typeface="Wingdings" panose="05000000000000000000" pitchFamily="2" charset="2"/>
              </a:rPr>
              <a:t>임현선</a:t>
            </a:r>
            <a:r>
              <a:rPr lang="en-US" altLang="ko-KR" sz="1600" dirty="0">
                <a:sym typeface="Wingdings" panose="05000000000000000000" pitchFamily="2" charset="2"/>
              </a:rPr>
              <a:t>)</a:t>
            </a:r>
            <a:endParaRPr lang="en-US" altLang="ko-KR" sz="2000" dirty="0">
              <a:sym typeface="Wingdings" panose="05000000000000000000" pitchFamily="2" charset="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7CD60B-C8A6-451A-8DFE-F4181AF4CE39}"/>
              </a:ext>
            </a:extLst>
          </p:cNvPr>
          <p:cNvSpPr txBox="1"/>
          <p:nvPr/>
        </p:nvSpPr>
        <p:spPr>
          <a:xfrm>
            <a:off x="1153758" y="3657589"/>
            <a:ext cx="10119360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극단 이상치 </a:t>
            </a:r>
            <a:r>
              <a:rPr lang="en-US" altLang="ko-KR" dirty="0"/>
              <a:t>: </a:t>
            </a:r>
            <a:r>
              <a:rPr lang="en-US" altLang="ko-KR" b="0" i="0" dirty="0">
                <a:latin typeface="+mj-lt"/>
              </a:rPr>
              <a:t>1</a:t>
            </a:r>
            <a:r>
              <a:rPr lang="ko-KR" altLang="en-US" i="0" dirty="0" err="1">
                <a:latin typeface="+mj-lt"/>
              </a:rPr>
              <a:t>분위</a:t>
            </a:r>
            <a:r>
              <a:rPr lang="ko-KR" altLang="en-US" dirty="0" err="1"/>
              <a:t>수</a:t>
            </a:r>
            <a:r>
              <a:rPr lang="en-US" altLang="ko-KR" dirty="0"/>
              <a:t>-3.0*(</a:t>
            </a:r>
            <a:r>
              <a:rPr lang="ko-KR" altLang="en-US" dirty="0" err="1"/>
              <a:t>사분위수범위</a:t>
            </a:r>
            <a:r>
              <a:rPr lang="en-US" altLang="ko-KR" dirty="0"/>
              <a:t>) ~ 3</a:t>
            </a:r>
            <a:r>
              <a:rPr lang="ko-KR" altLang="en-US" dirty="0" err="1"/>
              <a:t>분위수</a:t>
            </a:r>
            <a:r>
              <a:rPr lang="en-US" altLang="ko-KR" dirty="0"/>
              <a:t>+3.0*(</a:t>
            </a:r>
            <a:r>
              <a:rPr lang="ko-KR" altLang="en-US" dirty="0" err="1"/>
              <a:t>사분위수범위</a:t>
            </a:r>
            <a:r>
              <a:rPr lang="en-US" altLang="ko-KR" dirty="0"/>
              <a:t>) </a:t>
            </a:r>
            <a:r>
              <a:rPr lang="ko-KR" altLang="en-US" dirty="0"/>
              <a:t>를 </a:t>
            </a:r>
            <a:r>
              <a:rPr lang="ko-KR" altLang="en-US" dirty="0" err="1"/>
              <a:t>벗어난값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51B6E9-770A-4997-8DE2-044133CC4632}"/>
              </a:ext>
            </a:extLst>
          </p:cNvPr>
          <p:cNvSpPr txBox="1"/>
          <p:nvPr/>
        </p:nvSpPr>
        <p:spPr>
          <a:xfrm>
            <a:off x="838199" y="649945"/>
            <a:ext cx="48095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4400" b="1" dirty="0">
                <a:latin typeface="+mj-lt"/>
              </a:rPr>
              <a:t>이상치 처리</a:t>
            </a:r>
          </a:p>
        </p:txBody>
      </p:sp>
    </p:spTree>
    <p:extLst>
      <p:ext uri="{BB962C8B-B14F-4D97-AF65-F5344CB8AC3E}">
        <p14:creationId xmlns:p14="http://schemas.microsoft.com/office/powerpoint/2010/main" val="78806769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액자 5">
            <a:extLst>
              <a:ext uri="{FF2B5EF4-FFF2-40B4-BE49-F238E27FC236}">
                <a16:creationId xmlns:a16="http://schemas.microsoft.com/office/drawing/2014/main" id="{333AE700-3AE0-4930-ACB0-D4906BFFFE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91DB556-2F9A-4A07-ABB4-CC21625F8CF5}"/>
              </a:ext>
            </a:extLst>
          </p:cNvPr>
          <p:cNvGrpSpPr/>
          <p:nvPr/>
        </p:nvGrpSpPr>
        <p:grpSpPr>
          <a:xfrm>
            <a:off x="6463086" y="681039"/>
            <a:ext cx="4468169" cy="5165126"/>
            <a:chOff x="6463083" y="995138"/>
            <a:chExt cx="4468169" cy="5118459"/>
          </a:xfrm>
        </p:grpSpPr>
        <p:pic>
          <p:nvPicPr>
            <p:cNvPr id="5" name="Picture 2" descr="테이블이(가) 표시된 사진&#10;&#10;자동 생성된 설명">
              <a:extLst>
                <a:ext uri="{FF2B5EF4-FFF2-40B4-BE49-F238E27FC236}">
                  <a16:creationId xmlns:a16="http://schemas.microsoft.com/office/drawing/2014/main" id="{3E0E005A-3D95-48BF-9EF4-6D9242FC8F7C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6" t="6734" r="2716" b="1764"/>
            <a:stretch/>
          </p:blipFill>
          <p:spPr bwMode="auto">
            <a:xfrm>
              <a:off x="6463083" y="995138"/>
              <a:ext cx="4468169" cy="4639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5C796D0-F559-4C46-A48D-2352F6188910}"/>
                </a:ext>
              </a:extLst>
            </p:cNvPr>
            <p:cNvSpPr txBox="1"/>
            <p:nvPr/>
          </p:nvSpPr>
          <p:spPr>
            <a:xfrm>
              <a:off x="7256067" y="5747602"/>
              <a:ext cx="2882199" cy="365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[</a:t>
              </a:r>
              <a:r>
                <a:rPr lang="ko-KR" altLang="en-US" dirty="0"/>
                <a:t>표</a:t>
              </a:r>
              <a:r>
                <a:rPr lang="en-US" altLang="ko-KR" dirty="0"/>
                <a:t>2] &lt;</a:t>
              </a:r>
              <a:r>
                <a:rPr lang="ko-KR" altLang="en-US" dirty="0"/>
                <a:t>이상치 처리 기준</a:t>
              </a:r>
              <a:r>
                <a:rPr lang="en-US" altLang="ko-KR" dirty="0"/>
                <a:t>&gt;</a:t>
              </a:r>
              <a:endParaRPr lang="ko-KR" alt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EE4813B-88E4-44C6-9736-5555042923FE}"/>
              </a:ext>
            </a:extLst>
          </p:cNvPr>
          <p:cNvGrpSpPr/>
          <p:nvPr/>
        </p:nvGrpSpPr>
        <p:grpSpPr>
          <a:xfrm>
            <a:off x="1069939" y="681037"/>
            <a:ext cx="4658977" cy="5165128"/>
            <a:chOff x="838200" y="845898"/>
            <a:chExt cx="4658977" cy="5165128"/>
          </a:xfrm>
        </p:grpSpPr>
        <p:pic>
          <p:nvPicPr>
            <p:cNvPr id="4" name="Picture 2" descr="ㅗㅓㅏㅣ&#10;테이블이(가) 표시된 사진&#10;&#10;자동 생성된 설명">
              <a:extLst>
                <a:ext uri="{FF2B5EF4-FFF2-40B4-BE49-F238E27FC236}">
                  <a16:creationId xmlns:a16="http://schemas.microsoft.com/office/drawing/2014/main" id="{4FC324CD-93F1-4231-B8D4-608EE69962C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17" t="7535" r="8567" b="2619"/>
            <a:stretch/>
          </p:blipFill>
          <p:spPr bwMode="auto">
            <a:xfrm>
              <a:off x="838200" y="845898"/>
              <a:ext cx="4658977" cy="4639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4361C02-BA69-49D3-B23C-F46AC5C73840}"/>
                </a:ext>
              </a:extLst>
            </p:cNvPr>
            <p:cNvSpPr txBox="1"/>
            <p:nvPr/>
          </p:nvSpPr>
          <p:spPr>
            <a:xfrm>
              <a:off x="1014614" y="5641694"/>
              <a:ext cx="43061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[</a:t>
              </a:r>
              <a:r>
                <a:rPr lang="ko-KR" altLang="en-US" dirty="0"/>
                <a:t>표 </a:t>
              </a:r>
              <a:r>
                <a:rPr lang="en-US" altLang="ko-KR" dirty="0"/>
                <a:t>1] &lt;</a:t>
              </a:r>
              <a:r>
                <a:rPr lang="ko-KR" altLang="en-US" dirty="0" err="1"/>
                <a:t>표본코호트</a:t>
              </a:r>
              <a:r>
                <a:rPr lang="ko-KR" altLang="en-US" dirty="0"/>
                <a:t> 이상치 처리 기준</a:t>
              </a:r>
              <a:r>
                <a:rPr lang="en-US" altLang="ko-KR" dirty="0"/>
                <a:t>&gt;</a:t>
              </a:r>
              <a:endParaRPr lang="ko-KR" alt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2C6ADD4-BCAD-4AD7-ADD4-95D3DD25CA07}"/>
              </a:ext>
            </a:extLst>
          </p:cNvPr>
          <p:cNvSpPr txBox="1"/>
          <p:nvPr/>
        </p:nvSpPr>
        <p:spPr>
          <a:xfrm>
            <a:off x="6562165" y="6096149"/>
            <a:ext cx="5719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ym typeface="Wingdings" panose="05000000000000000000" pitchFamily="2" charset="2"/>
              </a:rPr>
              <a:t>출처</a:t>
            </a:r>
            <a:r>
              <a:rPr lang="en-US" altLang="ko-KR" sz="1400" dirty="0">
                <a:sym typeface="Wingdings" panose="05000000000000000000" pitchFamily="2" charset="2"/>
              </a:rPr>
              <a:t>: </a:t>
            </a:r>
            <a:r>
              <a:rPr lang="ko-KR" altLang="en-US" sz="1400" dirty="0">
                <a:sym typeface="Wingdings" panose="05000000000000000000" pitchFamily="2" charset="2"/>
              </a:rPr>
              <a:t>국민건강정보</a:t>
            </a:r>
            <a:r>
              <a:rPr lang="en-US" altLang="ko-KR" sz="1400" dirty="0">
                <a:sym typeface="Wingdings" panose="05000000000000000000" pitchFamily="2" charset="2"/>
              </a:rPr>
              <a:t>DB </a:t>
            </a:r>
            <a:r>
              <a:rPr lang="ko-KR" altLang="en-US" sz="1400" dirty="0">
                <a:sym typeface="Wingdings" panose="05000000000000000000" pitchFamily="2" charset="2"/>
              </a:rPr>
              <a:t>활용 빅데이터 연구의 질</a:t>
            </a:r>
            <a:r>
              <a:rPr lang="en-US" altLang="ko-KR" sz="1400" dirty="0">
                <a:sym typeface="Wingdings" panose="05000000000000000000" pitchFamily="2" charset="2"/>
              </a:rPr>
              <a:t>(2020, </a:t>
            </a:r>
            <a:r>
              <a:rPr lang="ko-KR" altLang="en-US" sz="1400" dirty="0">
                <a:sym typeface="Wingdings" panose="05000000000000000000" pitchFamily="2" charset="2"/>
              </a:rPr>
              <a:t>임현선</a:t>
            </a:r>
            <a:r>
              <a:rPr lang="en-US" altLang="ko-KR" sz="1400" dirty="0">
                <a:sym typeface="Wingdings" panose="05000000000000000000" pitchFamily="2" charset="2"/>
              </a:rPr>
              <a:t>)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278581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F0932AF0-AB77-4BA8-B4CC-124FF7A9B8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0E05205-E669-45A6-9543-82A49C46C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667476"/>
            <a:ext cx="10515600" cy="1859699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ym typeface="Wingdings" panose="05000000000000000000" pitchFamily="2" charset="2"/>
              </a:rPr>
              <a:t>이전에 확보한 </a:t>
            </a:r>
            <a:r>
              <a:rPr lang="ko-KR" altLang="en-US" sz="2400" b="1" dirty="0">
                <a:sym typeface="Wingdings" panose="05000000000000000000" pitchFamily="2" charset="2"/>
              </a:rPr>
              <a:t>이상치</a:t>
            </a:r>
            <a:r>
              <a:rPr lang="ko-KR" altLang="en-US" sz="2400" dirty="0">
                <a:sym typeface="Wingdings" panose="05000000000000000000" pitchFamily="2" charset="2"/>
              </a:rPr>
              <a:t> </a:t>
            </a:r>
            <a:r>
              <a:rPr lang="ko-KR" altLang="en-US" sz="2400" b="1" dirty="0">
                <a:sym typeface="Wingdings" panose="05000000000000000000" pitchFamily="2" charset="2"/>
              </a:rPr>
              <a:t>기준</a:t>
            </a:r>
            <a:r>
              <a:rPr lang="ko-KR" altLang="en-US" sz="2400" dirty="0">
                <a:sym typeface="Wingdings" panose="05000000000000000000" pitchFamily="2" charset="2"/>
              </a:rPr>
              <a:t>을 토대로 분석에 필요한 데이터의 이상치를 여과한다</a:t>
            </a:r>
            <a:r>
              <a:rPr lang="en-US" altLang="ko-KR" sz="2400" dirty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sz="2400" dirty="0">
                <a:sym typeface="Wingdings" panose="05000000000000000000" pitchFamily="2" charset="2"/>
              </a:rPr>
              <a:t>데이터타입에 적합한 </a:t>
            </a:r>
            <a:r>
              <a:rPr lang="ko-KR" altLang="en-US" sz="2400" b="1" dirty="0">
                <a:sym typeface="Wingdings" panose="05000000000000000000" pitchFamily="2" charset="2"/>
              </a:rPr>
              <a:t>시각화</a:t>
            </a:r>
            <a:r>
              <a:rPr lang="ko-KR" altLang="en-US" sz="2400" dirty="0">
                <a:sym typeface="Wingdings" panose="05000000000000000000" pitchFamily="2" charset="2"/>
              </a:rPr>
              <a:t> 또는 </a:t>
            </a:r>
            <a:r>
              <a:rPr lang="ko-KR" altLang="en-US" sz="2400" b="1" dirty="0" err="1">
                <a:sym typeface="Wingdings" panose="05000000000000000000" pitchFamily="2" charset="2"/>
              </a:rPr>
              <a:t>기초통계량</a:t>
            </a:r>
            <a:r>
              <a:rPr lang="ko-KR" altLang="en-US" sz="2400" dirty="0" err="1">
                <a:sym typeface="Wingdings" panose="05000000000000000000" pitchFamily="2" charset="2"/>
              </a:rPr>
              <a:t>을</a:t>
            </a:r>
            <a:r>
              <a:rPr lang="ko-KR" altLang="en-US" sz="2400" dirty="0">
                <a:sym typeface="Wingdings" panose="05000000000000000000" pitchFamily="2" charset="2"/>
              </a:rPr>
              <a:t> 통하여 데이터분포와 </a:t>
            </a:r>
            <a:br>
              <a:rPr lang="en-US" altLang="ko-KR" sz="2400" dirty="0">
                <a:sym typeface="Wingdings" panose="05000000000000000000" pitchFamily="2" charset="2"/>
              </a:rPr>
            </a:br>
            <a:r>
              <a:rPr lang="ko-KR" altLang="en-US" sz="2400" dirty="0">
                <a:sym typeface="Wingdings" panose="05000000000000000000" pitchFamily="2" charset="2"/>
              </a:rPr>
              <a:t>이상치를 확인한다</a:t>
            </a:r>
            <a:r>
              <a:rPr lang="en-US" altLang="ko-KR" sz="2400" dirty="0">
                <a:sym typeface="Wingdings" panose="05000000000000000000" pitchFamily="2" charset="2"/>
              </a:rPr>
              <a:t>.</a:t>
            </a:r>
          </a:p>
          <a:p>
            <a:endParaRPr lang="en-US" altLang="ko-KR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51B6E9-770A-4997-8DE2-044133CC4632}"/>
              </a:ext>
            </a:extLst>
          </p:cNvPr>
          <p:cNvSpPr txBox="1"/>
          <p:nvPr/>
        </p:nvSpPr>
        <p:spPr>
          <a:xfrm>
            <a:off x="838199" y="649945"/>
            <a:ext cx="74093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4400" b="1" dirty="0">
                <a:latin typeface="+mj-lt"/>
              </a:rPr>
              <a:t>이상치 확인</a:t>
            </a:r>
          </a:p>
        </p:txBody>
      </p:sp>
    </p:spTree>
    <p:extLst>
      <p:ext uri="{BB962C8B-B14F-4D97-AF65-F5344CB8AC3E}">
        <p14:creationId xmlns:p14="http://schemas.microsoft.com/office/powerpoint/2010/main" val="45056946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D6B3EB6-C977-45F2-BD34-1C26F4D8F767}"/>
              </a:ext>
            </a:extLst>
          </p:cNvPr>
          <p:cNvGraphicFramePr>
            <a:graphicFrameLocks noGrp="1"/>
          </p:cNvGraphicFramePr>
          <p:nvPr/>
        </p:nvGraphicFramePr>
        <p:xfrm>
          <a:off x="2505359" y="796271"/>
          <a:ext cx="7181282" cy="3375978"/>
        </p:xfrm>
        <a:graphic>
          <a:graphicData uri="http://schemas.openxmlformats.org/drawingml/2006/table">
            <a:tbl>
              <a:tblPr/>
              <a:tblGrid>
                <a:gridCol w="1406843">
                  <a:extLst>
                    <a:ext uri="{9D8B030D-6E8A-4147-A177-3AD203B41FA5}">
                      <a16:colId xmlns:a16="http://schemas.microsoft.com/office/drawing/2014/main" val="2575059741"/>
                    </a:ext>
                  </a:extLst>
                </a:gridCol>
                <a:gridCol w="2074360">
                  <a:extLst>
                    <a:ext uri="{9D8B030D-6E8A-4147-A177-3AD203B41FA5}">
                      <a16:colId xmlns:a16="http://schemas.microsoft.com/office/drawing/2014/main" val="710190119"/>
                    </a:ext>
                  </a:extLst>
                </a:gridCol>
                <a:gridCol w="2061288">
                  <a:extLst>
                    <a:ext uri="{9D8B030D-6E8A-4147-A177-3AD203B41FA5}">
                      <a16:colId xmlns:a16="http://schemas.microsoft.com/office/drawing/2014/main" val="1207865059"/>
                    </a:ext>
                  </a:extLst>
                </a:gridCol>
                <a:gridCol w="1638791">
                  <a:extLst>
                    <a:ext uri="{9D8B030D-6E8A-4147-A177-3AD203B41FA5}">
                      <a16:colId xmlns:a16="http://schemas.microsoft.com/office/drawing/2014/main" val="38283532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endParaRPr lang="en-US" altLang="ko-KR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ko-KR" altLang="en-US" b="1" dirty="0">
                          <a:effectLst/>
                        </a:rPr>
                        <a:t>체중</a:t>
                      </a:r>
                      <a:r>
                        <a:rPr lang="en-US" altLang="ko-KR" b="1" dirty="0">
                          <a:effectLst/>
                        </a:rPr>
                        <a:t>(5</a:t>
                      </a:r>
                      <a:r>
                        <a:rPr lang="en-US" b="1" dirty="0">
                          <a:effectLst/>
                        </a:rPr>
                        <a:t>Kg </a:t>
                      </a:r>
                      <a:r>
                        <a:rPr lang="ko-KR" altLang="en-US" b="1" dirty="0">
                          <a:effectLst/>
                        </a:rPr>
                        <a:t>단위</a:t>
                      </a:r>
                      <a:r>
                        <a:rPr lang="en-US" altLang="ko-KR" b="1" dirty="0">
                          <a:effectLst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ko-KR" altLang="en-US" b="1" dirty="0">
                          <a:effectLst/>
                        </a:rPr>
                        <a:t>신장</a:t>
                      </a:r>
                      <a:r>
                        <a:rPr lang="en-US" altLang="ko-KR" b="1" dirty="0">
                          <a:effectLst/>
                        </a:rPr>
                        <a:t>(5</a:t>
                      </a:r>
                      <a:r>
                        <a:rPr lang="en-US" b="1" dirty="0">
                          <a:effectLst/>
                        </a:rPr>
                        <a:t>Cm</a:t>
                      </a:r>
                      <a:r>
                        <a:rPr lang="ko-KR" altLang="en-US" b="1" dirty="0">
                          <a:effectLst/>
                        </a:rPr>
                        <a:t>단위</a:t>
                      </a:r>
                      <a:r>
                        <a:rPr lang="en-US" altLang="ko-KR" b="1" dirty="0">
                          <a:effectLst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ko-KR" altLang="en-US" b="1" dirty="0">
                          <a:effectLst/>
                        </a:rPr>
                        <a:t>허리둘레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0354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b="1" dirty="0">
                          <a:effectLst/>
                        </a:rPr>
                        <a:t>데이터개수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r"/>
                      <a:r>
                        <a:rPr lang="en-US" altLang="ko-KR" sz="1800" dirty="0">
                          <a:effectLst/>
                        </a:rPr>
                        <a:t>1000000.00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r"/>
                      <a:r>
                        <a:rPr lang="en-US" altLang="ko-KR" sz="1800" dirty="0">
                          <a:effectLst/>
                        </a:rPr>
                        <a:t>1000000.00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r"/>
                      <a:r>
                        <a:rPr lang="en-US" altLang="ko-KR" sz="1800" dirty="0">
                          <a:effectLst/>
                        </a:rPr>
                        <a:t>999597.00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72249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b="1" dirty="0">
                          <a:effectLst/>
                        </a:rPr>
                        <a:t>mean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r"/>
                      <a:r>
                        <a:rPr lang="en-US" altLang="ko-KR" sz="1800" dirty="0">
                          <a:effectLst/>
                        </a:rPr>
                        <a:t>63.56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r"/>
                      <a:r>
                        <a:rPr lang="en-US" altLang="ko-KR" sz="1800" dirty="0">
                          <a:effectLst/>
                        </a:rPr>
                        <a:t>162.31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r"/>
                      <a:r>
                        <a:rPr lang="en-US" altLang="ko-KR" sz="1800" dirty="0">
                          <a:effectLst/>
                        </a:rPr>
                        <a:t>81.32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7705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effectLst/>
                        </a:rPr>
                        <a:t>std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r"/>
                      <a:r>
                        <a:rPr lang="en-US" altLang="ko-KR" sz="1800" dirty="0">
                          <a:effectLst/>
                        </a:rPr>
                        <a:t>12.88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r"/>
                      <a:r>
                        <a:rPr lang="en-US" altLang="ko-KR" sz="1800" dirty="0">
                          <a:effectLst/>
                        </a:rPr>
                        <a:t>9.28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r"/>
                      <a:r>
                        <a:rPr lang="en-US" altLang="ko-KR" sz="1800" dirty="0">
                          <a:effectLst/>
                        </a:rPr>
                        <a:t>10.52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87062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b="1" dirty="0">
                          <a:effectLst/>
                        </a:rPr>
                        <a:t>min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r"/>
                      <a:r>
                        <a:rPr lang="en-US" altLang="ko-KR" sz="1800" dirty="0">
                          <a:effectLst/>
                        </a:rPr>
                        <a:t>30.00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r"/>
                      <a:r>
                        <a:rPr lang="en-US" altLang="ko-KR" sz="1800" dirty="0">
                          <a:effectLst/>
                        </a:rPr>
                        <a:t>130.00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r"/>
                      <a:r>
                        <a:rPr lang="en-US" altLang="ko-KR" sz="1800" dirty="0">
                          <a:effectLst/>
                        </a:rPr>
                        <a:t>3.00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65743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b="1">
                          <a:effectLst/>
                        </a:rPr>
                        <a:t>25%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r"/>
                      <a:r>
                        <a:rPr lang="en-US" altLang="ko-KR" sz="1800">
                          <a:effectLst/>
                        </a:rPr>
                        <a:t>55.00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r"/>
                      <a:r>
                        <a:rPr lang="en-US" altLang="ko-KR" sz="1800" dirty="0">
                          <a:effectLst/>
                        </a:rPr>
                        <a:t>155.00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r"/>
                      <a:r>
                        <a:rPr lang="en-US" altLang="ko-KR" sz="1800" dirty="0">
                          <a:effectLst/>
                        </a:rPr>
                        <a:t>74.00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4001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b="1">
                          <a:effectLst/>
                        </a:rPr>
                        <a:t>50%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r"/>
                      <a:r>
                        <a:rPr lang="en-US" altLang="ko-KR" sz="1800">
                          <a:effectLst/>
                        </a:rPr>
                        <a:t>60.00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r"/>
                      <a:r>
                        <a:rPr lang="en-US" altLang="ko-KR" sz="1800">
                          <a:effectLst/>
                        </a:rPr>
                        <a:t>160.00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r"/>
                      <a:r>
                        <a:rPr lang="en-US" altLang="ko-KR" sz="1800" dirty="0">
                          <a:effectLst/>
                        </a:rPr>
                        <a:t>81.00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9210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b="1">
                          <a:effectLst/>
                        </a:rPr>
                        <a:t>75%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r"/>
                      <a:r>
                        <a:rPr lang="en-US" altLang="ko-KR" sz="1800">
                          <a:effectLst/>
                        </a:rPr>
                        <a:t>70.00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r"/>
                      <a:r>
                        <a:rPr lang="en-US" altLang="ko-KR" sz="1800" dirty="0">
                          <a:effectLst/>
                        </a:rPr>
                        <a:t>170.00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r"/>
                      <a:r>
                        <a:rPr lang="en-US" altLang="ko-KR" sz="1800" dirty="0">
                          <a:effectLst/>
                        </a:rPr>
                        <a:t>88.00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02017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effectLst/>
                        </a:rPr>
                        <a:t>max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r"/>
                      <a:r>
                        <a:rPr lang="en-US" altLang="ko-KR" sz="1800" dirty="0">
                          <a:effectLst/>
                        </a:rPr>
                        <a:t>145.00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r"/>
                      <a:r>
                        <a:rPr lang="en-US" altLang="ko-KR" sz="1800" dirty="0">
                          <a:effectLst/>
                        </a:rPr>
                        <a:t>195.00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r"/>
                      <a:r>
                        <a:rPr lang="en-US" altLang="ko-KR" sz="1800" dirty="0">
                          <a:effectLst/>
                        </a:rPr>
                        <a:t>999.00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6841282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BEA30E83-BC47-4CC3-8FF3-084A1B812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747" y="4258866"/>
            <a:ext cx="7110506" cy="573741"/>
          </a:xfrm>
        </p:spPr>
        <p:txBody>
          <a:bodyPr/>
          <a:lstStyle/>
          <a:p>
            <a:r>
              <a:rPr lang="en-US" altLang="ko-KR" sz="2800" b="1" dirty="0"/>
              <a:t>&lt;</a:t>
            </a:r>
            <a:r>
              <a:rPr lang="ko-KR" altLang="en-US" sz="2800" b="1" dirty="0"/>
              <a:t>체중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신장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허리둘레에 대한 </a:t>
            </a:r>
            <a:r>
              <a:rPr lang="ko-KR" altLang="en-US" sz="2800" b="1" dirty="0" err="1"/>
              <a:t>기초통계량</a:t>
            </a:r>
            <a:r>
              <a:rPr lang="en-US" altLang="ko-KR" sz="2800" b="1" dirty="0"/>
              <a:t>&gt;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3E0889-A51E-430C-896E-B1192B011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68519"/>
            <a:ext cx="10515600" cy="95486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à"/>
            </a:pPr>
            <a:r>
              <a:rPr lang="en-US" altLang="ko-KR" sz="2400" dirty="0">
                <a:sym typeface="Wingdings" panose="05000000000000000000" pitchFamily="2" charset="2"/>
              </a:rPr>
              <a:t> </a:t>
            </a:r>
            <a:r>
              <a:rPr lang="ko-KR" altLang="en-US" sz="2400" b="1" dirty="0">
                <a:sym typeface="Wingdings" panose="05000000000000000000" pitchFamily="2" charset="2"/>
              </a:rPr>
              <a:t>체중</a:t>
            </a:r>
            <a:r>
              <a:rPr lang="en-US" altLang="ko-KR" sz="2400" b="1" dirty="0">
                <a:sym typeface="Wingdings" panose="05000000000000000000" pitchFamily="2" charset="2"/>
              </a:rPr>
              <a:t>, </a:t>
            </a:r>
            <a:r>
              <a:rPr lang="ko-KR" altLang="en-US" sz="2400" b="1" dirty="0">
                <a:sym typeface="Wingdings" panose="05000000000000000000" pitchFamily="2" charset="2"/>
              </a:rPr>
              <a:t>신장</a:t>
            </a:r>
            <a:r>
              <a:rPr lang="en-US" altLang="ko-KR" sz="2400" b="1" dirty="0">
                <a:sym typeface="Wingdings" panose="05000000000000000000" pitchFamily="2" charset="2"/>
              </a:rPr>
              <a:t>, </a:t>
            </a:r>
            <a:r>
              <a:rPr lang="ko-KR" altLang="en-US" sz="2400" b="1" dirty="0">
                <a:sym typeface="Wingdings" panose="05000000000000000000" pitchFamily="2" charset="2"/>
              </a:rPr>
              <a:t>허리둘레</a:t>
            </a:r>
            <a:r>
              <a:rPr lang="ko-KR" altLang="en-US" sz="2400" dirty="0">
                <a:sym typeface="Wingdings" panose="05000000000000000000" pitchFamily="2" charset="2"/>
              </a:rPr>
              <a:t>의 </a:t>
            </a:r>
            <a:r>
              <a:rPr lang="ko-KR" altLang="en-US" sz="2400" dirty="0" err="1">
                <a:sym typeface="Wingdings" panose="05000000000000000000" pitchFamily="2" charset="2"/>
              </a:rPr>
              <a:t>기초통계량으로</a:t>
            </a:r>
            <a:r>
              <a:rPr lang="ko-KR" altLang="en-US" sz="2400" dirty="0">
                <a:sym typeface="Wingdings" panose="05000000000000000000" pitchFamily="2" charset="2"/>
              </a:rPr>
              <a:t> 데이터정보 확인</a:t>
            </a:r>
            <a:r>
              <a:rPr lang="en-US" altLang="ko-KR" sz="2400" dirty="0">
                <a:sym typeface="Wingdings" panose="05000000000000000000" pitchFamily="2" charset="2"/>
              </a:rPr>
              <a:t>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altLang="ko-KR" sz="2400" b="1" dirty="0">
                <a:sym typeface="Wingdings" panose="05000000000000000000" pitchFamily="2" charset="2"/>
              </a:rPr>
              <a:t>“</a:t>
            </a:r>
            <a:r>
              <a:rPr lang="ko-KR" altLang="en-US" sz="2400" b="1" dirty="0">
                <a:sym typeface="Wingdings" panose="05000000000000000000" pitchFamily="2" charset="2"/>
              </a:rPr>
              <a:t>허리둘레</a:t>
            </a:r>
            <a:r>
              <a:rPr lang="en-US" altLang="ko-KR" sz="2400" b="1" dirty="0">
                <a:sym typeface="Wingdings" panose="05000000000000000000" pitchFamily="2" charset="2"/>
              </a:rPr>
              <a:t>” </a:t>
            </a:r>
            <a:r>
              <a:rPr lang="ko-KR" altLang="en-US" sz="2400" dirty="0">
                <a:sym typeface="Wingdings" panose="05000000000000000000" pitchFamily="2" charset="2"/>
              </a:rPr>
              <a:t>항목에서 최대치가 </a:t>
            </a:r>
            <a:r>
              <a:rPr lang="en-US" altLang="ko-KR" sz="2400" dirty="0">
                <a:sym typeface="Wingdings" panose="05000000000000000000" pitchFamily="2" charset="2"/>
              </a:rPr>
              <a:t>999</a:t>
            </a:r>
            <a:r>
              <a:rPr lang="ko-KR" altLang="en-US" sz="2400" dirty="0">
                <a:sym typeface="Wingdings" panose="05000000000000000000" pitchFamily="2" charset="2"/>
              </a:rPr>
              <a:t>로 </a:t>
            </a:r>
            <a:r>
              <a:rPr lang="ko-KR" altLang="en-US" sz="2400" dirty="0" err="1">
                <a:sym typeface="Wingdings" panose="05000000000000000000" pitchFamily="2" charset="2"/>
              </a:rPr>
              <a:t>결측치가</a:t>
            </a:r>
            <a:r>
              <a:rPr lang="ko-KR" altLang="en-US" sz="2400" dirty="0">
                <a:sym typeface="Wingdings" panose="05000000000000000000" pitchFamily="2" charset="2"/>
              </a:rPr>
              <a:t> 존재함을 알 수 있다</a:t>
            </a:r>
            <a:r>
              <a:rPr lang="en-US" altLang="ko-KR" sz="2400" dirty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5436F65B-4498-4CD0-8475-8A41808372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BCF138-E17A-4685-980B-8487BCBFE3C3}"/>
              </a:ext>
            </a:extLst>
          </p:cNvPr>
          <p:cNvSpPr/>
          <p:nvPr/>
        </p:nvSpPr>
        <p:spPr>
          <a:xfrm>
            <a:off x="8030923" y="3799270"/>
            <a:ext cx="1628140" cy="34393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368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>
            <a:extLst>
              <a:ext uri="{FF2B5EF4-FFF2-40B4-BE49-F238E27FC236}">
                <a16:creationId xmlns:a16="http://schemas.microsoft.com/office/drawing/2014/main" id="{3AD46FED-1AF8-4C9E-8744-6CF67D672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712" y="445592"/>
            <a:ext cx="10497504" cy="493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액자 3">
            <a:extLst>
              <a:ext uri="{FF2B5EF4-FFF2-40B4-BE49-F238E27FC236}">
                <a16:creationId xmlns:a16="http://schemas.microsoft.com/office/drawing/2014/main" id="{F0932AF0-AB77-4BA8-B4CC-124FF7A9B8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63A702-4FBA-40E0-ADDA-454B81C8200F}"/>
              </a:ext>
            </a:extLst>
          </p:cNvPr>
          <p:cNvSpPr txBox="1"/>
          <p:nvPr/>
        </p:nvSpPr>
        <p:spPr>
          <a:xfrm>
            <a:off x="2316481" y="575894"/>
            <a:ext cx="780288" cy="369332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0.149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C6D8A61-6B58-4257-902F-5FC558ACC972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3096769" y="760560"/>
            <a:ext cx="719327" cy="1846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2F67ADF-4238-43C2-9E36-A06B05F6BFDC}"/>
              </a:ext>
            </a:extLst>
          </p:cNvPr>
          <p:cNvSpPr txBox="1"/>
          <p:nvPr/>
        </p:nvSpPr>
        <p:spPr>
          <a:xfrm>
            <a:off x="847248" y="5327999"/>
            <a:ext cx="104975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è"/>
            </a:pPr>
            <a:r>
              <a:rPr lang="ko-KR" altLang="en-US" sz="2800" dirty="0">
                <a:sym typeface="Wingdings" panose="05000000000000000000" pitchFamily="2" charset="2"/>
              </a:rPr>
              <a:t>체중데이터는 비교적 고르게 분포한다</a:t>
            </a:r>
            <a:r>
              <a:rPr lang="en-US" altLang="ko-KR" sz="2800" dirty="0">
                <a:sym typeface="Wingdings" panose="05000000000000000000" pitchFamily="2" charset="2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è"/>
            </a:pPr>
            <a:r>
              <a:rPr lang="ko-KR" altLang="en-US" sz="2800" dirty="0">
                <a:sym typeface="Wingdings" panose="05000000000000000000" pitchFamily="2" charset="2"/>
              </a:rPr>
              <a:t>기준에 의해 </a:t>
            </a:r>
            <a:r>
              <a:rPr lang="en-US" altLang="ko-KR" sz="2800" dirty="0">
                <a:sym typeface="Wingdings" panose="05000000000000000000" pitchFamily="2" charset="2"/>
              </a:rPr>
              <a:t>30</a:t>
            </a:r>
            <a:r>
              <a:rPr lang="ko-KR" altLang="en-US" sz="2800" dirty="0">
                <a:sym typeface="Wingdings" panose="05000000000000000000" pitchFamily="2" charset="2"/>
              </a:rPr>
              <a:t>이하</a:t>
            </a:r>
            <a:r>
              <a:rPr lang="en-US" altLang="ko-KR" sz="2800" dirty="0">
                <a:sym typeface="Wingdings" panose="05000000000000000000" pitchFamily="2" charset="2"/>
              </a:rPr>
              <a:t>, 200</a:t>
            </a:r>
            <a:r>
              <a:rPr lang="ko-KR" altLang="en-US" sz="2800" dirty="0">
                <a:sym typeface="Wingdings" panose="05000000000000000000" pitchFamily="2" charset="2"/>
              </a:rPr>
              <a:t>이상인 데이터를 이상치로 간주한다</a:t>
            </a:r>
            <a:r>
              <a:rPr lang="en-US" altLang="ko-KR" sz="2800" dirty="0">
                <a:sym typeface="Wingdings" panose="05000000000000000000" pitchFamily="2" charset="2"/>
              </a:rPr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0165618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F0932AF0-AB77-4BA8-B4CC-124FF7A9B8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0B282BC2-0A94-4EDE-A2FA-AABD5A97B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52" y="424052"/>
            <a:ext cx="10926223" cy="453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EE299A-76E0-49D1-A2BC-201D99690E4C}"/>
              </a:ext>
            </a:extLst>
          </p:cNvPr>
          <p:cNvSpPr txBox="1"/>
          <p:nvPr/>
        </p:nvSpPr>
        <p:spPr>
          <a:xfrm>
            <a:off x="4450081" y="624662"/>
            <a:ext cx="780288" cy="369332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0.186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F9D698A-81E7-495E-8EF6-E3ABBBD96FDE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5230369" y="809328"/>
            <a:ext cx="780287" cy="1846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AC0F59F-91EB-414F-9184-11B13923D2A0}"/>
              </a:ext>
            </a:extLst>
          </p:cNvPr>
          <p:cNvSpPr txBox="1"/>
          <p:nvPr/>
        </p:nvSpPr>
        <p:spPr>
          <a:xfrm>
            <a:off x="847248" y="5162754"/>
            <a:ext cx="104975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ym typeface="Wingdings" panose="05000000000000000000" pitchFamily="2" charset="2"/>
              </a:rPr>
              <a:t></a:t>
            </a:r>
            <a:r>
              <a:rPr lang="ko-KR" altLang="en-US" sz="2800" dirty="0">
                <a:sym typeface="Wingdings" panose="05000000000000000000" pitchFamily="2" charset="2"/>
              </a:rPr>
              <a:t>신장데이터 또한 비교적 고르게 분포한다</a:t>
            </a:r>
            <a:r>
              <a:rPr lang="en-US" altLang="ko-KR" sz="2800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2800" dirty="0">
                <a:sym typeface="Wingdings" panose="05000000000000000000" pitchFamily="2" charset="2"/>
              </a:rPr>
              <a:t></a:t>
            </a:r>
            <a:r>
              <a:rPr lang="ko-KR" altLang="en-US" sz="2800" dirty="0">
                <a:sym typeface="Wingdings" panose="05000000000000000000" pitchFamily="2" charset="2"/>
              </a:rPr>
              <a:t>기준에 의해 </a:t>
            </a:r>
            <a:r>
              <a:rPr lang="en-US" altLang="ko-KR" sz="2800" dirty="0">
                <a:sym typeface="Wingdings" panose="05000000000000000000" pitchFamily="2" charset="2"/>
              </a:rPr>
              <a:t>100</a:t>
            </a:r>
            <a:r>
              <a:rPr lang="ko-KR" altLang="en-US" sz="2800" dirty="0">
                <a:sym typeface="Wingdings" panose="05000000000000000000" pitchFamily="2" charset="2"/>
              </a:rPr>
              <a:t>이하</a:t>
            </a:r>
            <a:r>
              <a:rPr lang="en-US" altLang="ko-KR" sz="2800" dirty="0">
                <a:sym typeface="Wingdings" panose="05000000000000000000" pitchFamily="2" charset="2"/>
              </a:rPr>
              <a:t>, 220</a:t>
            </a:r>
            <a:r>
              <a:rPr lang="ko-KR" altLang="en-US" sz="2800" dirty="0">
                <a:sym typeface="Wingdings" panose="05000000000000000000" pitchFamily="2" charset="2"/>
              </a:rPr>
              <a:t>이상인 데이터를 이상치로 간주한다</a:t>
            </a:r>
            <a:r>
              <a:rPr lang="en-US" altLang="ko-KR" sz="2800" dirty="0">
                <a:sym typeface="Wingdings" panose="05000000000000000000" pitchFamily="2" charset="2"/>
              </a:rPr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7144450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F0932AF0-AB77-4BA8-B4CC-124FF7A9B8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82DA22-ADF7-4882-8F37-44D579A181EA}"/>
              </a:ext>
            </a:extLst>
          </p:cNvPr>
          <p:cNvSpPr txBox="1"/>
          <p:nvPr/>
        </p:nvSpPr>
        <p:spPr>
          <a:xfrm>
            <a:off x="881064" y="5286005"/>
            <a:ext cx="104298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è"/>
            </a:pPr>
            <a:r>
              <a:rPr lang="ko-KR" altLang="en-US" sz="2800" dirty="0">
                <a:sym typeface="Wingdings" panose="05000000000000000000" pitchFamily="2" charset="2"/>
              </a:rPr>
              <a:t>체중</a:t>
            </a:r>
            <a:r>
              <a:rPr lang="en-US" altLang="ko-KR" sz="2800" dirty="0">
                <a:sym typeface="Wingdings" panose="05000000000000000000" pitchFamily="2" charset="2"/>
              </a:rPr>
              <a:t>, </a:t>
            </a:r>
            <a:r>
              <a:rPr lang="ko-KR" altLang="en-US" sz="2800" dirty="0">
                <a:sym typeface="Wingdings" panose="05000000000000000000" pitchFamily="2" charset="2"/>
              </a:rPr>
              <a:t>신장과는 다르게 데이터분포가 좌측으로 치우쳐 있다</a:t>
            </a:r>
            <a:r>
              <a:rPr lang="en-US" altLang="ko-KR" sz="2800" dirty="0">
                <a:sym typeface="Wingdings" panose="05000000000000000000" pitchFamily="2" charset="2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è"/>
            </a:pPr>
            <a:r>
              <a:rPr lang="ko-KR" altLang="en-US" sz="2800" dirty="0">
                <a:sym typeface="Wingdings" panose="05000000000000000000" pitchFamily="2" charset="2"/>
              </a:rPr>
              <a:t>기준에 의해 </a:t>
            </a:r>
            <a:r>
              <a:rPr lang="en-US" altLang="ko-KR" sz="2800" dirty="0">
                <a:sym typeface="Wingdings" panose="05000000000000000000" pitchFamily="2" charset="2"/>
              </a:rPr>
              <a:t>25</a:t>
            </a:r>
            <a:r>
              <a:rPr lang="ko-KR" altLang="en-US" sz="2800" dirty="0">
                <a:sym typeface="Wingdings" panose="05000000000000000000" pitchFamily="2" charset="2"/>
              </a:rPr>
              <a:t>이하</a:t>
            </a:r>
            <a:r>
              <a:rPr lang="en-US" altLang="ko-KR" sz="2800" dirty="0">
                <a:sym typeface="Wingdings" panose="05000000000000000000" pitchFamily="2" charset="2"/>
              </a:rPr>
              <a:t>, 125</a:t>
            </a:r>
            <a:r>
              <a:rPr lang="ko-KR" altLang="en-US" sz="2800" dirty="0">
                <a:sym typeface="Wingdings" panose="05000000000000000000" pitchFamily="2" charset="2"/>
              </a:rPr>
              <a:t>이상인 데이터를 이상치로 간주한다</a:t>
            </a:r>
            <a:r>
              <a:rPr lang="en-US" altLang="ko-KR" sz="2800" dirty="0">
                <a:sym typeface="Wingdings" panose="05000000000000000000" pitchFamily="2" charset="2"/>
              </a:rPr>
              <a:t>.</a:t>
            </a:r>
            <a:endParaRPr lang="ko-KR" altLang="en-US" sz="2800" dirty="0"/>
          </a:p>
          <a:p>
            <a:pPr marL="457200" indent="-457200">
              <a:buFont typeface="Wingdings" panose="05000000000000000000" pitchFamily="2" charset="2"/>
              <a:buChar char="è"/>
            </a:pPr>
            <a:endParaRPr lang="ko-KR" altLang="en-US" sz="2800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9C24BF19-D3B0-415D-AA2E-3B4F92A7D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65" y="338027"/>
            <a:ext cx="11003470" cy="471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45317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8BA81B53-FE2D-4575-A258-0633827A8DB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146CA02C-FB81-4798-991C-CD9E53AB2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462" y="4484840"/>
            <a:ext cx="9721075" cy="830998"/>
          </a:xfrm>
        </p:spPr>
        <p:txBody>
          <a:bodyPr>
            <a:normAutofit/>
          </a:bodyPr>
          <a:lstStyle/>
          <a:p>
            <a:r>
              <a:rPr lang="en-US" altLang="ko-KR" sz="2600" b="1" dirty="0"/>
              <a:t>&lt;</a:t>
            </a:r>
            <a:r>
              <a:rPr lang="ko-KR" altLang="en-US" sz="2600" b="1" dirty="0"/>
              <a:t>혈압</a:t>
            </a:r>
            <a:r>
              <a:rPr lang="en-US" altLang="ko-KR" sz="2600" b="1" dirty="0"/>
              <a:t>, </a:t>
            </a:r>
            <a:r>
              <a:rPr lang="ko-KR" altLang="en-US" sz="2600" b="1" dirty="0"/>
              <a:t>혈당</a:t>
            </a:r>
            <a:r>
              <a:rPr lang="en-US" altLang="ko-KR" sz="2600" b="1" dirty="0"/>
              <a:t>, </a:t>
            </a:r>
            <a:r>
              <a:rPr lang="ko-KR" altLang="en-US" sz="2600" b="1" dirty="0"/>
              <a:t>혈색소</a:t>
            </a:r>
            <a:r>
              <a:rPr lang="en-US" altLang="ko-KR" sz="2600" b="1" dirty="0"/>
              <a:t>, </a:t>
            </a:r>
            <a:r>
              <a:rPr lang="ko-KR" altLang="en-US" sz="2600" b="1" dirty="0"/>
              <a:t>장기손상수치에 대한 </a:t>
            </a:r>
            <a:r>
              <a:rPr lang="ko-KR" altLang="en-US" sz="2600" b="1" dirty="0" err="1"/>
              <a:t>기초통계량</a:t>
            </a:r>
            <a:r>
              <a:rPr lang="en-US" altLang="ko-KR" sz="2600" b="1" dirty="0"/>
              <a:t>&gt;</a:t>
            </a:r>
            <a:endParaRPr lang="ko-KR" altLang="en-US" sz="2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2C03E2-8446-40B4-8604-62C5C3BF21A3}"/>
              </a:ext>
            </a:extLst>
          </p:cNvPr>
          <p:cNvSpPr txBox="1"/>
          <p:nvPr/>
        </p:nvSpPr>
        <p:spPr>
          <a:xfrm>
            <a:off x="935353" y="5129200"/>
            <a:ext cx="10321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à"/>
            </a:pPr>
            <a:r>
              <a:rPr lang="ko-KR" altLang="en-US" sz="2400" dirty="0">
                <a:sym typeface="Wingdings" panose="05000000000000000000" pitchFamily="2" charset="2"/>
              </a:rPr>
              <a:t>질병유무를 판단하는 컬럼데이터에 대한 </a:t>
            </a:r>
            <a:r>
              <a:rPr lang="ko-KR" altLang="en-US" sz="2400" dirty="0" err="1">
                <a:sym typeface="Wingdings" panose="05000000000000000000" pitchFamily="2" charset="2"/>
              </a:rPr>
              <a:t>기초통계량으로</a:t>
            </a:r>
            <a:r>
              <a:rPr lang="en-US" altLang="ko-KR" sz="2400" dirty="0">
                <a:sym typeface="Wingdings" panose="05000000000000000000" pitchFamily="2" charset="2"/>
              </a:rPr>
              <a:t>,</a:t>
            </a:r>
            <a:r>
              <a:rPr lang="ko-KR" altLang="en-US" sz="2400" dirty="0">
                <a:sym typeface="Wingdings" panose="05000000000000000000" pitchFamily="2" charset="2"/>
              </a:rPr>
              <a:t> </a:t>
            </a:r>
            <a:br>
              <a:rPr lang="en-US" altLang="ko-KR" sz="2400" dirty="0">
                <a:sym typeface="Wingdings" panose="05000000000000000000" pitchFamily="2" charset="2"/>
              </a:rPr>
            </a:br>
            <a:r>
              <a:rPr lang="ko-KR" altLang="en-US" sz="2400" dirty="0">
                <a:sym typeface="Wingdings" panose="05000000000000000000" pitchFamily="2" charset="2"/>
              </a:rPr>
              <a:t>공복혈당</a:t>
            </a:r>
            <a:r>
              <a:rPr lang="en-US" altLang="ko-KR" sz="2400" dirty="0">
                <a:sym typeface="Wingdings" panose="05000000000000000000" pitchFamily="2" charset="2"/>
              </a:rPr>
              <a:t>, AST, ALT, </a:t>
            </a:r>
            <a:r>
              <a:rPr lang="ko-KR" altLang="en-US" sz="2400" dirty="0">
                <a:sym typeface="Wingdings" panose="05000000000000000000" pitchFamily="2" charset="2"/>
              </a:rPr>
              <a:t>감마 </a:t>
            </a:r>
            <a:r>
              <a:rPr lang="ko-KR" altLang="en-US" sz="2400" dirty="0" err="1">
                <a:sym typeface="Wingdings" panose="05000000000000000000" pitchFamily="2" charset="2"/>
              </a:rPr>
              <a:t>지티피에</a:t>
            </a:r>
            <a:r>
              <a:rPr lang="ko-KR" altLang="en-US" sz="2400" dirty="0">
                <a:sym typeface="Wingdings" panose="05000000000000000000" pitchFamily="2" charset="2"/>
              </a:rPr>
              <a:t> 이상치 및 </a:t>
            </a:r>
            <a:r>
              <a:rPr lang="ko-KR" altLang="en-US" sz="2400" dirty="0" err="1">
                <a:sym typeface="Wingdings" panose="05000000000000000000" pitchFamily="2" charset="2"/>
              </a:rPr>
              <a:t>결측치가</a:t>
            </a:r>
            <a:r>
              <a:rPr lang="ko-KR" altLang="en-US" sz="2400" dirty="0">
                <a:sym typeface="Wingdings" panose="05000000000000000000" pitchFamily="2" charset="2"/>
              </a:rPr>
              <a:t> 발생함을 확인 할 수 있다</a:t>
            </a:r>
            <a:r>
              <a:rPr lang="en-US" altLang="ko-KR" sz="2400" dirty="0">
                <a:sym typeface="Wingdings" panose="05000000000000000000" pitchFamily="2" charset="2"/>
              </a:rPr>
              <a:t>.</a:t>
            </a:r>
            <a:endParaRPr lang="ko-KR" altLang="en-US" sz="24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8658531-2B1D-48DE-9ECD-E4895D2221CC}"/>
              </a:ext>
            </a:extLst>
          </p:cNvPr>
          <p:cNvGraphicFramePr>
            <a:graphicFrameLocks noGrp="1"/>
          </p:cNvGraphicFramePr>
          <p:nvPr/>
        </p:nvGraphicFramePr>
        <p:xfrm>
          <a:off x="792002" y="644360"/>
          <a:ext cx="10607993" cy="3840480"/>
        </p:xfrm>
        <a:graphic>
          <a:graphicData uri="http://schemas.openxmlformats.org/drawingml/2006/table">
            <a:tbl>
              <a:tblPr/>
              <a:tblGrid>
                <a:gridCol w="1406843">
                  <a:extLst>
                    <a:ext uri="{9D8B030D-6E8A-4147-A177-3AD203B41FA5}">
                      <a16:colId xmlns:a16="http://schemas.microsoft.com/office/drawing/2014/main" val="124045894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47752501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13133715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77092597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88950343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46907281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601371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5581688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endParaRPr lang="ko-KR" altLang="en-US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br>
                        <a:rPr lang="ko-KR" altLang="en-US" b="1" dirty="0">
                          <a:effectLst/>
                        </a:rPr>
                      </a:br>
                      <a:r>
                        <a:rPr lang="ko-KR" altLang="en-US" b="1" dirty="0">
                          <a:effectLst/>
                        </a:rPr>
                        <a:t>수축기 혈압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ko-KR" altLang="en-US" b="1" dirty="0">
                          <a:effectLst/>
                        </a:rPr>
                        <a:t>이완기 혈압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ko-KR" altLang="en-US" b="1" dirty="0">
                          <a:effectLst/>
                        </a:rPr>
                        <a:t>식전혈당</a:t>
                      </a:r>
                      <a:r>
                        <a:rPr lang="en-US" altLang="ko-KR" b="1" dirty="0">
                          <a:effectLst/>
                        </a:rPr>
                        <a:t>(</a:t>
                      </a:r>
                      <a:r>
                        <a:rPr lang="ko-KR" altLang="en-US" b="1" dirty="0">
                          <a:effectLst/>
                        </a:rPr>
                        <a:t>공복혈당</a:t>
                      </a:r>
                      <a:r>
                        <a:rPr lang="en-US" altLang="ko-KR" b="1" dirty="0">
                          <a:effectLst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ko-KR" altLang="en-US" b="1">
                          <a:effectLst/>
                        </a:rPr>
                        <a:t>혈색소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1" dirty="0">
                          <a:effectLst/>
                        </a:rPr>
                        <a:t>(</a:t>
                      </a:r>
                      <a:r>
                        <a:rPr lang="ko-KR" altLang="en-US" b="1" dirty="0" err="1">
                          <a:effectLst/>
                        </a:rPr>
                        <a:t>혈청지오티</a:t>
                      </a:r>
                      <a:r>
                        <a:rPr lang="en-US" altLang="ko-KR" b="1" dirty="0">
                          <a:effectLst/>
                        </a:rPr>
                        <a:t>)</a:t>
                      </a:r>
                      <a:r>
                        <a:rPr lang="en-US" b="1" dirty="0">
                          <a:effectLst/>
                        </a:rPr>
                        <a:t>AST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1" dirty="0">
                          <a:effectLst/>
                        </a:rPr>
                        <a:t>(</a:t>
                      </a:r>
                      <a:r>
                        <a:rPr lang="ko-KR" altLang="en-US" b="1" dirty="0" err="1">
                          <a:effectLst/>
                        </a:rPr>
                        <a:t>혈청지오티</a:t>
                      </a:r>
                      <a:r>
                        <a:rPr lang="en-US" altLang="ko-KR" b="1" dirty="0">
                          <a:effectLst/>
                        </a:rPr>
                        <a:t>)</a:t>
                      </a:r>
                      <a:r>
                        <a:rPr lang="en-US" b="1" dirty="0">
                          <a:effectLst/>
                        </a:rPr>
                        <a:t>ALT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ko-KR" altLang="en-US" b="1" dirty="0">
                          <a:effectLst/>
                        </a:rPr>
                        <a:t>감마 </a:t>
                      </a:r>
                      <a:r>
                        <a:rPr lang="ko-KR" altLang="en-US" b="1" dirty="0" err="1">
                          <a:effectLst/>
                        </a:rPr>
                        <a:t>지티피</a:t>
                      </a:r>
                      <a:endParaRPr lang="ko-KR" altLang="en-US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5502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b="1" dirty="0">
                          <a:effectLst/>
                        </a:rPr>
                        <a:t>데이터개수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>
                          <a:effectLst/>
                        </a:rPr>
                        <a:t>994576.00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>
                          <a:effectLst/>
                        </a:rPr>
                        <a:t>994575.00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994477.00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994468.00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994478.00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994477.00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994470.00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0416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effectLst/>
                        </a:rPr>
                        <a:t>mean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>
                          <a:effectLst/>
                        </a:rPr>
                        <a:t>122.47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75.75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>
                          <a:effectLst/>
                        </a:rPr>
                        <a:t>100.85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14.25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26.23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26.00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36.29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118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effectLst/>
                        </a:rPr>
                        <a:t>std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14.61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10.05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>
                          <a:effectLst/>
                        </a:rPr>
                        <a:t>23.77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1.57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24.05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27.71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48.39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0643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effectLst/>
                        </a:rPr>
                        <a:t>min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57.00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28.00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2.00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0.80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>
                          <a:effectLst/>
                        </a:rPr>
                        <a:t>1.00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1.00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1.00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6912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b="1">
                          <a:effectLst/>
                        </a:rPr>
                        <a:t>25%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112.00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70.00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89.00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13.20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19.00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>
                          <a:effectLst/>
                        </a:rPr>
                        <a:t>15.00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16.00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7322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b="1" dirty="0">
                          <a:effectLst/>
                        </a:rPr>
                        <a:t>50%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121.00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76.00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96.00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14.30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23.00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>
                          <a:effectLst/>
                        </a:rPr>
                        <a:t>20.00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>
                          <a:effectLst/>
                        </a:rPr>
                        <a:t>23.00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887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b="1">
                          <a:effectLst/>
                        </a:rPr>
                        <a:t>75%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131.00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82.00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105.00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>
                          <a:effectLst/>
                        </a:rPr>
                        <a:t>15.40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29.00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30.00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>
                          <a:effectLst/>
                        </a:rPr>
                        <a:t>39.00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5563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b="1" dirty="0">
                          <a:effectLst/>
                        </a:rPr>
                        <a:t>max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260.00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>
                          <a:effectLst/>
                        </a:rPr>
                        <a:t>200.00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>
                          <a:effectLst/>
                        </a:rPr>
                        <a:t>960.00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25.00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7362.00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>
                          <a:effectLst/>
                        </a:rPr>
                        <a:t>6435.00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>
                          <a:effectLst/>
                        </a:rPr>
                        <a:t>999.00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158873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FB26E530-A9D9-4040-9469-DE9A39B6E733}"/>
              </a:ext>
            </a:extLst>
          </p:cNvPr>
          <p:cNvSpPr/>
          <p:nvPr/>
        </p:nvSpPr>
        <p:spPr>
          <a:xfrm>
            <a:off x="4824735" y="4143007"/>
            <a:ext cx="6575259" cy="34393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4645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F0932AF0-AB77-4BA8-B4CC-124FF7A9B8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96803D68-2129-4108-BCCA-ECA6F32F3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436" y="486137"/>
            <a:ext cx="9319128" cy="4568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9C3964-BA30-47B7-9991-4760D8FC9864}"/>
              </a:ext>
            </a:extLst>
          </p:cNvPr>
          <p:cNvSpPr txBox="1"/>
          <p:nvPr/>
        </p:nvSpPr>
        <p:spPr>
          <a:xfrm>
            <a:off x="847248" y="5168182"/>
            <a:ext cx="104975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ym typeface="Wingdings" panose="05000000000000000000" pitchFamily="2" charset="2"/>
              </a:rPr>
              <a:t></a:t>
            </a:r>
            <a:r>
              <a:rPr lang="ko-KR" altLang="en-US" sz="2800" dirty="0">
                <a:sym typeface="Wingdings" panose="05000000000000000000" pitchFamily="2" charset="2"/>
              </a:rPr>
              <a:t>수축기 혈압 데이터는 좌측으로 치우쳐 분포한다</a:t>
            </a:r>
            <a:r>
              <a:rPr lang="en-US" altLang="ko-KR" sz="2800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2800" dirty="0">
                <a:sym typeface="Wingdings" panose="05000000000000000000" pitchFamily="2" charset="2"/>
              </a:rPr>
              <a:t></a:t>
            </a:r>
            <a:r>
              <a:rPr lang="ko-KR" altLang="en-US" sz="2800" dirty="0">
                <a:sym typeface="Wingdings" panose="05000000000000000000" pitchFamily="2" charset="2"/>
              </a:rPr>
              <a:t>기준에 의해 </a:t>
            </a:r>
            <a:r>
              <a:rPr lang="en-US" altLang="ko-KR" sz="2800" dirty="0">
                <a:sym typeface="Wingdings" panose="05000000000000000000" pitchFamily="2" charset="2"/>
              </a:rPr>
              <a:t>60</a:t>
            </a:r>
            <a:r>
              <a:rPr lang="ko-KR" altLang="en-US" sz="2800" dirty="0">
                <a:sym typeface="Wingdings" panose="05000000000000000000" pitchFamily="2" charset="2"/>
              </a:rPr>
              <a:t>이하</a:t>
            </a:r>
            <a:r>
              <a:rPr lang="en-US" altLang="ko-KR" sz="2800" dirty="0">
                <a:sym typeface="Wingdings" panose="05000000000000000000" pitchFamily="2" charset="2"/>
              </a:rPr>
              <a:t>, 240</a:t>
            </a:r>
            <a:r>
              <a:rPr lang="ko-KR" altLang="en-US" sz="2800" dirty="0">
                <a:sym typeface="Wingdings" panose="05000000000000000000" pitchFamily="2" charset="2"/>
              </a:rPr>
              <a:t>이상인 데이터를 이상치로 간주한다</a:t>
            </a:r>
            <a:r>
              <a:rPr lang="en-US" altLang="ko-KR" sz="2800" dirty="0">
                <a:sym typeface="Wingdings" panose="05000000000000000000" pitchFamily="2" charset="2"/>
              </a:rPr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17635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D156F9-A215-49E4-ACF2-0B681D6A3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가설 </a:t>
            </a:r>
            <a:r>
              <a:rPr lang="en-US" altLang="ko-KR" dirty="0"/>
              <a:t>1: </a:t>
            </a:r>
            <a:r>
              <a:rPr lang="ko-KR" altLang="en-US" dirty="0"/>
              <a:t>검진자의 기본정보들이 허리둘레에 </a:t>
            </a:r>
            <a:r>
              <a:rPr lang="ko-KR" altLang="en-US" dirty="0">
                <a:solidFill>
                  <a:srgbClr val="FF0000"/>
                </a:solidFill>
              </a:rPr>
              <a:t>영향을 끼친다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/>
              <a:t>관계가 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거주지역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성별</a:t>
            </a:r>
            <a:r>
              <a:rPr lang="en-US" altLang="ko-KR" dirty="0">
                <a:sym typeface="Wingdings" panose="05000000000000000000" pitchFamily="2" charset="2"/>
              </a:rPr>
              <a:t>,</a:t>
            </a:r>
            <a:r>
              <a:rPr lang="ko-KR" altLang="en-US" dirty="0">
                <a:sym typeface="Wingdings" panose="05000000000000000000" pitchFamily="2" charset="2"/>
              </a:rPr>
              <a:t> 연령대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등에 따른 비만의 요인이 </a:t>
            </a:r>
            <a:r>
              <a:rPr lang="ko-KR" altLang="en-US" dirty="0" err="1">
                <a:sym typeface="Wingdings" panose="05000000000000000000" pitchFamily="2" charset="2"/>
              </a:rPr>
              <a:t>될수</a:t>
            </a:r>
            <a:r>
              <a:rPr lang="ko-KR" altLang="en-US" dirty="0">
                <a:sym typeface="Wingdings" panose="05000000000000000000" pitchFamily="2" charset="2"/>
              </a:rPr>
              <a:t> 있는지에 대해 검증하도록 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가설 </a:t>
            </a:r>
            <a:r>
              <a:rPr lang="en-US" altLang="ko-KR" dirty="0">
                <a:sym typeface="Wingdings" panose="05000000000000000000" pitchFamily="2" charset="2"/>
              </a:rPr>
              <a:t>2: </a:t>
            </a:r>
            <a:r>
              <a:rPr lang="ko-KR" altLang="en-US" dirty="0">
                <a:sym typeface="Wingdings" panose="05000000000000000000" pitchFamily="2" charset="2"/>
              </a:rPr>
              <a:t>검진자의  허리둘레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음주여부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흡연여부에 따라 고혈압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고혈당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혈색소이상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요단백여부에 영향을 끼친다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비만정도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음주여부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흡연여부는 성인병 발병의 대표적 원인으로 알려져 있으므로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그에 따른 발병여부를 확인한다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  <p:sp>
        <p:nvSpPr>
          <p:cNvPr id="4" name="액자 3">
            <a:extLst>
              <a:ext uri="{FF2B5EF4-FFF2-40B4-BE49-F238E27FC236}">
                <a16:creationId xmlns:a16="http://schemas.microsoft.com/office/drawing/2014/main" id="{90E7BDBE-CD3D-408E-97DB-63FFD198689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4C9F3B6-C79A-455B-9074-DF0BACF42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7089"/>
            <a:ext cx="10515600" cy="1325563"/>
          </a:xfrm>
        </p:spPr>
        <p:txBody>
          <a:bodyPr/>
          <a:lstStyle/>
          <a:p>
            <a:r>
              <a:rPr lang="ko-KR" altLang="en-US" b="1" dirty="0"/>
              <a:t>가설설정</a:t>
            </a:r>
          </a:p>
        </p:txBody>
      </p:sp>
    </p:spTree>
    <p:extLst>
      <p:ext uri="{BB962C8B-B14F-4D97-AF65-F5344CB8AC3E}">
        <p14:creationId xmlns:p14="http://schemas.microsoft.com/office/powerpoint/2010/main" val="281863882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F0932AF0-AB77-4BA8-B4CC-124FF7A9B8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C74301EE-2B11-47B9-905F-826A6A4C5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202" y="532435"/>
            <a:ext cx="9481595" cy="4554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8EF463-A3E3-46B5-9AC4-EE3E0BDEC113}"/>
              </a:ext>
            </a:extLst>
          </p:cNvPr>
          <p:cNvSpPr txBox="1"/>
          <p:nvPr/>
        </p:nvSpPr>
        <p:spPr>
          <a:xfrm>
            <a:off x="847248" y="5168182"/>
            <a:ext cx="104975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ym typeface="Wingdings" panose="05000000000000000000" pitchFamily="2" charset="2"/>
              </a:rPr>
              <a:t></a:t>
            </a:r>
            <a:r>
              <a:rPr lang="ko-KR" altLang="en-US" sz="2800" dirty="0">
                <a:sym typeface="Wingdings" panose="05000000000000000000" pitchFamily="2" charset="2"/>
              </a:rPr>
              <a:t>이완기 혈압 데이터 또한 좌측으로 치우쳐 분포한다</a:t>
            </a:r>
            <a:r>
              <a:rPr lang="en-US" altLang="ko-KR" sz="2800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2800" dirty="0">
                <a:sym typeface="Wingdings" panose="05000000000000000000" pitchFamily="2" charset="2"/>
              </a:rPr>
              <a:t></a:t>
            </a:r>
            <a:r>
              <a:rPr lang="ko-KR" altLang="en-US" sz="2800" dirty="0">
                <a:sym typeface="Wingdings" panose="05000000000000000000" pitchFamily="2" charset="2"/>
              </a:rPr>
              <a:t>기준에 의해 </a:t>
            </a:r>
            <a:r>
              <a:rPr lang="en-US" altLang="ko-KR" sz="2800" dirty="0">
                <a:sym typeface="Wingdings" panose="05000000000000000000" pitchFamily="2" charset="2"/>
              </a:rPr>
              <a:t>40</a:t>
            </a:r>
            <a:r>
              <a:rPr lang="ko-KR" altLang="en-US" sz="2800" dirty="0">
                <a:sym typeface="Wingdings" panose="05000000000000000000" pitchFamily="2" charset="2"/>
              </a:rPr>
              <a:t>이하</a:t>
            </a:r>
            <a:r>
              <a:rPr lang="en-US" altLang="ko-KR" sz="2800" dirty="0">
                <a:sym typeface="Wingdings" panose="05000000000000000000" pitchFamily="2" charset="2"/>
              </a:rPr>
              <a:t>, 160</a:t>
            </a:r>
            <a:r>
              <a:rPr lang="ko-KR" altLang="en-US" sz="2800" dirty="0">
                <a:sym typeface="Wingdings" panose="05000000000000000000" pitchFamily="2" charset="2"/>
              </a:rPr>
              <a:t>이상인 데이터를 이상치로 간주한다</a:t>
            </a:r>
            <a:r>
              <a:rPr lang="en-US" altLang="ko-KR" sz="2800" dirty="0">
                <a:sym typeface="Wingdings" panose="05000000000000000000" pitchFamily="2" charset="2"/>
              </a:rPr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5921769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F0932AF0-AB77-4BA8-B4CC-124FF7A9B8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BF93C867-519C-406C-BC73-50A4B6B32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360" y="573665"/>
            <a:ext cx="9427279" cy="4264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8E85B0E-7690-45CF-8E5C-1AC4156CA6BE}"/>
              </a:ext>
            </a:extLst>
          </p:cNvPr>
          <p:cNvSpPr txBox="1"/>
          <p:nvPr/>
        </p:nvSpPr>
        <p:spPr>
          <a:xfrm>
            <a:off x="847247" y="4934828"/>
            <a:ext cx="104975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ym typeface="Wingdings" panose="05000000000000000000" pitchFamily="2" charset="2"/>
              </a:rPr>
              <a:t></a:t>
            </a:r>
            <a:r>
              <a:rPr lang="ko-KR" altLang="en-US" sz="2800" dirty="0">
                <a:sym typeface="Wingdings" panose="05000000000000000000" pitchFamily="2" charset="2"/>
              </a:rPr>
              <a:t>식전혈당 데이터는 상당히 좌측으로 치우쳐 분포한다</a:t>
            </a:r>
            <a:r>
              <a:rPr lang="en-US" altLang="ko-KR" sz="2800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2800" dirty="0">
                <a:sym typeface="Wingdings" panose="05000000000000000000" pitchFamily="2" charset="2"/>
              </a:rPr>
              <a:t></a:t>
            </a:r>
            <a:r>
              <a:rPr lang="ko-KR" altLang="en-US" sz="2800" dirty="0">
                <a:sym typeface="Wingdings" panose="05000000000000000000" pitchFamily="2" charset="2"/>
              </a:rPr>
              <a:t>기준에 의해 </a:t>
            </a:r>
            <a:r>
              <a:rPr lang="en-US" altLang="ko-KR" sz="2800" dirty="0">
                <a:sym typeface="Wingdings" panose="05000000000000000000" pitchFamily="2" charset="2"/>
              </a:rPr>
              <a:t>40</a:t>
            </a:r>
            <a:r>
              <a:rPr lang="ko-KR" altLang="en-US" sz="2800" dirty="0">
                <a:sym typeface="Wingdings" panose="05000000000000000000" pitchFamily="2" charset="2"/>
              </a:rPr>
              <a:t>이하</a:t>
            </a:r>
            <a:r>
              <a:rPr lang="en-US" altLang="ko-KR" sz="2800" dirty="0">
                <a:sym typeface="Wingdings" panose="05000000000000000000" pitchFamily="2" charset="2"/>
              </a:rPr>
              <a:t>, 300</a:t>
            </a:r>
            <a:r>
              <a:rPr lang="ko-KR" altLang="en-US" sz="2800" dirty="0">
                <a:sym typeface="Wingdings" panose="05000000000000000000" pitchFamily="2" charset="2"/>
              </a:rPr>
              <a:t>이상인 데이터를 이상치로 간주한다</a:t>
            </a:r>
            <a:r>
              <a:rPr lang="en-US" altLang="ko-KR" sz="2800" dirty="0">
                <a:sym typeface="Wingdings" panose="05000000000000000000" pitchFamily="2" charset="2"/>
              </a:rPr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530487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F0932AF0-AB77-4BA8-B4CC-124FF7A9B8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1AFF25-39CD-4E0C-9635-E2A3B0DB8455}"/>
              </a:ext>
            </a:extLst>
          </p:cNvPr>
          <p:cNvSpPr txBox="1"/>
          <p:nvPr/>
        </p:nvSpPr>
        <p:spPr>
          <a:xfrm>
            <a:off x="847247" y="4934828"/>
            <a:ext cx="104975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ym typeface="Wingdings" panose="05000000000000000000" pitchFamily="2" charset="2"/>
              </a:rPr>
              <a:t></a:t>
            </a:r>
            <a:r>
              <a:rPr lang="ko-KR" altLang="en-US" sz="2800" dirty="0">
                <a:sym typeface="Wingdings" panose="05000000000000000000" pitchFamily="2" charset="2"/>
              </a:rPr>
              <a:t>혈색소 데이터는 중간부분에 주로 분포한다</a:t>
            </a:r>
            <a:r>
              <a:rPr lang="en-US" altLang="ko-KR" sz="2800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2800" dirty="0">
                <a:sym typeface="Wingdings" panose="05000000000000000000" pitchFamily="2" charset="2"/>
              </a:rPr>
              <a:t></a:t>
            </a:r>
            <a:r>
              <a:rPr lang="ko-KR" altLang="en-US" sz="2800" dirty="0">
                <a:sym typeface="Wingdings" panose="05000000000000000000" pitchFamily="2" charset="2"/>
              </a:rPr>
              <a:t>기준에 의해 </a:t>
            </a:r>
            <a:r>
              <a:rPr lang="en-US" altLang="ko-KR" sz="2800" dirty="0">
                <a:sym typeface="Wingdings" panose="05000000000000000000" pitchFamily="2" charset="2"/>
              </a:rPr>
              <a:t>6</a:t>
            </a:r>
            <a:r>
              <a:rPr lang="ko-KR" altLang="en-US" sz="2800" dirty="0">
                <a:sym typeface="Wingdings" panose="05000000000000000000" pitchFamily="2" charset="2"/>
              </a:rPr>
              <a:t>이하</a:t>
            </a:r>
            <a:r>
              <a:rPr lang="en-US" altLang="ko-KR" sz="2800" dirty="0">
                <a:sym typeface="Wingdings" panose="05000000000000000000" pitchFamily="2" charset="2"/>
              </a:rPr>
              <a:t>, 20</a:t>
            </a:r>
            <a:r>
              <a:rPr lang="ko-KR" altLang="en-US" sz="2800" dirty="0">
                <a:sym typeface="Wingdings" panose="05000000000000000000" pitchFamily="2" charset="2"/>
              </a:rPr>
              <a:t>이상인 데이터를 이상치로 간주한다</a:t>
            </a:r>
            <a:r>
              <a:rPr lang="en-US" altLang="ko-KR" sz="2800" dirty="0">
                <a:sym typeface="Wingdings" panose="05000000000000000000" pitchFamily="2" charset="2"/>
              </a:rPr>
              <a:t>.</a:t>
            </a:r>
            <a:endParaRPr lang="ko-KR" altLang="en-US" sz="2800" dirty="0"/>
          </a:p>
        </p:txBody>
      </p:sp>
      <p:pic>
        <p:nvPicPr>
          <p:cNvPr id="18436" name="Picture 4">
            <a:extLst>
              <a:ext uri="{FF2B5EF4-FFF2-40B4-BE49-F238E27FC236}">
                <a16:creationId xmlns:a16="http://schemas.microsoft.com/office/drawing/2014/main" id="{75836A39-3DA7-455D-BFC4-114D35400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758" y="633861"/>
            <a:ext cx="9076481" cy="418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321098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F0932AF0-AB77-4BA8-B4CC-124FF7A9B8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D0323046-42C7-4A49-B037-84545A666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098" y="573557"/>
            <a:ext cx="9731801" cy="4361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724BF9-DD97-421D-AC19-226A795C18F1}"/>
              </a:ext>
            </a:extLst>
          </p:cNvPr>
          <p:cNvSpPr txBox="1"/>
          <p:nvPr/>
        </p:nvSpPr>
        <p:spPr>
          <a:xfrm>
            <a:off x="847246" y="4934828"/>
            <a:ext cx="104975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ym typeface="Wingdings" panose="05000000000000000000" pitchFamily="2" charset="2"/>
              </a:rPr>
              <a:t>(</a:t>
            </a:r>
            <a:r>
              <a:rPr lang="ko-KR" altLang="en-US" sz="2800" dirty="0" err="1">
                <a:sym typeface="Wingdings" panose="05000000000000000000" pitchFamily="2" charset="2"/>
              </a:rPr>
              <a:t>혈청지오티</a:t>
            </a:r>
            <a:r>
              <a:rPr lang="en-US" altLang="ko-KR" sz="2800" dirty="0">
                <a:sym typeface="Wingdings" panose="05000000000000000000" pitchFamily="2" charset="2"/>
              </a:rPr>
              <a:t>)AST </a:t>
            </a:r>
            <a:r>
              <a:rPr lang="ko-KR" altLang="en-US" sz="2800" dirty="0">
                <a:sym typeface="Wingdings" panose="05000000000000000000" pitchFamily="2" charset="2"/>
              </a:rPr>
              <a:t>데이터는 좌측에 극단적으로 분포한다</a:t>
            </a:r>
            <a:r>
              <a:rPr lang="en-US" altLang="ko-KR" sz="2800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2800" dirty="0">
                <a:sym typeface="Wingdings" panose="05000000000000000000" pitchFamily="2" charset="2"/>
              </a:rPr>
              <a:t></a:t>
            </a:r>
            <a:r>
              <a:rPr lang="ko-KR" altLang="en-US" sz="2800" dirty="0">
                <a:sym typeface="Wingdings" panose="05000000000000000000" pitchFamily="2" charset="2"/>
              </a:rPr>
              <a:t>기준에 의해 </a:t>
            </a:r>
            <a:r>
              <a:rPr lang="en-US" altLang="ko-KR" sz="2800" dirty="0">
                <a:sym typeface="Wingdings" panose="05000000000000000000" pitchFamily="2" charset="2"/>
              </a:rPr>
              <a:t>200</a:t>
            </a:r>
            <a:r>
              <a:rPr lang="ko-KR" altLang="en-US" sz="2800" dirty="0">
                <a:sym typeface="Wingdings" panose="05000000000000000000" pitchFamily="2" charset="2"/>
              </a:rPr>
              <a:t>이상인 데이터를 이상치로 간주한다</a:t>
            </a:r>
            <a:r>
              <a:rPr lang="en-US" altLang="ko-KR" sz="2800" dirty="0">
                <a:sym typeface="Wingdings" panose="05000000000000000000" pitchFamily="2" charset="2"/>
              </a:rPr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3239447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F0932AF0-AB77-4BA8-B4CC-124FF7A9B8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689527FA-2922-4D66-9236-6217D1ADB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517" y="565531"/>
            <a:ext cx="9770963" cy="4369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0E686A-9F87-45E2-9A9B-E25A5AAE1D8A}"/>
              </a:ext>
            </a:extLst>
          </p:cNvPr>
          <p:cNvSpPr txBox="1"/>
          <p:nvPr/>
        </p:nvSpPr>
        <p:spPr>
          <a:xfrm>
            <a:off x="847247" y="4934828"/>
            <a:ext cx="104975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ym typeface="Wingdings" panose="05000000000000000000" pitchFamily="2" charset="2"/>
              </a:rPr>
              <a:t>(</a:t>
            </a:r>
            <a:r>
              <a:rPr lang="ko-KR" altLang="en-US" sz="2800" dirty="0" err="1">
                <a:sym typeface="Wingdings" panose="05000000000000000000" pitchFamily="2" charset="2"/>
              </a:rPr>
              <a:t>혈청지오티</a:t>
            </a:r>
            <a:r>
              <a:rPr lang="en-US" altLang="ko-KR" sz="2800" dirty="0">
                <a:sym typeface="Wingdings" panose="05000000000000000000" pitchFamily="2" charset="2"/>
              </a:rPr>
              <a:t>)ALT </a:t>
            </a:r>
            <a:r>
              <a:rPr lang="ko-KR" altLang="en-US" sz="2800" dirty="0">
                <a:sym typeface="Wingdings" panose="05000000000000000000" pitchFamily="2" charset="2"/>
              </a:rPr>
              <a:t>데이터는 또한 좌측에 극단적으로 분포한다</a:t>
            </a:r>
            <a:r>
              <a:rPr lang="en-US" altLang="ko-KR" sz="2800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2800" dirty="0">
                <a:sym typeface="Wingdings" panose="05000000000000000000" pitchFamily="2" charset="2"/>
              </a:rPr>
              <a:t></a:t>
            </a:r>
            <a:r>
              <a:rPr lang="ko-KR" altLang="en-US" sz="2800" dirty="0">
                <a:sym typeface="Wingdings" panose="05000000000000000000" pitchFamily="2" charset="2"/>
              </a:rPr>
              <a:t>기준에 의해 </a:t>
            </a:r>
            <a:r>
              <a:rPr lang="en-US" altLang="ko-KR" sz="2800" dirty="0">
                <a:sym typeface="Wingdings" panose="05000000000000000000" pitchFamily="2" charset="2"/>
              </a:rPr>
              <a:t>200</a:t>
            </a:r>
            <a:r>
              <a:rPr lang="ko-KR" altLang="en-US" sz="2800" dirty="0">
                <a:sym typeface="Wingdings" panose="05000000000000000000" pitchFamily="2" charset="2"/>
              </a:rPr>
              <a:t>이상인 데이터를 이상치로 간주한다</a:t>
            </a:r>
            <a:r>
              <a:rPr lang="en-US" altLang="ko-KR" sz="2800" dirty="0">
                <a:sym typeface="Wingdings" panose="05000000000000000000" pitchFamily="2" charset="2"/>
              </a:rPr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097785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F0932AF0-AB77-4BA8-B4CC-124FF7A9B8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4103D4A8-1B24-4C86-AA4F-B4CAF39FC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543" y="546904"/>
            <a:ext cx="9600912" cy="435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18F524-2FBB-420A-9489-90DD401D0B8F}"/>
              </a:ext>
            </a:extLst>
          </p:cNvPr>
          <p:cNvSpPr txBox="1"/>
          <p:nvPr/>
        </p:nvSpPr>
        <p:spPr>
          <a:xfrm>
            <a:off x="847247" y="4934828"/>
            <a:ext cx="104975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ym typeface="Wingdings" panose="05000000000000000000" pitchFamily="2" charset="2"/>
              </a:rPr>
              <a:t></a:t>
            </a:r>
            <a:r>
              <a:rPr lang="ko-KR" altLang="en-US" sz="2800" dirty="0" err="1">
                <a:sym typeface="Wingdings" panose="05000000000000000000" pitchFamily="2" charset="2"/>
              </a:rPr>
              <a:t>감마지피티</a:t>
            </a:r>
            <a:r>
              <a:rPr lang="ko-KR" altLang="en-US" sz="2800" dirty="0">
                <a:sym typeface="Wingdings" panose="05000000000000000000" pitchFamily="2" charset="2"/>
              </a:rPr>
              <a:t> 데이터 또한 좌측에 극단적으로 분포한다</a:t>
            </a:r>
            <a:r>
              <a:rPr lang="en-US" altLang="ko-KR" sz="2800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2800" dirty="0">
                <a:sym typeface="Wingdings" panose="05000000000000000000" pitchFamily="2" charset="2"/>
              </a:rPr>
              <a:t></a:t>
            </a:r>
            <a:r>
              <a:rPr lang="ko-KR" altLang="en-US" sz="2800" dirty="0">
                <a:sym typeface="Wingdings" panose="05000000000000000000" pitchFamily="2" charset="2"/>
              </a:rPr>
              <a:t>기준에 의해 </a:t>
            </a:r>
            <a:r>
              <a:rPr lang="en-US" altLang="ko-KR" sz="2800" dirty="0">
                <a:sym typeface="Wingdings" panose="05000000000000000000" pitchFamily="2" charset="2"/>
              </a:rPr>
              <a:t>300</a:t>
            </a:r>
            <a:r>
              <a:rPr lang="ko-KR" altLang="en-US" sz="2800" dirty="0">
                <a:sym typeface="Wingdings" panose="05000000000000000000" pitchFamily="2" charset="2"/>
              </a:rPr>
              <a:t>이상인 데이터를 이상치로 간주한다</a:t>
            </a:r>
            <a:r>
              <a:rPr lang="en-US" altLang="ko-KR" sz="2800" dirty="0">
                <a:sym typeface="Wingdings" panose="05000000000000000000" pitchFamily="2" charset="2"/>
              </a:rPr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1094124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F0932AF0-AB77-4BA8-B4CC-124FF7A9B8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481D0A-6D8E-4BE7-8FF9-255937C0CBE5}"/>
              </a:ext>
            </a:extLst>
          </p:cNvPr>
          <p:cNvSpPr txBox="1"/>
          <p:nvPr/>
        </p:nvSpPr>
        <p:spPr>
          <a:xfrm>
            <a:off x="829056" y="646176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600" b="1"/>
              <a:t>연령대 분포확인 및 데이터분할</a:t>
            </a:r>
            <a:endParaRPr lang="ko-KR" altLang="en-US" sz="3200" b="1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E59D01E-50B2-4E0A-BD31-27DA4827EEAA}"/>
              </a:ext>
            </a:extLst>
          </p:cNvPr>
          <p:cNvGrpSpPr/>
          <p:nvPr/>
        </p:nvGrpSpPr>
        <p:grpSpPr>
          <a:xfrm>
            <a:off x="1382481" y="1292507"/>
            <a:ext cx="9427037" cy="4014412"/>
            <a:chOff x="1382481" y="1292507"/>
            <a:chExt cx="9427037" cy="4476078"/>
          </a:xfrm>
        </p:grpSpPr>
        <p:pic>
          <p:nvPicPr>
            <p:cNvPr id="22532" name="Picture 4">
              <a:extLst>
                <a:ext uri="{FF2B5EF4-FFF2-40B4-BE49-F238E27FC236}">
                  <a16:creationId xmlns:a16="http://schemas.microsoft.com/office/drawing/2014/main" id="{A2DFB435-A46C-4A9D-96A3-5794FFB99C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2481" y="1292507"/>
              <a:ext cx="9427037" cy="44760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9E5D98B-0B94-4B4C-99EA-5DDDC5C2E0FD}"/>
                </a:ext>
              </a:extLst>
            </p:cNvPr>
            <p:cNvSpPr/>
            <p:nvPr/>
          </p:nvSpPr>
          <p:spPr>
            <a:xfrm>
              <a:off x="4132162" y="1711527"/>
              <a:ext cx="3455779" cy="3967086"/>
            </a:xfrm>
            <a:prstGeom prst="rect">
              <a:avLst/>
            </a:prstGeom>
            <a:noFill/>
            <a:ln w="762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AB8A92-C1A0-4854-BFE8-D6388C80C797}"/>
              </a:ext>
            </a:extLst>
          </p:cNvPr>
          <p:cNvSpPr txBox="1"/>
          <p:nvPr/>
        </p:nvSpPr>
        <p:spPr>
          <a:xfrm>
            <a:off x="1382481" y="5482295"/>
            <a:ext cx="94270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ym typeface="Wingdings" panose="05000000000000000000" pitchFamily="2" charset="2"/>
              </a:rPr>
              <a:t></a:t>
            </a:r>
            <a:r>
              <a:rPr lang="ko-KR" altLang="en-US" sz="2400" dirty="0">
                <a:sym typeface="Wingdings" panose="05000000000000000000" pitchFamily="2" charset="2"/>
              </a:rPr>
              <a:t>연령대 데이터는 고르게 분포한다</a:t>
            </a:r>
            <a:r>
              <a:rPr lang="en-US" altLang="ko-KR" sz="2400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2400" dirty="0">
                <a:sym typeface="Wingdings" panose="05000000000000000000" pitchFamily="2" charset="2"/>
              </a:rPr>
              <a:t></a:t>
            </a:r>
            <a:r>
              <a:rPr lang="ko-KR" altLang="en-US" sz="2400" dirty="0">
                <a:sym typeface="Wingdings" panose="05000000000000000000" pitchFamily="2" charset="2"/>
              </a:rPr>
              <a:t>연구의 목적에 따라 </a:t>
            </a:r>
            <a:r>
              <a:rPr lang="en-US" altLang="ko-KR" sz="2400" dirty="0">
                <a:sym typeface="Wingdings" panose="05000000000000000000" pitchFamily="2" charset="2"/>
              </a:rPr>
              <a:t>40</a:t>
            </a:r>
            <a:r>
              <a:rPr lang="ko-KR" altLang="en-US" sz="2400" dirty="0">
                <a:sym typeface="Wingdings" panose="05000000000000000000" pitchFamily="2" charset="2"/>
              </a:rPr>
              <a:t>대 </a:t>
            </a:r>
            <a:r>
              <a:rPr lang="en-US" altLang="ko-KR" sz="2400" dirty="0">
                <a:sym typeface="Wingdings" panose="05000000000000000000" pitchFamily="2" charset="2"/>
              </a:rPr>
              <a:t>~ 60</a:t>
            </a:r>
            <a:r>
              <a:rPr lang="ko-KR" altLang="en-US" sz="2400" dirty="0">
                <a:sym typeface="Wingdings" panose="05000000000000000000" pitchFamily="2" charset="2"/>
              </a:rPr>
              <a:t>대에 해당하는 데이터로 분할한다</a:t>
            </a:r>
            <a:r>
              <a:rPr lang="en-US" altLang="ko-KR" sz="2400" dirty="0">
                <a:sym typeface="Wingdings" panose="05000000000000000000" pitchFamily="2" charset="2"/>
              </a:rPr>
              <a:t>.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1533543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F0932AF0-AB77-4BA8-B4CC-124FF7A9B8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4EB066-E348-41DA-A7DE-13F932B36BE0}"/>
              </a:ext>
            </a:extLst>
          </p:cNvPr>
          <p:cNvSpPr txBox="1"/>
          <p:nvPr/>
        </p:nvSpPr>
        <p:spPr>
          <a:xfrm>
            <a:off x="1146048" y="736645"/>
            <a:ext cx="9899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앞에서 확인한 이상치에 대해 </a:t>
            </a:r>
            <a:r>
              <a:rPr lang="ko-KR" altLang="en-US" sz="2400" b="1" dirty="0"/>
              <a:t>삭제처리</a:t>
            </a:r>
            <a:r>
              <a:rPr lang="ko-KR" altLang="en-US" sz="2400" dirty="0"/>
              <a:t>를 한 후</a:t>
            </a:r>
            <a:r>
              <a:rPr lang="en-US" altLang="ko-KR" sz="2400" dirty="0"/>
              <a:t>, </a:t>
            </a:r>
            <a:r>
              <a:rPr lang="ko-KR" altLang="en-US" sz="2400" dirty="0"/>
              <a:t>연구의 목적에 따라 </a:t>
            </a:r>
            <a:r>
              <a:rPr lang="en-US" altLang="ko-KR" sz="2400" dirty="0"/>
              <a:t>40</a:t>
            </a:r>
            <a:r>
              <a:rPr lang="ko-KR" altLang="en-US" sz="2400" dirty="0"/>
              <a:t>대 </a:t>
            </a:r>
            <a:r>
              <a:rPr lang="en-US" altLang="ko-KR" sz="2400" dirty="0"/>
              <a:t>~ 60</a:t>
            </a:r>
            <a:r>
              <a:rPr lang="ko-KR" altLang="en-US" sz="2400" dirty="0"/>
              <a:t>대 연령층으로 데이터를 </a:t>
            </a:r>
            <a:r>
              <a:rPr lang="ko-KR" altLang="en-US" sz="2400" b="1" dirty="0"/>
              <a:t>분할</a:t>
            </a:r>
            <a:r>
              <a:rPr lang="ko-KR" altLang="en-US" sz="2400" dirty="0"/>
              <a:t>한다</a:t>
            </a:r>
            <a:r>
              <a:rPr lang="en-US" altLang="ko-KR" sz="2400" dirty="0"/>
              <a:t>.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1E754BE-AFAE-4994-B00C-E0F3E2484DC7}"/>
              </a:ext>
            </a:extLst>
          </p:cNvPr>
          <p:cNvSpPr/>
          <p:nvPr/>
        </p:nvSpPr>
        <p:spPr>
          <a:xfrm>
            <a:off x="954096" y="1797434"/>
            <a:ext cx="2992871" cy="1365503"/>
          </a:xfrm>
          <a:prstGeom prst="roundRect">
            <a:avLst/>
          </a:prstGeom>
          <a:noFill/>
          <a:ln w="762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원데이터 데이터프레임 </a:t>
            </a:r>
            <a:r>
              <a:rPr lang="en-US" altLang="ko-KR" sz="2000" dirty="0">
                <a:solidFill>
                  <a:schemeClr val="tx1"/>
                </a:solidFill>
              </a:rPr>
              <a:t>1,000,000</a:t>
            </a:r>
            <a:r>
              <a:rPr lang="ko-KR" altLang="en-US" sz="2000" dirty="0">
                <a:solidFill>
                  <a:schemeClr val="tx1"/>
                </a:solidFill>
              </a:rPr>
              <a:t>행 </a:t>
            </a:r>
            <a:r>
              <a:rPr lang="en-US" altLang="ko-KR" sz="2000" dirty="0">
                <a:solidFill>
                  <a:schemeClr val="tx1"/>
                </a:solidFill>
              </a:rPr>
              <a:t>* 35</a:t>
            </a:r>
            <a:r>
              <a:rPr lang="ko-KR" altLang="en-US" sz="2000" dirty="0">
                <a:solidFill>
                  <a:schemeClr val="tx1"/>
                </a:solidFill>
              </a:rPr>
              <a:t>열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145134B-8187-4943-BBFA-EBF3712F812E}"/>
              </a:ext>
            </a:extLst>
          </p:cNvPr>
          <p:cNvSpPr/>
          <p:nvPr/>
        </p:nvSpPr>
        <p:spPr>
          <a:xfrm>
            <a:off x="4873568" y="1820428"/>
            <a:ext cx="2684700" cy="1342509"/>
          </a:xfrm>
          <a:prstGeom prst="roundRect">
            <a:avLst/>
          </a:prstGeom>
          <a:noFill/>
          <a:ln w="762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체중 이상치 삭제 </a:t>
            </a:r>
            <a:br>
              <a:rPr lang="en-US" altLang="ko-KR" sz="2000" dirty="0">
                <a:solidFill>
                  <a:schemeClr val="tx1"/>
                </a:solidFill>
              </a:rPr>
            </a:br>
            <a:r>
              <a:rPr lang="ko-KR" altLang="en-US" sz="2000" dirty="0">
                <a:solidFill>
                  <a:schemeClr val="tx1"/>
                </a:solidFill>
              </a:rPr>
              <a:t>데이터프레임 </a:t>
            </a:r>
            <a:br>
              <a:rPr lang="en-US" altLang="ko-KR" sz="2000" dirty="0">
                <a:solidFill>
                  <a:schemeClr val="tx1"/>
                </a:solidFill>
              </a:rPr>
            </a:br>
            <a:r>
              <a:rPr lang="en-US" altLang="ko-KR" sz="2000" dirty="0">
                <a:solidFill>
                  <a:schemeClr val="tx1"/>
                </a:solidFill>
              </a:rPr>
              <a:t>999,829</a:t>
            </a:r>
            <a:r>
              <a:rPr lang="ko-KR" altLang="en-US" sz="2000" dirty="0">
                <a:solidFill>
                  <a:schemeClr val="tx1"/>
                </a:solidFill>
              </a:rPr>
              <a:t>행 </a:t>
            </a:r>
            <a:r>
              <a:rPr lang="en-US" altLang="ko-KR" sz="2000" dirty="0">
                <a:solidFill>
                  <a:schemeClr val="tx1"/>
                </a:solidFill>
              </a:rPr>
              <a:t>* 35</a:t>
            </a:r>
            <a:r>
              <a:rPr lang="ko-KR" altLang="en-US" sz="2000" dirty="0">
                <a:solidFill>
                  <a:schemeClr val="tx1"/>
                </a:solidFill>
              </a:rPr>
              <a:t>열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A849218-F113-412C-A68D-37B8BEEFBD20}"/>
              </a:ext>
            </a:extLst>
          </p:cNvPr>
          <p:cNvSpPr/>
          <p:nvPr/>
        </p:nvSpPr>
        <p:spPr>
          <a:xfrm>
            <a:off x="8505524" y="1820428"/>
            <a:ext cx="2684700" cy="1342509"/>
          </a:xfrm>
          <a:prstGeom prst="roundRect">
            <a:avLst/>
          </a:prstGeom>
          <a:noFill/>
          <a:ln w="762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수축기 혈압</a:t>
            </a:r>
            <a:br>
              <a:rPr lang="en-US" altLang="ko-KR" sz="2000" dirty="0">
                <a:solidFill>
                  <a:schemeClr val="tx1"/>
                </a:solidFill>
              </a:rPr>
            </a:br>
            <a:r>
              <a:rPr lang="ko-KR" altLang="en-US" sz="2000" dirty="0">
                <a:solidFill>
                  <a:schemeClr val="tx1"/>
                </a:solidFill>
              </a:rPr>
              <a:t>이상치 삭제 </a:t>
            </a:r>
            <a:br>
              <a:rPr lang="en-US" altLang="ko-KR" sz="2000" dirty="0">
                <a:solidFill>
                  <a:schemeClr val="tx1"/>
                </a:solidFill>
              </a:rPr>
            </a:br>
            <a:r>
              <a:rPr lang="ko-KR" altLang="en-US" sz="2000" dirty="0">
                <a:solidFill>
                  <a:schemeClr val="tx1"/>
                </a:solidFill>
              </a:rPr>
              <a:t>데이터프레임 </a:t>
            </a:r>
            <a:br>
              <a:rPr lang="en-US" altLang="ko-KR" sz="2000" dirty="0">
                <a:solidFill>
                  <a:schemeClr val="tx1"/>
                </a:solidFill>
              </a:rPr>
            </a:br>
            <a:r>
              <a:rPr lang="en-US" altLang="ko-KR" sz="2000" dirty="0">
                <a:solidFill>
                  <a:schemeClr val="tx1"/>
                </a:solidFill>
              </a:rPr>
              <a:t>993,887</a:t>
            </a:r>
            <a:r>
              <a:rPr lang="ko-KR" altLang="en-US" sz="2000" dirty="0">
                <a:solidFill>
                  <a:schemeClr val="tx1"/>
                </a:solidFill>
              </a:rPr>
              <a:t>행 </a:t>
            </a:r>
            <a:r>
              <a:rPr lang="en-US" altLang="ko-KR" sz="2000" dirty="0">
                <a:solidFill>
                  <a:schemeClr val="tx1"/>
                </a:solidFill>
              </a:rPr>
              <a:t>* 35</a:t>
            </a:r>
            <a:r>
              <a:rPr lang="ko-KR" altLang="en-US" sz="2000" dirty="0">
                <a:solidFill>
                  <a:schemeClr val="tx1"/>
                </a:solidFill>
              </a:rPr>
              <a:t>열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5EE84DF-9738-466F-88F3-68795FCC34D8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064721" y="2491682"/>
            <a:ext cx="808847" cy="1"/>
          </a:xfrm>
          <a:prstGeom prst="straightConnector1">
            <a:avLst/>
          </a:prstGeom>
          <a:ln w="1079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515D983-0DE4-4005-9656-A8835EBC3F9C}"/>
              </a:ext>
            </a:extLst>
          </p:cNvPr>
          <p:cNvCxnSpPr>
            <a:cxnSpLocks/>
          </p:cNvCxnSpPr>
          <p:nvPr/>
        </p:nvCxnSpPr>
        <p:spPr>
          <a:xfrm>
            <a:off x="7696677" y="2491682"/>
            <a:ext cx="808847" cy="1"/>
          </a:xfrm>
          <a:prstGeom prst="straightConnector1">
            <a:avLst/>
          </a:prstGeom>
          <a:ln w="1079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2095A5B-5A6A-459C-B848-870D4E73DB0D}"/>
              </a:ext>
            </a:extLst>
          </p:cNvPr>
          <p:cNvSpPr/>
          <p:nvPr/>
        </p:nvSpPr>
        <p:spPr>
          <a:xfrm>
            <a:off x="1518227" y="3503817"/>
            <a:ext cx="2684700" cy="1342509"/>
          </a:xfrm>
          <a:prstGeom prst="roundRect">
            <a:avLst/>
          </a:prstGeom>
          <a:noFill/>
          <a:ln w="762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(</a:t>
            </a:r>
            <a:r>
              <a:rPr lang="ko-KR" altLang="en-US" sz="2000" dirty="0" err="1">
                <a:solidFill>
                  <a:schemeClr val="tx1"/>
                </a:solidFill>
              </a:rPr>
              <a:t>혈청지오티</a:t>
            </a:r>
            <a:r>
              <a:rPr lang="en-US" altLang="ko-KR" sz="2000" dirty="0">
                <a:solidFill>
                  <a:schemeClr val="tx1"/>
                </a:solidFill>
              </a:rPr>
              <a:t>)AST</a:t>
            </a:r>
            <a:br>
              <a:rPr lang="en-US" altLang="ko-KR" sz="2000" dirty="0">
                <a:solidFill>
                  <a:schemeClr val="tx1"/>
                </a:solidFill>
              </a:rPr>
            </a:br>
            <a:r>
              <a:rPr lang="ko-KR" altLang="en-US" sz="2000" dirty="0">
                <a:solidFill>
                  <a:schemeClr val="tx1"/>
                </a:solidFill>
              </a:rPr>
              <a:t>이상치 삭제 </a:t>
            </a:r>
            <a:br>
              <a:rPr lang="en-US" altLang="ko-KR" sz="2000" dirty="0">
                <a:solidFill>
                  <a:schemeClr val="tx1"/>
                </a:solidFill>
              </a:rPr>
            </a:br>
            <a:r>
              <a:rPr lang="ko-KR" altLang="en-US" sz="2000" dirty="0">
                <a:solidFill>
                  <a:schemeClr val="tx1"/>
                </a:solidFill>
              </a:rPr>
              <a:t>데이터프레임 </a:t>
            </a:r>
            <a:br>
              <a:rPr lang="en-US" altLang="ko-KR" sz="2000" dirty="0">
                <a:solidFill>
                  <a:schemeClr val="tx1"/>
                </a:solidFill>
              </a:rPr>
            </a:br>
            <a:r>
              <a:rPr lang="en-US" altLang="ko-KR" sz="2000" dirty="0">
                <a:solidFill>
                  <a:schemeClr val="tx1"/>
                </a:solidFill>
              </a:rPr>
              <a:t>990,955</a:t>
            </a:r>
            <a:r>
              <a:rPr lang="ko-KR" altLang="en-US" sz="2000" dirty="0">
                <a:solidFill>
                  <a:schemeClr val="tx1"/>
                </a:solidFill>
              </a:rPr>
              <a:t>행 </a:t>
            </a:r>
            <a:r>
              <a:rPr lang="en-US" altLang="ko-KR" sz="2000" dirty="0">
                <a:solidFill>
                  <a:schemeClr val="tx1"/>
                </a:solidFill>
              </a:rPr>
              <a:t>* 35</a:t>
            </a:r>
            <a:r>
              <a:rPr lang="ko-KR" altLang="en-US" sz="2000" dirty="0">
                <a:solidFill>
                  <a:schemeClr val="tx1"/>
                </a:solidFill>
              </a:rPr>
              <a:t>열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D0C8168-93FF-468B-9D31-D73F54BE66CD}"/>
              </a:ext>
            </a:extLst>
          </p:cNvPr>
          <p:cNvCxnSpPr>
            <a:cxnSpLocks/>
          </p:cNvCxnSpPr>
          <p:nvPr/>
        </p:nvCxnSpPr>
        <p:spPr>
          <a:xfrm>
            <a:off x="687879" y="4175070"/>
            <a:ext cx="808847" cy="1"/>
          </a:xfrm>
          <a:prstGeom prst="straightConnector1">
            <a:avLst/>
          </a:prstGeom>
          <a:ln w="1079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0C6869C-E31B-4F21-99B1-E87DCCD995B9}"/>
              </a:ext>
            </a:extLst>
          </p:cNvPr>
          <p:cNvSpPr/>
          <p:nvPr/>
        </p:nvSpPr>
        <p:spPr>
          <a:xfrm>
            <a:off x="5212481" y="3503817"/>
            <a:ext cx="2684700" cy="1342509"/>
          </a:xfrm>
          <a:prstGeom prst="roundRect">
            <a:avLst/>
          </a:prstGeom>
          <a:noFill/>
          <a:ln w="762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감마 </a:t>
            </a:r>
            <a:r>
              <a:rPr lang="ko-KR" altLang="en-US" sz="2000" dirty="0" err="1">
                <a:solidFill>
                  <a:schemeClr val="tx1"/>
                </a:solidFill>
              </a:rPr>
              <a:t>지티피</a:t>
            </a:r>
            <a:br>
              <a:rPr lang="en-US" altLang="ko-KR" sz="2000" dirty="0">
                <a:solidFill>
                  <a:schemeClr val="tx1"/>
                </a:solidFill>
              </a:rPr>
            </a:br>
            <a:r>
              <a:rPr lang="ko-KR" altLang="en-US" sz="2000" dirty="0">
                <a:solidFill>
                  <a:schemeClr val="tx1"/>
                </a:solidFill>
              </a:rPr>
              <a:t>이상치 삭제 </a:t>
            </a:r>
            <a:br>
              <a:rPr lang="en-US" altLang="ko-KR" sz="2000" dirty="0">
                <a:solidFill>
                  <a:schemeClr val="tx1"/>
                </a:solidFill>
              </a:rPr>
            </a:br>
            <a:r>
              <a:rPr lang="ko-KR" altLang="en-US" sz="2000" dirty="0">
                <a:solidFill>
                  <a:schemeClr val="tx1"/>
                </a:solidFill>
              </a:rPr>
              <a:t>데이터프레임 </a:t>
            </a:r>
            <a:br>
              <a:rPr lang="en-US" altLang="ko-KR" sz="2000" dirty="0">
                <a:solidFill>
                  <a:schemeClr val="tx1"/>
                </a:solidFill>
              </a:rPr>
            </a:br>
            <a:r>
              <a:rPr lang="en-US" altLang="ko-KR" sz="2000" dirty="0">
                <a:solidFill>
                  <a:schemeClr val="tx1"/>
                </a:solidFill>
              </a:rPr>
              <a:t>977,932</a:t>
            </a:r>
            <a:r>
              <a:rPr lang="ko-KR" altLang="en-US" sz="2000" dirty="0">
                <a:solidFill>
                  <a:schemeClr val="tx1"/>
                </a:solidFill>
              </a:rPr>
              <a:t>행 </a:t>
            </a:r>
            <a:r>
              <a:rPr lang="en-US" altLang="ko-KR" sz="2000" dirty="0">
                <a:solidFill>
                  <a:schemeClr val="tx1"/>
                </a:solidFill>
              </a:rPr>
              <a:t>* 35</a:t>
            </a:r>
            <a:r>
              <a:rPr lang="ko-KR" altLang="en-US" sz="2000" dirty="0">
                <a:solidFill>
                  <a:schemeClr val="tx1"/>
                </a:solidFill>
              </a:rPr>
              <a:t>열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DA2BB1E-7DA1-426C-88CF-8C63E3EE59BE}"/>
              </a:ext>
            </a:extLst>
          </p:cNvPr>
          <p:cNvCxnSpPr>
            <a:cxnSpLocks/>
          </p:cNvCxnSpPr>
          <p:nvPr/>
        </p:nvCxnSpPr>
        <p:spPr>
          <a:xfrm>
            <a:off x="4382133" y="4175070"/>
            <a:ext cx="808847" cy="1"/>
          </a:xfrm>
          <a:prstGeom prst="straightConnector1">
            <a:avLst/>
          </a:prstGeom>
          <a:ln w="1079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3221D86-A567-4618-B7DD-4CB3F610226D}"/>
              </a:ext>
            </a:extLst>
          </p:cNvPr>
          <p:cNvSpPr/>
          <p:nvPr/>
        </p:nvSpPr>
        <p:spPr>
          <a:xfrm>
            <a:off x="8906735" y="3503815"/>
            <a:ext cx="2684700" cy="1342509"/>
          </a:xfrm>
          <a:prstGeom prst="round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연령대 코드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정제</a:t>
            </a:r>
            <a:br>
              <a:rPr lang="en-US" altLang="ko-KR" sz="2000" dirty="0">
                <a:solidFill>
                  <a:schemeClr val="tx1"/>
                </a:solidFill>
              </a:rPr>
            </a:br>
            <a:r>
              <a:rPr lang="ko-KR" altLang="en-US" sz="2000" dirty="0">
                <a:solidFill>
                  <a:schemeClr val="tx1"/>
                </a:solidFill>
              </a:rPr>
              <a:t>데이터프레임 </a:t>
            </a:r>
            <a:br>
              <a:rPr lang="en-US" altLang="ko-KR" sz="2000" dirty="0">
                <a:solidFill>
                  <a:schemeClr val="tx1"/>
                </a:solidFill>
              </a:rPr>
            </a:br>
            <a:r>
              <a:rPr lang="en-US" altLang="ko-KR" sz="2000" dirty="0">
                <a:solidFill>
                  <a:schemeClr val="tx1"/>
                </a:solidFill>
              </a:rPr>
              <a:t>535,062</a:t>
            </a:r>
            <a:r>
              <a:rPr lang="ko-KR" altLang="en-US" sz="2000" dirty="0">
                <a:solidFill>
                  <a:schemeClr val="tx1"/>
                </a:solidFill>
              </a:rPr>
              <a:t>행 </a:t>
            </a:r>
            <a:r>
              <a:rPr lang="en-US" altLang="ko-KR" sz="2000" dirty="0">
                <a:solidFill>
                  <a:schemeClr val="tx1"/>
                </a:solidFill>
              </a:rPr>
              <a:t>* 35</a:t>
            </a:r>
            <a:r>
              <a:rPr lang="ko-KR" altLang="en-US" sz="2000" dirty="0">
                <a:solidFill>
                  <a:schemeClr val="tx1"/>
                </a:solidFill>
              </a:rPr>
              <a:t>열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522C9CA-6CAC-4911-BF2C-A981449BA4D2}"/>
              </a:ext>
            </a:extLst>
          </p:cNvPr>
          <p:cNvCxnSpPr>
            <a:cxnSpLocks/>
          </p:cNvCxnSpPr>
          <p:nvPr/>
        </p:nvCxnSpPr>
        <p:spPr>
          <a:xfrm>
            <a:off x="8076387" y="4175068"/>
            <a:ext cx="808847" cy="1"/>
          </a:xfrm>
          <a:prstGeom prst="straightConnector1">
            <a:avLst/>
          </a:prstGeom>
          <a:ln w="10795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0B0C1BE-D5E4-4A3B-94E0-64C72EC68833}"/>
              </a:ext>
            </a:extLst>
          </p:cNvPr>
          <p:cNvSpPr txBox="1"/>
          <p:nvPr/>
        </p:nvSpPr>
        <p:spPr>
          <a:xfrm>
            <a:off x="1362031" y="5187200"/>
            <a:ext cx="9467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이상치 처리로 원데이터 대비 </a:t>
            </a:r>
            <a:r>
              <a:rPr lang="en-US" altLang="ko-KR" sz="2000" b="1" dirty="0"/>
              <a:t>2.3%</a:t>
            </a:r>
            <a:r>
              <a:rPr lang="ko-KR" altLang="en-US" sz="2000" dirty="0"/>
              <a:t>의 데이터가 </a:t>
            </a:r>
            <a:r>
              <a:rPr lang="ko-KR" altLang="en-US" sz="2000" b="1" dirty="0"/>
              <a:t>삭제</a:t>
            </a:r>
            <a:r>
              <a:rPr lang="ko-KR" altLang="en-US" sz="2000" dirty="0"/>
              <a:t>되었고</a:t>
            </a:r>
            <a:r>
              <a:rPr lang="en-US" altLang="ko-KR" sz="2000" dirty="0"/>
              <a:t>, </a:t>
            </a:r>
            <a:r>
              <a:rPr lang="ko-KR" altLang="en-US" sz="2000" dirty="0"/>
              <a:t>연령대에 따른 데이터 분할로 원데이터 대비 </a:t>
            </a:r>
            <a:r>
              <a:rPr lang="en-US" altLang="ko-KR" sz="2000" b="1" dirty="0"/>
              <a:t>46.5%</a:t>
            </a:r>
            <a:r>
              <a:rPr lang="ko-KR" altLang="en-US" sz="2000" dirty="0"/>
              <a:t>의 데이터가 </a:t>
            </a:r>
            <a:r>
              <a:rPr lang="ko-KR" altLang="en-US" sz="2000" b="1" dirty="0"/>
              <a:t>분할</a:t>
            </a:r>
            <a:r>
              <a:rPr lang="ko-KR" altLang="en-US" sz="2000" dirty="0"/>
              <a:t>되었다</a:t>
            </a:r>
            <a:r>
              <a:rPr lang="en-US" altLang="ko-KR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/>
              <a:t>결과적</a:t>
            </a:r>
            <a:r>
              <a:rPr lang="ko-KR" altLang="en-US" sz="2000" dirty="0"/>
              <a:t>으로 데이터 전처리로 원데이터 대비 </a:t>
            </a:r>
            <a:r>
              <a:rPr lang="en-US" altLang="ko-KR" sz="2000" b="1" dirty="0"/>
              <a:t>53%</a:t>
            </a:r>
            <a:r>
              <a:rPr lang="ko-KR" altLang="en-US" sz="2000" dirty="0"/>
              <a:t>의 데이터로 여과되었다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8918821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B4B3A7-435F-429F-9DE6-6730A2F43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50" y="2586049"/>
            <a:ext cx="3238500" cy="1325563"/>
          </a:xfrm>
        </p:spPr>
        <p:txBody>
          <a:bodyPr/>
          <a:lstStyle/>
          <a:p>
            <a:r>
              <a:rPr lang="ko-KR" altLang="en-US" b="1" dirty="0"/>
              <a:t>감사합니다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4" name="액자 3">
            <a:extLst>
              <a:ext uri="{FF2B5EF4-FFF2-40B4-BE49-F238E27FC236}">
                <a16:creationId xmlns:a16="http://schemas.microsoft.com/office/drawing/2014/main" id="{4E32F9FE-8CA0-4DE3-A5DB-BAF6B5542D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87732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C4170D8-93B5-46D6-8EE4-9DEC72A6E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1760"/>
            <a:ext cx="9144000" cy="1655762"/>
          </a:xfrm>
        </p:spPr>
        <p:txBody>
          <a:bodyPr/>
          <a:lstStyle/>
          <a:p>
            <a:r>
              <a:rPr lang="en-US" altLang="ko-KR" sz="2000" dirty="0"/>
              <a:t>161548 </a:t>
            </a:r>
            <a:r>
              <a:rPr lang="ko-KR" altLang="en-US" sz="2000" dirty="0"/>
              <a:t>산업공학과</a:t>
            </a:r>
            <a:endParaRPr lang="en-US" altLang="ko-KR" sz="2000" dirty="0"/>
          </a:p>
          <a:p>
            <a:r>
              <a:rPr lang="ko-KR" altLang="en-US" sz="2000" dirty="0"/>
              <a:t>박세호</a:t>
            </a:r>
            <a:endParaRPr lang="en-US" altLang="ko-KR" sz="2000" dirty="0"/>
          </a:p>
          <a:p>
            <a:endParaRPr lang="en-US" altLang="ko-KR" dirty="0"/>
          </a:p>
        </p:txBody>
      </p:sp>
      <p:sp>
        <p:nvSpPr>
          <p:cNvPr id="5" name="액자 4">
            <a:extLst>
              <a:ext uri="{FF2B5EF4-FFF2-40B4-BE49-F238E27FC236}">
                <a16:creationId xmlns:a16="http://schemas.microsoft.com/office/drawing/2014/main" id="{6FE6EADD-0B87-4659-B516-69BAD394EF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B40F67E-29A9-4093-B74A-9D2DF90530A1}"/>
              </a:ext>
            </a:extLst>
          </p:cNvPr>
          <p:cNvSpPr/>
          <p:nvPr/>
        </p:nvSpPr>
        <p:spPr>
          <a:xfrm>
            <a:off x="2424953" y="854822"/>
            <a:ext cx="7342094" cy="2582116"/>
          </a:xfrm>
          <a:prstGeom prst="roundRect">
            <a:avLst/>
          </a:prstGeom>
          <a:noFill/>
          <a:ln w="21272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tx1"/>
                </a:solidFill>
              </a:rPr>
              <a:t>통계상담및분석</a:t>
            </a:r>
            <a:br>
              <a:rPr lang="en-US" altLang="ko-KR" sz="3600" b="1" dirty="0">
                <a:solidFill>
                  <a:schemeClr val="tx1"/>
                </a:solidFill>
              </a:rPr>
            </a:br>
            <a:r>
              <a:rPr lang="ko-KR" altLang="en-US" sz="3600" b="1" dirty="0" err="1">
                <a:solidFill>
                  <a:schemeClr val="tx1"/>
                </a:solidFill>
              </a:rPr>
              <a:t>데이터찾기</a:t>
            </a:r>
            <a:r>
              <a:rPr lang="en-US" altLang="ko-KR" sz="3600" b="1" dirty="0">
                <a:solidFill>
                  <a:schemeClr val="tx1"/>
                </a:solidFill>
              </a:rPr>
              <a:t>8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351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C4170D8-93B5-46D6-8EE4-9DEC72A6E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1760"/>
            <a:ext cx="9144000" cy="1655762"/>
          </a:xfrm>
        </p:spPr>
        <p:txBody>
          <a:bodyPr/>
          <a:lstStyle/>
          <a:p>
            <a:r>
              <a:rPr lang="en-US" altLang="ko-KR" sz="2000" dirty="0"/>
              <a:t>161548 </a:t>
            </a:r>
            <a:r>
              <a:rPr lang="ko-KR" altLang="en-US" sz="2000" dirty="0"/>
              <a:t>산업공학과</a:t>
            </a:r>
            <a:endParaRPr lang="en-US" altLang="ko-KR" sz="2000" dirty="0"/>
          </a:p>
          <a:p>
            <a:r>
              <a:rPr lang="ko-KR" altLang="en-US" sz="2000" dirty="0"/>
              <a:t>박세호</a:t>
            </a:r>
            <a:endParaRPr lang="en-US" altLang="ko-KR" sz="2000" dirty="0"/>
          </a:p>
          <a:p>
            <a:endParaRPr lang="en-US" altLang="ko-KR" dirty="0"/>
          </a:p>
        </p:txBody>
      </p:sp>
      <p:sp>
        <p:nvSpPr>
          <p:cNvPr id="5" name="액자 4">
            <a:extLst>
              <a:ext uri="{FF2B5EF4-FFF2-40B4-BE49-F238E27FC236}">
                <a16:creationId xmlns:a16="http://schemas.microsoft.com/office/drawing/2014/main" id="{6FE6EADD-0B87-4659-B516-69BAD394EF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B40F67E-29A9-4093-B74A-9D2DF90530A1}"/>
              </a:ext>
            </a:extLst>
          </p:cNvPr>
          <p:cNvSpPr/>
          <p:nvPr/>
        </p:nvSpPr>
        <p:spPr>
          <a:xfrm>
            <a:off x="2424953" y="854822"/>
            <a:ext cx="7342094" cy="2582116"/>
          </a:xfrm>
          <a:prstGeom prst="roundRect">
            <a:avLst/>
          </a:prstGeom>
          <a:noFill/>
          <a:ln w="21272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tx1"/>
                </a:solidFill>
              </a:rPr>
              <a:t>통계상담및분석</a:t>
            </a:r>
            <a:br>
              <a:rPr lang="en-US" altLang="ko-KR" sz="3600" b="1" dirty="0">
                <a:solidFill>
                  <a:schemeClr val="tx1"/>
                </a:solidFill>
              </a:rPr>
            </a:br>
            <a:r>
              <a:rPr lang="ko-KR" altLang="en-US" sz="3600" b="1" dirty="0" err="1">
                <a:solidFill>
                  <a:schemeClr val="tx1"/>
                </a:solidFill>
              </a:rPr>
              <a:t>데이터찾기</a:t>
            </a:r>
            <a:r>
              <a:rPr lang="en-US" altLang="ko-KR" sz="3600" b="1" dirty="0">
                <a:solidFill>
                  <a:schemeClr val="tx1"/>
                </a:solidFill>
              </a:rPr>
              <a:t>3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59794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4E6F68-8962-45B2-A39F-593680841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8146"/>
            <a:ext cx="10515600" cy="1325563"/>
          </a:xfrm>
        </p:spPr>
        <p:txBody>
          <a:bodyPr>
            <a:noAutofit/>
          </a:bodyPr>
          <a:lstStyle/>
          <a:p>
            <a:r>
              <a:rPr lang="ko-KR" altLang="en-US" sz="3200" b="1" dirty="0"/>
              <a:t>연구의 목적 </a:t>
            </a:r>
            <a:r>
              <a:rPr lang="en-US" altLang="ko-KR" sz="3200" b="1" dirty="0"/>
              <a:t>: </a:t>
            </a:r>
            <a:r>
              <a:rPr lang="en-US" altLang="ko-KR" sz="3200" dirty="0"/>
              <a:t>40</a:t>
            </a:r>
            <a:r>
              <a:rPr lang="ko-KR" altLang="en-US" sz="3200" dirty="0"/>
              <a:t>대 </a:t>
            </a:r>
            <a:r>
              <a:rPr lang="en-US" altLang="ko-KR" sz="3200" dirty="0"/>
              <a:t>~ 60</a:t>
            </a:r>
            <a:r>
              <a:rPr lang="ko-KR" altLang="en-US" sz="3200" dirty="0"/>
              <a:t>대 성인 대상으로 기본신체정보 와 성인병</a:t>
            </a:r>
            <a:r>
              <a:rPr lang="en-US" altLang="ko-KR" sz="3200" dirty="0"/>
              <a:t>(</a:t>
            </a:r>
            <a:r>
              <a:rPr lang="ko-KR" altLang="en-US" sz="3200" dirty="0"/>
              <a:t>고혈압</a:t>
            </a:r>
            <a:r>
              <a:rPr lang="en-US" altLang="ko-KR" sz="3200" dirty="0"/>
              <a:t>, </a:t>
            </a:r>
            <a:r>
              <a:rPr lang="ko-KR" altLang="en-US" sz="3200" dirty="0"/>
              <a:t>혈당이상</a:t>
            </a:r>
            <a:r>
              <a:rPr lang="en-US" altLang="ko-KR" sz="3200" dirty="0"/>
              <a:t> </a:t>
            </a:r>
            <a:r>
              <a:rPr lang="ko-KR" altLang="en-US" sz="3200" dirty="0"/>
              <a:t>등</a:t>
            </a:r>
            <a:r>
              <a:rPr lang="en-US" altLang="ko-KR" sz="3200" dirty="0"/>
              <a:t>)</a:t>
            </a:r>
            <a:r>
              <a:rPr lang="ko-KR" altLang="en-US" sz="3200" dirty="0"/>
              <a:t>간의 </a:t>
            </a:r>
            <a:r>
              <a:rPr lang="ko-KR" altLang="en-US" sz="3200" b="1" dirty="0"/>
              <a:t>연관성</a:t>
            </a:r>
            <a:r>
              <a:rPr lang="ko-KR" altLang="en-US" sz="3200" dirty="0"/>
              <a:t>을 파악한다</a:t>
            </a:r>
            <a:r>
              <a:rPr lang="en-US" altLang="ko-KR" sz="3200" dirty="0"/>
              <a:t>.</a:t>
            </a:r>
            <a:endParaRPr lang="ko-KR" altLang="en-US" sz="32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A50754-FBE8-4937-BBB8-90C531113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51744"/>
            <a:ext cx="10515600" cy="3006195"/>
          </a:xfrm>
        </p:spPr>
        <p:txBody>
          <a:bodyPr>
            <a:normAutofit/>
          </a:bodyPr>
          <a:lstStyle/>
          <a:p>
            <a:r>
              <a:rPr lang="ko-KR" altLang="en-US" b="1" dirty="0">
                <a:sym typeface="Wingdings" panose="05000000000000000000" pitchFamily="2" charset="2"/>
              </a:rPr>
              <a:t>가설 설정</a:t>
            </a:r>
            <a:endParaRPr lang="en-US" altLang="ko-KR" b="1" dirty="0"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ko-KR" altLang="en-US" sz="2400" b="1" dirty="0">
                <a:sym typeface="Wingdings" panose="05000000000000000000" pitchFamily="2" charset="2"/>
              </a:rPr>
              <a:t>가설 </a:t>
            </a:r>
            <a:r>
              <a:rPr lang="en-US" altLang="ko-KR" sz="2400" b="1" dirty="0">
                <a:sym typeface="Wingdings" panose="05000000000000000000" pitchFamily="2" charset="2"/>
              </a:rPr>
              <a:t>1</a:t>
            </a:r>
            <a:r>
              <a:rPr lang="en-US" altLang="ko-KR" sz="2400" dirty="0">
                <a:sym typeface="Wingdings" panose="05000000000000000000" pitchFamily="2" charset="2"/>
              </a:rPr>
              <a:t>: </a:t>
            </a:r>
            <a:r>
              <a:rPr lang="ko-KR" altLang="en-US" sz="2400" dirty="0">
                <a:sym typeface="Wingdings" panose="05000000000000000000" pitchFamily="2" charset="2"/>
              </a:rPr>
              <a:t>검진자의  비만정도</a:t>
            </a:r>
            <a:r>
              <a:rPr lang="en-US" altLang="ko-KR" sz="2400" dirty="0">
                <a:sym typeface="Wingdings" panose="05000000000000000000" pitchFamily="2" charset="2"/>
              </a:rPr>
              <a:t>, </a:t>
            </a:r>
            <a:r>
              <a:rPr lang="ko-KR" altLang="en-US" sz="2400" dirty="0">
                <a:sym typeface="Wingdings" panose="05000000000000000000" pitchFamily="2" charset="2"/>
              </a:rPr>
              <a:t>음주여부</a:t>
            </a:r>
            <a:r>
              <a:rPr lang="en-US" altLang="ko-KR" sz="2400" dirty="0">
                <a:sym typeface="Wingdings" panose="05000000000000000000" pitchFamily="2" charset="2"/>
              </a:rPr>
              <a:t>, </a:t>
            </a:r>
            <a:r>
              <a:rPr lang="ko-KR" altLang="en-US" sz="2400" dirty="0">
                <a:sym typeface="Wingdings" panose="05000000000000000000" pitchFamily="2" charset="2"/>
              </a:rPr>
              <a:t>흡연여부에 따라 고혈압</a:t>
            </a:r>
            <a:r>
              <a:rPr lang="en-US" altLang="ko-KR" sz="2400" dirty="0">
                <a:sym typeface="Wingdings" panose="05000000000000000000" pitchFamily="2" charset="2"/>
              </a:rPr>
              <a:t>, </a:t>
            </a:r>
            <a:r>
              <a:rPr lang="ko-KR" altLang="en-US" sz="2400" dirty="0">
                <a:sym typeface="Wingdings" panose="05000000000000000000" pitchFamily="2" charset="2"/>
              </a:rPr>
              <a:t>고혈당</a:t>
            </a:r>
            <a:r>
              <a:rPr lang="en-US" altLang="ko-KR" sz="2400" dirty="0">
                <a:sym typeface="Wingdings" panose="05000000000000000000" pitchFamily="2" charset="2"/>
              </a:rPr>
              <a:t>, </a:t>
            </a:r>
            <a:r>
              <a:rPr lang="ko-KR" altLang="en-US" sz="2400" dirty="0">
                <a:sym typeface="Wingdings" panose="05000000000000000000" pitchFamily="2" charset="2"/>
              </a:rPr>
              <a:t>혈색소이상</a:t>
            </a:r>
            <a:r>
              <a:rPr lang="en-US" altLang="ko-KR" sz="2400" dirty="0">
                <a:sym typeface="Wingdings" panose="05000000000000000000" pitchFamily="2" charset="2"/>
              </a:rPr>
              <a:t>, </a:t>
            </a:r>
            <a:r>
              <a:rPr lang="ko-KR" altLang="en-US" sz="2400" dirty="0">
                <a:sym typeface="Wingdings" panose="05000000000000000000" pitchFamily="2" charset="2"/>
              </a:rPr>
              <a:t>요단백여부에 영향을</a:t>
            </a:r>
            <a:r>
              <a:rPr lang="en-US" altLang="ko-KR" sz="2400" dirty="0">
                <a:sym typeface="Wingdings" panose="05000000000000000000" pitchFamily="2" charset="2"/>
              </a:rPr>
              <a:t> </a:t>
            </a:r>
            <a:r>
              <a:rPr lang="ko-KR" altLang="en-US" sz="2400" dirty="0">
                <a:sym typeface="Wingdings" panose="05000000000000000000" pitchFamily="2" charset="2"/>
              </a:rPr>
              <a:t>끼친다</a:t>
            </a:r>
            <a:r>
              <a:rPr lang="en-US" altLang="ko-KR" sz="2400" dirty="0">
                <a:sym typeface="Wingdings" panose="05000000000000000000" pitchFamily="2" charset="2"/>
              </a:rPr>
              <a:t>.</a:t>
            </a:r>
          </a:p>
          <a:p>
            <a:pPr>
              <a:buFontTx/>
              <a:buChar char="-"/>
            </a:pPr>
            <a:r>
              <a:rPr lang="ko-KR" altLang="en-US" sz="2400" b="1" dirty="0">
                <a:sym typeface="Wingdings" panose="05000000000000000000" pitchFamily="2" charset="2"/>
              </a:rPr>
              <a:t>가설 </a:t>
            </a:r>
            <a:r>
              <a:rPr lang="en-US" altLang="ko-KR" sz="2400" b="1" dirty="0">
                <a:sym typeface="Wingdings" panose="05000000000000000000" pitchFamily="2" charset="2"/>
              </a:rPr>
              <a:t>2</a:t>
            </a:r>
            <a:r>
              <a:rPr lang="en-US" altLang="ko-KR" sz="2400" dirty="0">
                <a:sym typeface="Wingdings" panose="05000000000000000000" pitchFamily="2" charset="2"/>
              </a:rPr>
              <a:t>: </a:t>
            </a:r>
            <a:r>
              <a:rPr lang="ko-KR" altLang="en-US" sz="2400" dirty="0">
                <a:sym typeface="Wingdings" panose="05000000000000000000" pitchFamily="2" charset="2"/>
              </a:rPr>
              <a:t>검진자의 비만정도</a:t>
            </a:r>
            <a:r>
              <a:rPr lang="en-US" altLang="ko-KR" sz="2400" dirty="0">
                <a:sym typeface="Wingdings" panose="05000000000000000000" pitchFamily="2" charset="2"/>
              </a:rPr>
              <a:t>, </a:t>
            </a:r>
            <a:r>
              <a:rPr lang="ko-KR" altLang="en-US" sz="2400" dirty="0">
                <a:sym typeface="Wingdings" panose="05000000000000000000" pitchFamily="2" charset="2"/>
              </a:rPr>
              <a:t>음주 및 흡연여부에 따라</a:t>
            </a:r>
            <a:r>
              <a:rPr lang="en-US" altLang="ko-KR" sz="2400" dirty="0">
                <a:sym typeface="Wingdings" panose="05000000000000000000" pitchFamily="2" charset="2"/>
              </a:rPr>
              <a:t> </a:t>
            </a:r>
            <a:r>
              <a:rPr lang="ko-KR" altLang="en-US" sz="2400" dirty="0">
                <a:sym typeface="Wingdings" panose="05000000000000000000" pitchFamily="2" charset="2"/>
              </a:rPr>
              <a:t>장기의 손상에 </a:t>
            </a:r>
            <a:r>
              <a:rPr lang="en-US" altLang="ko-KR" sz="2400" dirty="0">
                <a:sym typeface="Wingdings" panose="05000000000000000000" pitchFamily="2" charset="2"/>
              </a:rPr>
              <a:t>   </a:t>
            </a:r>
            <a:br>
              <a:rPr lang="en-US" altLang="ko-KR" sz="2400" dirty="0">
                <a:sym typeface="Wingdings" panose="05000000000000000000" pitchFamily="2" charset="2"/>
              </a:rPr>
            </a:br>
            <a:r>
              <a:rPr lang="ko-KR" altLang="en-US" sz="2400" dirty="0">
                <a:sym typeface="Wingdings" panose="05000000000000000000" pitchFamily="2" charset="2"/>
              </a:rPr>
              <a:t>영향을 끼친다</a:t>
            </a:r>
            <a:r>
              <a:rPr lang="en-US" altLang="ko-KR" sz="2400" dirty="0">
                <a:sym typeface="Wingdings" panose="05000000000000000000" pitchFamily="2" charset="2"/>
              </a:rPr>
              <a:t>.</a:t>
            </a:r>
            <a:br>
              <a:rPr lang="en-US" altLang="ko-KR" sz="3200" dirty="0">
                <a:sym typeface="Wingdings" panose="05000000000000000000" pitchFamily="2" charset="2"/>
              </a:rPr>
            </a:br>
            <a:endParaRPr lang="ko-KR" altLang="en-US" sz="3200" dirty="0"/>
          </a:p>
        </p:txBody>
      </p:sp>
      <p:sp>
        <p:nvSpPr>
          <p:cNvPr id="4" name="액자 3">
            <a:extLst>
              <a:ext uri="{FF2B5EF4-FFF2-40B4-BE49-F238E27FC236}">
                <a16:creationId xmlns:a16="http://schemas.microsoft.com/office/drawing/2014/main" id="{D8098CAB-E77F-4D9B-84FB-84C1F42907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53FF58-27D1-41EF-B18E-80E93857A438}"/>
              </a:ext>
            </a:extLst>
          </p:cNvPr>
          <p:cNvSpPr txBox="1"/>
          <p:nvPr/>
        </p:nvSpPr>
        <p:spPr>
          <a:xfrm>
            <a:off x="838200" y="768096"/>
            <a:ext cx="26090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4400" b="1" dirty="0">
                <a:latin typeface="+mj-lt"/>
              </a:rPr>
              <a:t>REVIEW</a:t>
            </a:r>
            <a:endParaRPr lang="ko-KR" altLang="en-US" sz="4400" b="1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B384FD-8E8C-4625-86A0-403ED70D9C03}"/>
              </a:ext>
            </a:extLst>
          </p:cNvPr>
          <p:cNvSpPr txBox="1"/>
          <p:nvPr/>
        </p:nvSpPr>
        <p:spPr>
          <a:xfrm>
            <a:off x="838200" y="5075479"/>
            <a:ext cx="9549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사용 데이터 </a:t>
            </a:r>
            <a:r>
              <a:rPr lang="en-US" altLang="ko-KR" sz="2400" dirty="0"/>
              <a:t>: </a:t>
            </a:r>
            <a:r>
              <a:rPr lang="ko-KR" altLang="en-US" sz="2400" dirty="0"/>
              <a:t>국민건강보험공단</a:t>
            </a:r>
            <a:r>
              <a:rPr lang="en-US" altLang="ko-KR" sz="2400" dirty="0"/>
              <a:t>_</a:t>
            </a:r>
            <a:r>
              <a:rPr lang="ko-KR" altLang="en-US" sz="2400" dirty="0"/>
              <a:t>건강검진정보</a:t>
            </a:r>
            <a:br>
              <a:rPr lang="en-US" altLang="ko-KR" sz="2400" dirty="0"/>
            </a:br>
            <a:r>
              <a:rPr lang="ko-KR" altLang="en-US" sz="2400" dirty="0"/>
              <a:t>출처 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공공데이터포털</a:t>
            </a:r>
            <a:r>
              <a:rPr lang="en-US" altLang="ko-KR" sz="2400" dirty="0"/>
              <a:t>(</a:t>
            </a:r>
            <a:r>
              <a:rPr lang="ko-KR" altLang="en-US" sz="2400" dirty="0"/>
              <a:t>국민건강보험공단 제공</a:t>
            </a:r>
            <a:r>
              <a:rPr lang="en-US" altLang="ko-KR" sz="2400" dirty="0"/>
              <a:t>)</a:t>
            </a:r>
            <a:br>
              <a:rPr lang="en-US" altLang="ko-KR" sz="2400" dirty="0"/>
            </a:br>
            <a:r>
              <a:rPr lang="en-US" altLang="ko-KR" sz="2400" dirty="0" err="1"/>
              <a:t>url</a:t>
            </a:r>
            <a:r>
              <a:rPr lang="en-US" altLang="ko-KR" sz="2400" dirty="0"/>
              <a:t> : https://www.data.go.kr/data/15007122/fileData.do</a:t>
            </a:r>
          </a:p>
        </p:txBody>
      </p:sp>
    </p:spTree>
    <p:extLst>
      <p:ext uri="{BB962C8B-B14F-4D97-AF65-F5344CB8AC3E}">
        <p14:creationId xmlns:p14="http://schemas.microsoft.com/office/powerpoint/2010/main" val="169205595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F0932AF0-AB77-4BA8-B4CC-124FF7A9B8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0E05205-E669-45A6-9543-82A49C46C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8490"/>
            <a:ext cx="10515600" cy="2065886"/>
          </a:xfrm>
        </p:spPr>
        <p:txBody>
          <a:bodyPr>
            <a:norm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이전에 이상치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결측치에</a:t>
            </a:r>
            <a:r>
              <a:rPr lang="ko-KR" altLang="en-US" dirty="0">
                <a:sym typeface="Wingdings" panose="05000000000000000000" pitchFamily="2" charset="2"/>
              </a:rPr>
              <a:t> 대해 전처리한 </a:t>
            </a:r>
            <a:r>
              <a:rPr lang="ko-KR" altLang="en-US" b="1" dirty="0">
                <a:sym typeface="Wingdings" panose="05000000000000000000" pitchFamily="2" charset="2"/>
              </a:rPr>
              <a:t>데이터의 분포에 </a:t>
            </a:r>
            <a:r>
              <a:rPr lang="ko-KR" altLang="en-US" dirty="0">
                <a:sym typeface="Wingdings" panose="05000000000000000000" pitchFamily="2" charset="2"/>
              </a:rPr>
              <a:t>문제가 없는지 </a:t>
            </a:r>
            <a:r>
              <a:rPr lang="ko-KR" altLang="en-US" b="1" dirty="0">
                <a:sym typeface="Wingdings" panose="05000000000000000000" pitchFamily="2" charset="2"/>
              </a:rPr>
              <a:t>시각화</a:t>
            </a:r>
            <a:r>
              <a:rPr lang="ko-KR" altLang="en-US" dirty="0">
                <a:sym typeface="Wingdings" panose="05000000000000000000" pitchFamily="2" charset="2"/>
              </a:rPr>
              <a:t>를 통해 살펴보도록 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err="1">
                <a:sym typeface="Wingdings" panose="05000000000000000000" pitchFamily="2" charset="2"/>
              </a:rPr>
              <a:t>범주형자료는</a:t>
            </a:r>
            <a:r>
              <a:rPr lang="ko-KR" altLang="en-US" dirty="0">
                <a:sym typeface="Wingdings" panose="05000000000000000000" pitchFamily="2" charset="2"/>
              </a:rPr>
              <a:t> 막대그래프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연속형자료는</a:t>
            </a:r>
            <a:r>
              <a:rPr lang="ko-KR" altLang="en-US" dirty="0">
                <a:sym typeface="Wingdings" panose="05000000000000000000" pitchFamily="2" charset="2"/>
              </a:rPr>
              <a:t> 히스토그램으로 시각화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51B6E9-770A-4997-8DE2-044133CC4632}"/>
              </a:ext>
            </a:extLst>
          </p:cNvPr>
          <p:cNvSpPr txBox="1"/>
          <p:nvPr/>
        </p:nvSpPr>
        <p:spPr>
          <a:xfrm>
            <a:off x="838200" y="698007"/>
            <a:ext cx="94632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4400" b="1" dirty="0">
                <a:latin typeface="+mj-lt"/>
              </a:rPr>
              <a:t>이상치</a:t>
            </a:r>
            <a:r>
              <a:rPr lang="en-US" altLang="ko-KR" sz="4400" b="1" dirty="0">
                <a:latin typeface="+mj-lt"/>
              </a:rPr>
              <a:t>, </a:t>
            </a:r>
            <a:r>
              <a:rPr lang="ko-KR" altLang="en-US" sz="4400" b="1" dirty="0" err="1">
                <a:latin typeface="+mj-lt"/>
              </a:rPr>
              <a:t>결측치</a:t>
            </a:r>
            <a:r>
              <a:rPr lang="ko-KR" altLang="en-US" sz="4400" b="1" dirty="0">
                <a:latin typeface="+mj-lt"/>
              </a:rPr>
              <a:t> 처리 후 데이터분포 살펴보기</a:t>
            </a:r>
          </a:p>
        </p:txBody>
      </p:sp>
    </p:spTree>
    <p:extLst>
      <p:ext uri="{BB962C8B-B14F-4D97-AF65-F5344CB8AC3E}">
        <p14:creationId xmlns:p14="http://schemas.microsoft.com/office/powerpoint/2010/main" val="260124219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F0932AF0-AB77-4BA8-B4CC-124FF7A9B8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647F6EA-3B87-47F1-86E6-A213FB183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14" y="829676"/>
            <a:ext cx="4829588" cy="494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93277851-BA48-4F3B-B968-50F6E4091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102" y="829676"/>
            <a:ext cx="6250329" cy="533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85362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F0932AF0-AB77-4BA8-B4CC-124FF7A9B8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AFDF188-41A5-4E38-AC9B-8E742C47E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613" y="764803"/>
            <a:ext cx="5241074" cy="506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33D2C646-C641-4BFA-B1F0-93CED383D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75" y="666191"/>
            <a:ext cx="5241074" cy="524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73501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BE1A5F44-6365-4195-A5D6-533F35703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98" y="665224"/>
            <a:ext cx="5438284" cy="5179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액자 4">
            <a:extLst>
              <a:ext uri="{FF2B5EF4-FFF2-40B4-BE49-F238E27FC236}">
                <a16:creationId xmlns:a16="http://schemas.microsoft.com/office/drawing/2014/main" id="{E6FE7B8B-0D58-4A83-AC21-0D74653CE4D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A25EC5A4-0E92-46DF-8184-69C866BA8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982" y="656258"/>
            <a:ext cx="5535395" cy="5179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474432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5F0EFE21-9E84-4A74-88F3-AB2DDB346C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893A978-5937-4708-8763-F85F38D46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893" y="681037"/>
            <a:ext cx="7716214" cy="5157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26846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5F0EFE21-9E84-4A74-88F3-AB2DDB346C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130" name="Picture 10">
            <a:extLst>
              <a:ext uri="{FF2B5EF4-FFF2-40B4-BE49-F238E27FC236}">
                <a16:creationId xmlns:a16="http://schemas.microsoft.com/office/drawing/2014/main" id="{D6A9B53D-9F08-4124-878E-65CB9CCFA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245" y="856528"/>
            <a:ext cx="4820823" cy="5414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C088B1B-8BF8-45ED-8193-D6E96A67BD7D}"/>
              </a:ext>
            </a:extLst>
          </p:cNvPr>
          <p:cNvSpPr/>
          <p:nvPr/>
        </p:nvSpPr>
        <p:spPr>
          <a:xfrm>
            <a:off x="6136836" y="772138"/>
            <a:ext cx="5235413" cy="55947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32" name="Picture 12">
            <a:extLst>
              <a:ext uri="{FF2B5EF4-FFF2-40B4-BE49-F238E27FC236}">
                <a16:creationId xmlns:a16="http://schemas.microsoft.com/office/drawing/2014/main" id="{47FCBDBA-ECFC-42F8-9D0E-06E2CBE85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01" y="3429000"/>
            <a:ext cx="4650387" cy="3052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>
            <a:extLst>
              <a:ext uri="{FF2B5EF4-FFF2-40B4-BE49-F238E27FC236}">
                <a16:creationId xmlns:a16="http://schemas.microsoft.com/office/drawing/2014/main" id="{D99CFAD0-8566-4A49-B4E7-79A883AAA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84" y="376102"/>
            <a:ext cx="4974082" cy="3052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318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5F0EFE21-9E84-4A74-88F3-AB2DDB346C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439CED93-4035-44EC-BD06-0FFC121AA9A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437" y="803127"/>
            <a:ext cx="8855031" cy="383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05C352-6520-46E2-9AFB-C65E9CE25561}"/>
              </a:ext>
            </a:extLst>
          </p:cNvPr>
          <p:cNvSpPr txBox="1"/>
          <p:nvPr/>
        </p:nvSpPr>
        <p:spPr>
          <a:xfrm>
            <a:off x="2216890" y="4641331"/>
            <a:ext cx="88550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이상치 처리가 누락됨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이전에 참고한 </a:t>
            </a:r>
            <a:r>
              <a:rPr lang="en-US" altLang="ko-KR" dirty="0"/>
              <a:t>[</a:t>
            </a:r>
            <a:r>
              <a:rPr lang="ko-KR" altLang="en-US" dirty="0"/>
              <a:t>표</a:t>
            </a:r>
            <a:r>
              <a:rPr lang="en-US" altLang="ko-KR" dirty="0"/>
              <a:t>2] &lt;</a:t>
            </a:r>
            <a:r>
              <a:rPr lang="ko-KR" altLang="en-US" dirty="0"/>
              <a:t>이상치 처리 기준</a:t>
            </a:r>
            <a:r>
              <a:rPr lang="en-US" altLang="ko-KR" dirty="0"/>
              <a:t>&gt;⑴</a:t>
            </a:r>
            <a:r>
              <a:rPr lang="ko-KR" altLang="en-US" dirty="0"/>
              <a:t>에서 </a:t>
            </a:r>
            <a:r>
              <a:rPr lang="en-US" altLang="ko-KR" dirty="0"/>
              <a:t>“</a:t>
            </a:r>
            <a:r>
              <a:rPr lang="ko-KR" altLang="en-US" dirty="0" err="1"/>
              <a:t>혈청크레아티닌</a:t>
            </a:r>
            <a:r>
              <a:rPr lang="en-US" altLang="ko-KR" dirty="0"/>
              <a:t>” </a:t>
            </a:r>
            <a:br>
              <a:rPr lang="en-US" altLang="ko-KR" dirty="0"/>
            </a:br>
            <a:r>
              <a:rPr lang="ko-KR" altLang="en-US" dirty="0"/>
              <a:t>기준이 명시되지 않음</a:t>
            </a:r>
            <a:r>
              <a:rPr lang="en-US" altLang="ko-KR" dirty="0"/>
              <a:t>. </a:t>
            </a:r>
            <a:endParaRPr lang="ko-KR" altLang="en-US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/>
              <a:t>임상적인정보를 알 수 없다면 일반적으로 이상치는 극단이상치인 </a:t>
            </a:r>
            <a:br>
              <a:rPr lang="en-US" altLang="ko-KR" dirty="0"/>
            </a:br>
            <a:r>
              <a:rPr lang="en-US" altLang="ko-KR" dirty="0"/>
              <a:t>{1</a:t>
            </a:r>
            <a:r>
              <a:rPr lang="ko-KR" altLang="en-US" dirty="0" err="1"/>
              <a:t>분위수</a:t>
            </a:r>
            <a:r>
              <a:rPr lang="en-US" altLang="ko-KR" dirty="0"/>
              <a:t>-3.0×</a:t>
            </a:r>
            <a:r>
              <a:rPr lang="ko-KR" altLang="en-US" dirty="0" err="1"/>
              <a:t>사분위수범위</a:t>
            </a:r>
            <a:r>
              <a:rPr lang="en-US" altLang="ko-KR" dirty="0"/>
              <a:t>, 3</a:t>
            </a:r>
            <a:r>
              <a:rPr lang="ko-KR" altLang="en-US" dirty="0" err="1"/>
              <a:t>분위수</a:t>
            </a:r>
            <a:r>
              <a:rPr lang="en-US" altLang="ko-KR" dirty="0"/>
              <a:t>+3.0×</a:t>
            </a:r>
            <a:r>
              <a:rPr lang="ko-KR" altLang="en-US" dirty="0" err="1"/>
              <a:t>사분위수범위</a:t>
            </a:r>
            <a:r>
              <a:rPr lang="en-US" altLang="ko-KR" dirty="0"/>
              <a:t>}</a:t>
            </a:r>
            <a:r>
              <a:rPr lang="ko-KR" altLang="en-US" dirty="0"/>
              <a:t> 벗어난 값으로 정의한다</a:t>
            </a:r>
            <a:r>
              <a:rPr lang="en-US" altLang="ko-KR" dirty="0"/>
              <a:t>.⑴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025591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5F0EFE21-9E84-4A74-88F3-AB2DDB346C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0FAF346-F9A8-459E-874A-80258A312B61}"/>
              </a:ext>
            </a:extLst>
          </p:cNvPr>
          <p:cNvGraphicFramePr>
            <a:graphicFrameLocks noGrp="1"/>
          </p:cNvGraphicFramePr>
          <p:nvPr/>
        </p:nvGraphicFramePr>
        <p:xfrm>
          <a:off x="1244788" y="945528"/>
          <a:ext cx="4021976" cy="3653361"/>
        </p:xfrm>
        <a:graphic>
          <a:graphicData uri="http://schemas.openxmlformats.org/drawingml/2006/table">
            <a:tbl>
              <a:tblPr/>
              <a:tblGrid>
                <a:gridCol w="2010988">
                  <a:extLst>
                    <a:ext uri="{9D8B030D-6E8A-4147-A177-3AD203B41FA5}">
                      <a16:colId xmlns:a16="http://schemas.microsoft.com/office/drawing/2014/main" val="3076985981"/>
                    </a:ext>
                  </a:extLst>
                </a:gridCol>
                <a:gridCol w="2010988">
                  <a:extLst>
                    <a:ext uri="{9D8B030D-6E8A-4147-A177-3AD203B41FA5}">
                      <a16:colId xmlns:a16="http://schemas.microsoft.com/office/drawing/2014/main" val="1392045865"/>
                    </a:ext>
                  </a:extLst>
                </a:gridCol>
              </a:tblGrid>
              <a:tr h="405929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b="1" dirty="0">
                          <a:effectLst/>
                        </a:rPr>
                        <a:t>“</a:t>
                      </a:r>
                      <a:r>
                        <a:rPr lang="ko-KR" altLang="en-US" b="1" dirty="0" err="1">
                          <a:effectLst/>
                        </a:rPr>
                        <a:t>혈청크레아티닌</a:t>
                      </a:r>
                      <a:r>
                        <a:rPr lang="en-US" altLang="ko-KR" b="1" dirty="0">
                          <a:effectLst/>
                        </a:rPr>
                        <a:t>” </a:t>
                      </a:r>
                      <a:r>
                        <a:rPr lang="ko-KR" altLang="en-US" b="1" dirty="0" err="1">
                          <a:effectLst/>
                        </a:rPr>
                        <a:t>기초통계량</a:t>
                      </a:r>
                      <a:endParaRPr lang="ko-KR" altLang="en-US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/>
                      <a:r>
                        <a:rPr lang="ko-KR" altLang="en-US" b="1" dirty="0" err="1">
                          <a:effectLst/>
                        </a:rPr>
                        <a:t>혈청크레아티닌</a:t>
                      </a:r>
                      <a:endParaRPr lang="ko-KR" altLang="en-US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6563520"/>
                  </a:ext>
                </a:extLst>
              </a:tr>
              <a:tr h="405929"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b="1" dirty="0">
                          <a:effectLst/>
                        </a:rPr>
                        <a:t>데이터개수</a:t>
                      </a:r>
                      <a:endParaRPr lang="en-US" altLang="ko-KR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>
                          <a:effectLst/>
                        </a:rPr>
                        <a:t>994474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1218274"/>
                  </a:ext>
                </a:extLst>
              </a:tr>
              <a:tr h="405929"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effectLst/>
                        </a:rPr>
                        <a:t>mean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0.861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093360"/>
                  </a:ext>
                </a:extLst>
              </a:tr>
              <a:tr h="405929"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effectLst/>
                        </a:rPr>
                        <a:t>std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0.478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564771"/>
                  </a:ext>
                </a:extLst>
              </a:tr>
              <a:tr h="405929">
                <a:tc>
                  <a:txBody>
                    <a:bodyPr/>
                    <a:lstStyle/>
                    <a:p>
                      <a:pPr fontAlgn="ctr"/>
                      <a:r>
                        <a:rPr lang="en-US" b="1" dirty="0">
                          <a:effectLst/>
                        </a:rPr>
                        <a:t>min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0.060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4315362"/>
                  </a:ext>
                </a:extLst>
              </a:tr>
              <a:tr h="405929"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b="1">
                          <a:effectLst/>
                        </a:rPr>
                        <a:t>25%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0.700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2012543"/>
                  </a:ext>
                </a:extLst>
              </a:tr>
              <a:tr h="405929"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b="1">
                          <a:effectLst/>
                        </a:rPr>
                        <a:t>50%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0.800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904499"/>
                  </a:ext>
                </a:extLst>
              </a:tr>
              <a:tr h="405929"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b="1" dirty="0">
                          <a:effectLst/>
                        </a:rPr>
                        <a:t>75%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1.000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18440"/>
                  </a:ext>
                </a:extLst>
              </a:tr>
              <a:tr h="405929"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effectLst/>
                        </a:rPr>
                        <a:t>max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>
                          <a:effectLst/>
                        </a:rPr>
                        <a:t>98.00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580515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3C0410F-8B12-4F7A-8293-974263C03AA0}"/>
              </a:ext>
            </a:extLst>
          </p:cNvPr>
          <p:cNvSpPr txBox="1"/>
          <p:nvPr/>
        </p:nvSpPr>
        <p:spPr>
          <a:xfrm>
            <a:off x="785999" y="4989142"/>
            <a:ext cx="49395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/>
              <a:t>이상치를 </a:t>
            </a:r>
            <a:r>
              <a:rPr lang="en-US" altLang="ko-KR" dirty="0"/>
              <a:t>{0, 1.9}</a:t>
            </a:r>
            <a:r>
              <a:rPr lang="ko-KR" altLang="en-US" dirty="0"/>
              <a:t>를 벗어난 값으로 정의하고 이상치에 해당하는 값은 </a:t>
            </a:r>
            <a:r>
              <a:rPr lang="ko-KR" altLang="en-US" dirty="0" err="1"/>
              <a:t>삭제처리한다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BF61F0BE-4472-41B3-A251-4DE26ACC4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558" y="571752"/>
            <a:ext cx="5608631" cy="450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DF3B93-A0AD-4FAE-8D64-9F739D8CEB79}"/>
              </a:ext>
            </a:extLst>
          </p:cNvPr>
          <p:cNvSpPr txBox="1"/>
          <p:nvPr/>
        </p:nvSpPr>
        <p:spPr>
          <a:xfrm>
            <a:off x="7117976" y="5090440"/>
            <a:ext cx="325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이상치 </a:t>
            </a:r>
            <a:r>
              <a:rPr lang="ko-KR" altLang="en-US" dirty="0" err="1"/>
              <a:t>처리후</a:t>
            </a:r>
            <a:r>
              <a:rPr lang="ko-KR" altLang="en-US" dirty="0"/>
              <a:t> 데이터분포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267593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5F0EFE21-9E84-4A74-88F3-AB2DDB346C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5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D344FEFB-C17D-4B0B-8D6F-DE3202CDF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97" y="809067"/>
            <a:ext cx="3684492" cy="497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98143B99-D2F9-4C96-A41F-AF1F9114E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452" y="809068"/>
            <a:ext cx="3526051" cy="498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88FAFD50-DF10-4C40-9C11-072D9ECA1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055" y="809067"/>
            <a:ext cx="3526051" cy="497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2611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7136</TotalTime>
  <Words>9528</Words>
  <Application>Microsoft Office PowerPoint</Application>
  <PresentationFormat>와이드스크린</PresentationFormat>
  <Paragraphs>2813</Paragraphs>
  <Slides>200</Slides>
  <Notes>3</Notes>
  <HiddenSlides>5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200</vt:i4>
      </vt:variant>
    </vt:vector>
  </HeadingPairs>
  <TitlesOfParts>
    <vt:vector size="208" baseType="lpstr">
      <vt:lpstr>inherit</vt:lpstr>
      <vt:lpstr>Noto Sans KR</vt:lpstr>
      <vt:lpstr>맑은 고딕</vt:lpstr>
      <vt:lpstr>Arial</vt:lpstr>
      <vt:lpstr>Cambria Math</vt:lpstr>
      <vt:lpstr>Roboto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데이터소개</vt:lpstr>
      <vt:lpstr>PowerPoint 프레젠테이션</vt:lpstr>
      <vt:lpstr>연구의 목적</vt:lpstr>
      <vt:lpstr>가설설정</vt:lpstr>
      <vt:lpstr>PowerPoint 프레젠테이션</vt:lpstr>
      <vt:lpstr>데이터소개</vt:lpstr>
      <vt:lpstr>PowerPoint 프레젠테이션</vt:lpstr>
      <vt:lpstr>데이터 변수설명</vt:lpstr>
      <vt:lpstr>PowerPoint 프레젠테이션</vt:lpstr>
      <vt:lpstr>연구의 목적</vt:lpstr>
      <vt:lpstr>가설설정</vt:lpstr>
      <vt:lpstr>PowerPoint 프레젠테이션</vt:lpstr>
      <vt:lpstr>분석환경</vt:lpstr>
      <vt:lpstr>사용언어 및 사용패키지</vt:lpstr>
      <vt:lpstr>0. 기준정보 확보</vt:lpstr>
      <vt:lpstr>PowerPoint 프레젠테이션</vt:lpstr>
      <vt:lpstr>1. 데이터결측치 확인 및 처리</vt:lpstr>
      <vt:lpstr>PowerPoint 프레젠테이션</vt:lpstr>
      <vt:lpstr>&lt;결측치가 30%이상인 컬럼에 대한 기초통계량&gt;</vt:lpstr>
      <vt:lpstr>PowerPoint 프레젠테이션</vt:lpstr>
      <vt:lpstr>PowerPoint 프레젠테이션</vt:lpstr>
      <vt:lpstr>&lt;비만정보, 흡연여부, 음주여부에 대한 기초통계량&gt;</vt:lpstr>
      <vt:lpstr>PowerPoint 프레젠테이션</vt:lpstr>
      <vt:lpstr>&lt;고혈압, 고-저혈당, 혈색소, 요단백에 대한 기초통계량&gt;</vt:lpstr>
      <vt:lpstr>감사합니다.</vt:lpstr>
      <vt:lpstr>PowerPoint 프레젠테이션</vt:lpstr>
      <vt:lpstr>분석환경</vt:lpstr>
      <vt:lpstr>사용언어 및 사용패키지</vt:lpstr>
      <vt:lpstr>0. 기준정보 확보</vt:lpstr>
      <vt:lpstr>PowerPoint 프레젠테이션</vt:lpstr>
      <vt:lpstr>1. 데이터결측치 확인 및 처리</vt:lpstr>
      <vt:lpstr>PowerPoint 프레젠테이션</vt:lpstr>
      <vt:lpstr>&lt;결측치가 30%이상인 컬럼에 대한 기초통계량&gt;</vt:lpstr>
      <vt:lpstr>PowerPoint 프레젠테이션</vt:lpstr>
      <vt:lpstr>PowerPoint 프레젠테이션</vt:lpstr>
      <vt:lpstr>&lt;비만정보, 흡연여부, 음주여부에 대한 기초통계량&gt;</vt:lpstr>
      <vt:lpstr>PowerPoint 프레젠테이션</vt:lpstr>
      <vt:lpstr>&lt;고혈압, 고-저혈당, 혈색소, 요단백에 대한 기초통계량&gt;</vt:lpstr>
      <vt:lpstr>감사합니다.</vt:lpstr>
      <vt:lpstr>PowerPoint 프레젠테이션</vt:lpstr>
      <vt:lpstr>분석주제 : 40세 ~ 60세 성인 대상으로 기본신체정보 및 성인병(고혈압, 혈당이상 등)간의 연관성을 파악한다.</vt:lpstr>
      <vt:lpstr>데이터 결측치, 이상치 확인 및 전처리</vt:lpstr>
      <vt:lpstr>PowerPoint 프레젠테이션</vt:lpstr>
      <vt:lpstr>PowerPoint 프레젠테이션</vt:lpstr>
      <vt:lpstr>PowerPoint 프레젠테이션</vt:lpstr>
      <vt:lpstr>PowerPoint 프레젠테이션</vt:lpstr>
      <vt:lpstr>&lt;비만정보, 흡연여부, 음주여부에 대한 기초통계량&gt;</vt:lpstr>
      <vt:lpstr>PowerPoint 프레젠테이션</vt:lpstr>
      <vt:lpstr>PowerPoint 프레젠테이션</vt:lpstr>
      <vt:lpstr>PowerPoint 프레젠테이션</vt:lpstr>
      <vt:lpstr>&lt;고혈압, 고-저혈당, 혈색소, 요단백, 장기손상수치에 대한 기초통계량&gt;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  <vt:lpstr>PowerPoint 프레젠테이션</vt:lpstr>
      <vt:lpstr>연구의 목적 : 40대 ~ 60대 성인 대상으로 기본신체정보 와 성인병(고혈압, 혈당이상 등)간의 연관성을 파악한다.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&lt;체중, 신장, 허리둘레에 대한 기초통계량&gt;</vt:lpstr>
      <vt:lpstr>PowerPoint 프레젠테이션</vt:lpstr>
      <vt:lpstr>PowerPoint 프레젠테이션</vt:lpstr>
      <vt:lpstr>PowerPoint 프레젠테이션</vt:lpstr>
      <vt:lpstr>&lt;혈압, 혈당, 혈색소, 장기손상수치에 대한 기초통계량&gt;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  <vt:lpstr>PowerPoint 프레젠테이션</vt:lpstr>
      <vt:lpstr>연구의 목적 : 40대 ~ 60대 성인 대상으로 기본신체정보 와 성인병(고혈압, 혈당이상 등)간의 연관성을 파악한다.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참고문헌</vt:lpstr>
      <vt:lpstr>감사합니다.</vt:lpstr>
      <vt:lpstr>PowerPoint 프레젠테이션</vt:lpstr>
      <vt:lpstr>연구의 목적 : 40대 ~ 60대 성인 대상으로 기본신체정보 와 성인병(고혈압, 혈당이상 등)간의 연관성을 파악한다.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가설1 결론</vt:lpstr>
      <vt:lpstr>감사합니다.</vt:lpstr>
      <vt:lpstr>참고문헌</vt:lpstr>
      <vt:lpstr>PowerPoint 프레젠테이션</vt:lpstr>
      <vt:lpstr>연구의 목적 : 40대 ~ 60대 성인 대상으로 기본신체정보 와 성인병(고혈압, 혈당이상 등)간의 연관성을 파악한다.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  <vt:lpstr>참고문헌</vt:lpstr>
      <vt:lpstr>PowerPoint 프레젠테이션</vt:lpstr>
      <vt:lpstr>연구의 목적 : 40대 ~ 60대 성인 대상으로 기본신체정보 와 성인병(고혈압, 혈당이상 등)간의 연관성을 파악한다.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  <vt:lpstr>참고문헌</vt:lpstr>
      <vt:lpstr>PowerPoint 프레젠테이션</vt:lpstr>
      <vt:lpstr>연구의 목적 : 40대 ~ 60대 성인 대상으로 기본신체정보 와 성인병(고혈압, 혈당이상 등)간의 연관성을 파악한다.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성별, 흡연 –고혈압에서 pvalue &gt; 0.05 이므로 귀무가설(성별은 영향을 끼치지 않는다.) 채택    해당 변수에 대해서 성별구분없이      카이제곱검정 시행.</vt:lpstr>
      <vt:lpstr>PowerPoint 프레젠테이션</vt:lpstr>
      <vt:lpstr>PowerPoint 프레젠테이션</vt:lpstr>
      <vt:lpstr>여성집단에서 음주 – 혈색소이상의  p-value &gt; 0.05 이므로,  카이제곱검정에서  귀무가설(원인 – 질병은 독립이다.)을 채택한다.</vt:lpstr>
      <vt:lpstr>PowerPoint 프레젠테이션</vt:lpstr>
      <vt:lpstr>감사합니다.</vt:lpstr>
      <vt:lpstr>참고문헌</vt:lpstr>
      <vt:lpstr>PowerPoint 프레젠테이션</vt:lpstr>
      <vt:lpstr>연구의 목적 : 40대 ~ 60대 성인 대상으로 기본신체정보 와 성인병(고혈압, 혈당이상 등)간의 연관성을 파악한다.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성별, 흡연 –고혈압에서 pvalue &gt; 0.05 이므로 귀무가설(성별에 따른 원인 – 질병 연관에 차이가 발생하지 않는다.) 채택   성별변수를 제어했을때, 음주 – 고혈압 간  연관성이 없다. </vt:lpstr>
      <vt:lpstr>PowerPoint 프레젠테이션</vt:lpstr>
      <vt:lpstr>PowerPoint 프레젠테이션</vt:lpstr>
      <vt:lpstr>감사합니다.</vt:lpstr>
      <vt:lpstr>참고문헌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박세호</dc:creator>
  <cp:lastModifiedBy>박세호</cp:lastModifiedBy>
  <cp:revision>22</cp:revision>
  <dcterms:created xsi:type="dcterms:W3CDTF">2021-11-13T08:22:05Z</dcterms:created>
  <dcterms:modified xsi:type="dcterms:W3CDTF">2021-12-14T15:42:57Z</dcterms:modified>
</cp:coreProperties>
</file>