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8"/>
  </p:notesMasterIdLst>
  <p:sldIdLst>
    <p:sldId id="278" r:id="rId3"/>
    <p:sldId id="279" r:id="rId4"/>
    <p:sldId id="257" r:id="rId5"/>
    <p:sldId id="285" r:id="rId6"/>
    <p:sldId id="284" r:id="rId7"/>
    <p:sldId id="281" r:id="rId8"/>
    <p:sldId id="286" r:id="rId9"/>
    <p:sldId id="261" r:id="rId10"/>
    <p:sldId id="282" r:id="rId11"/>
    <p:sldId id="28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7" r:id="rId22"/>
    <p:sldId id="275" r:id="rId23"/>
    <p:sldId id="289" r:id="rId24"/>
    <p:sldId id="288" r:id="rId25"/>
    <p:sldId id="276" r:id="rId26"/>
    <p:sldId id="27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윤성" initials="강윤" lastIdx="1" clrIdx="0">
    <p:extLst>
      <p:ext uri="{19B8F6BF-5375-455C-9EA6-DF929625EA0E}">
        <p15:presenceInfo xmlns:p15="http://schemas.microsoft.com/office/powerpoint/2012/main" userId="0861a6f5a2a293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D70"/>
    <a:srgbClr val="EBECEE"/>
    <a:srgbClr val="FF9999"/>
    <a:srgbClr val="7F7F7F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1" autoAdjust="0"/>
    <p:restoredTop sz="95208" autoAdjust="0"/>
  </p:normalViewPr>
  <p:slideViewPr>
    <p:cSldViewPr snapToGrid="0">
      <p:cViewPr varScale="1">
        <p:scale>
          <a:sx n="84" d="100"/>
          <a:sy n="84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845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626EB-1373-4413-BB76-B9F9BEF9D35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F5AC4-7986-417F-9981-E0886B1B2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2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53EA7E-839F-4116-A978-086C578EA4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625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53EA7E-839F-4116-A978-086C578EA4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3908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r>
              <a:rPr lang="ko-KR" altLang="en-US" dirty="0"/>
              <a:t>는 </a:t>
            </a:r>
            <a:r>
              <a:rPr lang="en-US" altLang="ko-KR" dirty="0"/>
              <a:t>Rectified Linear Unit</a:t>
            </a:r>
            <a:r>
              <a:rPr lang="ko-KR" altLang="en-US" dirty="0"/>
              <a:t>의 약자로 최근 몇 년간 가장 인기 있는 활성화 함수입니다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이전에 사용하던 </a:t>
            </a:r>
            <a:r>
              <a:rPr lang="ko-KR" altLang="en-US" dirty="0" err="1"/>
              <a:t>시그모이드와</a:t>
            </a:r>
            <a:r>
              <a:rPr lang="ko-KR" altLang="en-US" dirty="0"/>
              <a:t> </a:t>
            </a:r>
            <a:r>
              <a:rPr lang="ko-KR" altLang="en-US" dirty="0" err="1"/>
              <a:t>하이퍼볼릭탄젠트는</a:t>
            </a:r>
            <a:r>
              <a:rPr lang="ko-KR" altLang="en-US" dirty="0"/>
              <a:t> 노드를 </a:t>
            </a:r>
            <a:r>
              <a:rPr lang="en-US" altLang="ko-KR" dirty="0"/>
              <a:t>saturate </a:t>
            </a:r>
            <a:r>
              <a:rPr lang="ko-KR" altLang="en-US" dirty="0"/>
              <a:t>시키기에</a:t>
            </a:r>
            <a:r>
              <a:rPr lang="en-US" altLang="ko-KR" dirty="0"/>
              <a:t> </a:t>
            </a:r>
            <a:r>
              <a:rPr lang="ko-KR" altLang="en-US" dirty="0"/>
              <a:t>학습하면서 </a:t>
            </a:r>
            <a:r>
              <a:rPr lang="ko-KR" altLang="en-US" dirty="0" err="1"/>
              <a:t>그래디언트가</a:t>
            </a:r>
            <a:r>
              <a:rPr lang="ko-KR" altLang="en-US" dirty="0"/>
              <a:t> 소멸되는 문제가 발생하게 되는데</a:t>
            </a:r>
            <a:r>
              <a:rPr lang="en-US" altLang="ko-KR" dirty="0"/>
              <a:t>, </a:t>
            </a:r>
            <a:r>
              <a:rPr lang="en-US" altLang="ko-KR" dirty="0" err="1"/>
              <a:t>ReLU</a:t>
            </a:r>
            <a:r>
              <a:rPr lang="ko-KR" altLang="en-US" dirty="0"/>
              <a:t>의 경우 이를 어느 정도 보완해 줄 수 있기 때문에 자주 사용한다고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 위 그림 같은 경우에는 아래 논문에서 가져온 그림입니다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왼쪽그림에서</a:t>
            </a:r>
            <a:endParaRPr lang="en-US" altLang="ko-KR" dirty="0"/>
          </a:p>
          <a:p>
            <a:r>
              <a:rPr lang="ko-KR" altLang="en-US" dirty="0"/>
              <a:t>실선은 </a:t>
            </a:r>
            <a:r>
              <a:rPr lang="en-US" altLang="ko-KR" dirty="0" err="1"/>
              <a:t>relu</a:t>
            </a:r>
            <a:r>
              <a:rPr lang="ko-KR" altLang="en-US" dirty="0"/>
              <a:t>가 포함된 </a:t>
            </a:r>
            <a:r>
              <a:rPr lang="en-US" altLang="ko-KR" dirty="0"/>
              <a:t>4</a:t>
            </a:r>
            <a:r>
              <a:rPr lang="ko-KR" altLang="en-US" dirty="0"/>
              <a:t>층 </a:t>
            </a:r>
            <a:r>
              <a:rPr lang="ko-KR" altLang="en-US" dirty="0" err="1"/>
              <a:t>컨볼루션</a:t>
            </a:r>
            <a:r>
              <a:rPr lang="ko-KR" altLang="en-US" dirty="0"/>
              <a:t> 신경망</a:t>
            </a:r>
            <a:endParaRPr lang="en-US" altLang="ko-KR" dirty="0"/>
          </a:p>
          <a:p>
            <a:r>
              <a:rPr lang="ko-KR" altLang="en-US" dirty="0"/>
              <a:t>점선은 </a:t>
            </a:r>
            <a:r>
              <a:rPr lang="en-US" altLang="ko-KR" dirty="0"/>
              <a:t>tanh</a:t>
            </a:r>
            <a:r>
              <a:rPr lang="ko-KR" altLang="en-US" dirty="0"/>
              <a:t>가 포함된 동등한 네트워크이다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 그림에서 알 수 있듯이 </a:t>
            </a:r>
            <a:r>
              <a:rPr lang="en-US" altLang="ko-KR" dirty="0"/>
              <a:t>CIFAR-10 </a:t>
            </a:r>
            <a:r>
              <a:rPr lang="ko-KR" altLang="en-US" dirty="0"/>
              <a:t>데이터에서 </a:t>
            </a:r>
            <a:r>
              <a:rPr lang="en-US" altLang="ko-KR" dirty="0"/>
              <a:t>25%</a:t>
            </a:r>
            <a:r>
              <a:rPr lang="ko-KR" altLang="en-US" dirty="0"/>
              <a:t>의 훈련 오류율에 도달하는데</a:t>
            </a:r>
            <a:endParaRPr lang="en-US" altLang="ko-KR" dirty="0"/>
          </a:p>
          <a:p>
            <a:r>
              <a:rPr lang="ko-KR" altLang="en-US" dirty="0"/>
              <a:t>대략 </a:t>
            </a:r>
            <a:r>
              <a:rPr lang="en-US" altLang="ko-KR" dirty="0"/>
              <a:t>6</a:t>
            </a:r>
            <a:r>
              <a:rPr lang="ko-KR" altLang="en-US" dirty="0"/>
              <a:t>배 정도 빠른 성능을 나타내고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F5AC4-7986-417F-9981-E0886B1B2FE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309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식은 서로 다른 두 확률분포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Q</a:t>
            </a:r>
            <a:r>
              <a:rPr lang="ko-KR" altLang="en-US" dirty="0"/>
              <a:t>사이의 </a:t>
            </a:r>
            <a:r>
              <a:rPr lang="ko-KR" altLang="en-US" dirty="0" err="1"/>
              <a:t>교차엔트로피를</a:t>
            </a:r>
            <a:r>
              <a:rPr lang="ko-KR" altLang="en-US" dirty="0"/>
              <a:t> 정의하는 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</a:t>
            </a:r>
            <a:r>
              <a:rPr lang="ko-KR" altLang="en-US" dirty="0" err="1"/>
              <a:t>교차엔트로피는</a:t>
            </a:r>
            <a:r>
              <a:rPr lang="ko-KR" altLang="en-US" dirty="0"/>
              <a:t> 기계학습 및 최적화에서 손실함수를 정의하는데 주로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ko-KR" altLang="en-US" dirty="0" err="1"/>
              <a:t>스몰</a:t>
            </a:r>
            <a:r>
              <a:rPr lang="en-US" altLang="ko-KR" dirty="0"/>
              <a:t>p</a:t>
            </a:r>
            <a:r>
              <a:rPr lang="ko-KR" altLang="en-US" dirty="0"/>
              <a:t>는 실제 </a:t>
            </a:r>
            <a:r>
              <a:rPr lang="ko-KR" altLang="en-US" dirty="0" err="1"/>
              <a:t>확류이고</a:t>
            </a:r>
            <a:r>
              <a:rPr lang="en-US" altLang="ko-KR" dirty="0"/>
              <a:t>, </a:t>
            </a:r>
            <a:r>
              <a:rPr lang="ko-KR" altLang="en-US" dirty="0" err="1"/>
              <a:t>스몰</a:t>
            </a:r>
            <a:r>
              <a:rPr lang="en-US" altLang="ko-KR" dirty="0"/>
              <a:t>q</a:t>
            </a:r>
            <a:r>
              <a:rPr lang="ko-KR" altLang="en-US" dirty="0"/>
              <a:t>는 현재 모델의 예측 값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</a:t>
            </a:r>
            <a:r>
              <a:rPr lang="en-US" altLang="ko-KR" dirty="0"/>
              <a:t>MNIST </a:t>
            </a:r>
            <a:r>
              <a:rPr lang="ko-KR" altLang="en-US" dirty="0" err="1"/>
              <a:t>손글씨</a:t>
            </a:r>
            <a:r>
              <a:rPr lang="ko-KR" altLang="en-US" dirty="0"/>
              <a:t> 인식</a:t>
            </a:r>
            <a:r>
              <a:rPr lang="en-US" altLang="ko-KR" dirty="0"/>
              <a:t>, </a:t>
            </a:r>
            <a:r>
              <a:rPr lang="ko-KR" altLang="en-US" dirty="0"/>
              <a:t>즉 레이블이 </a:t>
            </a:r>
            <a:r>
              <a:rPr lang="en-US" altLang="ko-KR" dirty="0"/>
              <a:t>10</a:t>
            </a:r>
            <a:r>
              <a:rPr lang="ko-KR" altLang="en-US" dirty="0"/>
              <a:t>개의 클래스를 가지고 있기에 위와 같은 손실함수를 사용했습니다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6F5AC4-7986-417F-9981-E0886B1B2F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943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RMSProp</a:t>
            </a:r>
            <a:r>
              <a:rPr lang="en-US" altLang="ko-KR" dirty="0"/>
              <a:t> + </a:t>
            </a:r>
            <a:r>
              <a:rPr lang="ko-KR" altLang="en-US" dirty="0"/>
              <a:t>모멘텀을 추가한 알고리즘이다</a:t>
            </a:r>
            <a:r>
              <a:rPr lang="en-US" altLang="ko-KR" dirty="0"/>
              <a:t>.(</a:t>
            </a:r>
            <a:r>
              <a:rPr lang="en-US" altLang="ko-KR" dirty="0" err="1"/>
              <a:t>adam</a:t>
            </a:r>
            <a:r>
              <a:rPr lang="en-US" altLang="ko-KR" dirty="0"/>
              <a:t> : adaptive momentum)</a:t>
            </a:r>
          </a:p>
          <a:p>
            <a:endParaRPr lang="en-US" altLang="ko-KR" dirty="0"/>
          </a:p>
          <a:p>
            <a:r>
              <a:rPr lang="en-US" altLang="ko-KR" dirty="0"/>
              <a:t>#adaptive </a:t>
            </a:r>
            <a:r>
              <a:rPr lang="ko-KR" altLang="en-US" dirty="0" err="1"/>
              <a:t>학습률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상황에 맞게 </a:t>
            </a:r>
            <a:r>
              <a:rPr lang="ko-KR" altLang="en-US" dirty="0" err="1"/>
              <a:t>학습률을</a:t>
            </a:r>
            <a:r>
              <a:rPr lang="ko-KR" altLang="en-US" dirty="0"/>
              <a:t> </a:t>
            </a:r>
            <a:r>
              <a:rPr lang="ko-KR" altLang="en-US" dirty="0" err="1"/>
              <a:t>조정해나가는</a:t>
            </a:r>
            <a:r>
              <a:rPr lang="ko-KR" altLang="en-US" dirty="0"/>
              <a:t> 알고리즘을 의미</a:t>
            </a:r>
            <a:endParaRPr lang="en-US" altLang="ko-KR" dirty="0"/>
          </a:p>
          <a:p>
            <a:r>
              <a:rPr lang="en-US" altLang="ko-KR" dirty="0"/>
              <a:t>#</a:t>
            </a:r>
            <a:r>
              <a:rPr lang="en-US" altLang="ko-KR" dirty="0" err="1"/>
              <a:t>RMSprop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오래된 </a:t>
            </a:r>
            <a:r>
              <a:rPr lang="ko-KR" altLang="en-US" dirty="0" err="1"/>
              <a:t>그래디언트의</a:t>
            </a:r>
            <a:r>
              <a:rPr lang="ko-KR" altLang="en-US" dirty="0"/>
              <a:t> 영향력을 지수적으로 줄이는 기법을 추가했다고 보면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모멘텀 </a:t>
            </a:r>
            <a:r>
              <a:rPr lang="en-US" altLang="ko-KR" dirty="0"/>
              <a:t>: </a:t>
            </a:r>
            <a:r>
              <a:rPr lang="ko-KR" altLang="en-US" dirty="0"/>
              <a:t>속도에 대한 항을 추가시킨 방법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논문의 저자는 </a:t>
            </a:r>
            <a:r>
              <a:rPr lang="en-US" altLang="ko-KR" dirty="0" err="1"/>
              <a:t>adam</a:t>
            </a:r>
            <a:r>
              <a:rPr lang="ko-KR" altLang="en-US" dirty="0"/>
              <a:t>의 </a:t>
            </a:r>
            <a:r>
              <a:rPr lang="ko-KR" altLang="en-US" dirty="0" err="1"/>
              <a:t>주요장점으로</a:t>
            </a:r>
            <a:r>
              <a:rPr lang="ko-KR" altLang="en-US" dirty="0"/>
              <a:t> </a:t>
            </a:r>
            <a:r>
              <a:rPr lang="en-US" altLang="ko-KR" dirty="0" err="1"/>
              <a:t>stepsize</a:t>
            </a:r>
            <a:r>
              <a:rPr lang="ko-KR" altLang="en-US" dirty="0"/>
              <a:t>가 </a:t>
            </a:r>
            <a:r>
              <a:rPr lang="en-US" altLang="ko-KR" dirty="0" err="1"/>
              <a:t>gradien</a:t>
            </a:r>
            <a:r>
              <a:rPr lang="ko-KR" altLang="en-US" dirty="0"/>
              <a:t>의 </a:t>
            </a:r>
            <a:r>
              <a:rPr lang="en-US" altLang="ko-KR" dirty="0"/>
              <a:t>rescaling</a:t>
            </a:r>
            <a:r>
              <a:rPr lang="ko-KR" altLang="en-US" dirty="0"/>
              <a:t>에 영향 받지 않는다는 것을 강조하고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gradien</a:t>
            </a:r>
            <a:r>
              <a:rPr lang="ko-KR" altLang="en-US" dirty="0"/>
              <a:t>가 커져도 </a:t>
            </a:r>
            <a:r>
              <a:rPr lang="en-US" altLang="ko-KR" dirty="0" err="1"/>
              <a:t>stepsize</a:t>
            </a:r>
            <a:r>
              <a:rPr lang="ko-KR" altLang="en-US" dirty="0"/>
              <a:t>는 </a:t>
            </a:r>
            <a:r>
              <a:rPr lang="en-US" altLang="ko-KR" dirty="0"/>
              <a:t>bound </a:t>
            </a:r>
            <a:r>
              <a:rPr lang="ko-KR" altLang="en-US" dirty="0"/>
              <a:t>되어 있어서 어떠한 손실함수를 사용한다고 하더라도 안정적으로 최적화를 위한 하강이 가능하다고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저는 이 기법에 더 깊게 알아보기 보다는 이 기법이 무난하게 최적화하기 좋다 정도로 이해하고 이번 모델에 적용시켜 보았습니다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6F5AC4-7986-417F-9981-E0886B1B2F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912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 err="1"/>
              <a:t>드롭아웃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드롭아웃</a:t>
            </a:r>
            <a:r>
              <a:rPr lang="ko-KR" altLang="en-US" dirty="0"/>
              <a:t> 기법은 입력층과 </a:t>
            </a:r>
            <a:r>
              <a:rPr lang="ko-KR" altLang="en-US" dirty="0" err="1"/>
              <a:t>은닞층의</a:t>
            </a:r>
            <a:r>
              <a:rPr lang="ko-KR" altLang="en-US" dirty="0"/>
              <a:t> 노드 중 일정 비율을 임의로 선택하여 제거하는 방법을 말합니다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선택된 노드는 자신에게 들어오는 </a:t>
            </a:r>
            <a:r>
              <a:rPr lang="ko-KR" altLang="en-US" dirty="0" err="1"/>
              <a:t>엣지와</a:t>
            </a:r>
            <a:r>
              <a:rPr lang="ko-KR" altLang="en-US" dirty="0"/>
              <a:t> 자신에게서 나가는 </a:t>
            </a:r>
            <a:r>
              <a:rPr lang="ko-KR" altLang="en-US" dirty="0" err="1"/>
              <a:t>엣지까지</a:t>
            </a:r>
            <a:r>
              <a:rPr lang="ko-KR" altLang="en-US" dirty="0"/>
              <a:t> 모두 제거합니다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이렇게 제거된 부분을 제외하고 남은 부분 신경망으로 학습을 진행을 하게 되는데 이와 같은 작업으로 서로 다른 부분 신경망을 많이 만들게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예측 단계에서는 입력 테스트 샘플을 학습에서 사용했던 모든 부분 신경망에 입력하여 예측 결과를 받은 다음</a:t>
            </a:r>
            <a:r>
              <a:rPr lang="en-US" altLang="ko-KR" dirty="0"/>
              <a:t>, </a:t>
            </a:r>
            <a:r>
              <a:rPr lang="ko-KR" altLang="en-US" dirty="0"/>
              <a:t>투표를 통해 최종 결과를 결정하게 되는데</a:t>
            </a:r>
            <a:r>
              <a:rPr lang="en-US" altLang="ko-KR" dirty="0"/>
              <a:t>, </a:t>
            </a:r>
            <a:r>
              <a:rPr lang="ko-KR" altLang="en-US" dirty="0"/>
              <a:t>일종의 앙상블 기법으로 보시면 될 거 같습니다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따라서 이런 </a:t>
            </a:r>
            <a:r>
              <a:rPr lang="ko-KR" altLang="en-US" dirty="0" err="1"/>
              <a:t>드롭아웃</a:t>
            </a:r>
            <a:r>
              <a:rPr lang="ko-KR" altLang="en-US" dirty="0"/>
              <a:t> 기법을 한 번 적용해보았을 때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 논문에 따르면 </a:t>
            </a:r>
            <a:r>
              <a:rPr lang="en-US" altLang="ko-KR" dirty="0"/>
              <a:t>dropout </a:t>
            </a:r>
            <a:r>
              <a:rPr lang="ko-KR" altLang="en-US" dirty="0"/>
              <a:t>규제 기법은 </a:t>
            </a:r>
            <a:r>
              <a:rPr lang="en-US" altLang="ko-KR" dirty="0"/>
              <a:t>L2-norm</a:t>
            </a:r>
            <a:r>
              <a:rPr lang="ko-KR" altLang="en-US" dirty="0"/>
              <a:t>을 이용한 규제기법보다 더 좋다고 설명하고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6F5AC4-7986-417F-9981-E0886B1B2F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292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altLang="ko-KR" dirty="0"/>
              <a:t>batch normalization </a:t>
            </a:r>
            <a:r>
              <a:rPr lang="ko-KR" altLang="en-US" dirty="0"/>
              <a:t>기법은 학습 도중에 샘플의 분포가 바뀌는 현상인 </a:t>
            </a:r>
            <a:r>
              <a:rPr lang="ko-KR" altLang="en-US" dirty="0" err="1"/>
              <a:t>공변량</a:t>
            </a:r>
            <a:r>
              <a:rPr lang="ko-KR" altLang="en-US" dirty="0"/>
              <a:t> 시프트 현상을 </a:t>
            </a:r>
            <a:r>
              <a:rPr lang="ko-KR" altLang="en-US" dirty="0" err="1"/>
              <a:t>잡아주기</a:t>
            </a:r>
            <a:r>
              <a:rPr lang="ko-KR" altLang="en-US" dirty="0"/>
              <a:t> 위한 기법이라고 생각하시면 될 거 같습니다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미니배치 별로 데이터가 </a:t>
            </a:r>
            <a:r>
              <a:rPr lang="en-US" altLang="ko-KR" dirty="0"/>
              <a:t>layer</a:t>
            </a:r>
            <a:r>
              <a:rPr lang="ko-KR" altLang="en-US" dirty="0"/>
              <a:t>에 들어가기 전에 정규화를 시켜주는 알고리즘으로 생각하시면 될 거 같습니다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+ </a:t>
            </a:r>
            <a:r>
              <a:rPr lang="ko-KR" altLang="en-US" dirty="0"/>
              <a:t>추가로 설명하자면</a:t>
            </a:r>
            <a:r>
              <a:rPr lang="en-US" altLang="ko-KR" dirty="0"/>
              <a:t>, </a:t>
            </a:r>
            <a:r>
              <a:rPr lang="ko-KR" altLang="en-US" dirty="0"/>
              <a:t>배치정규화는 </a:t>
            </a:r>
            <a:r>
              <a:rPr lang="ko-KR" altLang="en-US" dirty="0" err="1"/>
              <a:t>공변량</a:t>
            </a:r>
            <a:r>
              <a:rPr lang="ko-KR" altLang="en-US" dirty="0"/>
              <a:t> 시프트 현상을 방지해서 성능을 향상시키기 위해 설계되었지만</a:t>
            </a:r>
            <a:r>
              <a:rPr lang="en-US" altLang="ko-KR" dirty="0"/>
              <a:t>, </a:t>
            </a:r>
            <a:r>
              <a:rPr lang="ko-KR" altLang="en-US" dirty="0"/>
              <a:t>실제로는 입력 분포를 정규화해줌으로써 기능적으로 규제의 효과를 가지게 </a:t>
            </a:r>
            <a:r>
              <a:rPr lang="ko-KR" altLang="en-US" dirty="0" err="1"/>
              <a:t>되서</a:t>
            </a:r>
            <a:r>
              <a:rPr lang="ko-KR" altLang="en-US" dirty="0"/>
              <a:t> 배치정규화 기법을 사용하면 </a:t>
            </a:r>
            <a:r>
              <a:rPr lang="ko-KR" altLang="en-US" dirty="0" err="1"/>
              <a:t>드롭아웃을</a:t>
            </a:r>
            <a:r>
              <a:rPr lang="ko-KR" altLang="en-US" dirty="0"/>
              <a:t> 사용하지 않아도 된다고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실제로 </a:t>
            </a:r>
            <a:r>
              <a:rPr lang="en-US" altLang="ko-KR" dirty="0" err="1"/>
              <a:t>ResNet</a:t>
            </a:r>
            <a:r>
              <a:rPr lang="ko-KR" altLang="en-US" dirty="0"/>
              <a:t>은 </a:t>
            </a:r>
            <a:r>
              <a:rPr lang="ko-KR" altLang="en-US" dirty="0" err="1"/>
              <a:t>드롭아웃</a:t>
            </a:r>
            <a:r>
              <a:rPr lang="ko-KR" altLang="en-US" dirty="0"/>
              <a:t> 규제 기법을 적용하지 않고 배치 정규화를 적용해서 높은 성능을 얻었다고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6F5AC4-7986-417F-9981-E0886B1B2F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449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다음으로 </a:t>
            </a:r>
            <a:r>
              <a:rPr lang="en-US" altLang="ko-KR" dirty="0"/>
              <a:t>Early stopping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 사진을 보면 </a:t>
            </a:r>
            <a:r>
              <a:rPr lang="ko-KR" altLang="en-US" dirty="0" err="1"/>
              <a:t>에폭이</a:t>
            </a:r>
            <a:r>
              <a:rPr lang="ko-KR" altLang="en-US" dirty="0"/>
              <a:t> 지나면서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빨간선</a:t>
            </a:r>
            <a:r>
              <a:rPr lang="ko-KR" altLang="en-US" dirty="0"/>
              <a:t> </a:t>
            </a:r>
            <a:r>
              <a:rPr lang="ko-KR" altLang="en-US" dirty="0" err="1"/>
              <a:t>과적합</a:t>
            </a:r>
            <a:r>
              <a:rPr lang="ko-KR" altLang="en-US" dirty="0"/>
              <a:t> 이후로 </a:t>
            </a:r>
            <a:r>
              <a:rPr lang="en-US" altLang="ko-KR" dirty="0"/>
              <a:t>validation</a:t>
            </a:r>
            <a:r>
              <a:rPr lang="ko-KR" altLang="en-US" dirty="0"/>
              <a:t>의 </a:t>
            </a:r>
            <a:r>
              <a:rPr lang="en-US" altLang="ko-KR" dirty="0"/>
              <a:t>loss</a:t>
            </a:r>
            <a:r>
              <a:rPr lang="ko-KR" altLang="en-US" dirty="0"/>
              <a:t>값이 점점 올라가는 걸 알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따라서 학습할수록 </a:t>
            </a:r>
            <a:r>
              <a:rPr lang="ko-KR" altLang="en-US" dirty="0" err="1"/>
              <a:t>오버핏이</a:t>
            </a:r>
            <a:r>
              <a:rPr lang="ko-KR" altLang="en-US" dirty="0"/>
              <a:t> 발생해 모델의 성능이 점점 떨어지게 되는 걸 알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여기 빨간 지점이 가장 성능이 좋다고 보고 </a:t>
            </a:r>
            <a:r>
              <a:rPr lang="en-US" altLang="ko-KR" dirty="0"/>
              <a:t>best model</a:t>
            </a:r>
            <a:r>
              <a:rPr lang="ko-KR" altLang="en-US" dirty="0"/>
              <a:t>로 기억을 </a:t>
            </a:r>
            <a:r>
              <a:rPr lang="ko-KR" altLang="en-US" dirty="0" err="1"/>
              <a:t>해두고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성능이 떨어져도 다음 다시 좋은 모델이 나오기 전까지 </a:t>
            </a:r>
            <a:r>
              <a:rPr lang="ko-KR" altLang="en-US" dirty="0" err="1"/>
              <a:t>정해둔</a:t>
            </a:r>
            <a:r>
              <a:rPr lang="ko-KR" altLang="en-US" dirty="0"/>
              <a:t> </a:t>
            </a:r>
            <a:r>
              <a:rPr lang="en-US" altLang="ko-KR" dirty="0"/>
              <a:t>patience epoch</a:t>
            </a:r>
            <a:r>
              <a:rPr lang="ko-KR" altLang="en-US" dirty="0" err="1"/>
              <a:t>수만큼은</a:t>
            </a:r>
            <a:r>
              <a:rPr lang="ko-KR" altLang="en-US" dirty="0"/>
              <a:t> 계속 학습을 진행하는 알고리즘 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딥러닝의</a:t>
            </a:r>
            <a:r>
              <a:rPr lang="ko-KR" altLang="en-US" dirty="0"/>
              <a:t> 주된 관심사가 아무래도 이러한 </a:t>
            </a:r>
            <a:r>
              <a:rPr lang="ko-KR" altLang="en-US" dirty="0" err="1"/>
              <a:t>오버핏을</a:t>
            </a:r>
            <a:r>
              <a:rPr lang="ko-KR" altLang="en-US" dirty="0"/>
              <a:t> 방지하기 위해 적절한 </a:t>
            </a:r>
            <a:r>
              <a:rPr lang="ko-KR" altLang="en-US" dirty="0" err="1"/>
              <a:t>에폭수</a:t>
            </a:r>
            <a:r>
              <a:rPr lang="en-US" altLang="ko-KR" dirty="0"/>
              <a:t>, </a:t>
            </a:r>
            <a:r>
              <a:rPr lang="ko-KR" altLang="en-US" dirty="0" err="1"/>
              <a:t>학습률</a:t>
            </a:r>
            <a:r>
              <a:rPr lang="ko-KR" altLang="en-US" dirty="0"/>
              <a:t> 등을 설정하고 다양한 규제기법을 사용해야 하는데 위와 같은 </a:t>
            </a:r>
            <a:r>
              <a:rPr lang="en-US" altLang="ko-KR" dirty="0"/>
              <a:t>early stopping </a:t>
            </a:r>
            <a:r>
              <a:rPr lang="ko-KR" altLang="en-US" dirty="0"/>
              <a:t>방법도 사용할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6F5AC4-7986-417F-9981-E0886B1B2F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581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층을 깊게 할수록 성능이 올라가는 모습을 보이는 걸 언급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F5AC4-7986-417F-9981-E0886B1B2FE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36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에서는</a:t>
            </a:r>
            <a:endParaRPr lang="en-US" altLang="ko-KR" dirty="0"/>
          </a:p>
          <a:p>
            <a:r>
              <a:rPr lang="en-US" altLang="ko-KR" dirty="0"/>
              <a:t>batch size = 128</a:t>
            </a:r>
          </a:p>
          <a:p>
            <a:r>
              <a:rPr lang="en-US" altLang="ko-KR" dirty="0" err="1"/>
              <a:t>l.r</a:t>
            </a:r>
            <a:r>
              <a:rPr lang="en-US" altLang="ko-KR" dirty="0"/>
              <a:t> = 0.0003</a:t>
            </a:r>
          </a:p>
          <a:p>
            <a:r>
              <a:rPr lang="en-US" altLang="ko-KR" dirty="0"/>
              <a:t>epochs = 300</a:t>
            </a:r>
          </a:p>
          <a:p>
            <a:r>
              <a:rPr lang="en-US" altLang="ko-KR" dirty="0"/>
              <a:t>patience = 45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F5AC4-7986-417F-9981-E0886B1B2FE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478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박세호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53EA7E-839F-4116-A978-086C578EA4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035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https://ko.wikipedia.org/wiki/MNIST_%EB%8D%B0%EC%9D%B4%ED%84%B0%EB%B2%A0%EC%9D%B4%EC%8A%A4 – </a:t>
            </a:r>
            <a:r>
              <a:rPr lang="en-US" altLang="ko-KR" dirty="0" err="1"/>
              <a:t>mnist</a:t>
            </a:r>
            <a:r>
              <a:rPr lang="ko-KR" altLang="en-US" dirty="0"/>
              <a:t> 위키피디아</a:t>
            </a:r>
            <a:endParaRPr lang="en-US" altLang="ko-KR" dirty="0"/>
          </a:p>
          <a:p>
            <a:r>
              <a:rPr lang="en-US" altLang="ko-KR" dirty="0"/>
              <a:t>https://m.blog.naver.com/msnayana/220776380373 –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 및 </a:t>
            </a:r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ko-KR" altLang="en-US" dirty="0"/>
              <a:t>구조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53EA7E-839F-4116-A978-086C578EA4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743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F5AC4-7986-417F-9981-E0886B1B2FE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086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박세호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53EA7E-839F-4116-A978-086C578EA4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0308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F5AC4-7986-417F-9981-E0886B1B2FE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29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박세호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53EA7E-839F-4116-A978-086C578EA4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6655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박세호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53EA7E-839F-4116-A978-086C578EA4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433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박세호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https://paperswithcode.com/sota/image-classification-on-mnist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53EA7E-839F-4116-A978-086C578EA4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342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https://paperswithcode.com/paper/a-branching-and-merging-convolutional-network </a:t>
            </a:r>
            <a:r>
              <a:rPr lang="ko-KR" altLang="en-US" dirty="0"/>
              <a:t>에서 설명 </a:t>
            </a:r>
            <a:r>
              <a:rPr lang="en-US" altLang="ko-KR" dirty="0"/>
              <a:t>pdf </a:t>
            </a:r>
            <a:r>
              <a:rPr lang="ko-KR" altLang="en-US" dirty="0"/>
              <a:t>참고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53EA7E-839F-4116-A978-086C578EA4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791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박세호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53EA7E-839F-4116-A978-086C578EA4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55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박세호</a:t>
            </a:r>
            <a:endParaRPr lang="en-US" altLang="ko-KR" dirty="0"/>
          </a:p>
          <a:p>
            <a:r>
              <a:rPr lang="en-US" altLang="ko-KR" dirty="0"/>
              <a:t>https://3months.tistory.com/118 - </a:t>
            </a:r>
            <a:r>
              <a:rPr lang="ko-KR" altLang="en-US" dirty="0"/>
              <a:t>데이터분류 관련 블로그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53EA7E-839F-4116-A978-086C578EA4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295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박세호</a:t>
            </a:r>
            <a:endParaRPr lang="en-US" altLang="ko-KR" dirty="0"/>
          </a:p>
          <a:p>
            <a:r>
              <a:rPr lang="ko-KR" altLang="en-US" dirty="0" err="1"/>
              <a:t>랜덤리사이즈크롭은</a:t>
            </a:r>
            <a:r>
              <a:rPr lang="ko-KR" altLang="en-US" dirty="0"/>
              <a:t> </a:t>
            </a:r>
            <a:r>
              <a:rPr lang="en-US" altLang="ko-KR" dirty="0"/>
              <a:t>0.5 ~ 0.8 </a:t>
            </a:r>
            <a:r>
              <a:rPr lang="ko-KR" altLang="en-US" dirty="0"/>
              <a:t>의 </a:t>
            </a:r>
            <a:r>
              <a:rPr lang="en-US" altLang="ko-KR" dirty="0"/>
              <a:t>scale </a:t>
            </a:r>
            <a:r>
              <a:rPr lang="ko-KR" altLang="en-US" dirty="0"/>
              <a:t>과 </a:t>
            </a:r>
            <a:r>
              <a:rPr lang="en-US" altLang="ko-KR" dirty="0"/>
              <a:t>0.5~1.3</a:t>
            </a:r>
            <a:r>
              <a:rPr lang="ko-KR" altLang="en-US" dirty="0"/>
              <a:t>의 </a:t>
            </a:r>
            <a:r>
              <a:rPr lang="en-US" altLang="ko-KR" dirty="0"/>
              <a:t>ratio 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ko-KR" altLang="en-US" dirty="0"/>
              <a:t>랜덤로테이션은 </a:t>
            </a:r>
            <a:r>
              <a:rPr lang="en-US" altLang="ko-KR" dirty="0"/>
              <a:t>-180 ~ 180 </a:t>
            </a:r>
            <a:r>
              <a:rPr lang="ko-KR" altLang="en-US" dirty="0"/>
              <a:t>도로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53EA7E-839F-4116-A978-086C578EA4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013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9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6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23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DA474-296A-41CD-9980-F3FAF98CB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49A7EB-03E5-48EA-81AE-4305C0B60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CEE95-67DA-4EEF-BD22-3265C99E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1440-3B8F-4175-98E8-354CBD03408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360B8-880C-4D12-BDF1-BE3CE6FF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8EB5B0-DF43-493D-9BB0-75AA56EB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37F7-2A58-4C78-A5F5-35EB41706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066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34DDC-98D2-465C-91FC-38983FFE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18FF8-3BA3-4E26-B76A-D9E42C051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4BB2B-3363-4318-A62D-7EA0BC1F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1440-3B8F-4175-98E8-354CBD03408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DFBACE-3841-40D0-B6D1-76C87A43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887DE-5910-4AA1-88DE-66B4F839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37F7-2A58-4C78-A5F5-35EB41706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92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BF8F1-6DD4-41EE-993A-CC122EA5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7D3C77-C20C-4CD2-A4E6-DEFD773F8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E8453-3D35-4AE6-9010-85089D0D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1440-3B8F-4175-98E8-354CBD03408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0712C-9CC3-4CFB-A621-21C52C13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68573-F699-4BF0-A56A-A855B2ED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37F7-2A58-4C78-A5F5-35EB41706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284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93C87-E037-4DEE-A0B1-6AB1EDEE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697AA-2284-4BB7-AB16-9D74CA932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D3A530-99E9-45D9-97FB-A10B90A4C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0EC7F-14D8-421C-8D0C-5F6FEB89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1440-3B8F-4175-98E8-354CBD03408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95C15-7E71-4A90-8EF0-D8A41A73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D98F77-7411-443A-B97C-427A4376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37F7-2A58-4C78-A5F5-35EB41706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8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7E50D-BE20-4D2C-89BE-B5401C81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BE7FB-B182-424E-ABD1-C1C5DE5BE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FDC3C5-6807-477F-B865-3D1ACE3C6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FA873D-6672-4D03-9536-A50E82556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D0125C-6956-4D7D-9188-1721EBDD8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8F0AEC-2F50-4C23-89C6-25EF45B1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1440-3B8F-4175-98E8-354CBD03408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80A226-0133-4C9C-9564-35AC1F52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F9D0D5-4475-4425-B53B-C603A8C2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37F7-2A58-4C78-A5F5-35EB41706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98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5AFF9-EEB3-4371-9ABB-779A4091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9DC115-8606-45C6-88B0-215E4DC4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1440-3B8F-4175-98E8-354CBD03408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7A186E-90AD-4BAD-96F0-78048071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3C992-8D56-4D31-AF0D-4DA476F3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37F7-2A58-4C78-A5F5-35EB41706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4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19B78-16C6-4AA8-8912-240C2A66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1440-3B8F-4175-98E8-354CBD03408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C6A87D-10D4-40EE-9669-3EAE7F8F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C8AF84-376D-49D4-BC05-31B8CDE3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37F7-2A58-4C78-A5F5-35EB41706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57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B3072-C4D2-45C2-A316-29A69958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41B37-B1F8-4523-B2E3-835A75B38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F88324-9084-4895-82AD-A309501D0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3E23DF-6AB6-4EEB-970F-01C15B08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1440-3B8F-4175-98E8-354CBD03408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84AB1-5D5F-4763-971E-BAC205B6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4C350-2A27-424B-AC31-A3650BD8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37F7-2A58-4C78-A5F5-35EB41706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0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78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AF081-EB10-4B54-9F4F-27EF0F40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8569CD-B3B3-4434-A0C0-D27ACEE2C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CEF393-6C0F-42D8-BDA0-D31166AFE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555D5-EA90-4A40-AFFF-FFFFBC16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1440-3B8F-4175-98E8-354CBD03408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E1F3F8-4CD8-40BA-B6EE-7F39CFF6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5CC72B-C5BC-4FB2-AB23-D3D6E0B0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37F7-2A58-4C78-A5F5-35EB41706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26850-228B-4186-8992-D09839B8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F85FBC-8105-4DDB-819B-860E7DC88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50C61-7EB8-4C58-BAAB-BA183132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1440-3B8F-4175-98E8-354CBD03408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BEF9B-4989-4F1C-B88E-4E8DFEB7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17DE2-BBFB-4CC3-8FEB-A9CE2B4B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37F7-2A58-4C78-A5F5-35EB41706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245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FD8396-9561-4E15-9547-5FD298B61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22F873-2ED1-497C-B3E6-BC3127A84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D7A5B-ACB9-4E69-B5FF-44EDA32B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1440-3B8F-4175-98E8-354CBD03408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A7E54-6D9C-4545-B415-F79A3CA81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2B1CC5-7D71-4867-8237-D751A465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37F7-2A58-4C78-A5F5-35EB41706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67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6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4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7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4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4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4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59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75A823-B7C5-424E-842E-CD5DD7C1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5D458-0DED-4266-A059-C7246F42D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AEF3B-D093-48F8-B994-4618E7D80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41440-3B8F-4175-98E8-354CBD03408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35669A-A51B-491A-8B8D-C8DCD4BA4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8380C-E601-426F-9989-6905C3C0D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637F7-2A58-4C78-A5F5-35EB41706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7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3146394" y="1356506"/>
            <a:ext cx="5899211" cy="3262543"/>
          </a:xfrm>
          <a:prstGeom prst="round2SameRect">
            <a:avLst>
              <a:gd name="adj1" fmla="val 0"/>
              <a:gd name="adj2" fmla="val 3737"/>
            </a:avLst>
          </a:prstGeom>
          <a:solidFill>
            <a:schemeClr val="bg1"/>
          </a:solidFill>
          <a:ln>
            <a:noFill/>
          </a:ln>
          <a:effectLst>
            <a:outerShdw blurRad="241300" dist="4318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 PRESEN</a:t>
            </a:r>
            <a:r>
              <a:rPr kumimoji="0" lang="en-US" altLang="ko-KR" sz="4400" b="1" i="1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TATION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6EA689E-1860-484B-BF36-1775FFD31D02}"/>
              </a:ext>
            </a:extLst>
          </p:cNvPr>
          <p:cNvGrpSpPr/>
          <p:nvPr/>
        </p:nvGrpSpPr>
        <p:grpSpPr>
          <a:xfrm>
            <a:off x="5436856" y="1356506"/>
            <a:ext cx="1318287" cy="765320"/>
            <a:chOff x="5736382" y="166456"/>
            <a:chExt cx="719232" cy="41754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CA753DEB-4900-43C1-B5C2-AD632F98F9DB}"/>
                </a:ext>
              </a:extLst>
            </p:cNvPr>
            <p:cNvSpPr/>
            <p:nvPr/>
          </p:nvSpPr>
          <p:spPr>
            <a:xfrm>
              <a:off x="5736382" y="166456"/>
              <a:ext cx="719232" cy="417544"/>
            </a:xfrm>
            <a:custGeom>
              <a:avLst/>
              <a:gdLst>
                <a:gd name="connsiteX0" fmla="*/ 0 w 1581154"/>
                <a:gd name="connsiteY0" fmla="*/ 0 h 917925"/>
                <a:gd name="connsiteX1" fmla="*/ 1581154 w 1581154"/>
                <a:gd name="connsiteY1" fmla="*/ 0 h 917925"/>
                <a:gd name="connsiteX2" fmla="*/ 1581154 w 1581154"/>
                <a:gd name="connsiteY2" fmla="*/ 3281 h 917925"/>
                <a:gd name="connsiteX3" fmla="*/ 1529610 w 1581154"/>
                <a:gd name="connsiteY3" fmla="*/ 8477 h 917925"/>
                <a:gd name="connsiteX4" fmla="*/ 1196449 w 1581154"/>
                <a:gd name="connsiteY4" fmla="*/ 417251 h 917925"/>
                <a:gd name="connsiteX5" fmla="*/ 1196449 w 1581154"/>
                <a:gd name="connsiteY5" fmla="*/ 420116 h 917925"/>
                <a:gd name="connsiteX6" fmla="*/ 1196451 w 1581154"/>
                <a:gd name="connsiteY6" fmla="*/ 420136 h 917925"/>
                <a:gd name="connsiteX7" fmla="*/ 1196450 w 1581154"/>
                <a:gd name="connsiteY7" fmla="*/ 500674 h 917925"/>
                <a:gd name="connsiteX8" fmla="*/ 779199 w 1581154"/>
                <a:gd name="connsiteY8" fmla="*/ 917925 h 917925"/>
                <a:gd name="connsiteX9" fmla="*/ 779200 w 1581154"/>
                <a:gd name="connsiteY9" fmla="*/ 917924 h 917925"/>
                <a:gd name="connsiteX10" fmla="*/ 361949 w 1581154"/>
                <a:gd name="connsiteY10" fmla="*/ 500673 h 917925"/>
                <a:gd name="connsiteX11" fmla="*/ 361949 w 1581154"/>
                <a:gd name="connsiteY11" fmla="*/ 420136 h 917925"/>
                <a:gd name="connsiteX12" fmla="*/ 361950 w 1581154"/>
                <a:gd name="connsiteY12" fmla="*/ 420126 h 917925"/>
                <a:gd name="connsiteX13" fmla="*/ 361950 w 1581154"/>
                <a:gd name="connsiteY13" fmla="*/ 417251 h 917925"/>
                <a:gd name="connsiteX14" fmla="*/ 28790 w 1581154"/>
                <a:gd name="connsiteY14" fmla="*/ 8477 h 917925"/>
                <a:gd name="connsiteX15" fmla="*/ 0 w 1581154"/>
                <a:gd name="connsiteY15" fmla="*/ 5575 h 91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81154" h="917925">
                  <a:moveTo>
                    <a:pt x="0" y="0"/>
                  </a:moveTo>
                  <a:lnTo>
                    <a:pt x="1581154" y="0"/>
                  </a:lnTo>
                  <a:lnTo>
                    <a:pt x="1581154" y="3281"/>
                  </a:lnTo>
                  <a:lnTo>
                    <a:pt x="1529610" y="8477"/>
                  </a:lnTo>
                  <a:cubicBezTo>
                    <a:pt x="1339476" y="47384"/>
                    <a:pt x="1196449" y="215615"/>
                    <a:pt x="1196449" y="417251"/>
                  </a:cubicBezTo>
                  <a:lnTo>
                    <a:pt x="1196449" y="420116"/>
                  </a:lnTo>
                  <a:lnTo>
                    <a:pt x="1196451" y="420136"/>
                  </a:lnTo>
                  <a:cubicBezTo>
                    <a:pt x="1196451" y="446982"/>
                    <a:pt x="1196450" y="473828"/>
                    <a:pt x="1196450" y="500674"/>
                  </a:cubicBezTo>
                  <a:cubicBezTo>
                    <a:pt x="1196450" y="731115"/>
                    <a:pt x="1009640" y="917925"/>
                    <a:pt x="779199" y="917925"/>
                  </a:cubicBezTo>
                  <a:lnTo>
                    <a:pt x="779200" y="917924"/>
                  </a:lnTo>
                  <a:cubicBezTo>
                    <a:pt x="548759" y="917924"/>
                    <a:pt x="361949" y="731114"/>
                    <a:pt x="361949" y="500673"/>
                  </a:cubicBezTo>
                  <a:lnTo>
                    <a:pt x="361949" y="420136"/>
                  </a:lnTo>
                  <a:lnTo>
                    <a:pt x="361950" y="420126"/>
                  </a:lnTo>
                  <a:lnTo>
                    <a:pt x="361950" y="417251"/>
                  </a:lnTo>
                  <a:cubicBezTo>
                    <a:pt x="361950" y="215615"/>
                    <a:pt x="218924" y="47384"/>
                    <a:pt x="28790" y="8477"/>
                  </a:cubicBezTo>
                  <a:lnTo>
                    <a:pt x="0" y="5575"/>
                  </a:lnTo>
                  <a:close/>
                </a:path>
              </a:pathLst>
            </a:cu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31CA71C-9C3C-4F2D-9148-00435318BD1D}"/>
                </a:ext>
              </a:extLst>
            </p:cNvPr>
            <p:cNvSpPr/>
            <p:nvPr/>
          </p:nvSpPr>
          <p:spPr>
            <a:xfrm>
              <a:off x="5969998" y="341353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11A1CD4-828C-4D03-9877-2FEDBA553BD2}"/>
                </a:ext>
              </a:extLst>
            </p:cNvPr>
            <p:cNvSpPr/>
            <p:nvPr/>
          </p:nvSpPr>
          <p:spPr>
            <a:xfrm>
              <a:off x="5969998" y="385803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884446F-9622-4DC9-98EE-726A8D07BCC9}"/>
                </a:ext>
              </a:extLst>
            </p:cNvPr>
            <p:cNvSpPr/>
            <p:nvPr/>
          </p:nvSpPr>
          <p:spPr>
            <a:xfrm>
              <a:off x="5969998" y="430253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46394" y="1010893"/>
            <a:ext cx="5899211" cy="345613"/>
          </a:xfrm>
          <a:prstGeom prst="round2SameRect">
            <a:avLst>
              <a:gd name="adj1" fmla="val 32079"/>
              <a:gd name="adj2" fmla="val 0"/>
            </a:avLst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경영학과 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201234567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B71F037-7172-49C6-BA9D-2EA62064F5C3}"/>
              </a:ext>
            </a:extLst>
          </p:cNvPr>
          <p:cNvGrpSpPr/>
          <p:nvPr/>
        </p:nvGrpSpPr>
        <p:grpSpPr>
          <a:xfrm>
            <a:off x="2002730" y="1010893"/>
            <a:ext cx="8186537" cy="5229497"/>
            <a:chOff x="3119007" y="1037981"/>
            <a:chExt cx="5908596" cy="4552876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DD48048-4157-465D-B7E4-85F7AF5BC5C2}"/>
                </a:ext>
              </a:extLst>
            </p:cNvPr>
            <p:cNvSpPr/>
            <p:nvPr/>
          </p:nvSpPr>
          <p:spPr>
            <a:xfrm>
              <a:off x="6110075" y="5554857"/>
              <a:ext cx="36000" cy="36000"/>
            </a:xfrm>
            <a:prstGeom prst="ellipse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3D64989-CC07-4F2D-BB04-7B91D0041607}"/>
                </a:ext>
              </a:extLst>
            </p:cNvPr>
            <p:cNvGrpSpPr/>
            <p:nvPr/>
          </p:nvGrpSpPr>
          <p:grpSpPr>
            <a:xfrm>
              <a:off x="3119007" y="1037981"/>
              <a:ext cx="5908596" cy="4368733"/>
              <a:chOff x="3119007" y="1037981"/>
              <a:chExt cx="5908596" cy="4368733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32FB9FC2-439A-47BE-BF69-1BA6D67CB584}"/>
                  </a:ext>
                </a:extLst>
              </p:cNvPr>
              <p:cNvSpPr/>
              <p:nvPr/>
            </p:nvSpPr>
            <p:spPr>
              <a:xfrm>
                <a:off x="6073306" y="4917540"/>
                <a:ext cx="109538" cy="109538"/>
              </a:xfrm>
              <a:prstGeom prst="ellipse">
                <a:avLst/>
              </a:pr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3CF13493-DDCC-4FAF-9D12-137F884D4D62}"/>
                  </a:ext>
                </a:extLst>
              </p:cNvPr>
              <p:cNvSpPr/>
              <p:nvPr/>
            </p:nvSpPr>
            <p:spPr>
              <a:xfrm>
                <a:off x="6090304" y="5149029"/>
                <a:ext cx="75543" cy="75543"/>
              </a:xfrm>
              <a:prstGeom prst="ellipse">
                <a:avLst/>
              </a:pr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CCF18015-1B8C-40B5-B8EB-1064E32F70DD}"/>
                  </a:ext>
                </a:extLst>
              </p:cNvPr>
              <p:cNvGrpSpPr/>
              <p:nvPr/>
            </p:nvGrpSpPr>
            <p:grpSpPr>
              <a:xfrm>
                <a:off x="3119007" y="1037981"/>
                <a:ext cx="5908596" cy="4368733"/>
                <a:chOff x="3119007" y="1037981"/>
                <a:chExt cx="5908596" cy="4368733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85F48659-409C-40E3-A7A8-801DFD4437CE}"/>
                    </a:ext>
                  </a:extLst>
                </p:cNvPr>
                <p:cNvSpPr/>
                <p:nvPr/>
              </p:nvSpPr>
              <p:spPr>
                <a:xfrm>
                  <a:off x="6100691" y="5351943"/>
                  <a:ext cx="54771" cy="54771"/>
                </a:xfrm>
                <a:prstGeom prst="ellipse">
                  <a:avLst/>
                </a:prstGeom>
                <a:solidFill>
                  <a:srgbClr val="4E5D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4" name="사각형: 둥근 위쪽 모서리 13">
                  <a:extLst>
                    <a:ext uri="{FF2B5EF4-FFF2-40B4-BE49-F238E27FC236}">
                      <a16:creationId xmlns:a16="http://schemas.microsoft.com/office/drawing/2014/main" id="{EB80964A-858C-44A9-93BE-B21D40941309}"/>
                    </a:ext>
                  </a:extLst>
                </p:cNvPr>
                <p:cNvSpPr/>
                <p:nvPr/>
              </p:nvSpPr>
              <p:spPr>
                <a:xfrm>
                  <a:off x="3128392" y="1383595"/>
                  <a:ext cx="5899211" cy="3262543"/>
                </a:xfrm>
                <a:prstGeom prst="round2SameRect">
                  <a:avLst>
                    <a:gd name="adj1" fmla="val 0"/>
                    <a:gd name="adj2" fmla="val 3737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41300" dist="431800" dir="5400000" sx="90000" sy="90000" algn="t" rotWithShape="0">
                    <a:prstClr val="black">
                      <a:alpha val="2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400" b="1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E5D7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MNIST </a:t>
                  </a:r>
                  <a:r>
                    <a:rPr kumimoji="0" lang="ko-KR" altLang="en-US" sz="4400" b="1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BFBFBF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인식률 향상</a:t>
                  </a:r>
                  <a:endParaRPr kumimoji="0" lang="en-US" altLang="ko-KR" sz="44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2000" b="1" i="1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4E5D7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데이터마이닝및실습</a:t>
                  </a:r>
                  <a:r>
                    <a:rPr kumimoji="0" lang="ko-KR" altLang="en-US" sz="2000" b="1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E5D7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 </a:t>
                  </a:r>
                  <a:r>
                    <a:rPr kumimoji="0" lang="en-US" altLang="ko-KR" sz="2000" b="1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E5D7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– </a:t>
                  </a:r>
                  <a:r>
                    <a:rPr kumimoji="0" lang="ko-KR" altLang="en-US" sz="2000" b="1" i="1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4E5D7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고봉균</a:t>
                  </a:r>
                  <a:r>
                    <a:rPr kumimoji="0" lang="ko-KR" altLang="en-US" sz="2000" b="1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E5D7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 교수님</a:t>
                  </a:r>
                  <a:endParaRPr kumimoji="0" lang="en-US" altLang="ko-KR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  <a:p>
                  <a:pPr marL="0" marR="0" lvl="0" indent="0" algn="r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5" name="사각형: 둥근 위쪽 모서리 14">
                  <a:extLst>
                    <a:ext uri="{FF2B5EF4-FFF2-40B4-BE49-F238E27FC236}">
                      <a16:creationId xmlns:a16="http://schemas.microsoft.com/office/drawing/2014/main" id="{496D4E33-19B3-416E-BD05-66E3442F400F}"/>
                    </a:ext>
                  </a:extLst>
                </p:cNvPr>
                <p:cNvSpPr/>
                <p:nvPr/>
              </p:nvSpPr>
              <p:spPr>
                <a:xfrm>
                  <a:off x="3119007" y="1037981"/>
                  <a:ext cx="5899211" cy="345613"/>
                </a:xfrm>
                <a:prstGeom prst="round2SameRect">
                  <a:avLst>
                    <a:gd name="adj1" fmla="val 32079"/>
                    <a:gd name="adj2" fmla="val 0"/>
                  </a:avLst>
                </a:prstGeom>
                <a:solidFill>
                  <a:srgbClr val="4E5D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3C0DF1F-8EA4-4B43-B846-D0FE306AEC15}"/>
              </a:ext>
            </a:extLst>
          </p:cNvPr>
          <p:cNvSpPr txBox="1"/>
          <p:nvPr/>
        </p:nvSpPr>
        <p:spPr>
          <a:xfrm>
            <a:off x="6755143" y="4428398"/>
            <a:ext cx="36795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통계학과 강윤성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박세호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임재훈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50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6218A5BF-D1D3-4708-BF95-B231F72DF448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A5154F21-71F1-4093-9EAA-2E0B72B68F6D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49F1EDE-E2C8-429A-90D2-5497CC1F27A6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43BA395B-C6E8-47F7-B383-D80615A2B0C3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6B4D8EDE-47B1-4CF8-B2DB-A2B505F3D776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67CE526-F640-49EF-9B66-3729F0B309C6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DB2D45D4-FB2B-4262-BCA2-FC0A90495DEB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012E79-C6AC-48E8-8511-AD1E131267CC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88EA81B-0D12-4FC5-9627-5AF4CFD3E627}"/>
              </a:ext>
            </a:extLst>
          </p:cNvPr>
          <p:cNvSpPr txBox="1"/>
          <p:nvPr/>
        </p:nvSpPr>
        <p:spPr>
          <a:xfrm>
            <a:off x="684045" y="4849078"/>
            <a:ext cx="10823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2) </a:t>
            </a:r>
            <a:r>
              <a:rPr kumimoji="0" lang="ko-KR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데이터증식</a:t>
            </a:r>
            <a:r>
              <a:rPr lang="en-US" altLang="ko-KR" b="1" i="1" dirty="0">
                <a:solidFill>
                  <a:srgbClr val="4E5D70"/>
                </a:solidFill>
                <a:latin typeface="맑은 고딕" panose="020F0502020204030204"/>
                <a:ea typeface="맑은 고딕" panose="020B0503020000020004" pitchFamily="50" charset="-127"/>
              </a:rPr>
              <a:t> (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augmentation)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MNIST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60,000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MNIST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RandomResizeCrop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RandomRotaion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30,000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총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60,000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데이터증식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120,000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데이터를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100,000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훈련데이터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20,000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Validation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데이터로 분리하여 학습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9DC8CA7-BD8F-4A98-A541-E073605E739F}"/>
              </a:ext>
            </a:extLst>
          </p:cNvPr>
          <p:cNvGraphicFramePr>
            <a:graphicFrameLocks noGrp="1"/>
          </p:cNvGraphicFramePr>
          <p:nvPr/>
        </p:nvGraphicFramePr>
        <p:xfrm>
          <a:off x="4320872" y="1733552"/>
          <a:ext cx="280629" cy="2060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7">
                  <a:extLst>
                    <a:ext uri="{9D8B030D-6E8A-4147-A177-3AD203B41FA5}">
                      <a16:colId xmlns:a16="http://schemas.microsoft.com/office/drawing/2014/main" val="4006527326"/>
                    </a:ext>
                  </a:extLst>
                </a:gridCol>
                <a:gridCol w="185912">
                  <a:extLst>
                    <a:ext uri="{9D8B030D-6E8A-4147-A177-3AD203B41FA5}">
                      <a16:colId xmlns:a16="http://schemas.microsoft.com/office/drawing/2014/main" val="1992264788"/>
                    </a:ext>
                  </a:extLst>
                </a:gridCol>
              </a:tblGrid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100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318072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90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247724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80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685755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70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778277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60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02230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50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90535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40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614450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30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10636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20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80008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10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456493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393479"/>
                  </a:ext>
                </a:extLst>
              </a:tr>
            </a:tbl>
          </a:graphicData>
        </a:graphic>
      </p:graphicFrame>
      <p:grpSp>
        <p:nvGrpSpPr>
          <p:cNvPr id="93" name="그룹 92">
            <a:extLst>
              <a:ext uri="{FF2B5EF4-FFF2-40B4-BE49-F238E27FC236}">
                <a16:creationId xmlns:a16="http://schemas.microsoft.com/office/drawing/2014/main" id="{26432DBA-4046-4827-973F-C49AB02FF0A9}"/>
              </a:ext>
            </a:extLst>
          </p:cNvPr>
          <p:cNvGrpSpPr>
            <a:grpSpLocks noChangeAspect="1"/>
          </p:cNvGrpSpPr>
          <p:nvPr/>
        </p:nvGrpSpPr>
        <p:grpSpPr>
          <a:xfrm>
            <a:off x="1563670" y="1672762"/>
            <a:ext cx="2466967" cy="2917236"/>
            <a:chOff x="1738836" y="2439831"/>
            <a:chExt cx="2765337" cy="3270062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4324E642-E956-4688-89AD-7AFF5EBB1E5D}"/>
                </a:ext>
              </a:extLst>
            </p:cNvPr>
            <p:cNvGrpSpPr/>
            <p:nvPr/>
          </p:nvGrpSpPr>
          <p:grpSpPr>
            <a:xfrm>
              <a:off x="2152526" y="2439831"/>
              <a:ext cx="2106482" cy="2106482"/>
              <a:chOff x="2152526" y="2439831"/>
              <a:chExt cx="2106482" cy="210648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2452AFF6-F383-40A4-B7E4-8571132967DF}"/>
                  </a:ext>
                </a:extLst>
              </p:cNvPr>
              <p:cNvSpPr/>
              <p:nvPr/>
            </p:nvSpPr>
            <p:spPr>
              <a:xfrm>
                <a:off x="2152526" y="2439831"/>
                <a:ext cx="2106482" cy="2106482"/>
              </a:xfrm>
              <a:prstGeom prst="ellipse">
                <a:avLst/>
              </a:prstGeom>
              <a:noFill/>
              <a:ln w="44450">
                <a:solidFill>
                  <a:srgbClr val="4E5D7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6" name="현 75">
                <a:extLst>
                  <a:ext uri="{FF2B5EF4-FFF2-40B4-BE49-F238E27FC236}">
                    <a16:creationId xmlns:a16="http://schemas.microsoft.com/office/drawing/2014/main" id="{B0A41B21-AE05-499D-B32B-F56AFE799BD4}"/>
                  </a:ext>
                </a:extLst>
              </p:cNvPr>
              <p:cNvSpPr/>
              <p:nvPr/>
            </p:nvSpPr>
            <p:spPr>
              <a:xfrm>
                <a:off x="2263809" y="2649646"/>
                <a:ext cx="1867845" cy="1794425"/>
              </a:xfrm>
              <a:prstGeom prst="chord">
                <a:avLst>
                  <a:gd name="adj1" fmla="val 540572"/>
                  <a:gd name="adj2" fmla="val 10207070"/>
                </a:avLst>
              </a:pr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99D7ECBC-B9DC-437B-B14D-1CFA115405B8}"/>
                  </a:ext>
                </a:extLst>
              </p:cNvPr>
              <p:cNvSpPr/>
              <p:nvPr/>
            </p:nvSpPr>
            <p:spPr>
              <a:xfrm>
                <a:off x="2495154" y="2782262"/>
                <a:ext cx="14657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50</a:t>
                </a: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%</a:t>
                </a:r>
              </a:p>
            </p:txBody>
          </p: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387BBA4-6740-46F5-B3DD-5AB2AA90523E}"/>
                </a:ext>
              </a:extLst>
            </p:cNvPr>
            <p:cNvSpPr/>
            <p:nvPr/>
          </p:nvSpPr>
          <p:spPr>
            <a:xfrm>
              <a:off x="1738836" y="4831794"/>
              <a:ext cx="2765337" cy="878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E5D7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기존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E5D7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MNIST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E5D7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데이터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E5D7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60,000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E5D7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5539548-7738-4595-B0D2-CA830E7BEF6A}"/>
              </a:ext>
            </a:extLst>
          </p:cNvPr>
          <p:cNvGrpSpPr>
            <a:grpSpLocks noChangeAspect="1"/>
          </p:cNvGrpSpPr>
          <p:nvPr/>
        </p:nvGrpSpPr>
        <p:grpSpPr>
          <a:xfrm>
            <a:off x="4552803" y="1672763"/>
            <a:ext cx="2834391" cy="2917235"/>
            <a:chOff x="4762037" y="2439832"/>
            <a:chExt cx="2984921" cy="3072165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CA1C4EA-1FEF-41CF-968A-1CB3FA0243AD}"/>
                </a:ext>
              </a:extLst>
            </p:cNvPr>
            <p:cNvSpPr/>
            <p:nvPr/>
          </p:nvSpPr>
          <p:spPr>
            <a:xfrm>
              <a:off x="5225760" y="2439832"/>
              <a:ext cx="1980000" cy="1980000"/>
            </a:xfrm>
            <a:prstGeom prst="ellipse">
              <a:avLst/>
            </a:prstGeom>
            <a:noFill/>
            <a:ln w="44450">
              <a:solidFill>
                <a:srgbClr val="0070C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현 80">
              <a:extLst>
                <a:ext uri="{FF2B5EF4-FFF2-40B4-BE49-F238E27FC236}">
                  <a16:creationId xmlns:a16="http://schemas.microsoft.com/office/drawing/2014/main" id="{698A7F6C-20E6-42DA-9F5A-9301BA083287}"/>
                </a:ext>
              </a:extLst>
            </p:cNvPr>
            <p:cNvSpPr/>
            <p:nvPr/>
          </p:nvSpPr>
          <p:spPr>
            <a:xfrm>
              <a:off x="5312237" y="2531786"/>
              <a:ext cx="1794425" cy="1794425"/>
            </a:xfrm>
            <a:prstGeom prst="chord">
              <a:avLst>
                <a:gd name="adj1" fmla="val 1934863"/>
                <a:gd name="adj2" fmla="val 8745591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98BBA38-E7AB-436E-8751-0AB36509C7DD}"/>
                </a:ext>
              </a:extLst>
            </p:cNvPr>
            <p:cNvSpPr/>
            <p:nvPr/>
          </p:nvSpPr>
          <p:spPr>
            <a:xfrm>
              <a:off x="5484460" y="2745707"/>
              <a:ext cx="1465729" cy="55100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25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%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6E87C672-134E-41C5-9705-705F3AB79346}"/>
                </a:ext>
              </a:extLst>
            </p:cNvPr>
            <p:cNvSpPr/>
            <p:nvPr/>
          </p:nvSpPr>
          <p:spPr>
            <a:xfrm>
              <a:off x="4762037" y="4687038"/>
              <a:ext cx="2984921" cy="8249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RandomResizeCrop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데이터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30,000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C140B1C0-E327-4766-A965-A34994DEC582}"/>
              </a:ext>
            </a:extLst>
          </p:cNvPr>
          <p:cNvGraphicFramePr>
            <a:graphicFrameLocks noGrp="1"/>
          </p:cNvGraphicFramePr>
          <p:nvPr/>
        </p:nvGraphicFramePr>
        <p:xfrm>
          <a:off x="7495849" y="1768624"/>
          <a:ext cx="280629" cy="2060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7">
                  <a:extLst>
                    <a:ext uri="{9D8B030D-6E8A-4147-A177-3AD203B41FA5}">
                      <a16:colId xmlns:a16="http://schemas.microsoft.com/office/drawing/2014/main" val="4006527326"/>
                    </a:ext>
                  </a:extLst>
                </a:gridCol>
                <a:gridCol w="185912">
                  <a:extLst>
                    <a:ext uri="{9D8B030D-6E8A-4147-A177-3AD203B41FA5}">
                      <a16:colId xmlns:a16="http://schemas.microsoft.com/office/drawing/2014/main" val="1992264788"/>
                    </a:ext>
                  </a:extLst>
                </a:gridCol>
              </a:tblGrid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100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318072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90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247724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80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685755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70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778277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60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02230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50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90535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40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614450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30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10636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20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80008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10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456493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393479"/>
                  </a:ext>
                </a:extLst>
              </a:tr>
            </a:tbl>
          </a:graphicData>
        </a:graphic>
      </p:graphicFrame>
      <p:grpSp>
        <p:nvGrpSpPr>
          <p:cNvPr id="94" name="그룹 93">
            <a:extLst>
              <a:ext uri="{FF2B5EF4-FFF2-40B4-BE49-F238E27FC236}">
                <a16:creationId xmlns:a16="http://schemas.microsoft.com/office/drawing/2014/main" id="{670E8ABD-F8B7-44CD-B4B5-3D466C41241F}"/>
              </a:ext>
            </a:extLst>
          </p:cNvPr>
          <p:cNvGrpSpPr>
            <a:grpSpLocks noChangeAspect="1"/>
          </p:cNvGrpSpPr>
          <p:nvPr/>
        </p:nvGrpSpPr>
        <p:grpSpPr>
          <a:xfrm>
            <a:off x="7909360" y="1646935"/>
            <a:ext cx="2464428" cy="2943063"/>
            <a:chOff x="4908779" y="2439832"/>
            <a:chExt cx="2617090" cy="3099365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05EC851-2946-4AB7-9E6A-2652AF9FA9D5}"/>
                </a:ext>
              </a:extLst>
            </p:cNvPr>
            <p:cNvSpPr/>
            <p:nvPr/>
          </p:nvSpPr>
          <p:spPr>
            <a:xfrm>
              <a:off x="5225759" y="2439832"/>
              <a:ext cx="1995609" cy="1980000"/>
            </a:xfrm>
            <a:prstGeom prst="ellipse">
              <a:avLst/>
            </a:prstGeom>
            <a:noFill/>
            <a:ln w="44450">
              <a:solidFill>
                <a:srgbClr val="92E0E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현 95">
              <a:extLst>
                <a:ext uri="{FF2B5EF4-FFF2-40B4-BE49-F238E27FC236}">
                  <a16:creationId xmlns:a16="http://schemas.microsoft.com/office/drawing/2014/main" id="{6F2C70AE-C71B-40E3-A69D-B01C449D8A8A}"/>
                </a:ext>
              </a:extLst>
            </p:cNvPr>
            <p:cNvSpPr/>
            <p:nvPr/>
          </p:nvSpPr>
          <p:spPr>
            <a:xfrm>
              <a:off x="5312237" y="2531786"/>
              <a:ext cx="1794425" cy="1794425"/>
            </a:xfrm>
            <a:prstGeom prst="chord">
              <a:avLst>
                <a:gd name="adj1" fmla="val 1934863"/>
                <a:gd name="adj2" fmla="val 8745591"/>
              </a:avLst>
            </a:prstGeom>
            <a:solidFill>
              <a:srgbClr val="92E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4601F22-BC6C-486C-A81C-75DC72F64A27}"/>
                </a:ext>
              </a:extLst>
            </p:cNvPr>
            <p:cNvSpPr/>
            <p:nvPr/>
          </p:nvSpPr>
          <p:spPr>
            <a:xfrm>
              <a:off x="5484460" y="2745707"/>
              <a:ext cx="14657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92E0E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25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92E0E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%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734EA42-9674-403A-9E73-9AAA26C87BA8}"/>
                </a:ext>
              </a:extLst>
            </p:cNvPr>
            <p:cNvSpPr/>
            <p:nvPr/>
          </p:nvSpPr>
          <p:spPr>
            <a:xfrm>
              <a:off x="4908779" y="4714238"/>
              <a:ext cx="2617090" cy="824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92E0E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RandomRoation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92E0E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92E0E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데이터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92E0E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92E0E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30,000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92E0E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92E0E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68DE8F0-A9CF-4A5E-8C07-B9CE25E5BE8C}"/>
              </a:ext>
            </a:extLst>
          </p:cNvPr>
          <p:cNvSpPr/>
          <p:nvPr/>
        </p:nvSpPr>
        <p:spPr>
          <a:xfrm>
            <a:off x="632284" y="611293"/>
            <a:ext cx="1136292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적용한 기법</a:t>
            </a:r>
            <a:r>
              <a:rPr lang="en-US" altLang="ko-KR" sz="3000" b="1" i="1" kern="0" dirty="0">
                <a:solidFill>
                  <a:srgbClr val="4E5D70"/>
                </a:solidFill>
                <a:latin typeface="맑은 고딕" panose="020F0502020204030204"/>
                <a:ea typeface="맑은 고딕" panose="020B0503020000020004" pitchFamily="50" charset="-127"/>
              </a:rPr>
              <a:t> - </a:t>
            </a:r>
            <a:r>
              <a:rPr lang="ko-KR" altLang="en-US" sz="3000" b="1" i="1" kern="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데이터 </a:t>
            </a:r>
            <a:r>
              <a:rPr lang="ko-KR" altLang="en-US" sz="3000" b="1" i="1" kern="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전처리</a:t>
            </a:r>
            <a:endParaRPr lang="en-US" altLang="ko-KR" sz="3000" b="1" i="1" kern="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318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A7F386-F2FB-4A12-9DEF-8B5013F01E84}"/>
              </a:ext>
            </a:extLst>
          </p:cNvPr>
          <p:cNvSpPr/>
          <p:nvPr/>
        </p:nvSpPr>
        <p:spPr>
          <a:xfrm>
            <a:off x="1188272" y="2253293"/>
            <a:ext cx="348172" cy="1065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33646B-A0B3-46BF-AA60-12DD479B4E29}"/>
              </a:ext>
            </a:extLst>
          </p:cNvPr>
          <p:cNvSpPr txBox="1"/>
          <p:nvPr/>
        </p:nvSpPr>
        <p:spPr>
          <a:xfrm>
            <a:off x="4488859" y="2264724"/>
            <a:ext cx="198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2)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활성화 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F8817B-E26C-4A41-8FF6-4BF5BA9ED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92" y="1566083"/>
            <a:ext cx="5649795" cy="45164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DC98F5-38B9-4AF0-A50D-3B09256587A2}"/>
              </a:ext>
            </a:extLst>
          </p:cNvPr>
          <p:cNvSpPr txBox="1"/>
          <p:nvPr/>
        </p:nvSpPr>
        <p:spPr>
          <a:xfrm>
            <a:off x="196787" y="6141371"/>
            <a:ext cx="1179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ImageNet Classification with Deep Convolutional Neural Networks, Alex </a:t>
            </a:r>
            <a:r>
              <a:rPr lang="en-US" altLang="ko-KR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Krizhevsky</a:t>
            </a:r>
            <a:r>
              <a:rPr lang="en-US" altLang="ko-KR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3page, Figure 1</a:t>
            </a:r>
            <a:endParaRPr lang="ko-KR" alt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14B5425-9413-4EF0-BDC3-D0A3BB5FDB82}"/>
              </a:ext>
            </a:extLst>
          </p:cNvPr>
          <p:cNvGrpSpPr/>
          <p:nvPr/>
        </p:nvGrpSpPr>
        <p:grpSpPr>
          <a:xfrm>
            <a:off x="7928976" y="2274838"/>
            <a:ext cx="3074751" cy="1631216"/>
            <a:chOff x="8005176" y="2230138"/>
            <a:chExt cx="2632999" cy="163121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606120-B1AC-48C4-8195-EE68BC5E1D64}"/>
                </a:ext>
              </a:extLst>
            </p:cNvPr>
            <p:cNvSpPr txBox="1"/>
            <p:nvPr/>
          </p:nvSpPr>
          <p:spPr>
            <a:xfrm>
              <a:off x="8005176" y="2230138"/>
              <a:ext cx="2632999" cy="16312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+mn-ea"/>
                </a:rPr>
                <a:t>데이터</a:t>
              </a:r>
              <a:r>
                <a:rPr lang="en-US" altLang="ko-KR" sz="2000" dirty="0">
                  <a:latin typeface="+mn-ea"/>
                </a:rPr>
                <a:t> : CIFAR-10</a:t>
              </a:r>
            </a:p>
            <a:p>
              <a:endParaRPr lang="en-US" altLang="ko-KR" sz="2000" dirty="0">
                <a:latin typeface="+mn-ea"/>
              </a:endParaRPr>
            </a:p>
            <a:p>
              <a:r>
                <a:rPr lang="en-US" altLang="ko-KR" sz="2000" dirty="0">
                  <a:latin typeface="+mn-ea"/>
                </a:rPr>
                <a:t>                 </a:t>
              </a:r>
              <a:r>
                <a:rPr lang="en-US" altLang="ko-KR" sz="2000" dirty="0" err="1">
                  <a:latin typeface="+mn-ea"/>
                </a:rPr>
                <a:t>ReLU</a:t>
              </a:r>
              <a:endParaRPr lang="en-US" altLang="ko-KR" sz="2000" dirty="0">
                <a:latin typeface="+mn-ea"/>
              </a:endParaRPr>
            </a:p>
            <a:p>
              <a:endParaRPr lang="en-US" altLang="ko-KR" sz="2000" dirty="0">
                <a:latin typeface="+mn-ea"/>
              </a:endParaRPr>
            </a:p>
            <a:p>
              <a:r>
                <a:rPr lang="en-US" altLang="ko-KR" sz="2000" dirty="0">
                  <a:latin typeface="+mn-ea"/>
                </a:rPr>
                <a:t>                 tanh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0FB307-ED7D-4ABB-8462-67C740F8A6FE}"/>
                </a:ext>
              </a:extLst>
            </p:cNvPr>
            <p:cNvCxnSpPr>
              <a:cxnSpLocks/>
            </p:cNvCxnSpPr>
            <p:nvPr/>
          </p:nvCxnSpPr>
          <p:spPr>
            <a:xfrm>
              <a:off x="8183880" y="3032760"/>
              <a:ext cx="7467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56183F7-E4C5-4BE9-997A-98FA0C04034F}"/>
                </a:ext>
              </a:extLst>
            </p:cNvPr>
            <p:cNvCxnSpPr>
              <a:cxnSpLocks/>
            </p:cNvCxnSpPr>
            <p:nvPr/>
          </p:nvCxnSpPr>
          <p:spPr>
            <a:xfrm>
              <a:off x="8199120" y="3616262"/>
              <a:ext cx="74676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9B98EC-372D-4491-B05D-144B859D5235}"/>
              </a:ext>
            </a:extLst>
          </p:cNvPr>
          <p:cNvSpPr/>
          <p:nvPr/>
        </p:nvSpPr>
        <p:spPr>
          <a:xfrm>
            <a:off x="632284" y="611293"/>
            <a:ext cx="1136292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적용한 기법</a:t>
            </a:r>
            <a:r>
              <a:rPr lang="en-US" altLang="ko-KR" sz="3000" b="1" i="1" kern="0" dirty="0">
                <a:solidFill>
                  <a:srgbClr val="4E5D70"/>
                </a:solidFill>
                <a:latin typeface="맑은 고딕" panose="020F0502020204030204"/>
                <a:ea typeface="맑은 고딕" panose="020B0503020000020004" pitchFamily="50" charset="-127"/>
              </a:rPr>
              <a:t> - </a:t>
            </a:r>
            <a:r>
              <a:rPr lang="ko-KR" altLang="en-US" sz="3000" b="1" i="1" kern="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활성화 함수 </a:t>
            </a:r>
            <a:r>
              <a:rPr lang="en-US" altLang="ko-KR" sz="3000" b="1" i="1" kern="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3000" b="1" i="1" kern="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ReLU</a:t>
            </a:r>
            <a:r>
              <a:rPr lang="en-US" altLang="ko-KR" sz="3000" b="1" i="1" kern="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 +Leaky </a:t>
            </a:r>
            <a:r>
              <a:rPr lang="en-US" altLang="ko-KR" sz="3000" b="1" i="1" kern="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Relu</a:t>
            </a:r>
            <a:r>
              <a:rPr lang="en-US" altLang="ko-KR" sz="3000" b="1" i="1" kern="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852E6F-905C-4E00-9A97-93A6B7191C30}"/>
              </a:ext>
            </a:extLst>
          </p:cNvPr>
          <p:cNvSpPr txBox="1"/>
          <p:nvPr/>
        </p:nvSpPr>
        <p:spPr>
          <a:xfrm>
            <a:off x="7131357" y="4066729"/>
            <a:ext cx="4500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400" b="1" dirty="0">
              <a:solidFill>
                <a:srgbClr val="7030A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2400" b="1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400" b="1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동등한 네트워크에서 성능이 </a:t>
            </a:r>
            <a:r>
              <a:rPr lang="en-US" altLang="ko-KR" sz="2400" b="1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r>
              <a:rPr lang="ko-KR" altLang="en-US" sz="2400" b="1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 뛰어나다</a:t>
            </a:r>
          </a:p>
        </p:txBody>
      </p:sp>
    </p:spTree>
    <p:extLst>
      <p:ext uri="{BB962C8B-B14F-4D97-AF65-F5344CB8AC3E}">
        <p14:creationId xmlns:p14="http://schemas.microsoft.com/office/powerpoint/2010/main" val="396530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A7F386-F2FB-4A12-9DEF-8B5013F01E84}"/>
              </a:ext>
            </a:extLst>
          </p:cNvPr>
          <p:cNvSpPr/>
          <p:nvPr/>
        </p:nvSpPr>
        <p:spPr>
          <a:xfrm>
            <a:off x="1188272" y="2253293"/>
            <a:ext cx="348172" cy="1065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33646B-A0B3-46BF-AA60-12DD479B4E29}"/>
              </a:ext>
            </a:extLst>
          </p:cNvPr>
          <p:cNvSpPr txBox="1"/>
          <p:nvPr/>
        </p:nvSpPr>
        <p:spPr>
          <a:xfrm>
            <a:off x="4488859" y="2264724"/>
            <a:ext cx="198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2)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활성화 함수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D59984-F17C-415D-A6D4-A0B15009856D}"/>
              </a:ext>
            </a:extLst>
          </p:cNvPr>
          <p:cNvGrpSpPr/>
          <p:nvPr/>
        </p:nvGrpSpPr>
        <p:grpSpPr>
          <a:xfrm>
            <a:off x="196787" y="2697480"/>
            <a:ext cx="11798423" cy="1520353"/>
            <a:chOff x="196787" y="2880360"/>
            <a:chExt cx="11798423" cy="15203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1772142-F012-41AF-A986-5E550391034B}"/>
                    </a:ext>
                  </a:extLst>
                </p:cNvPr>
                <p:cNvSpPr txBox="1"/>
                <p:nvPr/>
              </p:nvSpPr>
              <p:spPr>
                <a:xfrm>
                  <a:off x="196787" y="2880360"/>
                  <a:ext cx="11798423" cy="1520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hr m:val="∑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32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1772142-F012-41AF-A986-5E55039103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87" y="2880360"/>
                  <a:ext cx="11798423" cy="15203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5122CDD-FB06-4200-AE7A-9346A7CB6D63}"/>
                </a:ext>
              </a:extLst>
            </p:cNvPr>
            <p:cNvCxnSpPr/>
            <p:nvPr/>
          </p:nvCxnSpPr>
          <p:spPr>
            <a:xfrm>
              <a:off x="6221998" y="3947160"/>
              <a:ext cx="925562" cy="0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2E36392-CDDF-4FC8-ABD3-8E666149165C}"/>
                </a:ext>
              </a:extLst>
            </p:cNvPr>
            <p:cNvCxnSpPr/>
            <p:nvPr/>
          </p:nvCxnSpPr>
          <p:spPr>
            <a:xfrm>
              <a:off x="7791718" y="3962400"/>
              <a:ext cx="925562" cy="0"/>
            </a:xfrm>
            <a:prstGeom prst="line">
              <a:avLst/>
            </a:prstGeom>
            <a:ln w="38100">
              <a:solidFill>
                <a:srgbClr val="FF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DAB0AD0-5F23-4A01-B17C-C91AD15BB658}"/>
              </a:ext>
            </a:extLst>
          </p:cNvPr>
          <p:cNvSpPr txBox="1"/>
          <p:nvPr/>
        </p:nvSpPr>
        <p:spPr>
          <a:xfrm>
            <a:off x="9055779" y="5046720"/>
            <a:ext cx="244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p(x) :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실제 확률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q(x)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예측 확률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57DA4C-220C-47B2-96DD-916E15592AB1}"/>
              </a:ext>
            </a:extLst>
          </p:cNvPr>
          <p:cNvSpPr/>
          <p:nvPr/>
        </p:nvSpPr>
        <p:spPr>
          <a:xfrm>
            <a:off x="632284" y="611293"/>
            <a:ext cx="1136292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적용한 기법</a:t>
            </a:r>
            <a:r>
              <a:rPr lang="en-US" altLang="ko-KR" sz="3000" b="1" i="1" kern="0" dirty="0">
                <a:solidFill>
                  <a:srgbClr val="4E5D70"/>
                </a:solidFill>
                <a:latin typeface="맑은 고딕" panose="020F0502020204030204"/>
                <a:ea typeface="맑은 고딕" panose="020B0503020000020004" pitchFamily="50" charset="-127"/>
              </a:rPr>
              <a:t> - </a:t>
            </a:r>
            <a:r>
              <a:rPr lang="ko-KR" altLang="en-US" sz="3000" b="1" i="1" kern="0" dirty="0">
                <a:solidFill>
                  <a:srgbClr val="7F7F7F"/>
                </a:solidFill>
                <a:latin typeface="맑은 고딕" panose="020F0502020204030204"/>
                <a:ea typeface="맑은 고딕" panose="020B0503020000020004" pitchFamily="50" charset="-127"/>
              </a:rPr>
              <a:t>손실함수 </a:t>
            </a:r>
            <a:r>
              <a:rPr lang="en-US" altLang="ko-KR" sz="3000" b="1" i="1" kern="0" dirty="0">
                <a:solidFill>
                  <a:srgbClr val="7F7F7F"/>
                </a:solidFill>
                <a:latin typeface="맑은 고딕" panose="020F0502020204030204"/>
                <a:ea typeface="맑은 고딕" panose="020B0503020000020004" pitchFamily="50" charset="-127"/>
              </a:rPr>
              <a:t>(Cross-Entropy)</a:t>
            </a:r>
            <a:endParaRPr lang="en-US" altLang="ko-KR" sz="3000" b="1" i="1" kern="0" dirty="0">
              <a:solidFill>
                <a:srgbClr val="7F7F7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030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A7F386-F2FB-4A12-9DEF-8B5013F01E84}"/>
              </a:ext>
            </a:extLst>
          </p:cNvPr>
          <p:cNvSpPr/>
          <p:nvPr/>
        </p:nvSpPr>
        <p:spPr>
          <a:xfrm>
            <a:off x="1188272" y="2253293"/>
            <a:ext cx="348172" cy="1065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33646B-A0B3-46BF-AA60-12DD479B4E29}"/>
              </a:ext>
            </a:extLst>
          </p:cNvPr>
          <p:cNvSpPr txBox="1"/>
          <p:nvPr/>
        </p:nvSpPr>
        <p:spPr>
          <a:xfrm>
            <a:off x="4488859" y="2264724"/>
            <a:ext cx="198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2)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활성화 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91EE8-2448-45A6-BDB0-C701F203CED2}"/>
              </a:ext>
            </a:extLst>
          </p:cNvPr>
          <p:cNvSpPr txBox="1"/>
          <p:nvPr/>
        </p:nvSpPr>
        <p:spPr>
          <a:xfrm>
            <a:off x="2615994" y="5430191"/>
            <a:ext cx="69600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i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Adam: A Method for Stochastic Optimization </a:t>
            </a:r>
            <a:r>
              <a:rPr lang="nl-NL" altLang="ko-KR" b="1" i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Diederik P. Kingma, Jimmy Ba</a:t>
            </a:r>
            <a:endParaRPr lang="en-US" altLang="ko-KR" sz="2500" b="1" i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ko-KR" altLang="en-US" sz="2500" i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4DF41-CF86-4B9D-B034-62955E65EF05}"/>
              </a:ext>
            </a:extLst>
          </p:cNvPr>
          <p:cNvSpPr txBox="1"/>
          <p:nvPr/>
        </p:nvSpPr>
        <p:spPr>
          <a:xfrm>
            <a:off x="3714333" y="1936340"/>
            <a:ext cx="90068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Stochastic Gradient Descent</a:t>
            </a:r>
          </a:p>
          <a:p>
            <a:pPr marL="342900" indent="-342900">
              <a:buAutoNum type="arabicParenR"/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arenR"/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Add Momentum</a:t>
            </a:r>
          </a:p>
          <a:p>
            <a:pPr marL="342900" indent="-342900">
              <a:buAutoNum type="arabicParenR"/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arenR"/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Adaptive Gradient</a:t>
            </a:r>
          </a:p>
          <a:p>
            <a:pPr marL="342900" indent="-342900">
              <a:buAutoNum type="arabicParenR"/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arenR"/>
            </a:pP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RMSProp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arenR"/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arenR"/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Adaptive Momentum</a:t>
            </a:r>
          </a:p>
          <a:p>
            <a:pPr marL="342900" indent="-342900">
              <a:buAutoNum type="arabicParenR"/>
            </a:pP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410871E-1B95-4B91-B650-ED32E5C68DF9}"/>
              </a:ext>
            </a:extLst>
          </p:cNvPr>
          <p:cNvCxnSpPr/>
          <p:nvPr/>
        </p:nvCxnSpPr>
        <p:spPr>
          <a:xfrm>
            <a:off x="3760053" y="4739640"/>
            <a:ext cx="301705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9DFE8B-1CF3-44D1-B758-E168A60B37C4}"/>
              </a:ext>
            </a:extLst>
          </p:cNvPr>
          <p:cNvSpPr/>
          <p:nvPr/>
        </p:nvSpPr>
        <p:spPr>
          <a:xfrm>
            <a:off x="2514600" y="5273040"/>
            <a:ext cx="7147560" cy="1053985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301205-70B6-48A7-8F78-57E005635367}"/>
              </a:ext>
            </a:extLst>
          </p:cNvPr>
          <p:cNvSpPr/>
          <p:nvPr/>
        </p:nvSpPr>
        <p:spPr>
          <a:xfrm>
            <a:off x="632284" y="611293"/>
            <a:ext cx="1136292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적용한 기법</a:t>
            </a:r>
            <a:r>
              <a:rPr lang="en-US" altLang="ko-KR" sz="3000" b="1" i="1" kern="0" dirty="0">
                <a:solidFill>
                  <a:srgbClr val="4E5D70"/>
                </a:solidFill>
                <a:latin typeface="맑은 고딕" panose="020F0502020204030204"/>
                <a:ea typeface="맑은 고딕" panose="020B0503020000020004" pitchFamily="50" charset="-127"/>
              </a:rPr>
              <a:t> - </a:t>
            </a:r>
            <a:r>
              <a:rPr lang="ko-KR" altLang="en-US" sz="3000" b="1" i="1" kern="0" dirty="0">
                <a:solidFill>
                  <a:srgbClr val="7F7F7F"/>
                </a:solidFill>
                <a:latin typeface="맑은 고딕" panose="020F0502020204030204"/>
                <a:ea typeface="맑은 고딕" panose="020B0503020000020004" pitchFamily="50" charset="-127"/>
              </a:rPr>
              <a:t>최적화 방법 </a:t>
            </a:r>
            <a:r>
              <a:rPr lang="en-US" altLang="ko-KR" sz="3000" b="1" i="1" kern="0" dirty="0">
                <a:solidFill>
                  <a:srgbClr val="7F7F7F"/>
                </a:solidFill>
                <a:latin typeface="맑은 고딕" panose="020F0502020204030204"/>
                <a:ea typeface="맑은 고딕" panose="020B0503020000020004" pitchFamily="50" charset="-127"/>
              </a:rPr>
              <a:t>(Adam)</a:t>
            </a:r>
            <a:endParaRPr lang="en-US" altLang="ko-KR" sz="3000" b="1" i="1" kern="0" dirty="0">
              <a:solidFill>
                <a:srgbClr val="7F7F7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8931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A7F386-F2FB-4A12-9DEF-8B5013F01E84}"/>
              </a:ext>
            </a:extLst>
          </p:cNvPr>
          <p:cNvSpPr/>
          <p:nvPr/>
        </p:nvSpPr>
        <p:spPr>
          <a:xfrm>
            <a:off x="1188272" y="2253293"/>
            <a:ext cx="348172" cy="1065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33646B-A0B3-46BF-AA60-12DD479B4E29}"/>
              </a:ext>
            </a:extLst>
          </p:cNvPr>
          <p:cNvSpPr txBox="1"/>
          <p:nvPr/>
        </p:nvSpPr>
        <p:spPr>
          <a:xfrm>
            <a:off x="4488859" y="2264724"/>
            <a:ext cx="198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2)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활성화 함수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56F30-CFCF-4CD0-8DE1-F38E9CD7F446}"/>
              </a:ext>
            </a:extLst>
          </p:cNvPr>
          <p:cNvSpPr txBox="1"/>
          <p:nvPr/>
        </p:nvSpPr>
        <p:spPr>
          <a:xfrm>
            <a:off x="204435" y="5888740"/>
            <a:ext cx="11798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u="sng" dirty="0"/>
              <a:t>Wager, S., Wang, S. and Liang, P.S., 2013. Dropout training as adaptive regularization. In Advances in neural information processing systems (pp. 351–359)</a:t>
            </a:r>
            <a:endParaRPr lang="ko-KR" altLang="en-US" sz="14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D05D03-A7B8-4EDC-974F-028EF679F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216" y="1619465"/>
            <a:ext cx="5934862" cy="3300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80A565-4BB7-4B4A-90B9-0B41ED88B835}"/>
              </a:ext>
            </a:extLst>
          </p:cNvPr>
          <p:cNvSpPr txBox="1"/>
          <p:nvPr/>
        </p:nvSpPr>
        <p:spPr>
          <a:xfrm>
            <a:off x="518160" y="5101675"/>
            <a:ext cx="1114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https://mc.ai/introduction-to-dropout-to-regularize-deep-neural-network/</a:t>
            </a:r>
            <a:endParaRPr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39E0DE0-3E24-46CB-8852-8E3145EE640D}"/>
              </a:ext>
            </a:extLst>
          </p:cNvPr>
          <p:cNvSpPr/>
          <p:nvPr/>
        </p:nvSpPr>
        <p:spPr>
          <a:xfrm>
            <a:off x="632284" y="611293"/>
            <a:ext cx="1136292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적용한 기법</a:t>
            </a:r>
            <a:r>
              <a:rPr lang="en-US" altLang="ko-KR" sz="3000" b="1" i="1" kern="0" dirty="0">
                <a:solidFill>
                  <a:srgbClr val="4E5D70"/>
                </a:solidFill>
                <a:latin typeface="맑은 고딕" panose="020F0502020204030204"/>
                <a:ea typeface="맑은 고딕" panose="020B0503020000020004" pitchFamily="50" charset="-127"/>
              </a:rPr>
              <a:t> - </a:t>
            </a:r>
            <a:r>
              <a:rPr lang="ko-KR" altLang="en-US" sz="3000" b="1" i="1" kern="0" dirty="0">
                <a:solidFill>
                  <a:srgbClr val="7F7F7F"/>
                </a:solidFill>
                <a:latin typeface="맑은 고딕" panose="020F0502020204030204"/>
                <a:ea typeface="맑은 고딕" panose="020B0503020000020004" pitchFamily="50" charset="-127"/>
              </a:rPr>
              <a:t>규제 </a:t>
            </a:r>
            <a:r>
              <a:rPr lang="en-US" altLang="ko-KR" sz="3000" b="1" i="1" kern="0" dirty="0">
                <a:solidFill>
                  <a:srgbClr val="7F7F7F"/>
                </a:solidFill>
                <a:latin typeface="맑은 고딕" panose="020F0502020204030204"/>
                <a:ea typeface="맑은 고딕" panose="020B0503020000020004" pitchFamily="50" charset="-127"/>
              </a:rPr>
              <a:t>(Drop out)</a:t>
            </a:r>
            <a:endParaRPr lang="en-US" altLang="ko-KR" sz="3000" b="1" i="1" kern="0" dirty="0">
              <a:solidFill>
                <a:srgbClr val="7F7F7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74659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A7F386-F2FB-4A12-9DEF-8B5013F01E84}"/>
              </a:ext>
            </a:extLst>
          </p:cNvPr>
          <p:cNvSpPr/>
          <p:nvPr/>
        </p:nvSpPr>
        <p:spPr>
          <a:xfrm>
            <a:off x="1188272" y="2253293"/>
            <a:ext cx="348172" cy="1065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33646B-A0B3-46BF-AA60-12DD479B4E29}"/>
              </a:ext>
            </a:extLst>
          </p:cNvPr>
          <p:cNvSpPr txBox="1"/>
          <p:nvPr/>
        </p:nvSpPr>
        <p:spPr>
          <a:xfrm>
            <a:off x="4488859" y="2264724"/>
            <a:ext cx="198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2)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활성화 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0A565-4BB7-4B4A-90B9-0B41ED88B835}"/>
              </a:ext>
            </a:extLst>
          </p:cNvPr>
          <p:cNvSpPr txBox="1"/>
          <p:nvPr/>
        </p:nvSpPr>
        <p:spPr>
          <a:xfrm>
            <a:off x="518160" y="5674814"/>
            <a:ext cx="1114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400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https://excelsior-cjh.tistory.com/178</a:t>
            </a:r>
            <a:endParaRPr kumimoji="0" lang="ko-KR" altLang="en-US" sz="14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1D5276-5BB8-4744-BDFB-A55847E98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391" y="1437504"/>
            <a:ext cx="7455218" cy="34345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FC0C447-C2FF-41E4-8547-BA5104A7A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532" y="4852987"/>
            <a:ext cx="1866900" cy="111442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56E226-B974-442F-AFA2-5A5C4E22715D}"/>
              </a:ext>
            </a:extLst>
          </p:cNvPr>
          <p:cNvCxnSpPr>
            <a:cxnSpLocks/>
          </p:cNvCxnSpPr>
          <p:nvPr/>
        </p:nvCxnSpPr>
        <p:spPr>
          <a:xfrm flipH="1" flipV="1">
            <a:off x="8035313" y="4491406"/>
            <a:ext cx="1020467" cy="781184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78AABB-D8CA-4907-8476-F8D46D1EE4CD}"/>
              </a:ext>
            </a:extLst>
          </p:cNvPr>
          <p:cNvSpPr txBox="1"/>
          <p:nvPr/>
        </p:nvSpPr>
        <p:spPr>
          <a:xfrm>
            <a:off x="9290136" y="4472370"/>
            <a:ext cx="185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 w="3175"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Normalize</a:t>
            </a:r>
            <a:endParaRPr lang="ko-KR" altLang="en-US" sz="2400" dirty="0">
              <a:ln w="3175"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B56C207-412C-4565-B484-7FB88089F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30" y="4872023"/>
            <a:ext cx="1866900" cy="11144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4504F33-13E8-4A7C-A89D-5A4EA262938B}"/>
              </a:ext>
            </a:extLst>
          </p:cNvPr>
          <p:cNvSpPr txBox="1"/>
          <p:nvPr/>
        </p:nvSpPr>
        <p:spPr>
          <a:xfrm>
            <a:off x="865234" y="4491406"/>
            <a:ext cx="185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 w="3175"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Normalize</a:t>
            </a:r>
            <a:endParaRPr lang="ko-KR" altLang="en-US" sz="2400" dirty="0">
              <a:ln w="3175"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6E40928-A779-45E8-A0DB-8F5ACE38422E}"/>
              </a:ext>
            </a:extLst>
          </p:cNvPr>
          <p:cNvCxnSpPr>
            <a:cxnSpLocks/>
          </p:cNvCxnSpPr>
          <p:nvPr/>
        </p:nvCxnSpPr>
        <p:spPr>
          <a:xfrm flipV="1">
            <a:off x="2799899" y="4445912"/>
            <a:ext cx="1263566" cy="850348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8000A07-F944-40C8-83CD-217666E61208}"/>
              </a:ext>
            </a:extLst>
          </p:cNvPr>
          <p:cNvSpPr/>
          <p:nvPr/>
        </p:nvSpPr>
        <p:spPr>
          <a:xfrm>
            <a:off x="632284" y="611293"/>
            <a:ext cx="1136292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적용한 기법</a:t>
            </a:r>
            <a:r>
              <a:rPr lang="en-US" altLang="ko-KR" sz="3000" b="1" i="1" kern="0" dirty="0">
                <a:solidFill>
                  <a:srgbClr val="4E5D70"/>
                </a:solidFill>
                <a:latin typeface="맑은 고딕" panose="020F0502020204030204"/>
                <a:ea typeface="맑은 고딕" panose="020B0503020000020004" pitchFamily="50" charset="-127"/>
              </a:rPr>
              <a:t> - </a:t>
            </a:r>
            <a:r>
              <a:rPr lang="ko-KR" altLang="en-US" sz="3000" b="1" i="1" kern="0" dirty="0">
                <a:solidFill>
                  <a:srgbClr val="7F7F7F"/>
                </a:solidFill>
                <a:latin typeface="맑은 고딕" panose="020F0502020204030204"/>
                <a:ea typeface="맑은 고딕" panose="020B0503020000020004" pitchFamily="50" charset="-127"/>
              </a:rPr>
              <a:t>규제 </a:t>
            </a:r>
            <a:r>
              <a:rPr lang="en-US" altLang="ko-KR" sz="3000" b="1" i="1" kern="0" dirty="0">
                <a:solidFill>
                  <a:srgbClr val="7F7F7F"/>
                </a:solidFill>
                <a:latin typeface="맑은 고딕" panose="020F0502020204030204"/>
                <a:ea typeface="맑은 고딕" panose="020B0503020000020004" pitchFamily="50" charset="-127"/>
              </a:rPr>
              <a:t>(Batch Normalization)</a:t>
            </a:r>
            <a:endParaRPr lang="en-US" altLang="ko-KR" sz="3000" b="1" i="1" kern="0" dirty="0">
              <a:solidFill>
                <a:srgbClr val="7F7F7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8440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A7F386-F2FB-4A12-9DEF-8B5013F01E84}"/>
              </a:ext>
            </a:extLst>
          </p:cNvPr>
          <p:cNvSpPr/>
          <p:nvPr/>
        </p:nvSpPr>
        <p:spPr>
          <a:xfrm>
            <a:off x="1188272" y="2253293"/>
            <a:ext cx="348172" cy="1065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33646B-A0B3-46BF-AA60-12DD479B4E29}"/>
              </a:ext>
            </a:extLst>
          </p:cNvPr>
          <p:cNvSpPr txBox="1"/>
          <p:nvPr/>
        </p:nvSpPr>
        <p:spPr>
          <a:xfrm>
            <a:off x="4488859" y="2264724"/>
            <a:ext cx="198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2)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활성화 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0A565-4BB7-4B4A-90B9-0B41ED88B835}"/>
              </a:ext>
            </a:extLst>
          </p:cNvPr>
          <p:cNvSpPr txBox="1"/>
          <p:nvPr/>
        </p:nvSpPr>
        <p:spPr>
          <a:xfrm>
            <a:off x="518160" y="6122755"/>
            <a:ext cx="1114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600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https://www.kaggle.com/ryanholbrook/overfitting-and-underfitting</a:t>
            </a:r>
            <a:endParaRPr kumimoji="0" lang="ko-KR" alt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89FE64-32D4-427D-B384-A5070F49A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849" y="1507807"/>
            <a:ext cx="6428302" cy="44000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75044D-29CA-443D-9A49-0EDBF58F6076}"/>
              </a:ext>
            </a:extLst>
          </p:cNvPr>
          <p:cNvSpPr txBox="1"/>
          <p:nvPr/>
        </p:nvSpPr>
        <p:spPr>
          <a:xfrm>
            <a:off x="4979998" y="2785922"/>
            <a:ext cx="19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best</a:t>
            </a:r>
            <a:r>
              <a:rPr lang="ko-KR" altLang="en-US" sz="20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</a:t>
            </a:r>
          </a:p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기억</a:t>
            </a:r>
            <a:r>
              <a:rPr lang="en-US" altLang="ko-KR" sz="20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sz="2000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36C8F01-E1FC-4160-A895-DAF8796D69B5}"/>
              </a:ext>
            </a:extLst>
          </p:cNvPr>
          <p:cNvCxnSpPr>
            <a:cxnSpLocks/>
          </p:cNvCxnSpPr>
          <p:nvPr/>
        </p:nvCxnSpPr>
        <p:spPr>
          <a:xfrm>
            <a:off x="5969998" y="3550920"/>
            <a:ext cx="0" cy="15392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6B805D9-2776-4A5F-BB3D-4AFBB4D5B230}"/>
              </a:ext>
            </a:extLst>
          </p:cNvPr>
          <p:cNvCxnSpPr>
            <a:cxnSpLocks/>
          </p:cNvCxnSpPr>
          <p:nvPr/>
        </p:nvCxnSpPr>
        <p:spPr>
          <a:xfrm>
            <a:off x="6313747" y="3707838"/>
            <a:ext cx="215969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F5AEFAE-EC20-4799-A085-910C1A3E920C}"/>
              </a:ext>
            </a:extLst>
          </p:cNvPr>
          <p:cNvSpPr txBox="1"/>
          <p:nvPr/>
        </p:nvSpPr>
        <p:spPr>
          <a:xfrm>
            <a:off x="6512025" y="3736246"/>
            <a:ext cx="19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7030A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patience</a:t>
            </a:r>
            <a:endParaRPr lang="ko-KR" altLang="en-US" sz="2000" dirty="0">
              <a:solidFill>
                <a:srgbClr val="7030A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FF6AB06-C16E-47EB-9FD2-99150612DD55}"/>
              </a:ext>
            </a:extLst>
          </p:cNvPr>
          <p:cNvSpPr/>
          <p:nvPr/>
        </p:nvSpPr>
        <p:spPr>
          <a:xfrm>
            <a:off x="632284" y="611293"/>
            <a:ext cx="1136292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적용한 기법</a:t>
            </a:r>
            <a:r>
              <a:rPr lang="en-US" altLang="ko-KR" sz="3000" b="1" i="1" kern="0" dirty="0">
                <a:solidFill>
                  <a:srgbClr val="4E5D70"/>
                </a:solidFill>
                <a:latin typeface="맑은 고딕" panose="020F0502020204030204"/>
                <a:ea typeface="맑은 고딕" panose="020B0503020000020004" pitchFamily="50" charset="-127"/>
              </a:rPr>
              <a:t> - </a:t>
            </a:r>
            <a:r>
              <a:rPr lang="ko-KR" altLang="en-US" sz="3000" b="1" i="1" kern="0" dirty="0">
                <a:solidFill>
                  <a:srgbClr val="7F7F7F"/>
                </a:solidFill>
                <a:latin typeface="맑은 고딕" panose="020F0502020204030204"/>
                <a:ea typeface="맑은 고딕" panose="020B0503020000020004" pitchFamily="50" charset="-127"/>
              </a:rPr>
              <a:t>규제 </a:t>
            </a:r>
            <a:r>
              <a:rPr lang="en-US" altLang="ko-KR" sz="3000" b="1" i="1" kern="0" dirty="0">
                <a:solidFill>
                  <a:srgbClr val="7F7F7F"/>
                </a:solidFill>
                <a:latin typeface="맑은 고딕" panose="020F0502020204030204"/>
                <a:ea typeface="맑은 고딕" panose="020B0503020000020004" pitchFamily="50" charset="-127"/>
              </a:rPr>
              <a:t>(Early</a:t>
            </a:r>
            <a:r>
              <a:rPr lang="ko-KR" altLang="en-US" sz="3000" b="1" i="1" kern="0" dirty="0">
                <a:solidFill>
                  <a:srgbClr val="7F7F7F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3000" b="1" i="1" kern="0" dirty="0">
                <a:solidFill>
                  <a:srgbClr val="7F7F7F"/>
                </a:solidFill>
                <a:latin typeface="맑은 고딕" panose="020F0502020204030204"/>
                <a:ea typeface="맑은 고딕" panose="020B0503020000020004" pitchFamily="50" charset="-127"/>
              </a:rPr>
              <a:t>Stopping)</a:t>
            </a:r>
            <a:endParaRPr lang="en-US" altLang="ko-KR" sz="3000" b="1" i="1" kern="0" dirty="0">
              <a:solidFill>
                <a:srgbClr val="7F7F7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270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701646D7-3FE8-4104-83E1-F6DA458DD48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E6E1D03-2005-4FF9-A0B2-951096FCE1AB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3CC79FE-B1B0-4D34-86BC-3C97EACD87B9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A8973507-3DFF-47A8-9E5E-54C6A6D2B8A4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FB83A983-7BF4-4225-A704-6B555EA80E1F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B5613ED5-A1EA-47EA-AA13-3789204D365E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ABEF7B6D-74E8-446F-B41A-E252EDAE95CD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593ABCB-63C4-42BF-AF75-B61042C98212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E65105-61EC-4F44-9DDD-F86D0DD57DC8}"/>
              </a:ext>
            </a:extLst>
          </p:cNvPr>
          <p:cNvSpPr/>
          <p:nvPr/>
        </p:nvSpPr>
        <p:spPr>
          <a:xfrm>
            <a:off x="4721470" y="2255180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0008" y="1723561"/>
            <a:ext cx="102260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MLP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Fully connected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복잡성↑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학습이 느리고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과적합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위험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이미지의 공간정보 손실한 채 학습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23030" y="169295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CNN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MLP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모든 입력이 위치와 상관없이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동일한 수준의 중요도를 갖는 문제를 해결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파라미터의 개수를 극적으로 줄임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이미지의 공간정보를 유지한 채 학습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635402" y="2444072"/>
            <a:ext cx="586596" cy="1762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17359" y="3838601"/>
            <a:ext cx="555728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CNN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층을 늘려가며 결과를 향상시키고자 함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신경망의 매개변수의 수를 줄일 수 있음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학습의 효율성을 높임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정보를 계층적으로 전달할 수 있음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51839B0-EA3B-4AD7-B750-882C76B090F0}"/>
              </a:ext>
            </a:extLst>
          </p:cNvPr>
          <p:cNvSpPr/>
          <p:nvPr/>
        </p:nvSpPr>
        <p:spPr>
          <a:xfrm>
            <a:off x="632284" y="611293"/>
            <a:ext cx="1136292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적용한 기법</a:t>
            </a:r>
            <a:r>
              <a:rPr lang="en-US" altLang="ko-KR" sz="3000" b="1" i="1" kern="0" dirty="0">
                <a:solidFill>
                  <a:srgbClr val="4E5D70"/>
                </a:solidFill>
                <a:latin typeface="맑은 고딕" panose="020F0502020204030204"/>
                <a:ea typeface="맑은 고딕" panose="020B0503020000020004" pitchFamily="50" charset="-127"/>
              </a:rPr>
              <a:t> - </a:t>
            </a:r>
            <a:r>
              <a:rPr lang="ko-KR" altLang="en-US" sz="3000" b="1" i="1" kern="0" dirty="0">
                <a:solidFill>
                  <a:srgbClr val="7F7F7F"/>
                </a:solidFill>
                <a:latin typeface="맑은 고딕" panose="020F0502020204030204"/>
                <a:ea typeface="맑은 고딕" panose="020B0503020000020004" pitchFamily="50" charset="-127"/>
              </a:rPr>
              <a:t>구조</a:t>
            </a:r>
            <a:endParaRPr lang="en-US" altLang="ko-KR" sz="3000" b="1" i="1" kern="0" dirty="0">
              <a:solidFill>
                <a:srgbClr val="7F7F7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4462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2B0627D-9797-4AD7-AD2E-5615BF752173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0775A0D-4DD2-41E7-B150-C69FD003E6BC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10641DC-6B76-4F0F-A03C-9464F1FCB6AF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B7415A47-6FC4-4197-94F9-002B4D2C7330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E3AC3F8-8CEC-47B5-9B24-7CC94CE29442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945AAC76-688C-49D4-881C-93F17E607053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74196095-EC7D-4ECE-B3FF-8796F0329B88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1938A0F-8B38-44F2-9E0B-D2A38CB94BD7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E65105-61EC-4F44-9DDD-F86D0DD57DC8}"/>
              </a:ext>
            </a:extLst>
          </p:cNvPr>
          <p:cNvSpPr/>
          <p:nvPr/>
        </p:nvSpPr>
        <p:spPr>
          <a:xfrm>
            <a:off x="4721470" y="2255180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88596" y="1465623"/>
            <a:ext cx="56583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적은 매개변수로 더 좋은 표현력 달성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예를 들면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5x5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연산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3x3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연산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 대체가능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전자는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25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매개변수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후자는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18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매개변수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매개변수의 수를 줄일 수 있음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층을 거듭하며 신경망의 표현력도 개선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학습의 효율성이 증대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층이 깊어지면 고급 정보를 추출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층의 역할이 전문화 되어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여러 층에 거쳐 특징들이 단순화 되고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이는 풍부한 표현력을 갖게 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2708858-B3ED-4544-9722-AF483A9A9AC4}"/>
              </a:ext>
            </a:extLst>
          </p:cNvPr>
          <p:cNvGrpSpPr/>
          <p:nvPr/>
        </p:nvGrpSpPr>
        <p:grpSpPr>
          <a:xfrm>
            <a:off x="612604" y="1656499"/>
            <a:ext cx="5047224" cy="4184134"/>
            <a:chOff x="347736" y="1439427"/>
            <a:chExt cx="5819749" cy="485519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753" y="1439427"/>
              <a:ext cx="4701714" cy="227426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736" y="4437570"/>
              <a:ext cx="5819749" cy="1857056"/>
            </a:xfrm>
            <a:prstGeom prst="rect">
              <a:avLst/>
            </a:prstGeom>
          </p:spPr>
        </p:pic>
        <p:sp>
          <p:nvSpPr>
            <p:cNvPr id="5" name="아래쪽 화살표 4"/>
            <p:cNvSpPr/>
            <p:nvPr/>
          </p:nvSpPr>
          <p:spPr>
            <a:xfrm>
              <a:off x="3119485" y="3849106"/>
              <a:ext cx="261495" cy="32780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00101C9-01BA-4107-8F9E-099EDE5DB64D}"/>
              </a:ext>
            </a:extLst>
          </p:cNvPr>
          <p:cNvSpPr/>
          <p:nvPr/>
        </p:nvSpPr>
        <p:spPr>
          <a:xfrm>
            <a:off x="632284" y="611293"/>
            <a:ext cx="1136292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적용한 기법</a:t>
            </a:r>
            <a:r>
              <a:rPr lang="en-US" altLang="ko-KR" sz="3000" b="1" i="1" kern="0" dirty="0">
                <a:solidFill>
                  <a:srgbClr val="4E5D70"/>
                </a:solidFill>
                <a:latin typeface="맑은 고딕" panose="020F0502020204030204"/>
                <a:ea typeface="맑은 고딕" panose="020B0503020000020004" pitchFamily="50" charset="-127"/>
              </a:rPr>
              <a:t> - </a:t>
            </a:r>
            <a:r>
              <a:rPr lang="ko-KR" altLang="en-US" sz="3000" b="1" i="1" kern="0" dirty="0">
                <a:solidFill>
                  <a:srgbClr val="7F7F7F"/>
                </a:solidFill>
                <a:latin typeface="맑은 고딕" panose="020F0502020204030204"/>
                <a:ea typeface="맑은 고딕" panose="020B0503020000020004" pitchFamily="50" charset="-127"/>
              </a:rPr>
              <a:t>구조</a:t>
            </a:r>
            <a:endParaRPr lang="en-US" altLang="ko-KR" sz="3000" b="1" i="1" kern="0" dirty="0">
              <a:solidFill>
                <a:srgbClr val="7F7F7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1439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254264" y="219257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E65105-61EC-4F44-9DDD-F86D0DD57DC8}"/>
              </a:ext>
            </a:extLst>
          </p:cNvPr>
          <p:cNvSpPr/>
          <p:nvPr/>
        </p:nvSpPr>
        <p:spPr>
          <a:xfrm>
            <a:off x="4721470" y="2255180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A78881-34D6-47CD-AEB1-144B297B2454}"/>
              </a:ext>
            </a:extLst>
          </p:cNvPr>
          <p:cNvSpPr/>
          <p:nvPr/>
        </p:nvSpPr>
        <p:spPr>
          <a:xfrm>
            <a:off x="632284" y="611293"/>
            <a:ext cx="1136292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적용한 기법</a:t>
            </a:r>
            <a:r>
              <a:rPr lang="en-US" altLang="ko-KR" sz="3000" b="1" i="1" kern="0" dirty="0">
                <a:solidFill>
                  <a:srgbClr val="4E5D70"/>
                </a:solidFill>
                <a:latin typeface="맑은 고딕" panose="020F0502020204030204"/>
                <a:ea typeface="맑은 고딕" panose="020B0503020000020004" pitchFamily="50" charset="-127"/>
              </a:rPr>
              <a:t> - </a:t>
            </a:r>
            <a:r>
              <a:rPr lang="ko-KR" altLang="en-US" sz="3000" b="1" i="1" kern="0" dirty="0">
                <a:solidFill>
                  <a:srgbClr val="7F7F7F"/>
                </a:solidFill>
                <a:latin typeface="맑은 고딕" panose="020F0502020204030204"/>
                <a:ea typeface="맑은 고딕" panose="020B0503020000020004" pitchFamily="50" charset="-127"/>
              </a:rPr>
              <a:t>구조</a:t>
            </a:r>
            <a:endParaRPr lang="en-US" altLang="ko-KR" sz="3000" b="1" i="1" kern="0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46370" y="2105510"/>
            <a:ext cx="530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14015" y="2254140"/>
            <a:ext cx="283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4050" y="1910899"/>
            <a:ext cx="28304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prstClr val="black"/>
                </a:solidFill>
              </a:rPr>
              <a:t>1) hidden</a:t>
            </a:r>
            <a:r>
              <a:rPr lang="ko-KR" altLang="en-US" sz="2000" b="1" dirty="0">
                <a:solidFill>
                  <a:prstClr val="black"/>
                </a:solidFill>
              </a:rPr>
              <a:t>층</a:t>
            </a:r>
            <a:r>
              <a:rPr lang="en-US" altLang="ko-KR" sz="2000" b="1" dirty="0">
                <a:solidFill>
                  <a:prstClr val="black"/>
                </a:solidFill>
              </a:rPr>
              <a:t> 1</a:t>
            </a:r>
            <a:r>
              <a:rPr lang="ko-KR" altLang="en-US" sz="2000" b="1" dirty="0">
                <a:solidFill>
                  <a:prstClr val="black"/>
                </a:solidFill>
              </a:rPr>
              <a:t>개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  </a:t>
            </a:r>
          </a:p>
          <a:p>
            <a:pPr lvl="0"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  784 – 100 – 10</a:t>
            </a:r>
          </a:p>
          <a:p>
            <a:pPr lvl="0"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batc_hsize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100</a:t>
            </a:r>
          </a:p>
          <a:p>
            <a:pPr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  epochs  15</a:t>
            </a:r>
          </a:p>
          <a:p>
            <a:pPr lvl="0"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l.r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0.001</a:t>
            </a:r>
          </a:p>
          <a:p>
            <a:pPr lvl="0">
              <a:defRPr/>
            </a:pPr>
            <a:endParaRPr lang="en-US" altLang="ko-KR" sz="20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61F356-1E80-44A4-8257-8D2C313249C1}"/>
              </a:ext>
            </a:extLst>
          </p:cNvPr>
          <p:cNvSpPr/>
          <p:nvPr/>
        </p:nvSpPr>
        <p:spPr>
          <a:xfrm>
            <a:off x="711020" y="1796359"/>
            <a:ext cx="2409255" cy="2137012"/>
          </a:xfrm>
          <a:prstGeom prst="rect">
            <a:avLst/>
          </a:prstGeom>
          <a:noFill/>
          <a:ln w="38100">
            <a:solidFill>
              <a:srgbClr val="FF99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FC41C-2E62-4FD8-B935-13B65223F4F7}"/>
              </a:ext>
            </a:extLst>
          </p:cNvPr>
          <p:cNvSpPr txBox="1"/>
          <p:nvPr/>
        </p:nvSpPr>
        <p:spPr>
          <a:xfrm>
            <a:off x="1378454" y="1363869"/>
            <a:ext cx="1492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9999"/>
                </a:solidFill>
              </a:rPr>
              <a:t>1. MLP</a:t>
            </a:r>
            <a:endParaRPr lang="ko-KR" altLang="en-US" sz="2000" b="1" dirty="0">
              <a:solidFill>
                <a:srgbClr val="FF9999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D1D123E-D873-41A0-8341-70D86B808EED}"/>
              </a:ext>
            </a:extLst>
          </p:cNvPr>
          <p:cNvGrpSpPr/>
          <p:nvPr/>
        </p:nvGrpSpPr>
        <p:grpSpPr>
          <a:xfrm>
            <a:off x="3403974" y="1363869"/>
            <a:ext cx="3405260" cy="5185312"/>
            <a:chOff x="3403974" y="1363869"/>
            <a:chExt cx="3405260" cy="5185312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20ADD0F-64E0-4FC6-ADAB-DD3D80481EE2}"/>
                </a:ext>
              </a:extLst>
            </p:cNvPr>
            <p:cNvGrpSpPr/>
            <p:nvPr/>
          </p:nvGrpSpPr>
          <p:grpSpPr>
            <a:xfrm>
              <a:off x="3403974" y="1796359"/>
              <a:ext cx="3405260" cy="4752822"/>
              <a:chOff x="3403974" y="1796359"/>
              <a:chExt cx="3405260" cy="4752822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3508355" y="1840200"/>
                <a:ext cx="3300879" cy="4708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2000" b="1" dirty="0">
                    <a:solidFill>
                      <a:prstClr val="black"/>
                    </a:solidFill>
                  </a:rPr>
                  <a:t>1) conv</a:t>
                </a:r>
                <a:r>
                  <a:rPr lang="ko-KR" altLang="en-US" sz="2000" b="1" dirty="0">
                    <a:solidFill>
                      <a:prstClr val="black"/>
                    </a:solidFill>
                  </a:rPr>
                  <a:t>층</a:t>
                </a:r>
                <a:r>
                  <a:rPr lang="en-US" altLang="ko-KR" sz="2000" b="1" dirty="0">
                    <a:solidFill>
                      <a:prstClr val="black"/>
                    </a:solidFill>
                  </a:rPr>
                  <a:t> 1</a:t>
                </a:r>
                <a:r>
                  <a:rPr lang="ko-KR" altLang="en-US" sz="2000" b="1" dirty="0">
                    <a:solidFill>
                      <a:prstClr val="black"/>
                    </a:solidFill>
                  </a:rPr>
                  <a:t>개</a:t>
                </a:r>
                <a:endParaRPr lang="en-US" altLang="ko-KR" sz="2000" b="1" dirty="0">
                  <a:solidFill>
                    <a:prstClr val="black"/>
                  </a:solidFill>
                </a:endParaRPr>
              </a:p>
              <a:p>
                <a:pPr lvl="0">
                  <a:defRPr/>
                </a:pPr>
                <a:r>
                  <a:rPr lang="en-US" altLang="ko-KR" sz="2000" dirty="0">
                    <a:solidFill>
                      <a:prstClr val="black"/>
                    </a:solidFill>
                  </a:rPr>
                  <a:t> 128 </a:t>
                </a:r>
              </a:p>
              <a:p>
                <a:pPr lvl="0">
                  <a:defRPr/>
                </a:pPr>
                <a:endParaRPr lang="en-US" altLang="ko-KR" sz="2000" dirty="0">
                  <a:solidFill>
                    <a:prstClr val="black"/>
                  </a:solidFill>
                </a:endParaRPr>
              </a:p>
              <a:p>
                <a:pPr lvl="0">
                  <a:defRPr/>
                </a:pPr>
                <a:r>
                  <a:rPr lang="en-US" altLang="ko-KR" sz="2000" b="1" dirty="0">
                    <a:solidFill>
                      <a:prstClr val="black"/>
                    </a:solidFill>
                  </a:rPr>
                  <a:t>2) conv</a:t>
                </a:r>
                <a:r>
                  <a:rPr lang="ko-KR" altLang="en-US" sz="2000" b="1" dirty="0">
                    <a:solidFill>
                      <a:prstClr val="black"/>
                    </a:solidFill>
                  </a:rPr>
                  <a:t>층</a:t>
                </a:r>
                <a:r>
                  <a:rPr lang="en-US" altLang="ko-KR" sz="2000" b="1" dirty="0">
                    <a:solidFill>
                      <a:prstClr val="black"/>
                    </a:solidFill>
                  </a:rPr>
                  <a:t> 2</a:t>
                </a:r>
                <a:r>
                  <a:rPr lang="ko-KR" altLang="en-US" sz="2000" b="1" dirty="0">
                    <a:solidFill>
                      <a:prstClr val="black"/>
                    </a:solidFill>
                  </a:rPr>
                  <a:t>개</a:t>
                </a:r>
                <a:endParaRPr lang="en-US" altLang="ko-KR" sz="2000" b="1" dirty="0">
                  <a:solidFill>
                    <a:prstClr val="black"/>
                  </a:solidFill>
                </a:endParaRPr>
              </a:p>
              <a:p>
                <a:pPr lvl="0">
                  <a:defRPr/>
                </a:pPr>
                <a:r>
                  <a:rPr lang="en-US" altLang="ko-KR" sz="2000" dirty="0">
                    <a:solidFill>
                      <a:prstClr val="black"/>
                    </a:solidFill>
                  </a:rPr>
                  <a:t> 64 - 128</a:t>
                </a:r>
              </a:p>
              <a:p>
                <a:pPr lvl="0">
                  <a:defRPr/>
                </a:pPr>
                <a:endParaRPr lang="en-US" altLang="ko-KR" sz="2000" dirty="0">
                  <a:solidFill>
                    <a:prstClr val="black"/>
                  </a:solidFill>
                </a:endParaRPr>
              </a:p>
              <a:p>
                <a:pPr lvl="0">
                  <a:defRPr/>
                </a:pPr>
                <a:r>
                  <a:rPr lang="en-US" altLang="ko-KR" sz="2000" b="1" dirty="0">
                    <a:solidFill>
                      <a:prstClr val="black"/>
                    </a:solidFill>
                  </a:rPr>
                  <a:t>3) conv</a:t>
                </a:r>
                <a:r>
                  <a:rPr lang="ko-KR" altLang="en-US" sz="2000" b="1" dirty="0">
                    <a:solidFill>
                      <a:prstClr val="black"/>
                    </a:solidFill>
                  </a:rPr>
                  <a:t>층</a:t>
                </a:r>
                <a:r>
                  <a:rPr lang="en-US" altLang="ko-KR" sz="2000" b="1" dirty="0">
                    <a:solidFill>
                      <a:prstClr val="black"/>
                    </a:solidFill>
                  </a:rPr>
                  <a:t> 3</a:t>
                </a:r>
                <a:r>
                  <a:rPr lang="ko-KR" altLang="en-US" sz="2000" b="1" dirty="0">
                    <a:solidFill>
                      <a:prstClr val="black"/>
                    </a:solidFill>
                  </a:rPr>
                  <a:t>개</a:t>
                </a:r>
                <a:endParaRPr lang="en-US" altLang="ko-KR" sz="2000" b="1" dirty="0">
                  <a:solidFill>
                    <a:prstClr val="black"/>
                  </a:solidFill>
                </a:endParaRPr>
              </a:p>
              <a:p>
                <a:pPr lvl="0">
                  <a:defRPr/>
                </a:pPr>
                <a:r>
                  <a:rPr lang="en-US" altLang="ko-KR" sz="2000" dirty="0">
                    <a:solidFill>
                      <a:prstClr val="black"/>
                    </a:solidFill>
                  </a:rPr>
                  <a:t> 32 - 64 – 128</a:t>
                </a:r>
              </a:p>
              <a:p>
                <a:pPr lvl="0">
                  <a:defRPr/>
                </a:pPr>
                <a:endParaRPr lang="en-US" altLang="ko-KR" sz="2000" dirty="0">
                  <a:solidFill>
                    <a:prstClr val="black"/>
                  </a:solidFill>
                </a:endParaRPr>
              </a:p>
              <a:p>
                <a:pPr lvl="0">
                  <a:defRPr/>
                </a:pPr>
                <a:r>
                  <a:rPr lang="en-US" altLang="ko-KR" sz="2000" b="1" dirty="0">
                    <a:solidFill>
                      <a:prstClr val="black"/>
                    </a:solidFill>
                  </a:rPr>
                  <a:t>4) conv</a:t>
                </a:r>
                <a:r>
                  <a:rPr lang="ko-KR" altLang="en-US" sz="2000" b="1" dirty="0">
                    <a:solidFill>
                      <a:prstClr val="black"/>
                    </a:solidFill>
                  </a:rPr>
                  <a:t>층</a:t>
                </a:r>
                <a:r>
                  <a:rPr lang="en-US" altLang="ko-KR" sz="2000" b="1" dirty="0">
                    <a:solidFill>
                      <a:prstClr val="black"/>
                    </a:solidFill>
                  </a:rPr>
                  <a:t> 4</a:t>
                </a:r>
                <a:r>
                  <a:rPr lang="ko-KR" altLang="en-US" sz="2000" b="1" dirty="0">
                    <a:solidFill>
                      <a:prstClr val="black"/>
                    </a:solidFill>
                  </a:rPr>
                  <a:t>개</a:t>
                </a:r>
                <a:endParaRPr lang="en-US" altLang="ko-KR" sz="2000" b="1" dirty="0">
                  <a:solidFill>
                    <a:prstClr val="black"/>
                  </a:solidFill>
                </a:endParaRPr>
              </a:p>
              <a:p>
                <a:pPr lvl="0">
                  <a:defRPr/>
                </a:pPr>
                <a:r>
                  <a:rPr lang="en-US" altLang="ko-KR" sz="2000" dirty="0">
                    <a:solidFill>
                      <a:prstClr val="black"/>
                    </a:solidFill>
                  </a:rPr>
                  <a:t> 4 – 8 – 16 - 32</a:t>
                </a:r>
              </a:p>
              <a:p>
                <a:pPr lvl="0">
                  <a:defRPr/>
                </a:pPr>
                <a:endParaRPr lang="en-US" altLang="ko-KR" sz="2000" dirty="0">
                  <a:solidFill>
                    <a:prstClr val="black"/>
                  </a:solidFill>
                </a:endParaRPr>
              </a:p>
              <a:p>
                <a:pPr lvl="0">
                  <a:defRPr/>
                </a:pPr>
                <a:r>
                  <a:rPr lang="en-US" altLang="ko-KR" sz="2000" b="1" dirty="0">
                    <a:solidFill>
                      <a:prstClr val="black"/>
                    </a:solidFill>
                  </a:rPr>
                  <a:t>5) conv</a:t>
                </a:r>
                <a:r>
                  <a:rPr lang="ko-KR" altLang="en-US" sz="2000" b="1" dirty="0">
                    <a:solidFill>
                      <a:prstClr val="black"/>
                    </a:solidFill>
                  </a:rPr>
                  <a:t>층</a:t>
                </a:r>
                <a:r>
                  <a:rPr lang="en-US" altLang="ko-KR" sz="2000" b="1" dirty="0">
                    <a:solidFill>
                      <a:prstClr val="black"/>
                    </a:solidFill>
                  </a:rPr>
                  <a:t> 5</a:t>
                </a:r>
                <a:r>
                  <a:rPr lang="ko-KR" altLang="en-US" sz="2000" b="1" dirty="0">
                    <a:solidFill>
                      <a:prstClr val="black"/>
                    </a:solidFill>
                  </a:rPr>
                  <a:t>개</a:t>
                </a:r>
                <a:endParaRPr lang="en-US" altLang="ko-KR" sz="2000" b="1" dirty="0">
                  <a:solidFill>
                    <a:prstClr val="black"/>
                  </a:solidFill>
                </a:endParaRPr>
              </a:p>
              <a:p>
                <a:pPr>
                  <a:defRPr/>
                </a:pPr>
                <a:r>
                  <a:rPr lang="en-US" altLang="ko-KR" sz="2000" dirty="0">
                    <a:solidFill>
                      <a:prstClr val="black"/>
                    </a:solidFill>
                  </a:rPr>
                  <a:t> 2 - 4 - 8 - 16 - 32</a:t>
                </a:r>
              </a:p>
              <a:p>
                <a:pPr lvl="0">
                  <a:defRPr/>
                </a:pPr>
                <a:endParaRPr lang="en-US" altLang="ko-KR" sz="2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A8A2DC1-358D-451D-9F28-D701A6FB47C3}"/>
                  </a:ext>
                </a:extLst>
              </p:cNvPr>
              <p:cNvSpPr/>
              <p:nvPr/>
            </p:nvSpPr>
            <p:spPr>
              <a:xfrm>
                <a:off x="3403974" y="1796359"/>
                <a:ext cx="2623501" cy="4469737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52C937-B6C3-4A03-98B9-5BBAF4D4D3BE}"/>
                </a:ext>
              </a:extLst>
            </p:cNvPr>
            <p:cNvSpPr txBox="1"/>
            <p:nvPr/>
          </p:nvSpPr>
          <p:spPr>
            <a:xfrm>
              <a:off x="4094908" y="1363869"/>
              <a:ext cx="14926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2. CNN</a:t>
              </a:r>
              <a:endParaRPr lang="ko-KR" altLang="en-US" sz="20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B95D6B3-350A-476D-8611-9AD77DB13157}"/>
              </a:ext>
            </a:extLst>
          </p:cNvPr>
          <p:cNvGrpSpPr/>
          <p:nvPr/>
        </p:nvGrpSpPr>
        <p:grpSpPr>
          <a:xfrm>
            <a:off x="6234440" y="959080"/>
            <a:ext cx="5477071" cy="5324535"/>
            <a:chOff x="6234440" y="959080"/>
            <a:chExt cx="5477071" cy="5324535"/>
          </a:xfrm>
        </p:grpSpPr>
        <p:sp>
          <p:nvSpPr>
            <p:cNvPr id="12" name="위쪽 화살표 11"/>
            <p:cNvSpPr/>
            <p:nvPr/>
          </p:nvSpPr>
          <p:spPr>
            <a:xfrm rot="5400000">
              <a:off x="6307568" y="3734954"/>
              <a:ext cx="250578" cy="396834"/>
            </a:xfrm>
            <a:prstGeom prst="upArrow">
              <a:avLst>
                <a:gd name="adj1" fmla="val 35857"/>
                <a:gd name="adj2" fmla="val 53536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6602EE4C-F368-4511-9DCA-41AE19492CFC}"/>
                </a:ext>
              </a:extLst>
            </p:cNvPr>
            <p:cNvGrpSpPr/>
            <p:nvPr/>
          </p:nvGrpSpPr>
          <p:grpSpPr>
            <a:xfrm>
              <a:off x="6804734" y="959080"/>
              <a:ext cx="4906777" cy="5324535"/>
              <a:chOff x="6804734" y="959080"/>
              <a:chExt cx="4906777" cy="5324535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377D8812-2162-432E-9100-B7F17AE25459}"/>
                  </a:ext>
                </a:extLst>
              </p:cNvPr>
              <p:cNvGrpSpPr/>
              <p:nvPr/>
            </p:nvGrpSpPr>
            <p:grpSpPr>
              <a:xfrm>
                <a:off x="6804734" y="959080"/>
                <a:ext cx="4906777" cy="5324535"/>
                <a:chOff x="7861489" y="-716850"/>
                <a:chExt cx="4906777" cy="5324535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7861489" y="-716850"/>
                  <a:ext cx="4906777" cy="5324535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endParaRPr>
                </a:p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</a:rPr>
                    <a:t>&lt; conv</a:t>
                  </a:r>
                  <a:r>
                    <a:rPr kumimoji="0" lang="ko-KR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</a:rPr>
                    <a:t>층 </a:t>
                  </a:r>
                  <a:r>
                    <a:rPr lang="ko-KR" altLang="en-US" sz="2000" b="1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구성 </a:t>
                  </a:r>
                  <a:r>
                    <a:rPr lang="en-US" altLang="ko-KR" sz="2000" b="1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&gt;</a:t>
                  </a:r>
                </a:p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altLang="ko-KR" sz="2000" b="1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conv</a:t>
                  </a:r>
                  <a:r>
                    <a:rPr kumimoji="0" lang="ko-KR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 </a:t>
                  </a:r>
                  <a:r>
                    <a:rPr kumimoji="0" lang="en-US" altLang="ko-K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+ B.N + </a:t>
                  </a:r>
                  <a:r>
                    <a:rPr kumimoji="0" lang="en-US" altLang="ko-KR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L.ReLU</a:t>
                  </a:r>
                  <a:r>
                    <a:rPr kumimoji="0" lang="en-US" altLang="ko-K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 + </a:t>
                  </a:r>
                  <a:r>
                    <a:rPr kumimoji="0" lang="en-US" altLang="ko-KR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Maxpooling</a:t>
                  </a:r>
                  <a:endPara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  <a:p>
                  <a:pPr marL="342900" lvl="0" indent="-342900">
                    <a:buFont typeface="Wingdings" panose="05000000000000000000" pitchFamily="2" charset="2"/>
                    <a:buChar char="ü"/>
                    <a:defRPr/>
                  </a:pPr>
                  <a:r>
                    <a:rPr lang="en-US" altLang="ko-KR" sz="2000" dirty="0">
                      <a:solidFill>
                        <a:prstClr val="black"/>
                      </a:solidFill>
                    </a:rPr>
                    <a:t>conv</a:t>
                  </a:r>
                  <a:r>
                    <a:rPr lang="ko-KR" altLang="en-US" sz="2000" dirty="0">
                      <a:solidFill>
                        <a:prstClr val="black"/>
                      </a:solidFill>
                    </a:rPr>
                    <a:t> </a:t>
                  </a:r>
                  <a:endParaRPr lang="en-US" altLang="ko-KR" sz="2000" dirty="0">
                    <a:solidFill>
                      <a:prstClr val="black"/>
                    </a:solidFill>
                  </a:endParaRPr>
                </a:p>
                <a:p>
                  <a:pPr marL="342900" lvl="0" indent="-342900">
                    <a:buFontTx/>
                    <a:buChar char="-"/>
                    <a:defRPr/>
                  </a:pPr>
                  <a:r>
                    <a:rPr lang="en-US" altLang="ko-KR" sz="2000" dirty="0">
                      <a:solidFill>
                        <a:prstClr val="black"/>
                      </a:solidFill>
                    </a:rPr>
                    <a:t>kernel size = 3</a:t>
                  </a:r>
                </a:p>
                <a:p>
                  <a:pPr marL="342900" lvl="0" indent="-342900">
                    <a:buFontTx/>
                    <a:buChar char="-"/>
                    <a:defRPr/>
                  </a:pPr>
                  <a:r>
                    <a:rPr lang="en-US" altLang="ko-KR" sz="2000" dirty="0">
                      <a:solidFill>
                        <a:prstClr val="black"/>
                      </a:solidFill>
                    </a:rPr>
                    <a:t>stride = 1</a:t>
                  </a:r>
                </a:p>
                <a:p>
                  <a:pPr marL="342900" lvl="0" indent="-342900">
                    <a:buFontTx/>
                    <a:buChar char="-"/>
                    <a:defRPr/>
                  </a:pPr>
                  <a:r>
                    <a:rPr lang="en-US" altLang="ko-KR" sz="2000" dirty="0">
                      <a:solidFill>
                        <a:prstClr val="black"/>
                      </a:solidFill>
                    </a:rPr>
                    <a:t>padding = 1</a:t>
                  </a:r>
                </a:p>
                <a:p>
                  <a:pPr marL="342900" lvl="0" indent="-342900">
                    <a:buFont typeface="Wingdings" panose="05000000000000000000" pitchFamily="2" charset="2"/>
                    <a:buChar char="ü"/>
                    <a:defRPr/>
                  </a:pPr>
                  <a:endParaRPr lang="en-US" altLang="ko-KR" sz="2000" dirty="0">
                    <a:solidFill>
                      <a:prstClr val="black"/>
                    </a:solidFill>
                  </a:endParaRPr>
                </a:p>
                <a:p>
                  <a:pPr lvl="0">
                    <a:defRPr/>
                  </a:pPr>
                  <a:endParaRPr lang="en-US" altLang="ko-KR" sz="2000" dirty="0">
                    <a:solidFill>
                      <a:prstClr val="black"/>
                    </a:solidFill>
                  </a:endParaRPr>
                </a:p>
                <a:p>
                  <a:pPr lvl="0">
                    <a:defRPr/>
                  </a:pPr>
                  <a:endParaRPr lang="en-US" altLang="ko-KR" sz="2000" dirty="0">
                    <a:solidFill>
                      <a:prstClr val="black"/>
                    </a:solidFill>
                  </a:endParaRPr>
                </a:p>
                <a:p>
                  <a:pPr marL="342900" lvl="0" indent="-342900">
                    <a:buFont typeface="Wingdings" panose="05000000000000000000" pitchFamily="2" charset="2"/>
                    <a:buChar char="ü"/>
                    <a:defRPr/>
                  </a:pPr>
                  <a:r>
                    <a:rPr lang="en-US" altLang="ko-KR" sz="2000" dirty="0">
                      <a:solidFill>
                        <a:prstClr val="black"/>
                      </a:solidFill>
                    </a:rPr>
                    <a:t>pooling</a:t>
                  </a:r>
                </a:p>
                <a:p>
                  <a:pPr marL="342900" lvl="0" indent="-342900">
                    <a:buFontTx/>
                    <a:buChar char="-"/>
                    <a:defRPr/>
                  </a:pPr>
                  <a:r>
                    <a:rPr lang="en-US" altLang="ko-KR" sz="2000" dirty="0">
                      <a:solidFill>
                        <a:prstClr val="black"/>
                      </a:solidFill>
                    </a:rPr>
                    <a:t>kernel size = 2</a:t>
                  </a:r>
                </a:p>
                <a:p>
                  <a:pPr marL="342900" lvl="0" indent="-342900">
                    <a:buFontTx/>
                    <a:buChar char="-"/>
                    <a:defRPr/>
                  </a:pPr>
                  <a:r>
                    <a:rPr lang="en-US" altLang="ko-KR" sz="2000" dirty="0">
                      <a:solidFill>
                        <a:prstClr val="black"/>
                      </a:solidFill>
                    </a:rPr>
                    <a:t>stride = 2</a:t>
                  </a:r>
                </a:p>
                <a:p>
                  <a:pPr lvl="0">
                    <a:defRPr/>
                  </a:pPr>
                  <a:endParaRPr lang="en-US" altLang="ko-KR" sz="2000" dirty="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E4604F0B-0243-466F-A612-DACD686E10BE}"/>
                    </a:ext>
                  </a:extLst>
                </p:cNvPr>
                <p:cNvGrpSpPr/>
                <p:nvPr/>
              </p:nvGrpSpPr>
              <p:grpSpPr>
                <a:xfrm>
                  <a:off x="10790335" y="3206291"/>
                  <a:ext cx="1080000" cy="1080000"/>
                  <a:chOff x="13831517" y="5265941"/>
                  <a:chExt cx="2239560" cy="2021681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0D93EBB4-CF35-4E4C-AD99-E25D7C2B5669}"/>
                      </a:ext>
                    </a:extLst>
                  </p:cNvPr>
                  <p:cNvSpPr/>
                  <p:nvPr/>
                </p:nvSpPr>
                <p:spPr>
                  <a:xfrm>
                    <a:off x="13831517" y="5265941"/>
                    <a:ext cx="2239560" cy="202168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0" name="직선 연결선 29">
                    <a:extLst>
                      <a:ext uri="{FF2B5EF4-FFF2-40B4-BE49-F238E27FC236}">
                        <a16:creationId xmlns:a16="http://schemas.microsoft.com/office/drawing/2014/main" id="{374BE2EB-0C13-493F-803B-CACA63979962}"/>
                      </a:ext>
                    </a:extLst>
                  </p:cNvPr>
                  <p:cNvCxnSpPr/>
                  <p:nvPr/>
                </p:nvCxnSpPr>
                <p:spPr>
                  <a:xfrm>
                    <a:off x="14985978" y="5265941"/>
                    <a:ext cx="0" cy="202168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직선 연결선 32">
                    <a:extLst>
                      <a:ext uri="{FF2B5EF4-FFF2-40B4-BE49-F238E27FC236}">
                        <a16:creationId xmlns:a16="http://schemas.microsoft.com/office/drawing/2014/main" id="{5202560B-2E14-411F-87C3-95A134E815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3853987" y="6241405"/>
                    <a:ext cx="221709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CAE701BE-9CA1-4037-8A52-2D2F5D494B2E}"/>
                    </a:ext>
                  </a:extLst>
                </p:cNvPr>
                <p:cNvGrpSpPr/>
                <p:nvPr/>
              </p:nvGrpSpPr>
              <p:grpSpPr>
                <a:xfrm>
                  <a:off x="10520335" y="954000"/>
                  <a:ext cx="1620000" cy="1620000"/>
                  <a:chOff x="9007632" y="978638"/>
                  <a:chExt cx="1440000" cy="1440000"/>
                </a:xfrm>
              </p:grpSpPr>
              <p:sp>
                <p:nvSpPr>
                  <p:cNvPr id="36" name="직사각형 35">
                    <a:extLst>
                      <a:ext uri="{FF2B5EF4-FFF2-40B4-BE49-F238E27FC236}">
                        <a16:creationId xmlns:a16="http://schemas.microsoft.com/office/drawing/2014/main" id="{E7E51FB4-174C-4BB4-A716-11B3ED455577}"/>
                      </a:ext>
                    </a:extLst>
                  </p:cNvPr>
                  <p:cNvSpPr/>
                  <p:nvPr/>
                </p:nvSpPr>
                <p:spPr>
                  <a:xfrm>
                    <a:off x="9007632" y="978638"/>
                    <a:ext cx="1440000" cy="144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35E9A1AD-4CC0-45E9-BE8D-78D471C266CE}"/>
                      </a:ext>
                    </a:extLst>
                  </p:cNvPr>
                  <p:cNvCxnSpPr/>
                  <p:nvPr/>
                </p:nvCxnSpPr>
                <p:spPr>
                  <a:xfrm>
                    <a:off x="9494520" y="978638"/>
                    <a:ext cx="0" cy="144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직선 연결선 37">
                    <a:extLst>
                      <a:ext uri="{FF2B5EF4-FFF2-40B4-BE49-F238E27FC236}">
                        <a16:creationId xmlns:a16="http://schemas.microsoft.com/office/drawing/2014/main" id="{EE9BDDE1-56A7-48E2-8758-2688A88639ED}"/>
                      </a:ext>
                    </a:extLst>
                  </p:cNvPr>
                  <p:cNvCxnSpPr/>
                  <p:nvPr/>
                </p:nvCxnSpPr>
                <p:spPr>
                  <a:xfrm>
                    <a:off x="9997440" y="978638"/>
                    <a:ext cx="0" cy="144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직선 연결선 38">
                    <a:extLst>
                      <a:ext uri="{FF2B5EF4-FFF2-40B4-BE49-F238E27FC236}">
                        <a16:creationId xmlns:a16="http://schemas.microsoft.com/office/drawing/2014/main" id="{C30223C2-9DEE-4DB8-BA3B-8B4FC54C18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22080" y="1422098"/>
                    <a:ext cx="142555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직선 연결선 39">
                    <a:extLst>
                      <a:ext uri="{FF2B5EF4-FFF2-40B4-BE49-F238E27FC236}">
                        <a16:creationId xmlns:a16="http://schemas.microsoft.com/office/drawing/2014/main" id="{11AFF266-F0FD-48A1-8BC8-B7D753C52C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07632" y="1910899"/>
                    <a:ext cx="142555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7863245-74CD-4929-A9CE-F53B64584AE7}"/>
                  </a:ext>
                </a:extLst>
              </p:cNvPr>
              <p:cNvSpPr txBox="1"/>
              <p:nvPr/>
            </p:nvSpPr>
            <p:spPr>
              <a:xfrm>
                <a:off x="9729176" y="3173820"/>
                <a:ext cx="13662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002060"/>
                    </a:solidFill>
                  </a:rPr>
                  <a:t>Kernel</a:t>
                </a:r>
                <a:endParaRPr lang="ko-KR" altLang="en-US" sz="24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CE8927E-7DFF-48F7-9840-8717A9ED1E30}"/>
                  </a:ext>
                </a:extLst>
              </p:cNvPr>
              <p:cNvSpPr txBox="1"/>
              <p:nvPr/>
            </p:nvSpPr>
            <p:spPr>
              <a:xfrm>
                <a:off x="9731235" y="5203268"/>
                <a:ext cx="13662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002060"/>
                    </a:solidFill>
                  </a:rPr>
                  <a:t>pooling</a:t>
                </a:r>
                <a:endParaRPr lang="ko-KR" altLang="en-US" sz="2000" b="1" dirty="0">
                  <a:solidFill>
                    <a:srgbClr val="00206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430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74E8-021E-45FB-B778-6DDEC98D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2AB5A-8112-485D-9B9F-9EC7D96D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4C49385-9860-491C-A810-F3594DB019E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DB84BD-EC46-413F-A106-27BBD8A124F3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7A30EAB-999E-49A6-A6EB-819F6682F23F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F4E4E1AD-6119-4904-A097-8974486FE0B2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8D3B682A-3F32-423C-85A7-C34C5C5F521A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61A5F66F-58A4-4E36-9601-A195DFA88F06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8A84ABAC-427F-45AE-8043-2B6D50402DC7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B217001-D7F0-47A6-8491-183B33599BE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37AF37B-F8D5-45B0-861A-2EEFCDC5C346}"/>
              </a:ext>
            </a:extLst>
          </p:cNvPr>
          <p:cNvSpPr/>
          <p:nvPr/>
        </p:nvSpPr>
        <p:spPr>
          <a:xfrm>
            <a:off x="955720" y="401649"/>
            <a:ext cx="10280553" cy="1337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MNIST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MNIST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Classification Neural Network</a:t>
            </a:r>
          </a:p>
        </p:txBody>
      </p:sp>
      <p:sp>
        <p:nvSpPr>
          <p:cNvPr id="125" name="대각선 방향의 모서리가 둥근 사각형 31">
            <a:extLst>
              <a:ext uri="{FF2B5EF4-FFF2-40B4-BE49-F238E27FC236}">
                <a16:creationId xmlns:a16="http://schemas.microsoft.com/office/drawing/2014/main" id="{DC16CD02-4581-4E6A-B660-B0F53698D99C}"/>
              </a:ext>
            </a:extLst>
          </p:cNvPr>
          <p:cNvSpPr/>
          <p:nvPr/>
        </p:nvSpPr>
        <p:spPr>
          <a:xfrm flipH="1">
            <a:off x="988441" y="2236128"/>
            <a:ext cx="2859314" cy="1596571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>
            <a:solidFill>
              <a:srgbClr val="92E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MNIST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직각 삼각형 125">
            <a:extLst>
              <a:ext uri="{FF2B5EF4-FFF2-40B4-BE49-F238E27FC236}">
                <a16:creationId xmlns:a16="http://schemas.microsoft.com/office/drawing/2014/main" id="{8F69811E-E7F8-44F3-8A05-9D711A264549}"/>
              </a:ext>
            </a:extLst>
          </p:cNvPr>
          <p:cNvSpPr/>
          <p:nvPr/>
        </p:nvSpPr>
        <p:spPr>
          <a:xfrm rot="5400000">
            <a:off x="993204" y="2240891"/>
            <a:ext cx="468085" cy="468085"/>
          </a:xfrm>
          <a:prstGeom prst="rtTriangle">
            <a:avLst/>
          </a:prstGeom>
          <a:solidFill>
            <a:srgbClr val="92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92A022C-9488-4579-B4BE-D5A37130C2FC}"/>
              </a:ext>
            </a:extLst>
          </p:cNvPr>
          <p:cNvSpPr/>
          <p:nvPr/>
        </p:nvSpPr>
        <p:spPr>
          <a:xfrm>
            <a:off x="1157527" y="4153359"/>
            <a:ext cx="2521142" cy="2035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MNIST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데이터란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b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odified 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ational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nstitute of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tandards and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echnology database</a:t>
            </a:r>
            <a:b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altLang="ko-KR" sz="1400" b="0" i="0" u="sng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28*28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픽셀의 </a:t>
            </a:r>
            <a:b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손글씨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이미지 데이터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7F5EA20-362A-40CB-A509-EC54239B6528}"/>
              </a:ext>
            </a:extLst>
          </p:cNvPr>
          <p:cNvSpPr/>
          <p:nvPr/>
        </p:nvSpPr>
        <p:spPr>
          <a:xfrm>
            <a:off x="997967" y="2245654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대각선 방향의 모서리가 둥근 사각형 71">
            <a:extLst>
              <a:ext uri="{FF2B5EF4-FFF2-40B4-BE49-F238E27FC236}">
                <a16:creationId xmlns:a16="http://schemas.microsoft.com/office/drawing/2014/main" id="{92AE45FC-C5B5-47FD-AACD-50F82D9ADA55}"/>
              </a:ext>
            </a:extLst>
          </p:cNvPr>
          <p:cNvSpPr/>
          <p:nvPr/>
        </p:nvSpPr>
        <p:spPr>
          <a:xfrm flipH="1">
            <a:off x="4711944" y="2245654"/>
            <a:ext cx="2859314" cy="1596571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Augmentaion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직각 삼각형 129">
            <a:extLst>
              <a:ext uri="{FF2B5EF4-FFF2-40B4-BE49-F238E27FC236}">
                <a16:creationId xmlns:a16="http://schemas.microsoft.com/office/drawing/2014/main" id="{60BC5BEE-B92E-4AEA-9DFE-6BF051083BE6}"/>
              </a:ext>
            </a:extLst>
          </p:cNvPr>
          <p:cNvSpPr/>
          <p:nvPr/>
        </p:nvSpPr>
        <p:spPr>
          <a:xfrm rot="5400000">
            <a:off x="4719089" y="2252799"/>
            <a:ext cx="468085" cy="468085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A51865A-6759-4566-BB82-693EFB7C6FA7}"/>
              </a:ext>
            </a:extLst>
          </p:cNvPr>
          <p:cNvSpPr/>
          <p:nvPr/>
        </p:nvSpPr>
        <p:spPr>
          <a:xfrm>
            <a:off x="8117309" y="4398544"/>
            <a:ext cx="3424770" cy="1366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CNN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신경망이란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b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Convolutional neural network</a:t>
            </a:r>
          </a:p>
          <a:p>
            <a:pPr marL="285750" marR="0" lvl="0" indent="-28575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합성곱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기존 영상처리의 필터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))</a:t>
            </a: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기능과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신경망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결합 한 구조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C3C25CD-8F5B-455B-9228-E6C80248DECE}"/>
              </a:ext>
            </a:extLst>
          </p:cNvPr>
          <p:cNvSpPr/>
          <p:nvPr/>
        </p:nvSpPr>
        <p:spPr>
          <a:xfrm>
            <a:off x="4721470" y="2255180"/>
            <a:ext cx="336952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대각선 방향의 모서리가 둥근 사각형 75">
            <a:extLst>
              <a:ext uri="{FF2B5EF4-FFF2-40B4-BE49-F238E27FC236}">
                <a16:creationId xmlns:a16="http://schemas.microsoft.com/office/drawing/2014/main" id="{9AEBF39C-08AE-4682-BAFC-4C7BE43580AF}"/>
              </a:ext>
            </a:extLst>
          </p:cNvPr>
          <p:cNvSpPr/>
          <p:nvPr/>
        </p:nvSpPr>
        <p:spPr>
          <a:xfrm flipH="1">
            <a:off x="8435447" y="2255180"/>
            <a:ext cx="2859314" cy="1596571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400" b="1" dirty="0">
                <a:solidFill>
                  <a:srgbClr val="4E5D70"/>
                </a:solidFill>
              </a:rPr>
              <a:t>CNN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직각 삼각형 133">
            <a:extLst>
              <a:ext uri="{FF2B5EF4-FFF2-40B4-BE49-F238E27FC236}">
                <a16:creationId xmlns:a16="http://schemas.microsoft.com/office/drawing/2014/main" id="{4AFE64DF-A18D-4B7B-8A52-188EA3EBE123}"/>
              </a:ext>
            </a:extLst>
          </p:cNvPr>
          <p:cNvSpPr/>
          <p:nvPr/>
        </p:nvSpPr>
        <p:spPr>
          <a:xfrm rot="5400000">
            <a:off x="8437829" y="2262325"/>
            <a:ext cx="468085" cy="468085"/>
          </a:xfrm>
          <a:prstGeom prst="rtTriangle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A3BC3E9-EF35-4D06-963D-30AFB58B2977}"/>
              </a:ext>
            </a:extLst>
          </p:cNvPr>
          <p:cNvSpPr/>
          <p:nvPr/>
        </p:nvSpPr>
        <p:spPr>
          <a:xfrm>
            <a:off x="4865790" y="4153359"/>
            <a:ext cx="2521142" cy="2012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데이터구성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기존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MNIST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데이터에 포함된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60,000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훈련데이터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10,000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실험데이터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b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데이터증식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통한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60,000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훈련 데이터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023EC30-EA79-430B-BDD1-3996EFEDDD32}"/>
              </a:ext>
            </a:extLst>
          </p:cNvPr>
          <p:cNvSpPr/>
          <p:nvPr/>
        </p:nvSpPr>
        <p:spPr>
          <a:xfrm>
            <a:off x="8444973" y="2264706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971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5FD1DE-1ED4-4AE6-A05C-50CBAFCE2FE1}"/>
              </a:ext>
            </a:extLst>
          </p:cNvPr>
          <p:cNvGrpSpPr/>
          <p:nvPr/>
        </p:nvGrpSpPr>
        <p:grpSpPr>
          <a:xfrm>
            <a:off x="196785" y="166456"/>
            <a:ext cx="11798423" cy="6525087"/>
            <a:chOff x="196787" y="166456"/>
            <a:chExt cx="11798423" cy="6525087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59555C8-9368-4E96-A6F3-5FF3C6F25D15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C84BEC6-F8D7-49AE-97DB-D05222E95B36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FB301B1B-308E-491E-8542-80C1CEAB1CB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041F7FDB-097C-4CB4-B62C-9589974A2F3E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B76EC867-196D-4258-B308-C8A5ABE41089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E8ECB270-FAB5-4539-A1E9-F355847E0E1B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E2E1A1D-4676-407A-996B-C01D9CA959AD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DABD5B8-A02C-4CB3-A927-1F0EF51F4E2E}"/>
              </a:ext>
            </a:extLst>
          </p:cNvPr>
          <p:cNvSpPr txBox="1"/>
          <p:nvPr/>
        </p:nvSpPr>
        <p:spPr>
          <a:xfrm>
            <a:off x="-2306748" y="4496297"/>
            <a:ext cx="983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E3BC8A-7A39-4E42-AE32-C2BEBFBC9145}"/>
              </a:ext>
            </a:extLst>
          </p:cNvPr>
          <p:cNvSpPr/>
          <p:nvPr/>
        </p:nvSpPr>
        <p:spPr>
          <a:xfrm>
            <a:off x="196786" y="2602598"/>
            <a:ext cx="11798422" cy="1337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i="1" kern="0" dirty="0">
                <a:solidFill>
                  <a:srgbClr val="4E5D70"/>
                </a:solidFill>
                <a:latin typeface="맑은 고딕" panose="020F0502020204030204"/>
                <a:ea typeface="맑은 고딕" panose="020B0503020000020004" pitchFamily="50" charset="-127"/>
              </a:rPr>
              <a:t>3.</a:t>
            </a:r>
            <a:r>
              <a:rPr kumimoji="0" lang="en-US" altLang="ko-KR" sz="4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4000" b="1" i="1" kern="0" dirty="0">
                <a:solidFill>
                  <a:srgbClr val="4E5D70"/>
                </a:solidFill>
                <a:latin typeface="맑은 고딕" panose="020F0502020204030204"/>
                <a:ea typeface="맑은 고딕" panose="020B0503020000020004" pitchFamily="50" charset="-127"/>
              </a:rPr>
              <a:t>결과</a:t>
            </a:r>
            <a:endParaRPr kumimoji="0" lang="en-US" altLang="ko-KR" sz="4000" b="1" i="1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MNIST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Classification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87568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285A74-621A-4F5C-BCC1-6DCAE7BCC1A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DF8EC03-038D-4C10-B60D-C0914DF97DFB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F818001-5931-4148-A866-7E57D2A6CB27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AE8E67EC-39EF-44A1-8418-14F63764215E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A28D6272-62B2-4262-A084-5419FEE9380A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9DCECFB-03C1-4F34-9267-AB27DEE1C0E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A22FAA3D-CE62-4D79-ABFC-91FDA4CCDEFE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DF643FB-645F-4575-B9CA-D131722FB0F5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E65105-61EC-4F44-9DDD-F86D0DD57DC8}"/>
              </a:ext>
            </a:extLst>
          </p:cNvPr>
          <p:cNvSpPr/>
          <p:nvPr/>
        </p:nvSpPr>
        <p:spPr>
          <a:xfrm>
            <a:off x="4721470" y="2255180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185576"/>
              </p:ext>
            </p:extLst>
          </p:nvPr>
        </p:nvGraphicFramePr>
        <p:xfrm>
          <a:off x="1962916" y="1779306"/>
          <a:ext cx="8518162" cy="36868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5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9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모델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정확도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MLP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98.45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CNN (conv</a:t>
                      </a:r>
                      <a:r>
                        <a:rPr lang="ko-KR" altLang="en-US" sz="1800" dirty="0"/>
                        <a:t>층</a:t>
                      </a:r>
                      <a:r>
                        <a:rPr lang="en-US" altLang="ko-KR" sz="1800" dirty="0"/>
                        <a:t> 1</a:t>
                      </a:r>
                      <a:r>
                        <a:rPr lang="ko-KR" altLang="en-US" sz="1800" dirty="0"/>
                        <a:t>개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98.70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CNN (conv</a:t>
                      </a:r>
                      <a:r>
                        <a:rPr lang="ko-KR" altLang="en-US" sz="1800" dirty="0"/>
                        <a:t>층</a:t>
                      </a:r>
                      <a:r>
                        <a:rPr lang="en-US" altLang="ko-KR" sz="1800" dirty="0"/>
                        <a:t> 2</a:t>
                      </a:r>
                      <a:r>
                        <a:rPr lang="ko-KR" altLang="en-US" sz="1800" dirty="0"/>
                        <a:t>개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99.10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CNN (conv</a:t>
                      </a:r>
                      <a:r>
                        <a:rPr lang="ko-KR" altLang="en-US" sz="1800" b="1" dirty="0"/>
                        <a:t>층 </a:t>
                      </a:r>
                      <a:r>
                        <a:rPr lang="en-US" altLang="ko-KR" sz="1800" b="1" dirty="0"/>
                        <a:t>3</a:t>
                      </a:r>
                      <a:r>
                        <a:rPr lang="ko-KR" altLang="en-US" sz="1800" b="1" dirty="0"/>
                        <a:t>개</a:t>
                      </a:r>
                      <a:r>
                        <a:rPr lang="en-US" altLang="ko-KR" sz="1800" b="1" dirty="0"/>
                        <a:t>)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99.45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CNN (conv</a:t>
                      </a:r>
                      <a:r>
                        <a:rPr lang="ko-KR" altLang="en-US" sz="1800" dirty="0"/>
                        <a:t>층 </a:t>
                      </a:r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개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98.40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CNN</a:t>
                      </a:r>
                      <a:r>
                        <a:rPr lang="en-US" altLang="ko-KR" sz="1800" baseline="0" dirty="0"/>
                        <a:t> (conv</a:t>
                      </a:r>
                      <a:r>
                        <a:rPr lang="ko-KR" altLang="en-US" sz="1800" baseline="0" dirty="0"/>
                        <a:t>층</a:t>
                      </a:r>
                      <a:r>
                        <a:rPr lang="en-US" altLang="ko-KR" sz="1800" baseline="0" dirty="0"/>
                        <a:t> 5</a:t>
                      </a:r>
                      <a:r>
                        <a:rPr lang="ko-KR" altLang="en-US" sz="1800" baseline="0" dirty="0"/>
                        <a:t>개</a:t>
                      </a:r>
                      <a:r>
                        <a:rPr lang="en-US" altLang="ko-KR" sz="1800" baseline="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Error !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457D1376-E4BE-46D7-818C-E625A78A38B1}"/>
              </a:ext>
            </a:extLst>
          </p:cNvPr>
          <p:cNvSpPr/>
          <p:nvPr/>
        </p:nvSpPr>
        <p:spPr>
          <a:xfrm>
            <a:off x="632284" y="611293"/>
            <a:ext cx="1136292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결과 </a:t>
            </a:r>
            <a:r>
              <a:rPr kumimoji="0" lang="en-US" altLang="ko-KR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lang="en-US" altLang="ko-KR" sz="3000" b="1" i="1" kern="0" dirty="0">
                <a:solidFill>
                  <a:srgbClr val="4E5D70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3000" b="1" i="1" kern="0" dirty="0">
                <a:solidFill>
                  <a:srgbClr val="7F7F7F"/>
                </a:solidFill>
                <a:latin typeface="맑은 고딕" panose="020F0502020204030204"/>
                <a:ea typeface="맑은 고딕" panose="020B0503020000020004" pitchFamily="50" charset="-127"/>
              </a:rPr>
              <a:t>모델 별 성능 비교</a:t>
            </a:r>
            <a:endParaRPr lang="en-US" altLang="ko-KR" sz="3000" b="1" i="1" kern="0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087269-E5C3-484D-AA54-1FBFE0432EB2}"/>
              </a:ext>
            </a:extLst>
          </p:cNvPr>
          <p:cNvSpPr/>
          <p:nvPr/>
        </p:nvSpPr>
        <p:spPr>
          <a:xfrm>
            <a:off x="1962916" y="3885940"/>
            <a:ext cx="8518163" cy="51608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605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F153947-393F-4806-9A27-41CADCCF082A}"/>
              </a:ext>
            </a:extLst>
          </p:cNvPr>
          <p:cNvGrpSpPr/>
          <p:nvPr/>
        </p:nvGrpSpPr>
        <p:grpSpPr>
          <a:xfrm>
            <a:off x="196790" y="166456"/>
            <a:ext cx="11798423" cy="6525087"/>
            <a:chOff x="196787" y="166456"/>
            <a:chExt cx="11798423" cy="652508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491147E-1E79-4826-9486-39DA0B041C49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E531962-55B3-49C7-9CBF-C5AF30D5106C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3D647786-561D-4787-88D5-5E8FA9C3BD58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B1FFDB3F-56D9-4633-90E4-26EAE645AFDC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9DE80182-F639-42E4-89CA-A873F45CB839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C0C468C6-05AA-4A94-9545-5A8016A6DAE5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446D0E1-176B-4984-AEA7-7F7D6ABAEEDF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161A18-D0C9-472C-86DC-A7198D9428F2}"/>
              </a:ext>
            </a:extLst>
          </p:cNvPr>
          <p:cNvSpPr/>
          <p:nvPr/>
        </p:nvSpPr>
        <p:spPr>
          <a:xfrm>
            <a:off x="632284" y="611293"/>
            <a:ext cx="1136292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결과 </a:t>
            </a:r>
            <a:r>
              <a:rPr kumimoji="0" lang="en-US" altLang="ko-KR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lang="en-US" altLang="ko-KR" sz="3000" b="1" i="1" kern="0" dirty="0">
                <a:solidFill>
                  <a:srgbClr val="4E5D70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3000" b="1" i="1" kern="0" dirty="0">
                <a:solidFill>
                  <a:srgbClr val="7F7F7F"/>
                </a:solidFill>
                <a:latin typeface="맑은 고딕" panose="020F0502020204030204"/>
                <a:ea typeface="맑은 고딕" panose="020B0503020000020004" pitchFamily="50" charset="-127"/>
              </a:rPr>
              <a:t>모델 별 성능 비교</a:t>
            </a:r>
            <a:endParaRPr lang="en-US" altLang="ko-KR" sz="3000" b="1" i="1" kern="0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D72A74F-5F01-40F3-84E2-CD53477CF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21272"/>
              </p:ext>
            </p:extLst>
          </p:nvPr>
        </p:nvGraphicFramePr>
        <p:xfrm>
          <a:off x="5526693" y="2714671"/>
          <a:ext cx="6306298" cy="7606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1538">
                  <a:extLst>
                    <a:ext uri="{9D8B030D-6E8A-4147-A177-3AD203B41FA5}">
                      <a16:colId xmlns:a16="http://schemas.microsoft.com/office/drawing/2014/main" val="1516087363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34293271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873715113"/>
                    </a:ext>
                  </a:extLst>
                </a:gridCol>
              </a:tblGrid>
              <a:tr h="380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모형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</a:rPr>
                        <a:t>오류율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정확도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777399"/>
                  </a:ext>
                </a:extLst>
              </a:tr>
              <a:tr h="380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CNN (conv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층 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0.55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99.45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71859"/>
                  </a:ext>
                </a:extLst>
              </a:tr>
            </a:tbl>
          </a:graphicData>
        </a:graphic>
      </p:graphicFrame>
      <p:pic>
        <p:nvPicPr>
          <p:cNvPr id="20" name="그림 19" descr="테이블이(가) 표시된 사진&#10;&#10;자동 생성된 설명">
            <a:extLst>
              <a:ext uri="{FF2B5EF4-FFF2-40B4-BE49-F238E27FC236}">
                <a16:creationId xmlns:a16="http://schemas.microsoft.com/office/drawing/2014/main" id="{5FAC091B-D4FB-46DA-9ECA-F828C608F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3" y="1711627"/>
            <a:ext cx="3846909" cy="4523624"/>
          </a:xfrm>
          <a:prstGeom prst="rect">
            <a:avLst/>
          </a:prstGeom>
          <a:ln w="79375" cap="sq">
            <a:noFill/>
          </a:ln>
          <a:effectLst/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6210A66-6287-48DF-BD42-EE0D409D525C}"/>
              </a:ext>
            </a:extLst>
          </p:cNvPr>
          <p:cNvSpPr/>
          <p:nvPr/>
        </p:nvSpPr>
        <p:spPr>
          <a:xfrm>
            <a:off x="632284" y="1631874"/>
            <a:ext cx="4224528" cy="4698094"/>
          </a:xfrm>
          <a:prstGeom prst="roundRect">
            <a:avLst/>
          </a:prstGeom>
          <a:noFill/>
          <a:ln w="7937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E2D20B-B5A1-4421-A67A-0E48489C84CA}"/>
              </a:ext>
            </a:extLst>
          </p:cNvPr>
          <p:cNvSpPr txBox="1"/>
          <p:nvPr/>
        </p:nvSpPr>
        <p:spPr>
          <a:xfrm>
            <a:off x="7570631" y="1935409"/>
            <a:ext cx="2218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solidFill>
                  <a:srgbClr val="4E5D70"/>
                </a:solidFill>
              </a:rPr>
              <a:t>&lt;</a:t>
            </a:r>
            <a:r>
              <a:rPr lang="ko-KR" altLang="en-US" sz="2400" b="1" i="1" dirty="0">
                <a:solidFill>
                  <a:srgbClr val="4E5D70"/>
                </a:solidFill>
              </a:rPr>
              <a:t>최종 모델</a:t>
            </a:r>
            <a:r>
              <a:rPr lang="en-US" altLang="ko-KR" sz="2400" b="1" i="1" dirty="0">
                <a:solidFill>
                  <a:srgbClr val="4E5D70"/>
                </a:solidFill>
              </a:rPr>
              <a:t>&gt;</a:t>
            </a:r>
            <a:endParaRPr lang="ko-KR" altLang="en-US" sz="2400" b="1" i="1" dirty="0">
              <a:solidFill>
                <a:srgbClr val="4E5D7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1AC33CF-7138-41A5-8CC5-28C66BC250F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481871" y="3094986"/>
            <a:ext cx="2044822" cy="2255387"/>
          </a:xfrm>
          <a:prstGeom prst="straightConnector1">
            <a:avLst/>
          </a:prstGeom>
          <a:ln w="34925">
            <a:solidFill>
              <a:srgbClr val="4E5D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3018D2-FF4C-448E-9FEE-B5ABC1108F53}"/>
              </a:ext>
            </a:extLst>
          </p:cNvPr>
          <p:cNvSpPr/>
          <p:nvPr/>
        </p:nvSpPr>
        <p:spPr>
          <a:xfrm>
            <a:off x="5526693" y="2684460"/>
            <a:ext cx="6306298" cy="790841"/>
          </a:xfrm>
          <a:prstGeom prst="rect">
            <a:avLst/>
          </a:prstGeom>
          <a:noFill/>
          <a:ln w="57150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F53A28-A071-4087-80D9-82FF1F25A679}"/>
              </a:ext>
            </a:extLst>
          </p:cNvPr>
          <p:cNvSpPr txBox="1"/>
          <p:nvPr/>
        </p:nvSpPr>
        <p:spPr>
          <a:xfrm>
            <a:off x="5815638" y="4067758"/>
            <a:ext cx="5728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4E5D70"/>
                </a:solidFill>
              </a:rPr>
              <a:t>최종 모델은 </a:t>
            </a:r>
            <a:r>
              <a:rPr lang="en-US" altLang="ko-KR" sz="2000" b="1" dirty="0">
                <a:solidFill>
                  <a:srgbClr val="4E5D70"/>
                </a:solidFill>
              </a:rPr>
              <a:t>MNIST leaderboard</a:t>
            </a:r>
            <a:r>
              <a:rPr lang="ko-KR" altLang="en-US" sz="2000" b="1" dirty="0">
                <a:solidFill>
                  <a:srgbClr val="4E5D70"/>
                </a:solidFill>
              </a:rPr>
              <a:t>에서</a:t>
            </a:r>
            <a:br>
              <a:rPr lang="en-US" altLang="ko-KR" sz="2000" b="1" dirty="0">
                <a:solidFill>
                  <a:srgbClr val="4E5D70"/>
                </a:solidFill>
              </a:rPr>
            </a:br>
            <a:r>
              <a:rPr lang="en-US" altLang="ko-KR" sz="2000" b="1" dirty="0">
                <a:solidFill>
                  <a:srgbClr val="4E5D70"/>
                </a:solidFill>
              </a:rPr>
              <a:t>23</a:t>
            </a:r>
            <a:r>
              <a:rPr lang="ko-KR" altLang="en-US" sz="2000" b="1" dirty="0">
                <a:solidFill>
                  <a:srgbClr val="4E5D70"/>
                </a:solidFill>
              </a:rPr>
              <a:t>위 </a:t>
            </a:r>
            <a:r>
              <a:rPr lang="en-US" altLang="ko-KR" sz="2000" b="1" dirty="0">
                <a:solidFill>
                  <a:srgbClr val="4E5D70"/>
                </a:solidFill>
              </a:rPr>
              <a:t>~ 24</a:t>
            </a:r>
            <a:r>
              <a:rPr lang="ko-KR" altLang="en-US" sz="2000" b="1" dirty="0">
                <a:solidFill>
                  <a:srgbClr val="4E5D70"/>
                </a:solidFill>
              </a:rPr>
              <a:t>위 모형에 준하는 성능</a:t>
            </a:r>
            <a:r>
              <a:rPr lang="en-US" altLang="ko-KR" sz="2000" b="1" dirty="0">
                <a:solidFill>
                  <a:srgbClr val="4E5D70"/>
                </a:solidFill>
              </a:rPr>
              <a:t>(</a:t>
            </a:r>
            <a:r>
              <a:rPr lang="ko-KR" altLang="en-US" sz="2000" b="1" dirty="0" err="1">
                <a:solidFill>
                  <a:srgbClr val="4E5D70"/>
                </a:solidFill>
              </a:rPr>
              <a:t>오류율</a:t>
            </a:r>
            <a:r>
              <a:rPr lang="en-US" altLang="ko-KR" sz="2000" b="1" dirty="0">
                <a:solidFill>
                  <a:srgbClr val="4E5D70"/>
                </a:solidFill>
              </a:rPr>
              <a:t>, </a:t>
            </a:r>
            <a:r>
              <a:rPr lang="ko-KR" altLang="en-US" sz="2000" b="1" dirty="0">
                <a:solidFill>
                  <a:srgbClr val="4E5D70"/>
                </a:solidFill>
              </a:rPr>
              <a:t>정확도</a:t>
            </a:r>
            <a:r>
              <a:rPr lang="en-US" altLang="ko-KR" sz="2000" b="1" dirty="0">
                <a:solidFill>
                  <a:srgbClr val="4E5D70"/>
                </a:solidFill>
              </a:rPr>
              <a:t>)</a:t>
            </a:r>
            <a:r>
              <a:rPr lang="ko-KR" altLang="en-US" sz="2000" b="1" dirty="0">
                <a:solidFill>
                  <a:srgbClr val="4E5D70"/>
                </a:solidFill>
              </a:rPr>
              <a:t>을 보인다</a:t>
            </a:r>
            <a:r>
              <a:rPr lang="en-US" altLang="ko-KR" sz="2000" b="1" dirty="0">
                <a:solidFill>
                  <a:srgbClr val="4E5D70"/>
                </a:solidFill>
              </a:rPr>
              <a:t>.</a:t>
            </a:r>
            <a:r>
              <a:rPr lang="ko-KR" altLang="en-US" sz="2000" b="1" dirty="0" err="1">
                <a:solidFill>
                  <a:srgbClr val="4E5D70"/>
                </a:solidFill>
              </a:rPr>
              <a:t>ㅐ</a:t>
            </a:r>
            <a:endParaRPr lang="ko-KR" altLang="en-US" sz="2000" b="1" dirty="0">
              <a:solidFill>
                <a:srgbClr val="4E5D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661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5FD1DE-1ED4-4AE6-A05C-50CBAFCE2FE1}"/>
              </a:ext>
            </a:extLst>
          </p:cNvPr>
          <p:cNvGrpSpPr/>
          <p:nvPr/>
        </p:nvGrpSpPr>
        <p:grpSpPr>
          <a:xfrm>
            <a:off x="196785" y="166456"/>
            <a:ext cx="11798423" cy="6525087"/>
            <a:chOff x="196787" y="166456"/>
            <a:chExt cx="11798423" cy="6525087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59555C8-9368-4E96-A6F3-5FF3C6F25D15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C84BEC6-F8D7-49AE-97DB-D05222E95B36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FB301B1B-308E-491E-8542-80C1CEAB1CB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041F7FDB-097C-4CB4-B62C-9589974A2F3E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B76EC867-196D-4258-B308-C8A5ABE41089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E8ECB270-FAB5-4539-A1E9-F355847E0E1B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E2E1A1D-4676-407A-996B-C01D9CA959AD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DABD5B8-A02C-4CB3-A927-1F0EF51F4E2E}"/>
              </a:ext>
            </a:extLst>
          </p:cNvPr>
          <p:cNvSpPr txBox="1"/>
          <p:nvPr/>
        </p:nvSpPr>
        <p:spPr>
          <a:xfrm>
            <a:off x="-2306748" y="4496297"/>
            <a:ext cx="983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E3BC8A-7A39-4E42-AE32-C2BEBFBC9145}"/>
              </a:ext>
            </a:extLst>
          </p:cNvPr>
          <p:cNvSpPr/>
          <p:nvPr/>
        </p:nvSpPr>
        <p:spPr>
          <a:xfrm>
            <a:off x="196786" y="2602598"/>
            <a:ext cx="11798422" cy="1337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i="1" kern="0" dirty="0">
                <a:solidFill>
                  <a:srgbClr val="4E5D70"/>
                </a:solidFill>
                <a:latin typeface="맑은 고딕" panose="020F0502020204030204"/>
                <a:ea typeface="맑은 고딕" panose="020B0503020000020004" pitchFamily="50" charset="-127"/>
              </a:rPr>
              <a:t>4.</a:t>
            </a:r>
            <a:r>
              <a:rPr kumimoji="0" lang="en-US" altLang="ko-KR" sz="4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4000" b="1" i="1" kern="0" dirty="0" err="1">
                <a:solidFill>
                  <a:srgbClr val="4E5D70"/>
                </a:solidFill>
                <a:latin typeface="맑은 고딕" panose="020F0502020204030204"/>
                <a:ea typeface="맑은 고딕" panose="020B0503020000020004" pitchFamily="50" charset="-127"/>
              </a:rPr>
              <a:t>느낀점</a:t>
            </a:r>
            <a:endParaRPr kumimoji="0" lang="en-US" altLang="ko-KR" sz="4000" b="1" i="1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MNIST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Classification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917482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E65105-61EC-4F44-9DDD-F86D0DD57DC8}"/>
              </a:ext>
            </a:extLst>
          </p:cNvPr>
          <p:cNvSpPr/>
          <p:nvPr/>
        </p:nvSpPr>
        <p:spPr>
          <a:xfrm>
            <a:off x="4721470" y="2255180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4446" y="7284380"/>
            <a:ext cx="112623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Early stopping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인해 적절한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epoch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수에 따라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최적의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model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저장할 수 있었다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Early stopping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근본적인 성능을 올려주진 않았고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핸들링 할 수고를 좀 덜어주었다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conv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층을 늘리거나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batch normalization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추가한 경우 모델의 성능이 눈에 띄게 좋아졌다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메모리 용량문제로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데이터를 많이 추가하고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층을 더 깊게 하는 등의 시도를 못한 것이 아쉽다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85F5CC4-EC7D-483C-9F69-EB3424139D08}"/>
              </a:ext>
            </a:extLst>
          </p:cNvPr>
          <p:cNvGrpSpPr/>
          <p:nvPr/>
        </p:nvGrpSpPr>
        <p:grpSpPr>
          <a:xfrm>
            <a:off x="794535" y="1835073"/>
            <a:ext cx="1980000" cy="4144174"/>
            <a:chOff x="1861335" y="1835073"/>
            <a:chExt cx="1980000" cy="414417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40DA0AF-034A-4374-9DBA-CA4D898AF845}"/>
                </a:ext>
              </a:extLst>
            </p:cNvPr>
            <p:cNvGrpSpPr/>
            <p:nvPr/>
          </p:nvGrpSpPr>
          <p:grpSpPr>
            <a:xfrm>
              <a:off x="1861335" y="1835073"/>
              <a:ext cx="1980000" cy="1080000"/>
              <a:chOff x="1858650" y="1408514"/>
              <a:chExt cx="1980000" cy="1080000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C762621-2672-4209-944D-C56FC59F5DCA}"/>
                  </a:ext>
                </a:extLst>
              </p:cNvPr>
              <p:cNvSpPr/>
              <p:nvPr/>
            </p:nvSpPr>
            <p:spPr>
              <a:xfrm>
                <a:off x="2308650" y="1408514"/>
                <a:ext cx="1080000" cy="1080000"/>
              </a:xfrm>
              <a:prstGeom prst="ellipse">
                <a:avLst/>
              </a:prstGeom>
              <a:solidFill>
                <a:srgbClr val="4E5D7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072814-3043-4BD5-A3F3-0CCD59CA4071}"/>
                  </a:ext>
                </a:extLst>
              </p:cNvPr>
              <p:cNvSpPr txBox="1"/>
              <p:nvPr/>
            </p:nvSpPr>
            <p:spPr>
              <a:xfrm>
                <a:off x="1858650" y="1779237"/>
                <a:ext cx="198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강윤성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8562DEA-0B29-43C5-B07D-A8E8D7670DB5}"/>
                </a:ext>
              </a:extLst>
            </p:cNvPr>
            <p:cNvGrpSpPr/>
            <p:nvPr/>
          </p:nvGrpSpPr>
          <p:grpSpPr>
            <a:xfrm>
              <a:off x="1861335" y="3367160"/>
              <a:ext cx="1980000" cy="1080000"/>
              <a:chOff x="1858650" y="1408514"/>
              <a:chExt cx="1980000" cy="10800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7B0F3EE-4B55-4CFE-913E-E1DA2DCC226A}"/>
                  </a:ext>
                </a:extLst>
              </p:cNvPr>
              <p:cNvSpPr/>
              <p:nvPr/>
            </p:nvSpPr>
            <p:spPr>
              <a:xfrm>
                <a:off x="2308650" y="1408514"/>
                <a:ext cx="1080000" cy="1080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66A695-57BE-47D5-AE7D-4C72CC7FB810}"/>
                  </a:ext>
                </a:extLst>
              </p:cNvPr>
              <p:cNvSpPr txBox="1"/>
              <p:nvPr/>
            </p:nvSpPr>
            <p:spPr>
              <a:xfrm>
                <a:off x="1858650" y="1779237"/>
                <a:ext cx="198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박세호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89EA34A-4562-4E6E-9CB3-64E7579392FE}"/>
                </a:ext>
              </a:extLst>
            </p:cNvPr>
            <p:cNvGrpSpPr/>
            <p:nvPr/>
          </p:nvGrpSpPr>
          <p:grpSpPr>
            <a:xfrm>
              <a:off x="1861335" y="4899247"/>
              <a:ext cx="1980000" cy="1080000"/>
              <a:chOff x="1858650" y="1408514"/>
              <a:chExt cx="1980000" cy="108000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B55920B-5B16-4B17-8A92-60D1285CF9CB}"/>
                  </a:ext>
                </a:extLst>
              </p:cNvPr>
              <p:cNvSpPr/>
              <p:nvPr/>
            </p:nvSpPr>
            <p:spPr>
              <a:xfrm>
                <a:off x="2308650" y="1408514"/>
                <a:ext cx="1080000" cy="1080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D786054-8CFE-4776-B1C6-EDF61F2861C0}"/>
                  </a:ext>
                </a:extLst>
              </p:cNvPr>
              <p:cNvSpPr txBox="1"/>
              <p:nvPr/>
            </p:nvSpPr>
            <p:spPr>
              <a:xfrm>
                <a:off x="1858650" y="1779237"/>
                <a:ext cx="198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임재훈</a:t>
                </a:r>
              </a:p>
            </p:txBody>
          </p:sp>
        </p:grp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9119BC1-690A-43DF-84BB-BCA45FBB7C1A}"/>
              </a:ext>
            </a:extLst>
          </p:cNvPr>
          <p:cNvSpPr/>
          <p:nvPr/>
        </p:nvSpPr>
        <p:spPr>
          <a:xfrm>
            <a:off x="632284" y="611293"/>
            <a:ext cx="1136292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3000" b="1" i="1" u="none" strike="noStrike" kern="0" cap="none" spc="0" normalizeH="0" baseline="0" noProof="0" dirty="0" err="1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느낀점</a:t>
            </a:r>
            <a:endParaRPr lang="en-US" altLang="ko-KR" sz="3000" b="1" i="1" kern="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44506-82F9-4FC9-BD69-D000191E1C45}"/>
              </a:ext>
            </a:extLst>
          </p:cNvPr>
          <p:cNvSpPr txBox="1"/>
          <p:nvPr/>
        </p:nvSpPr>
        <p:spPr>
          <a:xfrm>
            <a:off x="2621280" y="1893390"/>
            <a:ext cx="899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early stopping</a:t>
            </a:r>
            <a:r>
              <a:rPr lang="ko-KR" altLang="en-US" sz="1400" dirty="0"/>
              <a:t>으로 인해 적절한 </a:t>
            </a:r>
            <a:r>
              <a:rPr lang="en-US" altLang="ko-KR" sz="1400" dirty="0"/>
              <a:t>epoch</a:t>
            </a:r>
            <a:r>
              <a:rPr lang="ko-KR" altLang="en-US" sz="1400" dirty="0"/>
              <a:t>수에 따라서 </a:t>
            </a:r>
            <a:r>
              <a:rPr lang="ko-KR" altLang="en-US" sz="1400" dirty="0" err="1"/>
              <a:t>오버핏이</a:t>
            </a:r>
            <a:r>
              <a:rPr lang="ko-KR" altLang="en-US" sz="1400" dirty="0"/>
              <a:t> 일어나기 직전 최적의 </a:t>
            </a:r>
            <a:r>
              <a:rPr lang="en-US" altLang="ko-KR" sz="1400" dirty="0"/>
              <a:t>model</a:t>
            </a:r>
            <a:r>
              <a:rPr lang="ko-KR" altLang="en-US" sz="1400" dirty="0"/>
              <a:t>을 저장할 수 있었다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 </a:t>
            </a:r>
            <a:r>
              <a:rPr lang="en-US" altLang="ko-KR" sz="1400" dirty="0"/>
              <a:t>early stopping</a:t>
            </a:r>
            <a:r>
              <a:rPr lang="ko-KR" altLang="en-US" sz="1400" dirty="0"/>
              <a:t>이 근본적인 모델의 성능자체를 끌어올려주는 느낌은 아니었고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conv</a:t>
            </a:r>
            <a:r>
              <a:rPr lang="ko-KR" altLang="en-US" sz="1400" dirty="0"/>
              <a:t>층을 늘려가고 배치정규화를 추가한 경우 모델의 성능이 좀 더 눈에 띄게 향상된 듯 하다</a:t>
            </a:r>
            <a:r>
              <a:rPr lang="en-US" altLang="ko-KR" sz="1400" dirty="0"/>
              <a:t>. </a:t>
            </a:r>
            <a:r>
              <a:rPr lang="ko-KR" altLang="en-US" sz="1400" dirty="0"/>
              <a:t>아쉬운 점은 성능 문제로 더 다양한 시도</a:t>
            </a:r>
            <a:r>
              <a:rPr lang="en-US" altLang="ko-KR" sz="1400" dirty="0"/>
              <a:t>, </a:t>
            </a:r>
            <a:r>
              <a:rPr lang="ko-KR" altLang="en-US" sz="1400" dirty="0"/>
              <a:t>예를 들어 데이터를 더욱 많이 추가하고</a:t>
            </a:r>
            <a:r>
              <a:rPr lang="en-US" altLang="ko-KR" sz="1400" dirty="0"/>
              <a:t>, </a:t>
            </a:r>
            <a:r>
              <a:rPr lang="ko-KR" altLang="en-US" sz="1400" dirty="0"/>
              <a:t>층을 더 깊게 하는 등의 시도를 못해봐서 아쉽다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621281" y="4961151"/>
            <a:ext cx="83944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우리 모델의 층을 여러 개 추가하여 더 강력한 성능의 모델을 만들고 싶었는데, GPU 메모리 부족으로 구현하지 못한 것이 아쉽다. 또한 모델이 복잡해지면서</a:t>
            </a:r>
            <a:r>
              <a:rPr lang="en-US" altLang="ko-KR" sz="1400" dirty="0"/>
              <a:t>, </a:t>
            </a:r>
            <a:r>
              <a:rPr lang="ko-KR" altLang="en-US" sz="1400" dirty="0"/>
              <a:t>학습하고 결과를 내기까지의 시간도 오래 걸려 다양한 시도를 못해본 점이 아쉽다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어떠한 옵션을 취해줘야 성능이 더 높아지는지에 대한 방법 같은 것이 없고</a:t>
            </a:r>
            <a:r>
              <a:rPr lang="en-US" altLang="ko-KR" sz="1400" dirty="0"/>
              <a:t>, </a:t>
            </a:r>
            <a:r>
              <a:rPr lang="ko-KR" altLang="en-US" sz="1400" dirty="0"/>
              <a:t>신경망을 통해 나온 결과가 왜 나왔는지 논리적으로 설명이 어렵다는 것을 느꼈다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E6F71-5604-4D14-9224-55E99F9D1009}"/>
              </a:ext>
            </a:extLst>
          </p:cNvPr>
          <p:cNvSpPr txBox="1"/>
          <p:nvPr/>
        </p:nvSpPr>
        <p:spPr>
          <a:xfrm>
            <a:off x="2621280" y="3461312"/>
            <a:ext cx="8488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신경망의 인식률을 높이기 위한 데이터증식에서 여러가지 기법이 있음을 알게 되었다</a:t>
            </a:r>
            <a:r>
              <a:rPr lang="en-US" altLang="ko-KR" sz="1400" dirty="0"/>
              <a:t>. </a:t>
            </a:r>
            <a:r>
              <a:rPr lang="ko-KR" altLang="en-US" sz="1400" dirty="0"/>
              <a:t>데이터의 방대함은 아주 좋은 성능과 연결이 된다는 사실을 여러 조사과정에서 알 수 있었고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본 모형에 적용하려 했다</a:t>
            </a:r>
            <a:r>
              <a:rPr lang="en-US" altLang="ko-KR" sz="1400" dirty="0"/>
              <a:t>. </a:t>
            </a:r>
            <a:r>
              <a:rPr lang="ko-KR" altLang="en-US" sz="1400" dirty="0"/>
              <a:t>다만 데이터 증식을 포함한 여러 관련함수를 능숙하게 적용하기에 어려움을 느껴 시도하지 못한 방법이 있어 아쉬웠고</a:t>
            </a:r>
            <a:r>
              <a:rPr lang="en-US" altLang="ko-KR" sz="1400" dirty="0"/>
              <a:t>, </a:t>
            </a:r>
            <a:r>
              <a:rPr lang="ko-KR" altLang="en-US" sz="1400" dirty="0"/>
              <a:t>프로젝트를 진행하면서 아직 배워야 할 부분이 많다고 느꼈다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95326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E65105-61EC-4F44-9DDD-F86D0DD57DC8}"/>
              </a:ext>
            </a:extLst>
          </p:cNvPr>
          <p:cNvSpPr/>
          <p:nvPr/>
        </p:nvSpPr>
        <p:spPr>
          <a:xfrm>
            <a:off x="4721470" y="2255180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3403" y="1598921"/>
            <a:ext cx="1140518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n-US" altLang="ko-KR" sz="1600" dirty="0">
                <a:solidFill>
                  <a:prstClr val="black"/>
                </a:solidFill>
              </a:rPr>
              <a:t>ImageNet Classification with Deep Convolutional Neural Networks, Alex </a:t>
            </a:r>
            <a:r>
              <a:rPr lang="en-US" altLang="ko-KR" sz="1600" dirty="0" err="1">
                <a:solidFill>
                  <a:prstClr val="black"/>
                </a:solidFill>
              </a:rPr>
              <a:t>Krizhevsky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lvl="0" indent="-285750">
              <a:buFontTx/>
              <a:buChar char="-"/>
            </a:pPr>
            <a:r>
              <a:rPr lang="en-US" altLang="ko-KR" sz="1600" dirty="0">
                <a:solidFill>
                  <a:prstClr val="black"/>
                </a:solidFill>
              </a:rPr>
              <a:t>Adam optimization</a:t>
            </a:r>
          </a:p>
          <a:p>
            <a:pPr marL="285750" indent="-285750">
              <a:buFontTx/>
              <a:buChar char="-"/>
            </a:pPr>
            <a:r>
              <a:rPr lang="en-US" altLang="ko-KR" sz="1600" u="sng" dirty="0"/>
              <a:t>Wager, S., Wang, S. and Liang, P.S., 2013. Dropout training as adaptive regularization. In Advances in neural information processing systems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indent="-285750">
              <a:buFontTx/>
              <a:buChar char="-"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indent="-285750">
              <a:buFontTx/>
              <a:buChar char="-"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https://gruuuuu.github.io/machine-learning/cnn-doc/#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https://excelsior-cjh.tistory.com/180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https://paperswithcode.com/sota/image-classification-on-mnist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https://3months.tistory.com/118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https://ko.wikipedia.org/wiki/MNIST_%EB%8D%B0%EC%9D%B4%ED%84%B0%EB%B2%A0%EC%9D%B4%EC%8A%A4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https://m.blog.naver.com/msnayana/220776380373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https://paperswithcode.com/paper/a-branching-and-merging-convolutional-network 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Machine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learning(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기계학습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오일석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Deep Learning for computer vision with python,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Dr.Adrian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Rosebrock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7F13C1-ACD9-4451-B845-BAD426FA214B}"/>
              </a:ext>
            </a:extLst>
          </p:cNvPr>
          <p:cNvSpPr/>
          <p:nvPr/>
        </p:nvSpPr>
        <p:spPr>
          <a:xfrm>
            <a:off x="632284" y="611293"/>
            <a:ext cx="1136292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참고자료</a:t>
            </a:r>
            <a:endParaRPr lang="en-US" altLang="ko-KR" sz="3000" b="1" i="1" kern="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578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5FD1DE-1ED4-4AE6-A05C-50CBAFCE2FE1}"/>
              </a:ext>
            </a:extLst>
          </p:cNvPr>
          <p:cNvGrpSpPr/>
          <p:nvPr/>
        </p:nvGrpSpPr>
        <p:grpSpPr>
          <a:xfrm>
            <a:off x="196785" y="166456"/>
            <a:ext cx="11798423" cy="6525087"/>
            <a:chOff x="196787" y="166456"/>
            <a:chExt cx="11798423" cy="6525087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59555C8-9368-4E96-A6F3-5FF3C6F25D15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C84BEC6-F8D7-49AE-97DB-D05222E95B36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FB301B1B-308E-491E-8542-80C1CEAB1CB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041F7FDB-097C-4CB4-B62C-9589974A2F3E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B76EC867-196D-4258-B308-C8A5ABE41089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E8ECB270-FAB5-4539-A1E9-F355847E0E1B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E2E1A1D-4676-407A-996B-C01D9CA959AD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DABD5B8-A02C-4CB3-A927-1F0EF51F4E2E}"/>
              </a:ext>
            </a:extLst>
          </p:cNvPr>
          <p:cNvSpPr txBox="1"/>
          <p:nvPr/>
        </p:nvSpPr>
        <p:spPr>
          <a:xfrm>
            <a:off x="-2306748" y="4496297"/>
            <a:ext cx="983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B7A8D-4B66-4F6A-8018-6EB482DF32BE}"/>
              </a:ext>
            </a:extLst>
          </p:cNvPr>
          <p:cNvSpPr txBox="1"/>
          <p:nvPr/>
        </p:nvSpPr>
        <p:spPr>
          <a:xfrm>
            <a:off x="3512762" y="2848773"/>
            <a:ext cx="87137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+mn-ea"/>
              </a:rPr>
              <a:t>1  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+mn-ea"/>
              </a:rPr>
              <a:t>리더보드 현황</a:t>
            </a:r>
            <a:b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+mn-ea"/>
              </a:rPr>
            </a:br>
            <a:endParaRPr kumimoji="0" lang="en-US" altLang="ko-KR" sz="2800" b="1" u="none" strike="noStrike" kern="120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+mn-ea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b="1" dirty="0">
                <a:solidFill>
                  <a:srgbClr val="4E5D70"/>
                </a:solidFill>
                <a:latin typeface="+mn-ea"/>
              </a:rPr>
              <a:t>2  </a:t>
            </a:r>
            <a:r>
              <a:rPr lang="ko-KR" altLang="en-US" sz="2800" b="1" dirty="0">
                <a:solidFill>
                  <a:srgbClr val="4E5D70"/>
                </a:solidFill>
                <a:latin typeface="+mn-ea"/>
              </a:rPr>
              <a:t>적용한 기법</a:t>
            </a:r>
            <a:endParaRPr lang="en-US" altLang="ko-KR" sz="2800" b="1" dirty="0">
              <a:solidFill>
                <a:srgbClr val="4E5D70"/>
              </a:solidFill>
              <a:latin typeface="+mn-ea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800" b="1" u="none" strike="noStrike" kern="120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+mn-ea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+mn-ea"/>
              </a:rPr>
              <a:t>3  </a:t>
            </a:r>
            <a:r>
              <a:rPr kumimoji="0" lang="ko-KR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+mn-ea"/>
              </a:rPr>
              <a:t>결과</a:t>
            </a:r>
            <a:r>
              <a:rPr lang="en-US" altLang="ko-KR" sz="2800" b="1" dirty="0">
                <a:solidFill>
                  <a:srgbClr val="4E5D70"/>
                </a:solidFill>
                <a:latin typeface="+mn-ea"/>
              </a:rPr>
              <a:t> (</a:t>
            </a:r>
            <a:r>
              <a:rPr lang="ko-KR" altLang="en-US" sz="2800" b="1" dirty="0">
                <a:solidFill>
                  <a:srgbClr val="4E5D70"/>
                </a:solidFill>
                <a:latin typeface="+mn-ea"/>
              </a:rPr>
              <a:t>성능 비교</a:t>
            </a:r>
            <a:r>
              <a:rPr lang="en-US" altLang="ko-KR" sz="2800" b="1" dirty="0">
                <a:solidFill>
                  <a:srgbClr val="4E5D70"/>
                </a:solidFill>
                <a:latin typeface="+mn-ea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800" b="1" u="none" strike="noStrike" kern="120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+mn-ea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b="1" dirty="0">
                <a:solidFill>
                  <a:srgbClr val="4E5D70"/>
                </a:solidFill>
                <a:latin typeface="+mn-ea"/>
              </a:rPr>
              <a:t>4 </a:t>
            </a:r>
            <a:r>
              <a:rPr lang="ko-KR" altLang="en-US" sz="2800" b="1" dirty="0">
                <a:solidFill>
                  <a:srgbClr val="4E5D70"/>
                </a:solidFill>
                <a:latin typeface="+mn-ea"/>
              </a:rPr>
              <a:t> </a:t>
            </a:r>
            <a:r>
              <a:rPr kumimoji="0" lang="ko-KR" altLang="en-US" sz="2800" b="1" u="none" strike="noStrike" kern="1200" cap="none" spc="0" normalizeH="0" baseline="0" noProof="0" dirty="0" err="1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+mn-ea"/>
              </a:rPr>
              <a:t>느낀점</a:t>
            </a:r>
            <a:r>
              <a:rPr lang="en-US" altLang="ko-KR" sz="2800" b="1" dirty="0">
                <a:solidFill>
                  <a:srgbClr val="4E5D70"/>
                </a:solidFill>
                <a:latin typeface="+mn-ea"/>
              </a:rPr>
              <a:t> </a:t>
            </a:r>
            <a:endParaRPr kumimoji="0" lang="en-US" altLang="ko-KR" sz="2800" b="1" u="none" strike="noStrike" kern="120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E3BC8A-7A39-4E42-AE32-C2BEBFBC9145}"/>
              </a:ext>
            </a:extLst>
          </p:cNvPr>
          <p:cNvSpPr/>
          <p:nvPr/>
        </p:nvSpPr>
        <p:spPr>
          <a:xfrm>
            <a:off x="1458638" y="828280"/>
            <a:ext cx="10280553" cy="1337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INDEX</a:t>
            </a:r>
            <a:endParaRPr kumimoji="0" lang="en-US" altLang="ko-KR" sz="4000" b="1" i="1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MNIST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Classification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81682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5FD1DE-1ED4-4AE6-A05C-50CBAFCE2FE1}"/>
              </a:ext>
            </a:extLst>
          </p:cNvPr>
          <p:cNvGrpSpPr/>
          <p:nvPr/>
        </p:nvGrpSpPr>
        <p:grpSpPr>
          <a:xfrm>
            <a:off x="196785" y="166456"/>
            <a:ext cx="11798423" cy="6525087"/>
            <a:chOff x="196787" y="166456"/>
            <a:chExt cx="11798423" cy="6525087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59555C8-9368-4E96-A6F3-5FF3C6F25D15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C84BEC6-F8D7-49AE-97DB-D05222E95B36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FB301B1B-308E-491E-8542-80C1CEAB1CB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041F7FDB-097C-4CB4-B62C-9589974A2F3E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B76EC867-196D-4258-B308-C8A5ABE41089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E8ECB270-FAB5-4539-A1E9-F355847E0E1B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E2E1A1D-4676-407A-996B-C01D9CA959AD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DABD5B8-A02C-4CB3-A927-1F0EF51F4E2E}"/>
              </a:ext>
            </a:extLst>
          </p:cNvPr>
          <p:cNvSpPr txBox="1"/>
          <p:nvPr/>
        </p:nvSpPr>
        <p:spPr>
          <a:xfrm>
            <a:off x="-2306748" y="4496297"/>
            <a:ext cx="983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E3BC8A-7A39-4E42-AE32-C2BEBFBC9145}"/>
              </a:ext>
            </a:extLst>
          </p:cNvPr>
          <p:cNvSpPr/>
          <p:nvPr/>
        </p:nvSpPr>
        <p:spPr>
          <a:xfrm>
            <a:off x="196786" y="2602598"/>
            <a:ext cx="11798422" cy="1337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4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리더보드 현황</a:t>
            </a:r>
            <a:endParaRPr kumimoji="0" lang="en-US" altLang="ko-KR" sz="4000" b="1" i="1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MNIST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Classification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23049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A3AC8280-5A8A-4820-8EDA-AB6321073F37}"/>
              </a:ext>
            </a:extLst>
          </p:cNvPr>
          <p:cNvGrpSpPr/>
          <p:nvPr/>
        </p:nvGrpSpPr>
        <p:grpSpPr>
          <a:xfrm>
            <a:off x="196782" y="166456"/>
            <a:ext cx="11798423" cy="6525087"/>
            <a:chOff x="196787" y="166456"/>
            <a:chExt cx="11798423" cy="6525087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F6BC011-680C-4B58-AF9F-B56717013E2C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5DAB1E5-9974-4857-A1C0-67878148719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D411F81-1D4B-42D4-BFF2-D5E383BE846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7ED8D3A6-A613-47B6-AC7A-817B882771B8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4ED15DD-9FE6-41C5-8915-4E5B69921AB8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672DFE50-03C4-4C0B-B909-15813537FAC1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487F4E1-C9A8-421E-95CD-0B7FC8DA7BCB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68C89A9-08E7-44B3-8C9C-4D6B7972C5C5}"/>
              </a:ext>
            </a:extLst>
          </p:cNvPr>
          <p:cNvGrpSpPr/>
          <p:nvPr/>
        </p:nvGrpSpPr>
        <p:grpSpPr>
          <a:xfrm>
            <a:off x="1163375" y="1453944"/>
            <a:ext cx="9864000" cy="4742155"/>
            <a:chOff x="1163375" y="1624632"/>
            <a:chExt cx="9864000" cy="474215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E3967E6-10D9-49BF-AA7A-F3D2F8CCA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896" t="13907" r="15071" b="44567"/>
            <a:stretch/>
          </p:blipFill>
          <p:spPr>
            <a:xfrm>
              <a:off x="1164616" y="1624632"/>
              <a:ext cx="9862759" cy="2488179"/>
            </a:xfrm>
            <a:prstGeom prst="roundRect">
              <a:avLst>
                <a:gd name="adj" fmla="val 6733"/>
              </a:avLst>
            </a:prstGeom>
            <a:noFill/>
            <a:ln w="79375" cap="sq">
              <a:solidFill>
                <a:srgbClr val="4E5D70"/>
              </a:solidFill>
              <a:miter lim="800000"/>
            </a:ln>
            <a:effectLst/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4285107-AC44-4599-86FB-E2144A4722A8}"/>
                </a:ext>
              </a:extLst>
            </p:cNvPr>
            <p:cNvGrpSpPr/>
            <p:nvPr/>
          </p:nvGrpSpPr>
          <p:grpSpPr>
            <a:xfrm>
              <a:off x="6117332" y="4253264"/>
              <a:ext cx="104667" cy="465438"/>
              <a:chOff x="6117332" y="4314224"/>
              <a:chExt cx="104667" cy="465438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84CD1920-AD6F-458A-9B93-559224DC2529}"/>
                  </a:ext>
                </a:extLst>
              </p:cNvPr>
              <p:cNvSpPr/>
              <p:nvPr/>
            </p:nvSpPr>
            <p:spPr>
              <a:xfrm>
                <a:off x="6117332" y="4314224"/>
                <a:ext cx="104667" cy="86770"/>
              </a:xfrm>
              <a:prstGeom prst="ellipse">
                <a:avLst/>
              </a:pr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68084C8A-2E0B-43F5-8BF5-AC77BCB42D72}"/>
                  </a:ext>
                </a:extLst>
              </p:cNvPr>
              <p:cNvSpPr/>
              <p:nvPr/>
            </p:nvSpPr>
            <p:spPr>
              <a:xfrm>
                <a:off x="6117332" y="4500868"/>
                <a:ext cx="104667" cy="86770"/>
              </a:xfrm>
              <a:prstGeom prst="ellipse">
                <a:avLst/>
              </a:pr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256C7CB6-B9A2-49FF-A079-64161F6BA73A}"/>
                  </a:ext>
                </a:extLst>
              </p:cNvPr>
              <p:cNvSpPr/>
              <p:nvPr/>
            </p:nvSpPr>
            <p:spPr>
              <a:xfrm>
                <a:off x="6117332" y="4692892"/>
                <a:ext cx="104667" cy="86770"/>
              </a:xfrm>
              <a:prstGeom prst="ellipse">
                <a:avLst/>
              </a:pr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87314E6-51FF-4E48-8098-505FEEAB8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697" t="35505" r="14811" b="37492"/>
            <a:stretch/>
          </p:blipFill>
          <p:spPr>
            <a:xfrm>
              <a:off x="1163375" y="4882753"/>
              <a:ext cx="9864000" cy="1484034"/>
            </a:xfrm>
            <a:prstGeom prst="roundRect">
              <a:avLst>
                <a:gd name="adj" fmla="val 16667"/>
              </a:avLst>
            </a:prstGeom>
            <a:ln w="79375">
              <a:solidFill>
                <a:srgbClr val="4E5D70"/>
              </a:solidFill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EE6E3A-00E6-4ECC-BA5B-E70E01DD9BAD}"/>
              </a:ext>
            </a:extLst>
          </p:cNvPr>
          <p:cNvSpPr/>
          <p:nvPr/>
        </p:nvSpPr>
        <p:spPr>
          <a:xfrm>
            <a:off x="632284" y="611293"/>
            <a:ext cx="1136292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리더보드 현황</a:t>
            </a:r>
            <a:endParaRPr kumimoji="0" lang="en-US" altLang="ko-KR" sz="3000" b="1" i="1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02D48-650B-482E-8083-8D9FBCC507D8}"/>
              </a:ext>
            </a:extLst>
          </p:cNvPr>
          <p:cNvSpPr txBox="1"/>
          <p:nvPr/>
        </p:nvSpPr>
        <p:spPr>
          <a:xfrm>
            <a:off x="196777" y="6303264"/>
            <a:ext cx="11798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https://paperswithcode.com/sota/image-classification-on-mnist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B6D51-61D6-4026-A7F1-2738E366249B}"/>
              </a:ext>
            </a:extLst>
          </p:cNvPr>
          <p:cNvSpPr txBox="1"/>
          <p:nvPr/>
        </p:nvSpPr>
        <p:spPr>
          <a:xfrm>
            <a:off x="4181859" y="5371710"/>
            <a:ext cx="914934" cy="369332"/>
          </a:xfrm>
          <a:prstGeom prst="rect">
            <a:avLst/>
          </a:prstGeom>
          <a:noFill/>
          <a:ln w="3810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7030A0"/>
                </a:solidFill>
              </a:rPr>
              <a:t>99%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CF890-A43D-4898-A76A-9A4E61CBA3E1}"/>
              </a:ext>
            </a:extLst>
          </p:cNvPr>
          <p:cNvCxnSpPr>
            <a:cxnSpLocks/>
          </p:cNvCxnSpPr>
          <p:nvPr/>
        </p:nvCxnSpPr>
        <p:spPr>
          <a:xfrm>
            <a:off x="4317356" y="5741042"/>
            <a:ext cx="61346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3627F8-CE23-4076-9204-EE435A5BDEC3}"/>
              </a:ext>
            </a:extLst>
          </p:cNvPr>
          <p:cNvSpPr txBox="1"/>
          <p:nvPr/>
        </p:nvSpPr>
        <p:spPr>
          <a:xfrm>
            <a:off x="5006861" y="5556376"/>
            <a:ext cx="108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030A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목표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21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360A11-096B-456C-97D5-E34712C120DC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75499E7-EEB5-4792-9C60-FD0FCEA9B842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28D6274-A3EC-4963-B488-F0DF7995D274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5F325D36-B93F-413F-87EE-0C9348255E84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1A49AFCF-0D48-475C-87C5-6D7056A81A8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EA5148E3-B242-4C05-9AA9-536E9FF11158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4A5E9488-F7E6-4A40-B398-B9639D6C98DC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BCBBD2B-1493-4AFB-89AF-0E23A17F3094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41345E8-4164-44A0-B29B-3876E9E60D1B}"/>
              </a:ext>
            </a:extLst>
          </p:cNvPr>
          <p:cNvSpPr txBox="1"/>
          <p:nvPr/>
        </p:nvSpPr>
        <p:spPr>
          <a:xfrm>
            <a:off x="673000" y="1534465"/>
            <a:ext cx="50727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상위모델 예시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Branching and Merging Convolutional Network with Homogeneous Filter Capsules</a:t>
            </a:r>
            <a:b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기존의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CNN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필터 캡슐 추가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두개의 가중치 초기화 전략을 통한 가지 병합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(Branches Merging)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비교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무작위로 데이터증강기술을 적용하여 훈련데이터 증식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49080C3-F340-4C66-A9BE-B8C4732941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19" t="13004" r="57988" b="67747"/>
          <a:stretch/>
        </p:blipFill>
        <p:spPr>
          <a:xfrm>
            <a:off x="6095996" y="1024247"/>
            <a:ext cx="5072788" cy="1391478"/>
          </a:xfrm>
          <a:prstGeom prst="roundRect">
            <a:avLst>
              <a:gd name="adj" fmla="val 6733"/>
            </a:avLst>
          </a:prstGeom>
          <a:noFill/>
          <a:ln w="79375" cap="sq">
            <a:solidFill>
              <a:srgbClr val="4E5D70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A4AA1F0-B4B1-4136-B205-DAEB7880A0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67" t="26022" r="32230" b="12431"/>
          <a:stretch/>
        </p:blipFill>
        <p:spPr>
          <a:xfrm>
            <a:off x="6095996" y="2836872"/>
            <a:ext cx="5072788" cy="28623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4E5D70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AC4D2A6-9E7C-47CD-A326-166035DF49E4}"/>
              </a:ext>
            </a:extLst>
          </p:cNvPr>
          <p:cNvSpPr txBox="1"/>
          <p:nvPr/>
        </p:nvSpPr>
        <p:spPr>
          <a:xfrm>
            <a:off x="6163485" y="5919985"/>
            <a:ext cx="514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예시모형의 구조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40E83C6-3383-471D-8D33-41B58D6A0C67}"/>
              </a:ext>
            </a:extLst>
          </p:cNvPr>
          <p:cNvCxnSpPr>
            <a:cxnSpLocks/>
          </p:cNvCxnSpPr>
          <p:nvPr/>
        </p:nvCxnSpPr>
        <p:spPr>
          <a:xfrm>
            <a:off x="955720" y="4798011"/>
            <a:ext cx="801960" cy="698549"/>
          </a:xfrm>
          <a:prstGeom prst="bentConnector3">
            <a:avLst>
              <a:gd name="adj1" fmla="val 6926"/>
            </a:avLst>
          </a:prstGeom>
          <a:ln w="127000">
            <a:solidFill>
              <a:srgbClr val="92E0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BD0A119-CC91-4E03-9137-A088D9D8DE17}"/>
              </a:ext>
            </a:extLst>
          </p:cNvPr>
          <p:cNvSpPr/>
          <p:nvPr/>
        </p:nvSpPr>
        <p:spPr>
          <a:xfrm>
            <a:off x="1921397" y="4709838"/>
            <a:ext cx="3920603" cy="1514837"/>
          </a:xfrm>
          <a:prstGeom prst="roundRect">
            <a:avLst/>
          </a:prstGeom>
          <a:noFill/>
          <a:ln w="38100">
            <a:solidFill>
              <a:srgbClr val="92E0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2E0E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위 모형에 적용된 기법을</a:t>
            </a:r>
            <a:r>
              <a:rPr kumimoji="0" lang="ko-KR" altLang="en-US" sz="1800" b="1" i="0" u="none" strike="noStrike" kern="1200" cap="none" spc="0" normalizeH="0" noProof="0" dirty="0">
                <a:ln>
                  <a:noFill/>
                </a:ln>
                <a:solidFill>
                  <a:srgbClr val="92E0E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참고</a:t>
            </a:r>
            <a:endParaRPr kumimoji="0" lang="en-US" altLang="ko-KR" sz="1800" b="1" i="0" u="none" strike="noStrike" kern="1200" cap="none" spc="0" normalizeH="0" noProof="0" dirty="0">
              <a:ln>
                <a:noFill/>
              </a:ln>
              <a:solidFill>
                <a:srgbClr val="92E0E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92E0E2"/>
                </a:solidFill>
                <a:latin typeface="맑은 고딕" panose="020F0502020204030204"/>
                <a:ea typeface="맑은 고딕" panose="020B0503020000020004" pitchFamily="50" charset="-127"/>
              </a:rPr>
              <a:t>  + </a:t>
            </a:r>
            <a:r>
              <a:rPr lang="ko-KR" altLang="en-US" b="1" dirty="0">
                <a:solidFill>
                  <a:srgbClr val="92E0E2"/>
                </a:solidFill>
                <a:latin typeface="맑은 고딕" panose="020F0502020204030204"/>
                <a:ea typeface="맑은 고딕" panose="020B0503020000020004" pitchFamily="50" charset="-127"/>
              </a:rPr>
              <a:t>순위에 위치하는 것이 목표</a:t>
            </a:r>
            <a:endParaRPr kumimoji="0" lang="en-US" altLang="ko-KR" sz="1800" b="1" i="0" u="none" strike="noStrike" kern="1200" cap="none" spc="0" normalizeH="0" noProof="0" dirty="0">
              <a:ln>
                <a:noFill/>
              </a:ln>
              <a:solidFill>
                <a:srgbClr val="92E0E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baseline="0" dirty="0">
              <a:solidFill>
                <a:srgbClr val="92E0E2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92E0E2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2E0E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731E11A-D093-48DE-978A-99FEEAE040DD}"/>
              </a:ext>
            </a:extLst>
          </p:cNvPr>
          <p:cNvSpPr/>
          <p:nvPr/>
        </p:nvSpPr>
        <p:spPr>
          <a:xfrm>
            <a:off x="632284" y="611293"/>
            <a:ext cx="1136292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리더보드 현황</a:t>
            </a:r>
            <a:endParaRPr kumimoji="0" lang="en-US" altLang="ko-KR" sz="3000" b="1" i="1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3A35C4-C353-4EF4-A6BD-F2FB3A7D95FD}"/>
              </a:ext>
            </a:extLst>
          </p:cNvPr>
          <p:cNvSpPr txBox="1"/>
          <p:nvPr/>
        </p:nvSpPr>
        <p:spPr>
          <a:xfrm>
            <a:off x="196777" y="6303264"/>
            <a:ext cx="11798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https://paperswithcode.com/paper/a-branching-and-merging-convolutional-network 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81CFD2-D975-40BC-9C90-E8BE629B20AA}"/>
              </a:ext>
            </a:extLst>
          </p:cNvPr>
          <p:cNvSpPr txBox="1"/>
          <p:nvPr/>
        </p:nvSpPr>
        <p:spPr>
          <a:xfrm>
            <a:off x="2171700" y="5519420"/>
            <a:ext cx="350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+ </a:t>
            </a:r>
            <a:r>
              <a:rPr lang="ko-KR" altLang="en-US" b="1" dirty="0">
                <a:solidFill>
                  <a:srgbClr val="FF0000"/>
                </a:solidFill>
              </a:rPr>
              <a:t>실제로 구현에 어려움이 많음</a:t>
            </a:r>
          </a:p>
        </p:txBody>
      </p:sp>
    </p:spTree>
    <p:extLst>
      <p:ext uri="{BB962C8B-B14F-4D97-AF65-F5344CB8AC3E}">
        <p14:creationId xmlns:p14="http://schemas.microsoft.com/office/powerpoint/2010/main" val="33888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5FD1DE-1ED4-4AE6-A05C-50CBAFCE2FE1}"/>
              </a:ext>
            </a:extLst>
          </p:cNvPr>
          <p:cNvGrpSpPr/>
          <p:nvPr/>
        </p:nvGrpSpPr>
        <p:grpSpPr>
          <a:xfrm>
            <a:off x="196785" y="166456"/>
            <a:ext cx="11798423" cy="6525087"/>
            <a:chOff x="196787" y="166456"/>
            <a:chExt cx="11798423" cy="6525087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59555C8-9368-4E96-A6F3-5FF3C6F25D15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C84BEC6-F8D7-49AE-97DB-D05222E95B36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FB301B1B-308E-491E-8542-80C1CEAB1CB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041F7FDB-097C-4CB4-B62C-9589974A2F3E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B76EC867-196D-4258-B308-C8A5ABE41089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E8ECB270-FAB5-4539-A1E9-F355847E0E1B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E2E1A1D-4676-407A-996B-C01D9CA959AD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DABD5B8-A02C-4CB3-A927-1F0EF51F4E2E}"/>
              </a:ext>
            </a:extLst>
          </p:cNvPr>
          <p:cNvSpPr txBox="1"/>
          <p:nvPr/>
        </p:nvSpPr>
        <p:spPr>
          <a:xfrm>
            <a:off x="-2306748" y="4496297"/>
            <a:ext cx="983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E3BC8A-7A39-4E42-AE32-C2BEBFBC9145}"/>
              </a:ext>
            </a:extLst>
          </p:cNvPr>
          <p:cNvSpPr/>
          <p:nvPr/>
        </p:nvSpPr>
        <p:spPr>
          <a:xfrm>
            <a:off x="1370266" y="1585036"/>
            <a:ext cx="11798422" cy="4569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6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E5D70"/>
                </a:solidFill>
                <a:latin typeface="맑은 고딕" panose="020F0502020204030204"/>
                <a:ea typeface="맑은 고딕" panose="020B0503020000020004" pitchFamily="50" charset="-127"/>
              </a:rPr>
              <a:t>2.</a:t>
            </a:r>
            <a:r>
              <a:rPr kumimoji="0" lang="en-US" altLang="ko-KR" sz="4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4000" b="1" i="1" kern="0" dirty="0">
                <a:solidFill>
                  <a:srgbClr val="4E5D70"/>
                </a:solidFill>
                <a:latin typeface="맑은 고딕" panose="020F0502020204030204"/>
                <a:ea typeface="맑은 고딕" panose="020B0503020000020004" pitchFamily="50" charset="-127"/>
              </a:rPr>
              <a:t>적용한 기법</a:t>
            </a:r>
            <a:endParaRPr kumimoji="0" lang="en-US" altLang="ko-KR" sz="4000" b="1" i="1" u="none" strike="noStrike" kern="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6" latinLnBrk="0">
              <a:lnSpc>
                <a:spcPct val="150000"/>
              </a:lnSpc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MNIST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Classification Neural Network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kern="0" dirty="0">
              <a:solidFill>
                <a:srgbClr val="BFBFBF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943350" lvl="8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b="1" kern="0" dirty="0" err="1">
                <a:solidFill>
                  <a:schemeClr val="bg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전처리</a:t>
            </a:r>
            <a:endParaRPr lang="en-US" altLang="ko-KR" b="1" kern="0" dirty="0">
              <a:solidFill>
                <a:schemeClr val="bg2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943350" lvl="8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b="1" kern="0" dirty="0">
                <a:solidFill>
                  <a:schemeClr val="bg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활성화함수</a:t>
            </a:r>
            <a:endParaRPr lang="en-US" altLang="ko-KR" b="1" kern="0" dirty="0">
              <a:solidFill>
                <a:schemeClr val="bg2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943350" lvl="8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b="1" kern="0" dirty="0">
                <a:solidFill>
                  <a:schemeClr val="bg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손실함수</a:t>
            </a:r>
            <a:endParaRPr lang="en-US" altLang="ko-KR" b="1" kern="0" dirty="0">
              <a:solidFill>
                <a:schemeClr val="bg2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943350" lvl="8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b="1" kern="0" dirty="0">
                <a:solidFill>
                  <a:schemeClr val="bg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최적화방법</a:t>
            </a:r>
            <a:endParaRPr lang="en-US" altLang="ko-KR" b="1" kern="0" dirty="0">
              <a:solidFill>
                <a:schemeClr val="bg2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943350" lvl="8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b="1" kern="0" dirty="0">
                <a:solidFill>
                  <a:schemeClr val="bg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규제</a:t>
            </a:r>
            <a:endParaRPr lang="en-US" altLang="ko-KR" b="1" kern="0" dirty="0">
              <a:solidFill>
                <a:schemeClr val="bg2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943350" lvl="8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b="1" kern="0" dirty="0">
                <a:solidFill>
                  <a:schemeClr val="bg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구조</a:t>
            </a:r>
            <a:endParaRPr lang="en-US" altLang="ko-KR" b="1" kern="0" dirty="0">
              <a:solidFill>
                <a:schemeClr val="bg2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47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C2115009-73A8-4A38-AB4B-946F6720A2A4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828E079D-A117-4C20-9BB8-08B9CB6AFC99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94B50D3-4907-4582-BCB5-A1067A74FC9B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4A7C365B-3867-4B27-8F76-027E491F96E3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E725173D-977A-4600-88AE-C29BDB36AA61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B89A7CA9-B1CB-40D2-B05C-8E1FD6517628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3AD5B779-A510-4F85-A869-E41969855F96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E6D23D-3509-4EF1-BF07-2C3ABE594AF9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DABD5B8-A02C-4CB3-A927-1F0EF51F4E2E}"/>
              </a:ext>
            </a:extLst>
          </p:cNvPr>
          <p:cNvSpPr txBox="1"/>
          <p:nvPr/>
        </p:nvSpPr>
        <p:spPr>
          <a:xfrm>
            <a:off x="955722" y="1448169"/>
            <a:ext cx="10375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</a:t>
            </a:r>
            <a:r>
              <a:rPr kumimoji="0" lang="ko-KR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Split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-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실험 데이터에 대한 모형적용 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모형의 성능 평가를 위해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MNIST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기본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60,000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훈련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중 일부를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Validation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데이터로 분리한다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</a:t>
            </a:r>
            <a:r>
              <a:rPr lang="en-US" altLang="ko-KR" dirty="0">
                <a:solidFill>
                  <a:srgbClr val="4E5D70"/>
                </a:solidFill>
                <a:latin typeface="맑은 고딕" panose="020F0502020204030204"/>
                <a:ea typeface="맑은 고딕" panose="020B0503020000020004" pitchFamily="50" charset="-127"/>
              </a:rPr>
              <a:t>-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Validation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데이터를 통해 실험데이터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분류 정확도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가늠할 수 있고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과적합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(Overfitting)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srgbClr val="4E5D70"/>
                </a:solidFill>
                <a:latin typeface="맑은 고딕" panose="020F0502020204030204"/>
                <a:ea typeface="맑은 고딕" panose="020B0503020000020004" pitchFamily="50" charset="-127"/>
              </a:rPr>
              <a:t>      </a:t>
            </a:r>
            <a:r>
              <a:rPr lang="ko-KR" altLang="en-US" dirty="0">
                <a:solidFill>
                  <a:srgbClr val="4E5D70"/>
                </a:solidFill>
                <a:latin typeface="맑은 고딕" panose="020F0502020204030204"/>
                <a:ea typeface="맑은 고딕" panose="020B0503020000020004" pitchFamily="50" charset="-127"/>
              </a:rPr>
              <a:t>사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전에 방지하도록 모형을 조정할 수 있다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6D0A6CFD-1D5A-44FD-BDE0-36E76C207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85" y="3398520"/>
            <a:ext cx="8573696" cy="2657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0FEDD9-695A-4DB8-A748-72DBE69D6110}"/>
              </a:ext>
            </a:extLst>
          </p:cNvPr>
          <p:cNvSpPr txBox="1"/>
          <p:nvPr/>
        </p:nvSpPr>
        <p:spPr>
          <a:xfrm>
            <a:off x="4349950" y="6101297"/>
            <a:ext cx="374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&lt;Validation Spilt </a:t>
            </a:r>
            <a:r>
              <a:rPr kumimoji="0" lang="ko-KR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예시</a:t>
            </a: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800" b="1" i="1" u="none" strike="noStrike" kern="120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9A0F0F-021A-4FEA-8CCC-0288215676B9}"/>
              </a:ext>
            </a:extLst>
          </p:cNvPr>
          <p:cNvSpPr/>
          <p:nvPr/>
        </p:nvSpPr>
        <p:spPr>
          <a:xfrm>
            <a:off x="632284" y="611293"/>
            <a:ext cx="1136292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적용한 기법</a:t>
            </a:r>
            <a:r>
              <a:rPr lang="en-US" altLang="ko-KR" sz="3000" b="1" i="1" kern="0" dirty="0">
                <a:solidFill>
                  <a:srgbClr val="4E5D70"/>
                </a:solidFill>
                <a:latin typeface="맑은 고딕" panose="020F0502020204030204"/>
                <a:ea typeface="맑은 고딕" panose="020B0503020000020004" pitchFamily="50" charset="-127"/>
              </a:rPr>
              <a:t> - </a:t>
            </a:r>
            <a:r>
              <a:rPr lang="ko-KR" altLang="en-US" sz="3000" b="1" i="1" kern="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데이터 </a:t>
            </a:r>
            <a:r>
              <a:rPr lang="ko-KR" altLang="en-US" sz="3000" b="1" i="1" kern="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전처리</a:t>
            </a:r>
            <a:endParaRPr lang="en-US" altLang="ko-KR" sz="3000" b="1" i="1" kern="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566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30A4CB5B-45B2-45F6-AC6E-4AFC68EB6FF3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0B2EDC41-C631-43DE-BE26-E4079FE67287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C501939-2C59-4C22-8DD6-20F31135DDED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B40D0DA4-F75C-47A0-A403-30A8ED7FB7B0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1A6D318-F4A2-4CCE-8707-342B7D909755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1B1BDB57-32DA-4A67-884F-99D216519B2A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0C28D41F-7AA2-4736-8F3A-F87B042DC2A2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10F2084-DCDA-4FEE-AA1B-54683D2F8FFE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2C294B-280E-4766-B5FA-690186BA7CB7}"/>
              </a:ext>
            </a:extLst>
          </p:cNvPr>
          <p:cNvSpPr txBox="1"/>
          <p:nvPr/>
        </p:nvSpPr>
        <p:spPr>
          <a:xfrm>
            <a:off x="955722" y="1692009"/>
            <a:ext cx="10823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2) </a:t>
            </a:r>
            <a:r>
              <a:rPr kumimoji="0" lang="ko-KR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데이터증식</a:t>
            </a:r>
            <a:r>
              <a:rPr lang="en-US" altLang="ko-KR" b="1" i="1" dirty="0">
                <a:solidFill>
                  <a:srgbClr val="4E5D70"/>
                </a:solidFill>
                <a:latin typeface="맑은 고딕" panose="020F0502020204030204"/>
                <a:ea typeface="맑은 고딕" panose="020B0503020000020004" pitchFamily="50" charset="-127"/>
              </a:rPr>
              <a:t> (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augmentation)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성능향상을 위한 데이터 추가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선형변환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MNIST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이미지에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RandomResizedCrop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RandomRotation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선형변환을 통한 데이터증식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D381838-7706-46B9-AC63-650C3C23B109}"/>
              </a:ext>
            </a:extLst>
          </p:cNvPr>
          <p:cNvGrpSpPr/>
          <p:nvPr/>
        </p:nvGrpSpPr>
        <p:grpSpPr>
          <a:xfrm>
            <a:off x="4926037" y="3211880"/>
            <a:ext cx="2339925" cy="2353937"/>
            <a:chOff x="4395843" y="3115061"/>
            <a:chExt cx="2339925" cy="2353937"/>
          </a:xfrm>
        </p:grpSpPr>
        <p:pic>
          <p:nvPicPr>
            <p:cNvPr id="25" name="그림 24" descr="그리기, 옅은, 별이(가) 표시된 사진&#10;&#10;자동 생성된 설명">
              <a:extLst>
                <a:ext uri="{FF2B5EF4-FFF2-40B4-BE49-F238E27FC236}">
                  <a16:creationId xmlns:a16="http://schemas.microsoft.com/office/drawing/2014/main" id="{1FC56EAC-ECD5-4B28-8209-A8BF1A8D2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843" y="3115061"/>
              <a:ext cx="1093066" cy="1080000"/>
            </a:xfrm>
            <a:prstGeom prst="rect">
              <a:avLst/>
            </a:prstGeom>
          </p:spPr>
        </p:pic>
        <p:pic>
          <p:nvPicPr>
            <p:cNvPr id="27" name="그림 26" descr="그리기, 시계, 테이블이(가) 표시된 사진&#10;&#10;자동 생성된 설명">
              <a:extLst>
                <a:ext uri="{FF2B5EF4-FFF2-40B4-BE49-F238E27FC236}">
                  <a16:creationId xmlns:a16="http://schemas.microsoft.com/office/drawing/2014/main" id="{CA7121A6-6CBD-4CF8-AA1F-E59D3CA4D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2702" y="3115061"/>
              <a:ext cx="1093066" cy="1080000"/>
            </a:xfrm>
            <a:prstGeom prst="rect">
              <a:avLst/>
            </a:prstGeom>
          </p:spPr>
        </p:pic>
        <p:pic>
          <p:nvPicPr>
            <p:cNvPr id="31" name="그림 30" descr="그리기이(가) 표시된 사진&#10;&#10;자동 생성된 설명">
              <a:extLst>
                <a:ext uri="{FF2B5EF4-FFF2-40B4-BE49-F238E27FC236}">
                  <a16:creationId xmlns:a16="http://schemas.microsoft.com/office/drawing/2014/main" id="{B960F3CD-25B2-4AC8-872C-B5A0D418F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843" y="4388998"/>
              <a:ext cx="1093066" cy="1080000"/>
            </a:xfrm>
            <a:prstGeom prst="rect">
              <a:avLst/>
            </a:prstGeom>
          </p:spPr>
        </p:pic>
        <p:pic>
          <p:nvPicPr>
            <p:cNvPr id="52" name="그림 51" descr="그리기, 별이(가) 표시된 사진&#10;&#10;자동 생성된 설명">
              <a:extLst>
                <a:ext uri="{FF2B5EF4-FFF2-40B4-BE49-F238E27FC236}">
                  <a16:creationId xmlns:a16="http://schemas.microsoft.com/office/drawing/2014/main" id="{D0A2A240-47A2-4C40-88D9-E1C603668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2704" y="4388998"/>
              <a:ext cx="1093064" cy="1080000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BCBB38C-A0F9-4B67-B428-98CFA7975A7F}"/>
              </a:ext>
            </a:extLst>
          </p:cNvPr>
          <p:cNvGrpSpPr/>
          <p:nvPr/>
        </p:nvGrpSpPr>
        <p:grpSpPr>
          <a:xfrm>
            <a:off x="1315884" y="3209884"/>
            <a:ext cx="2373555" cy="2355933"/>
            <a:chOff x="1189750" y="3115061"/>
            <a:chExt cx="2373555" cy="2355933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EB8A1F4F-8AE6-4AFC-843E-2195A0DF3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0242" y="3115061"/>
              <a:ext cx="1093063" cy="1080000"/>
            </a:xfrm>
            <a:prstGeom prst="rect">
              <a:avLst/>
            </a:prstGeom>
          </p:spPr>
        </p:pic>
        <p:pic>
          <p:nvPicPr>
            <p:cNvPr id="48" name="그림 47" descr="그리기이(가) 표시된 사진&#10;&#10;자동 생성된 설명">
              <a:extLst>
                <a:ext uri="{FF2B5EF4-FFF2-40B4-BE49-F238E27FC236}">
                  <a16:creationId xmlns:a16="http://schemas.microsoft.com/office/drawing/2014/main" id="{C2203CE0-A3CB-49E7-AB68-E369E4120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9751" y="4390994"/>
              <a:ext cx="1093063" cy="1080000"/>
            </a:xfrm>
            <a:prstGeom prst="rect">
              <a:avLst/>
            </a:prstGeom>
          </p:spPr>
        </p:pic>
        <p:pic>
          <p:nvPicPr>
            <p:cNvPr id="49" name="그림 48" descr="그리기이(가) 표시된 사진&#10;&#10;자동 생성된 설명">
              <a:extLst>
                <a:ext uri="{FF2B5EF4-FFF2-40B4-BE49-F238E27FC236}">
                  <a16:creationId xmlns:a16="http://schemas.microsoft.com/office/drawing/2014/main" id="{CACC9153-95FD-4ED2-938C-A4432E3B3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9750" y="3115061"/>
              <a:ext cx="1093063" cy="1080000"/>
            </a:xfrm>
            <a:prstGeom prst="rect">
              <a:avLst/>
            </a:prstGeom>
          </p:spPr>
        </p:pic>
        <p:pic>
          <p:nvPicPr>
            <p:cNvPr id="54" name="그림 53" descr="그리기이(가) 표시된 사진&#10;&#10;자동 생성된 설명">
              <a:extLst>
                <a:ext uri="{FF2B5EF4-FFF2-40B4-BE49-F238E27FC236}">
                  <a16:creationId xmlns:a16="http://schemas.microsoft.com/office/drawing/2014/main" id="{F0EF8537-22E6-4060-A837-262987133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0241" y="4388998"/>
              <a:ext cx="1093064" cy="1080000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4F77E03-6763-4071-BA16-E335F81733D5}"/>
              </a:ext>
            </a:extLst>
          </p:cNvPr>
          <p:cNvGrpSpPr/>
          <p:nvPr/>
        </p:nvGrpSpPr>
        <p:grpSpPr>
          <a:xfrm>
            <a:off x="8502560" y="3211880"/>
            <a:ext cx="2373558" cy="2353937"/>
            <a:chOff x="8206473" y="3115061"/>
            <a:chExt cx="2373558" cy="2353937"/>
          </a:xfrm>
        </p:grpSpPr>
        <p:pic>
          <p:nvPicPr>
            <p:cNvPr id="37" name="그림 36" descr="그리기, 담장이(가) 표시된 사진&#10;&#10;자동 생성된 설명">
              <a:extLst>
                <a:ext uri="{FF2B5EF4-FFF2-40B4-BE49-F238E27FC236}">
                  <a16:creationId xmlns:a16="http://schemas.microsoft.com/office/drawing/2014/main" id="{7AE87739-83C8-44FA-A088-77B6C35F6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6965" y="3115061"/>
              <a:ext cx="1093066" cy="1080000"/>
            </a:xfrm>
            <a:prstGeom prst="rect">
              <a:avLst/>
            </a:prstGeom>
          </p:spPr>
        </p:pic>
        <p:pic>
          <p:nvPicPr>
            <p:cNvPr id="41" name="그림 40" descr="그리기, 꽃이(가) 표시된 사진&#10;&#10;자동 생성된 설명">
              <a:extLst>
                <a:ext uri="{FF2B5EF4-FFF2-40B4-BE49-F238E27FC236}">
                  <a16:creationId xmlns:a16="http://schemas.microsoft.com/office/drawing/2014/main" id="{69C805FB-56DF-42F8-A80B-7E542A14B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6473" y="4388998"/>
              <a:ext cx="1093066" cy="1080000"/>
            </a:xfrm>
            <a:prstGeom prst="rect">
              <a:avLst/>
            </a:prstGeom>
          </p:spPr>
        </p:pic>
        <p:pic>
          <p:nvPicPr>
            <p:cNvPr id="45" name="그림 44" descr="그리기, 기타이(가) 표시된 사진&#10;&#10;자동 생성된 설명">
              <a:extLst>
                <a:ext uri="{FF2B5EF4-FFF2-40B4-BE49-F238E27FC236}">
                  <a16:creationId xmlns:a16="http://schemas.microsoft.com/office/drawing/2014/main" id="{69EDBFDD-A518-4969-B809-7906EC50B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6473" y="3115061"/>
              <a:ext cx="1093066" cy="1080000"/>
            </a:xfrm>
            <a:prstGeom prst="rect">
              <a:avLst/>
            </a:prstGeom>
          </p:spPr>
        </p:pic>
        <p:pic>
          <p:nvPicPr>
            <p:cNvPr id="56" name="그림 55" descr="그리기이(가) 표시된 사진&#10;&#10;자동 생성된 설명">
              <a:extLst>
                <a:ext uri="{FF2B5EF4-FFF2-40B4-BE49-F238E27FC236}">
                  <a16:creationId xmlns:a16="http://schemas.microsoft.com/office/drawing/2014/main" id="{1A45C46E-A60F-4814-9A8C-03B33024E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6967" y="4388998"/>
              <a:ext cx="1093064" cy="108000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F0BF7A6-1E97-46E7-8C7C-4CF3B9D8F4C3}"/>
              </a:ext>
            </a:extLst>
          </p:cNvPr>
          <p:cNvSpPr txBox="1"/>
          <p:nvPr/>
        </p:nvSpPr>
        <p:spPr>
          <a:xfrm>
            <a:off x="1315884" y="5818101"/>
            <a:ext cx="256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기존 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MNIST </a:t>
            </a:r>
            <a:r>
              <a:rPr kumimoji="0" lang="ko-KR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이미지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800" b="1" i="1" u="none" strike="noStrike" kern="120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A5FFC9-B6B3-47FE-9A49-C595B282F1A3}"/>
              </a:ext>
            </a:extLst>
          </p:cNvPr>
          <p:cNvSpPr txBox="1"/>
          <p:nvPr/>
        </p:nvSpPr>
        <p:spPr>
          <a:xfrm>
            <a:off x="4266988" y="5818101"/>
            <a:ext cx="365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 </a:t>
            </a:r>
            <a:r>
              <a:rPr kumimoji="0" lang="en-US" altLang="ko-KR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RandomResizedCrop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이미지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800" b="1" i="1" u="none" strike="noStrike" kern="120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F66BE9-9B9E-4930-95FD-504B2DEC56D3}"/>
              </a:ext>
            </a:extLst>
          </p:cNvPr>
          <p:cNvSpPr txBox="1"/>
          <p:nvPr/>
        </p:nvSpPr>
        <p:spPr>
          <a:xfrm>
            <a:off x="8145455" y="5818101"/>
            <a:ext cx="327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 </a:t>
            </a:r>
            <a:r>
              <a:rPr kumimoji="0" lang="en-US" altLang="ko-KR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RandomRotation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이미지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800" b="1" i="1" u="none" strike="noStrike" kern="120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FFFBDA-964E-4574-92B2-79C306ECC74E}"/>
              </a:ext>
            </a:extLst>
          </p:cNvPr>
          <p:cNvSpPr/>
          <p:nvPr/>
        </p:nvSpPr>
        <p:spPr>
          <a:xfrm>
            <a:off x="632284" y="611293"/>
            <a:ext cx="1136292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3000" b="1" i="1" u="none" strike="noStrike" kern="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적용한 기법</a:t>
            </a:r>
            <a:r>
              <a:rPr lang="en-US" altLang="ko-KR" sz="3000" b="1" i="1" kern="0" dirty="0">
                <a:solidFill>
                  <a:srgbClr val="4E5D70"/>
                </a:solidFill>
                <a:latin typeface="맑은 고딕" panose="020F0502020204030204"/>
                <a:ea typeface="맑은 고딕" panose="020B0503020000020004" pitchFamily="50" charset="-127"/>
              </a:rPr>
              <a:t> - </a:t>
            </a:r>
            <a:r>
              <a:rPr lang="ko-KR" altLang="en-US" sz="3000" b="1" i="1" kern="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데이터 </a:t>
            </a:r>
            <a:r>
              <a:rPr lang="ko-KR" altLang="en-US" sz="3000" b="1" i="1" kern="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전처리</a:t>
            </a:r>
            <a:endParaRPr lang="en-US" altLang="ko-KR" sz="3000" b="1" i="1" kern="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4074948"/>
      </p:ext>
    </p:extLst>
  </p:cSld>
  <p:clrMapOvr>
    <a:masterClrMapping/>
  </p:clrMapOvr>
</p:sld>
</file>

<file path=ppt/theme/theme1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outerShdw blurRad="241300" dist="431800" dir="5400000" sx="90000" sy="90000" algn="t" rotWithShape="0">
            <a:prstClr val="black">
              <a:alpha val="27000"/>
            </a:prstClr>
          </a:outerShdw>
        </a:effectLst>
      </a:spPr>
      <a:bodyPr rtlCol="0" anchor="ctr"/>
      <a:lstStyle>
        <a:defPPr algn="ctr" latinLnBrk="0">
          <a:lnSpc>
            <a:spcPct val="150000"/>
          </a:lnSpc>
          <a:defRPr sz="4400" b="1" i="1" kern="0" dirty="0">
            <a:solidFill>
              <a:srgbClr val="4E5D7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2229</Words>
  <Application>Microsoft Office PowerPoint</Application>
  <PresentationFormat>와이드스크린</PresentationFormat>
  <Paragraphs>380</Paragraphs>
  <Slides>25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나눔스퀘어라운드 Bold</vt:lpstr>
      <vt:lpstr>나눔스퀘어라운드 ExtraBold</vt:lpstr>
      <vt:lpstr>맑은 고딕</vt:lpstr>
      <vt:lpstr>Arial</vt:lpstr>
      <vt:lpstr>Cambria Math</vt:lpstr>
      <vt:lpstr>Wingdings</vt:lpstr>
      <vt:lpstr>17_Office 테마</vt:lpstr>
      <vt:lpstr>Office 테마</vt:lpstr>
      <vt:lpstr>PowerPoint 프레젠테이션</vt:lpstr>
      <vt:lpstr>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박세호</cp:lastModifiedBy>
  <cp:revision>403</cp:revision>
  <dcterms:created xsi:type="dcterms:W3CDTF">2020-10-07T02:47:54Z</dcterms:created>
  <dcterms:modified xsi:type="dcterms:W3CDTF">2020-11-17T13:43:45Z</dcterms:modified>
</cp:coreProperties>
</file>