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3.png" ContentType="image/png"/>
  <Override PartName="/ppt/media/image2.jpeg" ContentType="image/jpeg"/>
  <Override PartName="/ppt/media/image1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382C3C9-1008-44EA-9AB4-0AABD5D0BECF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9200" cy="3772080"/>
          </a:xfrm>
          <a:prstGeom prst="rect">
            <a:avLst/>
          </a:prstGeom>
        </p:spPr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elsevier.com/termsandconditions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hyperlink" Target="http://www.elsevier.com/termsandconditions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60000" y="1260000"/>
            <a:ext cx="8640000" cy="204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3186"/>
              </a:spcAft>
            </a:pPr>
            <a:r>
              <a:rPr b="0" i="1" lang="en-US" sz="1700" spc="-1" strike="noStrike">
                <a:solidFill>
                  <a:srgbClr val="ffffff"/>
                </a:solidFill>
                <a:latin typeface="Arial"/>
              </a:rPr>
              <a:t>Inferring Leading Interactions in the p53/Mdm2/Mdmx Circuit through Live-Cell Imaging and Modeling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</a:rPr>
              <a:t> </a:t>
            </a:r>
            <a:endParaRPr b="0" lang="en-US" sz="17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Aft>
                <a:spcPts val="2750"/>
              </a:spcAft>
            </a:pPr>
            <a:r>
              <a:rPr b="0" i="1" lang="en-US" sz="1100" spc="-1" strike="noStrike">
                <a:solidFill>
                  <a:srgbClr val="ffffff"/>
                </a:solidFill>
                <a:latin typeface="Arial"/>
              </a:rPr>
              <a:t>Mathias L. Heltberg, Sheng-hong Chen, Alba Jiménez, Ashwini Jambhekar, Mogens H. Jensen, Galit Lahav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 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i="1" lang="en-US" sz="1200" spc="-1" strike="noStrike">
                <a:solidFill>
                  <a:srgbClr val="ffffff"/>
                </a:solidFill>
                <a:latin typeface="Arial"/>
              </a:rPr>
              <a:t>cels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 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Volume 9 Issue 6 Pages 548-558.e5 (December 2019)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DOI: 10.1016/j.cels.2019.10.010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952560" y="6624000"/>
            <a:ext cx="5556240" cy="23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900" spc="-1" strike="noStrike">
                <a:solidFill>
                  <a:srgbClr val="ffffff"/>
                </a:solidFill>
                <a:latin typeface="Arial"/>
              </a:rPr>
              <a:t>Copyright © 2019 Elsevier Inc.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  <a:hlinkClick r:id="rId1"/>
              </a:rPr>
              <a:t> Terms and Conditions</a:t>
            </a: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Logo" descr=""/>
          <p:cNvPicPr/>
          <p:nvPr/>
        </p:nvPicPr>
        <p:blipFill>
          <a:blip r:embed="rId2"/>
          <a:stretch/>
        </p:blipFill>
        <p:spPr>
          <a:xfrm>
            <a:off x="79200" y="6212880"/>
            <a:ext cx="708120" cy="49644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9200" y="79200"/>
            <a:ext cx="898560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Main graphic" descr=""/>
          <p:cNvPicPr/>
          <p:nvPr/>
        </p:nvPicPr>
        <p:blipFill>
          <a:blip r:embed="rId1"/>
          <a:stretch/>
        </p:blipFill>
        <p:spPr>
          <a:xfrm>
            <a:off x="2105280" y="762120"/>
            <a:ext cx="4984200" cy="4984200"/>
          </a:xfrm>
          <a:prstGeom prst="rect">
            <a:avLst/>
          </a:prstGeom>
          <a:ln>
            <a:noFill/>
          </a:ln>
        </p:spPr>
      </p:pic>
      <p:sp>
        <p:nvSpPr>
          <p:cNvPr id="49" name="TextShape 2"/>
          <p:cNvSpPr txBox="1"/>
          <p:nvPr/>
        </p:nvSpPr>
        <p:spPr>
          <a:xfrm>
            <a:off x="952560" y="6477120"/>
            <a:ext cx="8254800" cy="23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900" spc="-1" strike="noStrike">
                <a:solidFill>
                  <a:srgbClr val="ffffff"/>
                </a:solidFill>
                <a:latin typeface="Arial"/>
              </a:rPr>
              <a:t>cels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</a:rPr>
              <a:t> 2019 9548-558.e5DOI: (10.1016/j.cels.2019.10.010) </a:t>
            </a: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952560" y="6624000"/>
            <a:ext cx="5556240" cy="23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900" spc="-1" strike="noStrike">
                <a:solidFill>
                  <a:srgbClr val="ffffff"/>
                </a:solidFill>
                <a:latin typeface="Arial"/>
              </a:rPr>
              <a:t>Copyright © 2019 Elsevier Inc.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  <a:hlinkClick r:id="rId2"/>
              </a:rPr>
              <a:t> Terms and Conditions</a:t>
            </a: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Logo" descr=""/>
          <p:cNvPicPr/>
          <p:nvPr/>
        </p:nvPicPr>
        <p:blipFill>
          <a:blip r:embed="rId3"/>
          <a:stretch/>
        </p:blipFill>
        <p:spPr>
          <a:xfrm>
            <a:off x="79200" y="6212880"/>
            <a:ext cx="708120" cy="49644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