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611" r:id="rId4"/>
    <p:sldId id="2620" r:id="rId5"/>
    <p:sldId id="2621" r:id="rId6"/>
    <p:sldId id="2624" r:id="rId7"/>
    <p:sldId id="2622" r:id="rId8"/>
    <p:sldId id="2623" r:id="rId9"/>
    <p:sldId id="2640" r:id="rId10"/>
    <p:sldId id="2625" r:id="rId11"/>
    <p:sldId id="2626" r:id="rId12"/>
    <p:sldId id="2627" r:id="rId13"/>
    <p:sldId id="2628" r:id="rId14"/>
    <p:sldId id="2629" r:id="rId15"/>
    <p:sldId id="2630" r:id="rId16"/>
    <p:sldId id="2651" r:id="rId17"/>
    <p:sldId id="2614" r:id="rId18"/>
    <p:sldId id="2616" r:id="rId19"/>
    <p:sldId id="2639" r:id="rId20"/>
    <p:sldId id="1188" r:id="rId21"/>
  </p:sldIdLst>
  <p:sldSz cx="12190413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E208E"/>
    <a:srgbClr val="FF3300"/>
    <a:srgbClr val="008000"/>
    <a:srgbClr val="CC0000"/>
    <a:srgbClr val="DDDDDD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/>
    <p:restoredTop sz="94660"/>
  </p:normalViewPr>
  <p:slideViewPr>
    <p:cSldViewPr showGuides="1">
      <p:cViewPr varScale="1">
        <p:scale>
          <a:sx n="104" d="100"/>
          <a:sy n="104" d="100"/>
        </p:scale>
        <p:origin x="104" y="136"/>
      </p:cViewPr>
      <p:guideLst>
        <p:guide orient="horz" pos="2207"/>
        <p:guide pos="3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6952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073" descr="bg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5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1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0"/>
            <a:ext cx="10971372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2178" y="188913"/>
            <a:ext cx="2730145" cy="59880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744" y="188913"/>
            <a:ext cx="8032165" cy="59880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759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920" y="1600201"/>
            <a:ext cx="53759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omic Sans MS" panose="030F0702030302020204" pitchFamily="66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8" descr="老鹰ppt模板-0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bg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title"/>
          </p:nvPr>
        </p:nvSpPr>
        <p:spPr>
          <a:xfrm>
            <a:off x="431800" y="188913"/>
            <a:ext cx="5232400" cy="8366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个人基本信息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Comic Sans MS" panose="030F0702030302020204" pitchFamily="66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50" y="115888"/>
            <a:ext cx="2082800" cy="36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2155825" y="104775"/>
            <a:ext cx="98425" cy="360363"/>
          </a:xfrm>
          <a:prstGeom prst="rect">
            <a:avLst/>
          </a:prstGeom>
          <a:solidFill>
            <a:srgbClr val="FF6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3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05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7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4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/>
          <p:nvPr/>
        </p:nvSpPr>
        <p:spPr>
          <a:xfrm>
            <a:off x="9741535" y="1311910"/>
            <a:ext cx="23590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移动端页面布局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/>
          <p:nvPr/>
        </p:nvSpPr>
        <p:spPr>
          <a:xfrm>
            <a:off x="4292918" y="1572895"/>
            <a:ext cx="3357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什么是屏幕分辨率？</a:t>
            </a:r>
          </a:p>
        </p:txBody>
      </p:sp>
      <p:sp>
        <p:nvSpPr>
          <p:cNvPr id="24579" name="TextBox 2"/>
          <p:cNvSpPr txBox="1"/>
          <p:nvPr/>
        </p:nvSpPr>
        <p:spPr>
          <a:xfrm>
            <a:off x="2292668" y="2715895"/>
            <a:ext cx="7643812" cy="1338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屏幕分辨率：指横纵方向上的像素点数，单位为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px,1px=1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个像素点。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一般以纵向像素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横向像素表示 一个手机的屏幕分辨率。如：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1960*1080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这里的一个像素是指物理设备的一个像素点。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/>
          <p:nvPr/>
        </p:nvSpPr>
        <p:spPr>
          <a:xfrm>
            <a:off x="3991610" y="857250"/>
            <a:ext cx="37242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什么是屏幕像素密度？</a:t>
            </a:r>
          </a:p>
        </p:txBody>
      </p:sp>
      <p:sp>
        <p:nvSpPr>
          <p:cNvPr id="25603" name="矩形 2"/>
          <p:cNvSpPr/>
          <p:nvPr/>
        </p:nvSpPr>
        <p:spPr>
          <a:xfrm>
            <a:off x="2348548" y="1595438"/>
            <a:ext cx="7643812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屏幕像素密度：屏幕上每英寸可以显示像素点的数量，单位是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ppi(pixels  per inch)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缩写。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屏幕像素密度与屏幕尺寸，屏幕分辨率有关，在单一条件下，屏幕尺寸越小，分辨率越高，像素密度越大，反之越小。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iphone3GS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区别：屏幕尺寸一样，屏幕分辨率相差一倍，屏幕像素密度也相差一倍。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73" y="3643313"/>
            <a:ext cx="2828925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/>
          <p:nvPr/>
        </p:nvSpPr>
        <p:spPr>
          <a:xfrm>
            <a:off x="2063115" y="1013460"/>
            <a:ext cx="778668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像素，将显示器分成非常细小的方格，每一个方格就是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网页重构中使用的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和屏幕分辨率的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不一定是一样的大小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627" name="TextBox 3"/>
          <p:cNvSpPr txBox="1"/>
          <p:nvPr/>
        </p:nvSpPr>
        <p:spPr>
          <a:xfrm>
            <a:off x="2063115" y="2013585"/>
            <a:ext cx="67865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实际上像素分为两种：设备像素和逻辑像素（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像素）</a:t>
            </a:r>
          </a:p>
        </p:txBody>
      </p:sp>
      <p:sp>
        <p:nvSpPr>
          <p:cNvPr id="26628" name="矩形 4"/>
          <p:cNvSpPr/>
          <p:nvPr/>
        </p:nvSpPr>
        <p:spPr>
          <a:xfrm>
            <a:off x="2134553" y="2656523"/>
            <a:ext cx="75723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：设备像素比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DPR(devicePixelRatio)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是默认缩放为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的情况下，设备像素和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像素的比值</a:t>
            </a:r>
          </a:p>
        </p:txBody>
      </p:sp>
      <p:sp>
        <p:nvSpPr>
          <p:cNvPr id="26629" name="矩形 5"/>
          <p:cNvSpPr/>
          <p:nvPr/>
        </p:nvSpPr>
        <p:spPr>
          <a:xfrm>
            <a:off x="2205990" y="3656648"/>
            <a:ext cx="7358063" cy="2586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在早先的移动设备中，并没有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DPR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的概念。随着技术的发展，移动设备的屏幕像素密度越来越高。从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iphone4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开始苹果公司推出了所谓的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retina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视网膜屏幕。之所以叫做视网膜屏幕，是因为屏幕的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PPI(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屏幕像素密度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太高，人的视网膜无法分辨出屏幕上的像素点。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iphone4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的分辨率提高了一倍，但屏幕尺寸却没有变化，这意味着同样大小的屏幕上，像素多了一倍，于是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DPR =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90" y="1734185"/>
            <a:ext cx="7779385" cy="4493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2980" y="959485"/>
            <a:ext cx="4917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iPhone屏幕分辨率，开发尺寸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/>
          <p:nvPr/>
        </p:nvSpPr>
        <p:spPr>
          <a:xfrm>
            <a:off x="3454718" y="1072833"/>
            <a:ext cx="4400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等比缩放布局（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布局）</a:t>
            </a:r>
          </a:p>
        </p:txBody>
      </p:sp>
      <p:sp>
        <p:nvSpPr>
          <p:cNvPr id="27651" name="矩形 2"/>
          <p:cNvSpPr/>
          <p:nvPr/>
        </p:nvSpPr>
        <p:spPr>
          <a:xfrm>
            <a:off x="2168843" y="1930083"/>
            <a:ext cx="785812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等比缩放布局的特点：页面里边的元素会根据分辨率等比例</a:t>
            </a:r>
            <a:r>
              <a:rPr lang="zh-CN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放大</a:t>
            </a:r>
            <a:r>
              <a:rPr lang="zh-CN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或缩小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1.rem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是什么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rem(font size of the root element)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是指相对于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根元素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的字体大小的倍数。</a:t>
            </a:r>
          </a:p>
        </p:txBody>
      </p:sp>
      <p:sp>
        <p:nvSpPr>
          <p:cNvPr id="27652" name="矩形 3"/>
          <p:cNvSpPr/>
          <p:nvPr/>
        </p:nvSpPr>
        <p:spPr>
          <a:xfrm>
            <a:off x="2169160" y="3503930"/>
            <a:ext cx="7215188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为什么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web app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要使用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rem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？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实现强大的屏幕适配布局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淘宝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腾讯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网易等网站都是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布局适配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)rem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能等比例适配所有屏幕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根据变化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的字体大小来控制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的大小。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sym typeface="+mn-ea"/>
              </a:rPr>
              <a:t>3.rem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是根元素（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font-size</a:t>
            </a:r>
            <a:r>
              <a:rPr lang="zh-CN" altLang="zh-CN" b="1" dirty="0">
                <a:solidFill>
                  <a:schemeClr val="bg1"/>
                </a:solidFill>
                <a:sym typeface="+mn-ea"/>
              </a:rPr>
              <a:t>的倍数。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/>
          <p:nvPr/>
        </p:nvSpPr>
        <p:spPr>
          <a:xfrm>
            <a:off x="2737168" y="2157095"/>
            <a:ext cx="6429375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vw：viewpo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width，视窗宽度，1vw等于视窗宽度的1%。</a:t>
            </a:r>
          </a:p>
          <a:p>
            <a:pPr eaLnBrk="1" hangingPunct="1">
              <a:lnSpc>
                <a:spcPct val="200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vh：viewpo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height，视窗高度，1vh等于视窗高度的1%。</a:t>
            </a:r>
          </a:p>
          <a:p>
            <a:pPr eaLnBrk="1" hangingPunct="1">
              <a:lnSpc>
                <a:spcPct val="200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vmin：vw和vh中较小的那个。</a:t>
            </a:r>
          </a:p>
          <a:p>
            <a:pPr eaLnBrk="1" hangingPunct="1">
              <a:lnSpc>
                <a:spcPct val="200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vmax：vw和vh中较大的那个。</a:t>
            </a:r>
          </a:p>
          <a:p>
            <a:pPr eaLnBrk="1" hangingPunct="1">
              <a:lnSpc>
                <a:spcPct val="200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vw, vh, vmin, vmax：IE9+局部支持，chrome/firefox/safari/opera支持，iOS safari 8+支持，Android browser4.4+支持，chrome for android39支持</a:t>
            </a:r>
          </a:p>
        </p:txBody>
      </p:sp>
      <p:sp>
        <p:nvSpPr>
          <p:cNvPr id="28675" name="矩形 2"/>
          <p:cNvSpPr/>
          <p:nvPr/>
        </p:nvSpPr>
        <p:spPr>
          <a:xfrm>
            <a:off x="4737418" y="928688"/>
            <a:ext cx="27146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   vh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/>
          <p:nvPr/>
        </p:nvSpPr>
        <p:spPr>
          <a:xfrm>
            <a:off x="3621088" y="785813"/>
            <a:ext cx="49482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做等比缩放布局</a:t>
            </a:r>
          </a:p>
        </p:txBody>
      </p:sp>
      <p:sp>
        <p:nvSpPr>
          <p:cNvPr id="29699" name="矩形 2"/>
          <p:cNvSpPr/>
          <p:nvPr/>
        </p:nvSpPr>
        <p:spPr>
          <a:xfrm>
            <a:off x="2335213" y="1196975"/>
            <a:ext cx="785812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1.rem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是指相对于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根元素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的字体大小的单位。</a:t>
            </a:r>
          </a:p>
        </p:txBody>
      </p:sp>
      <p:sp>
        <p:nvSpPr>
          <p:cNvPr id="29700" name="矩形 2"/>
          <p:cNvSpPr/>
          <p:nvPr/>
        </p:nvSpPr>
        <p:spPr>
          <a:xfrm>
            <a:off x="2335213" y="3357563"/>
            <a:ext cx="785812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3.VW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视窗宽度，1vw等于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视窗宽度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的1%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29701" name="矩形 2"/>
          <p:cNvSpPr/>
          <p:nvPr/>
        </p:nvSpPr>
        <p:spPr>
          <a:xfrm>
            <a:off x="2335213" y="2271713"/>
            <a:ext cx="7858125" cy="86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根元素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如果根元素是相对设备尺寸自动变换。</a:t>
            </a:r>
          </a:p>
        </p:txBody>
      </p:sp>
      <p:sp>
        <p:nvSpPr>
          <p:cNvPr id="29702" name="矩形 2"/>
          <p:cNvSpPr/>
          <p:nvPr/>
        </p:nvSpPr>
        <p:spPr>
          <a:xfrm>
            <a:off x="2366963" y="4508500"/>
            <a:ext cx="7858125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4.VW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转换成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PX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赋值给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font-size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例：设备的分辨率为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640*1136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，逻辑像素为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320*568     1VW=3.2px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Font-size:100px;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    font-size:31.25vw;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1rem=31.25vw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可一起结合写等比例缩放布局。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915" y="779145"/>
            <a:ext cx="110286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100%</a:t>
            </a:r>
            <a:r>
              <a:rPr lang="zh-CN" altLang="en-US" sz="2800" b="1">
                <a:solidFill>
                  <a:schemeClr val="bg1"/>
                </a:solidFill>
              </a:rPr>
              <a:t>布局（弹性布局）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实现方案：采用</a:t>
            </a:r>
            <a:r>
              <a:rPr lang="en-US" altLang="zh-CN" sz="2000">
                <a:solidFill>
                  <a:schemeClr val="bg1"/>
                </a:solidFill>
              </a:rPr>
              <a:t>PX</a:t>
            </a:r>
            <a:r>
              <a:rPr lang="zh-CN" altLang="en-US" sz="2000">
                <a:solidFill>
                  <a:schemeClr val="bg1"/>
                </a:solidFill>
              </a:rPr>
              <a:t>方式，借助弹性盒实现。</a:t>
            </a: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等比例缩放布局（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rem</a:t>
            </a:r>
            <a:r>
              <a:rPr lang="zh-CN" altLang="zh-CN" sz="2800" b="1">
                <a:solidFill>
                  <a:schemeClr val="bg1"/>
                </a:solidFill>
                <a:sym typeface="+mn-ea"/>
              </a:rPr>
              <a:t>布局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sz="2800">
                <a:solidFill>
                  <a:srgbClr val="FF0000"/>
                </a:solidFill>
              </a:rPr>
              <a:t>1.</a:t>
            </a:r>
            <a:r>
              <a:rPr sz="2000">
                <a:solidFill>
                  <a:srgbClr val="FF0000"/>
                </a:solidFill>
              </a:rPr>
              <a:t>&lt;!--</a:t>
            </a:r>
          </a:p>
          <a:p>
            <a:r>
              <a:rPr lang="en-US" sz="2000">
                <a:solidFill>
                  <a:srgbClr val="FF0000"/>
                </a:solidFill>
              </a:rPr>
              <a:t>html{font-size:31.25vw</a:t>
            </a:r>
            <a:r>
              <a:rPr lang="zh-CN" altLang="en-US" sz="2000">
                <a:solidFill>
                  <a:srgbClr val="FF0000"/>
                </a:solidFill>
              </a:rPr>
              <a:t>（可变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zh-CN" altLang="zh-CN" sz="2000">
                <a:solidFill>
                  <a:srgbClr val="FF0000"/>
                </a:solidFill>
              </a:rPr>
              <a:t>设计稿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r>
              <a:rPr lang="en-US" sz="2000">
                <a:solidFill>
                  <a:srgbClr val="FF0000"/>
                </a:solidFill>
              </a:rPr>
              <a:t>;}</a:t>
            </a:r>
          </a:p>
          <a:p>
            <a:r>
              <a:rPr lang="en-US" sz="2000">
                <a:solidFill>
                  <a:srgbClr val="FF0000"/>
                </a:solidFill>
              </a:rPr>
              <a:t>31.25vw=100px</a:t>
            </a:r>
            <a:r>
              <a:rPr lang="en-US" sz="2000">
                <a:solidFill>
                  <a:srgbClr val="FFFF00"/>
                </a:solidFill>
              </a:rPr>
              <a:t>(50</a:t>
            </a:r>
            <a:r>
              <a:rPr lang="en-US" altLang="zh-CN" sz="2000">
                <a:solidFill>
                  <a:srgbClr val="FFFF00"/>
                </a:solidFill>
              </a:rPr>
              <a:t>px</a:t>
            </a:r>
            <a:r>
              <a:rPr lang="zh-CN" altLang="zh-CN" sz="2000">
                <a:solidFill>
                  <a:srgbClr val="FFFF00"/>
                </a:solidFill>
              </a:rPr>
              <a:t>或</a:t>
            </a:r>
            <a:r>
              <a:rPr lang="en-US" altLang="zh-CN" sz="2000">
                <a:solidFill>
                  <a:srgbClr val="FFFF00"/>
                </a:solidFill>
                <a:sym typeface="+mn-ea"/>
              </a:rPr>
              <a:t>100px</a:t>
            </a:r>
            <a:r>
              <a:rPr lang="zh-CN" altLang="en-US" sz="2000">
                <a:solidFill>
                  <a:srgbClr val="FFFF00"/>
                </a:solidFill>
                <a:sym typeface="+mn-ea"/>
              </a:rPr>
              <a:t>为基准单位（好算）</a:t>
            </a:r>
            <a:r>
              <a:rPr lang="en-US" sz="2000">
                <a:solidFill>
                  <a:srgbClr val="FFFF00"/>
                </a:solidFill>
              </a:rPr>
              <a:t>)</a:t>
            </a:r>
            <a:r>
              <a:rPr lang="en-US" sz="2000">
                <a:solidFill>
                  <a:srgbClr val="FF0000"/>
                </a:solidFill>
              </a:rPr>
              <a:t>/3.2px</a:t>
            </a:r>
          </a:p>
          <a:p>
            <a:r>
              <a:rPr lang="en-US" sz="2000">
                <a:solidFill>
                  <a:srgbClr val="FF0000"/>
                </a:solidFill>
              </a:rPr>
              <a:t>3.2px=320(</a:t>
            </a:r>
            <a:r>
              <a:rPr lang="zh-CN" altLang="en-US" sz="2000">
                <a:solidFill>
                  <a:srgbClr val="FF0000"/>
                </a:solidFill>
              </a:rPr>
              <a:t>视口宽度）</a:t>
            </a:r>
            <a:r>
              <a:rPr lang="en-US" altLang="zh-CN" sz="2000">
                <a:solidFill>
                  <a:srgbClr val="FF0000"/>
                </a:solidFill>
              </a:rPr>
              <a:t>/100(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1vw等于视窗宽度的1%。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zh-CN" sz="2000">
                <a:solidFill>
                  <a:schemeClr val="bg1"/>
                </a:solidFill>
              </a:rPr>
              <a:t>元素大小（</a:t>
            </a:r>
            <a:r>
              <a:rPr lang="en-US" altLang="zh-CN" sz="2000">
                <a:solidFill>
                  <a:schemeClr val="bg1"/>
                </a:solidFill>
              </a:rPr>
              <a:t>rem</a:t>
            </a:r>
            <a:r>
              <a:rPr lang="zh-CN" altLang="zh-CN" sz="2000">
                <a:solidFill>
                  <a:schemeClr val="bg1"/>
                </a:solidFill>
              </a:rPr>
              <a:t>）</a:t>
            </a:r>
            <a:r>
              <a:rPr lang="en-US" altLang="zh-CN" sz="2000">
                <a:solidFill>
                  <a:schemeClr val="bg1"/>
                </a:solidFill>
              </a:rPr>
              <a:t>=</a:t>
            </a:r>
            <a:r>
              <a:rPr lang="zh-CN" altLang="zh-CN" sz="2000">
                <a:solidFill>
                  <a:schemeClr val="bg1"/>
                </a:solidFill>
              </a:rPr>
              <a:t>原图量尺寸</a:t>
            </a:r>
            <a:r>
              <a:rPr lang="en-US" altLang="zh-CN" sz="2000">
                <a:solidFill>
                  <a:schemeClr val="bg1"/>
                </a:solidFill>
              </a:rPr>
              <a:t>/dpr/100</a:t>
            </a:r>
            <a:r>
              <a:rPr lang="zh-CN" altLang="zh-CN" sz="2000">
                <a:solidFill>
                  <a:srgbClr val="FFFF00"/>
                </a:solidFill>
              </a:rPr>
              <a:t>（</a:t>
            </a:r>
            <a:r>
              <a:rPr lang="en-US" altLang="zh-CN" sz="2000">
                <a:solidFill>
                  <a:srgbClr val="FFFF00"/>
                </a:solidFill>
              </a:rPr>
              <a:t>50px</a:t>
            </a:r>
            <a:r>
              <a:rPr lang="zh-CN" altLang="zh-CN" sz="2000">
                <a:solidFill>
                  <a:srgbClr val="FFFF00"/>
                </a:solidFill>
              </a:rPr>
              <a:t>、</a:t>
            </a:r>
            <a:r>
              <a:rPr lang="en-US" altLang="zh-CN" sz="2000">
                <a:solidFill>
                  <a:srgbClr val="FFFF00"/>
                </a:solidFill>
              </a:rPr>
              <a:t>100px</a:t>
            </a:r>
            <a:r>
              <a:rPr lang="zh-CN" altLang="en-US" sz="2000">
                <a:solidFill>
                  <a:srgbClr val="FFFF00"/>
                </a:solidFill>
              </a:rPr>
              <a:t>为基准单位（好算）</a:t>
            </a:r>
            <a:r>
              <a:rPr lang="zh-CN" altLang="zh-CN" sz="2000">
                <a:solidFill>
                  <a:srgbClr val="FFFF00"/>
                </a:solidFill>
              </a:rPr>
              <a:t>）</a:t>
            </a:r>
          </a:p>
          <a:p>
            <a:r>
              <a:rPr sz="2000">
                <a:solidFill>
                  <a:schemeClr val="bg1"/>
                </a:solidFill>
              </a:rPr>
              <a:t>    --&gt;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，用媒体查询设置</a:t>
            </a:r>
            <a:r>
              <a:rPr lang="en-US" altLang="zh-CN" sz="2000">
                <a:solidFill>
                  <a:schemeClr val="bg1"/>
                </a:solidFill>
              </a:rPr>
              <a:t>html</a:t>
            </a:r>
            <a:r>
              <a:rPr lang="zh-CN" altLang="zh-CN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font-size</a:t>
            </a:r>
            <a:r>
              <a:rPr lang="zh-CN" altLang="en-US" sz="2000">
                <a:solidFill>
                  <a:schemeClr val="bg1"/>
                </a:solidFill>
              </a:rPr>
              <a:t>配合</a:t>
            </a:r>
            <a:r>
              <a:rPr lang="en-US" altLang="zh-CN" sz="2000">
                <a:solidFill>
                  <a:schemeClr val="bg1"/>
                </a:solidFill>
              </a:rPr>
              <a:t>rem</a:t>
            </a:r>
            <a:r>
              <a:rPr lang="zh-CN" altLang="zh-CN" sz="2000">
                <a:solidFill>
                  <a:schemeClr val="bg1"/>
                </a:solidFill>
              </a:rPr>
              <a:t>（设置判断条件的节点）</a:t>
            </a:r>
          </a:p>
          <a:p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3, </a:t>
            </a:r>
            <a:r>
              <a:rPr lang="zh-CN" altLang="zh-CN" sz="2000" dirty="0">
                <a:solidFill>
                  <a:srgbClr val="FFFF00"/>
                </a:solidFill>
                <a:sym typeface="+mn-ea"/>
              </a:rPr>
              <a:t>通过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动态设置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html</a:t>
            </a:r>
            <a:r>
              <a:rPr lang="zh-CN" altLang="zh-CN" sz="2000" dirty="0">
                <a:solidFill>
                  <a:srgbClr val="FFFF00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font-size</a:t>
            </a:r>
            <a:r>
              <a:rPr lang="zh-CN" altLang="zh-CN" sz="2000" dirty="0">
                <a:solidFill>
                  <a:srgbClr val="FFFF00"/>
                </a:solidFill>
                <a:sym typeface="+mn-ea"/>
              </a:rPr>
              <a:t>同样元素单位也要配合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rem</a:t>
            </a:r>
            <a:r>
              <a:rPr lang="zh-CN" altLang="zh-CN" sz="2000" dirty="0">
                <a:solidFill>
                  <a:srgbClr val="FFFF00"/>
                </a:solidFill>
                <a:sym typeface="+mn-ea"/>
              </a:rPr>
              <a:t>实现等比例缩放布局。</a:t>
            </a:r>
            <a:endParaRPr lang="zh-CN" altLang="zh-CN" sz="20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zh-CN" sz="20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/>
          <p:nvPr/>
        </p:nvSpPr>
        <p:spPr>
          <a:xfrm>
            <a:off x="3367723" y="1311593"/>
            <a:ext cx="44500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移动端页面布局</a:t>
            </a:r>
          </a:p>
        </p:txBody>
      </p:sp>
      <p:sp>
        <p:nvSpPr>
          <p:cNvPr id="17411" name="矩形 5"/>
          <p:cNvSpPr/>
          <p:nvPr/>
        </p:nvSpPr>
        <p:spPr>
          <a:xfrm>
            <a:off x="2778125" y="3157855"/>
            <a:ext cx="62452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弹性布局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拉勾⽹、天猫首页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等比缩放布局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网易、淘宝首页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5"/>
          <p:cNvSpPr/>
          <p:nvPr/>
        </p:nvSpPr>
        <p:spPr>
          <a:xfrm>
            <a:off x="3255963" y="576898"/>
            <a:ext cx="472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弹性布局（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布局）案例</a:t>
            </a: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1505585"/>
            <a:ext cx="2770188" cy="4833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8" y="1481773"/>
            <a:ext cx="2740025" cy="531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0" y="1505585"/>
            <a:ext cx="4740275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/>
          <p:nvPr/>
        </p:nvSpPr>
        <p:spPr>
          <a:xfrm>
            <a:off x="3656965" y="418783"/>
            <a:ext cx="4400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等比缩放布局（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布局）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78" y="1704658"/>
            <a:ext cx="2389187" cy="4786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65" y="1418908"/>
            <a:ext cx="2713038" cy="521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15" y="1062038"/>
            <a:ext cx="3040063" cy="561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5"/>
          <p:cNvSpPr txBox="1"/>
          <p:nvPr/>
        </p:nvSpPr>
        <p:spPr>
          <a:xfrm>
            <a:off x="4967923" y="448945"/>
            <a:ext cx="23383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混合布局案例</a:t>
            </a: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0" y="1301433"/>
            <a:ext cx="2500313" cy="460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35" y="1301433"/>
            <a:ext cx="2705100" cy="493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435" y="1234758"/>
            <a:ext cx="2962275" cy="521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/>
          <p:nvPr/>
        </p:nvSpPr>
        <p:spPr>
          <a:xfrm>
            <a:off x="3189605" y="374015"/>
            <a:ext cx="50831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弹性布局（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布局）的特点</a:t>
            </a:r>
          </a:p>
        </p:txBody>
      </p:sp>
      <p:sp>
        <p:nvSpPr>
          <p:cNvPr id="20483" name="矩形 3"/>
          <p:cNvSpPr/>
          <p:nvPr/>
        </p:nvSpPr>
        <p:spPr>
          <a:xfrm>
            <a:off x="2344420" y="986790"/>
            <a:ext cx="7500938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不管分辨率怎么变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顶部与底部的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，它的⾼度和位置都不变；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中间每条招聘信息不管分辨率怎么变，招聘公司的图标等信息 都位于条目的左边，薪资都位于右边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关键元素高宽和位置都不变，只有容器元素在做伸缩变换。对于这类app，记住一个开发原则就好：文字流式，控件弹性，图片等比缩放</a:t>
            </a: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78" y="3263583"/>
            <a:ext cx="5000625" cy="318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2862407" y="1998494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物理像素</a:t>
            </a:r>
          </a:p>
        </p:txBody>
      </p:sp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2500630" y="2968625"/>
            <a:ext cx="7379335" cy="2061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设备的独立像素</a:t>
            </a:r>
            <a:r>
              <a:rPr lang="en-US" altLang="zh-CN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默认设置的分辨率</a:t>
            </a:r>
            <a:r>
              <a:rPr lang="en-US" altLang="zh-CN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3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ClrTx/>
              <a:buSzTx/>
            </a:pPr>
            <a:endParaRPr lang="zh-CN" altLang="en-US" sz="3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320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sz="32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像素</a:t>
            </a:r>
            <a:r>
              <a:rPr lang="en-US" altLang="zh-CN" sz="32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32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逻辑像素</a:t>
            </a:r>
            <a:r>
              <a:rPr lang="en-US" altLang="zh-CN" sz="32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US" altLang="zh-CN" sz="3200" b="0" cap="none" spc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A_矩形 2"/>
          <p:cNvSpPr/>
          <p:nvPr>
            <p:custDataLst>
              <p:tags r:id="rId3"/>
            </p:custDataLst>
          </p:nvPr>
        </p:nvSpPr>
        <p:spPr>
          <a:xfrm>
            <a:off x="4689022" y="1998494"/>
            <a:ext cx="451739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320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设备支持的最大分辨率</a:t>
            </a:r>
            <a:r>
              <a:rPr lang="en-US" altLang="zh-CN" sz="320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3200" b="0" cap="none" spc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/>
          <p:nvPr/>
        </p:nvSpPr>
        <p:spPr>
          <a:xfrm>
            <a:off x="4554538" y="1432977"/>
            <a:ext cx="51435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布局视口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视觉视口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理想视口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/>
          <p:nvPr/>
        </p:nvSpPr>
        <p:spPr>
          <a:xfrm>
            <a:off x="4454208" y="570548"/>
            <a:ext cx="3357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什么是屏幕尺寸？</a:t>
            </a:r>
          </a:p>
        </p:txBody>
      </p:sp>
      <p:sp>
        <p:nvSpPr>
          <p:cNvPr id="23555" name="TextBox 5"/>
          <p:cNvSpPr txBox="1"/>
          <p:nvPr/>
        </p:nvSpPr>
        <p:spPr>
          <a:xfrm>
            <a:off x="2453958" y="1427798"/>
            <a:ext cx="764381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移动端屏幕尺寸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屏幕对角线的长度，单位是英寸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英寸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=2.54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厘米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常见的尺寸有：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927985"/>
            <a:ext cx="5048250" cy="3305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0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BBACB"/>
      </a:accent5>
      <a:accent6>
        <a:srgbClr val="002D5B"/>
      </a:accent6>
      <a:hlink>
        <a:srgbClr val="0066CC"/>
      </a:hlink>
      <a:folHlink>
        <a:srgbClr val="808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75000"/>
          </a:schemeClr>
        </a:solidFill>
        <a:ln w="9525">
          <a:solidFill>
            <a:schemeClr val="accent2"/>
          </a:solidFill>
          <a:miter lim="800000"/>
        </a:ln>
      </a:spPr>
      <a:bodyPr wrap="square">
        <a:spAutoFit/>
      </a:bodyPr>
      <a:lstStyle>
        <a:defPPr eaLnBrk="1" hangingPunct="1">
          <a:defRPr sz="20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1001</Words>
  <Application>Microsoft Office PowerPoint</Application>
  <PresentationFormat>自定义</PresentationFormat>
  <Paragraphs>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Comic Sans MS</vt:lpstr>
      <vt:lpstr>Times New Roman</vt:lpstr>
      <vt:lpstr>自定义设计方案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网络基础</dc:title>
  <dc:creator>wutao</dc:creator>
  <cp:lastModifiedBy>yang huaizhi</cp:lastModifiedBy>
  <cp:revision>1827</cp:revision>
  <dcterms:created xsi:type="dcterms:W3CDTF">2001-06-18T12:28:00Z</dcterms:created>
  <dcterms:modified xsi:type="dcterms:W3CDTF">2022-08-31T14:44:01Z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