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  <p:sldMasterId id="2147483757" r:id="rId6"/>
    <p:sldMasterId id="2147483758" r:id="rId7"/>
    <p:sldMasterId id="2147483759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</p:sldIdLst>
  <p:sldSz cy="5143500" cx="9144000"/>
  <p:notesSz cx="6858000" cy="9144000"/>
  <p:embeddedFontLst>
    <p:embeddedFont>
      <p:font typeface="Mulish"/>
      <p:regular r:id="rId35"/>
      <p:bold r:id="rId36"/>
      <p:italic r:id="rId37"/>
      <p:boldItalic r:id="rId38"/>
    </p:embeddedFont>
    <p:embeddedFont>
      <p:font typeface="Bebas Neue"/>
      <p:regular r:id="rId39"/>
    </p:embeddedFont>
    <p:embeddedFont>
      <p:font typeface="Quicksand"/>
      <p:regular r:id="rId40"/>
      <p:bold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DM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icksand-regular.fntdata"/><Relationship Id="rId42" Type="http://schemas.openxmlformats.org/officeDocument/2006/relationships/font" Target="fonts/PTSans-regular.fntdata"/><Relationship Id="rId41" Type="http://schemas.openxmlformats.org/officeDocument/2006/relationships/font" Target="fonts/Quicksand-bold.fntdata"/><Relationship Id="rId44" Type="http://schemas.openxmlformats.org/officeDocument/2006/relationships/font" Target="fonts/PTSans-italic.fntdata"/><Relationship Id="rId43" Type="http://schemas.openxmlformats.org/officeDocument/2006/relationships/font" Target="fonts/PTSans-bold.fntdata"/><Relationship Id="rId46" Type="http://schemas.openxmlformats.org/officeDocument/2006/relationships/font" Target="fonts/DMSans-regular.fntdata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8" Type="http://schemas.openxmlformats.org/officeDocument/2006/relationships/font" Target="fonts/DMSans-italic.fntdata"/><Relationship Id="rId47" Type="http://schemas.openxmlformats.org/officeDocument/2006/relationships/font" Target="fonts/DMSans-bold.fntdata"/><Relationship Id="rId49" Type="http://schemas.openxmlformats.org/officeDocument/2006/relationships/font" Target="fonts/DM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5" Type="http://schemas.openxmlformats.org/officeDocument/2006/relationships/font" Target="fonts/Mulish-regular.fntdata"/><Relationship Id="rId34" Type="http://schemas.openxmlformats.org/officeDocument/2006/relationships/slide" Target="slides/slide25.xml"/><Relationship Id="rId37" Type="http://schemas.openxmlformats.org/officeDocument/2006/relationships/font" Target="fonts/Mulish-italic.fntdata"/><Relationship Id="rId36" Type="http://schemas.openxmlformats.org/officeDocument/2006/relationships/font" Target="fonts/Mulish-bold.fntdata"/><Relationship Id="rId39" Type="http://schemas.openxmlformats.org/officeDocument/2006/relationships/font" Target="fonts/BebasNeue-regular.fntdata"/><Relationship Id="rId38" Type="http://schemas.openxmlformats.org/officeDocument/2006/relationships/font" Target="fonts/Mulish-boldItalic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388b1f61553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388b1f61553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38c9988185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38c9988185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388b1f61553_0_3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388b1f61553_0_3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388b1f61553_0_4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388b1f61553_0_4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388b1f61553_0_4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388b1f61553_0_4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38c924244d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38c924244d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388b1f61553_0_4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388b1f61553_0_4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38c924244d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38c924244d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38c998818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38c998818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38c998818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38c998818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8c998818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38c998818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88b1f61553_0_1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88b1f61553_0_1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38c9988185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38c9988185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388b1f61553_0_48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388b1f61553_0_48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38c924244d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38c924244d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38c924244d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38c924244d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8c924244d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38c924244d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88bd8d966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388bd8d966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8c9988185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8c9988185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38c9988185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38c9988185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38c998818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38c998818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38c9988185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38c9988185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38c9988185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38c9988185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38c998818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38c998818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8c9988185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8c9988185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0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5" name="Google Shape;1025;p10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6" name="Google Shape;1026;p10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7" name="Google Shape;1027;p10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28" name="Google Shape;1028;p10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29" name="Google Shape;1029;p10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30" name="Google Shape;1030;p10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31" name="Google Shape;1031;p10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2" name="Google Shape;1032;p105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105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4" name="Google Shape;1034;p105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105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6" name="Google Shape;1036;p105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7" name="Google Shape;1037;p105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10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10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41" name="Google Shape;1041;p10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2" name="Google Shape;1042;p10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3" name="Google Shape;1043;p10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44" name="Google Shape;1044;p10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5" name="Google Shape;1045;p10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46" name="Google Shape;1046;p1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7" name="Google Shape;1047;p106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106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106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106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1" name="Google Shape;1051;p106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2" name="Google Shape;1052;p106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5" name="Google Shape;1055;p10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6" name="Google Shape;1056;p10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10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58" name="Google Shape;1058;p10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59" name="Google Shape;1059;p10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60" name="Google Shape;1060;p10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61" name="Google Shape;1061;p10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107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3" name="Google Shape;1063;p107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4" name="Google Shape;1064;p107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5" name="Google Shape;1065;p107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6" name="Google Shape;1066;p107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7" name="Google Shape;1067;p107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8" name="Google Shape;1068;p107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9" name="Google Shape;1069;p107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2" name="Google Shape;1072;p10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73" name="Google Shape;1073;p10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4" name="Google Shape;1074;p10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75" name="Google Shape;1075;p10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76" name="Google Shape;1076;p10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7" name="Google Shape;1077;p10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78" name="Google Shape;1078;p10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9" name="Google Shape;1079;p108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0" name="Google Shape;1080;p108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1" name="Google Shape;1081;p108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108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3" name="Google Shape;1083;p108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4" name="Google Shape;1084;p108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5" name="Google Shape;1085;p108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6" name="Google Shape;1086;p108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7" name="Google Shape;1087;p108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8" name="Google Shape;1088;p108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9" name="Google Shape;1089;p108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0" name="Google Shape;1090;p108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3" name="Google Shape;1093;p10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94" name="Google Shape;1094;p10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5" name="Google Shape;1095;p10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96" name="Google Shape;1096;p10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97" name="Google Shape;1097;p10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8" name="Google Shape;1098;p10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99" name="Google Shape;1099;p109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0" name="Google Shape;1100;p109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01" name="Google Shape;1101;p109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2" name="Google Shape;1102;p109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103" name="Google Shape;1103;p109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4" name="Google Shape;1104;p109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1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10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8" name="Google Shape;1108;p110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11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1110" name="Google Shape;1110;p11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11" name="Google Shape;1111;p11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11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13" name="Google Shape;1113;p110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7" name="Google Shape;1117;p1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18" name="Google Shape;1118;p1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9" name="Google Shape;1119;p1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0" name="Google Shape;1120;p1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21" name="Google Shape;1121;p111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lt1"/>
                </a:solidFill>
              </a:defRPr>
            </a:lvl1pPr>
            <a:lvl2pPr lvl="1" algn="ctr">
              <a:buNone/>
              <a:defRPr>
                <a:solidFill>
                  <a:schemeClr val="lt1"/>
                </a:solidFill>
              </a:defRPr>
            </a:lvl2pPr>
            <a:lvl3pPr lvl="2" algn="ctr">
              <a:buNone/>
              <a:defRPr>
                <a:solidFill>
                  <a:schemeClr val="lt1"/>
                </a:solidFill>
              </a:defRPr>
            </a:lvl3pPr>
            <a:lvl4pPr lvl="3" algn="ctr">
              <a:buNone/>
              <a:defRPr>
                <a:solidFill>
                  <a:schemeClr val="lt1"/>
                </a:solidFill>
              </a:defRPr>
            </a:lvl4pPr>
            <a:lvl5pPr lvl="4" algn="ctr">
              <a:buNone/>
              <a:defRPr>
                <a:solidFill>
                  <a:schemeClr val="lt1"/>
                </a:solidFill>
              </a:defRPr>
            </a:lvl5pPr>
            <a:lvl6pPr lvl="5" algn="ctr">
              <a:buNone/>
              <a:defRPr>
                <a:solidFill>
                  <a:schemeClr val="lt1"/>
                </a:solidFill>
              </a:defRPr>
            </a:lvl6pPr>
            <a:lvl7pPr lvl="6" algn="ctr">
              <a:buNone/>
              <a:defRPr>
                <a:solidFill>
                  <a:schemeClr val="lt1"/>
                </a:solidFill>
              </a:defRPr>
            </a:lvl7pPr>
            <a:lvl8pPr lvl="7" algn="ctr">
              <a:buNone/>
              <a:defRPr>
                <a:solidFill>
                  <a:schemeClr val="lt1"/>
                </a:solidFill>
              </a:defRPr>
            </a:lvl8pPr>
            <a:lvl9pPr lvl="8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2" name="Google Shape;1122;p1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5" name="Google Shape;1125;p11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6" name="Google Shape;1126;p11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27" name="Google Shape;1127;p11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8" name="Google Shape;1128;p11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29" name="Google Shape;1129;p112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3" name="Google Shape;63;p15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4" name="Google Shape;6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5" name="Google Shape;6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" name="Google Shape;6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" name="Google Shape;70;p15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" name="Google Shape;74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6" name="Google Shape;76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4" name="Google Shape;84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" name="Google Shape;86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" name="Google Shape;8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92" name="Google Shape;92;p17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7" name="Google Shape;97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" name="Google Shape;99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2" name="Google Shape;1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6" name="Google Shape;10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" name="Google Shape;10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8" name="Google Shape;10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" name="Google Shape;11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11" name="Google Shape;111;p19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116" name="Google Shape;116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2" name="Google Shape;132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4" name="Google Shape;134;p2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6" name="Google Shape;136;p2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7" name="Google Shape;137;p23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8" name="Google Shape;138;p23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25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25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5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25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25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61" name="Google Shape;16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2" name="Google Shape;16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" name="Google Shape;164;p2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2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0" name="Google Shape;170;p2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2" name="Google Shape;172;p2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4" name="Google Shape;174;p2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5" name="Google Shape;175;p26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0" name="Google Shape;180;p2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2" name="Google Shape;182;p2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3" name="Google Shape;183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4" name="Google Shape;184;p2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85" name="Google Shape;185;p27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7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1" name="Google Shape;191;p2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" name="Google Shape;192;p2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93" name="Google Shape;193;p2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5" name="Google Shape;195;p2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6" name="Google Shape;196;p28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3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6" name="Google Shape;216;p3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3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3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1" name="Google Shape;22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30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1" name="Google Shape;231;p3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3" name="Google Shape;233;p3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4" name="Google Shape;234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5" name="Google Shape;235;p3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6" name="Google Shape;23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5" name="Google Shape;245;p3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6" name="Google Shape;246;p3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8" name="Google Shape;248;p3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50" name="Google Shape;250;p3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51" name="Google Shape;25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2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2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2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9" name="Google Shape;259;p32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3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3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3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3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68" name="Google Shape;26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3" name="Google Shape;283;p3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84" name="Google Shape;284;p3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6" name="Google Shape;286;p3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87" name="Google Shape;287;p3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8" name="Google Shape;288;p3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89" name="Google Shape;289;p34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34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34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93" name="Google Shape;293;p34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34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300" name="Google Shape;300;p3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1" name="Google Shape;301;p3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03" name="Google Shape;303;p3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7" name="Google Shape;307;p3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8" name="Google Shape;308;p3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0" name="Google Shape;310;p3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1" name="Google Shape;311;p36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lt1"/>
                </a:solidFill>
              </a:defRPr>
            </a:lvl1pPr>
            <a:lvl2pPr lvl="1" algn="ctr">
              <a:buNone/>
              <a:defRPr>
                <a:solidFill>
                  <a:schemeClr val="lt1"/>
                </a:solidFill>
              </a:defRPr>
            </a:lvl2pPr>
            <a:lvl3pPr lvl="2" algn="ctr">
              <a:buNone/>
              <a:defRPr>
                <a:solidFill>
                  <a:schemeClr val="lt1"/>
                </a:solidFill>
              </a:defRPr>
            </a:lvl3pPr>
            <a:lvl4pPr lvl="3" algn="ctr">
              <a:buNone/>
              <a:defRPr>
                <a:solidFill>
                  <a:schemeClr val="lt1"/>
                </a:solidFill>
              </a:defRPr>
            </a:lvl4pPr>
            <a:lvl5pPr lvl="4" algn="ctr">
              <a:buNone/>
              <a:defRPr>
                <a:solidFill>
                  <a:schemeClr val="lt1"/>
                </a:solidFill>
              </a:defRPr>
            </a:lvl5pPr>
            <a:lvl6pPr lvl="5" algn="ctr">
              <a:buNone/>
              <a:defRPr>
                <a:solidFill>
                  <a:schemeClr val="lt1"/>
                </a:solidFill>
              </a:defRPr>
            </a:lvl6pPr>
            <a:lvl7pPr lvl="6" algn="ctr">
              <a:buNone/>
              <a:defRPr>
                <a:solidFill>
                  <a:schemeClr val="lt1"/>
                </a:solidFill>
              </a:defRPr>
            </a:lvl7pPr>
            <a:lvl8pPr lvl="7" algn="ctr">
              <a:buNone/>
              <a:defRPr>
                <a:solidFill>
                  <a:schemeClr val="lt1"/>
                </a:solidFill>
              </a:defRPr>
            </a:lvl8pPr>
            <a:lvl9pPr lvl="8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6" name="Google Shape;316;p3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17" name="Google Shape;317;p3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3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9" name="Google Shape;319;p37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9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7" name="Google Shape;327;p39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0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1" name="Google Shape;331;p40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2" name="Google Shape;332;p40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33" name="Google Shape;333;p40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34" name="Google Shape;334;p4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5" name="Google Shape;335;p4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6" name="Google Shape;336;p4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7" name="Google Shape;337;p4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38" name="Google Shape;338;p4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9" name="Google Shape;339;p4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0" name="Google Shape;340;p40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4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4" name="Google Shape;344;p4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5" name="Google Shape;345;p4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6" name="Google Shape;346;p4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47" name="Google Shape;347;p4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8" name="Google Shape;348;p4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9" name="Google Shape;349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0" name="Google Shape;350;p41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4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54" name="Google Shape;354;p4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4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6" name="Google Shape;356;p4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57" name="Google Shape;357;p4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8" name="Google Shape;358;p4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59" name="Google Shape;35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0" name="Google Shape;360;p42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361" name="Google Shape;361;p42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362" name="Google Shape;362;p42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42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" name="Google Shape;366;p4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67" name="Google Shape;367;p4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69" name="Google Shape;369;p4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0" name="Google Shape;370;p4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1" name="Google Shape;371;p4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72" name="Google Shape;37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5" name="Google Shape;375;p4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6" name="Google Shape;376;p4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4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78" name="Google Shape;378;p4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79" name="Google Shape;379;p4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0" name="Google Shape;380;p4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81" name="Google Shape;381;p44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2" name="Google Shape;382;p44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86" name="Google Shape;386;p4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87" name="Google Shape;387;p4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4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9" name="Google Shape;389;p4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1" name="Google Shape;391;p4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6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46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7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4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02" name="Google Shape;402;p4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3" name="Google Shape;403;p4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04" name="Google Shape;404;p4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05" name="Google Shape;405;p4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6" name="Google Shape;406;p4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07" name="Google Shape;407;p48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8" name="Google Shape;408;p48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0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0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50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0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8" name="Google Shape;418;p50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" name="Google Shape;419;p50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" name="Google Shape;420;p50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1" name="Google Shape;421;p50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0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50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4" name="Google Shape;424;p50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5" name="Google Shape;425;p50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6" name="Google Shape;426;p50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7" name="Google Shape;427;p50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8" name="Google Shape;428;p50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9" name="Google Shape;429;p50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0" name="Google Shape;430;p50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431" name="Google Shape;431;p5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2" name="Google Shape;432;p5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3" name="Google Shape;433;p5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34" name="Google Shape;434;p5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35" name="Google Shape;435;p5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6" name="Google Shape;436;p5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9" name="Google Shape;439;p5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0" name="Google Shape;440;p5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1" name="Google Shape;441;p5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42" name="Google Shape;442;p5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43" name="Google Shape;443;p5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4" name="Google Shape;444;p5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5" name="Google Shape;445;p51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6" name="Google Shape;446;p51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5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50" name="Google Shape;450;p5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1" name="Google Shape;451;p5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52" name="Google Shape;452;p5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53" name="Google Shape;453;p5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4" name="Google Shape;454;p5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55" name="Google Shape;455;p52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52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2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5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1" name="Google Shape;461;p5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2" name="Google Shape;462;p5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64" name="Google Shape;464;p5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5" name="Google Shape;465;p5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66" name="Google Shape;466;p53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7" name="Google Shape;467;p53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0" name="Google Shape;470;p5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1" name="Google Shape;471;p5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5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3" name="Google Shape;473;p5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5" name="Google Shape;475;p5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76" name="Google Shape;476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7" name="Google Shape;477;p54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54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54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54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1" name="Google Shape;481;p54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2" name="Google Shape;482;p54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5" name="Google Shape;485;p5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86" name="Google Shape;486;p5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5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88" name="Google Shape;488;p5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89" name="Google Shape;489;p5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0" name="Google Shape;490;p5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1" name="Google Shape;491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2" name="Google Shape;492;p55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55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5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55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6" name="Google Shape;496;p55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7" name="Google Shape;497;p55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5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01" name="Google Shape;501;p5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2" name="Google Shape;502;p5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3" name="Google Shape;503;p5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04" name="Google Shape;504;p5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5" name="Google Shape;505;p5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06" name="Google Shape;506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56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56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56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56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1" name="Google Shape;511;p56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2" name="Google Shape;512;p56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5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6" name="Google Shape;516;p5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5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18" name="Google Shape;518;p5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9" name="Google Shape;519;p5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0" name="Google Shape;520;p5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21" name="Google Shape;521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2" name="Google Shape;522;p57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57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57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57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57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7" name="Google Shape;527;p57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8" name="Google Shape;528;p57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9" name="Google Shape;529;p57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5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33" name="Google Shape;533;p5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5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5" name="Google Shape;535;p5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36" name="Google Shape;536;p5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7" name="Google Shape;537;p5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38" name="Google Shape;538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58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58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58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58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58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58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58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6" name="Google Shape;546;p58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7" name="Google Shape;547;p58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8" name="Google Shape;548;p58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9" name="Google Shape;549;p58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0" name="Google Shape;550;p58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5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4" name="Google Shape;554;p5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5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56" name="Google Shape;556;p5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7" name="Google Shape;557;p5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8" name="Google Shape;558;p5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9" name="Google Shape;559;p59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59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1" name="Google Shape;561;p59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2" name="Google Shape;562;p59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63" name="Google Shape;563;p59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4" name="Google Shape;564;p59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0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8" name="Google Shape;568;p60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6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570" name="Google Shape;570;p6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71" name="Google Shape;571;p6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6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73" name="Google Shape;573;p60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7" name="Google Shape;577;p6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78" name="Google Shape;578;p6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6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0" name="Google Shape;580;p6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81" name="Google Shape;581;p61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lt1"/>
                </a:solidFill>
              </a:defRPr>
            </a:lvl1pPr>
            <a:lvl2pPr lvl="1" algn="ctr">
              <a:buNone/>
              <a:defRPr>
                <a:solidFill>
                  <a:schemeClr val="lt1"/>
                </a:solidFill>
              </a:defRPr>
            </a:lvl2pPr>
            <a:lvl3pPr lvl="2" algn="ctr">
              <a:buNone/>
              <a:defRPr>
                <a:solidFill>
                  <a:schemeClr val="lt1"/>
                </a:solidFill>
              </a:defRPr>
            </a:lvl3pPr>
            <a:lvl4pPr lvl="3" algn="ctr">
              <a:buNone/>
              <a:defRPr>
                <a:solidFill>
                  <a:schemeClr val="lt1"/>
                </a:solidFill>
              </a:defRPr>
            </a:lvl4pPr>
            <a:lvl5pPr lvl="4" algn="ctr">
              <a:buNone/>
              <a:defRPr>
                <a:solidFill>
                  <a:schemeClr val="lt1"/>
                </a:solidFill>
              </a:defRPr>
            </a:lvl5pPr>
            <a:lvl6pPr lvl="5" algn="ctr">
              <a:buNone/>
              <a:defRPr>
                <a:solidFill>
                  <a:schemeClr val="lt1"/>
                </a:solidFill>
              </a:defRPr>
            </a:lvl6pPr>
            <a:lvl7pPr lvl="6" algn="ctr">
              <a:buNone/>
              <a:defRPr>
                <a:solidFill>
                  <a:schemeClr val="lt1"/>
                </a:solidFill>
              </a:defRPr>
            </a:lvl7pPr>
            <a:lvl8pPr lvl="7" algn="ctr">
              <a:buNone/>
              <a:defRPr>
                <a:solidFill>
                  <a:schemeClr val="lt1"/>
                </a:solidFill>
              </a:defRPr>
            </a:lvl8pPr>
            <a:lvl9pPr lvl="8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2" name="Google Shape;582;p6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6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6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87" name="Google Shape;587;p6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8" name="Google Shape;588;p6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9" name="Google Shape;589;p62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4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7" name="Google Shape;597;p64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5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1" name="Google Shape;601;p65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2" name="Google Shape;602;p65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03" name="Google Shape;603;p65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604" name="Google Shape;604;p6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05" name="Google Shape;605;p6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6" name="Google Shape;606;p6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07" name="Google Shape;607;p6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08" name="Google Shape;608;p6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9" name="Google Shape;609;p6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10" name="Google Shape;610;p65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3" name="Google Shape;613;p6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4" name="Google Shape;614;p6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6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16" name="Google Shape;616;p6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7" name="Google Shape;617;p6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8" name="Google Shape;618;p6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19" name="Google Shape;619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0" name="Google Shape;620;p66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6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24" name="Google Shape;624;p6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5" name="Google Shape;625;p6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26" name="Google Shape;626;p6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27" name="Google Shape;627;p6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8" name="Google Shape;628;p6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29" name="Google Shape;629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0" name="Google Shape;630;p67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631" name="Google Shape;631;p67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632" name="Google Shape;632;p67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67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6" name="Google Shape;636;p6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37" name="Google Shape;637;p6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8" name="Google Shape;638;p6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9" name="Google Shape;639;p6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0" name="Google Shape;640;p6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1" name="Google Shape;641;p6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42" name="Google Shape;642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6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5" name="Google Shape;645;p6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6" name="Google Shape;646;p6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7" name="Google Shape;647;p6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48" name="Google Shape;648;p6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9" name="Google Shape;649;p6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0" name="Google Shape;650;p6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51" name="Google Shape;651;p69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2" name="Google Shape;652;p69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70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656" name="Google Shape;656;p7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57" name="Google Shape;657;p7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7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9" name="Google Shape;659;p7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60" name="Google Shape;660;p7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1" name="Google Shape;661;p7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4" name="Google Shape;664;p71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72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7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72" name="Google Shape;672;p7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3" name="Google Shape;673;p7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74" name="Google Shape;674;p7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75" name="Google Shape;675;p7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6" name="Google Shape;676;p7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77" name="Google Shape;677;p73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8" name="Google Shape;678;p73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3" name="Google Shape;683;p75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75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75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75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75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8" name="Google Shape;688;p75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9" name="Google Shape;689;p75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0" name="Google Shape;690;p75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1" name="Google Shape;691;p75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75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75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4" name="Google Shape;694;p75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5" name="Google Shape;695;p75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6" name="Google Shape;696;p75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7" name="Google Shape;697;p75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8" name="Google Shape;698;p75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9" name="Google Shape;699;p75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0" name="Google Shape;700;p75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01" name="Google Shape;701;p7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2" name="Google Shape;702;p7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3" name="Google Shape;703;p7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4" name="Google Shape;704;p7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5" name="Google Shape;705;p7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6" name="Google Shape;706;p7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7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0" name="Google Shape;710;p7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7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12" name="Google Shape;712;p7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13" name="Google Shape;713;p7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4" name="Google Shape;714;p7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15" name="Google Shape;715;p76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6" name="Google Shape;716;p76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7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0" name="Google Shape;720;p7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1" name="Google Shape;721;p7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22" name="Google Shape;722;p7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3" name="Google Shape;723;p7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4" name="Google Shape;724;p7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25" name="Google Shape;725;p77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6" name="Google Shape;726;p77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7" name="Google Shape;727;p77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0" name="Google Shape;730;p7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31" name="Google Shape;731;p7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" name="Google Shape;732;p7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33" name="Google Shape;733;p7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34" name="Google Shape;734;p7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35" name="Google Shape;735;p7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36" name="Google Shape;736;p78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7" name="Google Shape;737;p78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0" name="Google Shape;740;p7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1" name="Google Shape;741;p7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2" name="Google Shape;742;p7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3" name="Google Shape;743;p7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44" name="Google Shape;744;p7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5" name="Google Shape;745;p7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46" name="Google Shape;746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7" name="Google Shape;747;p79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79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79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0" name="Google Shape;750;p79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1" name="Google Shape;751;p79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2" name="Google Shape;752;p79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8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6" name="Google Shape;756;p8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7" name="Google Shape;757;p8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8" name="Google Shape;758;p8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9" name="Google Shape;759;p8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0" name="Google Shape;760;p8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61" name="Google Shape;761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2" name="Google Shape;762;p80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80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4" name="Google Shape;764;p80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5" name="Google Shape;765;p80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6" name="Google Shape;766;p80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7" name="Google Shape;767;p80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8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71" name="Google Shape;771;p8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8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73" name="Google Shape;773;p8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74" name="Google Shape;774;p8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5" name="Google Shape;775;p8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76" name="Google Shape;776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7" name="Google Shape;777;p81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8" name="Google Shape;778;p81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79" name="Google Shape;779;p81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81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1" name="Google Shape;781;p81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2" name="Google Shape;782;p81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8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6" name="Google Shape;786;p8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7" name="Google Shape;787;p8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88" name="Google Shape;788;p8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89" name="Google Shape;789;p8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0" name="Google Shape;790;p8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791" name="Google Shape;791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2" name="Google Shape;792;p82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82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4" name="Google Shape;794;p82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5" name="Google Shape;795;p82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6" name="Google Shape;796;p82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7" name="Google Shape;797;p82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8" name="Google Shape;798;p82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99" name="Google Shape;799;p82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2" name="Google Shape;802;p8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03" name="Google Shape;803;p8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8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05" name="Google Shape;805;p8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06" name="Google Shape;806;p8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07" name="Google Shape;807;p8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08" name="Google Shape;808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9" name="Google Shape;809;p83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0" name="Google Shape;810;p83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83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2" name="Google Shape;812;p83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83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83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83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6" name="Google Shape;816;p83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7" name="Google Shape;817;p83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8" name="Google Shape;818;p83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9" name="Google Shape;819;p83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0" name="Google Shape;820;p83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3" name="Google Shape;823;p8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4" name="Google Shape;824;p8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5" name="Google Shape;825;p8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26" name="Google Shape;826;p8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27" name="Google Shape;827;p8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8" name="Google Shape;828;p8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29" name="Google Shape;829;p84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0" name="Google Shape;830;p84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1" name="Google Shape;831;p84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2" name="Google Shape;832;p84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33" name="Google Shape;833;p84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4" name="Google Shape;834;p84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85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8" name="Google Shape;838;p85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p85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840" name="Google Shape;840;p8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41" name="Google Shape;841;p8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2" name="Google Shape;842;p8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43" name="Google Shape;843;p8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8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7" name="Google Shape;847;p8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48" name="Google Shape;848;p8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9" name="Google Shape;849;p8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0" name="Google Shape;850;p8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51" name="Google Shape;851;p86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lt1"/>
                </a:solidFill>
              </a:defRPr>
            </a:lvl1pPr>
            <a:lvl2pPr lvl="1" algn="ctr">
              <a:buNone/>
              <a:defRPr>
                <a:solidFill>
                  <a:schemeClr val="lt1"/>
                </a:solidFill>
              </a:defRPr>
            </a:lvl2pPr>
            <a:lvl3pPr lvl="2" algn="ctr">
              <a:buNone/>
              <a:defRPr>
                <a:solidFill>
                  <a:schemeClr val="lt1"/>
                </a:solidFill>
              </a:defRPr>
            </a:lvl3pPr>
            <a:lvl4pPr lvl="3" algn="ctr">
              <a:buNone/>
              <a:defRPr>
                <a:solidFill>
                  <a:schemeClr val="lt1"/>
                </a:solidFill>
              </a:defRPr>
            </a:lvl4pPr>
            <a:lvl5pPr lvl="4" algn="ctr">
              <a:buNone/>
              <a:defRPr>
                <a:solidFill>
                  <a:schemeClr val="lt1"/>
                </a:solidFill>
              </a:defRPr>
            </a:lvl5pPr>
            <a:lvl6pPr lvl="5" algn="ctr">
              <a:buNone/>
              <a:defRPr>
                <a:solidFill>
                  <a:schemeClr val="lt1"/>
                </a:solidFill>
              </a:defRPr>
            </a:lvl6pPr>
            <a:lvl7pPr lvl="6" algn="ctr">
              <a:buNone/>
              <a:defRPr>
                <a:solidFill>
                  <a:schemeClr val="lt1"/>
                </a:solidFill>
              </a:defRPr>
            </a:lvl7pPr>
            <a:lvl8pPr lvl="7" algn="ctr">
              <a:buNone/>
              <a:defRPr>
                <a:solidFill>
                  <a:schemeClr val="lt1"/>
                </a:solidFill>
              </a:defRPr>
            </a:lvl8pPr>
            <a:lvl9pPr lvl="8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52" name="Google Shape;852;p8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8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8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57" name="Google Shape;857;p8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8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59" name="Google Shape;859;p87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89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7" name="Google Shape;867;p89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9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90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1" name="Google Shape;871;p90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72" name="Google Shape;872;p90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73" name="Google Shape;873;p90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74" name="Google Shape;874;p9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5" name="Google Shape;875;p9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6" name="Google Shape;876;p9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77" name="Google Shape;877;p9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8" name="Google Shape;878;p9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9" name="Google Shape;879;p9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0" name="Google Shape;880;p90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9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3" name="Google Shape;883;p9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84" name="Google Shape;884;p9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5" name="Google Shape;885;p9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86" name="Google Shape;886;p9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87" name="Google Shape;887;p9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8" name="Google Shape;888;p9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89" name="Google Shape;889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91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9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9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94" name="Google Shape;894;p9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5" name="Google Shape;895;p9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6" name="Google Shape;896;p9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97" name="Google Shape;897;p9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8" name="Google Shape;898;p9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99" name="Google Shape;899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0" name="Google Shape;900;p92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01" name="Google Shape;901;p92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902" name="Google Shape;902;p92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3" name="Google Shape;903;p92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9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7" name="Google Shape;907;p9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8" name="Google Shape;908;p9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09" name="Google Shape;909;p9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0" name="Google Shape;910;p9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1" name="Google Shape;911;p9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12" name="Google Shape;912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5" name="Google Shape;915;p9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6" name="Google Shape;916;p9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7" name="Google Shape;917;p9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18" name="Google Shape;918;p9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19" name="Google Shape;919;p9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20" name="Google Shape;920;p9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1" name="Google Shape;921;p94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2" name="Google Shape;922;p94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9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95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926" name="Google Shape;926;p9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27" name="Google Shape;927;p9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8" name="Google Shape;928;p9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9" name="Google Shape;929;p9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30" name="Google Shape;930;p9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31" name="Google Shape;931;p9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96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4" name="Google Shape;934;p96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8" name="Google Shape;938;p97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1" name="Google Shape;941;p9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42" name="Google Shape;942;p9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3" name="Google Shape;943;p9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44" name="Google Shape;944;p9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45" name="Google Shape;945;p9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46" name="Google Shape;946;p9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47" name="Google Shape;947;p98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8" name="Google Shape;948;p98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0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3" name="Google Shape;953;p100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4" name="Google Shape;954;p100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00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100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7" name="Google Shape;957;p100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8" name="Google Shape;958;p100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9" name="Google Shape;959;p100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0" name="Google Shape;960;p100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1" name="Google Shape;961;p100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2" name="Google Shape;962;p100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3" name="Google Shape;963;p100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4" name="Google Shape;964;p100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5" name="Google Shape;965;p100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6" name="Google Shape;966;p100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7" name="Google Shape;967;p100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8" name="Google Shape;968;p100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9" name="Google Shape;969;p100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0" name="Google Shape;970;p100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971" name="Google Shape;971;p10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72" name="Google Shape;972;p10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10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74" name="Google Shape;974;p10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75" name="Google Shape;975;p10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76" name="Google Shape;976;p10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0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" name="Google Shape;979;p10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80" name="Google Shape;980;p10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10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82" name="Google Shape;982;p10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83" name="Google Shape;983;p10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4" name="Google Shape;984;p10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85" name="Google Shape;985;p101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6" name="Google Shape;986;p101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0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9" name="Google Shape;989;p10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90" name="Google Shape;990;p10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1" name="Google Shape;991;p10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92" name="Google Shape;992;p10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93" name="Google Shape;993;p10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94" name="Google Shape;994;p10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95" name="Google Shape;995;p102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6" name="Google Shape;996;p102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p102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" name="Google Shape;1000;p10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01" name="Google Shape;1001;p10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" name="Google Shape;1002;p10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03" name="Google Shape;1003;p10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04" name="Google Shape;1004;p10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05" name="Google Shape;1005;p10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06" name="Google Shape;1006;p103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7" name="Google Shape;1007;p103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10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11" name="Google Shape;1011;p10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2" name="Google Shape;1012;p10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13" name="Google Shape;1013;p10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014" name="Google Shape;1014;p10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chemeClr val="dk2"/>
                </a:solidFill>
              </a:defRPr>
            </a:lvl1pPr>
            <a:lvl2pPr lvl="1" algn="ctr">
              <a:buNone/>
              <a:defRPr>
                <a:solidFill>
                  <a:schemeClr val="dk2"/>
                </a:solidFill>
              </a:defRPr>
            </a:lvl2pPr>
            <a:lvl3pPr lvl="2" algn="ctr">
              <a:buNone/>
              <a:defRPr>
                <a:solidFill>
                  <a:schemeClr val="dk2"/>
                </a:solidFill>
              </a:defRPr>
            </a:lvl3pPr>
            <a:lvl4pPr lvl="3" algn="ctr">
              <a:buNone/>
              <a:defRPr>
                <a:solidFill>
                  <a:schemeClr val="dk2"/>
                </a:solidFill>
              </a:defRPr>
            </a:lvl4pPr>
            <a:lvl5pPr lvl="4" algn="ctr">
              <a:buNone/>
              <a:defRPr>
                <a:solidFill>
                  <a:schemeClr val="dk2"/>
                </a:solidFill>
              </a:defRPr>
            </a:lvl5pPr>
            <a:lvl6pPr lvl="5" algn="ctr">
              <a:buNone/>
              <a:defRPr>
                <a:solidFill>
                  <a:schemeClr val="dk2"/>
                </a:solidFill>
              </a:defRPr>
            </a:lvl6pPr>
            <a:lvl7pPr lvl="6" algn="ctr">
              <a:buNone/>
              <a:defRPr>
                <a:solidFill>
                  <a:schemeClr val="dk2"/>
                </a:solidFill>
              </a:defRPr>
            </a:lvl7pPr>
            <a:lvl8pPr lvl="7" algn="ctr">
              <a:buNone/>
              <a:defRPr>
                <a:solidFill>
                  <a:schemeClr val="dk2"/>
                </a:solidFill>
              </a:defRPr>
            </a:lvl8pPr>
            <a:lvl9pPr lvl="8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5" name="Google Shape;1015;p10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016" name="Google Shape;1016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7" name="Google Shape;1017;p104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8" name="Google Shape;1018;p104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9" name="Google Shape;1019;p104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0" name="Google Shape;1020;p104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1" name="Google Shape;1021;p104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2" name="Google Shape;1022;p104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5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25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3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9.xml"/><Relationship Id="rId22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80.xml"/><Relationship Id="rId24" Type="http://schemas.openxmlformats.org/officeDocument/2006/relationships/slideLayout" Target="../slideLayouts/slideLayout83.xml"/><Relationship Id="rId23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7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3.xml"/><Relationship Id="rId22" Type="http://schemas.openxmlformats.org/officeDocument/2006/relationships/slideLayout" Target="../slideLayouts/slideLayout105.xml"/><Relationship Id="rId21" Type="http://schemas.openxmlformats.org/officeDocument/2006/relationships/slideLayout" Target="../slideLayouts/slideLayout104.xml"/><Relationship Id="rId24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25" Type="http://schemas.openxmlformats.org/officeDocument/2006/relationships/theme" Target="../theme/theme5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8.xml"/><Relationship Id="rId14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99.xml"/><Relationship Id="rId19" Type="http://schemas.openxmlformats.org/officeDocument/2006/relationships/slideLayout" Target="../slideLayouts/slideLayout102.xml"/><Relationship Id="rId18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323" name="Google Shape;32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592" name="Google Shape;592;p63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593" name="Google Shape;59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62" name="Google Shape;862;p88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63" name="Google Shape;863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olab.research.google.com/drive/1VSkOoYwJgWLycr-NOjHsSqTmL2YrJwfY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13"/>
          <p:cNvSpPr txBox="1"/>
          <p:nvPr>
            <p:ph type="ctrTitle"/>
          </p:nvPr>
        </p:nvSpPr>
        <p:spPr>
          <a:xfrm>
            <a:off x="865500" y="1707550"/>
            <a:ext cx="7413000" cy="10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</a:rPr>
              <a:t>Milestone #4: </a:t>
            </a:r>
            <a:endParaRPr sz="5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2"/>
              </a:solidFill>
            </a:endParaRPr>
          </a:p>
        </p:txBody>
      </p:sp>
      <p:sp>
        <p:nvSpPr>
          <p:cNvPr id="1135" name="Google Shape;1135;p113"/>
          <p:cNvSpPr txBox="1"/>
          <p:nvPr>
            <p:ph idx="1" type="subTitle"/>
          </p:nvPr>
        </p:nvSpPr>
        <p:spPr>
          <a:xfrm>
            <a:off x="5666325" y="4210725"/>
            <a:ext cx="3173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Estee Lauder 1B</a:t>
            </a:r>
            <a:endParaRPr sz="2400"/>
          </a:p>
        </p:txBody>
      </p:sp>
      <p:cxnSp>
        <p:nvCxnSpPr>
          <p:cNvPr id="1136" name="Google Shape;1136;p113"/>
          <p:cNvCxnSpPr/>
          <p:nvPr/>
        </p:nvCxnSpPr>
        <p:spPr>
          <a:xfrm>
            <a:off x="1784550" y="3877475"/>
            <a:ext cx="5574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37" name="Google Shape;1137;p113"/>
          <p:cNvCxnSpPr/>
          <p:nvPr/>
        </p:nvCxnSpPr>
        <p:spPr>
          <a:xfrm flipH="1" rot="10800000">
            <a:off x="1600650" y="54771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38" name="Google Shape;1138;p113"/>
          <p:cNvSpPr/>
          <p:nvPr/>
        </p:nvSpPr>
        <p:spPr>
          <a:xfrm>
            <a:off x="880475" y="18303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13"/>
          <p:cNvSpPr/>
          <p:nvPr/>
        </p:nvSpPr>
        <p:spPr>
          <a:xfrm>
            <a:off x="8358875" y="41385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13"/>
          <p:cNvSpPr txBox="1"/>
          <p:nvPr>
            <p:ph type="ctrTitle"/>
          </p:nvPr>
        </p:nvSpPr>
        <p:spPr>
          <a:xfrm>
            <a:off x="940050" y="2012183"/>
            <a:ext cx="7263900" cy="15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Moving to Experiment Data</a:t>
            </a:r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Boxplot - days since last purchase (t-1)</a:t>
            </a:r>
            <a:endParaRPr sz="2300"/>
          </a:p>
        </p:txBody>
      </p:sp>
      <p:sp>
        <p:nvSpPr>
          <p:cNvPr id="1207" name="Google Shape;1207;p122"/>
          <p:cNvSpPr txBox="1"/>
          <p:nvPr>
            <p:ph idx="1" type="body"/>
          </p:nvPr>
        </p:nvSpPr>
        <p:spPr>
          <a:xfrm>
            <a:off x="4245450" y="1182475"/>
            <a:ext cx="40926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boxplot show days since last purchase. The data is right skewed </a:t>
            </a:r>
            <a:r>
              <a:rPr lang="en" sz="1300"/>
              <a:t>showing</a:t>
            </a:r>
            <a:r>
              <a:rPr lang="en" sz="1300"/>
              <a:t> that customers made a recent </a:t>
            </a:r>
            <a:r>
              <a:rPr lang="en" sz="1300"/>
              <a:t>purchase</a:t>
            </a:r>
            <a:r>
              <a:rPr lang="en" sz="1300"/>
              <a:t> while others haven’t purchased in a while. The median is </a:t>
            </a:r>
            <a:r>
              <a:rPr lang="en" sz="1300"/>
              <a:t>around</a:t>
            </a:r>
            <a:r>
              <a:rPr lang="en" sz="1300"/>
              <a:t> 15 days so half the </a:t>
            </a:r>
            <a:r>
              <a:rPr lang="en" sz="1300"/>
              <a:t>customers</a:t>
            </a:r>
            <a:r>
              <a:rPr lang="en" sz="1300"/>
              <a:t> made their last purchase within the past 15 days. The IQR spans from 3 to about 35 days so 50% of </a:t>
            </a:r>
            <a:r>
              <a:rPr lang="en" sz="1300"/>
              <a:t>customers</a:t>
            </a:r>
            <a:r>
              <a:rPr lang="en" sz="1300"/>
              <a:t> made their purchase around that time.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There are many outliers beyond 45 days some beyond 100, which </a:t>
            </a:r>
            <a:r>
              <a:rPr lang="en" sz="1300"/>
              <a:t>represent</a:t>
            </a:r>
            <a:r>
              <a:rPr lang="en" sz="1300"/>
              <a:t> customers who haven’t purchased in a while.</a:t>
            </a:r>
            <a:endParaRPr sz="1300"/>
          </a:p>
        </p:txBody>
      </p:sp>
      <p:pic>
        <p:nvPicPr>
          <p:cNvPr id="1208" name="Google Shape;1208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00" y="1182475"/>
            <a:ext cx="3474525" cy="169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123"/>
          <p:cNvSpPr txBox="1"/>
          <p:nvPr>
            <p:ph type="title"/>
          </p:nvPr>
        </p:nvSpPr>
        <p:spPr>
          <a:xfrm>
            <a:off x="3049300" y="1687100"/>
            <a:ext cx="4677600" cy="11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comparisons</a:t>
            </a:r>
            <a:endParaRPr sz="4600"/>
          </a:p>
        </p:txBody>
      </p:sp>
      <p:sp>
        <p:nvSpPr>
          <p:cNvPr id="1214" name="Google Shape;1214;p12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Quicksand"/>
                <a:ea typeface="Quicksand"/>
                <a:cs typeface="Quicksand"/>
                <a:sym typeface="Quicksand"/>
              </a:rPr>
              <a:t>Control vs. Treatment</a:t>
            </a:r>
            <a:endParaRPr b="1" sz="30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15" name="Google Shape;1215;p123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6" name="Google Shape;1216;p12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7" name="Google Shape;1217;p123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18" name="Google Shape;1218;p123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19" name="Google Shape;1219;p123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23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2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6" name="Google Shape;1226;p124"/>
          <p:cNvSpPr txBox="1"/>
          <p:nvPr>
            <p:ph type="title"/>
          </p:nvPr>
        </p:nvSpPr>
        <p:spPr>
          <a:xfrm>
            <a:off x="720000" y="297700"/>
            <a:ext cx="7704000" cy="5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Compare distributions of revenue (t) between groups</a:t>
            </a:r>
            <a:r>
              <a:rPr lang="en" sz="2800"/>
              <a:t> </a:t>
            </a:r>
            <a:endParaRPr sz="2300"/>
          </a:p>
        </p:txBody>
      </p:sp>
      <p:pic>
        <p:nvPicPr>
          <p:cNvPr id="1227" name="Google Shape;1227;p124" title="Screenshot 2025-10-14 at 5.31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200" y="875850"/>
            <a:ext cx="4685599" cy="13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1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24"/>
          <p:cNvSpPr txBox="1"/>
          <p:nvPr/>
        </p:nvSpPr>
        <p:spPr>
          <a:xfrm>
            <a:off x="460225" y="4051375"/>
            <a:ext cx="785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30" name="Google Shape;1230;p124"/>
          <p:cNvSpPr txBox="1"/>
          <p:nvPr/>
        </p:nvSpPr>
        <p:spPr>
          <a:xfrm>
            <a:off x="253825" y="2226075"/>
            <a:ext cx="85386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Goal: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To confirm the experiment was fair by ensuring the treatment and control groups were statistically similar </a:t>
            </a:r>
            <a:r>
              <a:rPr i="1" lang="en">
                <a:latin typeface="Quicksand"/>
                <a:ea typeface="Quicksand"/>
                <a:cs typeface="Quicksand"/>
                <a:sym typeface="Quicksand"/>
              </a:rPr>
              <a:t>beforehand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Evidence 1: Standardized Mean Difference (SMD)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All SMD values are near zero (well below the 0.1 industry standard), indicating excellent balance.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Evidence 2: p-values</a:t>
            </a:r>
            <a:endParaRPr b="1"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Quicksand"/>
              <a:buChar char="○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All p-values are high, confirming there were no significant pre-existing differences between the groups.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Conclusion: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The randomization was successful.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We have a reliable foundation to trust that our results are due to the gift strategy itself.</a:t>
            </a:r>
            <a:endParaRPr sz="17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2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6" name="Google Shape;1236;p125"/>
          <p:cNvSpPr txBox="1"/>
          <p:nvPr>
            <p:ph type="title"/>
          </p:nvPr>
        </p:nvSpPr>
        <p:spPr>
          <a:xfrm>
            <a:off x="720000" y="357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ulish"/>
                <a:ea typeface="Mulish"/>
                <a:cs typeface="Mulish"/>
                <a:sym typeface="Mulish"/>
              </a:rPr>
              <a:t>Revenue Distributions (Control vs. Treatment) </a:t>
            </a:r>
            <a:endParaRPr sz="4200"/>
          </a:p>
        </p:txBody>
      </p:sp>
      <p:sp>
        <p:nvSpPr>
          <p:cNvPr id="1237" name="Google Shape;1237;p125"/>
          <p:cNvSpPr txBox="1"/>
          <p:nvPr/>
        </p:nvSpPr>
        <p:spPr>
          <a:xfrm>
            <a:off x="3183875" y="1030963"/>
            <a:ext cx="57282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Primary Observation:</a:t>
            </a:r>
            <a:r>
              <a:rPr lang="en" sz="1300">
                <a:latin typeface="Quicksand"/>
                <a:ea typeface="Quicksand"/>
                <a:cs typeface="Quicksand"/>
                <a:sym typeface="Quicksand"/>
              </a:rPr>
              <a:t> A qualitative comparison of the revenue distributions reveals a separation between the treatment and control groups, although there is considerable overlap.</a:t>
            </a:r>
            <a:endParaRPr sz="13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Evidence from Density Plot:</a:t>
            </a:r>
            <a:endParaRPr b="1" sz="1300"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Char char="●"/>
            </a:pPr>
            <a:r>
              <a:rPr lang="en" sz="1300">
                <a:latin typeface="Quicksand"/>
                <a:ea typeface="Quicksand"/>
                <a:cs typeface="Quicksand"/>
                <a:sym typeface="Quicksand"/>
              </a:rPr>
              <a:t>The density plot for the treatment group (sky blue) exhibits a slight but observable rightward shift relative to the control group (salmon). </a:t>
            </a: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The average revenue for the treatment group is higher than the control group.</a:t>
            </a:r>
            <a:endParaRPr b="1" sz="13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Evidence from Box Plot:</a:t>
            </a:r>
            <a:endParaRPr b="1" sz="1300"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Quicksand"/>
              <a:buChar char="●"/>
            </a:pPr>
            <a:r>
              <a:rPr lang="en" sz="1300">
                <a:latin typeface="Quicksand"/>
                <a:ea typeface="Quicksand"/>
                <a:cs typeface="Quicksand"/>
                <a:sym typeface="Quicksand"/>
              </a:rPr>
              <a:t>This directional difference is quantified in the box plot, which indicates an elevated median revenue for the treatment group.</a:t>
            </a:r>
            <a:endParaRPr sz="13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Preliminary Conclusion:</a:t>
            </a:r>
            <a:endParaRPr b="1" sz="1300">
              <a:latin typeface="Quicksand"/>
              <a:ea typeface="Quicksand"/>
              <a:cs typeface="Quicksand"/>
              <a:sym typeface="Quicksa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Quicksand"/>
                <a:ea typeface="Quicksand"/>
                <a:cs typeface="Quicksand"/>
                <a:sym typeface="Quicksand"/>
              </a:rPr>
              <a:t>The exploratory evidence is </a:t>
            </a:r>
            <a:r>
              <a:rPr b="1" lang="en" sz="1300">
                <a:latin typeface="Quicksand"/>
                <a:ea typeface="Quicksand"/>
                <a:cs typeface="Quicksand"/>
                <a:sym typeface="Quicksand"/>
              </a:rPr>
              <a:t>inconsistent with a null hypothesis of no effect.</a:t>
            </a:r>
            <a:r>
              <a:rPr lang="en" sz="1300">
                <a:latin typeface="Quicksand"/>
                <a:ea typeface="Quicksand"/>
                <a:cs typeface="Quicksand"/>
                <a:sym typeface="Quicksand"/>
              </a:rPr>
              <a:t> Formal statistical testing is required to determine the significance of this observed difference.</a:t>
            </a:r>
            <a:endParaRPr sz="13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38" name="Google Shape;1238;p125" title="Screenshot 2025-10-17 at 7.58.0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00" y="930350"/>
            <a:ext cx="2879076" cy="1896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9" name="Google Shape;1239;p125" title="Screenshot 2025-10-17 at 7.58.4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927041"/>
            <a:ext cx="2879074" cy="19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4" name="Google Shape;1244;p126" title="Screenshot 2025-10-14 at 5.51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575" y="625450"/>
            <a:ext cx="4402852" cy="15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5" name="Google Shape;1245;p126"/>
          <p:cNvSpPr txBox="1"/>
          <p:nvPr/>
        </p:nvSpPr>
        <p:spPr>
          <a:xfrm>
            <a:off x="627150" y="2203425"/>
            <a:ext cx="7889700" cy="23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b="1" lang="en" sz="1500">
                <a:latin typeface="Quicksand"/>
                <a:ea typeface="Quicksand"/>
                <a:cs typeface="Quicksand"/>
                <a:sym typeface="Quicksand"/>
              </a:rPr>
              <a:t>he group summary table shows: 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Objective: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To quantitatively summarize the directional difference observed in the visual analysis of the revenue distributions.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Key Metrics: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The treatment group exhibits a higher mean revenue (+$5.10) and a higher median revenue (+$6.24) compared to the control.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Variance: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The standard deviations of the two groups are comparable, suggesting the intervention did not substantially increase revenue volatility.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icksand"/>
              <a:buChar char="●"/>
            </a:pPr>
            <a:r>
              <a:rPr b="1" lang="en">
                <a:latin typeface="Quicksand"/>
                <a:ea typeface="Quicksand"/>
                <a:cs typeface="Quicksand"/>
                <a:sym typeface="Quicksand"/>
              </a:rPr>
              <a:t>Implication: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 These descriptive statistics provide quantitative support for the visual evidence. The next step is to assess the statistical significance of this observed difference.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27"/>
          <p:cNvSpPr txBox="1"/>
          <p:nvPr>
            <p:ph type="title"/>
          </p:nvPr>
        </p:nvSpPr>
        <p:spPr>
          <a:xfrm>
            <a:off x="3579950" y="1727475"/>
            <a:ext cx="4108800" cy="122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Explore relationships </a:t>
            </a:r>
            <a:endParaRPr sz="3100"/>
          </a:p>
        </p:txBody>
      </p:sp>
      <p:sp>
        <p:nvSpPr>
          <p:cNvPr id="1251" name="Google Shape;1251;p127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Quicksand"/>
                <a:ea typeface="Quicksand"/>
                <a:cs typeface="Quicksand"/>
                <a:sym typeface="Quicksand"/>
              </a:rPr>
              <a:t>Goal: See correlations &amp; treatment heterogeneity patterns</a:t>
            </a:r>
            <a:endParaRPr b="1" sz="2200"/>
          </a:p>
        </p:txBody>
      </p:sp>
      <p:sp>
        <p:nvSpPr>
          <p:cNvPr id="1252" name="Google Shape;1252;p127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53" name="Google Shape;1253;p1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54" name="Google Shape;1254;p127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55" name="Google Shape;1255;p127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56" name="Google Shape;1256;p127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27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Scatterplot – AOV (t-1) vs. Revenue (t) by Assignment</a:t>
            </a:r>
            <a:endParaRPr sz="2300"/>
          </a:p>
        </p:txBody>
      </p:sp>
      <p:sp>
        <p:nvSpPr>
          <p:cNvPr id="1263" name="Google Shape;1263;p128"/>
          <p:cNvSpPr txBox="1"/>
          <p:nvPr>
            <p:ph idx="1" type="body"/>
          </p:nvPr>
        </p:nvSpPr>
        <p:spPr>
          <a:xfrm>
            <a:off x="5570650" y="1307325"/>
            <a:ext cx="3087900" cy="32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Question: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Did the treatment work better on customers who spend more per order?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Analysis: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We plotted each customer's pre-experiment Average Order Value (AOV) against their post-experiment revenue.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Finding: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The treatment group (blue) is consistently and slightly higher than the control group (salmon) across </a:t>
            </a: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all AOV levels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icksand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Conclusion: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The modest revenue lift was </a:t>
            </a: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broad-based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and not driven by a specific spending segment like high-value customers.</a:t>
            </a:r>
            <a:endParaRPr sz="9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64" name="Google Shape;1264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50" y="960638"/>
            <a:ext cx="5143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29"/>
          <p:cNvSpPr txBox="1"/>
          <p:nvPr>
            <p:ph type="title"/>
          </p:nvPr>
        </p:nvSpPr>
        <p:spPr>
          <a:xfrm>
            <a:off x="653100" y="356350"/>
            <a:ext cx="78378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Scatterplot – Days Since Last Purchase (t-1) vs. Revenue (t)</a:t>
            </a:r>
            <a:endParaRPr sz="2100"/>
          </a:p>
        </p:txBody>
      </p:sp>
      <p:sp>
        <p:nvSpPr>
          <p:cNvPr id="1270" name="Google Shape;1270;p129"/>
          <p:cNvSpPr txBox="1"/>
          <p:nvPr>
            <p:ph idx="1" type="body"/>
          </p:nvPr>
        </p:nvSpPr>
        <p:spPr>
          <a:xfrm>
            <a:off x="5444400" y="955200"/>
            <a:ext cx="3046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Question: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Was the treatment more effective on our recent, most active customers?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Analysis: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We plotted the days since a customer's last purchase (Recency) against their post-experiment revenue.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Finding: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The treatment group again shows a consistent, modest lift over the control group, regardless of how recently a customer made a purchase.</a:t>
            </a:r>
            <a:endParaRPr sz="1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Conclusion: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The treatment's small, positive effect is also </a:t>
            </a:r>
            <a:r>
              <a:rPr b="1"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consistent across different levels of customer engagement</a:t>
            </a:r>
            <a:r>
              <a:rPr lang="en" sz="1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  <a:endParaRPr sz="1100"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271" name="Google Shape;1271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86413"/>
            <a:ext cx="5072675" cy="369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Boxplot – Revenue by Loyalty Membership × Assignment</a:t>
            </a:r>
            <a:endParaRPr sz="2800"/>
          </a:p>
        </p:txBody>
      </p:sp>
      <p:sp>
        <p:nvSpPr>
          <p:cNvPr id="1277" name="Google Shape;1277;p130"/>
          <p:cNvSpPr txBox="1"/>
          <p:nvPr>
            <p:ph idx="1" type="body"/>
          </p:nvPr>
        </p:nvSpPr>
        <p:spPr>
          <a:xfrm>
            <a:off x="5377475" y="1215750"/>
            <a:ext cx="3046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 Loyalty members (1) show much higher median revenue than non-members (0) across both groups.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treatment group’s box is slightly higher within each loyalty category, especially for members, hinting at a modest uplift among loyal customers.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Nunito"/>
              <a:buChar char="●"/>
            </a:pPr>
            <a:r>
              <a:rPr b="1" lang="en" sz="1100"/>
              <a:t>I</a:t>
            </a:r>
            <a:r>
              <a:rPr b="1" lang="en" sz="1100"/>
              <a:t>nterpretation summary: </a:t>
            </a:r>
            <a:endParaRPr b="1"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Loyalty membership strongly predicts higher revenue overall. The treatment effect appears somewhat stronger among loyalty members, suggesting possible heterogeneous treatment impact.</a:t>
            </a:r>
            <a:endParaRPr sz="1100"/>
          </a:p>
        </p:txBody>
      </p:sp>
      <p:pic>
        <p:nvPicPr>
          <p:cNvPr id="1278" name="Google Shape;1278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75" y="1045288"/>
            <a:ext cx="51435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Violin Plot – Revenue Distribution by Loyalty × Assignment</a:t>
            </a:r>
            <a:endParaRPr/>
          </a:p>
        </p:txBody>
      </p:sp>
      <p:sp>
        <p:nvSpPr>
          <p:cNvPr id="1284" name="Google Shape;1284;p131"/>
          <p:cNvSpPr txBox="1"/>
          <p:nvPr>
            <p:ph idx="1" type="body"/>
          </p:nvPr>
        </p:nvSpPr>
        <p:spPr>
          <a:xfrm>
            <a:off x="5578825" y="1215750"/>
            <a:ext cx="28452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 The wider, higher violins for loyalty = 1 confirm greater spending variation among members.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treatment violin (salmon) for members skews slightly upward relative to control (blue), reinforcing the idea of a small positive effect in that subgroup.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Non-members show overlapping distributions, implying little or no effect there.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200"/>
              <a:t>Interpretation summary: </a:t>
            </a:r>
            <a:r>
              <a:rPr lang="en" sz="1000"/>
              <a:t> Treatment shows a slightly higher and broader revenue distribution among loyalty members but minimal change among non-members — indicating treatment heterogeneity by loyalty status.</a:t>
            </a:r>
            <a:endParaRPr sz="1000"/>
          </a:p>
        </p:txBody>
      </p:sp>
      <p:pic>
        <p:nvPicPr>
          <p:cNvPr id="1285" name="Google Shape;1285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" y="1097038"/>
            <a:ext cx="52959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4"/>
          <p:cNvSpPr txBox="1"/>
          <p:nvPr>
            <p:ph type="title"/>
          </p:nvPr>
        </p:nvSpPr>
        <p:spPr>
          <a:xfrm>
            <a:off x="2529575" y="1674875"/>
            <a:ext cx="53118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Univariate Exploration</a:t>
            </a:r>
            <a:endParaRPr sz="4200"/>
          </a:p>
        </p:txBody>
      </p:sp>
      <p:sp>
        <p:nvSpPr>
          <p:cNvPr id="1146" name="Google Shape;1146;p114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400"/>
              <a:t>(Distribution of each variable) </a:t>
            </a:r>
            <a:endParaRPr b="1" sz="2400"/>
          </a:p>
        </p:txBody>
      </p:sp>
      <p:sp>
        <p:nvSpPr>
          <p:cNvPr id="1147" name="Google Shape;1147;p114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48" name="Google Shape;1148;p1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49" name="Google Shape;1149;p114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50" name="Google Shape;1150;p114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51" name="Google Shape;1151;p114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14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Takeaway</a:t>
            </a:r>
            <a:endParaRPr/>
          </a:p>
        </p:txBody>
      </p:sp>
      <p:sp>
        <p:nvSpPr>
          <p:cNvPr id="1291" name="Google Shape;1291;p132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Across relationships, revenue aligns positively with prior AOV and negatively with recency. Treatment effects are subtle overall but may be somewhat stronger for loyal, high-spending customers.</a:t>
            </a:r>
            <a:endParaRPr sz="2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33"/>
          <p:cNvSpPr txBox="1"/>
          <p:nvPr>
            <p:ph type="title"/>
          </p:nvPr>
        </p:nvSpPr>
        <p:spPr>
          <a:xfrm>
            <a:off x="2871700" y="1434225"/>
            <a:ext cx="4671600" cy="18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Analyze &amp; Understand </a:t>
            </a:r>
            <a:endParaRPr sz="4600"/>
          </a:p>
        </p:txBody>
      </p:sp>
      <p:sp>
        <p:nvSpPr>
          <p:cNvPr id="1297" name="Google Shape;1297;p13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Quicksand"/>
                <a:ea typeface="Quicksand"/>
                <a:cs typeface="Quicksand"/>
                <a:sym typeface="Quicksand"/>
              </a:rPr>
              <a:t>Skews &amp; Outliers</a:t>
            </a:r>
            <a:endParaRPr b="1" sz="2400"/>
          </a:p>
        </p:txBody>
      </p:sp>
      <p:sp>
        <p:nvSpPr>
          <p:cNvPr id="1298" name="Google Shape;1298;p133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99" name="Google Shape;1299;p13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00" name="Google Shape;1300;p133"/>
          <p:cNvCxnSpPr/>
          <p:nvPr/>
        </p:nvCxnSpPr>
        <p:spPr>
          <a:xfrm flipH="1" rot="10800000">
            <a:off x="1600600" y="2910566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01" name="Google Shape;1301;p133"/>
          <p:cNvCxnSpPr/>
          <p:nvPr/>
        </p:nvCxnSpPr>
        <p:spPr>
          <a:xfrm flipH="1" rot="10800000">
            <a:off x="1600600" y="17143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02" name="Google Shape;1302;p133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33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134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34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34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1" name="Google Shape;1311;p134" title="Screenshot 2025-10-14 at 6.00.0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50" y="680938"/>
            <a:ext cx="8215001" cy="3781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2" name="Google Shape;1312;p134"/>
          <p:cNvSpPr txBox="1"/>
          <p:nvPr/>
        </p:nvSpPr>
        <p:spPr>
          <a:xfrm>
            <a:off x="5232225" y="3575125"/>
            <a:ext cx="32097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The 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distributions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are not 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symmetric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around 3 - 8% of rows per feature have </a:t>
            </a: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outliers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Summary: </a:t>
            </a:r>
            <a:endParaRPr/>
          </a:p>
        </p:txBody>
      </p:sp>
      <p:sp>
        <p:nvSpPr>
          <p:cNvPr id="1318" name="Google Shape;1318;p135"/>
          <p:cNvSpPr txBox="1"/>
          <p:nvPr>
            <p:ph idx="1" type="body"/>
          </p:nvPr>
        </p:nvSpPr>
        <p:spPr>
          <a:xfrm>
            <a:off x="359700" y="2413875"/>
            <a:ext cx="8064300" cy="20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/>
              <a:t>The numeric features in the experiment dataset show right-skewed distributions, indicating that most customers cluster at lower values while a few high-value customers form a long tail.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/>
              <a:t>Specifically, tenure_in_days is extremely skewed </a:t>
            </a:r>
            <a:r>
              <a:rPr lang="en" sz="1000"/>
              <a:t>(5.06)</a:t>
            </a:r>
            <a:r>
              <a:rPr lang="en" sz="1000"/>
              <a:t>, reflecting a small number of very long-term customers, while days_since_last_purchase is highly skewed (2.00), showing that most customers purchased recently but some had long gaps. aov (t-1) (1.26) and revenue (t) (1.07) are moderately skewed, suggesting a few high spenders drive up average values.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/>
              <a:t>Outlier analysis using the IQR method shows that outliers are mostly on the high end, including customers with exceptionally high spending, long tenure, or infrequent purchases. 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54000" lvl="0" marL="457200" rtl="0" algn="l">
              <a:spcBef>
                <a:spcPts val="0"/>
              </a:spcBef>
              <a:spcAft>
                <a:spcPts val="0"/>
              </a:spcAft>
              <a:buSzPts val="400"/>
              <a:buChar char="●"/>
            </a:pPr>
            <a:r>
              <a:rPr lang="en" sz="1000"/>
              <a:t>These points represent real customer behavior and are important for modeling, though they should be monitored as they may influence variance and effect estimates.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319" name="Google Shape;1319;p135" title="Screenshot 2025-10-14 at 5.58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00" y="1077275"/>
            <a:ext cx="7703999" cy="133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Notes:  </a:t>
            </a:r>
            <a:endParaRPr/>
          </a:p>
        </p:txBody>
      </p:sp>
      <p:sp>
        <p:nvSpPr>
          <p:cNvPr id="1325" name="Google Shape;1325;p136"/>
          <p:cNvSpPr txBox="1"/>
          <p:nvPr>
            <p:ph idx="1" type="body"/>
          </p:nvPr>
        </p:nvSpPr>
        <p:spPr>
          <a:xfrm>
            <a:off x="720000" y="870875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/>
              <a:t>Right-skewed distributions are common in customer datasets. Outliers mostly reflect high-value or long-tenure customers, not data errors.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2000"/>
              <a:t>These outliers should generally be kept for modeling but monitored for impact on variance or treatment effect estimates. Also based off the previous diagrams above.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37"/>
          <p:cNvSpPr txBox="1"/>
          <p:nvPr>
            <p:ph type="ctrTitle"/>
          </p:nvPr>
        </p:nvSpPr>
        <p:spPr>
          <a:xfrm>
            <a:off x="1609225" y="1570200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/>
              <a:t>Thank you!</a:t>
            </a:r>
            <a:r>
              <a:rPr b="1" lang="en" sz="6700"/>
              <a:t> </a:t>
            </a:r>
            <a:endParaRPr b="1" sz="59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1331" name="Google Shape;1331;p137"/>
          <p:cNvSpPr txBox="1"/>
          <p:nvPr>
            <p:ph idx="1" type="subTitle"/>
          </p:nvPr>
        </p:nvSpPr>
        <p:spPr>
          <a:xfrm>
            <a:off x="1600675" y="2944550"/>
            <a:ext cx="594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55C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 Link</a:t>
            </a:r>
            <a:endParaRPr sz="2400">
              <a:solidFill>
                <a:srgbClr val="1155CC"/>
              </a:solidFill>
            </a:endParaRPr>
          </a:p>
        </p:txBody>
      </p:sp>
      <p:cxnSp>
        <p:nvCxnSpPr>
          <p:cNvPr id="1332" name="Google Shape;1332;p137"/>
          <p:cNvCxnSpPr/>
          <p:nvPr/>
        </p:nvCxnSpPr>
        <p:spPr>
          <a:xfrm flipH="1" rot="10800000">
            <a:off x="1600625" y="269021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33" name="Google Shape;1333;p137"/>
          <p:cNvCxnSpPr/>
          <p:nvPr/>
        </p:nvCxnSpPr>
        <p:spPr>
          <a:xfrm flipH="1" rot="10800000">
            <a:off x="1600625" y="149398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334" name="Google Shape;1334;p137"/>
          <p:cNvSpPr/>
          <p:nvPr/>
        </p:nvSpPr>
        <p:spPr>
          <a:xfrm>
            <a:off x="1858575" y="1975700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37"/>
          <p:cNvSpPr/>
          <p:nvPr/>
        </p:nvSpPr>
        <p:spPr>
          <a:xfrm>
            <a:off x="7104925" y="1975700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Histogram - revenue (t)</a:t>
            </a:r>
            <a:endParaRPr sz="2300"/>
          </a:p>
        </p:txBody>
      </p:sp>
      <p:sp>
        <p:nvSpPr>
          <p:cNvPr id="1158" name="Google Shape;1158;p115"/>
          <p:cNvSpPr txBox="1"/>
          <p:nvPr>
            <p:ph idx="1" type="body"/>
          </p:nvPr>
        </p:nvSpPr>
        <p:spPr>
          <a:xfrm>
            <a:off x="4832025" y="1156825"/>
            <a:ext cx="32067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of distribution of revenue appears </a:t>
            </a:r>
            <a:r>
              <a:rPr lang="en"/>
              <a:t>to</a:t>
            </a:r>
            <a:r>
              <a:rPr lang="en"/>
              <a:t> be normally distributed with a slight </a:t>
            </a:r>
            <a:r>
              <a:rPr lang="en"/>
              <a:t>right</a:t>
            </a:r>
            <a:r>
              <a:rPr lang="en"/>
              <a:t> skew. This </a:t>
            </a:r>
            <a:r>
              <a:rPr lang="en"/>
              <a:t>shows</a:t>
            </a:r>
            <a:r>
              <a:rPr lang="en"/>
              <a:t> that most </a:t>
            </a:r>
            <a:r>
              <a:rPr lang="en"/>
              <a:t>customers</a:t>
            </a:r>
            <a:r>
              <a:rPr lang="en"/>
              <a:t> contribute a similar level of revenue while, a few outliers show that a few </a:t>
            </a:r>
            <a:r>
              <a:rPr lang="en"/>
              <a:t>customers</a:t>
            </a:r>
            <a:r>
              <a:rPr lang="en"/>
              <a:t> spend more than average.</a:t>
            </a:r>
            <a:endParaRPr/>
          </a:p>
        </p:txBody>
      </p:sp>
      <p:pic>
        <p:nvPicPr>
          <p:cNvPr id="1159" name="Google Shape;115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0" y="1156820"/>
            <a:ext cx="3888425" cy="28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Histogram - aov(t-1)</a:t>
            </a:r>
            <a:endParaRPr sz="2300"/>
          </a:p>
        </p:txBody>
      </p:sp>
      <p:sp>
        <p:nvSpPr>
          <p:cNvPr id="1165" name="Google Shape;1165;p116"/>
          <p:cNvSpPr txBox="1"/>
          <p:nvPr>
            <p:ph idx="1" type="body"/>
          </p:nvPr>
        </p:nvSpPr>
        <p:spPr>
          <a:xfrm>
            <a:off x="4940400" y="1150750"/>
            <a:ext cx="34836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of distribution of average order value is right-skewed.  This means that the majority of costumes spend similar, moderate amounts per order, while a few customers spend a higher number extending the right of the histogram.</a:t>
            </a:r>
            <a:endParaRPr sz="900"/>
          </a:p>
        </p:txBody>
      </p:sp>
      <p:pic>
        <p:nvPicPr>
          <p:cNvPr id="1166" name="Google Shape;116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6" y="1017725"/>
            <a:ext cx="4026734" cy="29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Histogram</a:t>
            </a:r>
            <a:r>
              <a:rPr lang="en" sz="2300"/>
              <a:t> - tenure in days(t-1)</a:t>
            </a:r>
            <a:endParaRPr sz="2300"/>
          </a:p>
        </p:txBody>
      </p:sp>
      <p:sp>
        <p:nvSpPr>
          <p:cNvPr id="1172" name="Google Shape;1172;p117"/>
          <p:cNvSpPr txBox="1"/>
          <p:nvPr>
            <p:ph idx="1" type="body"/>
          </p:nvPr>
        </p:nvSpPr>
        <p:spPr>
          <a:xfrm>
            <a:off x="4572000" y="1302450"/>
            <a:ext cx="37485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histogram of distribution of tenure in days shows a strong right skew showing customers have short tenures so they are new, (less than 100 days), while a few have a longer period (been with the company longer).</a:t>
            </a:r>
            <a:endParaRPr sz="1100"/>
          </a:p>
        </p:txBody>
      </p:sp>
      <p:pic>
        <p:nvPicPr>
          <p:cNvPr id="1173" name="Google Shape;117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0" y="1017725"/>
            <a:ext cx="3851999" cy="27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Histogram - days since last purchase (t-1)</a:t>
            </a:r>
            <a:endParaRPr sz="2300"/>
          </a:p>
        </p:txBody>
      </p:sp>
      <p:sp>
        <p:nvSpPr>
          <p:cNvPr id="1179" name="Google Shape;1179;p118"/>
          <p:cNvSpPr txBox="1"/>
          <p:nvPr>
            <p:ph idx="1" type="body"/>
          </p:nvPr>
        </p:nvSpPr>
        <p:spPr>
          <a:xfrm>
            <a:off x="4792050" y="1432350"/>
            <a:ext cx="3403800" cy="22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histogram of distribution of days since last purchase is right-skewed, the data points are to </a:t>
            </a:r>
            <a:r>
              <a:rPr lang="en" sz="1300"/>
              <a:t>the left</a:t>
            </a:r>
            <a:r>
              <a:rPr lang="en" sz="1300"/>
              <a:t> side of the graph with a tail extended to the right. The graph is showing a large </a:t>
            </a:r>
            <a:r>
              <a:rPr lang="en" sz="1300"/>
              <a:t>group</a:t>
            </a:r>
            <a:r>
              <a:rPr lang="en" sz="1300"/>
              <a:t> of active customers who made recent </a:t>
            </a:r>
            <a:r>
              <a:rPr lang="en" sz="1300"/>
              <a:t>purchases</a:t>
            </a:r>
            <a:r>
              <a:rPr lang="en" sz="1300"/>
              <a:t> and a few customers who haven’t made purchases in a long time on the tail.</a:t>
            </a:r>
            <a:endParaRPr sz="1300"/>
          </a:p>
        </p:txBody>
      </p:sp>
      <p:pic>
        <p:nvPicPr>
          <p:cNvPr id="1180" name="Google Shape;118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00" y="1193032"/>
            <a:ext cx="3851999" cy="275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Boxplot - revenue (t)</a:t>
            </a:r>
            <a:endParaRPr sz="2300"/>
          </a:p>
        </p:txBody>
      </p:sp>
      <p:sp>
        <p:nvSpPr>
          <p:cNvPr id="1186" name="Google Shape;1186;p119"/>
          <p:cNvSpPr txBox="1"/>
          <p:nvPr>
            <p:ph idx="1" type="body"/>
          </p:nvPr>
        </p:nvSpPr>
        <p:spPr>
          <a:xfrm>
            <a:off x="4717925" y="1215750"/>
            <a:ext cx="37059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</a:t>
            </a:r>
            <a:r>
              <a:rPr lang="en" sz="1200"/>
              <a:t>distribution</a:t>
            </a:r>
            <a:r>
              <a:rPr lang="en" sz="1200"/>
              <a:t> of revenue box plot shows the data is right-skewed with a median around 120. The IQR suggests that most revenue values fall between 100 to 135. The outliers are on the low end ($50-60), and large amount of outliers on the </a:t>
            </a:r>
            <a:r>
              <a:rPr lang="en" sz="1200"/>
              <a:t>high</a:t>
            </a:r>
            <a:r>
              <a:rPr lang="en" sz="1200"/>
              <a:t> end 200+. This shows customers behaviors, the </a:t>
            </a:r>
            <a:r>
              <a:rPr lang="en" sz="1200"/>
              <a:t>regular</a:t>
            </a:r>
            <a:r>
              <a:rPr lang="en" sz="1200"/>
              <a:t> everyday </a:t>
            </a:r>
            <a:r>
              <a:rPr lang="en" sz="1200"/>
              <a:t>purchases</a:t>
            </a:r>
            <a:r>
              <a:rPr lang="en" sz="1200"/>
              <a:t>, and the less frequent but </a:t>
            </a:r>
            <a:r>
              <a:rPr lang="en" sz="1200"/>
              <a:t>large</a:t>
            </a:r>
            <a:r>
              <a:rPr lang="en" sz="1200"/>
              <a:t> sales.</a:t>
            </a:r>
            <a:endParaRPr sz="1200"/>
          </a:p>
        </p:txBody>
      </p:sp>
      <p:pic>
        <p:nvPicPr>
          <p:cNvPr id="1187" name="Google Shape;1187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25" y="1233325"/>
            <a:ext cx="3474514" cy="16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Boxplot - aov (t-1)</a:t>
            </a:r>
            <a:endParaRPr sz="2300"/>
          </a:p>
        </p:txBody>
      </p:sp>
      <p:sp>
        <p:nvSpPr>
          <p:cNvPr id="1193" name="Google Shape;1193;p120"/>
          <p:cNvSpPr txBox="1"/>
          <p:nvPr>
            <p:ph idx="1" type="body"/>
          </p:nvPr>
        </p:nvSpPr>
        <p:spPr>
          <a:xfrm>
            <a:off x="4572000" y="1215750"/>
            <a:ext cx="3852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plot shows the data is </a:t>
            </a:r>
            <a:r>
              <a:rPr lang="en" sz="1300"/>
              <a:t>right</a:t>
            </a:r>
            <a:r>
              <a:rPr lang="en" sz="1300"/>
              <a:t> skewed, The median is about $95, the IQR falls between 75-110, meaning 50% of aov falls between that range. There are many outliers on the right $200+, which represent transaction of aov being higher than the norm. Overall this graph shows an average range of $75-110, and transactions with a higher average value are </a:t>
            </a:r>
            <a:r>
              <a:rPr lang="en" sz="1300"/>
              <a:t>transactions</a:t>
            </a:r>
            <a:r>
              <a:rPr lang="en" sz="1300"/>
              <a:t> of more expensive products. </a:t>
            </a:r>
            <a:endParaRPr sz="1300"/>
          </a:p>
        </p:txBody>
      </p:sp>
      <p:pic>
        <p:nvPicPr>
          <p:cNvPr id="1194" name="Google Shape;1194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50" y="1087275"/>
            <a:ext cx="3455537" cy="1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Boxplot - tenure in days (t-1)</a:t>
            </a:r>
            <a:endParaRPr sz="2300"/>
          </a:p>
        </p:txBody>
      </p:sp>
      <p:sp>
        <p:nvSpPr>
          <p:cNvPr id="1200" name="Google Shape;1200;p121"/>
          <p:cNvSpPr txBox="1"/>
          <p:nvPr>
            <p:ph idx="1" type="body"/>
          </p:nvPr>
        </p:nvSpPr>
        <p:spPr>
          <a:xfrm>
            <a:off x="4572000" y="1215750"/>
            <a:ext cx="36573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This boxplot shows the data is right skewed and the median is low, so 50% of the tenures are shorter than around 50 days while 50% are longer. The IQR shows that 50% of the tenures fall between roughly 25-100 days.  There appears to be some outliers going </a:t>
            </a:r>
            <a:r>
              <a:rPr lang="en" sz="1300"/>
              <a:t>beyond</a:t>
            </a:r>
            <a:r>
              <a:rPr lang="en" sz="1300"/>
              <a:t> 600 days. Overall this plot shows customers have a short tenure but a small number have long tenure.</a:t>
            </a:r>
            <a:endParaRPr sz="1300"/>
          </a:p>
        </p:txBody>
      </p:sp>
      <p:pic>
        <p:nvPicPr>
          <p:cNvPr id="1201" name="Google Shape;1201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00" y="1215750"/>
            <a:ext cx="3455532" cy="16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