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Lst>
  <p:notesMasterIdLst>
    <p:notesMasterId r:id="rId71"/>
  </p:notesMasterIdLst>
  <p:handoutMasterIdLst>
    <p:handoutMasterId r:id="rId72"/>
  </p:handoutMasterIdLst>
  <p:sldIdLst>
    <p:sldId id="642" r:id="rId3"/>
    <p:sldId id="987" r:id="rId4"/>
    <p:sldId id="877" r:id="rId5"/>
    <p:sldId id="879" r:id="rId6"/>
    <p:sldId id="985" r:id="rId7"/>
    <p:sldId id="880" r:id="rId8"/>
    <p:sldId id="992" r:id="rId9"/>
    <p:sldId id="994" r:id="rId10"/>
    <p:sldId id="881" r:id="rId11"/>
    <p:sldId id="1029" r:id="rId12"/>
    <p:sldId id="993" r:id="rId13"/>
    <p:sldId id="882" r:id="rId14"/>
    <p:sldId id="883" r:id="rId15"/>
    <p:sldId id="884" r:id="rId16"/>
    <p:sldId id="885" r:id="rId17"/>
    <p:sldId id="917" r:id="rId18"/>
    <p:sldId id="886" r:id="rId19"/>
    <p:sldId id="887" r:id="rId20"/>
    <p:sldId id="888" r:id="rId21"/>
    <p:sldId id="889" r:id="rId22"/>
    <p:sldId id="890" r:id="rId23"/>
    <p:sldId id="891" r:id="rId24"/>
    <p:sldId id="894" r:id="rId25"/>
    <p:sldId id="918" r:id="rId26"/>
    <p:sldId id="931" r:id="rId27"/>
    <p:sldId id="932" r:id="rId28"/>
    <p:sldId id="933" r:id="rId29"/>
    <p:sldId id="926" r:id="rId30"/>
    <p:sldId id="900" r:id="rId31"/>
    <p:sldId id="901" r:id="rId32"/>
    <p:sldId id="927" r:id="rId33"/>
    <p:sldId id="903" r:id="rId34"/>
    <p:sldId id="934" r:id="rId35"/>
    <p:sldId id="1005" r:id="rId36"/>
    <p:sldId id="1025" r:id="rId37"/>
    <p:sldId id="1006" r:id="rId38"/>
    <p:sldId id="1026" r:id="rId39"/>
    <p:sldId id="1008" r:id="rId40"/>
    <p:sldId id="1028" r:id="rId41"/>
    <p:sldId id="1027" r:id="rId42"/>
    <p:sldId id="1010" r:id="rId43"/>
    <p:sldId id="1009" r:id="rId44"/>
    <p:sldId id="1011" r:id="rId45"/>
    <p:sldId id="1012" r:id="rId46"/>
    <p:sldId id="1013" r:id="rId47"/>
    <p:sldId id="1014" r:id="rId48"/>
    <p:sldId id="1015" r:id="rId49"/>
    <p:sldId id="1016" r:id="rId50"/>
    <p:sldId id="1017" r:id="rId51"/>
    <p:sldId id="1018" r:id="rId52"/>
    <p:sldId id="1019" r:id="rId53"/>
    <p:sldId id="1030" r:id="rId54"/>
    <p:sldId id="1020" r:id="rId55"/>
    <p:sldId id="1021" r:id="rId56"/>
    <p:sldId id="1022" r:id="rId57"/>
    <p:sldId id="1023" r:id="rId58"/>
    <p:sldId id="986" r:id="rId59"/>
    <p:sldId id="1003" r:id="rId60"/>
    <p:sldId id="1004" r:id="rId61"/>
    <p:sldId id="995" r:id="rId62"/>
    <p:sldId id="996" r:id="rId63"/>
    <p:sldId id="997" r:id="rId64"/>
    <p:sldId id="998" r:id="rId65"/>
    <p:sldId id="999" r:id="rId66"/>
    <p:sldId id="1000" r:id="rId67"/>
    <p:sldId id="1001" r:id="rId68"/>
    <p:sldId id="1002" r:id="rId69"/>
    <p:sldId id="1024" r:id="rId70"/>
  </p:sldIdLst>
  <p:sldSz cx="9144000" cy="6858000" type="screen4x3"/>
  <p:notesSz cx="9180513" cy="6858000"/>
  <p:defaultTextStyle>
    <a:defPPr>
      <a:defRPr lang="en-US"/>
    </a:defPPr>
    <a:lvl1pPr algn="l" rtl="0" fontAlgn="base">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a:srgbClr val="B3D5FF"/>
    <a:srgbClr val="C3F3FD"/>
    <a:srgbClr val="FFD9FF"/>
    <a:srgbClr val="FFEFFF"/>
    <a:srgbClr val="FFCCFF"/>
    <a:srgbClr val="4D4D4D"/>
    <a:srgbClr val="E9D7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41" autoAdjust="0"/>
  </p:normalViewPr>
  <p:slideViewPr>
    <p:cSldViewPr>
      <p:cViewPr varScale="1">
        <p:scale>
          <a:sx n="84" d="100"/>
          <a:sy n="84" d="100"/>
        </p:scale>
        <p:origin x="142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3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978222" cy="3427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5" name="Rectangle 3"/>
          <p:cNvSpPr>
            <a:spLocks noGrp="1" noChangeArrowheads="1"/>
          </p:cNvSpPr>
          <p:nvPr>
            <p:ph type="dt" sz="quarter" idx="1"/>
          </p:nvPr>
        </p:nvSpPr>
        <p:spPr bwMode="auto">
          <a:xfrm>
            <a:off x="5202291" y="0"/>
            <a:ext cx="3978222" cy="3427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64516" name="Rectangle 4"/>
          <p:cNvSpPr>
            <a:spLocks noGrp="1" noChangeArrowheads="1"/>
          </p:cNvSpPr>
          <p:nvPr>
            <p:ph type="ftr" sz="quarter" idx="2"/>
          </p:nvPr>
        </p:nvSpPr>
        <p:spPr bwMode="auto">
          <a:xfrm>
            <a:off x="0" y="6515278"/>
            <a:ext cx="3978222" cy="342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4517" name="Rectangle 5"/>
          <p:cNvSpPr>
            <a:spLocks noGrp="1" noChangeArrowheads="1"/>
          </p:cNvSpPr>
          <p:nvPr>
            <p:ph type="sldNum" sz="quarter" idx="3"/>
          </p:nvPr>
        </p:nvSpPr>
        <p:spPr bwMode="auto">
          <a:xfrm>
            <a:off x="5202291" y="6515278"/>
            <a:ext cx="3978222" cy="342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C8CB12C-B0C7-3B49-976D-22358A717CCB}" type="slidenum">
              <a:rPr lang="en-US"/>
              <a:pPr/>
              <a:t>‹#›</a:t>
            </a:fld>
            <a:endParaRPr lang="en-US"/>
          </a:p>
        </p:txBody>
      </p:sp>
    </p:spTree>
    <p:extLst>
      <p:ext uri="{BB962C8B-B14F-4D97-AF65-F5344CB8AC3E}">
        <p14:creationId xmlns:p14="http://schemas.microsoft.com/office/powerpoint/2010/main" val="28857822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978222" cy="3427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3" name="Rectangle 3"/>
          <p:cNvSpPr>
            <a:spLocks noGrp="1" noChangeArrowheads="1"/>
          </p:cNvSpPr>
          <p:nvPr>
            <p:ph type="dt" idx="1"/>
          </p:nvPr>
        </p:nvSpPr>
        <p:spPr bwMode="auto">
          <a:xfrm>
            <a:off x="5202291" y="0"/>
            <a:ext cx="3978222" cy="3427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226308" name="Rectangle 4"/>
          <p:cNvSpPr>
            <a:spLocks noGrp="1" noRot="1" noChangeAspect="1" noChangeArrowheads="1" noTextEdit="1"/>
          </p:cNvSpPr>
          <p:nvPr>
            <p:ph type="sldImg" idx="2"/>
          </p:nvPr>
        </p:nvSpPr>
        <p:spPr bwMode="auto">
          <a:xfrm>
            <a:off x="287655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1445" name="Rectangle 5"/>
          <p:cNvSpPr>
            <a:spLocks noGrp="1" noChangeArrowheads="1"/>
          </p:cNvSpPr>
          <p:nvPr>
            <p:ph type="body" sz="quarter" idx="3"/>
          </p:nvPr>
        </p:nvSpPr>
        <p:spPr bwMode="auto">
          <a:xfrm>
            <a:off x="1224069" y="3257639"/>
            <a:ext cx="6732376" cy="30856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446" name="Rectangle 6"/>
          <p:cNvSpPr>
            <a:spLocks noGrp="1" noChangeArrowheads="1"/>
          </p:cNvSpPr>
          <p:nvPr>
            <p:ph type="ftr" sz="quarter" idx="4"/>
          </p:nvPr>
        </p:nvSpPr>
        <p:spPr bwMode="auto">
          <a:xfrm>
            <a:off x="0" y="6515278"/>
            <a:ext cx="3978222" cy="342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61447" name="Rectangle 7"/>
          <p:cNvSpPr>
            <a:spLocks noGrp="1" noChangeArrowheads="1"/>
          </p:cNvSpPr>
          <p:nvPr>
            <p:ph type="sldNum" sz="quarter" idx="5"/>
          </p:nvPr>
        </p:nvSpPr>
        <p:spPr bwMode="auto">
          <a:xfrm>
            <a:off x="5202291" y="6515278"/>
            <a:ext cx="3978222" cy="342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3F6102E-F593-574A-977C-4212861E828D}" type="slidenum">
              <a:rPr lang="en-US"/>
              <a:pPr/>
              <a:t>‹#›</a:t>
            </a:fld>
            <a:endParaRPr lang="en-US"/>
          </a:p>
        </p:txBody>
      </p:sp>
    </p:spTree>
    <p:extLst>
      <p:ext uri="{BB962C8B-B14F-4D97-AF65-F5344CB8AC3E}">
        <p14:creationId xmlns:p14="http://schemas.microsoft.com/office/powerpoint/2010/main" val="3190465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Arial" charset="0"/>
                <a:ea typeface="ＭＳ Ｐゴシック" charset="0"/>
                <a:cs typeface="Arial" charset="0"/>
              </a:defRPr>
            </a:lvl1pPr>
            <a:lvl2pPr marL="742950" indent="-285750">
              <a:defRPr sz="1200">
                <a:solidFill>
                  <a:schemeClr val="tx1"/>
                </a:solidFill>
                <a:latin typeface="Arial" charset="0"/>
                <a:ea typeface="Arial" charset="0"/>
                <a:cs typeface="Arial" charset="0"/>
              </a:defRPr>
            </a:lvl2pPr>
            <a:lvl3pPr marL="1143000" indent="-228600">
              <a:defRPr sz="1200">
                <a:solidFill>
                  <a:schemeClr val="tx1"/>
                </a:solidFill>
                <a:latin typeface="Arial" charset="0"/>
                <a:ea typeface="Arial" charset="0"/>
                <a:cs typeface="Arial" charset="0"/>
              </a:defRPr>
            </a:lvl3pPr>
            <a:lvl4pPr marL="1600200" indent="-228600">
              <a:defRPr sz="1200">
                <a:solidFill>
                  <a:schemeClr val="tx1"/>
                </a:solidFill>
                <a:latin typeface="Arial" charset="0"/>
                <a:ea typeface="Arial" charset="0"/>
                <a:cs typeface="Arial" charset="0"/>
              </a:defRPr>
            </a:lvl4pPr>
            <a:lvl5pPr marL="2057400" indent="-228600">
              <a:defRPr sz="1200">
                <a:solidFill>
                  <a:schemeClr val="tx1"/>
                </a:solidFill>
                <a:latin typeface="Arial"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ea typeface="Arial" charset="0"/>
                <a:cs typeface="Arial" charset="0"/>
              </a:defRPr>
            </a:lvl9pPr>
          </a:lstStyle>
          <a:p>
            <a:fld id="{FD0B9A1C-93B6-5A49-84D0-F073F0DFF836}" type="slidenum">
              <a:rPr lang="en-US"/>
              <a:pPr/>
              <a:t>1</a:t>
            </a:fld>
            <a:endParaRPr 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tr-TR"/>
          </a:p>
        </p:txBody>
      </p:sp>
    </p:spTree>
    <p:extLst>
      <p:ext uri="{BB962C8B-B14F-4D97-AF65-F5344CB8AC3E}">
        <p14:creationId xmlns:p14="http://schemas.microsoft.com/office/powerpoint/2010/main" val="3072889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There are four fundamental activities that are common to all software processes</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35</a:t>
            </a:fld>
            <a:endParaRPr lang="en-US"/>
          </a:p>
        </p:txBody>
      </p:sp>
    </p:spTree>
    <p:extLst>
      <p:ext uri="{BB962C8B-B14F-4D97-AF65-F5344CB8AC3E}">
        <p14:creationId xmlns:p14="http://schemas.microsoft.com/office/powerpoint/2010/main" val="2949130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kern="1200" dirty="0" smtClean="0">
                <a:solidFill>
                  <a:schemeClr val="tx1"/>
                </a:solidFill>
                <a:latin typeface="Arial" charset="0"/>
                <a:ea typeface="ＭＳ Ｐゴシック" charset="0"/>
                <a:cs typeface="Arial" charset="0"/>
              </a:rPr>
              <a:t>(</a:t>
            </a:r>
            <a:r>
              <a:rPr lang="tr-TR" sz="1200" b="1" kern="1200" dirty="0" smtClean="0">
                <a:solidFill>
                  <a:schemeClr val="tx1"/>
                </a:solidFill>
                <a:latin typeface="Arial" charset="0"/>
                <a:ea typeface="ＭＳ Ｐゴシック" charset="0"/>
                <a:cs typeface="Arial" charset="0"/>
              </a:rPr>
              <a:t>be </a:t>
            </a:r>
            <a:r>
              <a:rPr lang="tr-TR" sz="1200" b="1" kern="1200" dirty="0" err="1" smtClean="0">
                <a:solidFill>
                  <a:schemeClr val="tx1"/>
                </a:solidFill>
                <a:latin typeface="Arial" charset="0"/>
                <a:ea typeface="ＭＳ Ｐゴシック" charset="0"/>
                <a:cs typeface="Arial" charset="0"/>
              </a:rPr>
              <a:t>enacted</a:t>
            </a:r>
            <a:r>
              <a:rPr lang="tr-TR" sz="1200" b="0" kern="1200" dirty="0" smtClean="0">
                <a:solidFill>
                  <a:schemeClr val="tx1"/>
                </a:solidFill>
                <a:latin typeface="Arial" charset="0"/>
                <a:ea typeface="ＭＳ Ｐゴシック" charset="0"/>
                <a:cs typeface="Arial" charset="0"/>
              </a:rPr>
              <a:t>) </a:t>
            </a:r>
            <a:r>
              <a:rPr lang="tr-TR" sz="1200" b="0" kern="1200" dirty="0" err="1" smtClean="0">
                <a:solidFill>
                  <a:schemeClr val="tx1"/>
                </a:solidFill>
                <a:latin typeface="Arial" charset="0"/>
                <a:ea typeface="ＭＳ Ｐゴシック" charset="0"/>
                <a:cs typeface="Arial" charset="0"/>
              </a:rPr>
              <a:t>take</a:t>
            </a:r>
            <a:r>
              <a:rPr lang="tr-TR" sz="1200" b="0" kern="1200" dirty="0" smtClean="0">
                <a:solidFill>
                  <a:schemeClr val="tx1"/>
                </a:solidFill>
                <a:latin typeface="Arial" charset="0"/>
                <a:ea typeface="ＭＳ Ｐゴシック" charset="0"/>
                <a:cs typeface="Arial" charset="0"/>
              </a:rPr>
              <a:t> </a:t>
            </a:r>
            <a:r>
              <a:rPr lang="tr-TR" sz="1200" b="0" kern="1200" dirty="0" err="1" smtClean="0">
                <a:solidFill>
                  <a:schemeClr val="tx1"/>
                </a:solidFill>
                <a:latin typeface="Arial" charset="0"/>
                <a:ea typeface="ＭＳ Ｐゴシック" charset="0"/>
                <a:cs typeface="Arial" charset="0"/>
              </a:rPr>
              <a:t>place</a:t>
            </a:r>
            <a:r>
              <a:rPr lang="tr-TR" sz="1200" b="0"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walkers</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stopped</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to</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watch</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aware</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that</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some</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tragedy</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was</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being</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enacted</a:t>
            </a:r>
            <a:r>
              <a:rPr lang="tr-TR" sz="1200" b="0" i="0" kern="1200" dirty="0" smtClean="0">
                <a:solidFill>
                  <a:schemeClr val="tx1"/>
                </a:solidFill>
                <a:latin typeface="Arial" charset="0"/>
                <a:ea typeface="ＭＳ Ｐゴシック" charset="0"/>
                <a:cs typeface="Arial" charset="0"/>
              </a:rPr>
              <a: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38</a:t>
            </a:fld>
            <a:endParaRPr lang="en-US"/>
          </a:p>
        </p:txBody>
      </p:sp>
    </p:spTree>
    <p:extLst>
      <p:ext uri="{BB962C8B-B14F-4D97-AF65-F5344CB8AC3E}">
        <p14:creationId xmlns:p14="http://schemas.microsoft.com/office/powerpoint/2010/main" val="11408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1200" kern="1200" dirty="0" smtClean="0">
                <a:solidFill>
                  <a:schemeClr val="tx1"/>
                </a:solidFill>
                <a:latin typeface="Arial" charset="0"/>
                <a:ea typeface="ＭＳ Ｐゴシック" charset="0"/>
                <a:cs typeface="Arial" charset="0"/>
              </a:rPr>
              <a:t>(</a:t>
            </a:r>
            <a:r>
              <a:rPr lang="tr-TR" sz="1200" b="1" kern="1200" dirty="0" smtClean="0">
                <a:solidFill>
                  <a:schemeClr val="tx1"/>
                </a:solidFill>
                <a:latin typeface="Arial" charset="0"/>
                <a:ea typeface="ＭＳ Ｐゴシック" charset="0"/>
                <a:cs typeface="Arial" charset="0"/>
              </a:rPr>
              <a:t>be </a:t>
            </a:r>
            <a:r>
              <a:rPr lang="tr-TR" sz="1200" b="1" kern="1200" dirty="0" err="1" smtClean="0">
                <a:solidFill>
                  <a:schemeClr val="tx1"/>
                </a:solidFill>
                <a:latin typeface="Arial" charset="0"/>
                <a:ea typeface="ＭＳ Ｐゴシック" charset="0"/>
                <a:cs typeface="Arial" charset="0"/>
              </a:rPr>
              <a:t>enacted</a:t>
            </a:r>
            <a:r>
              <a:rPr lang="tr-TR" sz="1200" b="0" kern="1200" dirty="0" smtClean="0">
                <a:solidFill>
                  <a:schemeClr val="tx1"/>
                </a:solidFill>
                <a:latin typeface="Arial" charset="0"/>
                <a:ea typeface="ＭＳ Ｐゴシック" charset="0"/>
                <a:cs typeface="Arial" charset="0"/>
              </a:rPr>
              <a:t>) </a:t>
            </a:r>
            <a:r>
              <a:rPr lang="tr-TR" sz="1200" b="0" kern="1200" dirty="0" err="1" smtClean="0">
                <a:solidFill>
                  <a:schemeClr val="tx1"/>
                </a:solidFill>
                <a:latin typeface="Arial" charset="0"/>
                <a:ea typeface="ＭＳ Ｐゴシック" charset="0"/>
                <a:cs typeface="Arial" charset="0"/>
              </a:rPr>
              <a:t>take</a:t>
            </a:r>
            <a:r>
              <a:rPr lang="tr-TR" sz="1200" b="0" kern="1200" dirty="0" smtClean="0">
                <a:solidFill>
                  <a:schemeClr val="tx1"/>
                </a:solidFill>
                <a:latin typeface="Arial" charset="0"/>
                <a:ea typeface="ＭＳ Ｐゴシック" charset="0"/>
                <a:cs typeface="Arial" charset="0"/>
              </a:rPr>
              <a:t> </a:t>
            </a:r>
            <a:r>
              <a:rPr lang="tr-TR" sz="1200" b="0" kern="1200" dirty="0" err="1" smtClean="0">
                <a:solidFill>
                  <a:schemeClr val="tx1"/>
                </a:solidFill>
                <a:latin typeface="Arial" charset="0"/>
                <a:ea typeface="ＭＳ Ｐゴシック" charset="0"/>
                <a:cs typeface="Arial" charset="0"/>
              </a:rPr>
              <a:t>place</a:t>
            </a:r>
            <a:r>
              <a:rPr lang="tr-TR" sz="1200" b="0"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walkers</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stopped</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to</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watch</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aware</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that</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some</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tragedy</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was</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being</a:t>
            </a:r>
            <a:r>
              <a:rPr lang="tr-TR" sz="1200" b="0" i="1" kern="1200" dirty="0" smtClean="0">
                <a:solidFill>
                  <a:schemeClr val="tx1"/>
                </a:solidFill>
                <a:latin typeface="Arial" charset="0"/>
                <a:ea typeface="ＭＳ Ｐゴシック" charset="0"/>
                <a:cs typeface="Arial" charset="0"/>
              </a:rPr>
              <a:t> </a:t>
            </a:r>
            <a:r>
              <a:rPr lang="tr-TR" sz="1200" b="0" i="1" kern="1200" dirty="0" err="1" smtClean="0">
                <a:solidFill>
                  <a:schemeClr val="tx1"/>
                </a:solidFill>
                <a:latin typeface="Arial" charset="0"/>
                <a:ea typeface="ＭＳ Ｐゴシック" charset="0"/>
                <a:cs typeface="Arial" charset="0"/>
              </a:rPr>
              <a:t>enacted</a:t>
            </a:r>
            <a:r>
              <a:rPr lang="tr-TR" sz="1200" b="0" i="0" kern="1200" dirty="0" smtClean="0">
                <a:solidFill>
                  <a:schemeClr val="tx1"/>
                </a:solidFill>
                <a:latin typeface="Arial" charset="0"/>
                <a:ea typeface="ＭＳ Ｐゴシック" charset="0"/>
                <a:cs typeface="Arial" charset="0"/>
              </a:rPr>
              <a: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40</a:t>
            </a:fld>
            <a:endParaRPr lang="en-US"/>
          </a:p>
        </p:txBody>
      </p:sp>
    </p:spTree>
    <p:extLst>
      <p:ext uri="{BB962C8B-B14F-4D97-AF65-F5344CB8AC3E}">
        <p14:creationId xmlns:p14="http://schemas.microsoft.com/office/powerpoint/2010/main" val="1440834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smtClean="0"/>
              <a:t>O &amp; M : </a:t>
            </a:r>
            <a:r>
              <a:rPr lang="tr-TR" dirty="0" err="1" smtClean="0"/>
              <a:t>Normally</a:t>
            </a:r>
            <a:r>
              <a:rPr lang="tr-TR" baseline="0" dirty="0" smtClean="0"/>
              <a:t> </a:t>
            </a:r>
            <a:r>
              <a:rPr lang="tr-TR" baseline="0" dirty="0" err="1" smtClean="0"/>
              <a:t>the</a:t>
            </a:r>
            <a:r>
              <a:rPr lang="tr-TR" baseline="0" dirty="0" smtClean="0"/>
              <a:t> </a:t>
            </a:r>
            <a:r>
              <a:rPr lang="tr-TR" baseline="0" dirty="0" err="1" smtClean="0"/>
              <a:t>longest</a:t>
            </a:r>
            <a:r>
              <a:rPr lang="tr-TR" baseline="0" dirty="0" smtClean="0"/>
              <a:t> </a:t>
            </a:r>
            <a:r>
              <a:rPr lang="tr-TR" baseline="0" dirty="0" err="1" smtClean="0"/>
              <a:t>phase</a:t>
            </a:r>
            <a:r>
              <a:rPr lang="tr-TR" baseline="0" dirty="0" smtClean="0"/>
              <a:t>.</a:t>
            </a:r>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51</a:t>
            </a:fld>
            <a:endParaRPr lang="en-US"/>
          </a:p>
        </p:txBody>
      </p:sp>
    </p:spTree>
    <p:extLst>
      <p:ext uri="{BB962C8B-B14F-4D97-AF65-F5344CB8AC3E}">
        <p14:creationId xmlns:p14="http://schemas.microsoft.com/office/powerpoint/2010/main" val="2863820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57</a:t>
            </a:fld>
            <a:endParaRPr lang="en-US"/>
          </a:p>
        </p:txBody>
      </p:sp>
    </p:spTree>
    <p:extLst>
      <p:ext uri="{BB962C8B-B14F-4D97-AF65-F5344CB8AC3E}">
        <p14:creationId xmlns:p14="http://schemas.microsoft.com/office/powerpoint/2010/main" val="2165453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 boundaries between these system types are blurred. </a:t>
            </a: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60</a:t>
            </a:fld>
            <a:endParaRPr lang="en-US"/>
          </a:p>
        </p:txBody>
      </p:sp>
    </p:spTree>
    <p:extLst>
      <p:ext uri="{BB962C8B-B14F-4D97-AF65-F5344CB8AC3E}">
        <p14:creationId xmlns:p14="http://schemas.microsoft.com/office/powerpoint/2010/main" val="1883209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 boundaries between these system types are blurred. </a:t>
            </a: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61</a:t>
            </a:fld>
            <a:endParaRPr lang="en-US"/>
          </a:p>
        </p:txBody>
      </p:sp>
    </p:spTree>
    <p:extLst>
      <p:ext uri="{BB962C8B-B14F-4D97-AF65-F5344CB8AC3E}">
        <p14:creationId xmlns:p14="http://schemas.microsoft.com/office/powerpoint/2010/main" val="1289313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 boundaries between these system types are blurred. </a:t>
            </a: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62</a:t>
            </a:fld>
            <a:endParaRPr lang="en-US"/>
          </a:p>
        </p:txBody>
      </p:sp>
    </p:spTree>
    <p:extLst>
      <p:ext uri="{BB962C8B-B14F-4D97-AF65-F5344CB8AC3E}">
        <p14:creationId xmlns:p14="http://schemas.microsoft.com/office/powerpoint/2010/main" val="277332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 boundaries between these system types are blurred. </a:t>
            </a: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63</a:t>
            </a:fld>
            <a:endParaRPr lang="en-US"/>
          </a:p>
        </p:txBody>
      </p:sp>
    </p:spTree>
    <p:extLst>
      <p:ext uri="{BB962C8B-B14F-4D97-AF65-F5344CB8AC3E}">
        <p14:creationId xmlns:p14="http://schemas.microsoft.com/office/powerpoint/2010/main" val="2023325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 boundaries between these system types are blurred. </a:t>
            </a: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64</a:t>
            </a:fld>
            <a:endParaRPr lang="en-US"/>
          </a:p>
        </p:txBody>
      </p:sp>
    </p:spTree>
    <p:extLst>
      <p:ext uri="{BB962C8B-B14F-4D97-AF65-F5344CB8AC3E}">
        <p14:creationId xmlns:p14="http://schemas.microsoft.com/office/powerpoint/2010/main" val="132330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Software failures are a consequence of two factors: </a:t>
            </a: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9</a:t>
            </a:fld>
            <a:endParaRPr lang="en-US"/>
          </a:p>
        </p:txBody>
      </p:sp>
    </p:spTree>
    <p:extLst>
      <p:ext uri="{BB962C8B-B14F-4D97-AF65-F5344CB8AC3E}">
        <p14:creationId xmlns:p14="http://schemas.microsoft.com/office/powerpoint/2010/main" val="2441187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 boundaries between these system types are blurred. </a:t>
            </a: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65</a:t>
            </a:fld>
            <a:endParaRPr lang="en-US"/>
          </a:p>
        </p:txBody>
      </p:sp>
    </p:spTree>
    <p:extLst>
      <p:ext uri="{BB962C8B-B14F-4D97-AF65-F5344CB8AC3E}">
        <p14:creationId xmlns:p14="http://schemas.microsoft.com/office/powerpoint/2010/main" val="2581154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 boundaries between these system types are blurred. </a:t>
            </a: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66</a:t>
            </a:fld>
            <a:endParaRPr lang="en-US"/>
          </a:p>
        </p:txBody>
      </p:sp>
    </p:spTree>
    <p:extLst>
      <p:ext uri="{BB962C8B-B14F-4D97-AF65-F5344CB8AC3E}">
        <p14:creationId xmlns:p14="http://schemas.microsoft.com/office/powerpoint/2010/main" val="4271323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 boundaries between these system types are blurred. </a:t>
            </a: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67</a:t>
            </a:fld>
            <a:endParaRPr lang="en-US"/>
          </a:p>
        </p:txBody>
      </p:sp>
    </p:spTree>
    <p:extLst>
      <p:ext uri="{BB962C8B-B14F-4D97-AF65-F5344CB8AC3E}">
        <p14:creationId xmlns:p14="http://schemas.microsoft.com/office/powerpoint/2010/main" val="217993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If you are writing a program for yourself, no one else will use it and you don’t have to worry about writing program guides, documenting the pro- gram design, etc. However, if you are writing software that other people will use and other engineers will change then you usually have to provide additional information as well as the code of the program. </a:t>
            </a:r>
            <a:endParaRPr lang="en-US" dirty="0" smtClean="0"/>
          </a:p>
        </p:txBody>
      </p:sp>
      <p:sp>
        <p:nvSpPr>
          <p:cNvPr id="4" name="Slide Number Placeholder 3"/>
          <p:cNvSpPr>
            <a:spLocks noGrp="1"/>
          </p:cNvSpPr>
          <p:nvPr>
            <p:ph type="sldNum" sz="quarter" idx="10"/>
          </p:nvPr>
        </p:nvSpPr>
        <p:spPr/>
        <p:txBody>
          <a:bodyPr/>
          <a:lstStyle/>
          <a:p>
            <a:fld id="{43F6102E-F593-574A-977C-4212861E828D}" type="slidenum">
              <a:rPr lang="en-US" smtClean="0"/>
              <a:pPr/>
              <a:t>14</a:t>
            </a:fld>
            <a:endParaRPr lang="en-US"/>
          </a:p>
        </p:txBody>
      </p:sp>
    </p:spTree>
    <p:extLst>
      <p:ext uri="{BB962C8B-B14F-4D97-AF65-F5344CB8AC3E}">
        <p14:creationId xmlns:p14="http://schemas.microsoft.com/office/powerpoint/2010/main" val="1458924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3F6102E-F593-574A-977C-4212861E828D}" type="slidenum">
              <a:rPr lang="en-US" smtClean="0"/>
              <a:pPr/>
              <a:t>17</a:t>
            </a:fld>
            <a:endParaRPr lang="en-US"/>
          </a:p>
        </p:txBody>
      </p:sp>
    </p:spTree>
    <p:extLst>
      <p:ext uri="{BB962C8B-B14F-4D97-AF65-F5344CB8AC3E}">
        <p14:creationId xmlns:p14="http://schemas.microsoft.com/office/powerpoint/2010/main" val="3998038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these are not independent issues.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There are three general issues that affect many different types of software: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25</a:t>
            </a:fld>
            <a:endParaRPr lang="en-US"/>
          </a:p>
        </p:txBody>
      </p:sp>
    </p:spTree>
    <p:extLst>
      <p:ext uri="{BB962C8B-B14F-4D97-AF65-F5344CB8AC3E}">
        <p14:creationId xmlns:p14="http://schemas.microsoft.com/office/powerpoint/2010/main" val="3110251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these are not independent issues.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There are three general issues that affect many different types of software: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26</a:t>
            </a:fld>
            <a:endParaRPr lang="en-US"/>
          </a:p>
        </p:txBody>
      </p:sp>
    </p:spTree>
    <p:extLst>
      <p:ext uri="{BB962C8B-B14F-4D97-AF65-F5344CB8AC3E}">
        <p14:creationId xmlns:p14="http://schemas.microsoft.com/office/powerpoint/2010/main" val="375745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ＭＳ Ｐゴシック" charset="0"/>
                <a:cs typeface="Arial" charset="0"/>
              </a:rPr>
              <a:t>Of course, the boundaries between these system types are blurred. </a:t>
            </a:r>
            <a:endParaRPr lang="en-US" dirty="0" smtClean="0">
              <a:effectLst/>
            </a:endParaRPr>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28</a:t>
            </a:fld>
            <a:endParaRPr lang="en-US"/>
          </a:p>
        </p:txBody>
      </p:sp>
    </p:spTree>
    <p:extLst>
      <p:ext uri="{BB962C8B-B14F-4D97-AF65-F5344CB8AC3E}">
        <p14:creationId xmlns:p14="http://schemas.microsoft.com/office/powerpoint/2010/main" val="801967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ＭＳ Ｐゴシック" charset="0"/>
                <a:cs typeface="Arial" charset="0"/>
              </a:rPr>
              <a:t>These fundamental notions of process, dependability, requirements, management, </a:t>
            </a:r>
            <a:endParaRPr lang="en-US" dirty="0" smtClean="0">
              <a:effectLst/>
            </a:endParaRPr>
          </a:p>
          <a:p>
            <a:r>
              <a:rPr lang="en-US" sz="1200" kern="1200" dirty="0" smtClean="0">
                <a:solidFill>
                  <a:schemeClr val="tx1"/>
                </a:solidFill>
                <a:effectLst/>
                <a:latin typeface="Arial" charset="0"/>
                <a:ea typeface="ＭＳ Ｐゴシック" charset="0"/>
                <a:cs typeface="Arial" charset="0"/>
              </a:rPr>
              <a:t>and reuse are important themes of this book. Different methods reflect them in </a:t>
            </a:r>
            <a:r>
              <a:rPr lang="en-US" sz="1200" kern="1200" dirty="0" err="1" smtClean="0">
                <a:solidFill>
                  <a:schemeClr val="tx1"/>
                </a:solidFill>
                <a:effectLst/>
                <a:latin typeface="Arial" charset="0"/>
                <a:ea typeface="ＭＳ Ｐゴシック" charset="0"/>
                <a:cs typeface="Arial" charset="0"/>
              </a:rPr>
              <a:t>dif</a:t>
            </a:r>
            <a:r>
              <a:rPr lang="en-US" sz="1200" kern="1200" dirty="0" smtClean="0">
                <a:solidFill>
                  <a:schemeClr val="tx1"/>
                </a:solidFill>
                <a:effectLst/>
                <a:latin typeface="Arial" charset="0"/>
                <a:ea typeface="ＭＳ Ｐゴシック" charset="0"/>
                <a:cs typeface="Arial" charset="0"/>
              </a:rPr>
              <a:t>- </a:t>
            </a:r>
            <a:r>
              <a:rPr lang="en-US" sz="1200" kern="1200" dirty="0" err="1" smtClean="0">
                <a:solidFill>
                  <a:schemeClr val="tx1"/>
                </a:solidFill>
                <a:effectLst/>
                <a:latin typeface="Arial" charset="0"/>
                <a:ea typeface="ＭＳ Ｐゴシック" charset="0"/>
                <a:cs typeface="Arial" charset="0"/>
              </a:rPr>
              <a:t>ferent</a:t>
            </a:r>
            <a:r>
              <a:rPr lang="en-US" sz="1200" kern="1200" dirty="0" smtClean="0">
                <a:solidFill>
                  <a:schemeClr val="tx1"/>
                </a:solidFill>
                <a:effectLst/>
                <a:latin typeface="Arial" charset="0"/>
                <a:ea typeface="ＭＳ Ｐゴシック" charset="0"/>
                <a:cs typeface="Arial" charset="0"/>
              </a:rPr>
              <a:t> ways but they underlie all professional software development. </a:t>
            </a:r>
            <a:endParaRPr lang="en-US" dirty="0" smtClean="0"/>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30</a:t>
            </a:fld>
            <a:endParaRPr lang="en-US"/>
          </a:p>
        </p:txBody>
      </p:sp>
    </p:spTree>
    <p:extLst>
      <p:ext uri="{BB962C8B-B14F-4D97-AF65-F5344CB8AC3E}">
        <p14:creationId xmlns:p14="http://schemas.microsoft.com/office/powerpoint/2010/main" val="428173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ＭＳ Ｐゴシック" charset="0"/>
                <a:cs typeface="Arial" charset="0"/>
              </a:rPr>
              <a:t>These fundamental notions of process, dependability, requirements, management, </a:t>
            </a:r>
            <a:endParaRPr lang="en-US" dirty="0" smtClean="0">
              <a:effectLst/>
            </a:endParaRPr>
          </a:p>
          <a:p>
            <a:r>
              <a:rPr lang="en-US" sz="1200" kern="1200" dirty="0" smtClean="0">
                <a:solidFill>
                  <a:schemeClr val="tx1"/>
                </a:solidFill>
                <a:effectLst/>
                <a:latin typeface="Arial" charset="0"/>
                <a:ea typeface="ＭＳ Ｐゴシック" charset="0"/>
                <a:cs typeface="Arial" charset="0"/>
              </a:rPr>
              <a:t>and reuse are important themes of this book. Different methods reflect them in </a:t>
            </a:r>
            <a:r>
              <a:rPr lang="en-US" sz="1200" kern="1200" dirty="0" err="1" smtClean="0">
                <a:solidFill>
                  <a:schemeClr val="tx1"/>
                </a:solidFill>
                <a:effectLst/>
                <a:latin typeface="Arial" charset="0"/>
                <a:ea typeface="ＭＳ Ｐゴシック" charset="0"/>
                <a:cs typeface="Arial" charset="0"/>
              </a:rPr>
              <a:t>dif</a:t>
            </a:r>
            <a:r>
              <a:rPr lang="en-US" sz="1200" kern="1200" dirty="0" smtClean="0">
                <a:solidFill>
                  <a:schemeClr val="tx1"/>
                </a:solidFill>
                <a:effectLst/>
                <a:latin typeface="Arial" charset="0"/>
                <a:ea typeface="ＭＳ Ｐゴシック" charset="0"/>
                <a:cs typeface="Arial" charset="0"/>
              </a:rPr>
              <a:t>- </a:t>
            </a:r>
            <a:r>
              <a:rPr lang="en-US" sz="1200" kern="1200" dirty="0" err="1" smtClean="0">
                <a:solidFill>
                  <a:schemeClr val="tx1"/>
                </a:solidFill>
                <a:effectLst/>
                <a:latin typeface="Arial" charset="0"/>
                <a:ea typeface="ＭＳ Ｐゴシック" charset="0"/>
                <a:cs typeface="Arial" charset="0"/>
              </a:rPr>
              <a:t>ferent</a:t>
            </a:r>
            <a:r>
              <a:rPr lang="en-US" sz="1200" kern="1200" dirty="0" smtClean="0">
                <a:solidFill>
                  <a:schemeClr val="tx1"/>
                </a:solidFill>
                <a:effectLst/>
                <a:latin typeface="Arial" charset="0"/>
                <a:ea typeface="ＭＳ Ｐゴシック" charset="0"/>
                <a:cs typeface="Arial" charset="0"/>
              </a:rPr>
              <a:t> ways but they underlie all professional software development. </a:t>
            </a:r>
            <a:endParaRPr lang="en-US" dirty="0" smtClean="0"/>
          </a:p>
          <a:p>
            <a:endParaRPr lang="tr-TR" dirty="0"/>
          </a:p>
        </p:txBody>
      </p:sp>
      <p:sp>
        <p:nvSpPr>
          <p:cNvPr id="4" name="Slide Number Placeholder 3"/>
          <p:cNvSpPr>
            <a:spLocks noGrp="1"/>
          </p:cNvSpPr>
          <p:nvPr>
            <p:ph type="sldNum" sz="quarter" idx="10"/>
          </p:nvPr>
        </p:nvSpPr>
        <p:spPr/>
        <p:txBody>
          <a:bodyPr/>
          <a:lstStyle/>
          <a:p>
            <a:fld id="{43F6102E-F593-574A-977C-4212861E828D}" type="slidenum">
              <a:rPr lang="en-US" smtClean="0"/>
              <a:pPr/>
              <a:t>31</a:t>
            </a:fld>
            <a:endParaRPr lang="en-US"/>
          </a:p>
        </p:txBody>
      </p:sp>
    </p:spTree>
    <p:extLst>
      <p:ext uri="{BB962C8B-B14F-4D97-AF65-F5344CB8AC3E}">
        <p14:creationId xmlns:p14="http://schemas.microsoft.com/office/powerpoint/2010/main" val="428173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A7EF6276-37BE-8C40-8461-4EA91906D9A0}" type="slidenum">
              <a:rPr lang="en-US"/>
              <a:pPr/>
              <a:t>‹#›</a:t>
            </a:fld>
            <a:endParaRPr lang="en-US"/>
          </a:p>
        </p:txBody>
      </p:sp>
      <p:sp>
        <p:nvSpPr>
          <p:cNvPr id="3" name="Rectangle 7"/>
          <p:cNvSpPr>
            <a:spLocks noGrp="1" noChangeArrowheads="1"/>
          </p:cNvSpPr>
          <p:nvPr>
            <p:ph type="dt" sz="half" idx="11"/>
          </p:nvPr>
        </p:nvSpPr>
        <p:spPr>
          <a:ln/>
        </p:spPr>
        <p:txBody>
          <a:bodyPr/>
          <a:lstStyle>
            <a:lvl1pPr>
              <a:defRPr/>
            </a:lvl1pPr>
          </a:lstStyle>
          <a:p>
            <a:pPr>
              <a:defRPr/>
            </a:pPr>
            <a:endParaRPr lang="en-US"/>
          </a:p>
        </p:txBody>
      </p:sp>
      <p:sp>
        <p:nvSpPr>
          <p:cNvPr id="4"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5703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1182688" y="1295400"/>
            <a:ext cx="3810000" cy="4837113"/>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213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14400"/>
            <a:ext cx="43449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52400" y="1554162"/>
            <a:ext cx="4344988"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914400"/>
            <a:ext cx="4346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554162"/>
            <a:ext cx="4346575" cy="4999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1150938" y="152401"/>
            <a:ext cx="7793037" cy="7620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4623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16750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86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72060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4491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E5442970-2DFF-0B4E-A58D-88FCBA4FE98C}" type="slidenum">
              <a:rPr lang="en-US"/>
              <a:pPr/>
              <a:t>‹#›</a:t>
            </a:fld>
            <a:endParaRPr lang="en-US"/>
          </a:p>
        </p:txBody>
      </p:sp>
    </p:spTree>
    <p:extLst>
      <p:ext uri="{BB962C8B-B14F-4D97-AF65-F5344CB8AC3E}">
        <p14:creationId xmlns:p14="http://schemas.microsoft.com/office/powerpoint/2010/main" val="3215031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90513"/>
            <a:ext cx="1951038" cy="584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90513"/>
            <a:ext cx="5700712" cy="5842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32193C8A-703E-9849-9B10-0D879BFBB85C}" type="slidenum">
              <a:rPr lang="en-US"/>
              <a:pPr/>
              <a:t>‹#›</a:t>
            </a:fld>
            <a:endParaRPr lang="en-US"/>
          </a:p>
        </p:txBody>
      </p:sp>
    </p:spTree>
    <p:extLst>
      <p:ext uri="{BB962C8B-B14F-4D97-AF65-F5344CB8AC3E}">
        <p14:creationId xmlns:p14="http://schemas.microsoft.com/office/powerpoint/2010/main" val="2675515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5145088" y="1295400"/>
            <a:ext cx="38100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3789363"/>
            <a:ext cx="38100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8"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977AD991-14F3-2A42-95B8-E2415C8F7697}" type="slidenum">
              <a:rPr lang="en-US"/>
              <a:pPr/>
              <a:t>‹#›</a:t>
            </a:fld>
            <a:endParaRPr lang="en-US"/>
          </a:p>
        </p:txBody>
      </p:sp>
    </p:spTree>
    <p:extLst>
      <p:ext uri="{BB962C8B-B14F-4D97-AF65-F5344CB8AC3E}">
        <p14:creationId xmlns:p14="http://schemas.microsoft.com/office/powerpoint/2010/main" val="3668386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3810000" cy="4837113"/>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162050" y="6243638"/>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Rectangle 12"/>
          <p:cNvSpPr>
            <a:spLocks noGrp="1" noChangeArrowheads="1"/>
          </p:cNvSpPr>
          <p:nvPr>
            <p:ph type="ftr" sz="quarter" idx="11"/>
          </p:nvPr>
        </p:nvSpPr>
        <p:spPr>
          <a:xfrm>
            <a:off x="3657600" y="6243638"/>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Rectangle 13"/>
          <p:cNvSpPr>
            <a:spLocks noGrp="1" noChangeArrowheads="1"/>
          </p:cNvSpPr>
          <p:nvPr>
            <p:ph type="sldNum" sz="quarter" idx="12"/>
          </p:nvPr>
        </p:nvSpPr>
        <p:spPr>
          <a:xfrm>
            <a:off x="7042150" y="6243638"/>
            <a:ext cx="1905000" cy="457200"/>
          </a:xfrm>
          <a:prstGeom prst="rect">
            <a:avLst/>
          </a:prstGeom>
        </p:spPr>
        <p:txBody>
          <a:bodyPr vert="horz" wrap="square" lIns="91440" tIns="45720" rIns="91440" bIns="45720" numCol="1" anchor="t" anchorCtr="0" compatLnSpc="1">
            <a:prstTxWarp prst="textNoShape">
              <a:avLst/>
            </a:prstTxWarp>
          </a:bodyPr>
          <a:lstStyle>
            <a:lvl1pPr>
              <a:defRPr>
                <a:cs typeface="Arial" charset="0"/>
              </a:defRPr>
            </a:lvl1pPr>
          </a:lstStyle>
          <a:p>
            <a:fld id="{8D43A831-0682-2F42-BE04-BD63506CC70E}" type="slidenum">
              <a:rPr lang="en-US"/>
              <a:pPr/>
              <a:t>‹#›</a:t>
            </a:fld>
            <a:endParaRPr lang="en-US"/>
          </a:p>
        </p:txBody>
      </p:sp>
    </p:spTree>
    <p:extLst>
      <p:ext uri="{BB962C8B-B14F-4D97-AF65-F5344CB8AC3E}">
        <p14:creationId xmlns:p14="http://schemas.microsoft.com/office/powerpoint/2010/main" val="985023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57477C9-B373-6744-9D73-2AA5E80606E3}"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16683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90513"/>
            <a:ext cx="7804150" cy="584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662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5088" y="1295400"/>
            <a:ext cx="3810000" cy="4837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2876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295400"/>
            <a:ext cx="7772400" cy="234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2364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90513"/>
            <a:ext cx="7793037" cy="6238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1295400"/>
            <a:ext cx="7772400" cy="23415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1182688" y="3789363"/>
            <a:ext cx="7772400" cy="23431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7517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38A5F5FA-5598-7C40-BBDF-0B297AC935CD}" type="slidenum">
              <a:rPr lang="en-US"/>
              <a:pPr/>
              <a:t>‹#›</a:t>
            </a:fld>
            <a:endParaRPr lang="en-US"/>
          </a:p>
        </p:txBody>
      </p:sp>
      <p:sp>
        <p:nvSpPr>
          <p:cNvPr id="6" name="Rectangle 7"/>
          <p:cNvSpPr>
            <a:spLocks noGrp="1" noChangeArrowheads="1"/>
          </p:cNvSpPr>
          <p:nvPr>
            <p:ph type="dt" sz="half" idx="11"/>
          </p:nvPr>
        </p:nvSpPr>
        <p:spPr>
          <a:ln/>
        </p:spPr>
        <p:txBody>
          <a:bodyPr/>
          <a:lstStyle>
            <a:lvl1pPr>
              <a:defRPr/>
            </a:lvl1pPr>
          </a:lstStyle>
          <a:p>
            <a:pPr>
              <a:defRPr/>
            </a:pPr>
            <a:endParaRPr lang="en-US"/>
          </a:p>
        </p:txBody>
      </p:sp>
      <p:sp>
        <p:nvSpPr>
          <p:cNvPr id="7"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27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080B120-50E0-244C-8E4C-295F9EA4FD1E}"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8810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55895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248400" cy="5589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7042F95F-63C8-6249-ABF4-30529AA01EE3}" type="slidenum">
              <a:rPr lang="en-US"/>
              <a:pPr/>
              <a:t>‹#›</a:t>
            </a:fld>
            <a:endParaRPr lang="en-US"/>
          </a:p>
        </p:txBody>
      </p:sp>
      <p:sp>
        <p:nvSpPr>
          <p:cNvPr id="5" name="Rectangle 7"/>
          <p:cNvSpPr>
            <a:spLocks noGrp="1" noChangeArrowheads="1"/>
          </p:cNvSpPr>
          <p:nvPr>
            <p:ph type="dt" sz="half" idx="11"/>
          </p:nvPr>
        </p:nvSpPr>
        <p:spPr>
          <a:ln/>
        </p:spPr>
        <p:txBody>
          <a:bodyPr/>
          <a:lstStyle>
            <a:lvl1pPr>
              <a:defRPr/>
            </a:lvl1pPr>
          </a:lstStyle>
          <a:p>
            <a:pPr>
              <a:defRPr/>
            </a:pPr>
            <a:endParaRPr lang="en-US"/>
          </a:p>
        </p:txBody>
      </p:sp>
      <p:sp>
        <p:nvSpPr>
          <p:cNvPr id="6" name="Rectangle 8"/>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3315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5600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flipV="1">
            <a:off x="315913" y="2916238"/>
            <a:ext cx="8693150" cy="55562"/>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grpSp>
        <p:nvGrpSpPr>
          <p:cNvPr id="4" name="Group 21"/>
          <p:cNvGrpSpPr>
            <a:grpSpLocks/>
          </p:cNvGrpSpPr>
          <p:nvPr userDrawn="1"/>
        </p:nvGrpSpPr>
        <p:grpSpPr bwMode="auto">
          <a:xfrm>
            <a:off x="358775" y="2133600"/>
            <a:ext cx="784225" cy="685800"/>
            <a:chOff x="0" y="0"/>
            <a:chExt cx="6318014" cy="4148971"/>
          </a:xfrm>
        </p:grpSpPr>
        <p:sp>
          <p:nvSpPr>
            <p:cNvPr id="5" name="Rectangle 4"/>
            <p:cNvSpPr/>
            <p:nvPr/>
          </p:nvSpPr>
          <p:spPr>
            <a:xfrm>
              <a:off x="4335645" y="0"/>
              <a:ext cx="1982369" cy="197844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6" name="Rectangle 5"/>
            <p:cNvSpPr/>
            <p:nvPr/>
          </p:nvSpPr>
          <p:spPr>
            <a:xfrm>
              <a:off x="2187009" y="2151318"/>
              <a:ext cx="1982369" cy="198805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7" name="Rectangle 6"/>
            <p:cNvSpPr/>
            <p:nvPr/>
          </p:nvSpPr>
          <p:spPr>
            <a:xfrm>
              <a:off x="2187009" y="0"/>
              <a:ext cx="1982369" cy="1978445"/>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8" name="Rectangle 7"/>
            <p:cNvSpPr/>
            <p:nvPr/>
          </p:nvSpPr>
          <p:spPr>
            <a:xfrm>
              <a:off x="4335645" y="2151318"/>
              <a:ext cx="1982369" cy="1988052"/>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9" name="Rectangle 8"/>
            <p:cNvSpPr/>
            <p:nvPr/>
          </p:nvSpPr>
          <p:spPr>
            <a:xfrm>
              <a:off x="12794" y="0"/>
              <a:ext cx="1982369" cy="197844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0" name="Rectangle 9"/>
            <p:cNvSpPr/>
            <p:nvPr/>
          </p:nvSpPr>
          <p:spPr>
            <a:xfrm>
              <a:off x="0" y="2170526"/>
              <a:ext cx="1982377" cy="197844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
        <p:nvSpPr>
          <p:cNvPr id="11"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r>
              <a:rPr lang="tr-TR" sz="1000">
                <a:solidFill>
                  <a:srgbClr val="555555"/>
                </a:solidFill>
                <a:cs typeface="Arial" charset="0"/>
              </a:rPr>
              <a:t>Sayfa No: </a:t>
            </a:r>
            <a:fld id="{8ADA4C99-AC54-F74F-8D05-D1C269A8C640}" type="slidenum">
              <a:rPr lang="tr-TR" sz="1000">
                <a:solidFill>
                  <a:srgbClr val="555555"/>
                </a:solidFill>
                <a:cs typeface="Arial" charset="0"/>
              </a:rPr>
              <a:pPr eaLnBrk="1" hangingPunct="1"/>
              <a:t>‹#›</a:t>
            </a:fld>
            <a:r>
              <a:rPr lang="tr-TR" sz="1000">
                <a:solidFill>
                  <a:srgbClr val="555555"/>
                </a:solidFill>
                <a:cs typeface="Arial" charset="0"/>
              </a:rPr>
              <a:t>              </a:t>
            </a:r>
            <a:r>
              <a:rPr lang="tr-TR" sz="800">
                <a:solidFill>
                  <a:srgbClr val="555555"/>
                </a:solidFill>
                <a:cs typeface="Arial" charset="0"/>
              </a:rPr>
              <a:t>© 2013 Telif hakları saklıdır. Bilgi ve Teknoloji Grubu Ltd.</a:t>
            </a:r>
          </a:p>
        </p:txBody>
      </p:sp>
      <p:pic>
        <p:nvPicPr>
          <p:cNvPr id="12" name="Picture 29"/>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831138" y="6400800"/>
            <a:ext cx="13033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0540" name="Rectangle 12"/>
          <p:cNvSpPr>
            <a:spLocks noGrp="1" noChangeArrowheads="1"/>
          </p:cNvSpPr>
          <p:nvPr>
            <p:ph type="ctrTitle"/>
          </p:nvPr>
        </p:nvSpPr>
        <p:spPr>
          <a:xfrm>
            <a:off x="1219200" y="2233612"/>
            <a:ext cx="8153400" cy="585788"/>
          </a:xfrm>
        </p:spPr>
        <p:txBody>
          <a:bodyPr/>
          <a:lstStyle>
            <a:lvl1pPr>
              <a:defRPr sz="4000" b="1"/>
            </a:lvl1pPr>
          </a:lstStyle>
          <a:p>
            <a:r>
              <a:rPr lang="en-US" dirty="0"/>
              <a:t>Click to edit Master title style</a:t>
            </a:r>
          </a:p>
        </p:txBody>
      </p:sp>
    </p:spTree>
    <p:extLst>
      <p:ext uri="{BB962C8B-B14F-4D97-AF65-F5344CB8AC3E}">
        <p14:creationId xmlns:p14="http://schemas.microsoft.com/office/powerpoint/2010/main" val="3749701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7924800" cy="623887"/>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52400" y="1066800"/>
            <a:ext cx="8839200" cy="5562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9359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94470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10668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7" name="Rectangle 3"/>
          <p:cNvSpPr>
            <a:spLocks noGrp="1" noChangeArrowheads="1"/>
          </p:cNvSpPr>
          <p:nvPr>
            <p:ph type="title"/>
          </p:nvPr>
        </p:nvSpPr>
        <p:spPr bwMode="gray">
          <a:xfrm>
            <a:off x="304800" y="304800"/>
            <a:ext cx="853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ChangeArrowheads="1"/>
          </p:cNvSpPr>
          <p:nvPr/>
        </p:nvSpPr>
        <p:spPr bwMode="auto">
          <a:xfrm>
            <a:off x="0" y="990600"/>
            <a:ext cx="9144000" cy="5867400"/>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endParaRPr lang="tr-TR" altLang="tr-TR" smtClean="0">
              <a:ea typeface="+mn-ea"/>
              <a:cs typeface="+mn-cs"/>
            </a:endParaRPr>
          </a:p>
        </p:txBody>
      </p:sp>
      <p:sp>
        <p:nvSpPr>
          <p:cNvPr id="1029" name="Rectangle 5"/>
          <p:cNvSpPr>
            <a:spLocks noGrp="1" noChangeArrowheads="1"/>
          </p:cNvSpPr>
          <p:nvPr>
            <p:ph type="body" idx="1"/>
          </p:nvPr>
        </p:nvSpPr>
        <p:spPr bwMode="auto">
          <a:xfrm>
            <a:off x="457200" y="1598613"/>
            <a:ext cx="8229600" cy="4295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sldNum" sz="quarter" idx="4"/>
          </p:nvPr>
        </p:nvSpPr>
        <p:spPr bwMode="auto">
          <a:xfrm>
            <a:off x="0" y="6629400"/>
            <a:ext cx="45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bg2"/>
                </a:solidFill>
              </a:defRPr>
            </a:lvl1pPr>
          </a:lstStyle>
          <a:p>
            <a:fld id="{E425ED77-E044-4C4C-8729-1A734442DC26}" type="slidenum">
              <a:rPr lang="en-US"/>
              <a:pPr/>
              <a:t>‹#›</a:t>
            </a:fld>
            <a:endParaRPr lang="en-US"/>
          </a:p>
        </p:txBody>
      </p:sp>
      <p:sp>
        <p:nvSpPr>
          <p:cNvPr id="6151" name="Rectangle 7"/>
          <p:cNvSpPr>
            <a:spLocks noGrp="1" noChangeArrowheads="1"/>
          </p:cNvSpPr>
          <p:nvPr>
            <p:ph type="dt" sz="half" idx="2"/>
          </p:nvPr>
        </p:nvSpPr>
        <p:spPr bwMode="auto">
          <a:xfrm>
            <a:off x="3886200" y="6629400"/>
            <a:ext cx="1447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800">
                <a:solidFill>
                  <a:srgbClr val="999999"/>
                </a:solidFill>
                <a:latin typeface="Arial" charset="0"/>
                <a:ea typeface="+mn-ea"/>
                <a:cs typeface="+mn-cs"/>
              </a:defRPr>
            </a:lvl1pPr>
          </a:lstStyle>
          <a:p>
            <a:pPr>
              <a:defRPr/>
            </a:pPr>
            <a:endParaRPr lang="en-US"/>
          </a:p>
        </p:txBody>
      </p:sp>
      <p:sp>
        <p:nvSpPr>
          <p:cNvPr id="6152" name="Rectangle 8"/>
          <p:cNvSpPr>
            <a:spLocks noGrp="1" noChangeArrowheads="1"/>
          </p:cNvSpPr>
          <p:nvPr>
            <p:ph type="ftr" sz="quarter" idx="3"/>
          </p:nvPr>
        </p:nvSpPr>
        <p:spPr bwMode="auto">
          <a:xfrm>
            <a:off x="381000" y="6629400"/>
            <a:ext cx="3581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800">
                <a:solidFill>
                  <a:schemeClr val="bg2"/>
                </a:solidFill>
                <a:latin typeface="Arial" charset="0"/>
                <a:ea typeface="+mn-ea"/>
                <a:cs typeface="+mn-cs"/>
              </a:defRPr>
            </a:lvl1p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34" r:id="rId6"/>
  </p:sldLayoutIdLst>
  <p:txStyles>
    <p:titleStyle>
      <a:lvl1pPr algn="l" rtl="0" eaLnBrk="0" fontAlgn="base" hangingPunct="0">
        <a:spcBef>
          <a:spcPct val="0"/>
        </a:spcBef>
        <a:spcAft>
          <a:spcPct val="0"/>
        </a:spcAft>
        <a:defRPr sz="3200">
          <a:solidFill>
            <a:schemeClr val="accent1"/>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2pPr>
      <a:lvl3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3pPr>
      <a:lvl4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4pPr>
      <a:lvl5pPr algn="l" rtl="0" eaLnBrk="0" fontAlgn="base" hangingPunct="0">
        <a:spcBef>
          <a:spcPct val="0"/>
        </a:spcBef>
        <a:spcAft>
          <a:spcPct val="0"/>
        </a:spcAft>
        <a:defRPr sz="3200">
          <a:solidFill>
            <a:schemeClr val="accent1"/>
          </a:solidFill>
          <a:latin typeface="Arial" charset="0"/>
          <a:ea typeface="ＭＳ Ｐゴシック" charset="0"/>
          <a:cs typeface="ＭＳ Ｐゴシック" charset="0"/>
        </a:defRPr>
      </a:lvl5pPr>
      <a:lvl6pPr marL="457200" algn="l" rtl="0" fontAlgn="base">
        <a:spcBef>
          <a:spcPct val="0"/>
        </a:spcBef>
        <a:spcAft>
          <a:spcPct val="0"/>
        </a:spcAft>
        <a:defRPr sz="3200">
          <a:solidFill>
            <a:schemeClr val="accent1"/>
          </a:solidFill>
          <a:latin typeface="Arial" charset="0"/>
        </a:defRPr>
      </a:lvl6pPr>
      <a:lvl7pPr marL="914400" algn="l" rtl="0" fontAlgn="base">
        <a:spcBef>
          <a:spcPct val="0"/>
        </a:spcBef>
        <a:spcAft>
          <a:spcPct val="0"/>
        </a:spcAft>
        <a:defRPr sz="3200">
          <a:solidFill>
            <a:schemeClr val="accent1"/>
          </a:solidFill>
          <a:latin typeface="Arial" charset="0"/>
        </a:defRPr>
      </a:lvl7pPr>
      <a:lvl8pPr marL="1371600" algn="l" rtl="0" fontAlgn="base">
        <a:spcBef>
          <a:spcPct val="0"/>
        </a:spcBef>
        <a:spcAft>
          <a:spcPct val="0"/>
        </a:spcAft>
        <a:defRPr sz="3200">
          <a:solidFill>
            <a:schemeClr val="accent1"/>
          </a:solidFill>
          <a:latin typeface="Arial" charset="0"/>
        </a:defRPr>
      </a:lvl8pPr>
      <a:lvl9pPr marL="1828800" algn="l" rtl="0" fontAlgn="base">
        <a:spcBef>
          <a:spcPct val="0"/>
        </a:spcBef>
        <a:spcAft>
          <a:spcPct val="0"/>
        </a:spcAft>
        <a:defRPr sz="3200">
          <a:solidFill>
            <a:schemeClr val="accent1"/>
          </a:solidFill>
          <a:latin typeface="Arial" charset="0"/>
        </a:defRPr>
      </a:lvl9pPr>
    </p:titleStyle>
    <p:bodyStyle>
      <a:lvl1pPr marL="342900" indent="-342900" algn="l" rtl="0" eaLnBrk="0" fontAlgn="base" hangingPunct="0">
        <a:spcBef>
          <a:spcPct val="20000"/>
        </a:spcBef>
        <a:spcAft>
          <a:spcPct val="0"/>
        </a:spcAft>
        <a:buClr>
          <a:schemeClr val="accent1"/>
        </a:buClr>
        <a:buFont typeface="Wingdings" charset="0"/>
        <a:buChar char="v"/>
        <a:defRPr sz="2400">
          <a:solidFill>
            <a:schemeClr val="accent1"/>
          </a:solidFill>
          <a:latin typeface="Calibri"/>
          <a:ea typeface="ＭＳ Ｐゴシック" charset="0"/>
          <a:cs typeface="Calibri"/>
        </a:defRPr>
      </a:lvl1pPr>
      <a:lvl2pPr marL="742950" indent="-285750" algn="l" rtl="0" eaLnBrk="0" fontAlgn="base" hangingPunct="0">
        <a:spcBef>
          <a:spcPct val="20000"/>
        </a:spcBef>
        <a:spcAft>
          <a:spcPct val="0"/>
        </a:spcAft>
        <a:buClr>
          <a:schemeClr val="hlink"/>
        </a:buClr>
        <a:buFont typeface="Wingdings" charset="0"/>
        <a:buChar char="§"/>
        <a:defRPr sz="2000">
          <a:solidFill>
            <a:schemeClr val="tx1"/>
          </a:solidFill>
          <a:latin typeface="Calibri"/>
          <a:ea typeface="ＭＳ Ｐゴシック" charset="0"/>
          <a:cs typeface="Calibri"/>
        </a:defRPr>
      </a:lvl2pPr>
      <a:lvl3pPr marL="1143000" indent="-228600" algn="l" rtl="0" eaLnBrk="0" fontAlgn="base" hangingPunct="0">
        <a:spcBef>
          <a:spcPct val="20000"/>
        </a:spcBef>
        <a:spcAft>
          <a:spcPct val="0"/>
        </a:spcAft>
        <a:buClr>
          <a:schemeClr val="accent2"/>
        </a:buClr>
        <a:buFont typeface="Wingdings" charset="0"/>
        <a:buChar char="§"/>
        <a:defRPr>
          <a:solidFill>
            <a:schemeClr val="tx1"/>
          </a:solidFill>
          <a:latin typeface="Calibri"/>
          <a:ea typeface="ＭＳ Ｐゴシック" charset="0"/>
          <a:cs typeface="Calibri"/>
        </a:defRPr>
      </a:lvl3pPr>
      <a:lvl4pPr marL="16002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4pPr>
      <a:lvl5pPr marL="2057400" indent="-228600" algn="l" rtl="0" eaLnBrk="0" fontAlgn="base" hangingPunct="0">
        <a:spcBef>
          <a:spcPct val="20000"/>
        </a:spcBef>
        <a:spcAft>
          <a:spcPct val="0"/>
        </a:spcAft>
        <a:buClr>
          <a:schemeClr val="accent2"/>
        </a:buClr>
        <a:buSzPct val="110000"/>
        <a:buFont typeface="Wingdings" charset="0"/>
        <a:buChar char="§"/>
        <a:defRPr>
          <a:solidFill>
            <a:schemeClr val="tx1"/>
          </a:solidFill>
          <a:latin typeface="Calibri"/>
          <a:ea typeface="ＭＳ Ｐゴシック" charset="0"/>
          <a:cs typeface="Calibri"/>
        </a:defRPr>
      </a:lvl5pPr>
      <a:lvl6pPr marL="25146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chemeClr val="accent2"/>
        </a:buClr>
        <a:buSzPct val="11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gray">
          <a:xfrm flipV="1">
            <a:off x="76200" y="898525"/>
            <a:ext cx="8669338" cy="46038"/>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hangingPunct="1">
              <a:defRPr/>
            </a:pPr>
            <a:endParaRPr kumimoji="1" lang="tr-TR" altLang="tr-TR" sz="2400" smtClean="0">
              <a:ea typeface="+mn-ea"/>
              <a:cs typeface="+mn-cs"/>
            </a:endParaRPr>
          </a:p>
        </p:txBody>
      </p:sp>
      <p:sp>
        <p:nvSpPr>
          <p:cNvPr id="2051" name="Rectangle 9"/>
          <p:cNvSpPr>
            <a:spLocks noGrp="1" noChangeArrowheads="1"/>
          </p:cNvSpPr>
          <p:nvPr>
            <p:ph type="title"/>
          </p:nvPr>
        </p:nvSpPr>
        <p:spPr bwMode="auto">
          <a:xfrm>
            <a:off x="1150938" y="152400"/>
            <a:ext cx="7793037"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2052" name="Rectangle 10"/>
          <p:cNvSpPr>
            <a:spLocks noGrp="1" noChangeArrowheads="1"/>
          </p:cNvSpPr>
          <p:nvPr>
            <p:ph type="body" idx="1"/>
          </p:nvPr>
        </p:nvSpPr>
        <p:spPr bwMode="auto">
          <a:xfrm>
            <a:off x="152400" y="1066800"/>
            <a:ext cx="8802688" cy="556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Box 1"/>
          <p:cNvSpPr txBox="1">
            <a:spLocks noChangeArrowheads="1"/>
          </p:cNvSpPr>
          <p:nvPr userDrawn="1"/>
        </p:nvSpPr>
        <p:spPr bwMode="auto">
          <a:xfrm>
            <a:off x="-41275" y="6623050"/>
            <a:ext cx="529907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600">
                <a:solidFill>
                  <a:schemeClr val="tx1"/>
                </a:solidFill>
                <a:latin typeface="Arial" charset="0"/>
                <a:ea typeface="ＭＳ Ｐゴシック" charset="0"/>
                <a:cs typeface="ＭＳ Ｐゴシック" charset="0"/>
              </a:defRPr>
            </a:lvl1pPr>
            <a:lvl2pPr marL="742950" indent="-285750" eaLnBrk="0" hangingPunct="0">
              <a:defRPr sz="1600">
                <a:solidFill>
                  <a:schemeClr val="tx1"/>
                </a:solidFill>
                <a:latin typeface="Arial" charset="0"/>
                <a:ea typeface="ＭＳ Ｐゴシック" charset="0"/>
              </a:defRPr>
            </a:lvl2pPr>
            <a:lvl3pPr marL="1143000" indent="-228600" eaLnBrk="0" hangingPunct="0">
              <a:defRPr sz="1600">
                <a:solidFill>
                  <a:schemeClr val="tx1"/>
                </a:solidFill>
                <a:latin typeface="Arial" charset="0"/>
                <a:ea typeface="ＭＳ Ｐゴシック" charset="0"/>
              </a:defRPr>
            </a:lvl3pPr>
            <a:lvl4pPr marL="1600200" indent="-228600" eaLnBrk="0" hangingPunct="0">
              <a:defRPr sz="1600">
                <a:solidFill>
                  <a:schemeClr val="tx1"/>
                </a:solidFill>
                <a:latin typeface="Arial" charset="0"/>
                <a:ea typeface="ＭＳ Ｐゴシック" charset="0"/>
              </a:defRPr>
            </a:lvl4pPr>
            <a:lvl5pPr marL="2057400" indent="-228600" eaLnBrk="0" hangingPunct="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eaLnBrk="1" hangingPunct="1"/>
            <a:fld id="{0F60E78E-9B4D-A143-87E5-6DDD18DAC534}" type="slidenum">
              <a:rPr lang="tr-TR" sz="1000" smtClean="0">
                <a:solidFill>
                  <a:srgbClr val="555555"/>
                </a:solidFill>
                <a:cs typeface="Arial" charset="0"/>
              </a:rPr>
              <a:pPr eaLnBrk="1" hangingPunct="1"/>
              <a:t>‹#›</a:t>
            </a:fld>
            <a:endParaRPr lang="tr-TR" sz="800" dirty="0">
              <a:solidFill>
                <a:srgbClr val="555555"/>
              </a:solidFill>
              <a:cs typeface="Arial" charset="0"/>
            </a:endParaRPr>
          </a:p>
        </p:txBody>
      </p:sp>
      <p:grpSp>
        <p:nvGrpSpPr>
          <p:cNvPr id="2054" name="Group 10"/>
          <p:cNvGrpSpPr>
            <a:grpSpLocks/>
          </p:cNvGrpSpPr>
          <p:nvPr userDrawn="1"/>
        </p:nvGrpSpPr>
        <p:grpSpPr bwMode="auto">
          <a:xfrm>
            <a:off x="76200" y="306388"/>
            <a:ext cx="838200" cy="531812"/>
            <a:chOff x="0" y="0"/>
            <a:chExt cx="6318014" cy="4148971"/>
          </a:xfrm>
        </p:grpSpPr>
        <p:sp>
          <p:nvSpPr>
            <p:cNvPr id="17" name="Rectangle 16"/>
            <p:cNvSpPr/>
            <p:nvPr/>
          </p:nvSpPr>
          <p:spPr>
            <a:xfrm>
              <a:off x="4343638" y="0"/>
              <a:ext cx="1974376" cy="1981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8" name="Rectangle 17"/>
            <p:cNvSpPr/>
            <p:nvPr/>
          </p:nvSpPr>
          <p:spPr>
            <a:xfrm>
              <a:off x="2189770" y="2154990"/>
              <a:ext cx="1986345" cy="198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19" name="Rectangle 18"/>
            <p:cNvSpPr/>
            <p:nvPr/>
          </p:nvSpPr>
          <p:spPr>
            <a:xfrm>
              <a:off x="2189770" y="0"/>
              <a:ext cx="1986345" cy="1981600"/>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0" name="Rectangle 19"/>
            <p:cNvSpPr/>
            <p:nvPr/>
          </p:nvSpPr>
          <p:spPr>
            <a:xfrm>
              <a:off x="4343638" y="2154990"/>
              <a:ext cx="1974376" cy="1981600"/>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1" name="Rectangle 20"/>
            <p:cNvSpPr/>
            <p:nvPr/>
          </p:nvSpPr>
          <p:spPr>
            <a:xfrm>
              <a:off x="11970" y="0"/>
              <a:ext cx="1974376" cy="1981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sp>
          <p:nvSpPr>
            <p:cNvPr id="22" name="Rectangle 21"/>
            <p:cNvSpPr/>
            <p:nvPr/>
          </p:nvSpPr>
          <p:spPr>
            <a:xfrm>
              <a:off x="0" y="2167371"/>
              <a:ext cx="1974383" cy="1981600"/>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FFFFFF"/>
                  </a:solidFill>
                  <a:latin typeface="Arial" charset="0"/>
                  <a:ea typeface="ＭＳ Ｐゴシック" charset="0"/>
                  <a:cs typeface="Times New Roman" charset="0"/>
                </a:rPr>
                <a:t> </a:t>
              </a:r>
            </a:p>
          </p:txBody>
        </p:sp>
      </p:grpSp>
    </p:spTree>
  </p:cSld>
  <p:clrMap bg1="lt1" tx1="dk1" bg2="lt2" tx2="dk2" accent1="accent1" accent2="accent2" accent3="accent3" accent4="accent4" accent5="accent5" accent6="accent6" hlink="hlink" folHlink="folHlink"/>
  <p:sldLayoutIdLst>
    <p:sldLayoutId id="2147484229"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30" r:id="rId10"/>
    <p:sldLayoutId id="2147484231" r:id="rId11"/>
    <p:sldLayoutId id="2147484232" r:id="rId12"/>
    <p:sldLayoutId id="2147484233" r:id="rId13"/>
    <p:sldLayoutId id="2147484225" r:id="rId14"/>
    <p:sldLayoutId id="2147484226" r:id="rId15"/>
    <p:sldLayoutId id="2147484227" r:id="rId16"/>
    <p:sldLayoutId id="2147484228" r:id="rId17"/>
  </p:sldLayoutIdLst>
  <p:txStyles>
    <p:titleStyle>
      <a:lvl1pPr algn="l" rtl="0" eaLnBrk="0" fontAlgn="base" hangingPunct="0">
        <a:spcBef>
          <a:spcPct val="0"/>
        </a:spcBef>
        <a:spcAft>
          <a:spcPct val="0"/>
        </a:spcAft>
        <a:defRPr sz="3600" b="1">
          <a:solidFill>
            <a:srgbClr val="95B3D7"/>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2pPr>
      <a:lvl3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3pPr>
      <a:lvl4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4pPr>
      <a:lvl5pPr algn="l" rtl="0" eaLnBrk="0" fontAlgn="base" hangingPunct="0">
        <a:spcBef>
          <a:spcPct val="0"/>
        </a:spcBef>
        <a:spcAft>
          <a:spcPct val="0"/>
        </a:spcAft>
        <a:defRPr sz="3600" b="1">
          <a:solidFill>
            <a:srgbClr val="95B3D7"/>
          </a:solidFill>
          <a:latin typeface="Calibri" charset="0"/>
          <a:ea typeface="ＭＳ Ｐゴシック" charset="0"/>
          <a:cs typeface="ＭＳ Ｐゴシック" charset="0"/>
        </a:defRPr>
      </a:lvl5pPr>
      <a:lvl6pPr marL="457200" algn="l" rtl="0" fontAlgn="base">
        <a:spcBef>
          <a:spcPct val="0"/>
        </a:spcBef>
        <a:spcAft>
          <a:spcPct val="0"/>
        </a:spcAft>
        <a:defRPr sz="3200">
          <a:solidFill>
            <a:srgbClr val="CC3300"/>
          </a:solidFill>
          <a:latin typeface="Arial" charset="0"/>
          <a:cs typeface="Arial" charset="0"/>
        </a:defRPr>
      </a:lvl6pPr>
      <a:lvl7pPr marL="914400" algn="l" rtl="0" fontAlgn="base">
        <a:spcBef>
          <a:spcPct val="0"/>
        </a:spcBef>
        <a:spcAft>
          <a:spcPct val="0"/>
        </a:spcAft>
        <a:defRPr sz="3200">
          <a:solidFill>
            <a:srgbClr val="CC3300"/>
          </a:solidFill>
          <a:latin typeface="Arial" charset="0"/>
          <a:cs typeface="Arial" charset="0"/>
        </a:defRPr>
      </a:lvl7pPr>
      <a:lvl8pPr marL="1371600" algn="l" rtl="0" fontAlgn="base">
        <a:spcBef>
          <a:spcPct val="0"/>
        </a:spcBef>
        <a:spcAft>
          <a:spcPct val="0"/>
        </a:spcAft>
        <a:defRPr sz="3200">
          <a:solidFill>
            <a:srgbClr val="CC3300"/>
          </a:solidFill>
          <a:latin typeface="Arial" charset="0"/>
          <a:cs typeface="Arial" charset="0"/>
        </a:defRPr>
      </a:lvl8pPr>
      <a:lvl9pPr marL="1828800" algn="l" rtl="0" fontAlgn="base">
        <a:spcBef>
          <a:spcPct val="0"/>
        </a:spcBef>
        <a:spcAft>
          <a:spcPct val="0"/>
        </a:spcAft>
        <a:defRPr sz="3200">
          <a:solidFill>
            <a:srgbClr val="CC3300"/>
          </a:solidFill>
          <a:latin typeface="Arial" charset="0"/>
          <a:cs typeface="Arial" charset="0"/>
        </a:defRPr>
      </a:lvl9pPr>
    </p:titleStyle>
    <p:body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www.SoftwareEngineering-9.com/Web/History/" TargetMode="Externa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5"/>
          <p:cNvGrpSpPr>
            <a:grpSpLocks/>
          </p:cNvGrpSpPr>
          <p:nvPr/>
        </p:nvGrpSpPr>
        <p:grpSpPr bwMode="auto">
          <a:xfrm>
            <a:off x="1793875" y="3429000"/>
            <a:ext cx="5597525" cy="3429000"/>
            <a:chOff x="0" y="0"/>
            <a:chExt cx="6318014" cy="4148971"/>
          </a:xfrm>
        </p:grpSpPr>
        <p:sp>
          <p:nvSpPr>
            <p:cNvPr id="7" name="Rectangle 6"/>
            <p:cNvSpPr/>
            <p:nvPr/>
          </p:nvSpPr>
          <p:spPr>
            <a:xfrm>
              <a:off x="4338036" y="0"/>
              <a:ext cx="1979978" cy="198036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8" name="Rectangle 7"/>
            <p:cNvSpPr/>
            <p:nvPr/>
          </p:nvSpPr>
          <p:spPr>
            <a:xfrm>
              <a:off x="2189624" y="2159002"/>
              <a:ext cx="1979979" cy="197844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9" name="Rectangle 8"/>
            <p:cNvSpPr/>
            <p:nvPr/>
          </p:nvSpPr>
          <p:spPr>
            <a:xfrm>
              <a:off x="2189624" y="0"/>
              <a:ext cx="1979979" cy="1980366"/>
            </a:xfrm>
            <a:prstGeom prst="rect">
              <a:avLst/>
            </a:prstGeom>
            <a:solidFill>
              <a:srgbClr val="F999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0" name="Rectangle 9"/>
            <p:cNvSpPr/>
            <p:nvPr/>
          </p:nvSpPr>
          <p:spPr>
            <a:xfrm>
              <a:off x="4338036" y="2159002"/>
              <a:ext cx="1979978" cy="1978445"/>
            </a:xfrm>
            <a:prstGeom prst="rect">
              <a:avLst/>
            </a:prstGeom>
            <a:solidFill>
              <a:srgbClr val="9E2E3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1" name="Rectangle 10"/>
            <p:cNvSpPr/>
            <p:nvPr/>
          </p:nvSpPr>
          <p:spPr>
            <a:xfrm>
              <a:off x="10751" y="0"/>
              <a:ext cx="1979979" cy="198036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sp>
          <p:nvSpPr>
            <p:cNvPr id="12" name="Rectangle 11"/>
            <p:cNvSpPr/>
            <p:nvPr/>
          </p:nvSpPr>
          <p:spPr>
            <a:xfrm>
              <a:off x="0" y="2168606"/>
              <a:ext cx="1979979" cy="1980365"/>
            </a:xfrm>
            <a:prstGeom prst="rect">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5000"/>
                </a:lnSpc>
                <a:spcAft>
                  <a:spcPts val="1000"/>
                </a:spcAft>
              </a:pPr>
              <a:r>
                <a:rPr lang="tr-TR" sz="1200">
                  <a:solidFill>
                    <a:srgbClr val="C0C0C0"/>
                  </a:solidFill>
                  <a:latin typeface="Arial" charset="0"/>
                  <a:ea typeface="ＭＳ Ｐゴシック" charset="0"/>
                  <a:cs typeface="Times New Roman" charset="0"/>
                </a:rPr>
                <a:t> </a:t>
              </a:r>
            </a:p>
          </p:txBody>
        </p:sp>
      </p:grpSp>
      <p:sp>
        <p:nvSpPr>
          <p:cNvPr id="8196" name="Rectangle 2"/>
          <p:cNvSpPr txBox="1">
            <a:spLocks noChangeArrowheads="1"/>
          </p:cNvSpPr>
          <p:nvPr/>
        </p:nvSpPr>
        <p:spPr bwMode="gray">
          <a:xfrm>
            <a:off x="0" y="685800"/>
            <a:ext cx="9144000" cy="2684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tr-TR" sz="3600" b="1" dirty="0" smtClean="0">
                <a:solidFill>
                  <a:schemeClr val="tx1"/>
                </a:solidFill>
                <a:latin typeface="Arial" charset="0"/>
              </a:rPr>
              <a:t>BBM</a:t>
            </a:r>
            <a:r>
              <a:rPr lang="en-US" sz="3600" b="1" dirty="0" smtClean="0">
                <a:solidFill>
                  <a:schemeClr val="tx1"/>
                </a:solidFill>
                <a:latin typeface="Arial" charset="0"/>
              </a:rPr>
              <a:t> </a:t>
            </a:r>
            <a:r>
              <a:rPr lang="tr-TR" sz="3600" b="1" dirty="0" smtClean="0">
                <a:solidFill>
                  <a:schemeClr val="tx1"/>
                </a:solidFill>
                <a:latin typeface="Arial" charset="0"/>
              </a:rPr>
              <a:t>382 – SOFTWARE ENGINEERING</a:t>
            </a:r>
          </a:p>
          <a:p>
            <a:pPr algn="ctr"/>
            <a:r>
              <a:rPr lang="tr-TR" sz="2000" b="1" dirty="0" smtClean="0">
                <a:solidFill>
                  <a:schemeClr val="tx1"/>
                </a:solidFill>
                <a:latin typeface="Arial" charset="0"/>
              </a:rPr>
              <a:t>SPRING 201</a:t>
            </a:r>
            <a:r>
              <a:rPr lang="en-US" sz="2000" b="1" dirty="0" smtClean="0">
                <a:solidFill>
                  <a:schemeClr val="tx1"/>
                </a:solidFill>
                <a:latin typeface="Arial" charset="0"/>
              </a:rPr>
              <a:t>7</a:t>
            </a:r>
            <a:endParaRPr lang="tr-TR" sz="2000" b="1" dirty="0" smtClean="0">
              <a:solidFill>
                <a:schemeClr val="tx1"/>
              </a:solidFill>
              <a:latin typeface="Arial" charset="0"/>
            </a:endParaRPr>
          </a:p>
          <a:p>
            <a:pPr algn="ctr"/>
            <a:r>
              <a:rPr lang="tr-TR" b="1" dirty="0" err="1" smtClean="0">
                <a:solidFill>
                  <a:schemeClr val="tx1"/>
                </a:solidFill>
                <a:latin typeface="Arial" charset="0"/>
              </a:rPr>
              <a:t>Lecture</a:t>
            </a:r>
            <a:r>
              <a:rPr lang="tr-TR" b="1" dirty="0" smtClean="0">
                <a:solidFill>
                  <a:schemeClr val="tx1"/>
                </a:solidFill>
                <a:latin typeface="Arial" charset="0"/>
              </a:rPr>
              <a:t> 1</a:t>
            </a:r>
          </a:p>
          <a:p>
            <a:pPr algn="ctr"/>
            <a:endParaRPr lang="tr-TR" b="1" dirty="0" smtClean="0">
              <a:solidFill>
                <a:schemeClr val="tx1"/>
              </a:solidFill>
              <a:latin typeface="Arial" charset="0"/>
            </a:endParaRPr>
          </a:p>
          <a:p>
            <a:pPr algn="ctr"/>
            <a:r>
              <a:rPr lang="tr-TR" sz="2000" b="1" dirty="0" err="1" smtClean="0">
                <a:solidFill>
                  <a:schemeClr val="tx1"/>
                </a:solidFill>
                <a:latin typeface="Arial" charset="0"/>
              </a:rPr>
              <a:t>Assoc.Prof.Dr</a:t>
            </a:r>
            <a:r>
              <a:rPr lang="tr-TR" sz="2000" b="1" dirty="0" smtClean="0">
                <a:solidFill>
                  <a:schemeClr val="tx1"/>
                </a:solidFill>
                <a:latin typeface="Arial" charset="0"/>
              </a:rPr>
              <a:t>. </a:t>
            </a:r>
            <a:r>
              <a:rPr lang="tr-TR" sz="2000" b="1" dirty="0" err="1" smtClean="0">
                <a:solidFill>
                  <a:schemeClr val="tx1"/>
                </a:solidFill>
                <a:latin typeface="Arial" charset="0"/>
              </a:rPr>
              <a:t>Vahid</a:t>
            </a:r>
            <a:r>
              <a:rPr lang="tr-TR" sz="2000" b="1" dirty="0" smtClean="0">
                <a:solidFill>
                  <a:schemeClr val="tx1"/>
                </a:solidFill>
                <a:latin typeface="Arial" charset="0"/>
              </a:rPr>
              <a:t> GAROUSI</a:t>
            </a:r>
          </a:p>
          <a:p>
            <a:pPr algn="ctr"/>
            <a:r>
              <a:rPr lang="tr-TR" sz="2000" b="1" dirty="0" err="1" smtClean="0">
                <a:solidFill>
                  <a:schemeClr val="tx1"/>
                </a:solidFill>
                <a:latin typeface="Arial" charset="0"/>
              </a:rPr>
              <a:t>Asst.Prof.Dr</a:t>
            </a:r>
            <a:r>
              <a:rPr lang="tr-TR" sz="2000" b="1" dirty="0" smtClean="0">
                <a:solidFill>
                  <a:schemeClr val="tx1"/>
                </a:solidFill>
                <a:latin typeface="Arial" charset="0"/>
              </a:rPr>
              <a:t>. Ayça TARHAN</a:t>
            </a:r>
          </a:p>
          <a:p>
            <a:pPr algn="ctr"/>
            <a:endParaRPr lang="tr-TR" sz="2000" b="1" dirty="0" smtClean="0">
              <a:solidFill>
                <a:srgbClr val="FF8000"/>
              </a:solidFill>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Software </a:t>
            </a:r>
            <a:r>
              <a:rPr lang="tr-TR" dirty="0" err="1"/>
              <a:t>Failures</a:t>
            </a:r>
            <a:r>
              <a:rPr lang="tr-TR" dirty="0"/>
              <a:t> </a:t>
            </a:r>
            <a:r>
              <a:rPr lang="tr-TR" dirty="0" smtClean="0"/>
              <a:t>– </a:t>
            </a:r>
            <a:r>
              <a:rPr lang="tr-TR" dirty="0" err="1" smtClean="0"/>
              <a:t>Expectations</a:t>
            </a:r>
            <a:r>
              <a:rPr lang="tr-TR" dirty="0" smtClean="0"/>
              <a:t>!</a:t>
            </a:r>
            <a:endParaRPr lang="en-US" dirty="0"/>
          </a:p>
        </p:txBody>
      </p:sp>
      <p:grpSp>
        <p:nvGrpSpPr>
          <p:cNvPr id="4" name="Grup 3"/>
          <p:cNvGrpSpPr>
            <a:grpSpLocks/>
          </p:cNvGrpSpPr>
          <p:nvPr/>
        </p:nvGrpSpPr>
        <p:grpSpPr bwMode="auto">
          <a:xfrm>
            <a:off x="381000" y="1304454"/>
            <a:ext cx="3048000" cy="4949825"/>
            <a:chOff x="5944915" y="1340768"/>
            <a:chExt cx="3048273" cy="4950500"/>
          </a:xfrm>
        </p:grpSpPr>
        <p:pic>
          <p:nvPicPr>
            <p:cNvPr id="5" name="Picture 2" descr="http://yerebakanlar.com/Resimler/Yayla%20Resimleri/AsmaKopru.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4915" y="1340768"/>
              <a:ext cx="3048273" cy="2029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s://upload.wikimedia.org/wikipedia/commons/0/0c/GoldenGateBridge-001.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944915" y="4005063"/>
              <a:ext cx="3048273" cy="228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up 6"/>
          <p:cNvGrpSpPr/>
          <p:nvPr/>
        </p:nvGrpSpPr>
        <p:grpSpPr>
          <a:xfrm>
            <a:off x="4953000" y="1301700"/>
            <a:ext cx="3863490" cy="4952579"/>
            <a:chOff x="5029200" y="1219200"/>
            <a:chExt cx="3863490" cy="4952579"/>
          </a:xfrm>
        </p:grpSpPr>
        <p:pic>
          <p:nvPicPr>
            <p:cNvPr id="2052" name="Picture 4" descr="boeing 737 thy ile ilgili görsel sonucu"/>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029200" y="4342979"/>
              <a:ext cx="386349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unapark ucak ile ilgili görsel sonucu"/>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029200" y="1219200"/>
              <a:ext cx="3838332" cy="256016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3034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43000" y="304800"/>
            <a:ext cx="7924800" cy="623887"/>
          </a:xfrm>
        </p:spPr>
        <p:txBody>
          <a:bodyPr/>
          <a:lstStyle/>
          <a:p>
            <a:r>
              <a:rPr lang="tr-TR" sz="3200" dirty="0" smtClean="0"/>
              <a:t>Software </a:t>
            </a:r>
            <a:r>
              <a:rPr lang="tr-TR" sz="3200" dirty="0" err="1" smtClean="0"/>
              <a:t>Engineering</a:t>
            </a:r>
            <a:r>
              <a:rPr lang="tr-TR" sz="3200" dirty="0" smtClean="0"/>
              <a:t> is NOT </a:t>
            </a:r>
            <a:r>
              <a:rPr lang="tr-TR" sz="3200" dirty="0"/>
              <a:t>P</a:t>
            </a:r>
            <a:r>
              <a:rPr lang="tr-TR" sz="3200" dirty="0" smtClean="0"/>
              <a:t>rogramming!</a:t>
            </a:r>
            <a:endParaRPr lang="en-US" sz="32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400"/>
            <a:ext cx="6924675" cy="5198933"/>
          </a:xfrm>
          <a:prstGeom prst="rect">
            <a:avLst/>
          </a:prstGeom>
        </p:spPr>
      </p:pic>
    </p:spTree>
    <p:extLst>
      <p:ext uri="{BB962C8B-B14F-4D97-AF65-F5344CB8AC3E}">
        <p14:creationId xmlns:p14="http://schemas.microsoft.com/office/powerpoint/2010/main" val="20149818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Software Engineering</a:t>
            </a:r>
            <a:endParaRPr lang="tr-TR" dirty="0"/>
          </a:p>
        </p:txBody>
      </p:sp>
      <p:sp>
        <p:nvSpPr>
          <p:cNvPr id="3" name="Content Placeholder 2"/>
          <p:cNvSpPr>
            <a:spLocks noGrp="1"/>
          </p:cNvSpPr>
          <p:nvPr>
            <p:ph idx="1"/>
          </p:nvPr>
        </p:nvSpPr>
        <p:spPr/>
        <p:txBody>
          <a:bodyPr/>
          <a:lstStyle/>
          <a:p>
            <a:r>
              <a:rPr lang="en-US" sz="2400" dirty="0" smtClean="0"/>
              <a:t>The </a:t>
            </a:r>
            <a:r>
              <a:rPr lang="en-US" sz="2400" dirty="0"/>
              <a:t>notion of ‘</a:t>
            </a:r>
            <a:r>
              <a:rPr lang="en-US" sz="2400" dirty="0">
                <a:solidFill>
                  <a:srgbClr val="558ED5"/>
                </a:solidFill>
              </a:rPr>
              <a:t>software engineering</a:t>
            </a:r>
            <a:r>
              <a:rPr lang="en-US" sz="2400" dirty="0"/>
              <a:t>’ was first proposed in 1968 at a conference held to discuss what was then called the ‘</a:t>
            </a:r>
            <a:r>
              <a:rPr lang="en-US" sz="2400" dirty="0">
                <a:solidFill>
                  <a:srgbClr val="558ED5"/>
                </a:solidFill>
              </a:rPr>
              <a:t>software crisis</a:t>
            </a:r>
            <a:r>
              <a:rPr lang="en-US" sz="2400" dirty="0"/>
              <a:t>’ (</a:t>
            </a:r>
            <a:r>
              <a:rPr lang="en-US" sz="2400" dirty="0" err="1"/>
              <a:t>Naur</a:t>
            </a:r>
            <a:r>
              <a:rPr lang="en-US" sz="2400" dirty="0"/>
              <a:t> and </a:t>
            </a:r>
            <a:r>
              <a:rPr lang="en-US" sz="2400" dirty="0" err="1"/>
              <a:t>Randell</a:t>
            </a:r>
            <a:r>
              <a:rPr lang="en-US" sz="2400" dirty="0"/>
              <a:t>, 1969). </a:t>
            </a:r>
            <a:endParaRPr lang="en-US" sz="2400" dirty="0" smtClean="0"/>
          </a:p>
          <a:p>
            <a:pPr lvl="1"/>
            <a:r>
              <a:rPr lang="en-US" sz="2000" dirty="0" smtClean="0"/>
              <a:t>It </a:t>
            </a:r>
            <a:r>
              <a:rPr lang="en-US" sz="2000" dirty="0"/>
              <a:t>became clear that individual approaches to program development did not scale up to large and complex software systems. These were unreliable, cost more than expected, and were delivered late. </a:t>
            </a:r>
          </a:p>
          <a:p>
            <a:r>
              <a:rPr lang="en-US" sz="2400" dirty="0"/>
              <a:t>Throughout the 1970s and 1980s, </a:t>
            </a:r>
            <a:r>
              <a:rPr lang="en-US" sz="2400" dirty="0">
                <a:solidFill>
                  <a:schemeClr val="accent2"/>
                </a:solidFill>
              </a:rPr>
              <a:t>a variety of new software engineering techniques and methods were developed</a:t>
            </a:r>
            <a:r>
              <a:rPr lang="en-US" sz="2400" dirty="0"/>
              <a:t>, such as structured programming, information hiding and object-oriented development. Tools and standard notations were developed </a:t>
            </a:r>
            <a:r>
              <a:rPr lang="en-US" sz="2400" dirty="0">
                <a:solidFill>
                  <a:schemeClr val="accent2"/>
                </a:solidFill>
              </a:rPr>
              <a:t>and are now extensively used</a:t>
            </a:r>
            <a:r>
              <a:rPr lang="en-US" sz="2400" dirty="0"/>
              <a:t>. </a:t>
            </a:r>
          </a:p>
          <a:p>
            <a:endParaRPr lang="en-US" sz="2400" dirty="0" smtClean="0">
              <a:hlinkClick r:id="rId2"/>
            </a:endParaRPr>
          </a:p>
          <a:p>
            <a:r>
              <a:rPr lang="en-US" sz="2400" dirty="0" smtClean="0"/>
              <a:t>See </a:t>
            </a:r>
            <a:r>
              <a:rPr lang="en-US" sz="2400" dirty="0" smtClean="0">
                <a:hlinkClick r:id="rId2"/>
              </a:rPr>
              <a:t>http</a:t>
            </a:r>
            <a:r>
              <a:rPr lang="en-US" sz="2400" dirty="0">
                <a:hlinkClick r:id="rId2"/>
              </a:rPr>
              <a:t>://www.SoftwareEngineering-9.com/Web/History/</a:t>
            </a:r>
            <a:r>
              <a:rPr lang="en-US" sz="2400" dirty="0"/>
              <a:t> </a:t>
            </a:r>
          </a:p>
        </p:txBody>
      </p:sp>
    </p:spTree>
    <p:extLst>
      <p:ext uri="{BB962C8B-B14F-4D97-AF65-F5344CB8AC3E}">
        <p14:creationId xmlns:p14="http://schemas.microsoft.com/office/powerpoint/2010/main" val="996755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a:t>
            </a:r>
            <a:r>
              <a:rPr lang="en-US" dirty="0" smtClean="0"/>
              <a:t>oftware </a:t>
            </a:r>
            <a:r>
              <a:rPr lang="en-US" dirty="0"/>
              <a:t>D</a:t>
            </a:r>
            <a:r>
              <a:rPr lang="en-US" dirty="0" smtClean="0"/>
              <a:t>evelopment </a:t>
            </a:r>
            <a:endParaRPr lang="tr-TR" dirty="0"/>
          </a:p>
        </p:txBody>
      </p:sp>
      <p:sp>
        <p:nvSpPr>
          <p:cNvPr id="3" name="Content Placeholder 2"/>
          <p:cNvSpPr>
            <a:spLocks noGrp="1"/>
          </p:cNvSpPr>
          <p:nvPr>
            <p:ph idx="1"/>
          </p:nvPr>
        </p:nvSpPr>
        <p:spPr>
          <a:xfrm>
            <a:off x="152400" y="1066800"/>
            <a:ext cx="8763000" cy="5562600"/>
          </a:xfrm>
        </p:spPr>
        <p:txBody>
          <a:bodyPr/>
          <a:lstStyle/>
          <a:p>
            <a:endParaRPr lang="tr-TR" sz="2400" dirty="0" smtClean="0">
              <a:solidFill>
                <a:srgbClr val="558ED5"/>
              </a:solidFill>
            </a:endParaRPr>
          </a:p>
          <a:p>
            <a:r>
              <a:rPr lang="en-US" sz="2400" dirty="0" smtClean="0">
                <a:solidFill>
                  <a:srgbClr val="558ED5"/>
                </a:solidFill>
              </a:rPr>
              <a:t>Professional </a:t>
            </a:r>
            <a:r>
              <a:rPr lang="en-US" sz="2400" dirty="0">
                <a:solidFill>
                  <a:srgbClr val="558ED5"/>
                </a:solidFill>
              </a:rPr>
              <a:t>software</a:t>
            </a:r>
            <a:r>
              <a:rPr lang="en-US" sz="2400" dirty="0"/>
              <a:t>, intended for use by someone apart from its developer, is usually </a:t>
            </a:r>
            <a:r>
              <a:rPr lang="en-US" sz="2400" dirty="0">
                <a:solidFill>
                  <a:schemeClr val="accent2"/>
                </a:solidFill>
              </a:rPr>
              <a:t>developed by teams rather than individuals</a:t>
            </a:r>
            <a:r>
              <a:rPr lang="en-US" sz="2400" dirty="0"/>
              <a:t>. </a:t>
            </a:r>
            <a:r>
              <a:rPr lang="en-US" sz="2400" u="sng" dirty="0"/>
              <a:t>It is maintained and changed throughout its life</a:t>
            </a:r>
            <a:r>
              <a:rPr lang="en-US" sz="2400" dirty="0"/>
              <a:t>. </a:t>
            </a:r>
          </a:p>
          <a:p>
            <a:endParaRPr lang="en-US" sz="2400" dirty="0" smtClean="0"/>
          </a:p>
          <a:p>
            <a:r>
              <a:rPr lang="en-US" sz="2400" dirty="0" smtClean="0">
                <a:solidFill>
                  <a:srgbClr val="558ED5"/>
                </a:solidFill>
              </a:rPr>
              <a:t>Software </a:t>
            </a:r>
            <a:r>
              <a:rPr lang="en-US" sz="2400" dirty="0">
                <a:solidFill>
                  <a:srgbClr val="558ED5"/>
                </a:solidFill>
              </a:rPr>
              <a:t>engineering </a:t>
            </a:r>
            <a:r>
              <a:rPr lang="en-US" sz="2400" dirty="0"/>
              <a:t>is intended to </a:t>
            </a:r>
            <a:r>
              <a:rPr lang="en-US" sz="2400" dirty="0">
                <a:solidFill>
                  <a:schemeClr val="accent2"/>
                </a:solidFill>
              </a:rPr>
              <a:t>support professional software development</a:t>
            </a:r>
            <a:r>
              <a:rPr lang="en-US" sz="2400" dirty="0"/>
              <a:t>, rather than individual programming. </a:t>
            </a:r>
            <a:r>
              <a:rPr lang="en-US" sz="2400" u="sng" dirty="0"/>
              <a:t>It includes techniques that support program specification, design, and </a:t>
            </a:r>
            <a:r>
              <a:rPr lang="en-US" sz="2400" u="sng" dirty="0" smtClean="0"/>
              <a:t>evolution</a:t>
            </a:r>
            <a:r>
              <a:rPr lang="en-US" sz="2400" dirty="0" smtClean="0"/>
              <a:t>.</a:t>
            </a:r>
          </a:p>
          <a:p>
            <a:pPr lvl="1"/>
            <a:r>
              <a:rPr lang="en-US" sz="2000" dirty="0" smtClean="0"/>
              <a:t>None </a:t>
            </a:r>
            <a:r>
              <a:rPr lang="en-US" sz="2000" dirty="0"/>
              <a:t>of which are normally relevant for </a:t>
            </a:r>
            <a:r>
              <a:rPr lang="en-US" sz="2000" dirty="0" smtClean="0"/>
              <a:t>personal </a:t>
            </a:r>
            <a:r>
              <a:rPr lang="en-US" sz="2000" dirty="0"/>
              <a:t>software development</a:t>
            </a:r>
            <a:r>
              <a:rPr lang="en-US" sz="2000" dirty="0" smtClean="0"/>
              <a:t>. </a:t>
            </a:r>
            <a:endParaRPr lang="en-US" sz="2000" dirty="0"/>
          </a:p>
        </p:txBody>
      </p:sp>
    </p:spTree>
    <p:extLst>
      <p:ext uri="{BB962C8B-B14F-4D97-AF65-F5344CB8AC3E}">
        <p14:creationId xmlns:p14="http://schemas.microsoft.com/office/powerpoint/2010/main" val="3255074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a:t>
            </a:r>
            <a:r>
              <a:rPr lang="en-US" dirty="0" smtClean="0"/>
              <a:t>oftware </a:t>
            </a:r>
            <a:r>
              <a:rPr lang="en-US" dirty="0"/>
              <a:t>D</a:t>
            </a:r>
            <a:r>
              <a:rPr lang="en-US" dirty="0" smtClean="0"/>
              <a:t>evelopment </a:t>
            </a:r>
            <a:endParaRPr lang="tr-TR" dirty="0"/>
          </a:p>
        </p:txBody>
      </p:sp>
      <p:sp>
        <p:nvSpPr>
          <p:cNvPr id="3" name="Content Placeholder 2"/>
          <p:cNvSpPr>
            <a:spLocks noGrp="1"/>
          </p:cNvSpPr>
          <p:nvPr>
            <p:ph idx="1"/>
          </p:nvPr>
        </p:nvSpPr>
        <p:spPr/>
        <p:txBody>
          <a:bodyPr/>
          <a:lstStyle/>
          <a:p>
            <a:r>
              <a:rPr lang="en-US" sz="2400" dirty="0"/>
              <a:t>Many people think that software is simply another word for computer programs. However, </a:t>
            </a:r>
            <a:r>
              <a:rPr lang="en-US" sz="2400" dirty="0" smtClean="0">
                <a:solidFill>
                  <a:srgbClr val="558ED5"/>
                </a:solidFill>
              </a:rPr>
              <a:t>software</a:t>
            </a:r>
            <a:r>
              <a:rPr lang="en-US" sz="2400" dirty="0" smtClean="0"/>
              <a:t> </a:t>
            </a:r>
            <a:r>
              <a:rPr lang="en-US" sz="2400" dirty="0"/>
              <a:t>is </a:t>
            </a:r>
            <a:r>
              <a:rPr lang="en-US" sz="2400" u="sng" dirty="0"/>
              <a:t>not just the programs themselves</a:t>
            </a:r>
            <a:r>
              <a:rPr lang="en-US" sz="2400" dirty="0"/>
              <a:t> but also </a:t>
            </a:r>
            <a:r>
              <a:rPr lang="en-US" sz="2400" dirty="0">
                <a:solidFill>
                  <a:schemeClr val="accent2"/>
                </a:solidFill>
              </a:rPr>
              <a:t>all associated documentation and configuration data </a:t>
            </a:r>
            <a:r>
              <a:rPr lang="en-US" sz="2400" dirty="0"/>
              <a:t>that is required to make these programs operate correctly. </a:t>
            </a:r>
            <a:endParaRPr lang="en-US" sz="2400" dirty="0" smtClean="0"/>
          </a:p>
          <a:p>
            <a:pPr lvl="1"/>
            <a:r>
              <a:rPr lang="en-US" sz="2200" dirty="0" smtClean="0"/>
              <a:t>A </a:t>
            </a:r>
            <a:r>
              <a:rPr lang="en-US" sz="2200" dirty="0"/>
              <a:t>professionally </a:t>
            </a:r>
            <a:r>
              <a:rPr lang="en-US" sz="2200" dirty="0" smtClean="0"/>
              <a:t>developed </a:t>
            </a:r>
            <a:r>
              <a:rPr lang="en-US" sz="2200" dirty="0"/>
              <a:t>software system </a:t>
            </a:r>
            <a:r>
              <a:rPr lang="en-US" sz="2200" dirty="0" smtClean="0"/>
              <a:t>usually consists </a:t>
            </a:r>
            <a:r>
              <a:rPr lang="en-US" sz="2200" dirty="0"/>
              <a:t>of </a:t>
            </a:r>
            <a:r>
              <a:rPr lang="en-US" sz="2200" dirty="0" smtClean="0"/>
              <a:t>system </a:t>
            </a:r>
            <a:r>
              <a:rPr lang="en-US" sz="2200" dirty="0"/>
              <a:t>documentation, which describes the structure of the system; user documentation, which explains how to use the system, and web- sites for users to download recent product information. </a:t>
            </a:r>
          </a:p>
          <a:p>
            <a:endParaRPr lang="en-US" sz="2400" dirty="0" smtClean="0"/>
          </a:p>
          <a:p>
            <a:r>
              <a:rPr lang="en-US" sz="2400" dirty="0" smtClean="0">
                <a:solidFill>
                  <a:schemeClr val="accent2"/>
                </a:solidFill>
              </a:rPr>
              <a:t>This </a:t>
            </a:r>
            <a:r>
              <a:rPr lang="en-US" sz="2400" dirty="0">
                <a:solidFill>
                  <a:schemeClr val="accent2"/>
                </a:solidFill>
              </a:rPr>
              <a:t>is one of the important differences between professional and amateur </a:t>
            </a:r>
            <a:r>
              <a:rPr lang="en-US" sz="2400" dirty="0" smtClean="0">
                <a:solidFill>
                  <a:schemeClr val="accent2"/>
                </a:solidFill>
              </a:rPr>
              <a:t>software </a:t>
            </a:r>
            <a:r>
              <a:rPr lang="en-US" sz="2400" dirty="0">
                <a:solidFill>
                  <a:schemeClr val="accent2"/>
                </a:solidFill>
              </a:rPr>
              <a:t>development. </a:t>
            </a:r>
            <a:endParaRPr lang="en-US" sz="2800" dirty="0">
              <a:solidFill>
                <a:schemeClr val="accent2"/>
              </a:solidFill>
            </a:endParaRPr>
          </a:p>
        </p:txBody>
      </p:sp>
    </p:spTree>
    <p:extLst>
      <p:ext uri="{BB962C8B-B14F-4D97-AF65-F5344CB8AC3E}">
        <p14:creationId xmlns:p14="http://schemas.microsoft.com/office/powerpoint/2010/main" val="2816359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a:t>
            </a:r>
            <a:r>
              <a:rPr lang="tr-TR" dirty="0" err="1" smtClean="0"/>
              <a:t>Products</a:t>
            </a:r>
            <a:endParaRPr lang="tr-TR" dirty="0"/>
          </a:p>
        </p:txBody>
      </p:sp>
      <p:sp>
        <p:nvSpPr>
          <p:cNvPr id="3" name="Content Placeholder 2"/>
          <p:cNvSpPr>
            <a:spLocks noGrp="1"/>
          </p:cNvSpPr>
          <p:nvPr>
            <p:ph idx="1"/>
          </p:nvPr>
        </p:nvSpPr>
        <p:spPr>
          <a:xfrm>
            <a:off x="152400" y="1066800"/>
            <a:ext cx="8153400" cy="5562600"/>
          </a:xfrm>
        </p:spPr>
        <p:txBody>
          <a:bodyPr/>
          <a:lstStyle/>
          <a:p>
            <a:r>
              <a:rPr lang="en-US" sz="2800" dirty="0"/>
              <a:t>Software engineers are concerned with developing </a:t>
            </a:r>
            <a:r>
              <a:rPr lang="en-US" sz="2800" dirty="0">
                <a:solidFill>
                  <a:srgbClr val="558ED5"/>
                </a:solidFill>
              </a:rPr>
              <a:t>software products </a:t>
            </a:r>
            <a:r>
              <a:rPr lang="en-US" sz="2800" dirty="0" smtClean="0"/>
              <a:t>(</a:t>
            </a:r>
            <a:r>
              <a:rPr lang="en-US" sz="2800" dirty="0"/>
              <a:t>i.e., </a:t>
            </a:r>
            <a:r>
              <a:rPr lang="en-US" sz="2800" dirty="0" smtClean="0"/>
              <a:t>soft</a:t>
            </a:r>
            <a:r>
              <a:rPr lang="en-US" sz="2800" dirty="0"/>
              <a:t>ware which can be sold to a customer). </a:t>
            </a:r>
            <a:endParaRPr lang="en-US" sz="2800" dirty="0" smtClean="0"/>
          </a:p>
          <a:p>
            <a:endParaRPr lang="en-US" sz="2800" dirty="0" smtClean="0"/>
          </a:p>
          <a:p>
            <a:r>
              <a:rPr lang="en-US" sz="2800" dirty="0" smtClean="0"/>
              <a:t>There </a:t>
            </a:r>
            <a:r>
              <a:rPr lang="en-US" sz="2800" dirty="0"/>
              <a:t>are </a:t>
            </a:r>
            <a:r>
              <a:rPr lang="en-US" sz="2800" u="sng" dirty="0"/>
              <a:t>two kinds</a:t>
            </a:r>
            <a:r>
              <a:rPr lang="en-US" sz="2800" dirty="0"/>
              <a:t> of software products: </a:t>
            </a:r>
          </a:p>
          <a:p>
            <a:pPr lvl="1"/>
            <a:r>
              <a:rPr lang="en-US" i="1" dirty="0">
                <a:solidFill>
                  <a:schemeClr val="accent2"/>
                </a:solidFill>
              </a:rPr>
              <a:t>Generic</a:t>
            </a:r>
            <a:r>
              <a:rPr lang="en-US" i="1" dirty="0"/>
              <a:t> products </a:t>
            </a:r>
            <a:endParaRPr lang="en-US" i="1" dirty="0" smtClean="0"/>
          </a:p>
          <a:p>
            <a:pPr lvl="1"/>
            <a:r>
              <a:rPr lang="en-US" i="1" dirty="0" smtClean="0">
                <a:solidFill>
                  <a:schemeClr val="accent2"/>
                </a:solidFill>
              </a:rPr>
              <a:t>Customized</a:t>
            </a:r>
            <a:r>
              <a:rPr lang="en-US" i="1" dirty="0" smtClean="0"/>
              <a:t> </a:t>
            </a:r>
            <a:r>
              <a:rPr lang="en-US" i="1" dirty="0"/>
              <a:t>(or bespoke) </a:t>
            </a:r>
            <a:r>
              <a:rPr lang="en-US" i="1" dirty="0" smtClean="0"/>
              <a:t>products</a:t>
            </a:r>
            <a:endParaRPr lang="en-US" sz="2000" dirty="0"/>
          </a:p>
        </p:txBody>
      </p:sp>
    </p:spTree>
    <p:extLst>
      <p:ext uri="{BB962C8B-B14F-4D97-AF65-F5344CB8AC3E}">
        <p14:creationId xmlns:p14="http://schemas.microsoft.com/office/powerpoint/2010/main" val="41409323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Kinds</a:t>
            </a:r>
            <a:r>
              <a:rPr lang="tr-TR" dirty="0" smtClean="0"/>
              <a:t> of Software </a:t>
            </a:r>
            <a:r>
              <a:rPr lang="tr-TR" dirty="0" err="1" smtClean="0"/>
              <a:t>Products</a:t>
            </a:r>
            <a:endParaRPr lang="tr-TR" dirty="0"/>
          </a:p>
        </p:txBody>
      </p:sp>
      <p:sp>
        <p:nvSpPr>
          <p:cNvPr id="3" name="Content Placeholder 2"/>
          <p:cNvSpPr>
            <a:spLocks noGrp="1"/>
          </p:cNvSpPr>
          <p:nvPr>
            <p:ph idx="1"/>
          </p:nvPr>
        </p:nvSpPr>
        <p:spPr/>
        <p:txBody>
          <a:bodyPr/>
          <a:lstStyle/>
          <a:p>
            <a:r>
              <a:rPr lang="en-US" sz="2400" i="1" dirty="0" smtClean="0">
                <a:solidFill>
                  <a:srgbClr val="558ED5"/>
                </a:solidFill>
              </a:rPr>
              <a:t>Generic </a:t>
            </a:r>
            <a:r>
              <a:rPr lang="en-US" sz="2400" i="1" dirty="0">
                <a:solidFill>
                  <a:srgbClr val="558ED5"/>
                </a:solidFill>
              </a:rPr>
              <a:t>products </a:t>
            </a:r>
            <a:r>
              <a:rPr lang="en-US" sz="2400" dirty="0"/>
              <a:t>These are </a:t>
            </a:r>
            <a:r>
              <a:rPr lang="en-US" sz="2400" dirty="0">
                <a:solidFill>
                  <a:schemeClr val="accent2"/>
                </a:solidFill>
              </a:rPr>
              <a:t>stand-alone systems </a:t>
            </a:r>
            <a:r>
              <a:rPr lang="en-US" sz="2400" dirty="0"/>
              <a:t>that are produced by a </a:t>
            </a:r>
            <a:r>
              <a:rPr lang="en-US" sz="2400" dirty="0" smtClean="0"/>
              <a:t>development </a:t>
            </a:r>
            <a:r>
              <a:rPr lang="en-US" sz="2400" dirty="0"/>
              <a:t>organization and </a:t>
            </a:r>
            <a:r>
              <a:rPr lang="en-US" sz="2400" dirty="0">
                <a:solidFill>
                  <a:schemeClr val="accent2"/>
                </a:solidFill>
              </a:rPr>
              <a:t>sold on the open market </a:t>
            </a:r>
            <a:r>
              <a:rPr lang="en-US" sz="2400" dirty="0"/>
              <a:t>to any customer who is able to </a:t>
            </a:r>
            <a:r>
              <a:rPr lang="en-US" sz="2400" dirty="0" smtClean="0"/>
              <a:t>buy </a:t>
            </a:r>
            <a:r>
              <a:rPr lang="en-US" sz="2400" dirty="0"/>
              <a:t>them. </a:t>
            </a:r>
            <a:endParaRPr lang="en-US" sz="2400" dirty="0" smtClean="0"/>
          </a:p>
          <a:p>
            <a:pPr lvl="1"/>
            <a:r>
              <a:rPr lang="en-US" sz="2000" dirty="0" smtClean="0"/>
              <a:t>Examples include </a:t>
            </a:r>
            <a:r>
              <a:rPr lang="en-US" sz="2000" dirty="0"/>
              <a:t>software for PCs such as databases, word processors, drawing packages, and project-management tools. It also includes </a:t>
            </a:r>
            <a:r>
              <a:rPr lang="en-US" sz="2000" dirty="0" smtClean="0"/>
              <a:t>some </a:t>
            </a:r>
            <a:r>
              <a:rPr lang="en-US" sz="2000" dirty="0"/>
              <a:t>specific </a:t>
            </a:r>
            <a:r>
              <a:rPr lang="en-US" sz="2000" dirty="0" smtClean="0"/>
              <a:t>purpose applications </a:t>
            </a:r>
            <a:r>
              <a:rPr lang="en-US" sz="2000" dirty="0"/>
              <a:t>such as library information systems, accounting systems, or systems for maintaining dental records. </a:t>
            </a:r>
          </a:p>
          <a:p>
            <a:endParaRPr lang="en-US" sz="2400" i="1" dirty="0" smtClean="0"/>
          </a:p>
          <a:p>
            <a:r>
              <a:rPr lang="en-US" sz="2400" i="1" dirty="0" smtClean="0">
                <a:solidFill>
                  <a:srgbClr val="558ED5"/>
                </a:solidFill>
              </a:rPr>
              <a:t>Customized </a:t>
            </a:r>
            <a:r>
              <a:rPr lang="en-US" sz="2400" i="1" dirty="0">
                <a:solidFill>
                  <a:srgbClr val="558ED5"/>
                </a:solidFill>
              </a:rPr>
              <a:t>(or bespoke) products </a:t>
            </a:r>
            <a:r>
              <a:rPr lang="en-US" sz="2400" dirty="0"/>
              <a:t>These are systems that are </a:t>
            </a:r>
            <a:r>
              <a:rPr lang="en-US" sz="2400" dirty="0">
                <a:solidFill>
                  <a:schemeClr val="accent2"/>
                </a:solidFill>
              </a:rPr>
              <a:t>commissioned by a particular customer</a:t>
            </a:r>
            <a:r>
              <a:rPr lang="en-US" sz="2400" dirty="0"/>
              <a:t>. A software contractor develops the software especially for that customer. </a:t>
            </a:r>
            <a:endParaRPr lang="en-US" sz="2400" dirty="0" smtClean="0"/>
          </a:p>
          <a:p>
            <a:pPr lvl="1"/>
            <a:r>
              <a:rPr lang="en-US" sz="2000" dirty="0" smtClean="0"/>
              <a:t>Examples </a:t>
            </a:r>
            <a:r>
              <a:rPr lang="en-US" sz="2000" dirty="0"/>
              <a:t>of this type of software include control systems for electronic devices, systems written to support a particular business process, and air traffic control systems. </a:t>
            </a:r>
          </a:p>
        </p:txBody>
      </p:sp>
    </p:spTree>
    <p:extLst>
      <p:ext uri="{BB962C8B-B14F-4D97-AF65-F5344CB8AC3E}">
        <p14:creationId xmlns:p14="http://schemas.microsoft.com/office/powerpoint/2010/main" val="879800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err="1"/>
              <a:t>Kinds</a:t>
            </a:r>
            <a:r>
              <a:rPr lang="tr-TR" sz="3200" dirty="0"/>
              <a:t> of Software </a:t>
            </a:r>
            <a:r>
              <a:rPr lang="tr-TR" sz="3200" dirty="0" err="1"/>
              <a:t>Products</a:t>
            </a:r>
            <a:endParaRPr lang="tr-TR" sz="3200" dirty="0"/>
          </a:p>
        </p:txBody>
      </p:sp>
      <p:sp>
        <p:nvSpPr>
          <p:cNvPr id="3" name="Content Placeholder 2"/>
          <p:cNvSpPr>
            <a:spLocks noGrp="1"/>
          </p:cNvSpPr>
          <p:nvPr>
            <p:ph idx="1"/>
          </p:nvPr>
        </p:nvSpPr>
        <p:spPr>
          <a:xfrm>
            <a:off x="76200" y="1066800"/>
            <a:ext cx="5867400" cy="5562600"/>
          </a:xfrm>
        </p:spPr>
        <p:txBody>
          <a:bodyPr/>
          <a:lstStyle/>
          <a:p>
            <a:r>
              <a:rPr lang="en-US" sz="2400" dirty="0"/>
              <a:t>An important difference between these types of software is </a:t>
            </a:r>
          </a:p>
          <a:p>
            <a:pPr lvl="1"/>
            <a:r>
              <a:rPr lang="en-US" sz="2000" dirty="0" smtClean="0"/>
              <a:t>In </a:t>
            </a:r>
            <a:r>
              <a:rPr lang="en-US" sz="2000" i="1" dirty="0">
                <a:solidFill>
                  <a:schemeClr val="accent2"/>
                </a:solidFill>
              </a:rPr>
              <a:t>generic products</a:t>
            </a:r>
            <a:r>
              <a:rPr lang="en-US" sz="2000" dirty="0"/>
              <a:t>, the organization that develops the </a:t>
            </a:r>
            <a:r>
              <a:rPr lang="en-US" sz="2000" dirty="0" smtClean="0"/>
              <a:t>software </a:t>
            </a:r>
            <a:r>
              <a:rPr lang="en-US" sz="2000" dirty="0"/>
              <a:t>controls the </a:t>
            </a:r>
            <a:r>
              <a:rPr lang="en-US" sz="2000" dirty="0" smtClean="0">
                <a:solidFill>
                  <a:srgbClr val="558ED5"/>
                </a:solidFill>
              </a:rPr>
              <a:t>software specification</a:t>
            </a:r>
            <a:r>
              <a:rPr lang="en-US" sz="2000" dirty="0" smtClean="0"/>
              <a:t> </a:t>
            </a:r>
            <a:r>
              <a:rPr lang="tr-TR" sz="1600" dirty="0" smtClean="0"/>
              <a:t>(</a:t>
            </a:r>
            <a:r>
              <a:rPr lang="tr-TR" sz="1600" i="1" dirty="0" err="1" smtClean="0"/>
              <a:t>e.g</a:t>
            </a:r>
            <a:r>
              <a:rPr lang="tr-TR" sz="1600" i="1" dirty="0" smtClean="0"/>
              <a:t>. MS Word</a:t>
            </a:r>
            <a:r>
              <a:rPr lang="tr-TR" sz="1600" dirty="0" smtClean="0"/>
              <a:t>)</a:t>
            </a:r>
            <a:endParaRPr lang="en-US" sz="1600" dirty="0" smtClean="0"/>
          </a:p>
          <a:p>
            <a:pPr lvl="1"/>
            <a:r>
              <a:rPr lang="en-US" sz="2000" dirty="0" smtClean="0"/>
              <a:t>For </a:t>
            </a:r>
            <a:r>
              <a:rPr lang="en-US" sz="2000" i="1" dirty="0" smtClean="0">
                <a:solidFill>
                  <a:schemeClr val="accent2"/>
                </a:solidFill>
              </a:rPr>
              <a:t>custom products</a:t>
            </a:r>
            <a:r>
              <a:rPr lang="en-US" sz="2000" dirty="0"/>
              <a:t>, the specification is usually developed and controlled by the organization that is buying the </a:t>
            </a:r>
            <a:r>
              <a:rPr lang="en-US" sz="2000" dirty="0" smtClean="0"/>
              <a:t>software </a:t>
            </a:r>
            <a:r>
              <a:rPr lang="tr-TR" sz="1600" dirty="0" smtClean="0"/>
              <a:t>(</a:t>
            </a:r>
            <a:r>
              <a:rPr lang="tr-TR" sz="1600" i="1" dirty="0" err="1" smtClean="0"/>
              <a:t>e.g</a:t>
            </a:r>
            <a:r>
              <a:rPr lang="tr-TR" sz="1600" i="1" dirty="0" smtClean="0"/>
              <a:t>. </a:t>
            </a:r>
            <a:r>
              <a:rPr lang="tr-TR" sz="1600" i="1" dirty="0" err="1" smtClean="0"/>
              <a:t>Submit</a:t>
            </a:r>
            <a:r>
              <a:rPr lang="tr-TR" sz="1600" i="1" dirty="0" smtClean="0"/>
              <a:t> </a:t>
            </a:r>
            <a:r>
              <a:rPr lang="tr-TR" sz="1600" i="1" dirty="0" err="1" smtClean="0"/>
              <a:t>system</a:t>
            </a:r>
            <a:r>
              <a:rPr lang="tr-TR" sz="1600" dirty="0"/>
              <a:t>)</a:t>
            </a:r>
            <a:endParaRPr lang="en-US" sz="1600" dirty="0"/>
          </a:p>
          <a:p>
            <a:endParaRPr lang="tr-TR" sz="2400" dirty="0" smtClean="0"/>
          </a:p>
          <a:p>
            <a:r>
              <a:rPr lang="tr-TR" sz="2400" dirty="0" err="1" smtClean="0">
                <a:solidFill>
                  <a:srgbClr val="0070C0"/>
                </a:solidFill>
              </a:rPr>
              <a:t>The</a:t>
            </a:r>
            <a:r>
              <a:rPr lang="tr-TR" sz="2400" dirty="0" smtClean="0">
                <a:solidFill>
                  <a:srgbClr val="0070C0"/>
                </a:solidFill>
              </a:rPr>
              <a:t> mix of </a:t>
            </a:r>
            <a:r>
              <a:rPr lang="tr-TR" sz="2400" dirty="0" err="1" smtClean="0">
                <a:solidFill>
                  <a:srgbClr val="0070C0"/>
                </a:solidFill>
              </a:rPr>
              <a:t>two</a:t>
            </a:r>
            <a:r>
              <a:rPr lang="tr-TR" sz="2400" dirty="0" smtClean="0">
                <a:solidFill>
                  <a:srgbClr val="0070C0"/>
                </a:solidFill>
              </a:rPr>
              <a:t> is </a:t>
            </a:r>
            <a:r>
              <a:rPr lang="tr-TR" sz="2400" dirty="0" err="1" smtClean="0">
                <a:solidFill>
                  <a:srgbClr val="0070C0"/>
                </a:solidFill>
              </a:rPr>
              <a:t>also</a:t>
            </a:r>
            <a:r>
              <a:rPr lang="tr-TR" sz="2400" dirty="0" smtClean="0">
                <a:solidFill>
                  <a:srgbClr val="0070C0"/>
                </a:solidFill>
              </a:rPr>
              <a:t> </a:t>
            </a:r>
            <a:r>
              <a:rPr lang="tr-TR" sz="2400" dirty="0" err="1" smtClean="0">
                <a:solidFill>
                  <a:srgbClr val="0070C0"/>
                </a:solidFill>
              </a:rPr>
              <a:t>possible</a:t>
            </a:r>
            <a:r>
              <a:rPr lang="tr-TR" sz="2400" dirty="0" smtClean="0">
                <a:solidFill>
                  <a:srgbClr val="0070C0"/>
                </a:solidFill>
              </a:rPr>
              <a:t>! </a:t>
            </a:r>
            <a:endParaRPr lang="tr-TR" sz="2400" dirty="0" smtClean="0"/>
          </a:p>
          <a:p>
            <a:pPr lvl="1"/>
            <a:r>
              <a:rPr lang="tr-TR" sz="2000" dirty="0"/>
              <a:t>S</a:t>
            </a:r>
            <a:r>
              <a:rPr lang="en-US" sz="2000" dirty="0" err="1" smtClean="0"/>
              <a:t>ystems</a:t>
            </a:r>
            <a:r>
              <a:rPr lang="en-US" sz="2000" dirty="0" smtClean="0"/>
              <a:t> </a:t>
            </a:r>
            <a:r>
              <a:rPr lang="en-US" sz="2000" dirty="0"/>
              <a:t>are </a:t>
            </a:r>
            <a:r>
              <a:rPr lang="en-US" sz="2000" dirty="0" smtClean="0"/>
              <a:t>being </a:t>
            </a:r>
            <a:r>
              <a:rPr lang="en-US" sz="2000" dirty="0"/>
              <a:t>built with a generic product as a base, which is then adapted to suit the requirements of a customer. </a:t>
            </a:r>
            <a:endParaRPr lang="en-US" sz="2000" dirty="0" smtClean="0"/>
          </a:p>
          <a:p>
            <a:pPr lvl="2"/>
            <a:r>
              <a:rPr lang="en-US" sz="1600" dirty="0" smtClean="0"/>
              <a:t>Enterprise </a:t>
            </a:r>
            <a:r>
              <a:rPr lang="en-US" sz="1600" dirty="0"/>
              <a:t>Resource Planning (ERP) systems, such as the SAP system, are the best </a:t>
            </a:r>
            <a:r>
              <a:rPr lang="en-US" sz="1600" dirty="0" smtClean="0"/>
              <a:t>examples</a:t>
            </a:r>
            <a:r>
              <a:rPr lang="tr-TR" sz="1600" dirty="0" smtClean="0"/>
              <a:t>.</a:t>
            </a:r>
          </a:p>
        </p:txBody>
      </p:sp>
      <p:pic>
        <p:nvPicPr>
          <p:cNvPr id="4" name="Resim 3"/>
          <p:cNvPicPr>
            <a:picLocks noChangeAspect="1"/>
          </p:cNvPicPr>
          <p:nvPr/>
        </p:nvPicPr>
        <p:blipFill>
          <a:blip r:embed="rId3"/>
          <a:stretch>
            <a:fillRect/>
          </a:stretch>
        </p:blipFill>
        <p:spPr>
          <a:xfrm>
            <a:off x="5970224" y="3124199"/>
            <a:ext cx="3021376" cy="1768013"/>
          </a:xfrm>
          <a:prstGeom prst="rect">
            <a:avLst/>
          </a:prstGeom>
          <a:ln>
            <a:solidFill>
              <a:schemeClr val="tx1"/>
            </a:solidFill>
          </a:ln>
        </p:spPr>
      </p:pic>
      <p:pic>
        <p:nvPicPr>
          <p:cNvPr id="5" name="Resim 4"/>
          <p:cNvPicPr>
            <a:picLocks noChangeAspect="1"/>
          </p:cNvPicPr>
          <p:nvPr/>
        </p:nvPicPr>
        <p:blipFill>
          <a:blip r:embed="rId4"/>
          <a:stretch>
            <a:fillRect/>
          </a:stretch>
        </p:blipFill>
        <p:spPr>
          <a:xfrm>
            <a:off x="5983534" y="890223"/>
            <a:ext cx="3008066" cy="2005377"/>
          </a:xfrm>
          <a:prstGeom prst="rect">
            <a:avLst/>
          </a:prstGeom>
        </p:spPr>
      </p:pic>
      <p:cxnSp>
        <p:nvCxnSpPr>
          <p:cNvPr id="7" name="Düz Ok Bağlayıcısı 6"/>
          <p:cNvCxnSpPr/>
          <p:nvPr/>
        </p:nvCxnSpPr>
        <p:spPr bwMode="auto">
          <a:xfrm>
            <a:off x="3657600" y="2743200"/>
            <a:ext cx="21336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cxnSp>
        <p:nvCxnSpPr>
          <p:cNvPr id="8" name="Düz Ok Bağlayıcısı 7"/>
          <p:cNvCxnSpPr/>
          <p:nvPr/>
        </p:nvCxnSpPr>
        <p:spPr bwMode="auto">
          <a:xfrm>
            <a:off x="5486400" y="3810000"/>
            <a:ext cx="304800" cy="0"/>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39890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Quality</a:t>
            </a:r>
            <a:endParaRPr lang="tr-TR" dirty="0"/>
          </a:p>
        </p:txBody>
      </p:sp>
      <p:sp>
        <p:nvSpPr>
          <p:cNvPr id="3" name="Content Placeholder 2"/>
          <p:cNvSpPr>
            <a:spLocks noGrp="1"/>
          </p:cNvSpPr>
          <p:nvPr>
            <p:ph idx="1"/>
          </p:nvPr>
        </p:nvSpPr>
        <p:spPr/>
        <p:txBody>
          <a:bodyPr/>
          <a:lstStyle/>
          <a:p>
            <a:r>
              <a:rPr lang="en-US" sz="2400" dirty="0"/>
              <a:t>When we talk about the </a:t>
            </a:r>
            <a:r>
              <a:rPr lang="en-US" sz="2400" dirty="0">
                <a:solidFill>
                  <a:srgbClr val="558ED5"/>
                </a:solidFill>
              </a:rPr>
              <a:t>quality</a:t>
            </a:r>
            <a:r>
              <a:rPr lang="en-US" sz="2400" dirty="0"/>
              <a:t> of professional software, we have to take into account that the software is used and changed by people apart from its developers. </a:t>
            </a:r>
            <a:endParaRPr lang="tr-TR" sz="2400" dirty="0" smtClean="0"/>
          </a:p>
          <a:p>
            <a:pPr lvl="1"/>
            <a:r>
              <a:rPr lang="en-US" sz="2000" dirty="0" smtClean="0">
                <a:solidFill>
                  <a:schemeClr val="accent2"/>
                </a:solidFill>
              </a:rPr>
              <a:t>Quality</a:t>
            </a:r>
            <a:r>
              <a:rPr lang="en-US" sz="2000" dirty="0" smtClean="0"/>
              <a:t> </a:t>
            </a:r>
            <a:r>
              <a:rPr lang="en-US" sz="2000" dirty="0"/>
              <a:t>is therefore not </a:t>
            </a:r>
            <a:r>
              <a:rPr lang="en-US" sz="2000" dirty="0" smtClean="0"/>
              <a:t>just </a:t>
            </a:r>
            <a:r>
              <a:rPr lang="en-US" sz="2000" dirty="0" smtClean="0">
                <a:solidFill>
                  <a:schemeClr val="accent2"/>
                </a:solidFill>
              </a:rPr>
              <a:t>concerned with </a:t>
            </a:r>
            <a:r>
              <a:rPr lang="en-US" sz="2000" dirty="0" smtClean="0"/>
              <a:t>what the software does</a:t>
            </a:r>
            <a:r>
              <a:rPr lang="tr-TR" sz="2000" dirty="0" smtClean="0"/>
              <a:t>;</a:t>
            </a:r>
            <a:r>
              <a:rPr lang="en-US" sz="2000" dirty="0" smtClean="0"/>
              <a:t> </a:t>
            </a:r>
            <a:r>
              <a:rPr lang="en-US" sz="2000" dirty="0"/>
              <a:t>it has to include the software’s behavior while </a:t>
            </a:r>
            <a:r>
              <a:rPr lang="en-US" sz="2000" dirty="0" smtClean="0"/>
              <a:t>it </a:t>
            </a:r>
            <a:r>
              <a:rPr lang="en-US" sz="2000" dirty="0"/>
              <a:t>is executing</a:t>
            </a:r>
            <a:r>
              <a:rPr lang="en-US" sz="2000" dirty="0" smtClean="0"/>
              <a:t> and </a:t>
            </a:r>
            <a:r>
              <a:rPr lang="en-US" sz="2000" dirty="0"/>
              <a:t>the structure and organization of the system programs</a:t>
            </a:r>
            <a:r>
              <a:rPr lang="en-US" sz="2000" dirty="0" smtClean="0"/>
              <a:t> </a:t>
            </a:r>
            <a:r>
              <a:rPr lang="en-US" sz="2000" dirty="0"/>
              <a:t>and associated documentation. </a:t>
            </a:r>
            <a:endParaRPr lang="tr-TR" sz="2000" dirty="0" smtClean="0"/>
          </a:p>
          <a:p>
            <a:endParaRPr lang="tr-TR" sz="2400" dirty="0" smtClean="0"/>
          </a:p>
          <a:p>
            <a:r>
              <a:rPr lang="en-US" sz="2400" dirty="0" smtClean="0"/>
              <a:t>This </a:t>
            </a:r>
            <a:r>
              <a:rPr lang="en-US" sz="2400" dirty="0"/>
              <a:t>is </a:t>
            </a:r>
            <a:r>
              <a:rPr lang="en-US" sz="2400" dirty="0" smtClean="0"/>
              <a:t>so-called </a:t>
            </a:r>
            <a:r>
              <a:rPr lang="en-US" sz="2400" dirty="0">
                <a:solidFill>
                  <a:srgbClr val="558ED5"/>
                </a:solidFill>
              </a:rPr>
              <a:t>quality </a:t>
            </a:r>
            <a:r>
              <a:rPr lang="en-US" sz="2400" dirty="0"/>
              <a:t>or </a:t>
            </a:r>
            <a:r>
              <a:rPr lang="en-US" sz="2400" dirty="0">
                <a:solidFill>
                  <a:srgbClr val="558ED5"/>
                </a:solidFill>
              </a:rPr>
              <a:t>non-functional software attributes</a:t>
            </a:r>
            <a:r>
              <a:rPr lang="en-US" sz="2400" dirty="0"/>
              <a:t>. </a:t>
            </a:r>
            <a:endParaRPr lang="en-US" sz="2400" dirty="0" smtClean="0"/>
          </a:p>
          <a:p>
            <a:pPr lvl="1"/>
            <a:r>
              <a:rPr lang="en-US" sz="2000" dirty="0" smtClean="0"/>
              <a:t>Examples </a:t>
            </a:r>
            <a:r>
              <a:rPr lang="en-US" sz="2000" dirty="0"/>
              <a:t>of these attributes are the </a:t>
            </a:r>
            <a:r>
              <a:rPr lang="en-US" sz="2000" i="1" dirty="0" smtClean="0">
                <a:solidFill>
                  <a:schemeClr val="accent2"/>
                </a:solidFill>
              </a:rPr>
              <a:t>software’s </a:t>
            </a:r>
            <a:r>
              <a:rPr lang="en-US" sz="2000" i="1" dirty="0">
                <a:solidFill>
                  <a:schemeClr val="accent2"/>
                </a:solidFill>
              </a:rPr>
              <a:t>response time to a user query</a:t>
            </a:r>
            <a:r>
              <a:rPr lang="en-US" sz="2000" i="1" dirty="0"/>
              <a:t> </a:t>
            </a:r>
            <a:r>
              <a:rPr lang="en-US" sz="2000" dirty="0"/>
              <a:t>and the </a:t>
            </a:r>
            <a:r>
              <a:rPr lang="en-US" sz="2000" i="1" dirty="0">
                <a:solidFill>
                  <a:schemeClr val="accent2"/>
                </a:solidFill>
              </a:rPr>
              <a:t>understandability of the program code</a:t>
            </a:r>
            <a:r>
              <a:rPr lang="en-US" sz="2000" dirty="0"/>
              <a:t>. </a:t>
            </a:r>
          </a:p>
          <a:p>
            <a:pPr lvl="1"/>
            <a:r>
              <a:rPr lang="en-US" sz="2000" u="sng" dirty="0"/>
              <a:t>The specific set of attributes that you might expect from a software system </a:t>
            </a:r>
            <a:r>
              <a:rPr lang="en-US" sz="2000" u="sng" dirty="0" smtClean="0"/>
              <a:t>obviously </a:t>
            </a:r>
            <a:r>
              <a:rPr lang="en-US" sz="2000" u="sng" dirty="0"/>
              <a:t>depends on its </a:t>
            </a:r>
            <a:r>
              <a:rPr lang="en-US" sz="2000" u="sng" dirty="0" smtClean="0"/>
              <a:t>application</a:t>
            </a:r>
            <a:r>
              <a:rPr lang="tr-TR" sz="2000" u="sng" dirty="0" smtClean="0"/>
              <a:t> domain</a:t>
            </a:r>
            <a:r>
              <a:rPr lang="en-US" sz="2000" dirty="0" smtClean="0"/>
              <a:t>. </a:t>
            </a:r>
            <a:r>
              <a:rPr lang="en-US" sz="2000" dirty="0"/>
              <a:t>Therefore, a banking system must be secure, an interactive game must be responsive, a telephone switching system must be reliable, and so on. </a:t>
            </a:r>
            <a:endParaRPr lang="tr-TR" sz="2400" dirty="0"/>
          </a:p>
        </p:txBody>
      </p:sp>
    </p:spTree>
    <p:extLst>
      <p:ext uri="{BB962C8B-B14F-4D97-AF65-F5344CB8AC3E}">
        <p14:creationId xmlns:p14="http://schemas.microsoft.com/office/powerpoint/2010/main" val="2186291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a:t>
            </a:r>
            <a:r>
              <a:rPr lang="tr-TR" dirty="0"/>
              <a:t>A</a:t>
            </a:r>
            <a:r>
              <a:rPr lang="en-US" dirty="0" err="1" smtClean="0"/>
              <a:t>ttributes</a:t>
            </a:r>
            <a:r>
              <a:rPr lang="en-US" dirty="0" smtClean="0"/>
              <a:t> </a:t>
            </a:r>
            <a:r>
              <a:rPr lang="en-US" dirty="0"/>
              <a:t>of </a:t>
            </a:r>
            <a:r>
              <a:rPr lang="tr-TR" dirty="0" smtClean="0"/>
              <a:t>G</a:t>
            </a:r>
            <a:r>
              <a:rPr lang="en-US" dirty="0" err="1" smtClean="0"/>
              <a:t>ood</a:t>
            </a:r>
            <a:r>
              <a:rPr lang="en-US" dirty="0" smtClean="0"/>
              <a:t> </a:t>
            </a:r>
            <a:r>
              <a:rPr lang="tr-TR" dirty="0"/>
              <a:t>S</a:t>
            </a:r>
            <a:r>
              <a:rPr lang="en-US" dirty="0" err="1" smtClean="0"/>
              <a:t>oftware</a:t>
            </a:r>
            <a:r>
              <a:rPr lang="en-US" dirty="0" smtClean="0"/>
              <a:t> </a:t>
            </a:r>
            <a:endParaRPr lang="tr-TR" dirty="0"/>
          </a:p>
        </p:txBody>
      </p:sp>
      <p:pic>
        <p:nvPicPr>
          <p:cNvPr id="4" name="Content Placeholder 3"/>
          <p:cNvPicPr>
            <a:picLocks noGrp="1" noChangeAspect="1"/>
          </p:cNvPicPr>
          <p:nvPr>
            <p:ph idx="1"/>
          </p:nvPr>
        </p:nvPicPr>
        <p:blipFill>
          <a:blip r:embed="rId2"/>
          <a:srcRect t="-13500" b="-13500"/>
          <a:stretch>
            <a:fillRect/>
          </a:stretch>
        </p:blipFill>
        <p:spPr/>
      </p:pic>
    </p:spTree>
    <p:extLst>
      <p:ext uri="{BB962C8B-B14F-4D97-AF65-F5344CB8AC3E}">
        <p14:creationId xmlns:p14="http://schemas.microsoft.com/office/powerpoint/2010/main" val="18870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smtClean="0">
                <a:solidFill>
                  <a:srgbClr val="FF8000"/>
                </a:solidFill>
              </a:rPr>
              <a:t>BBM</a:t>
            </a:r>
            <a:r>
              <a:rPr lang="en-US" b="1" dirty="0" smtClean="0">
                <a:solidFill>
                  <a:srgbClr val="FF8000"/>
                </a:solidFill>
              </a:rPr>
              <a:t> </a:t>
            </a:r>
            <a:r>
              <a:rPr lang="tr-TR" b="1" dirty="0">
                <a:solidFill>
                  <a:srgbClr val="FF8000"/>
                </a:solidFill>
              </a:rPr>
              <a:t>382 </a:t>
            </a:r>
            <a:r>
              <a:rPr lang="tr-TR" b="1" dirty="0" err="1" smtClean="0">
                <a:solidFill>
                  <a:srgbClr val="FF8000"/>
                </a:solidFill>
              </a:rPr>
              <a:t>and</a:t>
            </a:r>
            <a:r>
              <a:rPr lang="tr-TR" b="1" dirty="0" smtClean="0">
                <a:solidFill>
                  <a:srgbClr val="FF8000"/>
                </a:solidFill>
              </a:rPr>
              <a:t> </a:t>
            </a:r>
            <a:r>
              <a:rPr lang="tr-TR" b="1" dirty="0">
                <a:solidFill>
                  <a:srgbClr val="FF8000"/>
                </a:solidFill>
              </a:rPr>
              <a:t>487– </a:t>
            </a:r>
            <a:r>
              <a:rPr lang="en-US" b="1" dirty="0" smtClean="0">
                <a:solidFill>
                  <a:srgbClr val="FF8000"/>
                </a:solidFill>
              </a:rPr>
              <a:t>Course homepage</a:t>
            </a:r>
            <a:endParaRPr lang="tr-TR" b="1" dirty="0">
              <a:solidFill>
                <a:srgbClr val="FF8000"/>
              </a:solidFill>
            </a:endParaRPr>
          </a:p>
        </p:txBody>
      </p:sp>
      <p:sp>
        <p:nvSpPr>
          <p:cNvPr id="5" name="Rectangle 1"/>
          <p:cNvSpPr>
            <a:spLocks noGrp="1" noChangeArrowheads="1"/>
          </p:cNvSpPr>
          <p:nvPr>
            <p:ph idx="1"/>
          </p:nvPr>
        </p:nvSpPr>
        <p:spPr bwMode="auto">
          <a:xfrm>
            <a:off x="304800" y="990600"/>
            <a:ext cx="4956806"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a:spcBef>
                <a:spcPct val="0"/>
              </a:spcBef>
              <a:buClrTx/>
              <a:buNone/>
            </a:pPr>
            <a:r>
              <a:rPr lang="en-CA" sz="3200" b="1" dirty="0"/>
              <a:t>http://tinyurl.com/BBM382</a:t>
            </a:r>
            <a:endParaRPr kumimoji="0" lang="tr-TR" altLang="tr-TR" sz="6600" b="0" i="0" u="none" strike="noStrike" cap="none" normalizeH="0" baseline="0" dirty="0" smtClean="0">
              <a:ln>
                <a:noFill/>
              </a:ln>
              <a:solidFill>
                <a:schemeClr val="tx1"/>
              </a:solidFill>
              <a:effectLst/>
              <a:latin typeface="Arial" panose="020B0604020202020204" pitchFamily="34" charset="0"/>
            </a:endParaRPr>
          </a:p>
        </p:txBody>
      </p:sp>
      <p:sp>
        <p:nvSpPr>
          <p:cNvPr id="10" name="Dikdörtgen 9"/>
          <p:cNvSpPr/>
          <p:nvPr/>
        </p:nvSpPr>
        <p:spPr>
          <a:xfrm>
            <a:off x="5867400" y="5678890"/>
            <a:ext cx="2971800" cy="738664"/>
          </a:xfrm>
          <a:prstGeom prst="rect">
            <a:avLst/>
          </a:prstGeom>
        </p:spPr>
        <p:txBody>
          <a:bodyPr wrap="square">
            <a:spAutoFit/>
          </a:bodyPr>
          <a:lstStyle/>
          <a:p>
            <a:r>
              <a:rPr lang="tr-TR" sz="1400" dirty="0" err="1" smtClean="0">
                <a:solidFill>
                  <a:srgbClr val="FF0000"/>
                </a:solidFill>
                <a:latin typeface="Arial" panose="020B0604020202020204" pitchFamily="34" charset="0"/>
              </a:rPr>
              <a:t>Textbook</a:t>
            </a:r>
            <a:r>
              <a:rPr lang="tr-TR" sz="1400" dirty="0" smtClean="0">
                <a:solidFill>
                  <a:srgbClr val="000000"/>
                </a:solidFill>
                <a:latin typeface="Arial" panose="020B0604020202020204" pitchFamily="34" charset="0"/>
              </a:rPr>
              <a:t>: </a:t>
            </a:r>
            <a:r>
              <a:rPr lang="en-US" sz="1400" dirty="0" smtClean="0">
                <a:solidFill>
                  <a:srgbClr val="000000"/>
                </a:solidFill>
                <a:latin typeface="Arial" panose="020B0604020202020204" pitchFamily="34" charset="0"/>
              </a:rPr>
              <a:t>Ian </a:t>
            </a:r>
            <a:r>
              <a:rPr lang="en-US" sz="1400" dirty="0" err="1">
                <a:solidFill>
                  <a:srgbClr val="000000"/>
                </a:solidFill>
                <a:latin typeface="Arial" panose="020B0604020202020204" pitchFamily="34" charset="0"/>
              </a:rPr>
              <a:t>Sommerville</a:t>
            </a:r>
            <a:r>
              <a:rPr lang="en-US" sz="1400" dirty="0">
                <a:solidFill>
                  <a:srgbClr val="000000"/>
                </a:solidFill>
                <a:latin typeface="Arial" panose="020B0604020202020204" pitchFamily="34" charset="0"/>
              </a:rPr>
              <a:t>, </a:t>
            </a:r>
            <a:r>
              <a:rPr lang="tr-TR" sz="1400" b="1" i="1" dirty="0" smtClean="0">
                <a:solidFill>
                  <a:srgbClr val="000000"/>
                </a:solidFill>
                <a:latin typeface="Arial" panose="020B0604020202020204" pitchFamily="34" charset="0"/>
              </a:rPr>
              <a:t>Software </a:t>
            </a:r>
            <a:r>
              <a:rPr lang="tr-TR" sz="1400" b="1" i="1" dirty="0" err="1" smtClean="0">
                <a:solidFill>
                  <a:srgbClr val="000000"/>
                </a:solidFill>
                <a:latin typeface="Arial" panose="020B0604020202020204" pitchFamily="34" charset="0"/>
              </a:rPr>
              <a:t>Engineering</a:t>
            </a:r>
            <a:r>
              <a:rPr lang="tr-TR" sz="1400" dirty="0" smtClean="0">
                <a:solidFill>
                  <a:srgbClr val="000000"/>
                </a:solidFill>
                <a:latin typeface="Arial" panose="020B0604020202020204" pitchFamily="34" charset="0"/>
              </a:rPr>
              <a:t>, </a:t>
            </a:r>
            <a:r>
              <a:rPr lang="en-US" sz="1400" dirty="0" smtClean="0">
                <a:solidFill>
                  <a:srgbClr val="000000"/>
                </a:solidFill>
                <a:latin typeface="Arial" panose="020B0604020202020204" pitchFamily="34" charset="0"/>
              </a:rPr>
              <a:t>Addison-Wesley</a:t>
            </a:r>
            <a:r>
              <a:rPr lang="en-US" sz="1400" dirty="0">
                <a:solidFill>
                  <a:srgbClr val="000000"/>
                </a:solidFill>
                <a:latin typeface="Arial" panose="020B0604020202020204" pitchFamily="34" charset="0"/>
              </a:rPr>
              <a:t>; 9 edition, </a:t>
            </a:r>
            <a:r>
              <a:rPr lang="en-US" sz="1400" dirty="0" smtClean="0">
                <a:solidFill>
                  <a:srgbClr val="000000"/>
                </a:solidFill>
                <a:latin typeface="Arial" panose="020B0604020202020204" pitchFamily="34" charset="0"/>
              </a:rPr>
              <a:t>2010</a:t>
            </a:r>
            <a:r>
              <a:rPr lang="tr-TR" sz="1400" dirty="0" smtClean="0">
                <a:solidFill>
                  <a:srgbClr val="000000"/>
                </a:solidFill>
                <a:latin typeface="Arial" panose="020B0604020202020204" pitchFamily="34" charset="0"/>
              </a:rPr>
              <a:t>.</a:t>
            </a:r>
            <a:endParaRPr lang="tr-TR" sz="1400" dirty="0"/>
          </a:p>
        </p:txBody>
      </p:sp>
      <p:pic>
        <p:nvPicPr>
          <p:cNvPr id="7" name="Resim 6"/>
          <p:cNvPicPr>
            <a:picLocks noChangeAspect="1"/>
          </p:cNvPicPr>
          <p:nvPr/>
        </p:nvPicPr>
        <p:blipFill>
          <a:blip r:embed="rId2"/>
          <a:stretch>
            <a:fillRect/>
          </a:stretch>
        </p:blipFill>
        <p:spPr>
          <a:xfrm>
            <a:off x="381000" y="1570644"/>
            <a:ext cx="8077200" cy="3821334"/>
          </a:xfrm>
          <a:prstGeom prst="rect">
            <a:avLst/>
          </a:prstGeom>
        </p:spPr>
      </p:pic>
      <p:pic>
        <p:nvPicPr>
          <p:cNvPr id="12" name="Resim 11"/>
          <p:cNvPicPr>
            <a:picLocks noChangeAspect="1"/>
          </p:cNvPicPr>
          <p:nvPr/>
        </p:nvPicPr>
        <p:blipFill>
          <a:blip r:embed="rId3"/>
          <a:stretch>
            <a:fillRect/>
          </a:stretch>
        </p:blipFill>
        <p:spPr>
          <a:xfrm>
            <a:off x="381001" y="5507694"/>
            <a:ext cx="4648200" cy="1180693"/>
          </a:xfrm>
          <a:prstGeom prst="rect">
            <a:avLst/>
          </a:prstGeom>
          <a:ln>
            <a:solidFill>
              <a:schemeClr val="tx1"/>
            </a:solidFill>
          </a:ln>
        </p:spPr>
      </p:pic>
    </p:spTree>
    <p:extLst>
      <p:ext uri="{BB962C8B-B14F-4D97-AF65-F5344CB8AC3E}">
        <p14:creationId xmlns:p14="http://schemas.microsoft.com/office/powerpoint/2010/main" val="6071689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tr-TR" dirty="0"/>
          </a:p>
        </p:txBody>
      </p:sp>
      <p:sp>
        <p:nvSpPr>
          <p:cNvPr id="3" name="Content Placeholder 2"/>
          <p:cNvSpPr>
            <a:spLocks noGrp="1"/>
          </p:cNvSpPr>
          <p:nvPr>
            <p:ph idx="1"/>
          </p:nvPr>
        </p:nvSpPr>
        <p:spPr>
          <a:xfrm>
            <a:off x="152400" y="1066800"/>
            <a:ext cx="8763000" cy="5562600"/>
          </a:xfrm>
        </p:spPr>
        <p:txBody>
          <a:bodyPr/>
          <a:lstStyle/>
          <a:p>
            <a:r>
              <a:rPr lang="en-US" sz="2600" dirty="0">
                <a:solidFill>
                  <a:schemeClr val="tx2">
                    <a:lumMod val="60000"/>
                    <a:lumOff val="40000"/>
                  </a:schemeClr>
                </a:solidFill>
              </a:rPr>
              <a:t>Software engineering </a:t>
            </a:r>
            <a:r>
              <a:rPr lang="en-US" sz="2600" dirty="0"/>
              <a:t>is an </a:t>
            </a:r>
            <a:r>
              <a:rPr lang="en-US" sz="2600" u="sng" dirty="0"/>
              <a:t>engineering discipline </a:t>
            </a:r>
            <a:r>
              <a:rPr lang="en-US" sz="2600" dirty="0"/>
              <a:t>that is concerned with </a:t>
            </a:r>
            <a:r>
              <a:rPr lang="en-US" sz="2600" u="sng" dirty="0"/>
              <a:t>all aspects of software production </a:t>
            </a:r>
            <a:r>
              <a:rPr lang="en-US" sz="2600" dirty="0"/>
              <a:t>from the early stages of system specification through to </a:t>
            </a:r>
            <a:r>
              <a:rPr lang="en-US" sz="2600" dirty="0" smtClean="0"/>
              <a:t>maintaining </a:t>
            </a:r>
            <a:r>
              <a:rPr lang="en-US" sz="2600" dirty="0"/>
              <a:t>the system after it has gone into use. </a:t>
            </a:r>
          </a:p>
          <a:p>
            <a:pPr lvl="1"/>
            <a:r>
              <a:rPr lang="en-US" sz="1800" i="1" dirty="0">
                <a:solidFill>
                  <a:schemeClr val="accent2"/>
                </a:solidFill>
              </a:rPr>
              <a:t>Engineering discipline </a:t>
            </a:r>
            <a:r>
              <a:rPr lang="en-US" sz="1800" i="1" dirty="0" smtClean="0"/>
              <a:t>- Engineers </a:t>
            </a:r>
            <a:r>
              <a:rPr lang="en-US" sz="1800" i="1" dirty="0"/>
              <a:t>make things work. They apply theories, </a:t>
            </a:r>
            <a:r>
              <a:rPr lang="en-US" sz="1800" i="1" dirty="0" smtClean="0"/>
              <a:t>methods</a:t>
            </a:r>
            <a:r>
              <a:rPr lang="en-US" sz="1800" i="1" dirty="0"/>
              <a:t>, and tools where these are appropriate. However, they use them selectively and always try to discover solutions to problems even when there are no </a:t>
            </a:r>
            <a:r>
              <a:rPr lang="en-US" sz="1800" i="1" dirty="0" smtClean="0"/>
              <a:t>applicable </a:t>
            </a:r>
            <a:r>
              <a:rPr lang="en-US" sz="1800" i="1" dirty="0"/>
              <a:t>theories and methods. Engineers also recognize that they must work to organizational and financial constraints so they look for solutions within these constraints. </a:t>
            </a:r>
          </a:p>
          <a:p>
            <a:pPr lvl="1"/>
            <a:r>
              <a:rPr lang="en-US" sz="1800" i="1" dirty="0" smtClean="0">
                <a:solidFill>
                  <a:schemeClr val="accent2"/>
                </a:solidFill>
              </a:rPr>
              <a:t>All </a:t>
            </a:r>
            <a:r>
              <a:rPr lang="en-US" sz="1800" i="1" dirty="0">
                <a:solidFill>
                  <a:schemeClr val="accent2"/>
                </a:solidFill>
              </a:rPr>
              <a:t>aspects of software production </a:t>
            </a:r>
            <a:r>
              <a:rPr lang="en-US" sz="1800" i="1" dirty="0" smtClean="0"/>
              <a:t>- Software </a:t>
            </a:r>
            <a:r>
              <a:rPr lang="en-US" sz="1800" i="1" dirty="0"/>
              <a:t>engineering is not just concerned with the technical processes of software development. It also includes activities such as software project management and the development of tools, methods, and theories to support software production.</a:t>
            </a:r>
          </a:p>
        </p:txBody>
      </p:sp>
    </p:spTree>
    <p:extLst>
      <p:ext uri="{BB962C8B-B14F-4D97-AF65-F5344CB8AC3E}">
        <p14:creationId xmlns:p14="http://schemas.microsoft.com/office/powerpoint/2010/main" val="3744645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Engineering</a:t>
            </a:r>
            <a:r>
              <a:rPr lang="tr-TR" dirty="0" smtClean="0"/>
              <a:t> </a:t>
            </a:r>
            <a:r>
              <a:rPr lang="tr-TR" dirty="0" err="1" smtClean="0"/>
              <a:t>Discipline</a:t>
            </a:r>
            <a:endParaRPr lang="tr-TR" dirty="0"/>
          </a:p>
        </p:txBody>
      </p:sp>
      <p:sp>
        <p:nvSpPr>
          <p:cNvPr id="3" name="Content Placeholder 2"/>
          <p:cNvSpPr>
            <a:spLocks noGrp="1"/>
          </p:cNvSpPr>
          <p:nvPr>
            <p:ph idx="1"/>
          </p:nvPr>
        </p:nvSpPr>
        <p:spPr/>
        <p:txBody>
          <a:bodyPr/>
          <a:lstStyle/>
          <a:p>
            <a:r>
              <a:rPr lang="en-US" sz="2400" dirty="0">
                <a:solidFill>
                  <a:srgbClr val="558ED5"/>
                </a:solidFill>
              </a:rPr>
              <a:t>Engineering</a:t>
            </a:r>
            <a:r>
              <a:rPr lang="en-US" sz="2400" dirty="0"/>
              <a:t> is about getting </a:t>
            </a:r>
            <a:r>
              <a:rPr lang="tr-TR" sz="2400" u="sng" dirty="0" smtClean="0"/>
              <a:t>repeatable </a:t>
            </a:r>
            <a:r>
              <a:rPr lang="en-US" sz="2400" u="sng" dirty="0" smtClean="0"/>
              <a:t>results </a:t>
            </a:r>
            <a:r>
              <a:rPr lang="en-US" sz="2400" u="sng" dirty="0"/>
              <a:t>of the required quality within the schedule and budget</a:t>
            </a:r>
            <a:r>
              <a:rPr lang="en-US" sz="2400" dirty="0"/>
              <a:t>. </a:t>
            </a:r>
            <a:endParaRPr lang="en-US" sz="2400" dirty="0" smtClean="0"/>
          </a:p>
          <a:p>
            <a:pPr lvl="1"/>
            <a:r>
              <a:rPr lang="en-US" sz="1800" dirty="0" smtClean="0"/>
              <a:t>This </a:t>
            </a:r>
            <a:r>
              <a:rPr lang="en-US" sz="1800" dirty="0"/>
              <a:t>often </a:t>
            </a:r>
            <a:r>
              <a:rPr lang="en-US" sz="1800" dirty="0">
                <a:solidFill>
                  <a:schemeClr val="accent2"/>
                </a:solidFill>
              </a:rPr>
              <a:t>involves making compromises</a:t>
            </a:r>
            <a:r>
              <a:rPr lang="en-US" sz="1800" dirty="0"/>
              <a:t>—engineers cannot be </a:t>
            </a:r>
            <a:r>
              <a:rPr lang="en-US" sz="1800" dirty="0" smtClean="0"/>
              <a:t>perfectionists</a:t>
            </a:r>
            <a:r>
              <a:rPr lang="en-US" sz="1800" dirty="0"/>
              <a:t>. </a:t>
            </a:r>
            <a:endParaRPr lang="en-US" sz="1800" dirty="0" smtClean="0"/>
          </a:p>
          <a:p>
            <a:pPr lvl="1"/>
            <a:r>
              <a:rPr lang="en-US" sz="1800" dirty="0" smtClean="0"/>
              <a:t>People </a:t>
            </a:r>
            <a:r>
              <a:rPr lang="en-US" sz="1800" dirty="0"/>
              <a:t>writing programs for themselves, however, can spend as much time as they wish on </a:t>
            </a:r>
            <a:r>
              <a:rPr lang="en-US" sz="1800" dirty="0" smtClean="0"/>
              <a:t>program </a:t>
            </a:r>
            <a:r>
              <a:rPr lang="en-US" sz="1800" dirty="0"/>
              <a:t>development. </a:t>
            </a:r>
          </a:p>
          <a:p>
            <a:endParaRPr lang="tr-TR" sz="2400" dirty="0" smtClean="0"/>
          </a:p>
          <a:p>
            <a:r>
              <a:rPr lang="en-US" sz="2400" dirty="0" smtClean="0"/>
              <a:t>In </a:t>
            </a:r>
            <a:r>
              <a:rPr lang="en-US" sz="2400" dirty="0"/>
              <a:t>general, </a:t>
            </a:r>
            <a:r>
              <a:rPr lang="en-US" sz="2400" dirty="0">
                <a:solidFill>
                  <a:srgbClr val="558ED5"/>
                </a:solidFill>
              </a:rPr>
              <a:t>software engineers </a:t>
            </a:r>
            <a:r>
              <a:rPr lang="en-US" sz="2400" dirty="0"/>
              <a:t>adopt a </a:t>
            </a:r>
            <a:r>
              <a:rPr lang="en-US" sz="2400" u="sng" dirty="0"/>
              <a:t>systematic and organized approach</a:t>
            </a:r>
            <a:r>
              <a:rPr lang="en-US" sz="2400" dirty="0"/>
              <a:t> to their work, as this is often the most effective way to produce high-quality software. </a:t>
            </a:r>
            <a:endParaRPr lang="en-US" sz="2400" dirty="0" smtClean="0"/>
          </a:p>
          <a:p>
            <a:pPr lvl="1"/>
            <a:r>
              <a:rPr lang="en-US" sz="1800" dirty="0" smtClean="0"/>
              <a:t>However</a:t>
            </a:r>
            <a:r>
              <a:rPr lang="en-US" sz="1800" dirty="0"/>
              <a:t>, engineering is all about </a:t>
            </a:r>
            <a:r>
              <a:rPr lang="en-US" sz="1800" dirty="0">
                <a:solidFill>
                  <a:schemeClr val="accent2"/>
                </a:solidFill>
              </a:rPr>
              <a:t>selecting the most appropriate method for a set of circumstances</a:t>
            </a:r>
            <a:r>
              <a:rPr lang="en-US" sz="1800" dirty="0"/>
              <a:t> so a more creative, less formal approach to development may be effective in some circumstances. </a:t>
            </a:r>
            <a:endParaRPr lang="en-US" sz="1800" dirty="0" smtClean="0"/>
          </a:p>
          <a:p>
            <a:pPr lvl="1"/>
            <a:r>
              <a:rPr lang="en-US" sz="1800" dirty="0" smtClean="0"/>
              <a:t>Less </a:t>
            </a:r>
            <a:r>
              <a:rPr lang="en-US" sz="1800" dirty="0"/>
              <a:t>formal development is particularly </a:t>
            </a:r>
            <a:r>
              <a:rPr lang="en-US" sz="1800" dirty="0" smtClean="0"/>
              <a:t>appropriate </a:t>
            </a:r>
            <a:r>
              <a:rPr lang="en-US" sz="1800" dirty="0"/>
              <a:t>for the development of web-based systems, which requires a blend of software and graphical design skills. </a:t>
            </a:r>
          </a:p>
        </p:txBody>
      </p:sp>
    </p:spTree>
    <p:extLst>
      <p:ext uri="{BB962C8B-B14F-4D97-AF65-F5344CB8AC3E}">
        <p14:creationId xmlns:p14="http://schemas.microsoft.com/office/powerpoint/2010/main" val="3443484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a:t>
            </a:r>
            <a:r>
              <a:rPr lang="tr-TR" dirty="0" err="1" smtClean="0"/>
              <a:t>Engineering</a:t>
            </a:r>
            <a:r>
              <a:rPr lang="tr-TR" dirty="0" smtClean="0"/>
              <a:t> is </a:t>
            </a:r>
            <a:r>
              <a:rPr lang="tr-TR" dirty="0" err="1" smtClean="0"/>
              <a:t>Important</a:t>
            </a:r>
            <a:endParaRPr lang="tr-TR" dirty="0"/>
          </a:p>
        </p:txBody>
      </p:sp>
      <p:sp>
        <p:nvSpPr>
          <p:cNvPr id="3" name="Content Placeholder 2"/>
          <p:cNvSpPr>
            <a:spLocks noGrp="1"/>
          </p:cNvSpPr>
          <p:nvPr>
            <p:ph idx="1"/>
          </p:nvPr>
        </p:nvSpPr>
        <p:spPr/>
        <p:txBody>
          <a:bodyPr/>
          <a:lstStyle/>
          <a:p>
            <a:pPr marL="0" indent="0">
              <a:buNone/>
            </a:pPr>
            <a:r>
              <a:rPr lang="en-US" sz="2800" dirty="0" smtClean="0"/>
              <a:t>Software </a:t>
            </a:r>
            <a:r>
              <a:rPr lang="en-US" sz="2800" dirty="0"/>
              <a:t>engineering is important for two reasons: </a:t>
            </a:r>
          </a:p>
          <a:p>
            <a:endParaRPr lang="tr-TR" sz="2400" dirty="0" smtClean="0"/>
          </a:p>
          <a:p>
            <a:r>
              <a:rPr lang="en-US" sz="2400" dirty="0" smtClean="0"/>
              <a:t>More </a:t>
            </a:r>
            <a:r>
              <a:rPr lang="en-US" sz="2400" dirty="0"/>
              <a:t>and more, individuals and society rely on advanced software systems. We need to be able to produce </a:t>
            </a:r>
            <a:r>
              <a:rPr lang="en-US" sz="2400" dirty="0">
                <a:solidFill>
                  <a:schemeClr val="accent2"/>
                </a:solidFill>
              </a:rPr>
              <a:t>reliable and trustworthy systems </a:t>
            </a:r>
            <a:r>
              <a:rPr lang="en-US" sz="2400" u="sng" dirty="0"/>
              <a:t>economically</a:t>
            </a:r>
            <a:r>
              <a:rPr lang="en-US" sz="2400" dirty="0"/>
              <a:t> and </a:t>
            </a:r>
            <a:r>
              <a:rPr lang="en-US" sz="2400" u="sng" dirty="0"/>
              <a:t>quickly</a:t>
            </a:r>
            <a:r>
              <a:rPr lang="en-US" sz="2400" dirty="0"/>
              <a:t>. </a:t>
            </a:r>
          </a:p>
          <a:p>
            <a:endParaRPr lang="en-US" sz="2400" dirty="0" smtClean="0"/>
          </a:p>
          <a:p>
            <a:r>
              <a:rPr lang="en-US" sz="2400" dirty="0" smtClean="0"/>
              <a:t>It </a:t>
            </a:r>
            <a:r>
              <a:rPr lang="en-US" sz="2400" dirty="0"/>
              <a:t>is usually </a:t>
            </a:r>
            <a:r>
              <a:rPr lang="en-US" sz="2400" u="sng" dirty="0"/>
              <a:t>cheaper, in the long run,</a:t>
            </a:r>
            <a:r>
              <a:rPr lang="en-US" sz="2400" dirty="0"/>
              <a:t> </a:t>
            </a:r>
            <a:r>
              <a:rPr lang="en-US" sz="2400" dirty="0">
                <a:solidFill>
                  <a:schemeClr val="accent2"/>
                </a:solidFill>
              </a:rPr>
              <a:t>to use software engineering methods and techniques</a:t>
            </a:r>
            <a:r>
              <a:rPr lang="en-US" sz="2400" dirty="0"/>
              <a:t> for software systems rather than just write the programs as if it was a personal programming project. </a:t>
            </a:r>
            <a:endParaRPr lang="tr-TR" sz="2400" dirty="0" smtClean="0"/>
          </a:p>
          <a:p>
            <a:pPr lvl="1"/>
            <a:r>
              <a:rPr lang="en-US" sz="2000" dirty="0" smtClean="0"/>
              <a:t>For </a:t>
            </a:r>
            <a:r>
              <a:rPr lang="en-US" sz="2000" dirty="0"/>
              <a:t>most types of systems, </a:t>
            </a:r>
            <a:r>
              <a:rPr lang="en-US" sz="2000" u="sng" dirty="0"/>
              <a:t>the majority of costs are the costs of changing the software</a:t>
            </a:r>
            <a:r>
              <a:rPr lang="en-US" sz="2000" dirty="0"/>
              <a:t> after it has gone into use. </a:t>
            </a:r>
            <a:endParaRPr lang="en-US" dirty="0"/>
          </a:p>
        </p:txBody>
      </p:sp>
    </p:spTree>
    <p:extLst>
      <p:ext uri="{BB962C8B-B14F-4D97-AF65-F5344CB8AC3E}">
        <p14:creationId xmlns:p14="http://schemas.microsoft.com/office/powerpoint/2010/main" val="7150067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8077200" cy="623887"/>
          </a:xfrm>
        </p:spPr>
        <p:txBody>
          <a:bodyPr/>
          <a:lstStyle/>
          <a:p>
            <a:r>
              <a:rPr lang="tr-TR" sz="3200" dirty="0" smtClean="0"/>
              <a:t>Software </a:t>
            </a:r>
            <a:r>
              <a:rPr lang="tr-TR" sz="3200" dirty="0" err="1" smtClean="0"/>
              <a:t>Engineering</a:t>
            </a:r>
            <a:r>
              <a:rPr lang="tr-TR" sz="3200" dirty="0" smtClean="0"/>
              <a:t> vs. </a:t>
            </a:r>
            <a:r>
              <a:rPr lang="tr-TR" sz="3200" dirty="0" err="1" smtClean="0"/>
              <a:t>Computer</a:t>
            </a:r>
            <a:r>
              <a:rPr lang="tr-TR" sz="3200" dirty="0" smtClean="0"/>
              <a:t> </a:t>
            </a:r>
            <a:r>
              <a:rPr lang="tr-TR" sz="3200" dirty="0" err="1" smtClean="0"/>
              <a:t>Science</a:t>
            </a:r>
            <a:endParaRPr lang="tr-TR" sz="3200" dirty="0"/>
          </a:p>
        </p:txBody>
      </p:sp>
      <p:sp>
        <p:nvSpPr>
          <p:cNvPr id="3" name="Content Placeholder 2"/>
          <p:cNvSpPr>
            <a:spLocks noGrp="1"/>
          </p:cNvSpPr>
          <p:nvPr>
            <p:ph idx="1"/>
          </p:nvPr>
        </p:nvSpPr>
        <p:spPr/>
        <p:txBody>
          <a:bodyPr/>
          <a:lstStyle/>
          <a:p>
            <a:r>
              <a:rPr lang="en-US" sz="2400" dirty="0" smtClean="0">
                <a:solidFill>
                  <a:srgbClr val="558ED5"/>
                </a:solidFill>
              </a:rPr>
              <a:t>Computer </a:t>
            </a:r>
            <a:r>
              <a:rPr lang="en-US" sz="2400" dirty="0">
                <a:solidFill>
                  <a:srgbClr val="558ED5"/>
                </a:solidFill>
              </a:rPr>
              <a:t>science</a:t>
            </a:r>
            <a:r>
              <a:rPr lang="en-US" sz="2400" dirty="0"/>
              <a:t> is concerned with the theories and methods that underlie </a:t>
            </a:r>
            <a:r>
              <a:rPr lang="en-US" sz="2400" dirty="0" smtClean="0"/>
              <a:t>computers </a:t>
            </a:r>
            <a:r>
              <a:rPr lang="en-US" sz="2400" dirty="0"/>
              <a:t>and software systems, whereas software engineering is concerned with the practical problems of producing software. </a:t>
            </a:r>
            <a:endParaRPr lang="en-US" sz="2400" dirty="0" smtClean="0"/>
          </a:p>
          <a:p>
            <a:r>
              <a:rPr lang="en-US" sz="2400" dirty="0" smtClean="0"/>
              <a:t>Some </a:t>
            </a:r>
            <a:r>
              <a:rPr lang="en-US" sz="2400" dirty="0"/>
              <a:t>knowledge of computer science is essential for software engineers in the same way that some knowledge of physics is essential for electrical engineers. </a:t>
            </a:r>
            <a:endParaRPr lang="en-US" sz="2400" dirty="0" smtClean="0"/>
          </a:p>
          <a:p>
            <a:r>
              <a:rPr lang="en-US" sz="2400" dirty="0" smtClean="0"/>
              <a:t>Computer </a:t>
            </a:r>
            <a:r>
              <a:rPr lang="en-US" sz="2400" dirty="0"/>
              <a:t>science theory, however, is often most applicable to relatively small programs. Elegant theories of computer science cannot always be applied to large, complex problems that require a </a:t>
            </a:r>
            <a:r>
              <a:rPr lang="en-US" sz="2400" dirty="0" smtClean="0"/>
              <a:t>software </a:t>
            </a:r>
            <a:r>
              <a:rPr lang="en-US" sz="2400" dirty="0"/>
              <a:t>solution</a:t>
            </a:r>
            <a:r>
              <a:rPr lang="en-US" sz="2400" dirty="0" smtClean="0"/>
              <a:t>.</a:t>
            </a:r>
            <a:endParaRPr lang="en-US" sz="2400" dirty="0"/>
          </a:p>
        </p:txBody>
      </p:sp>
    </p:spTree>
    <p:extLst>
      <p:ext uri="{BB962C8B-B14F-4D97-AF65-F5344CB8AC3E}">
        <p14:creationId xmlns:p14="http://schemas.microsoft.com/office/powerpoint/2010/main" val="2153866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90513"/>
            <a:ext cx="8077200" cy="623887"/>
          </a:xfrm>
        </p:spPr>
        <p:txBody>
          <a:bodyPr/>
          <a:lstStyle/>
          <a:p>
            <a:r>
              <a:rPr lang="tr-TR" sz="3200" dirty="0" smtClean="0"/>
              <a:t>Software </a:t>
            </a:r>
            <a:r>
              <a:rPr lang="tr-TR" sz="3200" dirty="0" err="1" smtClean="0"/>
              <a:t>Engineering</a:t>
            </a:r>
            <a:r>
              <a:rPr lang="tr-TR" sz="3200" dirty="0" smtClean="0"/>
              <a:t> vs. </a:t>
            </a:r>
            <a:r>
              <a:rPr lang="tr-TR" sz="3200" dirty="0" err="1" smtClean="0"/>
              <a:t>System</a:t>
            </a:r>
            <a:r>
              <a:rPr lang="tr-TR" sz="3200" dirty="0" smtClean="0"/>
              <a:t> </a:t>
            </a:r>
            <a:r>
              <a:rPr lang="tr-TR" sz="3200" dirty="0" err="1" smtClean="0"/>
              <a:t>Engineering</a:t>
            </a:r>
            <a:endParaRPr lang="tr-TR" dirty="0"/>
          </a:p>
        </p:txBody>
      </p:sp>
      <p:sp>
        <p:nvSpPr>
          <p:cNvPr id="3" name="Content Placeholder 2"/>
          <p:cNvSpPr>
            <a:spLocks noGrp="1"/>
          </p:cNvSpPr>
          <p:nvPr>
            <p:ph idx="1"/>
          </p:nvPr>
        </p:nvSpPr>
        <p:spPr/>
        <p:txBody>
          <a:bodyPr/>
          <a:lstStyle/>
          <a:p>
            <a:r>
              <a:rPr lang="en-US" sz="2400" dirty="0" smtClean="0"/>
              <a:t>System </a:t>
            </a:r>
            <a:r>
              <a:rPr lang="en-US" sz="2400" dirty="0"/>
              <a:t>engineering is concerned with all aspects of the development and </a:t>
            </a:r>
            <a:r>
              <a:rPr lang="en-US" sz="2400" dirty="0" smtClean="0"/>
              <a:t>evolution </a:t>
            </a:r>
            <a:r>
              <a:rPr lang="en-US" sz="2400" dirty="0"/>
              <a:t>of complex systems where software plays a major role. </a:t>
            </a:r>
            <a:endParaRPr lang="en-US" sz="2400" dirty="0" smtClean="0"/>
          </a:p>
          <a:p>
            <a:r>
              <a:rPr lang="en-US" sz="2400" dirty="0" smtClean="0"/>
              <a:t>System engineering </a:t>
            </a:r>
            <a:r>
              <a:rPr lang="en-US" sz="2400" dirty="0"/>
              <a:t>is therefore concerned with hardware development, policy and process design and system deployment, as well as software engineering. </a:t>
            </a:r>
            <a:endParaRPr lang="en-US" sz="2400" dirty="0" smtClean="0"/>
          </a:p>
          <a:p>
            <a:r>
              <a:rPr lang="en-US" sz="2400" dirty="0" smtClean="0"/>
              <a:t>System engineers </a:t>
            </a:r>
            <a:r>
              <a:rPr lang="en-US" sz="2400" dirty="0"/>
              <a:t>are involved in specifying the system, defining its overall architecture, and then integrating the different parts to create the finished system. They are less concerned with the engineering of the system components (hardware, software, etc</a:t>
            </a:r>
            <a:r>
              <a:rPr lang="en-US" sz="2400" dirty="0" smtClean="0"/>
              <a:t>.) </a:t>
            </a:r>
            <a:endParaRPr lang="tr-TR" sz="2400" dirty="0" smtClean="0"/>
          </a:p>
          <a:p>
            <a:pPr marL="0" indent="0">
              <a:buNone/>
            </a:pPr>
            <a:r>
              <a:rPr lang="tr-TR" sz="2400" dirty="0" smtClean="0"/>
              <a:t>     </a:t>
            </a:r>
            <a:r>
              <a:rPr lang="tr-TR" sz="2400" b="1" dirty="0" err="1" smtClean="0">
                <a:solidFill>
                  <a:schemeClr val="accent2"/>
                </a:solidFill>
              </a:rPr>
              <a:t>The</a:t>
            </a:r>
            <a:r>
              <a:rPr lang="tr-TR" sz="2400" b="1" dirty="0" smtClean="0">
                <a:solidFill>
                  <a:schemeClr val="accent2"/>
                </a:solidFill>
              </a:rPr>
              <a:t> BIGGER </a:t>
            </a:r>
            <a:r>
              <a:rPr lang="tr-TR" sz="2400" b="1" dirty="0" err="1" smtClean="0">
                <a:solidFill>
                  <a:schemeClr val="accent2"/>
                </a:solidFill>
              </a:rPr>
              <a:t>picture</a:t>
            </a:r>
            <a:r>
              <a:rPr lang="tr-TR" sz="2400" b="1" dirty="0" smtClean="0">
                <a:solidFill>
                  <a:schemeClr val="accent2"/>
                </a:solidFill>
              </a:rPr>
              <a:t>!</a:t>
            </a:r>
            <a:endParaRPr lang="en-US" sz="2400" b="1" dirty="0">
              <a:solidFill>
                <a:schemeClr val="accent2"/>
              </a:solidFill>
            </a:endParaRPr>
          </a:p>
        </p:txBody>
      </p:sp>
    </p:spTree>
    <p:extLst>
      <p:ext uri="{BB962C8B-B14F-4D97-AF65-F5344CB8AC3E}">
        <p14:creationId xmlns:p14="http://schemas.microsoft.com/office/powerpoint/2010/main" val="3298422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General </a:t>
            </a:r>
            <a:r>
              <a:rPr lang="tr-TR" dirty="0" err="1" smtClean="0"/>
              <a:t>Issues</a:t>
            </a:r>
            <a:r>
              <a:rPr lang="tr-TR" dirty="0" smtClean="0"/>
              <a:t> of Software</a:t>
            </a:r>
            <a:endParaRPr lang="tr-TR" dirty="0"/>
          </a:p>
        </p:txBody>
      </p:sp>
      <p:sp>
        <p:nvSpPr>
          <p:cNvPr id="3" name="Content Placeholder 2"/>
          <p:cNvSpPr>
            <a:spLocks noGrp="1"/>
          </p:cNvSpPr>
          <p:nvPr>
            <p:ph idx="1"/>
          </p:nvPr>
        </p:nvSpPr>
        <p:spPr/>
        <p:txBody>
          <a:bodyPr/>
          <a:lstStyle/>
          <a:p>
            <a:r>
              <a:rPr lang="en-US" sz="2400" i="1" dirty="0" smtClean="0">
                <a:solidFill>
                  <a:srgbClr val="558ED5"/>
                </a:solidFill>
              </a:rPr>
              <a:t>Heterogeneit</a:t>
            </a:r>
            <a:r>
              <a:rPr lang="en-US" sz="2400" i="1" dirty="0">
                <a:solidFill>
                  <a:srgbClr val="558ED5"/>
                </a:solidFill>
              </a:rPr>
              <a:t>y </a:t>
            </a:r>
            <a:r>
              <a:rPr lang="en-US" sz="2400" dirty="0"/>
              <a:t>Increasingly, systems are required to operate as distributed systems across networks that include different types of computer and mobile devices. As well as running on general-purpose computers, software may also have to execute on mobile phones. You often have to integrate new software with older legacy </a:t>
            </a:r>
            <a:r>
              <a:rPr lang="en-US" sz="2400" dirty="0" smtClean="0"/>
              <a:t>systems </a:t>
            </a:r>
            <a:r>
              <a:rPr lang="en-US" sz="2400" dirty="0"/>
              <a:t>written in different programming languages. The challenge here is to develop techniques for building dependable software that is flexible enough to cope with this heterogeneity. </a:t>
            </a:r>
          </a:p>
        </p:txBody>
      </p:sp>
    </p:spTree>
    <p:extLst>
      <p:ext uri="{BB962C8B-B14F-4D97-AF65-F5344CB8AC3E}">
        <p14:creationId xmlns:p14="http://schemas.microsoft.com/office/powerpoint/2010/main" val="36953642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General </a:t>
            </a:r>
            <a:r>
              <a:rPr lang="tr-TR" dirty="0" err="1" smtClean="0"/>
              <a:t>Issues</a:t>
            </a:r>
            <a:r>
              <a:rPr lang="tr-TR" dirty="0" smtClean="0"/>
              <a:t> of Software</a:t>
            </a:r>
            <a:endParaRPr lang="tr-TR" dirty="0"/>
          </a:p>
        </p:txBody>
      </p:sp>
      <p:sp>
        <p:nvSpPr>
          <p:cNvPr id="3" name="Content Placeholder 2"/>
          <p:cNvSpPr>
            <a:spLocks noGrp="1"/>
          </p:cNvSpPr>
          <p:nvPr>
            <p:ph idx="1"/>
          </p:nvPr>
        </p:nvSpPr>
        <p:spPr/>
        <p:txBody>
          <a:bodyPr/>
          <a:lstStyle/>
          <a:p>
            <a:r>
              <a:rPr lang="en-US" sz="2400" i="1" dirty="0">
                <a:solidFill>
                  <a:srgbClr val="558ED5"/>
                </a:solidFill>
              </a:rPr>
              <a:t>Business and social change </a:t>
            </a:r>
            <a:r>
              <a:rPr lang="en-US" sz="2400" dirty="0"/>
              <a:t>Business and society are changing incredibly quickly as emerging economies develop and new technologies become available. They need to be able to change their existing software and to rapidly develop new software. Many traditional software engineering techniques are time consuming and delivery of new systems often takes longer than planned. They need to evolve so that the time required for software to deliver value to its customers is reduced. </a:t>
            </a:r>
          </a:p>
          <a:p>
            <a:r>
              <a:rPr lang="en-US" sz="2400" i="1" dirty="0" smtClean="0">
                <a:solidFill>
                  <a:srgbClr val="558ED5"/>
                </a:solidFill>
              </a:rPr>
              <a:t>Security </a:t>
            </a:r>
            <a:r>
              <a:rPr lang="en-US" sz="2400" i="1" dirty="0">
                <a:solidFill>
                  <a:srgbClr val="558ED5"/>
                </a:solidFill>
              </a:rPr>
              <a:t>and trust </a:t>
            </a:r>
            <a:r>
              <a:rPr lang="en-US" sz="2400" dirty="0"/>
              <a:t>As software is intertwined with all aspects of our lives, it is essential that we can trust that software. This is especially true for remote soft- ware systems accessed through a web page or web service interface. We have to make sure that malicious users cannot attack our software and that information security is maintained. </a:t>
            </a:r>
          </a:p>
        </p:txBody>
      </p:sp>
    </p:spTree>
    <p:extLst>
      <p:ext uri="{BB962C8B-B14F-4D97-AF65-F5344CB8AC3E}">
        <p14:creationId xmlns:p14="http://schemas.microsoft.com/office/powerpoint/2010/main" val="14168259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tr-TR" dirty="0" smtClean="0"/>
              <a:t>E</a:t>
            </a:r>
            <a:r>
              <a:rPr lang="en-US" dirty="0" err="1" smtClean="0"/>
              <a:t>ngineering</a:t>
            </a:r>
            <a:r>
              <a:rPr lang="en-US" dirty="0" smtClean="0"/>
              <a:t> </a:t>
            </a:r>
            <a:r>
              <a:rPr lang="tr-TR" dirty="0" smtClean="0"/>
              <a:t>D</a:t>
            </a:r>
            <a:r>
              <a:rPr lang="en-US" dirty="0" err="1" smtClean="0"/>
              <a:t>iversity</a:t>
            </a:r>
            <a:r>
              <a:rPr lang="en-US" dirty="0" smtClean="0"/>
              <a:t> </a:t>
            </a:r>
            <a:endParaRPr lang="tr-TR" dirty="0"/>
          </a:p>
        </p:txBody>
      </p:sp>
      <p:sp>
        <p:nvSpPr>
          <p:cNvPr id="3" name="Content Placeholder 2"/>
          <p:cNvSpPr>
            <a:spLocks noGrp="1"/>
          </p:cNvSpPr>
          <p:nvPr>
            <p:ph idx="1"/>
          </p:nvPr>
        </p:nvSpPr>
        <p:spPr>
          <a:xfrm>
            <a:off x="152400" y="1066800"/>
            <a:ext cx="8534400" cy="5562600"/>
          </a:xfrm>
        </p:spPr>
        <p:txBody>
          <a:bodyPr/>
          <a:lstStyle/>
          <a:p>
            <a:r>
              <a:rPr lang="en-US" sz="2600" dirty="0">
                <a:solidFill>
                  <a:srgbClr val="558ED5"/>
                </a:solidFill>
              </a:rPr>
              <a:t>Software engineering </a:t>
            </a:r>
            <a:r>
              <a:rPr lang="en-US" sz="2600" dirty="0"/>
              <a:t>is a systematic approach to the production of software that takes into account practical cost, schedule, and dependability issues, as well as the needs of software customers and producers. </a:t>
            </a:r>
            <a:endParaRPr lang="en-US" sz="2600" dirty="0" smtClean="0"/>
          </a:p>
          <a:p>
            <a:pPr lvl="1"/>
            <a:r>
              <a:rPr lang="en-US" sz="2200" dirty="0" smtClean="0"/>
              <a:t>How </a:t>
            </a:r>
            <a:r>
              <a:rPr lang="en-US" sz="2200" dirty="0"/>
              <a:t>this systematic approach is </a:t>
            </a:r>
            <a:r>
              <a:rPr lang="en-US" sz="2200" dirty="0" smtClean="0"/>
              <a:t>actually </a:t>
            </a:r>
            <a:r>
              <a:rPr lang="en-US" sz="2200" dirty="0"/>
              <a:t>implemented varies dramatically depending on the </a:t>
            </a:r>
            <a:r>
              <a:rPr lang="en-US" sz="2200" dirty="0">
                <a:solidFill>
                  <a:schemeClr val="accent2"/>
                </a:solidFill>
              </a:rPr>
              <a:t>organization developing the software</a:t>
            </a:r>
            <a:r>
              <a:rPr lang="en-US" sz="2200" dirty="0"/>
              <a:t>, </a:t>
            </a:r>
            <a:r>
              <a:rPr lang="en-US" sz="2200" u="sng" dirty="0">
                <a:solidFill>
                  <a:schemeClr val="accent2"/>
                </a:solidFill>
              </a:rPr>
              <a:t>the type of software</a:t>
            </a:r>
            <a:r>
              <a:rPr lang="en-US" sz="2200" dirty="0"/>
              <a:t>, and </a:t>
            </a:r>
            <a:r>
              <a:rPr lang="en-US" sz="2200" dirty="0">
                <a:solidFill>
                  <a:schemeClr val="accent2"/>
                </a:solidFill>
              </a:rPr>
              <a:t>the people involved </a:t>
            </a:r>
            <a:r>
              <a:rPr lang="en-US" sz="2200" dirty="0"/>
              <a:t>in the development process. </a:t>
            </a:r>
            <a:endParaRPr lang="en-US" sz="2200" dirty="0" smtClean="0"/>
          </a:p>
          <a:p>
            <a:pPr lvl="1"/>
            <a:r>
              <a:rPr lang="en-US" sz="2200" dirty="0" smtClean="0"/>
              <a:t>There </a:t>
            </a:r>
            <a:r>
              <a:rPr lang="en-US" sz="2200" dirty="0"/>
              <a:t>are no universal software engineering methods and techniques that are </a:t>
            </a:r>
            <a:r>
              <a:rPr lang="en-US" sz="2200" dirty="0" smtClean="0"/>
              <a:t>suitable </a:t>
            </a:r>
            <a:r>
              <a:rPr lang="en-US" sz="2200" dirty="0"/>
              <a:t>for all systems and all companies. Rather, </a:t>
            </a:r>
            <a:r>
              <a:rPr lang="en-US" sz="2200" dirty="0">
                <a:solidFill>
                  <a:schemeClr val="accent2"/>
                </a:solidFill>
              </a:rPr>
              <a:t>a diverse set of software engineering methods and tools has evolved over the past 50 years</a:t>
            </a:r>
            <a:r>
              <a:rPr lang="en-US" sz="2200" dirty="0" smtClean="0"/>
              <a:t>.</a:t>
            </a:r>
          </a:p>
        </p:txBody>
      </p:sp>
    </p:spTree>
    <p:extLst>
      <p:ext uri="{BB962C8B-B14F-4D97-AF65-F5344CB8AC3E}">
        <p14:creationId xmlns:p14="http://schemas.microsoft.com/office/powerpoint/2010/main" val="13571094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Applications</a:t>
            </a:r>
            <a:endParaRPr lang="tr-TR" dirty="0"/>
          </a:p>
        </p:txBody>
      </p:sp>
      <p:sp>
        <p:nvSpPr>
          <p:cNvPr id="3" name="Content Placeholder 2"/>
          <p:cNvSpPr>
            <a:spLocks noGrp="1"/>
          </p:cNvSpPr>
          <p:nvPr>
            <p:ph idx="1"/>
          </p:nvPr>
        </p:nvSpPr>
        <p:spPr/>
        <p:txBody>
          <a:bodyPr/>
          <a:lstStyle/>
          <a:p>
            <a:r>
              <a:rPr lang="en-US" sz="2800" dirty="0"/>
              <a:t>There are many different types of application including: </a:t>
            </a:r>
          </a:p>
          <a:p>
            <a:pPr lvl="1"/>
            <a:r>
              <a:rPr lang="en-US" sz="2400" i="1" dirty="0" smtClean="0"/>
              <a:t>Stand-alone </a:t>
            </a:r>
            <a:r>
              <a:rPr lang="en-US" sz="2400" i="1" dirty="0"/>
              <a:t>applications </a:t>
            </a:r>
          </a:p>
          <a:p>
            <a:pPr lvl="1"/>
            <a:r>
              <a:rPr lang="en-US" sz="2400" i="1" dirty="0"/>
              <a:t>Interactive transaction-based applications </a:t>
            </a:r>
          </a:p>
          <a:p>
            <a:pPr lvl="1"/>
            <a:r>
              <a:rPr lang="en-US" sz="2400" i="1" dirty="0"/>
              <a:t>Embedded control systems </a:t>
            </a:r>
          </a:p>
          <a:p>
            <a:pPr lvl="1"/>
            <a:r>
              <a:rPr lang="en-US" sz="2400" i="1" dirty="0"/>
              <a:t>Batch processing systems</a:t>
            </a:r>
          </a:p>
          <a:p>
            <a:pPr lvl="1"/>
            <a:r>
              <a:rPr lang="en-US" sz="2400" i="1" dirty="0"/>
              <a:t>Entertainment systems </a:t>
            </a:r>
          </a:p>
          <a:p>
            <a:pPr lvl="1"/>
            <a:r>
              <a:rPr lang="en-US" sz="2400" i="1" dirty="0"/>
              <a:t>Systems for modeling and simulation </a:t>
            </a:r>
          </a:p>
          <a:p>
            <a:pPr lvl="1"/>
            <a:r>
              <a:rPr lang="en-US" sz="2400" i="1" dirty="0"/>
              <a:t>Data collection systems </a:t>
            </a:r>
          </a:p>
          <a:p>
            <a:pPr lvl="1"/>
            <a:r>
              <a:rPr lang="en-US" sz="2400" i="1" dirty="0"/>
              <a:t>Systems of systems</a:t>
            </a:r>
          </a:p>
        </p:txBody>
      </p:sp>
    </p:spTree>
    <p:extLst>
      <p:ext uri="{BB962C8B-B14F-4D97-AF65-F5344CB8AC3E}">
        <p14:creationId xmlns:p14="http://schemas.microsoft.com/office/powerpoint/2010/main" val="1324681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 </a:t>
            </a:r>
            <a:endParaRPr lang="tr-TR" dirty="0"/>
          </a:p>
        </p:txBody>
      </p:sp>
      <p:sp>
        <p:nvSpPr>
          <p:cNvPr id="3" name="Content Placeholder 2"/>
          <p:cNvSpPr>
            <a:spLocks noGrp="1"/>
          </p:cNvSpPr>
          <p:nvPr>
            <p:ph idx="1"/>
          </p:nvPr>
        </p:nvSpPr>
        <p:spPr>
          <a:xfrm>
            <a:off x="152400" y="1447800"/>
            <a:ext cx="8839200" cy="5181600"/>
          </a:xfrm>
        </p:spPr>
        <p:txBody>
          <a:bodyPr/>
          <a:lstStyle/>
          <a:p>
            <a:r>
              <a:rPr lang="en-US" sz="3600" baseline="30000" dirty="0" smtClean="0"/>
              <a:t>You use </a:t>
            </a:r>
            <a:r>
              <a:rPr lang="en-US" sz="3600" baseline="30000" dirty="0" smtClean="0">
                <a:solidFill>
                  <a:schemeClr val="accent2"/>
                </a:solidFill>
              </a:rPr>
              <a:t>different software engineering techniques </a:t>
            </a:r>
            <a:r>
              <a:rPr lang="en-US" sz="3600" baseline="30000" dirty="0" smtClean="0"/>
              <a:t>for each type of system because the </a:t>
            </a:r>
            <a:r>
              <a:rPr lang="en-US" sz="3600" u="sng" baseline="30000" dirty="0" smtClean="0"/>
              <a:t>software has quite different characteristics</a:t>
            </a:r>
            <a:r>
              <a:rPr lang="en-US" sz="3600" baseline="30000" dirty="0" smtClean="0"/>
              <a:t>. </a:t>
            </a:r>
          </a:p>
          <a:p>
            <a:pPr lvl="1"/>
            <a:r>
              <a:rPr lang="en-US" baseline="30000" dirty="0" smtClean="0"/>
              <a:t>For example, </a:t>
            </a:r>
            <a:r>
              <a:rPr lang="en-US" u="sng" baseline="30000" dirty="0" smtClean="0"/>
              <a:t>an embedded control system</a:t>
            </a:r>
            <a:r>
              <a:rPr lang="en-US" baseline="30000" dirty="0" smtClean="0"/>
              <a:t> in an automobile is safety-critical and is burned into ROM when installed in the vehicle. It is therefore very expensive to change. Such a system needs </a:t>
            </a:r>
            <a:r>
              <a:rPr lang="en-US" baseline="30000" dirty="0" smtClean="0">
                <a:solidFill>
                  <a:schemeClr val="accent2"/>
                </a:solidFill>
              </a:rPr>
              <a:t>very extensive verification and validation </a:t>
            </a:r>
            <a:r>
              <a:rPr lang="en-US" baseline="30000" dirty="0" smtClean="0"/>
              <a:t>so that the chances of having to recall cars after sale to fix software problems are minimized. User interaction is minimal (or perhaps nonexistent) so there is no need to use a development process that relies on user interface prototyping.</a:t>
            </a:r>
          </a:p>
          <a:p>
            <a:pPr lvl="1"/>
            <a:r>
              <a:rPr lang="en-US" baseline="30000" dirty="0"/>
              <a:t>For </a:t>
            </a:r>
            <a:r>
              <a:rPr lang="en-US" u="sng" baseline="30000" dirty="0"/>
              <a:t>a web-based system</a:t>
            </a:r>
            <a:r>
              <a:rPr lang="en-US" baseline="30000" dirty="0"/>
              <a:t>, an approach based on </a:t>
            </a:r>
            <a:r>
              <a:rPr lang="en-US" baseline="30000" dirty="0">
                <a:solidFill>
                  <a:schemeClr val="accent2"/>
                </a:solidFill>
              </a:rPr>
              <a:t>iterative development and delivery </a:t>
            </a:r>
            <a:r>
              <a:rPr lang="en-US" baseline="30000" dirty="0"/>
              <a:t>may be appropriate, with the system being composed of reusable components. However, such an approach may be impractical for a system of systems, where detailed specifications of the system interactions have to be specified in advance so that each system can be</a:t>
            </a:r>
            <a:r>
              <a:rPr lang="tr-TR" baseline="30000" dirty="0"/>
              <a:t> </a:t>
            </a:r>
            <a:r>
              <a:rPr lang="en-US" baseline="30000" dirty="0"/>
              <a:t>separately developed.</a:t>
            </a:r>
          </a:p>
        </p:txBody>
      </p:sp>
    </p:spTree>
    <p:extLst>
      <p:ext uri="{BB962C8B-B14F-4D97-AF65-F5344CB8AC3E}">
        <p14:creationId xmlns:p14="http://schemas.microsoft.com/office/powerpoint/2010/main" val="3769648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8802687" cy="1362075"/>
          </a:xfrm>
        </p:spPr>
        <p:txBody>
          <a:bodyPr/>
          <a:lstStyle/>
          <a:p>
            <a:r>
              <a:rPr lang="tr-TR" cap="none" dirty="0">
                <a:latin typeface="Calibri" charset="0"/>
              </a:rPr>
              <a:t>CHAPTER </a:t>
            </a:r>
            <a:r>
              <a:rPr lang="tr-TR" cap="none" dirty="0" smtClean="0">
                <a:latin typeface="Calibri" charset="0"/>
              </a:rPr>
              <a:t>1 </a:t>
            </a:r>
            <a:r>
              <a:rPr lang="tr-TR" sz="3200" cap="none" dirty="0">
                <a:latin typeface="Calibri" charset="0"/>
              </a:rPr>
              <a:t>–</a:t>
            </a:r>
            <a:r>
              <a:rPr lang="tr-TR" cap="none" dirty="0">
                <a:latin typeface="Calibri" charset="0"/>
              </a:rPr>
              <a:t> </a:t>
            </a:r>
            <a:r>
              <a:rPr lang="tr-TR" cap="none" dirty="0" smtClean="0">
                <a:latin typeface="Calibri" charset="0"/>
              </a:rPr>
              <a:t>INTRODUCTION</a:t>
            </a:r>
            <a:endParaRPr lang="tr-TR" cap="none" dirty="0">
              <a:latin typeface="Calibri"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 </a:t>
            </a:r>
            <a:endParaRPr lang="tr-TR" dirty="0"/>
          </a:p>
        </p:txBody>
      </p:sp>
      <p:sp>
        <p:nvSpPr>
          <p:cNvPr id="3" name="Content Placeholder 2"/>
          <p:cNvSpPr>
            <a:spLocks noGrp="1"/>
          </p:cNvSpPr>
          <p:nvPr>
            <p:ph idx="1"/>
          </p:nvPr>
        </p:nvSpPr>
        <p:spPr/>
        <p:txBody>
          <a:bodyPr/>
          <a:lstStyle/>
          <a:p>
            <a:r>
              <a:rPr lang="en-US" sz="2400" dirty="0"/>
              <a:t>Nevertheless, there are </a:t>
            </a:r>
            <a:r>
              <a:rPr lang="en-US" sz="2400" dirty="0">
                <a:solidFill>
                  <a:schemeClr val="accent2"/>
                </a:solidFill>
              </a:rPr>
              <a:t>software engineering fundamentals </a:t>
            </a:r>
            <a:r>
              <a:rPr lang="en-US" sz="2400" dirty="0"/>
              <a:t>that </a:t>
            </a:r>
            <a:r>
              <a:rPr lang="en-US" sz="2400" u="sng" dirty="0"/>
              <a:t>apply to all types of software </a:t>
            </a:r>
            <a:r>
              <a:rPr lang="en-US" sz="2400" u="sng" dirty="0" smtClean="0"/>
              <a:t>system</a:t>
            </a:r>
            <a:r>
              <a:rPr lang="tr-TR" sz="2400" u="sng" dirty="0" smtClean="0"/>
              <a:t>s</a:t>
            </a:r>
            <a:r>
              <a:rPr lang="en-US" sz="2400" dirty="0" smtClean="0"/>
              <a:t>: </a:t>
            </a:r>
            <a:endParaRPr lang="en-US" sz="2400" dirty="0"/>
          </a:p>
          <a:p>
            <a:pPr lvl="1"/>
            <a:r>
              <a:rPr lang="en-US" sz="2000" dirty="0"/>
              <a:t>They should be </a:t>
            </a:r>
            <a:r>
              <a:rPr lang="en-US" sz="2000" dirty="0">
                <a:solidFill>
                  <a:schemeClr val="accent2"/>
                </a:solidFill>
              </a:rPr>
              <a:t>developed using a managed and understood development process</a:t>
            </a:r>
            <a:r>
              <a:rPr lang="en-US" sz="2000" dirty="0"/>
              <a:t>. The organization developing the software should plan the development process and have clear ideas of </a:t>
            </a:r>
            <a:r>
              <a:rPr lang="en-US" sz="2000" u="sng" dirty="0"/>
              <a:t>what will be produced and when it will be </a:t>
            </a:r>
            <a:r>
              <a:rPr lang="en-US" sz="2000" u="sng" dirty="0" smtClean="0"/>
              <a:t>completed</a:t>
            </a:r>
            <a:r>
              <a:rPr lang="en-US" sz="2000" dirty="0"/>
              <a:t>. Of course, different processes are used for different types of software. </a:t>
            </a:r>
          </a:p>
          <a:p>
            <a:pPr lvl="1"/>
            <a:r>
              <a:rPr lang="en-US" sz="2000" dirty="0"/>
              <a:t>Dependability and performance are important for all types of systems. Software should </a:t>
            </a:r>
            <a:r>
              <a:rPr lang="en-US" sz="2000" dirty="0">
                <a:solidFill>
                  <a:schemeClr val="accent2"/>
                </a:solidFill>
              </a:rPr>
              <a:t>behave as expected, without failures</a:t>
            </a:r>
            <a:r>
              <a:rPr lang="en-US" sz="2000" dirty="0"/>
              <a:t> and should be available for use when it is required. It should </a:t>
            </a:r>
            <a:r>
              <a:rPr lang="en-US" sz="2000" dirty="0">
                <a:solidFill>
                  <a:schemeClr val="accent2"/>
                </a:solidFill>
              </a:rPr>
              <a:t>be</a:t>
            </a:r>
            <a:r>
              <a:rPr lang="en-US" sz="2000" dirty="0"/>
              <a:t> </a:t>
            </a:r>
            <a:r>
              <a:rPr lang="en-US" sz="2000" dirty="0">
                <a:solidFill>
                  <a:schemeClr val="accent2"/>
                </a:solidFill>
              </a:rPr>
              <a:t>safe in its operation </a:t>
            </a:r>
            <a:r>
              <a:rPr lang="en-US" sz="2000" dirty="0"/>
              <a:t>and, as far as possible, should </a:t>
            </a:r>
            <a:r>
              <a:rPr lang="en-US" sz="2000" dirty="0">
                <a:solidFill>
                  <a:schemeClr val="accent2"/>
                </a:solidFill>
              </a:rPr>
              <a:t>be</a:t>
            </a:r>
            <a:r>
              <a:rPr lang="en-US" sz="2000" dirty="0"/>
              <a:t> </a:t>
            </a:r>
            <a:r>
              <a:rPr lang="en-US" sz="2000" dirty="0">
                <a:solidFill>
                  <a:schemeClr val="accent2"/>
                </a:solidFill>
              </a:rPr>
              <a:t>secure against external attack</a:t>
            </a:r>
            <a:r>
              <a:rPr lang="en-US" sz="2000" dirty="0"/>
              <a:t>. The system should </a:t>
            </a:r>
            <a:r>
              <a:rPr lang="en-US" sz="2000" dirty="0">
                <a:solidFill>
                  <a:schemeClr val="accent2"/>
                </a:solidFill>
              </a:rPr>
              <a:t>perform efficiently </a:t>
            </a:r>
            <a:r>
              <a:rPr lang="en-US" sz="2000" dirty="0"/>
              <a:t>and should </a:t>
            </a:r>
            <a:r>
              <a:rPr lang="en-US" sz="2000" dirty="0">
                <a:solidFill>
                  <a:schemeClr val="accent2"/>
                </a:solidFill>
              </a:rPr>
              <a:t>not waste resources</a:t>
            </a:r>
            <a:r>
              <a:rPr lang="en-US" sz="2000" dirty="0" smtClean="0"/>
              <a:t>.</a:t>
            </a:r>
            <a:endParaRPr lang="en-US" sz="2000" dirty="0"/>
          </a:p>
        </p:txBody>
      </p:sp>
    </p:spTree>
    <p:extLst>
      <p:ext uri="{BB962C8B-B14F-4D97-AF65-F5344CB8AC3E}">
        <p14:creationId xmlns:p14="http://schemas.microsoft.com/office/powerpoint/2010/main" val="30975074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 </a:t>
            </a:r>
            <a:endParaRPr lang="tr-TR" dirty="0"/>
          </a:p>
        </p:txBody>
      </p:sp>
      <p:sp>
        <p:nvSpPr>
          <p:cNvPr id="3" name="Content Placeholder 2"/>
          <p:cNvSpPr>
            <a:spLocks noGrp="1"/>
          </p:cNvSpPr>
          <p:nvPr>
            <p:ph idx="1"/>
          </p:nvPr>
        </p:nvSpPr>
        <p:spPr>
          <a:xfrm>
            <a:off x="152400" y="1066800"/>
            <a:ext cx="8763000" cy="5562600"/>
          </a:xfrm>
        </p:spPr>
        <p:txBody>
          <a:bodyPr/>
          <a:lstStyle/>
          <a:p>
            <a:r>
              <a:rPr lang="en-US" sz="2400" u="sng" dirty="0" smtClean="0"/>
              <a:t>Understanding </a:t>
            </a:r>
            <a:r>
              <a:rPr lang="en-US" sz="2400" u="sng" dirty="0"/>
              <a:t>and managing the software specification and requirements (</a:t>
            </a:r>
            <a:r>
              <a:rPr lang="en-US" sz="2400" u="sng" dirty="0">
                <a:solidFill>
                  <a:schemeClr val="accent2"/>
                </a:solidFill>
              </a:rPr>
              <a:t>what the software should do</a:t>
            </a:r>
            <a:r>
              <a:rPr lang="en-US" sz="2400" u="sng" dirty="0"/>
              <a:t>) are important</a:t>
            </a:r>
            <a:r>
              <a:rPr lang="en-US" sz="2400" dirty="0"/>
              <a:t>. </a:t>
            </a:r>
            <a:endParaRPr lang="tr-TR" sz="2400" dirty="0" smtClean="0"/>
          </a:p>
          <a:p>
            <a:pPr lvl="1"/>
            <a:r>
              <a:rPr lang="en-US" sz="2000" dirty="0" smtClean="0"/>
              <a:t>You </a:t>
            </a:r>
            <a:r>
              <a:rPr lang="en-US" sz="2000" dirty="0"/>
              <a:t>have to know what different customers and users of the system expect from it and you have to manage their expectations so that a </a:t>
            </a:r>
            <a:r>
              <a:rPr lang="en-US" sz="2000" u="sng" dirty="0"/>
              <a:t>useful system can be delivered within budget and to schedule</a:t>
            </a:r>
            <a:r>
              <a:rPr lang="en-US" sz="2000" dirty="0"/>
              <a:t>. </a:t>
            </a:r>
          </a:p>
          <a:p>
            <a:endParaRPr lang="tr-TR" sz="2400" dirty="0" smtClean="0"/>
          </a:p>
          <a:p>
            <a:r>
              <a:rPr lang="en-US" sz="2400" dirty="0" smtClean="0"/>
              <a:t>You </a:t>
            </a:r>
            <a:r>
              <a:rPr lang="en-US" sz="2400" dirty="0"/>
              <a:t>should </a:t>
            </a:r>
            <a:r>
              <a:rPr lang="en-US" sz="2400" u="sng" dirty="0"/>
              <a:t>make as effective use as possible of existing resources</a:t>
            </a:r>
            <a:r>
              <a:rPr lang="en-US" sz="2400" dirty="0"/>
              <a:t>. </a:t>
            </a:r>
            <a:r>
              <a:rPr lang="en-US" sz="2400" dirty="0" smtClean="0"/>
              <a:t>This </a:t>
            </a:r>
            <a:r>
              <a:rPr lang="en-US" sz="2400" dirty="0"/>
              <a:t>means that, where appropriate, you should reuse software that has already been </a:t>
            </a:r>
            <a:r>
              <a:rPr lang="en-US" sz="2400" dirty="0" smtClean="0"/>
              <a:t>developed </a:t>
            </a:r>
            <a:r>
              <a:rPr lang="en-US" sz="2400" dirty="0"/>
              <a:t>rather than write new software. </a:t>
            </a:r>
          </a:p>
        </p:txBody>
      </p:sp>
    </p:spTree>
    <p:extLst>
      <p:ext uri="{BB962C8B-B14F-4D97-AF65-F5344CB8AC3E}">
        <p14:creationId xmlns:p14="http://schemas.microsoft.com/office/powerpoint/2010/main" val="5173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Engineering </a:t>
            </a:r>
            <a:r>
              <a:rPr lang="en-US" dirty="0"/>
              <a:t>and the Web</a:t>
            </a:r>
            <a:endParaRPr lang="tr-TR" dirty="0"/>
          </a:p>
        </p:txBody>
      </p:sp>
      <p:sp>
        <p:nvSpPr>
          <p:cNvPr id="3" name="Content Placeholder 2"/>
          <p:cNvSpPr>
            <a:spLocks noGrp="1"/>
          </p:cNvSpPr>
          <p:nvPr>
            <p:ph idx="1"/>
          </p:nvPr>
        </p:nvSpPr>
        <p:spPr/>
        <p:txBody>
          <a:bodyPr/>
          <a:lstStyle/>
          <a:p>
            <a:pPr marL="0" indent="0">
              <a:buNone/>
            </a:pPr>
            <a:r>
              <a:rPr lang="en-US" sz="2400" dirty="0"/>
              <a:t>This radical change in software organization has, obviously, led to changes in the ways that </a:t>
            </a:r>
            <a:r>
              <a:rPr lang="en-US" sz="2400" dirty="0">
                <a:solidFill>
                  <a:schemeClr val="accent2"/>
                </a:solidFill>
              </a:rPr>
              <a:t>web-based systems </a:t>
            </a:r>
            <a:r>
              <a:rPr lang="en-US" sz="2400" dirty="0"/>
              <a:t>are </a:t>
            </a:r>
            <a:r>
              <a:rPr lang="en-US" sz="2400" dirty="0" smtClean="0"/>
              <a:t>engineered: </a:t>
            </a:r>
            <a:endParaRPr lang="en-US" sz="2400" dirty="0"/>
          </a:p>
          <a:p>
            <a:r>
              <a:rPr lang="en-US" sz="2000" u="sng" dirty="0" smtClean="0"/>
              <a:t>Software </a:t>
            </a:r>
            <a:r>
              <a:rPr lang="en-US" sz="2000" u="sng" dirty="0"/>
              <a:t>reuse has become the dominant approach</a:t>
            </a:r>
            <a:r>
              <a:rPr lang="en-US" sz="2000" dirty="0"/>
              <a:t> for constructing web-based systems. When building these systems, you think about how you can assemble them from pre-existing software components and systems. </a:t>
            </a:r>
          </a:p>
          <a:p>
            <a:r>
              <a:rPr lang="en-US" sz="2000" dirty="0" smtClean="0"/>
              <a:t>It </a:t>
            </a:r>
            <a:r>
              <a:rPr lang="en-US" sz="2000" dirty="0"/>
              <a:t>is now generally recognized that </a:t>
            </a:r>
            <a:r>
              <a:rPr lang="en-US" sz="2000" u="sng" dirty="0"/>
              <a:t>it is impractical to specify all the </a:t>
            </a:r>
            <a:r>
              <a:rPr lang="en-US" sz="2000" u="sng" dirty="0" smtClean="0"/>
              <a:t>requirements </a:t>
            </a:r>
            <a:r>
              <a:rPr lang="en-US" sz="2000" u="sng" dirty="0"/>
              <a:t>for such systems in advance</a:t>
            </a:r>
            <a:r>
              <a:rPr lang="en-US" sz="2000" dirty="0"/>
              <a:t>. Web-based systems should be developed and delivered incrementally. </a:t>
            </a:r>
          </a:p>
          <a:p>
            <a:r>
              <a:rPr lang="en-US" sz="2000" u="sng" dirty="0" smtClean="0"/>
              <a:t>User </a:t>
            </a:r>
            <a:r>
              <a:rPr lang="en-US" sz="2000" u="sng" dirty="0"/>
              <a:t>interfaces are constrained by the capabilities of web browsers</a:t>
            </a:r>
            <a:r>
              <a:rPr lang="en-US" sz="2000" dirty="0"/>
              <a:t>. Although technologies such as AJAX </a:t>
            </a:r>
            <a:r>
              <a:rPr lang="en-US" sz="2000" dirty="0" smtClean="0"/>
              <a:t>mean </a:t>
            </a:r>
            <a:r>
              <a:rPr lang="en-US" sz="2000" dirty="0"/>
              <a:t>that rich interfaces can be created within a web browser, these technologies are still difficult to use. </a:t>
            </a:r>
            <a:r>
              <a:rPr lang="en-US" sz="2000" u="sng" dirty="0"/>
              <a:t>Web forms with local scripting are more commonly used</a:t>
            </a:r>
            <a:r>
              <a:rPr lang="en-US" sz="2000" dirty="0"/>
              <a:t>. Application interfaces on web-based systems are often poorer than the specially designed user interfaces on PC system products. </a:t>
            </a:r>
            <a:endParaRPr lang="en-US" sz="1800" dirty="0"/>
          </a:p>
        </p:txBody>
      </p:sp>
    </p:spTree>
    <p:extLst>
      <p:ext uri="{BB962C8B-B14F-4D97-AF65-F5344CB8AC3E}">
        <p14:creationId xmlns:p14="http://schemas.microsoft.com/office/powerpoint/2010/main" val="1240529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8802687" cy="1362075"/>
          </a:xfrm>
        </p:spPr>
        <p:txBody>
          <a:bodyPr/>
          <a:lstStyle/>
          <a:p>
            <a:r>
              <a:rPr lang="tr-TR" cap="none" dirty="0">
                <a:latin typeface="Calibri" charset="0"/>
              </a:rPr>
              <a:t>CHAPTER </a:t>
            </a:r>
            <a:r>
              <a:rPr lang="tr-TR" cap="none" dirty="0" smtClean="0">
                <a:latin typeface="Calibri" charset="0"/>
              </a:rPr>
              <a:t>2 </a:t>
            </a:r>
            <a:r>
              <a:rPr lang="tr-TR" sz="3200" cap="none" dirty="0">
                <a:latin typeface="Calibri" charset="0"/>
              </a:rPr>
              <a:t>–</a:t>
            </a:r>
            <a:r>
              <a:rPr lang="tr-TR" cap="none" dirty="0">
                <a:latin typeface="Calibri" charset="0"/>
              </a:rPr>
              <a:t> </a:t>
            </a:r>
            <a:r>
              <a:rPr lang="tr-TR" cap="none" dirty="0" smtClean="0">
                <a:latin typeface="Calibri" charset="0"/>
              </a:rPr>
              <a:t>SOFTWARE PROCESSES</a:t>
            </a:r>
            <a:endParaRPr lang="tr-TR" cap="none" dirty="0">
              <a:latin typeface="Calibri" charset="0"/>
            </a:endParaRPr>
          </a:p>
        </p:txBody>
      </p:sp>
    </p:spTree>
    <p:extLst>
      <p:ext uri="{BB962C8B-B14F-4D97-AF65-F5344CB8AC3E}">
        <p14:creationId xmlns:p14="http://schemas.microsoft.com/office/powerpoint/2010/main" val="4188172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p:txBody>
          <a:bodyPr/>
          <a:lstStyle/>
          <a:p>
            <a:pPr marL="0" indent="0">
              <a:buNone/>
            </a:pPr>
            <a:endParaRPr lang="tr-TR" dirty="0" smtClean="0"/>
          </a:p>
          <a:p>
            <a:pPr marL="0" indent="0">
              <a:buNone/>
            </a:pPr>
            <a:r>
              <a:rPr lang="sv-SE" dirty="0" smtClean="0"/>
              <a:t>2.1 </a:t>
            </a:r>
            <a:r>
              <a:rPr lang="tr-TR" dirty="0" smtClean="0"/>
              <a:t>  </a:t>
            </a:r>
            <a:r>
              <a:rPr lang="sv-SE" dirty="0" smtClean="0"/>
              <a:t>Software </a:t>
            </a:r>
            <a:r>
              <a:rPr lang="sv-SE" dirty="0"/>
              <a:t>process </a:t>
            </a:r>
            <a:r>
              <a:rPr lang="sv-SE" dirty="0" smtClean="0"/>
              <a:t>models</a:t>
            </a:r>
            <a:r>
              <a:rPr lang="tr-TR" dirty="0" smtClean="0"/>
              <a:t> (</a:t>
            </a:r>
            <a:r>
              <a:rPr lang="tr-TR" dirty="0" err="1" smtClean="0"/>
              <a:t>covered</a:t>
            </a:r>
            <a:r>
              <a:rPr lang="tr-TR" dirty="0" smtClean="0"/>
              <a:t>)</a:t>
            </a:r>
            <a:endParaRPr lang="sv-SE" dirty="0"/>
          </a:p>
          <a:p>
            <a:pPr marL="0" indent="0">
              <a:buNone/>
            </a:pPr>
            <a:r>
              <a:rPr lang="tr-TR" dirty="0">
                <a:solidFill>
                  <a:schemeClr val="bg1">
                    <a:lumMod val="75000"/>
                  </a:schemeClr>
                </a:solidFill>
              </a:rPr>
              <a:t>2.2   </a:t>
            </a:r>
            <a:r>
              <a:rPr lang="tr-TR" dirty="0" err="1">
                <a:solidFill>
                  <a:schemeClr val="bg1">
                    <a:lumMod val="75000"/>
                  </a:schemeClr>
                </a:solidFill>
              </a:rPr>
              <a:t>Process</a:t>
            </a:r>
            <a:r>
              <a:rPr lang="tr-TR" dirty="0">
                <a:solidFill>
                  <a:schemeClr val="bg1">
                    <a:lumMod val="75000"/>
                  </a:schemeClr>
                </a:solidFill>
              </a:rPr>
              <a:t> </a:t>
            </a:r>
            <a:r>
              <a:rPr lang="tr-TR" dirty="0" err="1" smtClean="0">
                <a:solidFill>
                  <a:schemeClr val="bg1">
                    <a:lumMod val="75000"/>
                  </a:schemeClr>
                </a:solidFill>
              </a:rPr>
              <a:t>activities</a:t>
            </a:r>
            <a:endParaRPr lang="tr-TR" dirty="0">
              <a:solidFill>
                <a:schemeClr val="bg1">
                  <a:lumMod val="75000"/>
                </a:schemeClr>
              </a:solidFill>
            </a:endParaRPr>
          </a:p>
          <a:p>
            <a:pPr marL="0" indent="0">
              <a:buNone/>
            </a:pPr>
            <a:r>
              <a:rPr lang="en-US" dirty="0" smtClean="0">
                <a:solidFill>
                  <a:schemeClr val="bg1">
                    <a:lumMod val="75000"/>
                  </a:schemeClr>
                </a:solidFill>
              </a:rPr>
              <a:t>2.3 </a:t>
            </a:r>
            <a:r>
              <a:rPr lang="tr-TR" dirty="0" smtClean="0">
                <a:solidFill>
                  <a:schemeClr val="bg1">
                    <a:lumMod val="75000"/>
                  </a:schemeClr>
                </a:solidFill>
              </a:rPr>
              <a:t>  </a:t>
            </a:r>
            <a:r>
              <a:rPr lang="en-US" dirty="0">
                <a:solidFill>
                  <a:schemeClr val="bg1">
                    <a:lumMod val="75000"/>
                  </a:schemeClr>
                </a:solidFill>
              </a:rPr>
              <a:t>Coping with </a:t>
            </a:r>
            <a:r>
              <a:rPr lang="en-US" dirty="0" smtClean="0">
                <a:solidFill>
                  <a:schemeClr val="bg1">
                    <a:lumMod val="75000"/>
                  </a:schemeClr>
                </a:solidFill>
              </a:rPr>
              <a:t>change</a:t>
            </a:r>
            <a:endParaRPr lang="en-US" dirty="0">
              <a:solidFill>
                <a:schemeClr val="bg1">
                  <a:lumMod val="75000"/>
                </a:schemeClr>
              </a:solidFill>
            </a:endParaRPr>
          </a:p>
          <a:p>
            <a:pPr marL="0" indent="0">
              <a:buNone/>
            </a:pPr>
            <a:r>
              <a:rPr lang="en-US" dirty="0">
                <a:solidFill>
                  <a:schemeClr val="bg1">
                    <a:lumMod val="75000"/>
                  </a:schemeClr>
                </a:solidFill>
              </a:rPr>
              <a:t>2.4 </a:t>
            </a:r>
            <a:r>
              <a:rPr lang="tr-TR" dirty="0">
                <a:solidFill>
                  <a:schemeClr val="bg1">
                    <a:lumMod val="75000"/>
                  </a:schemeClr>
                </a:solidFill>
              </a:rPr>
              <a:t>  </a:t>
            </a:r>
            <a:r>
              <a:rPr lang="en-US" dirty="0">
                <a:solidFill>
                  <a:schemeClr val="bg1">
                    <a:lumMod val="75000"/>
                  </a:schemeClr>
                </a:solidFill>
              </a:rPr>
              <a:t>The </a:t>
            </a:r>
            <a:r>
              <a:rPr lang="tr-TR" dirty="0">
                <a:solidFill>
                  <a:schemeClr val="bg1">
                    <a:lumMod val="75000"/>
                  </a:schemeClr>
                </a:solidFill>
              </a:rPr>
              <a:t>R</a:t>
            </a:r>
            <a:r>
              <a:rPr lang="en-US" dirty="0" err="1">
                <a:solidFill>
                  <a:schemeClr val="bg1">
                    <a:lumMod val="75000"/>
                  </a:schemeClr>
                </a:solidFill>
              </a:rPr>
              <a:t>ational</a:t>
            </a:r>
            <a:r>
              <a:rPr lang="en-US" dirty="0">
                <a:solidFill>
                  <a:schemeClr val="bg1">
                    <a:lumMod val="75000"/>
                  </a:schemeClr>
                </a:solidFill>
              </a:rPr>
              <a:t> </a:t>
            </a:r>
            <a:r>
              <a:rPr lang="tr-TR" dirty="0">
                <a:solidFill>
                  <a:schemeClr val="bg1">
                    <a:lumMod val="75000"/>
                  </a:schemeClr>
                </a:solidFill>
              </a:rPr>
              <a:t>U</a:t>
            </a:r>
            <a:r>
              <a:rPr lang="en-US" dirty="0" err="1">
                <a:solidFill>
                  <a:schemeClr val="bg1">
                    <a:lumMod val="75000"/>
                  </a:schemeClr>
                </a:solidFill>
              </a:rPr>
              <a:t>nified</a:t>
            </a:r>
            <a:r>
              <a:rPr lang="en-US" dirty="0">
                <a:solidFill>
                  <a:schemeClr val="bg1">
                    <a:lumMod val="75000"/>
                  </a:schemeClr>
                </a:solidFill>
              </a:rPr>
              <a:t> </a:t>
            </a:r>
            <a:r>
              <a:rPr lang="tr-TR" dirty="0">
                <a:solidFill>
                  <a:schemeClr val="bg1">
                    <a:lumMod val="75000"/>
                  </a:schemeClr>
                </a:solidFill>
              </a:rPr>
              <a:t>P</a:t>
            </a:r>
            <a:r>
              <a:rPr lang="en-US" dirty="0" err="1" smtClean="0">
                <a:solidFill>
                  <a:schemeClr val="bg1">
                    <a:lumMod val="75000"/>
                  </a:schemeClr>
                </a:solidFill>
              </a:rPr>
              <a:t>rocess</a:t>
            </a:r>
            <a:endParaRPr lang="tr-TR" dirty="0">
              <a:solidFill>
                <a:schemeClr val="bg1">
                  <a:lumMod val="75000"/>
                </a:schemeClr>
              </a:solidFill>
            </a:endParaRPr>
          </a:p>
        </p:txBody>
      </p:sp>
    </p:spTree>
    <p:extLst>
      <p:ext uri="{BB962C8B-B14F-4D97-AF65-F5344CB8AC3E}">
        <p14:creationId xmlns:p14="http://schemas.microsoft.com/office/powerpoint/2010/main" val="3528934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a:t>
            </a:r>
            <a:r>
              <a:rPr lang="tr-TR" dirty="0" err="1" smtClean="0"/>
              <a:t>Process</a:t>
            </a:r>
            <a:endParaRPr lang="tr-TR" dirty="0"/>
          </a:p>
        </p:txBody>
      </p:sp>
      <p:sp>
        <p:nvSpPr>
          <p:cNvPr id="3" name="Content Placeholder 2"/>
          <p:cNvSpPr>
            <a:spLocks noGrp="1"/>
          </p:cNvSpPr>
          <p:nvPr>
            <p:ph idx="1"/>
          </p:nvPr>
        </p:nvSpPr>
        <p:spPr>
          <a:xfrm>
            <a:off x="152400" y="1066800"/>
            <a:ext cx="8991600" cy="5562600"/>
          </a:xfrm>
        </p:spPr>
        <p:txBody>
          <a:bodyPr/>
          <a:lstStyle/>
          <a:p>
            <a:pPr marL="0" indent="0">
              <a:buNone/>
            </a:pPr>
            <a:r>
              <a:rPr lang="en-US" sz="2400" dirty="0"/>
              <a:t>The systematic approach that is used in software engineering is sometimes called a </a:t>
            </a:r>
            <a:r>
              <a:rPr lang="en-US" sz="2400" dirty="0">
                <a:solidFill>
                  <a:srgbClr val="558ED5"/>
                </a:solidFill>
              </a:rPr>
              <a:t>software process</a:t>
            </a:r>
            <a:r>
              <a:rPr lang="en-US" sz="2400" dirty="0"/>
              <a:t>. A software process is </a:t>
            </a:r>
            <a:r>
              <a:rPr lang="en-US" sz="2400" u="sng" dirty="0"/>
              <a:t>a sequence of activities that leads to the production of a software </a:t>
            </a:r>
            <a:r>
              <a:rPr lang="en-US" sz="2400" u="sng" dirty="0" smtClean="0"/>
              <a:t>product</a:t>
            </a:r>
            <a:r>
              <a:rPr lang="en-US" sz="2400" dirty="0" smtClean="0"/>
              <a:t>:</a:t>
            </a:r>
            <a:endParaRPr lang="en-US" sz="2400" dirty="0"/>
          </a:p>
          <a:p>
            <a:r>
              <a:rPr lang="en-US" sz="2200" dirty="0">
                <a:solidFill>
                  <a:schemeClr val="accent2"/>
                </a:solidFill>
              </a:rPr>
              <a:t>Software specification</a:t>
            </a:r>
            <a:r>
              <a:rPr lang="en-US" sz="2200" dirty="0"/>
              <a:t>, where customers and engineers define the software that is to be produced and the constraints on its operation. </a:t>
            </a:r>
          </a:p>
          <a:p>
            <a:r>
              <a:rPr lang="en-US" sz="2200" dirty="0">
                <a:solidFill>
                  <a:schemeClr val="accent2"/>
                </a:solidFill>
              </a:rPr>
              <a:t>Software development</a:t>
            </a:r>
            <a:r>
              <a:rPr lang="en-US" sz="2200" dirty="0"/>
              <a:t>, where the software is designed and programmed. </a:t>
            </a:r>
          </a:p>
          <a:p>
            <a:r>
              <a:rPr lang="en-US" sz="2200" dirty="0">
                <a:solidFill>
                  <a:schemeClr val="accent2"/>
                </a:solidFill>
              </a:rPr>
              <a:t>Software validation</a:t>
            </a:r>
            <a:r>
              <a:rPr lang="en-US" sz="2200" dirty="0"/>
              <a:t>, where the software is checked to ensure that it is what the customer requires. </a:t>
            </a:r>
          </a:p>
          <a:p>
            <a:r>
              <a:rPr lang="en-US" sz="2200" dirty="0">
                <a:solidFill>
                  <a:schemeClr val="accent2"/>
                </a:solidFill>
              </a:rPr>
              <a:t>Software evolution</a:t>
            </a:r>
            <a:r>
              <a:rPr lang="en-US" sz="2200" dirty="0"/>
              <a:t>, where the software is modified to reflect changing customer and market requirements. </a:t>
            </a:r>
            <a:endParaRPr lang="tr-TR" sz="2200" dirty="0"/>
          </a:p>
          <a:p>
            <a:endParaRPr lang="tr-TR" sz="2200" dirty="0" smtClean="0"/>
          </a:p>
          <a:p>
            <a:r>
              <a:rPr lang="en-GB" sz="2200" dirty="0" smtClean="0"/>
              <a:t>There </a:t>
            </a:r>
            <a:r>
              <a:rPr lang="en-GB" sz="2200" dirty="0"/>
              <a:t>are also </a:t>
            </a:r>
            <a:r>
              <a:rPr lang="en-GB" sz="2200" u="sng" dirty="0"/>
              <a:t>supporting process activities</a:t>
            </a:r>
            <a:r>
              <a:rPr lang="en-GB" sz="2200" dirty="0"/>
              <a:t> such as </a:t>
            </a:r>
            <a:r>
              <a:rPr lang="en-GB" sz="2200" dirty="0">
                <a:solidFill>
                  <a:schemeClr val="accent2"/>
                </a:solidFill>
              </a:rPr>
              <a:t>documentation</a:t>
            </a:r>
            <a:r>
              <a:rPr lang="en-GB" sz="2200" dirty="0"/>
              <a:t> and </a:t>
            </a:r>
            <a:r>
              <a:rPr lang="en-GB" sz="2200" dirty="0">
                <a:solidFill>
                  <a:schemeClr val="accent2"/>
                </a:solidFill>
              </a:rPr>
              <a:t>software configuration management</a:t>
            </a:r>
            <a:endParaRPr lang="en-US" sz="2200" dirty="0">
              <a:solidFill>
                <a:schemeClr val="accent2"/>
              </a:solidFill>
            </a:endParaRPr>
          </a:p>
        </p:txBody>
      </p:sp>
    </p:spTree>
    <p:extLst>
      <p:ext uri="{BB962C8B-B14F-4D97-AF65-F5344CB8AC3E}">
        <p14:creationId xmlns:p14="http://schemas.microsoft.com/office/powerpoint/2010/main" val="237927532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a:t>
            </a:r>
            <a:r>
              <a:rPr lang="tr-TR" dirty="0" err="1" smtClean="0"/>
              <a:t>Process</a:t>
            </a:r>
            <a:endParaRPr lang="tr-TR" dirty="0"/>
          </a:p>
        </p:txBody>
      </p:sp>
      <p:sp>
        <p:nvSpPr>
          <p:cNvPr id="3" name="Content Placeholder 2"/>
          <p:cNvSpPr>
            <a:spLocks noGrp="1"/>
          </p:cNvSpPr>
          <p:nvPr>
            <p:ph idx="1"/>
          </p:nvPr>
        </p:nvSpPr>
        <p:spPr>
          <a:xfrm>
            <a:off x="76200" y="1066800"/>
            <a:ext cx="8991600" cy="2183506"/>
          </a:xfrm>
        </p:spPr>
        <p:txBody>
          <a:bodyPr/>
          <a:lstStyle/>
          <a:p>
            <a:r>
              <a:rPr lang="en-GB" sz="2400" dirty="0"/>
              <a:t>A structured set of </a:t>
            </a:r>
            <a:r>
              <a:rPr lang="en-GB" sz="2400" u="sng" dirty="0"/>
              <a:t>activities</a:t>
            </a:r>
            <a:r>
              <a:rPr lang="en-GB" sz="2400" dirty="0"/>
              <a:t> required to develop a </a:t>
            </a:r>
            <a:r>
              <a:rPr lang="en-GB" sz="2400" dirty="0" smtClean="0"/>
              <a:t>software </a:t>
            </a:r>
            <a:r>
              <a:rPr lang="en-GB" sz="2400" dirty="0"/>
              <a:t>system. </a:t>
            </a:r>
            <a:endParaRPr lang="en-GB" sz="2400" dirty="0" smtClean="0"/>
          </a:p>
          <a:p>
            <a:pPr lvl="1"/>
            <a:r>
              <a:rPr lang="tr-TR" sz="2000" dirty="0" smtClean="0"/>
              <a:t>D</a:t>
            </a:r>
            <a:r>
              <a:rPr lang="en-GB" sz="2000" dirty="0" err="1" smtClean="0"/>
              <a:t>evelopment</a:t>
            </a:r>
            <a:r>
              <a:rPr lang="en-GB" sz="2000" dirty="0" smtClean="0"/>
              <a:t> </a:t>
            </a:r>
            <a:r>
              <a:rPr lang="en-GB" sz="2000" dirty="0"/>
              <a:t>of software from scratch in a standard programming language </a:t>
            </a:r>
          </a:p>
          <a:p>
            <a:pPr lvl="1"/>
            <a:r>
              <a:rPr lang="en-GB" sz="2000" dirty="0" smtClean="0"/>
              <a:t>Development by </a:t>
            </a:r>
            <a:r>
              <a:rPr lang="en-GB" sz="2000" dirty="0"/>
              <a:t>extending and modifying existing systems or by configuring and integrating </a:t>
            </a:r>
            <a:r>
              <a:rPr lang="tr-TR" sz="2000" dirty="0" err="1" smtClean="0"/>
              <a:t>generic</a:t>
            </a:r>
            <a:r>
              <a:rPr lang="tr-TR" sz="2000" dirty="0" smtClean="0"/>
              <a:t> (</a:t>
            </a:r>
            <a:r>
              <a:rPr lang="en-GB" sz="2000" dirty="0" smtClean="0"/>
              <a:t>off-the-shelf</a:t>
            </a:r>
            <a:r>
              <a:rPr lang="tr-TR" sz="2000" dirty="0" smtClean="0"/>
              <a:t>)</a:t>
            </a:r>
            <a:r>
              <a:rPr lang="en-GB" sz="2000" dirty="0" smtClean="0"/>
              <a:t> </a:t>
            </a:r>
            <a:r>
              <a:rPr lang="en-GB" sz="2000" dirty="0"/>
              <a:t>software or system components </a:t>
            </a:r>
          </a:p>
        </p:txBody>
      </p:sp>
      <p:grpSp>
        <p:nvGrpSpPr>
          <p:cNvPr id="9" name="Grup 8"/>
          <p:cNvGrpSpPr/>
          <p:nvPr/>
        </p:nvGrpSpPr>
        <p:grpSpPr>
          <a:xfrm>
            <a:off x="4820942" y="3250306"/>
            <a:ext cx="4170658" cy="3423615"/>
            <a:chOff x="827815" y="3358185"/>
            <a:chExt cx="4170658" cy="3423615"/>
          </a:xfrm>
        </p:grpSpPr>
        <p:pic>
          <p:nvPicPr>
            <p:cNvPr id="4" name="Picture 3"/>
            <p:cNvPicPr>
              <a:picLocks noChangeAspect="1"/>
            </p:cNvPicPr>
            <p:nvPr/>
          </p:nvPicPr>
          <p:blipFill>
            <a:blip r:embed="rId2"/>
            <a:stretch>
              <a:fillRect/>
            </a:stretch>
          </p:blipFill>
          <p:spPr>
            <a:xfrm>
              <a:off x="838200" y="3358185"/>
              <a:ext cx="3048000" cy="3042615"/>
            </a:xfrm>
            <a:prstGeom prst="rect">
              <a:avLst/>
            </a:prstGeom>
          </p:spPr>
        </p:pic>
        <p:sp>
          <p:nvSpPr>
            <p:cNvPr id="5" name="TextBox 4"/>
            <p:cNvSpPr txBox="1"/>
            <p:nvPr/>
          </p:nvSpPr>
          <p:spPr>
            <a:xfrm>
              <a:off x="827815" y="6320135"/>
              <a:ext cx="4170658" cy="461665"/>
            </a:xfrm>
            <a:prstGeom prst="rect">
              <a:avLst/>
            </a:prstGeom>
            <a:noFill/>
          </p:spPr>
          <p:txBody>
            <a:bodyPr wrap="none" rtlCol="0">
              <a:spAutoFit/>
            </a:bodyPr>
            <a:lstStyle/>
            <a:p>
              <a:r>
                <a:rPr lang="tr-TR" sz="1200" dirty="0" err="1" smtClean="0"/>
                <a:t>Ref</a:t>
              </a:r>
              <a:r>
                <a:rPr lang="tr-TR" sz="1200" dirty="0"/>
                <a:t>. http://</a:t>
              </a:r>
              <a:r>
                <a:rPr lang="tr-TR" sz="1200" dirty="0" err="1"/>
                <a:t>www.dkgcreative.com.au</a:t>
              </a:r>
              <a:r>
                <a:rPr lang="tr-TR" sz="1200" dirty="0" smtClean="0"/>
                <a:t>/</a:t>
              </a:r>
              <a:br>
                <a:rPr lang="tr-TR" sz="1200" dirty="0" smtClean="0"/>
              </a:br>
              <a:r>
                <a:rPr lang="tr-TR" sz="1200" dirty="0" smtClean="0"/>
                <a:t>web</a:t>
              </a:r>
              <a:r>
                <a:rPr lang="tr-TR" sz="1200" dirty="0"/>
                <a:t>-</a:t>
              </a:r>
              <a:r>
                <a:rPr lang="tr-TR" sz="1200" dirty="0" err="1"/>
                <a:t>design</a:t>
              </a:r>
              <a:r>
                <a:rPr lang="tr-TR" sz="1200" dirty="0"/>
                <a:t>-</a:t>
              </a:r>
              <a:r>
                <a:rPr lang="tr-TR" sz="1200" dirty="0" err="1"/>
                <a:t>company</a:t>
              </a:r>
              <a:r>
                <a:rPr lang="tr-TR" sz="1200" dirty="0"/>
                <a:t>-web-</a:t>
              </a:r>
              <a:r>
                <a:rPr lang="tr-TR" sz="1200" dirty="0" err="1"/>
                <a:t>developer</a:t>
              </a:r>
              <a:r>
                <a:rPr lang="tr-TR" sz="1200" dirty="0"/>
                <a:t>/web-</a:t>
              </a:r>
              <a:r>
                <a:rPr lang="tr-TR" sz="1200" dirty="0" err="1"/>
                <a:t>design</a:t>
              </a:r>
              <a:r>
                <a:rPr lang="tr-TR" sz="1200" dirty="0"/>
                <a:t>-</a:t>
              </a:r>
              <a:r>
                <a:rPr lang="tr-TR" sz="1200" dirty="0" err="1"/>
                <a:t>process</a:t>
              </a:r>
              <a:r>
                <a:rPr lang="tr-TR" sz="1200" dirty="0"/>
                <a:t>/</a:t>
              </a:r>
            </a:p>
          </p:txBody>
        </p:sp>
      </p:grpSp>
      <p:grpSp>
        <p:nvGrpSpPr>
          <p:cNvPr id="10" name="Grup 9"/>
          <p:cNvGrpSpPr/>
          <p:nvPr/>
        </p:nvGrpSpPr>
        <p:grpSpPr>
          <a:xfrm>
            <a:off x="288745" y="3616600"/>
            <a:ext cx="3902255" cy="2562999"/>
            <a:chOff x="4876800" y="3657600"/>
            <a:chExt cx="3902255" cy="2562999"/>
          </a:xfrm>
        </p:grpSpPr>
        <p:pic>
          <p:nvPicPr>
            <p:cNvPr id="6" name="Picture 5"/>
            <p:cNvPicPr>
              <a:picLocks noChangeAspect="1"/>
            </p:cNvPicPr>
            <p:nvPr/>
          </p:nvPicPr>
          <p:blipFill>
            <a:blip r:embed="rId3"/>
            <a:stretch>
              <a:fillRect/>
            </a:stretch>
          </p:blipFill>
          <p:spPr>
            <a:xfrm>
              <a:off x="5001485" y="3657600"/>
              <a:ext cx="3652887" cy="2286000"/>
            </a:xfrm>
            <a:prstGeom prst="rect">
              <a:avLst/>
            </a:prstGeom>
          </p:spPr>
        </p:pic>
        <p:sp>
          <p:nvSpPr>
            <p:cNvPr id="7" name="TextBox 6"/>
            <p:cNvSpPr txBox="1"/>
            <p:nvPr/>
          </p:nvSpPr>
          <p:spPr>
            <a:xfrm>
              <a:off x="4876800" y="5943600"/>
              <a:ext cx="3902255" cy="276999"/>
            </a:xfrm>
            <a:prstGeom prst="rect">
              <a:avLst/>
            </a:prstGeom>
            <a:noFill/>
          </p:spPr>
          <p:txBody>
            <a:bodyPr wrap="none" rtlCol="0">
              <a:spAutoFit/>
            </a:bodyPr>
            <a:lstStyle/>
            <a:p>
              <a:r>
                <a:rPr lang="tr-TR" sz="1200" dirty="0" err="1" smtClean="0"/>
                <a:t>Ref</a:t>
              </a:r>
              <a:r>
                <a:rPr lang="tr-TR" sz="1200" dirty="0" smtClean="0"/>
                <a:t>. http</a:t>
              </a:r>
              <a:r>
                <a:rPr lang="tr-TR" sz="1200" dirty="0"/>
                <a:t>://</a:t>
              </a:r>
              <a:r>
                <a:rPr lang="tr-TR" sz="1200" dirty="0" err="1"/>
                <a:t>www.chambers.com.au</a:t>
              </a:r>
              <a:r>
                <a:rPr lang="tr-TR" sz="1200" dirty="0"/>
                <a:t>/</a:t>
              </a:r>
              <a:r>
                <a:rPr lang="tr-TR" sz="1200" dirty="0" err="1"/>
                <a:t>glossary</a:t>
              </a:r>
              <a:r>
                <a:rPr lang="tr-TR" sz="1200" dirty="0"/>
                <a:t>/</a:t>
              </a:r>
              <a:r>
                <a:rPr lang="tr-TR" sz="1200" dirty="0" err="1"/>
                <a:t>activity.php</a:t>
              </a:r>
              <a:endParaRPr lang="tr-TR" sz="1200" dirty="0"/>
            </a:p>
          </p:txBody>
        </p:sp>
        <p:sp>
          <p:nvSpPr>
            <p:cNvPr id="8" name="Yuvarlatılmış Dikdörtgen 7"/>
            <p:cNvSpPr/>
            <p:nvPr/>
          </p:nvSpPr>
          <p:spPr bwMode="auto">
            <a:xfrm>
              <a:off x="6172200" y="3657600"/>
              <a:ext cx="1143000" cy="2286000"/>
            </a:xfrm>
            <a:prstGeom prst="roundRect">
              <a:avLst/>
            </a:prstGeom>
            <a:noFill/>
            <a:ln w="254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tr-TR" sz="16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4691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smtClean="0"/>
              <a:t>Process</a:t>
            </a:r>
            <a:endParaRPr lang="tr-TR" dirty="0"/>
          </a:p>
        </p:txBody>
      </p:sp>
      <p:sp>
        <p:nvSpPr>
          <p:cNvPr id="3" name="Content Placeholder 2"/>
          <p:cNvSpPr>
            <a:spLocks noGrp="1"/>
          </p:cNvSpPr>
          <p:nvPr>
            <p:ph idx="1"/>
          </p:nvPr>
        </p:nvSpPr>
        <p:spPr/>
        <p:txBody>
          <a:bodyPr/>
          <a:lstStyle/>
          <a:p>
            <a:r>
              <a:rPr lang="en-US" sz="2400" u="sng" dirty="0"/>
              <a:t>Different types of systems</a:t>
            </a:r>
            <a:r>
              <a:rPr lang="en-US" sz="2400" dirty="0"/>
              <a:t> </a:t>
            </a:r>
            <a:r>
              <a:rPr lang="en-US" sz="2400" dirty="0">
                <a:solidFill>
                  <a:schemeClr val="accent2"/>
                </a:solidFill>
              </a:rPr>
              <a:t>need</a:t>
            </a:r>
            <a:r>
              <a:rPr lang="en-US" sz="2400" dirty="0"/>
              <a:t> </a:t>
            </a:r>
            <a:r>
              <a:rPr lang="en-US" sz="2400" u="sng" dirty="0"/>
              <a:t>different development processes</a:t>
            </a:r>
            <a:r>
              <a:rPr lang="en-US" sz="2400" dirty="0"/>
              <a:t>. </a:t>
            </a:r>
            <a:endParaRPr lang="en-US" sz="2400" dirty="0" smtClean="0"/>
          </a:p>
          <a:p>
            <a:pPr lvl="1"/>
            <a:r>
              <a:rPr lang="en-US" sz="2000" dirty="0" smtClean="0"/>
              <a:t>For </a:t>
            </a:r>
            <a:r>
              <a:rPr lang="en-US" sz="2000" dirty="0"/>
              <a:t>example, </a:t>
            </a:r>
            <a:r>
              <a:rPr lang="en-US" sz="2000" i="1" dirty="0" smtClean="0"/>
              <a:t>real</a:t>
            </a:r>
            <a:r>
              <a:rPr lang="en-US" sz="2000" i="1" dirty="0"/>
              <a:t>-time software</a:t>
            </a:r>
            <a:r>
              <a:rPr lang="en-US" sz="2000" dirty="0"/>
              <a:t> in an aircraft has to be completely specified before development begins. </a:t>
            </a:r>
            <a:endParaRPr lang="en-US" sz="2000" dirty="0" smtClean="0"/>
          </a:p>
          <a:p>
            <a:pPr lvl="1"/>
            <a:r>
              <a:rPr lang="en-US" sz="2000" dirty="0" smtClean="0"/>
              <a:t>In </a:t>
            </a:r>
            <a:r>
              <a:rPr lang="en-US" sz="2000" i="1" dirty="0"/>
              <a:t>e-commerce systems</a:t>
            </a:r>
            <a:r>
              <a:rPr lang="en-US" sz="2000" dirty="0"/>
              <a:t>, the specification and the program are usually </a:t>
            </a:r>
            <a:r>
              <a:rPr lang="en-US" sz="2000" dirty="0" smtClean="0"/>
              <a:t>developed </a:t>
            </a:r>
            <a:r>
              <a:rPr lang="en-US" sz="2000" dirty="0"/>
              <a:t>together. </a:t>
            </a:r>
            <a:endParaRPr lang="tr-TR" sz="2000" dirty="0"/>
          </a:p>
          <a:p>
            <a:endParaRPr lang="tr-TR" sz="2400" dirty="0" smtClean="0"/>
          </a:p>
          <a:p>
            <a:r>
              <a:rPr lang="en-US" sz="2400" dirty="0" smtClean="0"/>
              <a:t>Consequently</a:t>
            </a:r>
            <a:r>
              <a:rPr lang="en-US" sz="2400" dirty="0"/>
              <a:t>, these generic activities may be organized in different ways and described at different levels of detail depending on the type of software being developed. </a:t>
            </a:r>
            <a:endParaRPr lang="en-US" sz="2400" dirty="0" smtClean="0"/>
          </a:p>
          <a:p>
            <a:pPr lvl="1"/>
            <a:r>
              <a:rPr lang="en-US" sz="2000" dirty="0" smtClean="0"/>
              <a:t>There </a:t>
            </a:r>
            <a:r>
              <a:rPr lang="en-US" sz="2000" dirty="0"/>
              <a:t>are many different types of software. There is </a:t>
            </a:r>
            <a:r>
              <a:rPr lang="en-US" sz="2000" u="sng" dirty="0"/>
              <a:t>no universal software engineering method or technique that is applicable for all of these</a:t>
            </a:r>
            <a:r>
              <a:rPr lang="en-US" sz="2000" dirty="0"/>
              <a:t>. </a:t>
            </a:r>
            <a:endParaRPr lang="en-US" sz="2400" dirty="0"/>
          </a:p>
        </p:txBody>
      </p:sp>
    </p:spTree>
    <p:extLst>
      <p:ext uri="{BB962C8B-B14F-4D97-AF65-F5344CB8AC3E}">
        <p14:creationId xmlns:p14="http://schemas.microsoft.com/office/powerpoint/2010/main" val="20341673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Descriptions</a:t>
            </a:r>
            <a:endParaRPr lang="tr-TR" dirty="0"/>
          </a:p>
        </p:txBody>
      </p:sp>
      <p:sp>
        <p:nvSpPr>
          <p:cNvPr id="3" name="Content Placeholder 2"/>
          <p:cNvSpPr>
            <a:spLocks noGrp="1"/>
          </p:cNvSpPr>
          <p:nvPr>
            <p:ph idx="1"/>
          </p:nvPr>
        </p:nvSpPr>
        <p:spPr>
          <a:xfrm>
            <a:off x="152400" y="1066800"/>
            <a:ext cx="8915400" cy="5562600"/>
          </a:xfrm>
        </p:spPr>
        <p:txBody>
          <a:bodyPr/>
          <a:lstStyle/>
          <a:p>
            <a:r>
              <a:rPr lang="en-GB" sz="2400" dirty="0"/>
              <a:t>When we describe and discuss processes, we usually talk about the </a:t>
            </a:r>
            <a:r>
              <a:rPr lang="en-GB" sz="2400" u="sng" dirty="0" smtClean="0"/>
              <a:t>activities</a:t>
            </a:r>
            <a:r>
              <a:rPr lang="tr-TR" sz="2400" dirty="0"/>
              <a:t> </a:t>
            </a:r>
            <a:r>
              <a:rPr lang="en-GB" sz="2400" dirty="0" smtClean="0"/>
              <a:t>in </a:t>
            </a:r>
            <a:r>
              <a:rPr lang="en-GB" sz="2400" dirty="0"/>
              <a:t>these </a:t>
            </a:r>
            <a:r>
              <a:rPr lang="en-GB" sz="2400" dirty="0" smtClean="0"/>
              <a:t>processes</a:t>
            </a:r>
          </a:p>
          <a:p>
            <a:pPr lvl="1"/>
            <a:r>
              <a:rPr lang="en-GB" sz="2000" dirty="0" smtClean="0"/>
              <a:t>e.</a:t>
            </a:r>
            <a:r>
              <a:rPr lang="tr-TR" sz="2000" dirty="0" smtClean="0"/>
              <a:t>g.</a:t>
            </a:r>
            <a:r>
              <a:rPr lang="en-GB" sz="2000" dirty="0" smtClean="0"/>
              <a:t>, </a:t>
            </a:r>
            <a:r>
              <a:rPr lang="en-GB" sz="2000" dirty="0"/>
              <a:t>specifying a data model, designing a user interface, </a:t>
            </a:r>
            <a:r>
              <a:rPr lang="en-GB" sz="2000" dirty="0" smtClean="0"/>
              <a:t>and the ordering of these activities.</a:t>
            </a:r>
            <a:endParaRPr lang="tr-TR" sz="2000" dirty="0"/>
          </a:p>
          <a:p>
            <a:endParaRPr lang="tr-TR" sz="2400" dirty="0" smtClean="0"/>
          </a:p>
          <a:p>
            <a:r>
              <a:rPr lang="tr-TR" sz="2400" dirty="0" err="1" smtClean="0"/>
              <a:t>Anology</a:t>
            </a:r>
            <a:r>
              <a:rPr lang="tr-TR" sz="2400" dirty="0" smtClean="0"/>
              <a:t>: </a:t>
            </a:r>
          </a:p>
          <a:p>
            <a:pPr marL="0" indent="0">
              <a:buNone/>
            </a:pPr>
            <a:r>
              <a:rPr lang="tr-TR" sz="1800" dirty="0" smtClean="0"/>
              <a:t>Sufle </a:t>
            </a:r>
            <a:r>
              <a:rPr lang="tr-TR" sz="1800" dirty="0" err="1" smtClean="0"/>
              <a:t>receipe</a:t>
            </a:r>
            <a:r>
              <a:rPr lang="tr-TR" sz="1800" dirty="0" smtClean="0"/>
              <a:t> </a:t>
            </a:r>
          </a:p>
          <a:p>
            <a:pPr marL="0" indent="0">
              <a:buNone/>
            </a:pPr>
            <a:r>
              <a:rPr lang="tr-TR" sz="1800" dirty="0" smtClean="0"/>
              <a:t>(</a:t>
            </a:r>
            <a:r>
              <a:rPr lang="tr-TR" sz="1800" dirty="0" err="1" smtClean="0">
                <a:solidFill>
                  <a:srgbClr val="0070C0"/>
                </a:solidFill>
              </a:rPr>
              <a:t>process</a:t>
            </a:r>
            <a:r>
              <a:rPr lang="tr-TR" sz="1800" dirty="0" smtClean="0">
                <a:solidFill>
                  <a:srgbClr val="0070C0"/>
                </a:solidFill>
              </a:rPr>
              <a:t> </a:t>
            </a:r>
            <a:r>
              <a:rPr lang="tr-TR" sz="1800" dirty="0" err="1" smtClean="0">
                <a:solidFill>
                  <a:srgbClr val="0070C0"/>
                </a:solidFill>
              </a:rPr>
              <a:t>desc</a:t>
            </a:r>
            <a:r>
              <a:rPr lang="tr-TR" sz="1800" dirty="0" smtClean="0">
                <a:solidFill>
                  <a:srgbClr val="0070C0"/>
                </a:solidFill>
              </a:rPr>
              <a:t>.</a:t>
            </a:r>
            <a:r>
              <a:rPr lang="tr-TR" sz="1800" dirty="0" smtClean="0"/>
              <a:t>)</a:t>
            </a:r>
          </a:p>
          <a:p>
            <a:pPr marL="0" indent="0">
              <a:buNone/>
            </a:pPr>
            <a:r>
              <a:rPr lang="tr-TR" sz="1800" dirty="0" smtClean="0"/>
              <a:t>&amp;</a:t>
            </a:r>
          </a:p>
          <a:p>
            <a:pPr marL="0" indent="0">
              <a:buNone/>
            </a:pPr>
            <a:r>
              <a:rPr lang="tr-TR" sz="1800" dirty="0" smtClean="0"/>
              <a:t>Sufle </a:t>
            </a:r>
            <a:r>
              <a:rPr lang="tr-TR" sz="1800" dirty="0" err="1" smtClean="0"/>
              <a:t>cooking</a:t>
            </a:r>
            <a:r>
              <a:rPr lang="tr-TR" sz="1800" dirty="0" smtClean="0"/>
              <a:t> </a:t>
            </a:r>
          </a:p>
          <a:p>
            <a:pPr marL="0" indent="0">
              <a:buNone/>
            </a:pPr>
            <a:r>
              <a:rPr lang="tr-TR" sz="1800" dirty="0" smtClean="0"/>
              <a:t>(</a:t>
            </a:r>
            <a:r>
              <a:rPr lang="tr-TR" sz="1800" dirty="0" err="1" smtClean="0">
                <a:solidFill>
                  <a:srgbClr val="0070C0"/>
                </a:solidFill>
              </a:rPr>
              <a:t>process</a:t>
            </a:r>
            <a:r>
              <a:rPr lang="tr-TR" sz="1800" dirty="0" smtClean="0"/>
              <a:t>)</a:t>
            </a:r>
            <a:endParaRPr lang="en-GB" sz="1800" dirty="0" smtClean="0"/>
          </a:p>
        </p:txBody>
      </p:sp>
      <p:pic>
        <p:nvPicPr>
          <p:cNvPr id="1026" name="Picture 2" descr="souffle cooking process ile ilgili görsel sonucu"/>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16069" y="3176634"/>
            <a:ext cx="1749425" cy="1633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uffle cooking process ile ilgili görsel sonucu"/>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116069" y="4956445"/>
            <a:ext cx="2740025" cy="1817364"/>
          </a:xfrm>
          <a:prstGeom prst="rect">
            <a:avLst/>
          </a:prstGeom>
          <a:noFill/>
          <a:extLst>
            <a:ext uri="{909E8E84-426E-40DD-AFC4-6F175D3DCCD1}">
              <a14:hiddenFill xmlns:a14="http://schemas.microsoft.com/office/drawing/2010/main">
                <a:solidFill>
                  <a:srgbClr val="FFFFFF"/>
                </a:solidFill>
              </a14:hiddenFill>
            </a:ext>
          </a:extLst>
        </p:spPr>
      </p:pic>
      <p:sp>
        <p:nvSpPr>
          <p:cNvPr id="5" name="Bükülü Ok 4"/>
          <p:cNvSpPr/>
          <p:nvPr/>
        </p:nvSpPr>
        <p:spPr bwMode="auto">
          <a:xfrm rot="5400000">
            <a:off x="8019481" y="3912098"/>
            <a:ext cx="914400" cy="914400"/>
          </a:xfrm>
          <a:prstGeom prst="bentArrow">
            <a:avLst/>
          </a:prstGeom>
          <a:solidFill>
            <a:schemeClr val="accent1">
              <a:lumMod val="40000"/>
              <a:lumOff val="60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pic>
        <p:nvPicPr>
          <p:cNvPr id="7" name="Resim 6"/>
          <p:cNvPicPr>
            <a:picLocks noChangeAspect="1"/>
          </p:cNvPicPr>
          <p:nvPr/>
        </p:nvPicPr>
        <p:blipFill>
          <a:blip r:embed="rId5"/>
          <a:stretch>
            <a:fillRect/>
          </a:stretch>
        </p:blipFill>
        <p:spPr>
          <a:xfrm>
            <a:off x="1999682" y="3176634"/>
            <a:ext cx="2914081" cy="3605167"/>
          </a:xfrm>
          <a:prstGeom prst="rect">
            <a:avLst/>
          </a:prstGeom>
        </p:spPr>
      </p:pic>
      <p:sp>
        <p:nvSpPr>
          <p:cNvPr id="8" name="Sağ Ok 7"/>
          <p:cNvSpPr/>
          <p:nvPr/>
        </p:nvSpPr>
        <p:spPr bwMode="auto">
          <a:xfrm>
            <a:off x="5088865" y="3276600"/>
            <a:ext cx="815498" cy="3200401"/>
          </a:xfrm>
          <a:prstGeom prst="rightArrow">
            <a:avLst/>
          </a:prstGeom>
          <a:solidFill>
            <a:schemeClr val="accent1">
              <a:lumMod val="40000"/>
              <a:lumOff val="60000"/>
            </a:schemeClr>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524908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410200" y="290513"/>
            <a:ext cx="3581400" cy="2224087"/>
          </a:xfrm>
        </p:spPr>
        <p:txBody>
          <a:bodyPr/>
          <a:lstStyle/>
          <a:p>
            <a:pPr algn="r"/>
            <a:r>
              <a:rPr lang="en-US" sz="2800" dirty="0"/>
              <a:t>Software Process </a:t>
            </a:r>
            <a:r>
              <a:rPr lang="en-US" sz="2800" dirty="0" smtClean="0"/>
              <a:t>Descriptions</a:t>
            </a:r>
            <a:r>
              <a:rPr lang="tr-TR" sz="2800" dirty="0" smtClean="0"/>
              <a:t>: </a:t>
            </a:r>
            <a:br>
              <a:rPr lang="tr-TR" sz="2800" dirty="0" smtClean="0"/>
            </a:br>
            <a:r>
              <a:rPr lang="tr-TR" sz="2800" dirty="0"/>
              <a:t/>
            </a:r>
            <a:br>
              <a:rPr lang="tr-TR" sz="2800" dirty="0"/>
            </a:br>
            <a:r>
              <a:rPr lang="tr-TR" sz="3200" dirty="0" err="1" smtClean="0"/>
              <a:t>Example</a:t>
            </a:r>
            <a:r>
              <a:rPr lang="tr-TR" sz="3200" dirty="0" smtClean="0"/>
              <a:t> </a:t>
            </a:r>
            <a:br>
              <a:rPr lang="tr-TR" sz="3200" dirty="0" smtClean="0"/>
            </a:br>
            <a:r>
              <a:rPr lang="tr-TR" sz="2000" dirty="0" smtClean="0"/>
              <a:t>(</a:t>
            </a:r>
            <a:r>
              <a:rPr lang="tr-TR" sz="2000" dirty="0" err="1" smtClean="0"/>
              <a:t>Personal</a:t>
            </a:r>
            <a:r>
              <a:rPr lang="tr-TR" sz="2000" dirty="0" smtClean="0"/>
              <a:t> Software </a:t>
            </a:r>
            <a:r>
              <a:rPr lang="tr-TR" sz="2000" dirty="0" err="1" smtClean="0"/>
              <a:t>Process</a:t>
            </a:r>
            <a:r>
              <a:rPr lang="tr-TR" sz="2000" dirty="0" smtClean="0"/>
              <a:t>)</a:t>
            </a:r>
            <a:endParaRPr lang="en-US" sz="2000" dirty="0"/>
          </a:p>
        </p:txBody>
      </p:sp>
      <p:pic>
        <p:nvPicPr>
          <p:cNvPr id="5" name="Resim 4"/>
          <p:cNvPicPr>
            <a:picLocks noChangeAspect="1"/>
          </p:cNvPicPr>
          <p:nvPr/>
        </p:nvPicPr>
        <p:blipFill>
          <a:blip r:embed="rId2"/>
          <a:stretch>
            <a:fillRect/>
          </a:stretch>
        </p:blipFill>
        <p:spPr>
          <a:xfrm>
            <a:off x="76200" y="57562"/>
            <a:ext cx="4876800" cy="4686442"/>
          </a:xfrm>
          <a:prstGeom prst="rect">
            <a:avLst/>
          </a:prstGeom>
        </p:spPr>
      </p:pic>
      <p:pic>
        <p:nvPicPr>
          <p:cNvPr id="4" name="Picture 31" descr="S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55754" y="4191000"/>
            <a:ext cx="3926910" cy="2484438"/>
          </a:xfrm>
          <a:prstGeom prst="rect">
            <a:avLst/>
          </a:prstGeom>
          <a:solidFill>
            <a:schemeClr val="bg1"/>
          </a:solidFill>
        </p:spPr>
      </p:pic>
    </p:spTree>
    <p:extLst>
      <p:ext uri="{BB962C8B-B14F-4D97-AF65-F5344CB8AC3E}">
        <p14:creationId xmlns:p14="http://schemas.microsoft.com/office/powerpoint/2010/main" val="2475384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Contents</a:t>
            </a:r>
            <a:endParaRPr lang="tr-TR" dirty="0"/>
          </a:p>
        </p:txBody>
      </p:sp>
      <p:sp>
        <p:nvSpPr>
          <p:cNvPr id="3" name="Content Placeholder 2"/>
          <p:cNvSpPr>
            <a:spLocks noGrp="1"/>
          </p:cNvSpPr>
          <p:nvPr>
            <p:ph idx="1"/>
          </p:nvPr>
        </p:nvSpPr>
        <p:spPr/>
        <p:txBody>
          <a:bodyPr/>
          <a:lstStyle/>
          <a:p>
            <a:pPr marL="0" indent="0">
              <a:buNone/>
            </a:pPr>
            <a:r>
              <a:rPr lang="en-US" dirty="0"/>
              <a:t>1.1 Professional software development </a:t>
            </a:r>
            <a:r>
              <a:rPr lang="tr-TR" dirty="0" smtClean="0"/>
              <a:t>(</a:t>
            </a:r>
            <a:r>
              <a:rPr lang="tr-TR" dirty="0" err="1" smtClean="0"/>
              <a:t>covered</a:t>
            </a:r>
            <a:r>
              <a:rPr lang="tr-TR" dirty="0" smtClean="0"/>
              <a:t>)</a:t>
            </a:r>
            <a:endParaRPr lang="en-US" dirty="0" smtClean="0"/>
          </a:p>
          <a:p>
            <a:pPr marL="0" indent="0">
              <a:buNone/>
            </a:pPr>
            <a:r>
              <a:rPr lang="en-US" dirty="0" smtClean="0">
                <a:solidFill>
                  <a:schemeClr val="bg1">
                    <a:lumMod val="65000"/>
                  </a:schemeClr>
                </a:solidFill>
              </a:rPr>
              <a:t>1.2 </a:t>
            </a:r>
            <a:r>
              <a:rPr lang="en-US" dirty="0">
                <a:solidFill>
                  <a:schemeClr val="bg1">
                    <a:lumMod val="65000"/>
                  </a:schemeClr>
                </a:solidFill>
              </a:rPr>
              <a:t>Software engineering </a:t>
            </a:r>
            <a:r>
              <a:rPr lang="en-US" dirty="0" smtClean="0">
                <a:solidFill>
                  <a:schemeClr val="bg1">
                    <a:lumMod val="65000"/>
                  </a:schemeClr>
                </a:solidFill>
              </a:rPr>
              <a:t>ethics</a:t>
            </a:r>
            <a:endParaRPr lang="en-US" dirty="0" smtClean="0">
              <a:solidFill>
                <a:schemeClr val="bg1">
                  <a:lumMod val="65000"/>
                </a:schemeClr>
              </a:solidFill>
            </a:endParaRPr>
          </a:p>
          <a:p>
            <a:pPr marL="0" indent="0">
              <a:buNone/>
            </a:pPr>
            <a:r>
              <a:rPr lang="en-US" dirty="0" smtClean="0">
                <a:solidFill>
                  <a:schemeClr val="bg1">
                    <a:lumMod val="65000"/>
                  </a:schemeClr>
                </a:solidFill>
              </a:rPr>
              <a:t>1.3 </a:t>
            </a:r>
            <a:r>
              <a:rPr lang="en-US">
                <a:solidFill>
                  <a:schemeClr val="bg1">
                    <a:lumMod val="65000"/>
                  </a:schemeClr>
                </a:solidFill>
              </a:rPr>
              <a:t>Case </a:t>
            </a:r>
            <a:r>
              <a:rPr lang="en-US" smtClean="0">
                <a:solidFill>
                  <a:schemeClr val="bg1">
                    <a:lumMod val="65000"/>
                  </a:schemeClr>
                </a:solidFill>
              </a:rPr>
              <a:t>studies</a:t>
            </a:r>
            <a:endParaRPr lang="en-US" dirty="0">
              <a:solidFill>
                <a:schemeClr val="bg1">
                  <a:lumMod val="65000"/>
                </a:schemeClr>
              </a:solidFill>
            </a:endParaRPr>
          </a:p>
          <a:p>
            <a:endParaRPr lang="tr-TR" dirty="0"/>
          </a:p>
        </p:txBody>
      </p:sp>
    </p:spTree>
    <p:extLst>
      <p:ext uri="{BB962C8B-B14F-4D97-AF65-F5344CB8AC3E}">
        <p14:creationId xmlns:p14="http://schemas.microsoft.com/office/powerpoint/2010/main" val="987709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Process Descriptions</a:t>
            </a:r>
            <a:endParaRPr lang="tr-TR" dirty="0"/>
          </a:p>
        </p:txBody>
      </p:sp>
      <p:sp>
        <p:nvSpPr>
          <p:cNvPr id="3" name="Content Placeholder 2"/>
          <p:cNvSpPr>
            <a:spLocks noGrp="1"/>
          </p:cNvSpPr>
          <p:nvPr>
            <p:ph idx="1"/>
          </p:nvPr>
        </p:nvSpPr>
        <p:spPr>
          <a:xfrm>
            <a:off x="152400" y="1066800"/>
            <a:ext cx="8915400" cy="5562600"/>
          </a:xfrm>
        </p:spPr>
        <p:txBody>
          <a:bodyPr/>
          <a:lstStyle/>
          <a:p>
            <a:r>
              <a:rPr lang="en-GB" sz="2400" dirty="0" smtClean="0"/>
              <a:t>Process </a:t>
            </a:r>
            <a:r>
              <a:rPr lang="en-GB" sz="2400" dirty="0"/>
              <a:t>descriptions may also include:</a:t>
            </a:r>
          </a:p>
          <a:p>
            <a:pPr lvl="1"/>
            <a:endParaRPr lang="tr-TR" sz="2000" dirty="0" smtClean="0">
              <a:solidFill>
                <a:srgbClr val="558ED5"/>
              </a:solidFill>
            </a:endParaRPr>
          </a:p>
          <a:p>
            <a:pPr lvl="1"/>
            <a:r>
              <a:rPr lang="en-GB" sz="2000" dirty="0" smtClean="0">
                <a:solidFill>
                  <a:srgbClr val="558ED5"/>
                </a:solidFill>
              </a:rPr>
              <a:t>Products</a:t>
            </a:r>
            <a:r>
              <a:rPr lang="en-GB" sz="2000" dirty="0"/>
              <a:t>, which are the </a:t>
            </a:r>
            <a:r>
              <a:rPr lang="en-GB" sz="2000" dirty="0">
                <a:solidFill>
                  <a:srgbClr val="C00000"/>
                </a:solidFill>
              </a:rPr>
              <a:t>outcomes of a process activity</a:t>
            </a:r>
            <a:r>
              <a:rPr lang="en-GB" sz="2000" dirty="0"/>
              <a:t>; </a:t>
            </a:r>
            <a:endParaRPr lang="en-GB" sz="2000" dirty="0" smtClean="0"/>
          </a:p>
          <a:p>
            <a:pPr lvl="2"/>
            <a:r>
              <a:rPr lang="en-GB" sz="1600" dirty="0"/>
              <a:t>For example, the </a:t>
            </a:r>
            <a:r>
              <a:rPr lang="en-GB" sz="1600" dirty="0" smtClean="0"/>
              <a:t>outcome </a:t>
            </a:r>
            <a:r>
              <a:rPr lang="en-GB" sz="1600" dirty="0"/>
              <a:t>of the activity of </a:t>
            </a:r>
            <a:r>
              <a:rPr lang="en-GB" sz="1600" u="sng" dirty="0"/>
              <a:t>architectural design </a:t>
            </a:r>
            <a:r>
              <a:rPr lang="en-GB" sz="1600" dirty="0"/>
              <a:t>may be a model of the software architecture. </a:t>
            </a:r>
          </a:p>
          <a:p>
            <a:pPr lvl="1"/>
            <a:endParaRPr lang="tr-TR" sz="2000" dirty="0" smtClean="0">
              <a:solidFill>
                <a:srgbClr val="558ED5"/>
              </a:solidFill>
            </a:endParaRPr>
          </a:p>
          <a:p>
            <a:pPr lvl="1"/>
            <a:r>
              <a:rPr lang="en-GB" sz="2000" dirty="0" smtClean="0">
                <a:solidFill>
                  <a:srgbClr val="558ED5"/>
                </a:solidFill>
              </a:rPr>
              <a:t>Roles</a:t>
            </a:r>
            <a:r>
              <a:rPr lang="en-GB" sz="2000" dirty="0"/>
              <a:t>, which reflect the </a:t>
            </a:r>
            <a:r>
              <a:rPr lang="en-GB" sz="2000" dirty="0">
                <a:solidFill>
                  <a:srgbClr val="C00000"/>
                </a:solidFill>
              </a:rPr>
              <a:t>responsibilities of the people involved </a:t>
            </a:r>
            <a:r>
              <a:rPr lang="en-GB" sz="2000" dirty="0"/>
              <a:t>in the process</a:t>
            </a:r>
            <a:r>
              <a:rPr lang="en-GB" sz="2000" dirty="0" smtClean="0"/>
              <a:t>;</a:t>
            </a:r>
          </a:p>
          <a:p>
            <a:pPr lvl="2"/>
            <a:r>
              <a:rPr lang="en-GB" sz="1600" dirty="0"/>
              <a:t>Examples of roles are project manager, configuration manager, programmer, etc. </a:t>
            </a:r>
          </a:p>
          <a:p>
            <a:pPr lvl="1"/>
            <a:endParaRPr lang="tr-TR" sz="2000" dirty="0" smtClean="0">
              <a:solidFill>
                <a:srgbClr val="558ED5"/>
              </a:solidFill>
            </a:endParaRPr>
          </a:p>
          <a:p>
            <a:pPr lvl="1"/>
            <a:r>
              <a:rPr lang="en-GB" sz="2000" dirty="0" smtClean="0">
                <a:solidFill>
                  <a:srgbClr val="558ED5"/>
                </a:solidFill>
              </a:rPr>
              <a:t>Pre- </a:t>
            </a:r>
            <a:r>
              <a:rPr lang="en-GB" sz="2000" dirty="0">
                <a:solidFill>
                  <a:srgbClr val="558ED5"/>
                </a:solidFill>
              </a:rPr>
              <a:t>and post-conditions</a:t>
            </a:r>
            <a:r>
              <a:rPr lang="en-GB" sz="2000" dirty="0"/>
              <a:t>, which are </a:t>
            </a:r>
            <a:r>
              <a:rPr lang="en-GB" sz="2000" dirty="0">
                <a:solidFill>
                  <a:srgbClr val="C00000"/>
                </a:solidFill>
              </a:rPr>
              <a:t>statements that are true before and after a process activity</a:t>
            </a:r>
            <a:r>
              <a:rPr lang="en-GB" sz="2000" dirty="0"/>
              <a:t> has been enacted or a product produced</a:t>
            </a:r>
            <a:r>
              <a:rPr lang="en-GB" sz="2000" dirty="0" smtClean="0"/>
              <a:t>.</a:t>
            </a:r>
          </a:p>
          <a:p>
            <a:pPr lvl="2"/>
            <a:r>
              <a:rPr lang="en-GB" sz="1600" dirty="0"/>
              <a:t>For example, before </a:t>
            </a:r>
            <a:r>
              <a:rPr lang="en-GB" sz="1600" u="sng" dirty="0"/>
              <a:t>architectural design</a:t>
            </a:r>
            <a:r>
              <a:rPr lang="en-GB" sz="1600" dirty="0"/>
              <a:t> begins, a pre-condition may be that all requirements have been approved by the customer; after this activity is finished, a post-condition might be that the UML models describing the architecture have been reviewed. </a:t>
            </a:r>
            <a:endParaRPr lang="en-GB" dirty="0"/>
          </a:p>
        </p:txBody>
      </p:sp>
    </p:spTree>
    <p:extLst>
      <p:ext uri="{BB962C8B-B14F-4D97-AF65-F5344CB8AC3E}">
        <p14:creationId xmlns:p14="http://schemas.microsoft.com/office/powerpoint/2010/main" val="3723262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Process</a:t>
            </a:r>
            <a:r>
              <a:rPr lang="tr-TR" dirty="0" smtClean="0"/>
              <a:t> </a:t>
            </a:r>
            <a:r>
              <a:rPr lang="tr-TR" dirty="0" err="1" smtClean="0"/>
              <a:t>Standardization</a:t>
            </a:r>
            <a:endParaRPr lang="tr-TR" dirty="0"/>
          </a:p>
        </p:txBody>
      </p:sp>
      <p:sp>
        <p:nvSpPr>
          <p:cNvPr id="3" name="Content Placeholder 2"/>
          <p:cNvSpPr>
            <a:spLocks noGrp="1"/>
          </p:cNvSpPr>
          <p:nvPr>
            <p:ph idx="1"/>
          </p:nvPr>
        </p:nvSpPr>
        <p:spPr/>
        <p:txBody>
          <a:bodyPr/>
          <a:lstStyle/>
          <a:p>
            <a:r>
              <a:rPr lang="en-US" sz="2600" dirty="0"/>
              <a:t>Software processes can be improved by </a:t>
            </a:r>
            <a:r>
              <a:rPr lang="en-US" sz="2600" u="sng" dirty="0"/>
              <a:t>process standardization</a:t>
            </a:r>
            <a:r>
              <a:rPr lang="en-US" sz="2600" dirty="0"/>
              <a:t> where the </a:t>
            </a:r>
            <a:r>
              <a:rPr lang="en-US" sz="2600" dirty="0" smtClean="0"/>
              <a:t>diversity </a:t>
            </a:r>
            <a:r>
              <a:rPr lang="en-US" sz="2600" dirty="0"/>
              <a:t>in software processes across an organization is reduced. </a:t>
            </a:r>
            <a:endParaRPr lang="en-US" sz="2600" dirty="0" smtClean="0"/>
          </a:p>
          <a:p>
            <a:pPr lvl="1"/>
            <a:r>
              <a:rPr lang="en-US" sz="2400" dirty="0" smtClean="0"/>
              <a:t>This </a:t>
            </a:r>
            <a:r>
              <a:rPr lang="en-US" sz="2400" dirty="0"/>
              <a:t>leads to </a:t>
            </a:r>
            <a:r>
              <a:rPr lang="en-US" sz="2400" dirty="0">
                <a:solidFill>
                  <a:schemeClr val="accent2"/>
                </a:solidFill>
              </a:rPr>
              <a:t>improved communication and a reduction in training time</a:t>
            </a:r>
            <a:r>
              <a:rPr lang="en-US" sz="2400" dirty="0"/>
              <a:t>, and makes </a:t>
            </a:r>
            <a:r>
              <a:rPr lang="en-US" sz="2400" dirty="0">
                <a:solidFill>
                  <a:schemeClr val="accent2"/>
                </a:solidFill>
              </a:rPr>
              <a:t>automated process </a:t>
            </a:r>
            <a:r>
              <a:rPr lang="en-US" sz="2400" dirty="0" smtClean="0">
                <a:solidFill>
                  <a:schemeClr val="accent2"/>
                </a:solidFill>
              </a:rPr>
              <a:t>support</a:t>
            </a:r>
            <a:r>
              <a:rPr lang="en-US" sz="2400" dirty="0" smtClean="0"/>
              <a:t> </a:t>
            </a:r>
            <a:r>
              <a:rPr lang="en-US" sz="2400" dirty="0"/>
              <a:t>more economical. </a:t>
            </a:r>
            <a:endParaRPr lang="en-US" sz="2400" dirty="0" smtClean="0"/>
          </a:p>
          <a:p>
            <a:pPr lvl="1"/>
            <a:r>
              <a:rPr lang="en-US" sz="2400" dirty="0" smtClean="0"/>
              <a:t>Standardization </a:t>
            </a:r>
            <a:r>
              <a:rPr lang="en-US" sz="2400" dirty="0"/>
              <a:t>is also an important first step in introducing new software engineering methods and techniques and good software engineering practice. </a:t>
            </a:r>
          </a:p>
        </p:txBody>
      </p:sp>
    </p:spTree>
    <p:extLst>
      <p:ext uri="{BB962C8B-B14F-4D97-AF65-F5344CB8AC3E}">
        <p14:creationId xmlns:p14="http://schemas.microsoft.com/office/powerpoint/2010/main" val="24738794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processes</a:t>
            </a:r>
            <a:endParaRPr lang="tr-TR" dirty="0"/>
          </a:p>
        </p:txBody>
      </p:sp>
      <p:sp>
        <p:nvSpPr>
          <p:cNvPr id="3" name="Content Placeholder 2"/>
          <p:cNvSpPr>
            <a:spLocks noGrp="1"/>
          </p:cNvSpPr>
          <p:nvPr>
            <p:ph idx="1"/>
          </p:nvPr>
        </p:nvSpPr>
        <p:spPr/>
        <p:txBody>
          <a:bodyPr/>
          <a:lstStyle/>
          <a:p>
            <a:r>
              <a:rPr lang="en-GB" sz="2600" b="1" dirty="0" smtClean="0">
                <a:solidFill>
                  <a:schemeClr val="tx2">
                    <a:lumMod val="60000"/>
                    <a:lumOff val="40000"/>
                  </a:schemeClr>
                </a:solidFill>
              </a:rPr>
              <a:t>Plan-driven processes </a:t>
            </a:r>
            <a:r>
              <a:rPr lang="en-GB" sz="2600" dirty="0" smtClean="0"/>
              <a:t>are </a:t>
            </a:r>
            <a:r>
              <a:rPr lang="en-GB" sz="2600" dirty="0"/>
              <a:t>processes where all of the process activities are planned in advance and progress is measured against this plan. </a:t>
            </a:r>
          </a:p>
          <a:p>
            <a:r>
              <a:rPr lang="en-GB" sz="2600" b="1" dirty="0">
                <a:solidFill>
                  <a:schemeClr val="tx2">
                    <a:lumMod val="60000"/>
                    <a:lumOff val="40000"/>
                  </a:schemeClr>
                </a:solidFill>
              </a:rPr>
              <a:t>In agile processes</a:t>
            </a:r>
            <a:r>
              <a:rPr lang="en-GB" sz="2600" dirty="0"/>
              <a:t>, planning is incremental and it is easier to change the process to reflect changing customer requirements. </a:t>
            </a:r>
          </a:p>
          <a:p>
            <a:pPr lvl="1"/>
            <a:endParaRPr lang="en-GB" sz="2000" dirty="0" smtClean="0"/>
          </a:p>
          <a:p>
            <a:pPr lvl="1"/>
            <a:r>
              <a:rPr lang="en-GB" sz="2200" dirty="0" smtClean="0"/>
              <a:t>As Boehm and Turner (2003) discuss, </a:t>
            </a:r>
            <a:r>
              <a:rPr lang="en-GB" sz="2200" dirty="0" smtClean="0">
                <a:solidFill>
                  <a:srgbClr val="C00000"/>
                </a:solidFill>
              </a:rPr>
              <a:t>each approach is suitable for different types of software</a:t>
            </a:r>
            <a:r>
              <a:rPr lang="en-GB" sz="2200" dirty="0" smtClean="0"/>
              <a:t>. </a:t>
            </a:r>
          </a:p>
          <a:p>
            <a:pPr lvl="1"/>
            <a:r>
              <a:rPr lang="en-GB" sz="2200" dirty="0" smtClean="0"/>
              <a:t>In practice, most practical processes include elements of </a:t>
            </a:r>
            <a:r>
              <a:rPr lang="en-GB" sz="2200" u="sng" dirty="0" smtClean="0"/>
              <a:t>both</a:t>
            </a:r>
            <a:r>
              <a:rPr lang="en-GB" sz="2200" dirty="0" smtClean="0"/>
              <a:t> plan-driven and agile approaches. </a:t>
            </a:r>
          </a:p>
          <a:p>
            <a:pPr lvl="1"/>
            <a:r>
              <a:rPr lang="en-GB" sz="2200" dirty="0" smtClean="0"/>
              <a:t>There are no right or wrong software processes</a:t>
            </a:r>
            <a:r>
              <a:rPr lang="tr-TR" sz="2200" dirty="0" smtClean="0"/>
              <a:t> – </a:t>
            </a:r>
            <a:r>
              <a:rPr lang="tr-TR" sz="2200" dirty="0" err="1" smtClean="0"/>
              <a:t>they</a:t>
            </a:r>
            <a:r>
              <a:rPr lang="tr-TR" sz="2200" dirty="0" smtClean="0"/>
              <a:t> </a:t>
            </a:r>
            <a:r>
              <a:rPr lang="tr-TR" sz="2200" dirty="0" err="1" smtClean="0"/>
              <a:t>are</a:t>
            </a:r>
            <a:r>
              <a:rPr lang="tr-TR" sz="2200" dirty="0" smtClean="0"/>
              <a:t> </a:t>
            </a:r>
            <a:r>
              <a:rPr lang="tr-TR" sz="2200" dirty="0" err="1" smtClean="0"/>
              <a:t>tailored</a:t>
            </a:r>
            <a:r>
              <a:rPr lang="tr-TR" sz="2200" dirty="0" smtClean="0"/>
              <a:t> </a:t>
            </a:r>
            <a:r>
              <a:rPr lang="tr-TR" sz="2200" dirty="0" err="1" smtClean="0"/>
              <a:t>according</a:t>
            </a:r>
            <a:r>
              <a:rPr lang="tr-TR" sz="2200" dirty="0" smtClean="0"/>
              <a:t> </a:t>
            </a:r>
            <a:r>
              <a:rPr lang="tr-TR" sz="2200" dirty="0" err="1" smtClean="0"/>
              <a:t>to</a:t>
            </a:r>
            <a:r>
              <a:rPr lang="tr-TR" sz="2200" dirty="0" smtClean="0"/>
              <a:t> </a:t>
            </a:r>
            <a:r>
              <a:rPr lang="tr-TR" sz="2200" dirty="0" err="1" smtClean="0"/>
              <a:t>specific</a:t>
            </a:r>
            <a:r>
              <a:rPr lang="tr-TR" sz="2200" dirty="0" smtClean="0"/>
              <a:t> </a:t>
            </a:r>
            <a:r>
              <a:rPr lang="tr-TR" sz="2200" dirty="0" err="1" smtClean="0"/>
              <a:t>needs</a:t>
            </a:r>
            <a:r>
              <a:rPr lang="tr-TR" sz="2200" dirty="0" smtClean="0"/>
              <a:t> of software </a:t>
            </a:r>
            <a:r>
              <a:rPr lang="tr-TR" sz="2200" dirty="0" err="1" smtClean="0"/>
              <a:t>development</a:t>
            </a:r>
            <a:r>
              <a:rPr lang="en-GB" sz="2200" dirty="0" smtClean="0"/>
              <a:t>.</a:t>
            </a:r>
            <a:endParaRPr lang="en-US" sz="2200" dirty="0" smtClean="0"/>
          </a:p>
        </p:txBody>
      </p:sp>
    </p:spTree>
    <p:extLst>
      <p:ext uri="{BB962C8B-B14F-4D97-AF65-F5344CB8AC3E}">
        <p14:creationId xmlns:p14="http://schemas.microsoft.com/office/powerpoint/2010/main" val="308761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2.1 Software </a:t>
            </a:r>
            <a:r>
              <a:rPr lang="tr-TR" dirty="0" err="1" smtClean="0"/>
              <a:t>Process</a:t>
            </a:r>
            <a:r>
              <a:rPr lang="tr-TR" dirty="0" smtClean="0"/>
              <a:t> </a:t>
            </a:r>
            <a:r>
              <a:rPr lang="tr-TR" dirty="0" err="1" smtClean="0"/>
              <a:t>Models</a:t>
            </a:r>
            <a:endParaRPr lang="tr-TR" dirty="0"/>
          </a:p>
        </p:txBody>
      </p:sp>
      <p:sp>
        <p:nvSpPr>
          <p:cNvPr id="4" name="Text Placeholder 3"/>
          <p:cNvSpPr>
            <a:spLocks noGrp="1"/>
          </p:cNvSpPr>
          <p:nvPr>
            <p:ph type="body" idx="1"/>
          </p:nvPr>
        </p:nvSpPr>
        <p:spPr/>
        <p:txBody>
          <a:bodyPr/>
          <a:lstStyle/>
          <a:p>
            <a:endParaRPr lang="tr-TR"/>
          </a:p>
        </p:txBody>
      </p:sp>
    </p:spTree>
    <p:extLst>
      <p:ext uri="{BB962C8B-B14F-4D97-AF65-F5344CB8AC3E}">
        <p14:creationId xmlns:p14="http://schemas.microsoft.com/office/powerpoint/2010/main" val="16769447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dirty="0" smtClean="0"/>
              <a:t>Software </a:t>
            </a:r>
            <a:r>
              <a:rPr lang="tr-TR" dirty="0" err="1" smtClean="0"/>
              <a:t>Process</a:t>
            </a:r>
            <a:r>
              <a:rPr lang="tr-TR" dirty="0" smtClean="0"/>
              <a:t> </a:t>
            </a:r>
            <a:r>
              <a:rPr lang="tr-TR" dirty="0" err="1" smtClean="0"/>
              <a:t>Models</a:t>
            </a:r>
            <a:endParaRPr lang="tr-TR" dirty="0"/>
          </a:p>
        </p:txBody>
      </p:sp>
      <p:sp>
        <p:nvSpPr>
          <p:cNvPr id="5" name="Content Placeholder 4"/>
          <p:cNvSpPr>
            <a:spLocks noGrp="1"/>
          </p:cNvSpPr>
          <p:nvPr>
            <p:ph idx="1"/>
          </p:nvPr>
        </p:nvSpPr>
        <p:spPr>
          <a:xfrm>
            <a:off x="152400" y="1066800"/>
            <a:ext cx="8458200" cy="5562600"/>
          </a:xfrm>
        </p:spPr>
        <p:txBody>
          <a:bodyPr/>
          <a:lstStyle/>
          <a:p>
            <a:r>
              <a:rPr lang="en-GB" sz="2600" dirty="0"/>
              <a:t>A </a:t>
            </a:r>
            <a:r>
              <a:rPr lang="en-GB" sz="2600" dirty="0">
                <a:solidFill>
                  <a:srgbClr val="558ED5"/>
                </a:solidFill>
              </a:rPr>
              <a:t>software process model </a:t>
            </a:r>
            <a:r>
              <a:rPr lang="en-GB" sz="2600" dirty="0"/>
              <a:t>is an abstract representation of a </a:t>
            </a:r>
            <a:r>
              <a:rPr lang="tr-TR" sz="2600" dirty="0" smtClean="0"/>
              <a:t>software </a:t>
            </a:r>
            <a:r>
              <a:rPr lang="en-GB" sz="2600" dirty="0" smtClean="0"/>
              <a:t>process.</a:t>
            </a:r>
            <a:endParaRPr lang="en-GB" sz="2600" dirty="0"/>
          </a:p>
          <a:p>
            <a:pPr lvl="1"/>
            <a:r>
              <a:rPr lang="en-GB" sz="2400" dirty="0"/>
              <a:t>Each process model represents a process from a particular </a:t>
            </a:r>
            <a:r>
              <a:rPr lang="en-GB" sz="2400" dirty="0" smtClean="0"/>
              <a:t>perspective</a:t>
            </a:r>
            <a:r>
              <a:rPr lang="en-GB" sz="2400" dirty="0"/>
              <a:t>, and thus provides only partial information about that process. </a:t>
            </a:r>
            <a:endParaRPr lang="en-GB" sz="2400" dirty="0" smtClean="0"/>
          </a:p>
          <a:p>
            <a:pPr lvl="2"/>
            <a:r>
              <a:rPr lang="en-GB" sz="2000" dirty="0" smtClean="0"/>
              <a:t>For </a:t>
            </a:r>
            <a:r>
              <a:rPr lang="en-GB" sz="2000" dirty="0"/>
              <a:t>example, a </a:t>
            </a:r>
            <a:r>
              <a:rPr lang="en-GB" sz="2000" dirty="0">
                <a:solidFill>
                  <a:schemeClr val="accent2"/>
                </a:solidFill>
              </a:rPr>
              <a:t>process activity model </a:t>
            </a:r>
            <a:r>
              <a:rPr lang="en-GB" sz="2000" dirty="0"/>
              <a:t>shows the activities and their sequence but may not show the roles of the people involved in these activities. </a:t>
            </a:r>
            <a:endParaRPr lang="en-GB" sz="2000" dirty="0" smtClean="0"/>
          </a:p>
          <a:p>
            <a:pPr lvl="2"/>
            <a:r>
              <a:rPr lang="en-GB" sz="2000" dirty="0"/>
              <a:t>In this section, </a:t>
            </a:r>
            <a:r>
              <a:rPr lang="en-GB" sz="2000" dirty="0" smtClean="0"/>
              <a:t>we </a:t>
            </a:r>
            <a:r>
              <a:rPr lang="en-GB" sz="2000" dirty="0"/>
              <a:t>introduce a </a:t>
            </a:r>
            <a:r>
              <a:rPr lang="en-GB" sz="2000" dirty="0" smtClean="0"/>
              <a:t>number </a:t>
            </a:r>
            <a:r>
              <a:rPr lang="en-GB" sz="2000" dirty="0"/>
              <a:t>of very </a:t>
            </a:r>
            <a:r>
              <a:rPr lang="en-GB" sz="2000" dirty="0">
                <a:solidFill>
                  <a:schemeClr val="accent2"/>
                </a:solidFill>
              </a:rPr>
              <a:t>general process models</a:t>
            </a:r>
            <a:r>
              <a:rPr lang="en-GB" sz="2000" dirty="0"/>
              <a:t> </a:t>
            </a:r>
            <a:r>
              <a:rPr lang="en-GB" sz="2000" dirty="0" smtClean="0"/>
              <a:t>and </a:t>
            </a:r>
            <a:r>
              <a:rPr lang="en-GB" sz="2000" dirty="0"/>
              <a:t>present these from an </a:t>
            </a:r>
            <a:r>
              <a:rPr lang="en-GB" sz="2000" u="sng" dirty="0"/>
              <a:t>architectural perspective</a:t>
            </a:r>
            <a:r>
              <a:rPr lang="en-GB" sz="2000" dirty="0"/>
              <a:t>. </a:t>
            </a:r>
            <a:endParaRPr lang="en-GB" sz="2000" dirty="0" smtClean="0"/>
          </a:p>
          <a:p>
            <a:pPr lvl="3"/>
            <a:r>
              <a:rPr lang="en-GB" sz="1600" dirty="0" smtClean="0"/>
              <a:t>That </a:t>
            </a:r>
            <a:r>
              <a:rPr lang="en-GB" sz="1600" dirty="0"/>
              <a:t>is, we see the framework of the process but not the details of specific activities. </a:t>
            </a:r>
            <a:endParaRPr lang="en-GB" dirty="0"/>
          </a:p>
        </p:txBody>
      </p:sp>
    </p:spTree>
    <p:extLst>
      <p:ext uri="{BB962C8B-B14F-4D97-AF65-F5344CB8AC3E}">
        <p14:creationId xmlns:p14="http://schemas.microsoft.com/office/powerpoint/2010/main" val="10966890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tr-TR" dirty="0" err="1"/>
              <a:t>Process</a:t>
            </a:r>
            <a:r>
              <a:rPr lang="tr-TR" dirty="0"/>
              <a:t> </a:t>
            </a:r>
            <a:r>
              <a:rPr lang="tr-TR" dirty="0" err="1"/>
              <a:t>Models</a:t>
            </a:r>
            <a:endParaRPr lang="tr-TR" dirty="0"/>
          </a:p>
        </p:txBody>
      </p:sp>
      <p:sp>
        <p:nvSpPr>
          <p:cNvPr id="3" name="Content Placeholder 2"/>
          <p:cNvSpPr>
            <a:spLocks noGrp="1"/>
          </p:cNvSpPr>
          <p:nvPr>
            <p:ph idx="1"/>
          </p:nvPr>
        </p:nvSpPr>
        <p:spPr/>
        <p:txBody>
          <a:bodyPr/>
          <a:lstStyle/>
          <a:p>
            <a:r>
              <a:rPr lang="en-US" sz="2600" dirty="0"/>
              <a:t>These generic models are </a:t>
            </a:r>
            <a:r>
              <a:rPr lang="en-US" sz="2600" u="sng" dirty="0"/>
              <a:t>not definitive descriptions of software processes</a:t>
            </a:r>
            <a:r>
              <a:rPr lang="en-US" sz="2600" dirty="0"/>
              <a:t>. </a:t>
            </a:r>
            <a:r>
              <a:rPr lang="en-US" sz="2600" dirty="0" smtClean="0"/>
              <a:t>Rather</a:t>
            </a:r>
            <a:r>
              <a:rPr lang="en-US" sz="2600" dirty="0"/>
              <a:t>, they are </a:t>
            </a:r>
            <a:r>
              <a:rPr lang="en-US" sz="2600" dirty="0">
                <a:solidFill>
                  <a:srgbClr val="0070C0"/>
                </a:solidFill>
              </a:rPr>
              <a:t>abstractions</a:t>
            </a:r>
            <a:r>
              <a:rPr lang="en-US" sz="2600" dirty="0"/>
              <a:t> of the process that can be used to explain different approaches to software development. </a:t>
            </a:r>
            <a:endParaRPr lang="en-US" sz="2600" dirty="0" smtClean="0"/>
          </a:p>
          <a:p>
            <a:pPr lvl="1"/>
            <a:r>
              <a:rPr lang="en-US" sz="2400" dirty="0" smtClean="0"/>
              <a:t>You </a:t>
            </a:r>
            <a:r>
              <a:rPr lang="en-US" sz="2400" dirty="0"/>
              <a:t>can think of them as </a:t>
            </a:r>
            <a:r>
              <a:rPr lang="en-US" sz="2400" dirty="0">
                <a:solidFill>
                  <a:schemeClr val="accent2"/>
                </a:solidFill>
              </a:rPr>
              <a:t>process frameworks </a:t>
            </a:r>
            <a:r>
              <a:rPr lang="en-US" sz="2400" dirty="0"/>
              <a:t>that may be extended and adapted to create more specific software engineering processes. </a:t>
            </a:r>
          </a:p>
        </p:txBody>
      </p:sp>
    </p:spTree>
    <p:extLst>
      <p:ext uri="{BB962C8B-B14F-4D97-AF65-F5344CB8AC3E}">
        <p14:creationId xmlns:p14="http://schemas.microsoft.com/office/powerpoint/2010/main" val="38433084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a:t>
            </a:r>
            <a:r>
              <a:rPr lang="tr-TR" dirty="0" err="1" smtClean="0"/>
              <a:t>Process</a:t>
            </a:r>
            <a:r>
              <a:rPr lang="tr-TR" dirty="0" smtClean="0"/>
              <a:t> </a:t>
            </a:r>
            <a:r>
              <a:rPr lang="tr-TR" dirty="0" err="1" smtClean="0"/>
              <a:t>Models</a:t>
            </a:r>
            <a:endParaRPr lang="tr-TR" dirty="0"/>
          </a:p>
        </p:txBody>
      </p:sp>
      <p:sp>
        <p:nvSpPr>
          <p:cNvPr id="3" name="Content Placeholder 2"/>
          <p:cNvSpPr>
            <a:spLocks noGrp="1"/>
          </p:cNvSpPr>
          <p:nvPr>
            <p:ph idx="1"/>
          </p:nvPr>
        </p:nvSpPr>
        <p:spPr>
          <a:xfrm>
            <a:off x="152400" y="1295400"/>
            <a:ext cx="8839200" cy="5257800"/>
          </a:xfrm>
        </p:spPr>
        <p:txBody>
          <a:bodyPr/>
          <a:lstStyle/>
          <a:p>
            <a:pPr>
              <a:spcBef>
                <a:spcPts val="0"/>
              </a:spcBef>
            </a:pPr>
            <a:r>
              <a:rPr lang="en-GB" sz="2600" b="1" dirty="0">
                <a:solidFill>
                  <a:srgbClr val="C00000"/>
                </a:solidFill>
              </a:rPr>
              <a:t>The waterfall model</a:t>
            </a:r>
          </a:p>
          <a:p>
            <a:pPr lvl="1">
              <a:spcBef>
                <a:spcPts val="0"/>
              </a:spcBef>
            </a:pPr>
            <a:r>
              <a:rPr lang="en-GB" sz="2400" dirty="0"/>
              <a:t>Plan-driven </a:t>
            </a:r>
            <a:r>
              <a:rPr lang="en-GB" sz="2400" dirty="0" smtClean="0"/>
              <a:t>model</a:t>
            </a:r>
            <a:endParaRPr lang="tr-TR" sz="2400" dirty="0" smtClean="0"/>
          </a:p>
          <a:p>
            <a:pPr lvl="1">
              <a:spcBef>
                <a:spcPts val="0"/>
              </a:spcBef>
            </a:pPr>
            <a:r>
              <a:rPr lang="en-GB" sz="2400" dirty="0" smtClean="0"/>
              <a:t>Separate </a:t>
            </a:r>
            <a:r>
              <a:rPr lang="en-GB" sz="2400" dirty="0"/>
              <a:t>and distinct phases of specification and </a:t>
            </a:r>
            <a:r>
              <a:rPr lang="en-GB" sz="2400" dirty="0" smtClean="0"/>
              <a:t>development</a:t>
            </a:r>
            <a:endParaRPr lang="en-GB" sz="2400" dirty="0"/>
          </a:p>
          <a:p>
            <a:pPr>
              <a:spcBef>
                <a:spcPts val="0"/>
              </a:spcBef>
            </a:pPr>
            <a:endParaRPr lang="tr-TR" sz="800" b="1" dirty="0" smtClean="0">
              <a:solidFill>
                <a:schemeClr val="tx2">
                  <a:lumMod val="60000"/>
                  <a:lumOff val="40000"/>
                </a:schemeClr>
              </a:solidFill>
            </a:endParaRPr>
          </a:p>
          <a:p>
            <a:pPr>
              <a:spcBef>
                <a:spcPts val="0"/>
              </a:spcBef>
            </a:pPr>
            <a:r>
              <a:rPr lang="en-GB" sz="2600" b="1" dirty="0" smtClean="0">
                <a:solidFill>
                  <a:srgbClr val="C00000"/>
                </a:solidFill>
              </a:rPr>
              <a:t>Incremental </a:t>
            </a:r>
            <a:r>
              <a:rPr lang="en-GB" sz="2600" b="1" dirty="0">
                <a:solidFill>
                  <a:srgbClr val="C00000"/>
                </a:solidFill>
              </a:rPr>
              <a:t>development</a:t>
            </a:r>
          </a:p>
          <a:p>
            <a:pPr lvl="1">
              <a:spcBef>
                <a:spcPts val="0"/>
              </a:spcBef>
            </a:pPr>
            <a:r>
              <a:rPr lang="en-GB" sz="2400" dirty="0"/>
              <a:t>Specification, development and validation are </a:t>
            </a:r>
            <a:r>
              <a:rPr lang="en-GB" sz="2400" dirty="0" smtClean="0"/>
              <a:t>interleaved</a:t>
            </a:r>
            <a:endParaRPr lang="tr-TR" sz="2400" dirty="0" smtClean="0"/>
          </a:p>
          <a:p>
            <a:pPr lvl="1">
              <a:spcBef>
                <a:spcPts val="0"/>
              </a:spcBef>
            </a:pPr>
            <a:r>
              <a:rPr lang="en-GB" sz="2400" dirty="0" smtClean="0"/>
              <a:t>May </a:t>
            </a:r>
            <a:r>
              <a:rPr lang="en-GB" sz="2400" dirty="0"/>
              <a:t>be plan-driven or </a:t>
            </a:r>
            <a:r>
              <a:rPr lang="en-GB" sz="2400" dirty="0" smtClean="0"/>
              <a:t>agile</a:t>
            </a:r>
            <a:endParaRPr lang="en-GB" sz="2400" dirty="0"/>
          </a:p>
          <a:p>
            <a:pPr>
              <a:spcBef>
                <a:spcPts val="0"/>
              </a:spcBef>
            </a:pPr>
            <a:endParaRPr lang="tr-TR" sz="800" b="1" dirty="0" smtClean="0">
              <a:solidFill>
                <a:schemeClr val="accent1"/>
              </a:solidFill>
            </a:endParaRPr>
          </a:p>
          <a:p>
            <a:pPr>
              <a:spcBef>
                <a:spcPts val="0"/>
              </a:spcBef>
            </a:pPr>
            <a:r>
              <a:rPr lang="en-GB" sz="2600" b="1" dirty="0" smtClean="0">
                <a:solidFill>
                  <a:srgbClr val="C00000"/>
                </a:solidFill>
              </a:rPr>
              <a:t>Reuse-oriented </a:t>
            </a:r>
            <a:r>
              <a:rPr lang="en-GB" sz="2600" b="1" dirty="0">
                <a:solidFill>
                  <a:srgbClr val="C00000"/>
                </a:solidFill>
              </a:rPr>
              <a:t>software engineering</a:t>
            </a:r>
          </a:p>
          <a:p>
            <a:pPr lvl="1">
              <a:spcBef>
                <a:spcPts val="0"/>
              </a:spcBef>
            </a:pPr>
            <a:r>
              <a:rPr lang="en-GB" sz="2400" dirty="0"/>
              <a:t>The system is assembled from existing </a:t>
            </a:r>
            <a:r>
              <a:rPr lang="en-GB" sz="2400" dirty="0" smtClean="0"/>
              <a:t>components</a:t>
            </a:r>
            <a:endParaRPr lang="tr-TR" sz="2400" dirty="0" smtClean="0"/>
          </a:p>
          <a:p>
            <a:pPr lvl="1">
              <a:spcBef>
                <a:spcPts val="0"/>
              </a:spcBef>
            </a:pPr>
            <a:r>
              <a:rPr lang="en-GB" sz="2400" dirty="0" smtClean="0"/>
              <a:t>May </a:t>
            </a:r>
            <a:r>
              <a:rPr lang="en-GB" sz="2400" dirty="0"/>
              <a:t>be plan-driven or </a:t>
            </a:r>
            <a:r>
              <a:rPr lang="en-GB" sz="2400" dirty="0" smtClean="0"/>
              <a:t>agile</a:t>
            </a:r>
            <a:endParaRPr lang="en-GB" sz="2000" dirty="0"/>
          </a:p>
        </p:txBody>
      </p:sp>
    </p:spTree>
    <p:extLst>
      <p:ext uri="{BB962C8B-B14F-4D97-AF65-F5344CB8AC3E}">
        <p14:creationId xmlns:p14="http://schemas.microsoft.com/office/powerpoint/2010/main" val="2104039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a:t>
            </a:r>
            <a:r>
              <a:rPr lang="tr-TR" dirty="0" err="1" smtClean="0"/>
              <a:t>Process</a:t>
            </a:r>
            <a:r>
              <a:rPr lang="tr-TR" dirty="0" smtClean="0"/>
              <a:t> </a:t>
            </a:r>
            <a:r>
              <a:rPr lang="tr-TR" dirty="0" err="1" smtClean="0"/>
              <a:t>Models</a:t>
            </a:r>
            <a:r>
              <a:rPr lang="tr-TR" dirty="0" smtClean="0"/>
              <a:t> </a:t>
            </a:r>
            <a:r>
              <a:rPr lang="tr-TR" sz="2000" dirty="0" smtClean="0"/>
              <a:t>(..</a:t>
            </a:r>
            <a:r>
              <a:rPr lang="tr-TR" sz="2000" dirty="0" err="1" smtClean="0"/>
              <a:t>continued</a:t>
            </a:r>
            <a:r>
              <a:rPr lang="tr-TR" sz="2000" dirty="0" smtClean="0"/>
              <a:t>)</a:t>
            </a:r>
            <a:endParaRPr lang="tr-TR" dirty="0"/>
          </a:p>
        </p:txBody>
      </p:sp>
      <p:sp>
        <p:nvSpPr>
          <p:cNvPr id="3" name="Content Placeholder 2"/>
          <p:cNvSpPr>
            <a:spLocks noGrp="1"/>
          </p:cNvSpPr>
          <p:nvPr>
            <p:ph idx="1"/>
          </p:nvPr>
        </p:nvSpPr>
        <p:spPr>
          <a:xfrm>
            <a:off x="152400" y="1143000"/>
            <a:ext cx="8839200" cy="5486400"/>
          </a:xfrm>
        </p:spPr>
        <p:txBody>
          <a:bodyPr/>
          <a:lstStyle/>
          <a:p>
            <a:r>
              <a:rPr lang="en-GB" sz="2400" dirty="0">
                <a:solidFill>
                  <a:schemeClr val="accent1"/>
                </a:solidFill>
              </a:rPr>
              <a:t>The waterfall model</a:t>
            </a:r>
          </a:p>
          <a:p>
            <a:pPr lvl="1"/>
            <a:r>
              <a:rPr lang="en-GB" sz="2000" dirty="0"/>
              <a:t>Plan-driven model. </a:t>
            </a:r>
            <a:r>
              <a:rPr lang="en-GB" sz="2000" dirty="0" smtClean="0"/>
              <a:t>/ This approach takes </a:t>
            </a:r>
            <a:r>
              <a:rPr lang="en-GB" sz="2000" dirty="0"/>
              <a:t>the fundamental process activities of </a:t>
            </a:r>
            <a:r>
              <a:rPr lang="en-GB" sz="2000" dirty="0" smtClean="0"/>
              <a:t>specification</a:t>
            </a:r>
            <a:r>
              <a:rPr lang="en-GB" sz="2000" dirty="0"/>
              <a:t>, development, validation, and </a:t>
            </a:r>
            <a:r>
              <a:rPr lang="en-GB" sz="2000" dirty="0" smtClean="0"/>
              <a:t>evolution</a:t>
            </a:r>
            <a:r>
              <a:rPr lang="tr-TR" sz="2000" dirty="0" smtClean="0"/>
              <a:t>, </a:t>
            </a:r>
            <a:r>
              <a:rPr lang="tr-TR" sz="2000" dirty="0" err="1" smtClean="0"/>
              <a:t>and</a:t>
            </a:r>
            <a:r>
              <a:rPr lang="en-GB" sz="2000" dirty="0" smtClean="0"/>
              <a:t> represents </a:t>
            </a:r>
            <a:r>
              <a:rPr lang="en-GB" sz="2000" dirty="0"/>
              <a:t>them as </a:t>
            </a:r>
            <a:r>
              <a:rPr lang="en-GB" sz="2000" dirty="0">
                <a:solidFill>
                  <a:srgbClr val="C00000"/>
                </a:solidFill>
              </a:rPr>
              <a:t>separate process </a:t>
            </a:r>
            <a:r>
              <a:rPr lang="en-GB" sz="2000" dirty="0" smtClean="0">
                <a:solidFill>
                  <a:srgbClr val="C00000"/>
                </a:solidFill>
              </a:rPr>
              <a:t>phases</a:t>
            </a:r>
            <a:r>
              <a:rPr lang="tr-TR" sz="2000" dirty="0">
                <a:solidFill>
                  <a:srgbClr val="C00000"/>
                </a:solidFill>
              </a:rPr>
              <a:t> </a:t>
            </a:r>
            <a:r>
              <a:rPr lang="tr-TR" sz="2000" dirty="0" smtClean="0">
                <a:solidFill>
                  <a:srgbClr val="C00000"/>
                </a:solidFill>
              </a:rPr>
              <a:t>in </a:t>
            </a:r>
            <a:r>
              <a:rPr lang="tr-TR" sz="2000" dirty="0" err="1" smtClean="0">
                <a:solidFill>
                  <a:srgbClr val="C00000"/>
                </a:solidFill>
              </a:rPr>
              <a:t>sequence</a:t>
            </a:r>
            <a:r>
              <a:rPr lang="en-GB" sz="2000" dirty="0" smtClean="0"/>
              <a:t>. </a:t>
            </a:r>
            <a:endParaRPr lang="en-GB" sz="2000" dirty="0"/>
          </a:p>
          <a:p>
            <a:r>
              <a:rPr lang="en-GB" sz="2400" dirty="0">
                <a:solidFill>
                  <a:schemeClr val="accent1"/>
                </a:solidFill>
              </a:rPr>
              <a:t>Incremental development</a:t>
            </a:r>
          </a:p>
          <a:p>
            <a:pPr lvl="1"/>
            <a:r>
              <a:rPr lang="en-GB" sz="2000" dirty="0" smtClean="0"/>
              <a:t>May </a:t>
            </a:r>
            <a:r>
              <a:rPr lang="en-GB" sz="2000" dirty="0"/>
              <a:t>be plan-driven or agile</a:t>
            </a:r>
            <a:r>
              <a:rPr lang="en-GB" sz="2000" dirty="0" smtClean="0"/>
              <a:t>. / This </a:t>
            </a:r>
            <a:r>
              <a:rPr lang="en-GB" sz="2000" dirty="0"/>
              <a:t>approach interleaves the activities of </a:t>
            </a:r>
            <a:r>
              <a:rPr lang="en-GB" sz="2000" dirty="0" smtClean="0"/>
              <a:t>specification</a:t>
            </a:r>
            <a:r>
              <a:rPr lang="en-GB" sz="2000" dirty="0"/>
              <a:t>, development, and validation. The system is developed as a series of versions (</a:t>
            </a:r>
            <a:r>
              <a:rPr lang="en-GB" sz="2000" dirty="0">
                <a:solidFill>
                  <a:srgbClr val="C00000"/>
                </a:solidFill>
              </a:rPr>
              <a:t>increments</a:t>
            </a:r>
            <a:r>
              <a:rPr lang="en-GB" sz="2000" dirty="0"/>
              <a:t>), with </a:t>
            </a:r>
            <a:r>
              <a:rPr lang="en-GB" sz="2000" u="sng" dirty="0"/>
              <a:t>each version adding functionality to the previous </a:t>
            </a:r>
            <a:r>
              <a:rPr lang="en-GB" sz="2000" u="sng" dirty="0" smtClean="0"/>
              <a:t>version</a:t>
            </a:r>
            <a:r>
              <a:rPr lang="en-GB" sz="2000" dirty="0" smtClean="0"/>
              <a:t>.</a:t>
            </a:r>
            <a:endParaRPr lang="en-GB" sz="2400" dirty="0"/>
          </a:p>
          <a:p>
            <a:r>
              <a:rPr lang="en-GB" sz="2400" dirty="0">
                <a:solidFill>
                  <a:schemeClr val="accent1"/>
                </a:solidFill>
              </a:rPr>
              <a:t>Reuse-oriented software engineering</a:t>
            </a:r>
          </a:p>
          <a:p>
            <a:pPr lvl="1"/>
            <a:r>
              <a:rPr lang="en-GB" sz="2000" dirty="0" smtClean="0"/>
              <a:t>May </a:t>
            </a:r>
            <a:r>
              <a:rPr lang="en-GB" sz="2000" dirty="0"/>
              <a:t>be plan-driven or agile</a:t>
            </a:r>
            <a:r>
              <a:rPr lang="en-GB" sz="2000" dirty="0" smtClean="0"/>
              <a:t>. / This </a:t>
            </a:r>
            <a:r>
              <a:rPr lang="en-GB" sz="2000" dirty="0"/>
              <a:t>approach is based on the existence of a significant number of </a:t>
            </a:r>
            <a:r>
              <a:rPr lang="en-GB" sz="2000" dirty="0">
                <a:solidFill>
                  <a:srgbClr val="C00000"/>
                </a:solidFill>
              </a:rPr>
              <a:t>reusable components</a:t>
            </a:r>
            <a:r>
              <a:rPr lang="en-GB" sz="2000" dirty="0"/>
              <a:t>. The system development process focuses on </a:t>
            </a:r>
            <a:r>
              <a:rPr lang="en-GB" sz="2000" u="sng" dirty="0"/>
              <a:t>integrating these components into a system rather than developing them from scratch</a:t>
            </a:r>
            <a:r>
              <a:rPr lang="en-GB" sz="2000" dirty="0"/>
              <a:t>. </a:t>
            </a:r>
          </a:p>
        </p:txBody>
      </p:sp>
      <p:sp>
        <p:nvSpPr>
          <p:cNvPr id="4" name="Yuvarlatılmış Dikdörtgen 3"/>
          <p:cNvSpPr/>
          <p:nvPr/>
        </p:nvSpPr>
        <p:spPr bwMode="auto">
          <a:xfrm>
            <a:off x="114759" y="1164116"/>
            <a:ext cx="8839200" cy="1524000"/>
          </a:xfrm>
          <a:prstGeom prst="roundRect">
            <a:avLst/>
          </a:prstGeom>
          <a:noFill/>
          <a:ln w="34925" cap="flat" cmpd="sng" algn="ctr">
            <a:solidFill>
              <a:schemeClr val="accent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84129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Waterfall Model</a:t>
            </a:r>
            <a:endParaRPr lang="tr-TR" dirty="0"/>
          </a:p>
        </p:txBody>
      </p:sp>
      <p:pic>
        <p:nvPicPr>
          <p:cNvPr id="4" name="Content Placeholder 3" descr="2.1.Waterfall-model.eps"/>
          <p:cNvPicPr>
            <a:picLocks noGrp="1" noChangeAspect="1"/>
          </p:cNvPicPr>
          <p:nvPr>
            <p:ph idx="1"/>
          </p:nvPr>
        </p:nvPicPr>
        <p:blipFill>
          <a:blip r:embed="rId2"/>
          <a:srcRect t="-5958" b="-5958"/>
          <a:stretch>
            <a:fillRect/>
          </a:stretch>
        </p:blipFill>
        <p:spPr>
          <a:xfrm>
            <a:off x="515760" y="789614"/>
            <a:ext cx="8139760" cy="5122435"/>
          </a:xfrm>
          <a:prstGeom prst="rect">
            <a:avLst/>
          </a:prstGeom>
        </p:spPr>
      </p:pic>
      <p:sp>
        <p:nvSpPr>
          <p:cNvPr id="3" name="Metin kutusu 2"/>
          <p:cNvSpPr txBox="1"/>
          <p:nvPr/>
        </p:nvSpPr>
        <p:spPr>
          <a:xfrm>
            <a:off x="152400" y="5715000"/>
            <a:ext cx="8991600" cy="1308050"/>
          </a:xfrm>
          <a:prstGeom prst="rect">
            <a:avLst/>
          </a:prstGeom>
          <a:noFill/>
        </p:spPr>
        <p:txBody>
          <a:bodyPr wrap="square" rtlCol="0">
            <a:spAutoFit/>
          </a:bodyPr>
          <a:lstStyle/>
          <a:p>
            <a:r>
              <a:rPr lang="en-US" sz="2400" baseline="30000" dirty="0"/>
              <a:t>Because of the cascade from one phase to another, this model is known as the </a:t>
            </a:r>
            <a:r>
              <a:rPr lang="en-US" sz="2400" baseline="30000" dirty="0">
                <a:solidFill>
                  <a:schemeClr val="accent1"/>
                </a:solidFill>
              </a:rPr>
              <a:t>‘waterfall model.’</a:t>
            </a:r>
          </a:p>
          <a:p>
            <a:endParaRPr lang="tr-TR" sz="1050" baseline="30000" dirty="0"/>
          </a:p>
          <a:p>
            <a:r>
              <a:rPr lang="tr-TR" sz="2400" baseline="30000" dirty="0" err="1" smtClean="0"/>
              <a:t>In</a:t>
            </a:r>
            <a:r>
              <a:rPr lang="tr-TR" sz="2400" baseline="30000" dirty="0" smtClean="0"/>
              <a:t> </a:t>
            </a:r>
            <a:r>
              <a:rPr lang="tr-TR" sz="2400" baseline="30000" dirty="0"/>
              <a:t>a</a:t>
            </a:r>
            <a:r>
              <a:rPr lang="en-US" sz="2400" baseline="30000" dirty="0"/>
              <a:t> </a:t>
            </a:r>
            <a:r>
              <a:rPr lang="en-US" sz="2400" baseline="30000" dirty="0">
                <a:solidFill>
                  <a:srgbClr val="C00000"/>
                </a:solidFill>
              </a:rPr>
              <a:t>plan-driven process</a:t>
            </a:r>
            <a:r>
              <a:rPr lang="en-US" sz="2400" baseline="30000" dirty="0"/>
              <a:t>—in principle, you must plan and schedule all of the process activities before starting work on</a:t>
            </a:r>
            <a:r>
              <a:rPr lang="tr-TR" sz="2400" baseline="30000" dirty="0"/>
              <a:t> </a:t>
            </a:r>
            <a:r>
              <a:rPr lang="en-US" sz="2400" baseline="30000" dirty="0"/>
              <a:t>them.</a:t>
            </a:r>
          </a:p>
          <a:p>
            <a:endParaRPr lang="en-US" sz="2400" dirty="0"/>
          </a:p>
        </p:txBody>
      </p:sp>
    </p:spTree>
    <p:extLst>
      <p:ext uri="{BB962C8B-B14F-4D97-AF65-F5344CB8AC3E}">
        <p14:creationId xmlns:p14="http://schemas.microsoft.com/office/powerpoint/2010/main" val="28913843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a:t>
            </a:r>
            <a:r>
              <a:rPr lang="en-GB" dirty="0" smtClean="0"/>
              <a:t>Model Phases</a:t>
            </a:r>
            <a:endParaRPr lang="tr-TR" dirty="0"/>
          </a:p>
        </p:txBody>
      </p:sp>
      <p:sp>
        <p:nvSpPr>
          <p:cNvPr id="3" name="Content Placeholder 2"/>
          <p:cNvSpPr>
            <a:spLocks noGrp="1"/>
          </p:cNvSpPr>
          <p:nvPr>
            <p:ph idx="1"/>
          </p:nvPr>
        </p:nvSpPr>
        <p:spPr/>
        <p:txBody>
          <a:bodyPr/>
          <a:lstStyle/>
          <a:p>
            <a:r>
              <a:rPr lang="en-GB" sz="2600" dirty="0"/>
              <a:t>There are separate identified </a:t>
            </a:r>
            <a:r>
              <a:rPr lang="en-GB" sz="2600" dirty="0">
                <a:solidFill>
                  <a:srgbClr val="C00000"/>
                </a:solidFill>
              </a:rPr>
              <a:t>phases</a:t>
            </a:r>
            <a:r>
              <a:rPr lang="en-GB" sz="2600" dirty="0"/>
              <a:t> in the waterfall model:</a:t>
            </a:r>
          </a:p>
          <a:p>
            <a:pPr lvl="1"/>
            <a:r>
              <a:rPr lang="en-GB" sz="2400" dirty="0"/>
              <a:t>Requirements analysis and definition</a:t>
            </a:r>
          </a:p>
          <a:p>
            <a:pPr lvl="1"/>
            <a:r>
              <a:rPr lang="en-GB" sz="2400" dirty="0"/>
              <a:t>System and software design</a:t>
            </a:r>
          </a:p>
          <a:p>
            <a:pPr lvl="1"/>
            <a:r>
              <a:rPr lang="en-GB" sz="2400" dirty="0"/>
              <a:t>Implementation and unit testing</a:t>
            </a:r>
          </a:p>
          <a:p>
            <a:pPr lvl="1"/>
            <a:r>
              <a:rPr lang="en-GB" sz="2400" dirty="0"/>
              <a:t>Integration and system testing</a:t>
            </a:r>
          </a:p>
          <a:p>
            <a:pPr lvl="1"/>
            <a:r>
              <a:rPr lang="en-GB" sz="2400" dirty="0"/>
              <a:t>Operation and maintenance</a:t>
            </a:r>
          </a:p>
          <a:p>
            <a:endParaRPr lang="en-GB" sz="2600" dirty="0" smtClean="0"/>
          </a:p>
          <a:p>
            <a:r>
              <a:rPr lang="en-GB" sz="2400" dirty="0" smtClean="0"/>
              <a:t>The </a:t>
            </a:r>
            <a:r>
              <a:rPr lang="en-GB" sz="2400" dirty="0">
                <a:solidFill>
                  <a:srgbClr val="C00000"/>
                </a:solidFill>
              </a:rPr>
              <a:t>main</a:t>
            </a:r>
            <a:r>
              <a:rPr lang="en-GB" sz="2400" dirty="0"/>
              <a:t> </a:t>
            </a:r>
            <a:r>
              <a:rPr lang="en-GB" sz="2400" dirty="0">
                <a:solidFill>
                  <a:srgbClr val="C00000"/>
                </a:solidFill>
              </a:rPr>
              <a:t>drawback </a:t>
            </a:r>
            <a:r>
              <a:rPr lang="en-GB" sz="2400" dirty="0"/>
              <a:t>of the waterfall model is the difficulty of accommodating change after the process is underway. In principle, </a:t>
            </a:r>
            <a:r>
              <a:rPr lang="en-GB" sz="2400" u="sng" dirty="0"/>
              <a:t>a phase has to be complete before moving onto the next phase</a:t>
            </a:r>
            <a:r>
              <a:rPr lang="en-GB" sz="2400" dirty="0" smtClean="0"/>
              <a:t>.</a:t>
            </a:r>
            <a:endParaRPr lang="en-GB" sz="2600" dirty="0"/>
          </a:p>
        </p:txBody>
      </p:sp>
    </p:spTree>
    <p:extLst>
      <p:ext uri="{BB962C8B-B14F-4D97-AF65-F5344CB8AC3E}">
        <p14:creationId xmlns:p14="http://schemas.microsoft.com/office/powerpoint/2010/main" val="3693566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2" y="4406900"/>
            <a:ext cx="8116887" cy="1362075"/>
          </a:xfrm>
        </p:spPr>
        <p:txBody>
          <a:bodyPr/>
          <a:lstStyle/>
          <a:p>
            <a:r>
              <a:rPr lang="tr-TR" sz="3200" dirty="0" smtClean="0"/>
              <a:t>1.1 </a:t>
            </a:r>
            <a:r>
              <a:rPr lang="en-US" sz="3200" dirty="0" smtClean="0"/>
              <a:t>Profess</a:t>
            </a:r>
            <a:r>
              <a:rPr lang="tr-TR" sz="3200" dirty="0" smtClean="0"/>
              <a:t>I</a:t>
            </a:r>
            <a:r>
              <a:rPr lang="en-US" sz="3200" dirty="0" err="1" smtClean="0"/>
              <a:t>onal</a:t>
            </a:r>
            <a:r>
              <a:rPr lang="en-US" sz="3200" dirty="0" smtClean="0"/>
              <a:t> software </a:t>
            </a:r>
            <a:r>
              <a:rPr lang="en-US" sz="3200" dirty="0"/>
              <a:t>development </a:t>
            </a:r>
            <a:endParaRPr lang="tr-TR" sz="3200" dirty="0"/>
          </a:p>
        </p:txBody>
      </p:sp>
      <p:sp>
        <p:nvSpPr>
          <p:cNvPr id="5" name="Text Placeholder 4"/>
          <p:cNvSpPr>
            <a:spLocks noGrp="1"/>
          </p:cNvSpPr>
          <p:nvPr>
            <p:ph type="body" idx="1"/>
          </p:nvPr>
        </p:nvSpPr>
        <p:spPr/>
        <p:txBody>
          <a:bodyPr/>
          <a:lstStyle/>
          <a:p>
            <a:endParaRPr lang="tr-TR"/>
          </a:p>
        </p:txBody>
      </p:sp>
    </p:spTree>
    <p:extLst>
      <p:ext uri="{BB962C8B-B14F-4D97-AF65-F5344CB8AC3E}">
        <p14:creationId xmlns:p14="http://schemas.microsoft.com/office/powerpoint/2010/main" val="7770400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a:t>
            </a:r>
            <a:r>
              <a:rPr lang="en-GB" dirty="0" smtClean="0"/>
              <a:t>Model Phases</a:t>
            </a:r>
            <a:endParaRPr lang="tr-TR" dirty="0"/>
          </a:p>
        </p:txBody>
      </p:sp>
      <p:sp>
        <p:nvSpPr>
          <p:cNvPr id="3" name="Content Placeholder 2"/>
          <p:cNvSpPr>
            <a:spLocks noGrp="1"/>
          </p:cNvSpPr>
          <p:nvPr>
            <p:ph idx="1"/>
          </p:nvPr>
        </p:nvSpPr>
        <p:spPr>
          <a:xfrm>
            <a:off x="304800" y="1219200"/>
            <a:ext cx="8153400" cy="5410200"/>
          </a:xfrm>
        </p:spPr>
        <p:txBody>
          <a:bodyPr/>
          <a:lstStyle/>
          <a:p>
            <a:r>
              <a:rPr lang="en-US" sz="2400" i="1" dirty="0" smtClean="0">
                <a:solidFill>
                  <a:srgbClr val="558ED5"/>
                </a:solidFill>
              </a:rPr>
              <a:t>Requirements </a:t>
            </a:r>
            <a:r>
              <a:rPr lang="en-US" sz="2400" i="1" dirty="0">
                <a:solidFill>
                  <a:srgbClr val="558ED5"/>
                </a:solidFill>
              </a:rPr>
              <a:t>analysis and </a:t>
            </a:r>
            <a:r>
              <a:rPr lang="en-US" sz="2400" i="1" dirty="0" smtClean="0">
                <a:solidFill>
                  <a:srgbClr val="558ED5"/>
                </a:solidFill>
              </a:rPr>
              <a:t>definition. </a:t>
            </a:r>
            <a:r>
              <a:rPr lang="en-US" sz="2000" dirty="0"/>
              <a:t>The system’s services, constraints, and goals are established by consultation with system users. They are then defined in detail and serve as a </a:t>
            </a:r>
            <a:r>
              <a:rPr lang="en-US" sz="2000" dirty="0">
                <a:solidFill>
                  <a:srgbClr val="C00000"/>
                </a:solidFill>
              </a:rPr>
              <a:t>system specification</a:t>
            </a:r>
            <a:r>
              <a:rPr lang="en-US" sz="2000" dirty="0"/>
              <a:t>. </a:t>
            </a:r>
          </a:p>
          <a:p>
            <a:r>
              <a:rPr lang="en-US" sz="2400" i="1" dirty="0">
                <a:solidFill>
                  <a:srgbClr val="558ED5"/>
                </a:solidFill>
              </a:rPr>
              <a:t>System and software </a:t>
            </a:r>
            <a:r>
              <a:rPr lang="en-US" sz="2400" i="1" dirty="0" smtClean="0">
                <a:solidFill>
                  <a:srgbClr val="558ED5"/>
                </a:solidFill>
              </a:rPr>
              <a:t>design</a:t>
            </a:r>
            <a:r>
              <a:rPr lang="en-US" sz="2400" i="1" dirty="0" smtClean="0"/>
              <a:t>. </a:t>
            </a:r>
            <a:r>
              <a:rPr lang="en-US" sz="2000" dirty="0"/>
              <a:t>The systems design process allocates the </a:t>
            </a:r>
            <a:r>
              <a:rPr lang="en-US" sz="2000" dirty="0" smtClean="0"/>
              <a:t>requirements </a:t>
            </a:r>
            <a:r>
              <a:rPr lang="en-US" sz="2000" dirty="0"/>
              <a:t>to either hardware or software systems by establishing an </a:t>
            </a:r>
            <a:r>
              <a:rPr lang="en-US" sz="2000" dirty="0">
                <a:solidFill>
                  <a:srgbClr val="C00000"/>
                </a:solidFill>
              </a:rPr>
              <a:t>overall system architecture</a:t>
            </a:r>
            <a:r>
              <a:rPr lang="en-US" sz="2000" dirty="0"/>
              <a:t>. </a:t>
            </a:r>
            <a:r>
              <a:rPr lang="en-US" sz="2000" u="sng" dirty="0"/>
              <a:t>Software design</a:t>
            </a:r>
            <a:r>
              <a:rPr lang="en-US" sz="2000" dirty="0"/>
              <a:t> involves identifying and describing the </a:t>
            </a:r>
            <a:r>
              <a:rPr lang="en-US" sz="2000" dirty="0" smtClean="0"/>
              <a:t>fundamental </a:t>
            </a:r>
            <a:r>
              <a:rPr lang="en-US" sz="2000" dirty="0"/>
              <a:t>software system abstractions and their relationships. </a:t>
            </a:r>
          </a:p>
          <a:p>
            <a:r>
              <a:rPr lang="en-US" sz="2400" i="1" dirty="0" smtClean="0">
                <a:solidFill>
                  <a:srgbClr val="558ED5"/>
                </a:solidFill>
              </a:rPr>
              <a:t>Implementation and unit testing. </a:t>
            </a:r>
            <a:r>
              <a:rPr lang="en-US" sz="2000" dirty="0" smtClean="0"/>
              <a:t>The </a:t>
            </a:r>
            <a:r>
              <a:rPr lang="en-US" sz="2000" dirty="0"/>
              <a:t>software design is </a:t>
            </a:r>
            <a:r>
              <a:rPr lang="en-US" sz="2000" dirty="0" smtClean="0"/>
              <a:t>realized </a:t>
            </a:r>
            <a:r>
              <a:rPr lang="en-US" sz="2000" dirty="0"/>
              <a:t>as a set of programs or </a:t>
            </a:r>
            <a:r>
              <a:rPr lang="en-US" sz="2000" dirty="0">
                <a:solidFill>
                  <a:srgbClr val="C00000"/>
                </a:solidFill>
              </a:rPr>
              <a:t>program units</a:t>
            </a:r>
            <a:r>
              <a:rPr lang="en-US" sz="2000" dirty="0"/>
              <a:t>. </a:t>
            </a:r>
            <a:r>
              <a:rPr lang="en-US" sz="2000" u="sng" dirty="0">
                <a:solidFill>
                  <a:schemeClr val="tx1">
                    <a:lumMod val="75000"/>
                    <a:lumOff val="25000"/>
                  </a:schemeClr>
                </a:solidFill>
              </a:rPr>
              <a:t>Unit testing</a:t>
            </a:r>
            <a:r>
              <a:rPr lang="en-US" sz="2000" dirty="0">
                <a:solidFill>
                  <a:schemeClr val="tx1">
                    <a:lumMod val="75000"/>
                    <a:lumOff val="25000"/>
                  </a:schemeClr>
                </a:solidFill>
              </a:rPr>
              <a:t> </a:t>
            </a:r>
            <a:r>
              <a:rPr lang="en-US" sz="2000" dirty="0"/>
              <a:t>involves verifying that each unit meets its specification. </a:t>
            </a:r>
          </a:p>
          <a:p>
            <a:r>
              <a:rPr lang="en-GB" sz="2400" i="1" dirty="0">
                <a:solidFill>
                  <a:srgbClr val="558ED5"/>
                </a:solidFill>
                <a:cs typeface="ＭＳ Ｐゴシック" charset="0"/>
              </a:rPr>
              <a:t>Integration and system </a:t>
            </a:r>
            <a:r>
              <a:rPr lang="en-GB" sz="2400" i="1" dirty="0" smtClean="0">
                <a:solidFill>
                  <a:srgbClr val="558ED5"/>
                </a:solidFill>
                <a:cs typeface="ＭＳ Ｐゴシック" charset="0"/>
              </a:rPr>
              <a:t>testing.</a:t>
            </a:r>
            <a:endParaRPr lang="en-GB" sz="2400" i="1" dirty="0">
              <a:solidFill>
                <a:srgbClr val="558ED5"/>
              </a:solidFill>
              <a:cs typeface="ＭＳ Ｐゴシック" charset="0"/>
            </a:endParaRPr>
          </a:p>
          <a:p>
            <a:r>
              <a:rPr lang="en-GB" sz="2400" i="1" dirty="0">
                <a:solidFill>
                  <a:srgbClr val="558ED5"/>
                </a:solidFill>
                <a:cs typeface="ＭＳ Ｐゴシック" charset="0"/>
              </a:rPr>
              <a:t>Operation and </a:t>
            </a:r>
            <a:r>
              <a:rPr lang="en-GB" sz="2400" i="1" dirty="0" smtClean="0">
                <a:solidFill>
                  <a:srgbClr val="558ED5"/>
                </a:solidFill>
                <a:cs typeface="ＭＳ Ｐゴシック" charset="0"/>
              </a:rPr>
              <a:t>maintenance</a:t>
            </a:r>
            <a:r>
              <a:rPr lang="en-GB" sz="2600" dirty="0"/>
              <a:t>.</a:t>
            </a:r>
            <a:endParaRPr lang="en-GB" sz="2400" i="1" dirty="0">
              <a:solidFill>
                <a:srgbClr val="558ED5"/>
              </a:solidFill>
              <a:cs typeface="ＭＳ Ｐゴシック" charset="0"/>
            </a:endParaRPr>
          </a:p>
        </p:txBody>
      </p:sp>
    </p:spTree>
    <p:extLst>
      <p:ext uri="{BB962C8B-B14F-4D97-AF65-F5344CB8AC3E}">
        <p14:creationId xmlns:p14="http://schemas.microsoft.com/office/powerpoint/2010/main" val="12056766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a:t>
            </a:r>
            <a:r>
              <a:rPr lang="en-GB" dirty="0" smtClean="0"/>
              <a:t>Model Phases</a:t>
            </a:r>
            <a:endParaRPr lang="tr-TR" dirty="0"/>
          </a:p>
        </p:txBody>
      </p:sp>
      <p:sp>
        <p:nvSpPr>
          <p:cNvPr id="3" name="Content Placeholder 2"/>
          <p:cNvSpPr>
            <a:spLocks noGrp="1"/>
          </p:cNvSpPr>
          <p:nvPr>
            <p:ph idx="1"/>
          </p:nvPr>
        </p:nvSpPr>
        <p:spPr>
          <a:xfrm>
            <a:off x="152400" y="1219200"/>
            <a:ext cx="8839200" cy="5410200"/>
          </a:xfrm>
        </p:spPr>
        <p:txBody>
          <a:bodyPr/>
          <a:lstStyle/>
          <a:p>
            <a:r>
              <a:rPr lang="en-US" sz="2400" i="1" dirty="0" smtClean="0">
                <a:solidFill>
                  <a:srgbClr val="558ED5"/>
                </a:solidFill>
              </a:rPr>
              <a:t>Requirements </a:t>
            </a:r>
            <a:r>
              <a:rPr lang="en-US" sz="2400" i="1" dirty="0">
                <a:solidFill>
                  <a:srgbClr val="558ED5"/>
                </a:solidFill>
              </a:rPr>
              <a:t>analysis and </a:t>
            </a:r>
            <a:r>
              <a:rPr lang="en-US" sz="2400" i="1" dirty="0" smtClean="0">
                <a:solidFill>
                  <a:srgbClr val="558ED5"/>
                </a:solidFill>
              </a:rPr>
              <a:t>definition. </a:t>
            </a:r>
          </a:p>
          <a:p>
            <a:r>
              <a:rPr lang="en-US" sz="2400" i="1" dirty="0" smtClean="0">
                <a:solidFill>
                  <a:srgbClr val="558ED5"/>
                </a:solidFill>
              </a:rPr>
              <a:t>System </a:t>
            </a:r>
            <a:r>
              <a:rPr lang="en-US" sz="2400" i="1" dirty="0">
                <a:solidFill>
                  <a:srgbClr val="558ED5"/>
                </a:solidFill>
              </a:rPr>
              <a:t>and software </a:t>
            </a:r>
            <a:r>
              <a:rPr lang="en-US" sz="2400" i="1" dirty="0" smtClean="0">
                <a:solidFill>
                  <a:srgbClr val="558ED5"/>
                </a:solidFill>
              </a:rPr>
              <a:t>design</a:t>
            </a:r>
            <a:r>
              <a:rPr lang="en-US" sz="2400" i="1" dirty="0" smtClean="0"/>
              <a:t>. </a:t>
            </a:r>
          </a:p>
          <a:p>
            <a:r>
              <a:rPr lang="en-US" sz="2400" i="1" dirty="0" smtClean="0">
                <a:solidFill>
                  <a:srgbClr val="558ED5"/>
                </a:solidFill>
              </a:rPr>
              <a:t>Implementation and unit testing. </a:t>
            </a:r>
            <a:endParaRPr lang="en-US" sz="2400" dirty="0"/>
          </a:p>
          <a:p>
            <a:r>
              <a:rPr lang="en-US" sz="2400" i="1" dirty="0">
                <a:solidFill>
                  <a:srgbClr val="558ED5"/>
                </a:solidFill>
              </a:rPr>
              <a:t>Integration and system </a:t>
            </a:r>
            <a:r>
              <a:rPr lang="en-US" sz="2400" i="1" dirty="0" smtClean="0">
                <a:solidFill>
                  <a:srgbClr val="558ED5"/>
                </a:solidFill>
              </a:rPr>
              <a:t>testing. </a:t>
            </a:r>
            <a:r>
              <a:rPr lang="en-US" sz="2000" dirty="0"/>
              <a:t>The individual program units or programs are </a:t>
            </a:r>
            <a:r>
              <a:rPr lang="en-US" sz="2000" u="sng" dirty="0"/>
              <a:t>integrated and tested</a:t>
            </a:r>
            <a:r>
              <a:rPr lang="en-US" sz="2000" dirty="0"/>
              <a:t> as a </a:t>
            </a:r>
            <a:r>
              <a:rPr lang="en-US" sz="2000" dirty="0">
                <a:solidFill>
                  <a:schemeClr val="accent2"/>
                </a:solidFill>
              </a:rPr>
              <a:t>complete system</a:t>
            </a:r>
            <a:r>
              <a:rPr lang="en-US" sz="2000" dirty="0"/>
              <a:t> to ensure that the software requirements have been met. After testing, the software system is delivered to the customer. </a:t>
            </a:r>
          </a:p>
          <a:p>
            <a:r>
              <a:rPr lang="en-US" sz="2400" i="1" dirty="0">
                <a:solidFill>
                  <a:srgbClr val="558ED5"/>
                </a:solidFill>
              </a:rPr>
              <a:t>Operation and </a:t>
            </a:r>
            <a:r>
              <a:rPr lang="en-US" sz="2400" i="1" dirty="0" smtClean="0">
                <a:solidFill>
                  <a:srgbClr val="558ED5"/>
                </a:solidFill>
              </a:rPr>
              <a:t>maintenance</a:t>
            </a:r>
            <a:r>
              <a:rPr lang="en-US" sz="2400" i="1" dirty="0" smtClean="0"/>
              <a:t>. </a:t>
            </a:r>
            <a:r>
              <a:rPr lang="en-US" sz="2000" dirty="0" smtClean="0"/>
              <a:t>The </a:t>
            </a:r>
            <a:r>
              <a:rPr lang="en-US" sz="2000" u="sng" dirty="0"/>
              <a:t>system is installed</a:t>
            </a:r>
            <a:r>
              <a:rPr lang="en-US" sz="2000" dirty="0"/>
              <a:t> and put into practical use. </a:t>
            </a:r>
            <a:r>
              <a:rPr lang="en-US" sz="2000" u="sng" dirty="0">
                <a:solidFill>
                  <a:schemeClr val="tx1">
                    <a:lumMod val="75000"/>
                    <a:lumOff val="25000"/>
                  </a:schemeClr>
                </a:solidFill>
              </a:rPr>
              <a:t>Maintenance</a:t>
            </a:r>
            <a:r>
              <a:rPr lang="en-US" sz="2000" dirty="0"/>
              <a:t> involves correcting errors which were not discovered in earlier stages of the life cycle, improving the implementation of system units and enhancing the system’s services as new requirements are discovered</a:t>
            </a:r>
            <a:r>
              <a:rPr lang="en-US" sz="2000" dirty="0" smtClean="0"/>
              <a:t>.</a:t>
            </a:r>
            <a:endParaRPr lang="en-US" sz="2000" dirty="0"/>
          </a:p>
        </p:txBody>
      </p:sp>
    </p:spTree>
    <p:extLst>
      <p:ext uri="{BB962C8B-B14F-4D97-AF65-F5344CB8AC3E}">
        <p14:creationId xmlns:p14="http://schemas.microsoft.com/office/powerpoint/2010/main" val="4586852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Waterfall</a:t>
            </a:r>
            <a:r>
              <a:rPr lang="tr-TR" dirty="0" smtClean="0"/>
              <a:t> Model </a:t>
            </a:r>
            <a:r>
              <a:rPr lang="tr-TR" dirty="0" err="1" smtClean="0"/>
              <a:t>Outputs</a:t>
            </a:r>
            <a:endParaRPr lang="en-US" dirty="0"/>
          </a:p>
        </p:txBody>
      </p:sp>
      <p:pic>
        <p:nvPicPr>
          <p:cNvPr id="4" name="Resim 3"/>
          <p:cNvPicPr>
            <a:picLocks noChangeAspect="1"/>
          </p:cNvPicPr>
          <p:nvPr/>
        </p:nvPicPr>
        <p:blipFill>
          <a:blip r:embed="rId2"/>
          <a:stretch>
            <a:fillRect/>
          </a:stretch>
        </p:blipFill>
        <p:spPr>
          <a:xfrm>
            <a:off x="152400" y="1676400"/>
            <a:ext cx="8686800" cy="4667250"/>
          </a:xfrm>
          <a:prstGeom prst="rect">
            <a:avLst/>
          </a:prstGeom>
        </p:spPr>
      </p:pic>
    </p:spTree>
    <p:extLst>
      <p:ext uri="{BB962C8B-B14F-4D97-AF65-F5344CB8AC3E}">
        <p14:creationId xmlns:p14="http://schemas.microsoft.com/office/powerpoint/2010/main" val="32509001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The</a:t>
            </a:r>
            <a:r>
              <a:rPr lang="tr-TR" dirty="0" smtClean="0"/>
              <a:t> </a:t>
            </a:r>
            <a:r>
              <a:rPr lang="tr-TR" dirty="0" err="1" smtClean="0"/>
              <a:t>Waterfall</a:t>
            </a:r>
            <a:r>
              <a:rPr lang="tr-TR" dirty="0" smtClean="0"/>
              <a:t> Model</a:t>
            </a:r>
            <a:endParaRPr lang="tr-TR" dirty="0"/>
          </a:p>
        </p:txBody>
      </p:sp>
      <p:sp>
        <p:nvSpPr>
          <p:cNvPr id="3" name="Content Placeholder 2"/>
          <p:cNvSpPr>
            <a:spLocks noGrp="1"/>
          </p:cNvSpPr>
          <p:nvPr>
            <p:ph idx="1"/>
          </p:nvPr>
        </p:nvSpPr>
        <p:spPr/>
        <p:txBody>
          <a:bodyPr/>
          <a:lstStyle/>
          <a:p>
            <a:r>
              <a:rPr lang="en-US" sz="2600" dirty="0"/>
              <a:t>In principle, the result of each phase is one or more documents that are </a:t>
            </a:r>
            <a:r>
              <a:rPr lang="en-US" sz="2600" u="sng" dirty="0"/>
              <a:t>approved</a:t>
            </a:r>
            <a:r>
              <a:rPr lang="en-US" sz="2600" dirty="0"/>
              <a:t> </a:t>
            </a:r>
            <a:r>
              <a:rPr lang="en-US" sz="2600" dirty="0" smtClean="0"/>
              <a:t>(</a:t>
            </a:r>
            <a:r>
              <a:rPr lang="en-US" sz="2600" dirty="0"/>
              <a:t>‘</a:t>
            </a:r>
            <a:r>
              <a:rPr lang="en-US" sz="2600" u="sng" dirty="0"/>
              <a:t>signed off</a:t>
            </a:r>
            <a:r>
              <a:rPr lang="en-US" sz="2600" dirty="0"/>
              <a:t>’). The following phase should not start until the previous phase has </a:t>
            </a:r>
            <a:r>
              <a:rPr lang="en-US" sz="2600" dirty="0" smtClean="0"/>
              <a:t>finished</a:t>
            </a:r>
            <a:r>
              <a:rPr lang="en-US" sz="2600" dirty="0"/>
              <a:t>. </a:t>
            </a:r>
            <a:endParaRPr lang="en-US" sz="2600" dirty="0" smtClean="0"/>
          </a:p>
          <a:p>
            <a:pPr lvl="1"/>
            <a:r>
              <a:rPr lang="en-US" sz="2200" dirty="0" smtClean="0"/>
              <a:t>In </a:t>
            </a:r>
            <a:r>
              <a:rPr lang="en-US" sz="2200" dirty="0"/>
              <a:t>practice, these stages overlap and feed information to each other. </a:t>
            </a:r>
            <a:endParaRPr lang="en-US" sz="2200" dirty="0" smtClean="0"/>
          </a:p>
          <a:p>
            <a:pPr lvl="1"/>
            <a:r>
              <a:rPr lang="en-US" sz="2200" dirty="0" smtClean="0"/>
              <a:t>During </a:t>
            </a:r>
            <a:r>
              <a:rPr lang="en-US" sz="2200" dirty="0"/>
              <a:t>design, problems with requirements are identified. During coding, design problems are found and so on. </a:t>
            </a:r>
            <a:endParaRPr lang="en-US" sz="2200" dirty="0" smtClean="0"/>
          </a:p>
          <a:p>
            <a:endParaRPr lang="en-US" sz="2600" dirty="0"/>
          </a:p>
          <a:p>
            <a:r>
              <a:rPr lang="en-US" sz="2600" dirty="0" smtClean="0"/>
              <a:t>The </a:t>
            </a:r>
            <a:r>
              <a:rPr lang="en-US" sz="2600" dirty="0"/>
              <a:t>software process is not a simple linear model but involves </a:t>
            </a:r>
            <a:r>
              <a:rPr lang="en-US" sz="2600" u="sng" dirty="0"/>
              <a:t>feedback</a:t>
            </a:r>
            <a:r>
              <a:rPr lang="en-US" sz="2600" dirty="0"/>
              <a:t> from one phase to another. Documents produced in each phase may then have to be modified to reflect the changes made. </a:t>
            </a:r>
          </a:p>
          <a:p>
            <a:endParaRPr lang="tr-TR" sz="2600" dirty="0"/>
          </a:p>
        </p:txBody>
      </p:sp>
    </p:spTree>
    <p:extLst>
      <p:ext uri="{BB962C8B-B14F-4D97-AF65-F5344CB8AC3E}">
        <p14:creationId xmlns:p14="http://schemas.microsoft.com/office/powerpoint/2010/main" val="38905490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The</a:t>
            </a:r>
            <a:r>
              <a:rPr lang="tr-TR" dirty="0" smtClean="0"/>
              <a:t> </a:t>
            </a:r>
            <a:r>
              <a:rPr lang="tr-TR" dirty="0" err="1" smtClean="0"/>
              <a:t>Waterfall</a:t>
            </a:r>
            <a:r>
              <a:rPr lang="tr-TR" dirty="0" smtClean="0"/>
              <a:t> Model - </a:t>
            </a:r>
            <a:r>
              <a:rPr lang="tr-TR" dirty="0" err="1" smtClean="0"/>
              <a:t>Benefits</a:t>
            </a:r>
            <a:endParaRPr lang="tr-TR" dirty="0"/>
          </a:p>
        </p:txBody>
      </p:sp>
      <p:sp>
        <p:nvSpPr>
          <p:cNvPr id="3" name="Content Placeholder 2"/>
          <p:cNvSpPr>
            <a:spLocks noGrp="1"/>
          </p:cNvSpPr>
          <p:nvPr>
            <p:ph idx="1"/>
          </p:nvPr>
        </p:nvSpPr>
        <p:spPr>
          <a:xfrm>
            <a:off x="152400" y="1143000"/>
            <a:ext cx="8458200" cy="5486400"/>
          </a:xfrm>
        </p:spPr>
        <p:txBody>
          <a:bodyPr/>
          <a:lstStyle/>
          <a:p>
            <a:r>
              <a:rPr lang="en-US" sz="2400" dirty="0"/>
              <a:t>The waterfall model is </a:t>
            </a:r>
            <a:r>
              <a:rPr lang="en-US" sz="2400" dirty="0">
                <a:solidFill>
                  <a:schemeClr val="accent2"/>
                </a:solidFill>
              </a:rPr>
              <a:t>consistent with other engineering process </a:t>
            </a:r>
            <a:r>
              <a:rPr lang="en-US" sz="2400" dirty="0" smtClean="0">
                <a:solidFill>
                  <a:schemeClr val="accent2"/>
                </a:solidFill>
              </a:rPr>
              <a:t>models</a:t>
            </a:r>
            <a:r>
              <a:rPr lang="tr-TR" sz="2400" dirty="0" smtClean="0"/>
              <a:t>.</a:t>
            </a:r>
          </a:p>
          <a:p>
            <a:endParaRPr lang="tr-TR" sz="700" dirty="0" smtClean="0">
              <a:solidFill>
                <a:schemeClr val="accent1"/>
              </a:solidFill>
            </a:endParaRPr>
          </a:p>
          <a:p>
            <a:r>
              <a:rPr lang="tr-TR" sz="2400" dirty="0" smtClean="0">
                <a:solidFill>
                  <a:schemeClr val="accent1"/>
                </a:solidFill>
              </a:rPr>
              <a:t>D</a:t>
            </a:r>
            <a:r>
              <a:rPr lang="en-US" sz="2400" dirty="0" err="1" smtClean="0">
                <a:solidFill>
                  <a:schemeClr val="accent1"/>
                </a:solidFill>
              </a:rPr>
              <a:t>ocumentation</a:t>
            </a:r>
            <a:r>
              <a:rPr lang="en-US" sz="2400" dirty="0" smtClean="0">
                <a:solidFill>
                  <a:schemeClr val="accent1"/>
                </a:solidFill>
              </a:rPr>
              <a:t> </a:t>
            </a:r>
            <a:r>
              <a:rPr lang="en-US" sz="2400" dirty="0">
                <a:solidFill>
                  <a:schemeClr val="tx1">
                    <a:lumMod val="75000"/>
                    <a:lumOff val="25000"/>
                  </a:schemeClr>
                </a:solidFill>
              </a:rPr>
              <a:t>is produced at each phase. </a:t>
            </a:r>
            <a:endParaRPr lang="tr-TR" sz="2400" dirty="0" smtClean="0">
              <a:solidFill>
                <a:schemeClr val="tx1">
                  <a:lumMod val="75000"/>
                  <a:lumOff val="25000"/>
                </a:schemeClr>
              </a:solidFill>
            </a:endParaRPr>
          </a:p>
          <a:p>
            <a:pPr lvl="1"/>
            <a:r>
              <a:rPr lang="en-US" sz="2000" dirty="0" smtClean="0"/>
              <a:t>This </a:t>
            </a:r>
            <a:r>
              <a:rPr lang="en-US" sz="2000" u="sng" dirty="0"/>
              <a:t>makes the process visible</a:t>
            </a:r>
            <a:r>
              <a:rPr lang="en-US" sz="2000" dirty="0"/>
              <a:t> so managers can monitor progress against the development plan. </a:t>
            </a:r>
            <a:endParaRPr lang="en-US" sz="2000" dirty="0" smtClean="0"/>
          </a:p>
          <a:p>
            <a:endParaRPr lang="tr-TR" sz="700" dirty="0" smtClean="0"/>
          </a:p>
          <a:p>
            <a:r>
              <a:rPr lang="en-US" sz="2400" dirty="0" smtClean="0"/>
              <a:t>As </a:t>
            </a:r>
            <a:r>
              <a:rPr lang="en-US" sz="2400" dirty="0"/>
              <a:t>is </a:t>
            </a:r>
            <a:r>
              <a:rPr lang="en-US" sz="2400" dirty="0">
                <a:solidFill>
                  <a:schemeClr val="accent2"/>
                </a:solidFill>
              </a:rPr>
              <a:t>easier to use a common management model in other engineering projects</a:t>
            </a:r>
            <a:r>
              <a:rPr lang="en-US" sz="2400" dirty="0"/>
              <a:t> for the whole project, software processes based on the waterfall model are still commonly used. </a:t>
            </a:r>
          </a:p>
          <a:p>
            <a:endParaRPr lang="tr-TR" sz="2400" dirty="0" smtClean="0"/>
          </a:p>
        </p:txBody>
      </p:sp>
    </p:spTree>
    <p:extLst>
      <p:ext uri="{BB962C8B-B14F-4D97-AF65-F5344CB8AC3E}">
        <p14:creationId xmlns:p14="http://schemas.microsoft.com/office/powerpoint/2010/main" val="4198802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Waterfall</a:t>
            </a:r>
            <a:r>
              <a:rPr lang="tr-TR" dirty="0" smtClean="0"/>
              <a:t> Model - </a:t>
            </a:r>
            <a:r>
              <a:rPr lang="tr-TR" dirty="0" err="1" smtClean="0"/>
              <a:t>Problems</a:t>
            </a:r>
            <a:endParaRPr lang="tr-TR" dirty="0"/>
          </a:p>
        </p:txBody>
      </p:sp>
      <p:sp>
        <p:nvSpPr>
          <p:cNvPr id="3" name="Content Placeholder 2"/>
          <p:cNvSpPr>
            <a:spLocks noGrp="1"/>
          </p:cNvSpPr>
          <p:nvPr>
            <p:ph idx="1"/>
          </p:nvPr>
        </p:nvSpPr>
        <p:spPr>
          <a:xfrm>
            <a:off x="76200" y="1143000"/>
            <a:ext cx="8991600" cy="5562600"/>
          </a:xfrm>
        </p:spPr>
        <p:txBody>
          <a:bodyPr/>
          <a:lstStyle/>
          <a:p>
            <a:r>
              <a:rPr lang="tr-TR" sz="2400" dirty="0" err="1" smtClean="0">
                <a:solidFill>
                  <a:schemeClr val="tx1">
                    <a:lumMod val="75000"/>
                    <a:lumOff val="25000"/>
                  </a:schemeClr>
                </a:solidFill>
              </a:rPr>
              <a:t>It</a:t>
            </a:r>
            <a:r>
              <a:rPr lang="tr-TR" sz="2400" dirty="0" smtClean="0">
                <a:solidFill>
                  <a:schemeClr val="tx1">
                    <a:lumMod val="75000"/>
                    <a:lumOff val="25000"/>
                  </a:schemeClr>
                </a:solidFill>
              </a:rPr>
              <a:t> is </a:t>
            </a:r>
            <a:r>
              <a:rPr lang="en-GB" sz="2400" dirty="0" err="1" smtClean="0">
                <a:solidFill>
                  <a:schemeClr val="accent2"/>
                </a:solidFill>
              </a:rPr>
              <a:t>difficul</a:t>
            </a:r>
            <a:r>
              <a:rPr lang="tr-TR" sz="2400" dirty="0" smtClean="0">
                <a:solidFill>
                  <a:schemeClr val="accent2"/>
                </a:solidFill>
              </a:rPr>
              <a:t>t</a:t>
            </a:r>
            <a:r>
              <a:rPr lang="en-GB" sz="2400" dirty="0" smtClean="0">
                <a:solidFill>
                  <a:schemeClr val="accent2"/>
                </a:solidFill>
              </a:rPr>
              <a:t> </a:t>
            </a:r>
            <a:r>
              <a:rPr lang="tr-TR" sz="2400" dirty="0" err="1" smtClean="0">
                <a:solidFill>
                  <a:schemeClr val="accent2"/>
                </a:solidFill>
              </a:rPr>
              <a:t>to</a:t>
            </a:r>
            <a:r>
              <a:rPr lang="en-GB" sz="2400" dirty="0" smtClean="0">
                <a:solidFill>
                  <a:schemeClr val="accent2"/>
                </a:solidFill>
              </a:rPr>
              <a:t> </a:t>
            </a:r>
            <a:r>
              <a:rPr lang="en-GB" sz="2400" dirty="0" err="1" smtClean="0">
                <a:solidFill>
                  <a:schemeClr val="accent2"/>
                </a:solidFill>
              </a:rPr>
              <a:t>accommodat</a:t>
            </a:r>
            <a:r>
              <a:rPr lang="tr-TR" sz="2400" dirty="0" smtClean="0">
                <a:solidFill>
                  <a:schemeClr val="accent2"/>
                </a:solidFill>
              </a:rPr>
              <a:t>e</a:t>
            </a:r>
            <a:r>
              <a:rPr lang="en-GB" sz="2400" dirty="0" smtClean="0">
                <a:solidFill>
                  <a:schemeClr val="accent2"/>
                </a:solidFill>
              </a:rPr>
              <a:t> </a:t>
            </a:r>
            <a:r>
              <a:rPr lang="en-GB" sz="2400" dirty="0">
                <a:solidFill>
                  <a:schemeClr val="accent2"/>
                </a:solidFill>
              </a:rPr>
              <a:t>change </a:t>
            </a:r>
            <a:r>
              <a:rPr lang="en-GB" sz="2400" dirty="0">
                <a:solidFill>
                  <a:schemeClr val="tx1">
                    <a:lumMod val="75000"/>
                    <a:lumOff val="25000"/>
                  </a:schemeClr>
                </a:solidFill>
              </a:rPr>
              <a:t>after the process is underway. </a:t>
            </a:r>
            <a:endParaRPr lang="tr-TR" sz="2400" dirty="0" smtClean="0">
              <a:solidFill>
                <a:schemeClr val="tx1">
                  <a:lumMod val="75000"/>
                  <a:lumOff val="25000"/>
                </a:schemeClr>
              </a:solidFill>
            </a:endParaRPr>
          </a:p>
          <a:p>
            <a:pPr lvl="1"/>
            <a:r>
              <a:rPr lang="tr-TR" sz="2000" dirty="0">
                <a:solidFill>
                  <a:schemeClr val="tx1">
                    <a:lumMod val="75000"/>
                    <a:lumOff val="25000"/>
                  </a:schemeClr>
                </a:solidFill>
              </a:rPr>
              <a:t>A</a:t>
            </a:r>
            <a:r>
              <a:rPr lang="en-GB" sz="2000" dirty="0" smtClean="0">
                <a:solidFill>
                  <a:schemeClr val="tx1">
                    <a:lumMod val="75000"/>
                    <a:lumOff val="25000"/>
                  </a:schemeClr>
                </a:solidFill>
              </a:rPr>
              <a:t> </a:t>
            </a:r>
            <a:r>
              <a:rPr lang="en-GB" sz="2000" dirty="0">
                <a:solidFill>
                  <a:schemeClr val="tx1">
                    <a:lumMod val="75000"/>
                    <a:lumOff val="25000"/>
                  </a:schemeClr>
                </a:solidFill>
              </a:rPr>
              <a:t>phase has to be complete before moving onto the next phase.</a:t>
            </a:r>
          </a:p>
          <a:p>
            <a:endParaRPr lang="tr-TR" sz="2400" dirty="0" smtClean="0">
              <a:solidFill>
                <a:schemeClr val="accent2"/>
              </a:solidFill>
            </a:endParaRPr>
          </a:p>
          <a:p>
            <a:r>
              <a:rPr lang="en-GB" sz="2400" dirty="0" smtClean="0">
                <a:solidFill>
                  <a:schemeClr val="accent2"/>
                </a:solidFill>
              </a:rPr>
              <a:t>Inflexible </a:t>
            </a:r>
            <a:r>
              <a:rPr lang="en-GB" sz="2400" dirty="0">
                <a:solidFill>
                  <a:schemeClr val="accent2"/>
                </a:solidFill>
              </a:rPr>
              <a:t>partitioning of the project into distinct stages</a:t>
            </a:r>
            <a:r>
              <a:rPr lang="en-GB" sz="2400" dirty="0"/>
              <a:t> makes it difficult to respond to changing customer requirements.</a:t>
            </a:r>
          </a:p>
          <a:p>
            <a:pPr lvl="1"/>
            <a:r>
              <a:rPr lang="en-GB" sz="2000" dirty="0" smtClean="0"/>
              <a:t>Few </a:t>
            </a:r>
            <a:r>
              <a:rPr lang="en-GB" sz="2000" dirty="0"/>
              <a:t>business systems have stable requirements.</a:t>
            </a:r>
          </a:p>
          <a:p>
            <a:endParaRPr lang="tr-TR" sz="2400" dirty="0" smtClean="0">
              <a:solidFill>
                <a:schemeClr val="tx1">
                  <a:lumMod val="75000"/>
                  <a:lumOff val="25000"/>
                </a:schemeClr>
              </a:solidFill>
            </a:endParaRPr>
          </a:p>
          <a:p>
            <a:r>
              <a:rPr lang="en-US" sz="2400" dirty="0" smtClean="0">
                <a:solidFill>
                  <a:schemeClr val="tx1">
                    <a:lumMod val="75000"/>
                    <a:lumOff val="25000"/>
                  </a:schemeClr>
                </a:solidFill>
              </a:rPr>
              <a:t>For </a:t>
            </a:r>
            <a:r>
              <a:rPr lang="en-US" sz="2400" dirty="0">
                <a:solidFill>
                  <a:schemeClr val="tx1">
                    <a:lumMod val="75000"/>
                    <a:lumOff val="25000"/>
                  </a:schemeClr>
                </a:solidFill>
              </a:rPr>
              <a:t>the majority of systems this </a:t>
            </a:r>
            <a:r>
              <a:rPr lang="tr-TR" sz="2400" dirty="0" smtClean="0">
                <a:solidFill>
                  <a:schemeClr val="tx1">
                    <a:lumMod val="75000"/>
                    <a:lumOff val="25000"/>
                  </a:schemeClr>
                </a:solidFill>
              </a:rPr>
              <a:t>model</a:t>
            </a:r>
            <a:r>
              <a:rPr lang="en-US" sz="2400" dirty="0" smtClean="0">
                <a:solidFill>
                  <a:schemeClr val="tx1">
                    <a:lumMod val="75000"/>
                    <a:lumOff val="25000"/>
                  </a:schemeClr>
                </a:solidFill>
              </a:rPr>
              <a:t> </a:t>
            </a:r>
            <a:r>
              <a:rPr lang="en-US" sz="2400" dirty="0">
                <a:solidFill>
                  <a:schemeClr val="accent2"/>
                </a:solidFill>
              </a:rPr>
              <a:t>does not offer significant cost-benefits</a:t>
            </a:r>
            <a:r>
              <a:rPr lang="en-US" sz="2400" dirty="0">
                <a:solidFill>
                  <a:schemeClr val="tx1">
                    <a:lumMod val="75000"/>
                    <a:lumOff val="25000"/>
                  </a:schemeClr>
                </a:solidFill>
              </a:rPr>
              <a:t> over other approaches to system development. </a:t>
            </a:r>
            <a:endParaRPr lang="en-US" sz="2400" dirty="0" smtClean="0">
              <a:solidFill>
                <a:schemeClr val="tx1">
                  <a:lumMod val="75000"/>
                  <a:lumOff val="25000"/>
                </a:schemeClr>
              </a:solidFill>
            </a:endParaRPr>
          </a:p>
        </p:txBody>
      </p:sp>
    </p:spTree>
    <p:extLst>
      <p:ext uri="{BB962C8B-B14F-4D97-AF65-F5344CB8AC3E}">
        <p14:creationId xmlns:p14="http://schemas.microsoft.com/office/powerpoint/2010/main" val="2138211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Waterfall</a:t>
            </a:r>
            <a:r>
              <a:rPr lang="tr-TR" dirty="0" smtClean="0"/>
              <a:t> Model - </a:t>
            </a:r>
            <a:r>
              <a:rPr lang="tr-TR" dirty="0" err="1" smtClean="0"/>
              <a:t>Usage</a:t>
            </a:r>
            <a:endParaRPr lang="tr-TR" dirty="0"/>
          </a:p>
        </p:txBody>
      </p:sp>
      <p:sp>
        <p:nvSpPr>
          <p:cNvPr id="3" name="Content Placeholder 2"/>
          <p:cNvSpPr>
            <a:spLocks noGrp="1"/>
          </p:cNvSpPr>
          <p:nvPr>
            <p:ph idx="1"/>
          </p:nvPr>
        </p:nvSpPr>
        <p:spPr>
          <a:xfrm>
            <a:off x="76200" y="1143000"/>
            <a:ext cx="8686800" cy="5562600"/>
          </a:xfrm>
        </p:spPr>
        <p:txBody>
          <a:bodyPr/>
          <a:lstStyle/>
          <a:p>
            <a:endParaRPr lang="tr-TR" sz="800" dirty="0" smtClean="0"/>
          </a:p>
          <a:p>
            <a:r>
              <a:rPr lang="en-US" sz="2800" dirty="0" smtClean="0"/>
              <a:t>In </a:t>
            </a:r>
            <a:r>
              <a:rPr lang="en-US" sz="2800" dirty="0"/>
              <a:t>principle, the waterfall model should only be used </a:t>
            </a:r>
            <a:r>
              <a:rPr lang="en-US" sz="2800" u="sng" dirty="0"/>
              <a:t>when the requirements are well understood and unlikely to change radically</a:t>
            </a:r>
            <a:r>
              <a:rPr lang="en-US" sz="2800" dirty="0"/>
              <a:t> during system development. </a:t>
            </a:r>
          </a:p>
          <a:p>
            <a:endParaRPr lang="tr-TR" sz="800" dirty="0" smtClean="0"/>
          </a:p>
          <a:p>
            <a:r>
              <a:rPr lang="en-GB" sz="2800" dirty="0" smtClean="0"/>
              <a:t>The </a:t>
            </a:r>
            <a:r>
              <a:rPr lang="en-GB" sz="2800" dirty="0"/>
              <a:t>waterfall model is </a:t>
            </a:r>
            <a:r>
              <a:rPr lang="en-GB" sz="2800" dirty="0">
                <a:solidFill>
                  <a:schemeClr val="accent2"/>
                </a:solidFill>
              </a:rPr>
              <a:t>mostly used for large systems engineering projects</a:t>
            </a:r>
            <a:r>
              <a:rPr lang="en-GB" sz="2800" dirty="0"/>
              <a:t> where a system is developed at several sites.</a:t>
            </a:r>
          </a:p>
          <a:p>
            <a:pPr lvl="1"/>
            <a:r>
              <a:rPr lang="en-GB" sz="2400" dirty="0"/>
              <a:t>In those circumstances, the plan-driven nature of the waterfall model helps coordinate the work. </a:t>
            </a:r>
            <a:endParaRPr lang="tr-TR" dirty="0"/>
          </a:p>
          <a:p>
            <a:endParaRPr lang="tr-TR" sz="2800" dirty="0" smtClean="0"/>
          </a:p>
        </p:txBody>
      </p:sp>
    </p:spTree>
    <p:extLst>
      <p:ext uri="{BB962C8B-B14F-4D97-AF65-F5344CB8AC3E}">
        <p14:creationId xmlns:p14="http://schemas.microsoft.com/office/powerpoint/2010/main" val="335247112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2" y="4876800"/>
            <a:ext cx="7888287" cy="892175"/>
          </a:xfrm>
        </p:spPr>
        <p:txBody>
          <a:bodyPr/>
          <a:lstStyle/>
          <a:p>
            <a:r>
              <a:rPr lang="tr-TR" sz="3600" dirty="0" err="1" smtClean="0"/>
              <a:t>Readıng</a:t>
            </a:r>
            <a:r>
              <a:rPr lang="tr-TR" sz="3600" dirty="0" smtClean="0"/>
              <a:t> &amp; </a:t>
            </a:r>
            <a:r>
              <a:rPr lang="tr-TR" sz="3600" dirty="0" err="1" smtClean="0"/>
              <a:t>summary</a:t>
            </a:r>
            <a:r>
              <a:rPr lang="tr-TR" sz="3600" dirty="0" smtClean="0"/>
              <a:t> </a:t>
            </a:r>
            <a:r>
              <a:rPr lang="tr-TR" sz="3600" dirty="0" err="1" smtClean="0"/>
              <a:t>assıgnment</a:t>
            </a:r>
            <a:r>
              <a:rPr lang="tr-TR" sz="3600" dirty="0" smtClean="0"/>
              <a:t> - 1</a:t>
            </a:r>
            <a:endParaRPr lang="tr-TR" sz="3600" dirty="0"/>
          </a:p>
        </p:txBody>
      </p:sp>
      <p:sp>
        <p:nvSpPr>
          <p:cNvPr id="5" name="Text Placeholder 4"/>
          <p:cNvSpPr>
            <a:spLocks noGrp="1"/>
          </p:cNvSpPr>
          <p:nvPr>
            <p:ph type="body" idx="1"/>
          </p:nvPr>
        </p:nvSpPr>
        <p:spPr>
          <a:xfrm>
            <a:off x="712213" y="2209800"/>
            <a:ext cx="7364987" cy="2133599"/>
          </a:xfrm>
        </p:spPr>
        <p:txBody>
          <a:bodyPr/>
          <a:lstStyle/>
          <a:p>
            <a:r>
              <a:rPr lang="tr-TR" sz="2800" dirty="0" smtClean="0"/>
              <a:t>Richard H. </a:t>
            </a:r>
            <a:r>
              <a:rPr lang="tr-TR" sz="2800" dirty="0" err="1" smtClean="0"/>
              <a:t>Thayer</a:t>
            </a:r>
            <a:r>
              <a:rPr lang="tr-TR" sz="2800" dirty="0" smtClean="0"/>
              <a:t>, </a:t>
            </a:r>
            <a:r>
              <a:rPr lang="tr-TR" sz="2800" dirty="0" smtClean="0">
                <a:solidFill>
                  <a:schemeClr val="accent2"/>
                </a:solidFill>
              </a:rPr>
              <a:t>Software </a:t>
            </a:r>
            <a:r>
              <a:rPr lang="tr-TR" sz="2800" dirty="0" err="1" smtClean="0">
                <a:solidFill>
                  <a:schemeClr val="accent2"/>
                </a:solidFill>
              </a:rPr>
              <a:t>System</a:t>
            </a:r>
            <a:r>
              <a:rPr lang="tr-TR" sz="2800" dirty="0" smtClean="0">
                <a:solidFill>
                  <a:schemeClr val="accent2"/>
                </a:solidFill>
              </a:rPr>
              <a:t> </a:t>
            </a:r>
            <a:r>
              <a:rPr lang="tr-TR" sz="2800" dirty="0" err="1" smtClean="0">
                <a:solidFill>
                  <a:schemeClr val="accent2"/>
                </a:solidFill>
              </a:rPr>
              <a:t>Engineering</a:t>
            </a:r>
            <a:r>
              <a:rPr lang="tr-TR" sz="2800" dirty="0" smtClean="0">
                <a:solidFill>
                  <a:schemeClr val="accent2"/>
                </a:solidFill>
              </a:rPr>
              <a:t>: A </a:t>
            </a:r>
            <a:r>
              <a:rPr lang="tr-TR" sz="2800" dirty="0" err="1" smtClean="0">
                <a:solidFill>
                  <a:schemeClr val="accent2"/>
                </a:solidFill>
              </a:rPr>
              <a:t>Tutorial</a:t>
            </a:r>
            <a:r>
              <a:rPr lang="tr-TR" sz="2800" dirty="0" smtClean="0"/>
              <a:t>, IEEE </a:t>
            </a:r>
            <a:r>
              <a:rPr lang="tr-TR" sz="2800" dirty="0" err="1" smtClean="0"/>
              <a:t>Computer</a:t>
            </a:r>
            <a:r>
              <a:rPr lang="tr-TR" sz="2800" dirty="0" smtClean="0"/>
              <a:t>, 2002.</a:t>
            </a:r>
          </a:p>
          <a:p>
            <a:endParaRPr lang="tr-TR" sz="1200" dirty="0"/>
          </a:p>
          <a:p>
            <a:r>
              <a:rPr lang="tr-TR" u="sng" dirty="0" smtClean="0"/>
              <a:t>Read &amp; </a:t>
            </a:r>
            <a:r>
              <a:rPr lang="tr-TR" u="sng" dirty="0" err="1" smtClean="0"/>
              <a:t>Summarize</a:t>
            </a:r>
            <a:r>
              <a:rPr lang="tr-TR" u="sng" dirty="0" smtClean="0"/>
              <a:t> in </a:t>
            </a:r>
            <a:r>
              <a:rPr lang="tr-TR" u="sng" dirty="0" err="1" smtClean="0"/>
              <a:t>max</a:t>
            </a:r>
            <a:r>
              <a:rPr lang="tr-TR" u="sng" dirty="0" smtClean="0"/>
              <a:t> 2 A4 </a:t>
            </a:r>
            <a:r>
              <a:rPr lang="tr-TR" u="sng" dirty="0" err="1" smtClean="0"/>
              <a:t>pages</a:t>
            </a:r>
            <a:r>
              <a:rPr lang="tr-TR" u="sng" dirty="0" smtClean="0"/>
              <a:t>.</a:t>
            </a:r>
            <a:endParaRPr lang="en-US" u="sng" dirty="0" smtClean="0"/>
          </a:p>
          <a:p>
            <a:r>
              <a:rPr lang="en-US" u="sng" dirty="0" smtClean="0"/>
              <a:t>DO NOT COPY AND PASTE!</a:t>
            </a:r>
            <a:endParaRPr lang="tr-TR" u="sng" dirty="0" smtClean="0"/>
          </a:p>
          <a:p>
            <a:r>
              <a:rPr lang="tr-TR" dirty="0" err="1" smtClean="0"/>
              <a:t>Submit</a:t>
            </a:r>
            <a:r>
              <a:rPr lang="tr-TR" dirty="0" smtClean="0"/>
              <a:t> </a:t>
            </a:r>
            <a:r>
              <a:rPr lang="tr-TR" dirty="0" err="1" smtClean="0"/>
              <a:t>your</a:t>
            </a:r>
            <a:r>
              <a:rPr lang="tr-TR" dirty="0" smtClean="0"/>
              <a:t> </a:t>
            </a:r>
            <a:r>
              <a:rPr lang="tr-TR" dirty="0" err="1" smtClean="0"/>
              <a:t>summary</a:t>
            </a:r>
            <a:r>
              <a:rPr lang="tr-TR" dirty="0" smtClean="0"/>
              <a:t> </a:t>
            </a:r>
            <a:r>
              <a:rPr lang="tr-TR" dirty="0" err="1" smtClean="0"/>
              <a:t>via</a:t>
            </a:r>
            <a:r>
              <a:rPr lang="tr-TR" dirty="0" smtClean="0"/>
              <a:t> </a:t>
            </a:r>
            <a:r>
              <a:rPr lang="tr-TR" dirty="0" err="1" smtClean="0"/>
              <a:t>Submit</a:t>
            </a:r>
            <a:r>
              <a:rPr lang="tr-TR" dirty="0" smtClean="0"/>
              <a:t> </a:t>
            </a:r>
            <a:r>
              <a:rPr lang="tr-TR" dirty="0" err="1" smtClean="0"/>
              <a:t>System</a:t>
            </a:r>
            <a:r>
              <a:rPr lang="tr-TR" dirty="0" smtClean="0"/>
              <a:t> </a:t>
            </a:r>
          </a:p>
          <a:p>
            <a:r>
              <a:rPr lang="tr-TR" dirty="0" err="1" smtClean="0"/>
              <a:t>Due</a:t>
            </a:r>
            <a:r>
              <a:rPr lang="tr-TR" dirty="0" smtClean="0"/>
              <a:t> </a:t>
            </a:r>
            <a:r>
              <a:rPr lang="tr-TR" dirty="0" err="1" smtClean="0"/>
              <a:t>Date</a:t>
            </a:r>
            <a:r>
              <a:rPr lang="tr-TR" dirty="0" smtClean="0"/>
              <a:t>: </a:t>
            </a:r>
            <a:r>
              <a:rPr lang="tr-TR" dirty="0" smtClean="0">
                <a:solidFill>
                  <a:schemeClr val="accent2"/>
                </a:solidFill>
              </a:rPr>
              <a:t>2</a:t>
            </a:r>
            <a:r>
              <a:rPr lang="en-US" dirty="0" smtClean="0">
                <a:solidFill>
                  <a:schemeClr val="accent2"/>
                </a:solidFill>
              </a:rPr>
              <a:t>8</a:t>
            </a:r>
            <a:r>
              <a:rPr lang="tr-TR" dirty="0" smtClean="0">
                <a:solidFill>
                  <a:schemeClr val="accent2"/>
                </a:solidFill>
              </a:rPr>
              <a:t>.Feb.201</a:t>
            </a:r>
            <a:r>
              <a:rPr lang="en-US" dirty="0" smtClean="0">
                <a:solidFill>
                  <a:schemeClr val="accent2"/>
                </a:solidFill>
              </a:rPr>
              <a:t>7</a:t>
            </a:r>
            <a:r>
              <a:rPr lang="tr-TR" dirty="0" smtClean="0"/>
              <a:t> 23:59 (</a:t>
            </a:r>
            <a:r>
              <a:rPr lang="tr-TR" dirty="0" err="1" smtClean="0"/>
              <a:t>no</a:t>
            </a:r>
            <a:r>
              <a:rPr lang="tr-TR" dirty="0" smtClean="0"/>
              <a:t> </a:t>
            </a:r>
            <a:r>
              <a:rPr lang="tr-TR" dirty="0" err="1" smtClean="0"/>
              <a:t>extension</a:t>
            </a:r>
            <a:r>
              <a:rPr lang="tr-TR" dirty="0"/>
              <a:t>)</a:t>
            </a:r>
          </a:p>
        </p:txBody>
      </p:sp>
    </p:spTree>
    <p:extLst>
      <p:ext uri="{BB962C8B-B14F-4D97-AF65-F5344CB8AC3E}">
        <p14:creationId xmlns:p14="http://schemas.microsoft.com/office/powerpoint/2010/main" val="31869539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For student reading…</a:t>
            </a:r>
            <a:br>
              <a:rPr lang="en-US" dirty="0"/>
            </a:br>
            <a:endParaRPr lang="en-US" dirty="0"/>
          </a:p>
        </p:txBody>
      </p:sp>
      <p:sp>
        <p:nvSpPr>
          <p:cNvPr id="3" name="Metin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68540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err="1" smtClean="0"/>
              <a:t>More</a:t>
            </a:r>
            <a:r>
              <a:rPr lang="tr-TR" dirty="0" smtClean="0"/>
              <a:t> on </a:t>
            </a:r>
            <a:r>
              <a:rPr lang="tr-TR" dirty="0" err="1" smtClean="0"/>
              <a:t>Softwar</a:t>
            </a:r>
            <a:r>
              <a:rPr lang="tr-TR" dirty="0"/>
              <a:t> </a:t>
            </a:r>
            <a:r>
              <a:rPr lang="tr-TR" dirty="0" err="1" smtClean="0"/>
              <a:t>Quality</a:t>
            </a:r>
            <a:r>
              <a:rPr lang="tr-TR" dirty="0" smtClean="0"/>
              <a:t> </a:t>
            </a:r>
            <a:r>
              <a:rPr lang="tr-TR" dirty="0" err="1" smtClean="0"/>
              <a:t>Attributes</a:t>
            </a:r>
            <a:endParaRPr lang="en-US" dirty="0"/>
          </a:p>
        </p:txBody>
      </p:sp>
      <p:pic>
        <p:nvPicPr>
          <p:cNvPr id="6" name="Picture 2"/>
          <p:cNvPicPr>
            <a:picLocks noChangeAspect="1"/>
          </p:cNvPicPr>
          <p:nvPr/>
        </p:nvPicPr>
        <p:blipFill>
          <a:blip r:embed="rId2"/>
          <a:stretch>
            <a:fillRect/>
          </a:stretch>
        </p:blipFill>
        <p:spPr>
          <a:xfrm>
            <a:off x="228600" y="1143000"/>
            <a:ext cx="8591071" cy="5410200"/>
          </a:xfrm>
          <a:prstGeom prst="rect">
            <a:avLst/>
          </a:prstGeom>
        </p:spPr>
      </p:pic>
    </p:spTree>
    <p:extLst>
      <p:ext uri="{BB962C8B-B14F-4D97-AF65-F5344CB8AC3E}">
        <p14:creationId xmlns:p14="http://schemas.microsoft.com/office/powerpoint/2010/main" val="127350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in Modern World</a:t>
            </a:r>
            <a:endParaRPr lang="tr-TR" dirty="0"/>
          </a:p>
        </p:txBody>
      </p:sp>
      <p:sp>
        <p:nvSpPr>
          <p:cNvPr id="3" name="Content Placeholder 2"/>
          <p:cNvSpPr>
            <a:spLocks noGrp="1"/>
          </p:cNvSpPr>
          <p:nvPr>
            <p:ph idx="1"/>
          </p:nvPr>
        </p:nvSpPr>
        <p:spPr/>
        <p:txBody>
          <a:bodyPr/>
          <a:lstStyle/>
          <a:p>
            <a:r>
              <a:rPr lang="en-US" sz="2800" dirty="0"/>
              <a:t>We can’t run the modern world without software. </a:t>
            </a:r>
          </a:p>
          <a:p>
            <a:pPr lvl="1"/>
            <a:r>
              <a:rPr lang="en-US" sz="2400" dirty="0" smtClean="0">
                <a:solidFill>
                  <a:schemeClr val="accent2"/>
                </a:solidFill>
              </a:rPr>
              <a:t>National </a:t>
            </a:r>
            <a:r>
              <a:rPr lang="en-US" sz="2400" dirty="0">
                <a:solidFill>
                  <a:schemeClr val="accent2"/>
                </a:solidFill>
              </a:rPr>
              <a:t>infrastructures and </a:t>
            </a:r>
            <a:r>
              <a:rPr lang="en-US" sz="2400" dirty="0" smtClean="0">
                <a:solidFill>
                  <a:schemeClr val="accent2"/>
                </a:solidFill>
              </a:rPr>
              <a:t>utilities</a:t>
            </a:r>
            <a:r>
              <a:rPr lang="en-US" sz="2400" dirty="0" smtClean="0"/>
              <a:t> </a:t>
            </a:r>
            <a:r>
              <a:rPr lang="en-US" sz="2400" dirty="0"/>
              <a:t>are controlled by computer-based systems </a:t>
            </a:r>
            <a:endParaRPr lang="en-US" sz="2400" dirty="0" smtClean="0"/>
          </a:p>
          <a:p>
            <a:pPr lvl="1"/>
            <a:r>
              <a:rPr lang="en-US" sz="2400" dirty="0" smtClean="0">
                <a:solidFill>
                  <a:schemeClr val="accent2"/>
                </a:solidFill>
              </a:rPr>
              <a:t>Most </a:t>
            </a:r>
            <a:r>
              <a:rPr lang="en-US" sz="2400" dirty="0">
                <a:solidFill>
                  <a:schemeClr val="accent2"/>
                </a:solidFill>
              </a:rPr>
              <a:t>electrical products </a:t>
            </a:r>
            <a:r>
              <a:rPr lang="en-US" sz="2400" dirty="0"/>
              <a:t>include a computer and controlling </a:t>
            </a:r>
            <a:r>
              <a:rPr lang="en-US" sz="2400" dirty="0" smtClean="0"/>
              <a:t>software</a:t>
            </a:r>
          </a:p>
          <a:p>
            <a:pPr lvl="1"/>
            <a:r>
              <a:rPr lang="en-US" sz="2400" dirty="0" smtClean="0">
                <a:solidFill>
                  <a:schemeClr val="accent2"/>
                </a:solidFill>
              </a:rPr>
              <a:t>Industrial </a:t>
            </a:r>
            <a:r>
              <a:rPr lang="en-US" sz="2400" dirty="0">
                <a:solidFill>
                  <a:schemeClr val="accent2"/>
                </a:solidFill>
              </a:rPr>
              <a:t>manufacturing and distribution </a:t>
            </a:r>
            <a:r>
              <a:rPr lang="en-US" sz="2400" dirty="0"/>
              <a:t>is completely computerized, as is the financial system. </a:t>
            </a:r>
            <a:endParaRPr lang="en-US" sz="2400" dirty="0" smtClean="0"/>
          </a:p>
          <a:p>
            <a:pPr lvl="1"/>
            <a:r>
              <a:rPr lang="en-US" sz="2400" dirty="0" smtClean="0">
                <a:solidFill>
                  <a:schemeClr val="accent2"/>
                </a:solidFill>
              </a:rPr>
              <a:t>Entertainment</a:t>
            </a:r>
            <a:r>
              <a:rPr lang="en-US" sz="2400" dirty="0">
                <a:solidFill>
                  <a:schemeClr val="accent2"/>
                </a:solidFill>
              </a:rPr>
              <a:t>, </a:t>
            </a:r>
            <a:r>
              <a:rPr lang="en-US" sz="2400" dirty="0"/>
              <a:t>including the music industry, computer games, and film and television, is software </a:t>
            </a:r>
            <a:r>
              <a:rPr lang="en-US" sz="2400" dirty="0" smtClean="0"/>
              <a:t>intensive</a:t>
            </a:r>
            <a:endParaRPr lang="tr-TR" sz="2400" dirty="0"/>
          </a:p>
        </p:txBody>
      </p:sp>
    </p:spTree>
    <p:extLst>
      <p:ext uri="{BB962C8B-B14F-4D97-AF65-F5344CB8AC3E}">
        <p14:creationId xmlns:p14="http://schemas.microsoft.com/office/powerpoint/2010/main" val="37916600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r>
              <a:rPr lang="en-US" sz="2800" dirty="0" smtClean="0"/>
              <a:t>There </a:t>
            </a:r>
            <a:r>
              <a:rPr lang="en-US" sz="2800" dirty="0"/>
              <a:t>are many different types of application including: </a:t>
            </a:r>
          </a:p>
          <a:p>
            <a:pPr lvl="1"/>
            <a:r>
              <a:rPr lang="en-US" sz="2400" i="1" dirty="0">
                <a:solidFill>
                  <a:srgbClr val="558ED5"/>
                </a:solidFill>
              </a:rPr>
              <a:t>Stand-alone applications </a:t>
            </a:r>
            <a:r>
              <a:rPr lang="en-US" sz="2400" dirty="0"/>
              <a:t>These are application systems that run on a local </a:t>
            </a:r>
            <a:r>
              <a:rPr lang="en-US" sz="2400" dirty="0" smtClean="0"/>
              <a:t>computer</a:t>
            </a:r>
            <a:r>
              <a:rPr lang="en-US" sz="2400" dirty="0"/>
              <a:t>, such as a PC. </a:t>
            </a:r>
            <a:endParaRPr lang="tr-TR" sz="2400" dirty="0" smtClean="0"/>
          </a:p>
          <a:p>
            <a:pPr lvl="2"/>
            <a:r>
              <a:rPr lang="en-US" sz="2000" dirty="0" smtClean="0"/>
              <a:t>They </a:t>
            </a:r>
            <a:r>
              <a:rPr lang="en-US" sz="2000" dirty="0"/>
              <a:t>include all necessary functionality and do not need to </a:t>
            </a:r>
            <a:r>
              <a:rPr lang="en-US" sz="2000" dirty="0" smtClean="0"/>
              <a:t>be </a:t>
            </a:r>
            <a:r>
              <a:rPr lang="en-US" sz="2000" dirty="0"/>
              <a:t>connected to a network. </a:t>
            </a:r>
            <a:endParaRPr lang="tr-TR" sz="2000" dirty="0" smtClean="0"/>
          </a:p>
          <a:p>
            <a:pPr lvl="2"/>
            <a:r>
              <a:rPr lang="en-US" sz="2000" dirty="0" smtClean="0"/>
              <a:t>Examples </a:t>
            </a:r>
            <a:r>
              <a:rPr lang="en-US" sz="2000" dirty="0"/>
              <a:t>of such applications are office </a:t>
            </a:r>
            <a:r>
              <a:rPr lang="en-US" sz="2000" dirty="0" smtClean="0"/>
              <a:t>applications </a:t>
            </a:r>
            <a:r>
              <a:rPr lang="en-US" sz="2000" dirty="0"/>
              <a:t>on a PC, CAD programs, photo manipulation software, etc. </a:t>
            </a:r>
          </a:p>
        </p:txBody>
      </p:sp>
    </p:spTree>
    <p:extLst>
      <p:ext uri="{BB962C8B-B14F-4D97-AF65-F5344CB8AC3E}">
        <p14:creationId xmlns:p14="http://schemas.microsoft.com/office/powerpoint/2010/main" val="40636441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pPr lvl="1"/>
            <a:r>
              <a:rPr lang="en-US" sz="2400" i="1" dirty="0" smtClean="0"/>
              <a:t>Stand-alone </a:t>
            </a:r>
            <a:r>
              <a:rPr lang="en-US" sz="2400" i="1" dirty="0"/>
              <a:t>applications </a:t>
            </a:r>
            <a:endParaRPr lang="en-US" sz="2400" i="1" dirty="0" smtClean="0"/>
          </a:p>
          <a:p>
            <a:pPr lvl="1"/>
            <a:r>
              <a:rPr lang="en-US" sz="2400" i="1" dirty="0" smtClean="0">
                <a:solidFill>
                  <a:srgbClr val="558ED5"/>
                </a:solidFill>
              </a:rPr>
              <a:t>Interactive </a:t>
            </a:r>
            <a:r>
              <a:rPr lang="en-US" sz="2400" i="1" dirty="0">
                <a:solidFill>
                  <a:srgbClr val="558ED5"/>
                </a:solidFill>
              </a:rPr>
              <a:t>transaction-based applications </a:t>
            </a:r>
            <a:r>
              <a:rPr lang="en-US" sz="2400" dirty="0"/>
              <a:t>These are applications that execute on a remote computer and that are accessed by users from their own PCs or terminals. </a:t>
            </a:r>
            <a:endParaRPr lang="tr-TR" sz="2400" dirty="0" smtClean="0"/>
          </a:p>
          <a:p>
            <a:pPr lvl="2"/>
            <a:r>
              <a:rPr lang="tr-TR" sz="2000" dirty="0" smtClean="0"/>
              <a:t>T</a:t>
            </a:r>
            <a:r>
              <a:rPr lang="en-US" sz="2000" dirty="0" err="1" smtClean="0"/>
              <a:t>hese</a:t>
            </a:r>
            <a:r>
              <a:rPr lang="en-US" sz="2000" dirty="0" smtClean="0"/>
              <a:t> </a:t>
            </a:r>
            <a:r>
              <a:rPr lang="en-US" sz="2000" dirty="0"/>
              <a:t>include web applications such as e-commerce </a:t>
            </a:r>
            <a:r>
              <a:rPr lang="en-US" sz="2000" dirty="0" smtClean="0"/>
              <a:t>applications </a:t>
            </a:r>
            <a:r>
              <a:rPr lang="en-US" sz="2000" dirty="0"/>
              <a:t>where you can interact with a remote system to buy goods and services. </a:t>
            </a:r>
            <a:endParaRPr lang="tr-TR" sz="2000" dirty="0" smtClean="0"/>
          </a:p>
          <a:p>
            <a:pPr lvl="2"/>
            <a:r>
              <a:rPr lang="en-US" sz="2000" dirty="0" smtClean="0"/>
              <a:t>This </a:t>
            </a:r>
            <a:r>
              <a:rPr lang="en-US" sz="2000" dirty="0"/>
              <a:t>class of application also includes business systems, where a business provides access to its systems through a web browser or special-purpose client program and cloud-based services, such as mail and photo sharing. </a:t>
            </a:r>
            <a:endParaRPr lang="tr-TR" sz="2000" dirty="0" smtClean="0"/>
          </a:p>
          <a:p>
            <a:pPr lvl="2"/>
            <a:r>
              <a:rPr lang="en-US" sz="2000" dirty="0" smtClean="0"/>
              <a:t>Interactive </a:t>
            </a:r>
            <a:r>
              <a:rPr lang="en-US" sz="2000" dirty="0"/>
              <a:t>applications often incorporate a large data store that is accessed and updated in each transaction. </a:t>
            </a:r>
            <a:endParaRPr lang="en-US" dirty="0"/>
          </a:p>
        </p:txBody>
      </p:sp>
    </p:spTree>
    <p:extLst>
      <p:ext uri="{BB962C8B-B14F-4D97-AF65-F5344CB8AC3E}">
        <p14:creationId xmlns:p14="http://schemas.microsoft.com/office/powerpoint/2010/main" val="230928593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Applications</a:t>
            </a:r>
            <a:endParaRPr lang="tr-TR" dirty="0"/>
          </a:p>
        </p:txBody>
      </p:sp>
      <p:sp>
        <p:nvSpPr>
          <p:cNvPr id="3" name="Content Placeholder 2"/>
          <p:cNvSpPr>
            <a:spLocks noGrp="1"/>
          </p:cNvSpPr>
          <p:nvPr>
            <p:ph idx="1"/>
          </p:nvPr>
        </p:nvSpPr>
        <p:spPr/>
        <p:txBody>
          <a:bodyPr/>
          <a:lstStyle/>
          <a:p>
            <a:pPr lvl="1"/>
            <a:r>
              <a:rPr lang="en-US" sz="2400" i="1" dirty="0" smtClean="0"/>
              <a:t>Stand-alone </a:t>
            </a:r>
            <a:r>
              <a:rPr lang="en-US" sz="2400" i="1" dirty="0"/>
              <a:t>applications </a:t>
            </a:r>
          </a:p>
          <a:p>
            <a:pPr lvl="1"/>
            <a:r>
              <a:rPr lang="en-US" sz="2400" i="1" dirty="0"/>
              <a:t>Interactive transaction-based applications </a:t>
            </a:r>
          </a:p>
          <a:p>
            <a:pPr lvl="1"/>
            <a:r>
              <a:rPr lang="en-US" sz="2400" i="1" dirty="0" smtClean="0">
                <a:solidFill>
                  <a:srgbClr val="558ED5"/>
                </a:solidFill>
              </a:rPr>
              <a:t>Embedded </a:t>
            </a:r>
            <a:r>
              <a:rPr lang="en-US" sz="2400" i="1" dirty="0">
                <a:solidFill>
                  <a:srgbClr val="558ED5"/>
                </a:solidFill>
              </a:rPr>
              <a:t>control systems </a:t>
            </a:r>
            <a:r>
              <a:rPr lang="en-US" sz="2400" dirty="0"/>
              <a:t>These are software control systems that control and manage hardware devices. </a:t>
            </a:r>
            <a:endParaRPr lang="tr-TR" sz="2400" dirty="0" smtClean="0"/>
          </a:p>
          <a:p>
            <a:pPr lvl="2"/>
            <a:r>
              <a:rPr lang="en-US" sz="2000" dirty="0" smtClean="0"/>
              <a:t>Numerically</a:t>
            </a:r>
            <a:r>
              <a:rPr lang="en-US" sz="2000" dirty="0"/>
              <a:t>, there are probably more embedded </a:t>
            </a:r>
            <a:r>
              <a:rPr lang="en-US" sz="2000" dirty="0" smtClean="0"/>
              <a:t>systems </a:t>
            </a:r>
            <a:r>
              <a:rPr lang="en-US" sz="2000" dirty="0"/>
              <a:t>than any other type of system. </a:t>
            </a:r>
            <a:endParaRPr lang="tr-TR" sz="2000" dirty="0" smtClean="0"/>
          </a:p>
          <a:p>
            <a:pPr lvl="2"/>
            <a:r>
              <a:rPr lang="en-US" sz="2000" dirty="0" smtClean="0"/>
              <a:t>Examples </a:t>
            </a:r>
            <a:r>
              <a:rPr lang="en-US" sz="2000" dirty="0"/>
              <a:t>of embedded systems include the software in a mobile (cell) phone, software that controls anti-lock braking in a car, and software in a microwave oven to control the cooking process</a:t>
            </a:r>
            <a:r>
              <a:rPr lang="en-US" sz="2000" dirty="0" smtClean="0"/>
              <a:t>.</a:t>
            </a:r>
            <a:endParaRPr lang="en-US" dirty="0"/>
          </a:p>
        </p:txBody>
      </p:sp>
    </p:spTree>
    <p:extLst>
      <p:ext uri="{BB962C8B-B14F-4D97-AF65-F5344CB8AC3E}">
        <p14:creationId xmlns:p14="http://schemas.microsoft.com/office/powerpoint/2010/main" val="13932192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p>
          <a:p>
            <a:pPr lvl="1"/>
            <a:r>
              <a:rPr lang="en-US" sz="2400" i="1" dirty="0" smtClean="0">
                <a:solidFill>
                  <a:srgbClr val="558ED5"/>
                </a:solidFill>
              </a:rPr>
              <a:t>Batch </a:t>
            </a:r>
            <a:r>
              <a:rPr lang="en-US" sz="2400" i="1" dirty="0">
                <a:solidFill>
                  <a:srgbClr val="558ED5"/>
                </a:solidFill>
              </a:rPr>
              <a:t>processing systems </a:t>
            </a:r>
            <a:r>
              <a:rPr lang="en-US" sz="2400" dirty="0"/>
              <a:t>These are business systems that are designed to process data in large batches. </a:t>
            </a:r>
            <a:endParaRPr lang="tr-TR" sz="2400" dirty="0" smtClean="0"/>
          </a:p>
          <a:p>
            <a:pPr lvl="2"/>
            <a:r>
              <a:rPr lang="en-US" sz="2000" dirty="0" smtClean="0"/>
              <a:t>They </a:t>
            </a:r>
            <a:r>
              <a:rPr lang="en-US" sz="2000" dirty="0"/>
              <a:t>process large numbers of individual inputs to create corresponding outputs. </a:t>
            </a:r>
            <a:endParaRPr lang="tr-TR" sz="2000" dirty="0" smtClean="0"/>
          </a:p>
          <a:p>
            <a:pPr lvl="2"/>
            <a:r>
              <a:rPr lang="en-US" sz="2000" dirty="0" smtClean="0"/>
              <a:t>Examples </a:t>
            </a:r>
            <a:r>
              <a:rPr lang="en-US" sz="2000" dirty="0"/>
              <a:t>of batch systems include periodic billing systems, such as phone billing systems, and salary payment systems. </a:t>
            </a:r>
            <a:endParaRPr lang="en-US" dirty="0"/>
          </a:p>
        </p:txBody>
      </p:sp>
    </p:spTree>
    <p:extLst>
      <p:ext uri="{BB962C8B-B14F-4D97-AF65-F5344CB8AC3E}">
        <p14:creationId xmlns:p14="http://schemas.microsoft.com/office/powerpoint/2010/main" val="2473116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endParaRPr lang="tr-TR" sz="2400" i="1" dirty="0"/>
          </a:p>
          <a:p>
            <a:pPr lvl="1"/>
            <a:r>
              <a:rPr lang="en-US" sz="2400" i="1" dirty="0"/>
              <a:t>Batch processing systems</a:t>
            </a:r>
          </a:p>
          <a:p>
            <a:pPr lvl="1"/>
            <a:r>
              <a:rPr lang="en-US" sz="2400" i="1" dirty="0" smtClean="0">
                <a:solidFill>
                  <a:srgbClr val="558ED5"/>
                </a:solidFill>
              </a:rPr>
              <a:t>Entertainment </a:t>
            </a:r>
            <a:r>
              <a:rPr lang="en-US" sz="2400" i="1" dirty="0">
                <a:solidFill>
                  <a:srgbClr val="558ED5"/>
                </a:solidFill>
              </a:rPr>
              <a:t>systems </a:t>
            </a:r>
            <a:r>
              <a:rPr lang="en-US" sz="2400" dirty="0"/>
              <a:t>These are systems that are primarily for personal use and which are intended to entertain the user. </a:t>
            </a:r>
            <a:endParaRPr lang="tr-TR" sz="2400" dirty="0" smtClean="0"/>
          </a:p>
          <a:p>
            <a:pPr lvl="2"/>
            <a:r>
              <a:rPr lang="en-US" sz="2000" dirty="0" smtClean="0"/>
              <a:t>Most </a:t>
            </a:r>
            <a:r>
              <a:rPr lang="en-US" sz="2000" dirty="0"/>
              <a:t>of these systems are games of one kind or another. </a:t>
            </a:r>
            <a:endParaRPr lang="tr-TR" sz="2000" dirty="0" smtClean="0"/>
          </a:p>
          <a:p>
            <a:pPr lvl="2"/>
            <a:r>
              <a:rPr lang="en-US" sz="2000" dirty="0" smtClean="0"/>
              <a:t>The </a:t>
            </a:r>
            <a:r>
              <a:rPr lang="en-US" sz="2000" dirty="0"/>
              <a:t>quality of the user interaction offered is the most important distinguishing characteristic of entertainment systems. </a:t>
            </a:r>
          </a:p>
        </p:txBody>
      </p:sp>
    </p:spTree>
    <p:extLst>
      <p:ext uri="{BB962C8B-B14F-4D97-AF65-F5344CB8AC3E}">
        <p14:creationId xmlns:p14="http://schemas.microsoft.com/office/powerpoint/2010/main" val="35937474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endParaRPr lang="tr-TR" sz="2400" i="1" dirty="0" smtClean="0"/>
          </a:p>
          <a:p>
            <a:pPr lvl="1"/>
            <a:r>
              <a:rPr lang="en-US" sz="2400" i="1" dirty="0"/>
              <a:t>Batch processing </a:t>
            </a:r>
            <a:r>
              <a:rPr lang="en-US" sz="2400" i="1" dirty="0" smtClean="0"/>
              <a:t>systems</a:t>
            </a:r>
            <a:endParaRPr lang="en-US" sz="2400" i="1" dirty="0"/>
          </a:p>
          <a:p>
            <a:pPr lvl="1"/>
            <a:r>
              <a:rPr lang="en-US" sz="2400" i="1" dirty="0"/>
              <a:t>Entertainment systems </a:t>
            </a:r>
            <a:endParaRPr lang="tr-TR" sz="2400" i="1" dirty="0"/>
          </a:p>
          <a:p>
            <a:pPr lvl="1"/>
            <a:r>
              <a:rPr lang="en-US" sz="2400" i="1" dirty="0" smtClean="0">
                <a:solidFill>
                  <a:schemeClr val="accent1"/>
                </a:solidFill>
              </a:rPr>
              <a:t>Systems </a:t>
            </a:r>
            <a:r>
              <a:rPr lang="en-US" sz="2400" i="1" dirty="0">
                <a:solidFill>
                  <a:schemeClr val="accent1"/>
                </a:solidFill>
              </a:rPr>
              <a:t>for modeling and simulation </a:t>
            </a:r>
            <a:r>
              <a:rPr lang="en-US" sz="2400" dirty="0"/>
              <a:t>These are systems that are developed by scientists and engineers to model physical processes or situations, which include many, separate, interacting objects. </a:t>
            </a:r>
            <a:endParaRPr lang="tr-TR" sz="2400" dirty="0" smtClean="0"/>
          </a:p>
          <a:p>
            <a:pPr lvl="2"/>
            <a:r>
              <a:rPr lang="en-US" sz="2000" dirty="0" smtClean="0"/>
              <a:t>These </a:t>
            </a:r>
            <a:r>
              <a:rPr lang="en-US" sz="2000" dirty="0"/>
              <a:t>are often computationally intensive and require high-performance parallel systems for execution. </a:t>
            </a:r>
          </a:p>
        </p:txBody>
      </p:sp>
    </p:spTree>
    <p:extLst>
      <p:ext uri="{BB962C8B-B14F-4D97-AF65-F5344CB8AC3E}">
        <p14:creationId xmlns:p14="http://schemas.microsoft.com/office/powerpoint/2010/main" val="1646593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endParaRPr lang="tr-TR" sz="2400" i="1" dirty="0"/>
          </a:p>
          <a:p>
            <a:pPr lvl="1"/>
            <a:r>
              <a:rPr lang="en-US" sz="2400" i="1" dirty="0"/>
              <a:t>Batch processing systems</a:t>
            </a:r>
          </a:p>
          <a:p>
            <a:pPr lvl="1"/>
            <a:r>
              <a:rPr lang="en-US" sz="2400" i="1" dirty="0"/>
              <a:t>Entertainment systems </a:t>
            </a:r>
            <a:endParaRPr lang="tr-TR" sz="2400" i="1" dirty="0"/>
          </a:p>
          <a:p>
            <a:pPr lvl="1"/>
            <a:r>
              <a:rPr lang="en-US" sz="2400" i="1" dirty="0"/>
              <a:t>Systems for modeling and simulation </a:t>
            </a:r>
            <a:endParaRPr lang="tr-TR" sz="2400" i="1" dirty="0"/>
          </a:p>
          <a:p>
            <a:pPr lvl="1"/>
            <a:r>
              <a:rPr lang="en-US" sz="2400" i="1" dirty="0" smtClean="0">
                <a:solidFill>
                  <a:schemeClr val="accent1"/>
                </a:solidFill>
              </a:rPr>
              <a:t>Data </a:t>
            </a:r>
            <a:r>
              <a:rPr lang="en-US" sz="2400" i="1" dirty="0">
                <a:solidFill>
                  <a:schemeClr val="accent1"/>
                </a:solidFill>
              </a:rPr>
              <a:t>collection systems</a:t>
            </a:r>
            <a:r>
              <a:rPr lang="en-US" sz="2400" i="1" dirty="0"/>
              <a:t> </a:t>
            </a:r>
            <a:r>
              <a:rPr lang="en-US" sz="2400" dirty="0"/>
              <a:t>These are systems that collect data from their </a:t>
            </a:r>
            <a:r>
              <a:rPr lang="en-US" sz="2400" dirty="0" smtClean="0"/>
              <a:t>environment </a:t>
            </a:r>
            <a:r>
              <a:rPr lang="en-US" sz="2400" dirty="0"/>
              <a:t>using a set of sensors and send that data to other systems for processing. </a:t>
            </a:r>
            <a:endParaRPr lang="tr-TR" sz="2400" dirty="0" smtClean="0"/>
          </a:p>
          <a:p>
            <a:pPr lvl="2"/>
            <a:r>
              <a:rPr lang="en-US" sz="2000" dirty="0" smtClean="0"/>
              <a:t>The </a:t>
            </a:r>
            <a:r>
              <a:rPr lang="en-US" sz="2000" dirty="0"/>
              <a:t>software has to interact with sensors and often is installed in a hostile </a:t>
            </a:r>
            <a:r>
              <a:rPr lang="en-US" sz="2000" dirty="0" smtClean="0"/>
              <a:t>environment </a:t>
            </a:r>
            <a:r>
              <a:rPr lang="en-US" sz="2000" dirty="0"/>
              <a:t>such as inside an engine or in a remote location. </a:t>
            </a:r>
          </a:p>
        </p:txBody>
      </p:sp>
    </p:spTree>
    <p:extLst>
      <p:ext uri="{BB962C8B-B14F-4D97-AF65-F5344CB8AC3E}">
        <p14:creationId xmlns:p14="http://schemas.microsoft.com/office/powerpoint/2010/main" val="33898782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Software Applications</a:t>
            </a:r>
            <a:endParaRPr lang="tr-TR" dirty="0"/>
          </a:p>
        </p:txBody>
      </p:sp>
      <p:sp>
        <p:nvSpPr>
          <p:cNvPr id="3" name="Content Placeholder 2"/>
          <p:cNvSpPr>
            <a:spLocks noGrp="1"/>
          </p:cNvSpPr>
          <p:nvPr>
            <p:ph idx="1"/>
          </p:nvPr>
        </p:nvSpPr>
        <p:spPr/>
        <p:txBody>
          <a:bodyPr/>
          <a:lstStyle/>
          <a:p>
            <a:pPr lvl="1"/>
            <a:r>
              <a:rPr lang="en-US" sz="2400" i="1" dirty="0"/>
              <a:t>Stand-alone applications </a:t>
            </a:r>
          </a:p>
          <a:p>
            <a:pPr lvl="1"/>
            <a:r>
              <a:rPr lang="en-US" sz="2400" i="1" dirty="0"/>
              <a:t>Interactive transaction-based applications </a:t>
            </a:r>
          </a:p>
          <a:p>
            <a:pPr lvl="1"/>
            <a:r>
              <a:rPr lang="en-US" sz="2400" i="1" dirty="0"/>
              <a:t>Embedded control systems </a:t>
            </a:r>
          </a:p>
          <a:p>
            <a:pPr lvl="1"/>
            <a:r>
              <a:rPr lang="en-US" sz="2400" i="1" dirty="0"/>
              <a:t>Batch processing systems</a:t>
            </a:r>
          </a:p>
          <a:p>
            <a:pPr lvl="1"/>
            <a:r>
              <a:rPr lang="en-US" sz="2400" i="1" dirty="0"/>
              <a:t>Entertainment systems </a:t>
            </a:r>
          </a:p>
          <a:p>
            <a:pPr lvl="1"/>
            <a:r>
              <a:rPr lang="en-US" sz="2400" i="1" dirty="0"/>
              <a:t>Systems for modeling and simulation </a:t>
            </a:r>
          </a:p>
          <a:p>
            <a:pPr lvl="1"/>
            <a:r>
              <a:rPr lang="en-US" sz="2400" i="1" dirty="0"/>
              <a:t>Data collection systems </a:t>
            </a:r>
          </a:p>
          <a:p>
            <a:pPr lvl="1"/>
            <a:r>
              <a:rPr lang="en-US" sz="2400" i="1" dirty="0" smtClean="0">
                <a:solidFill>
                  <a:srgbClr val="558ED5"/>
                </a:solidFill>
              </a:rPr>
              <a:t>Systems </a:t>
            </a:r>
            <a:r>
              <a:rPr lang="en-US" sz="2400" i="1" dirty="0">
                <a:solidFill>
                  <a:srgbClr val="558ED5"/>
                </a:solidFill>
              </a:rPr>
              <a:t>of systems </a:t>
            </a:r>
            <a:r>
              <a:rPr lang="en-US" sz="2400" dirty="0"/>
              <a:t>These are systems that are composed of a number of other software systems. </a:t>
            </a:r>
            <a:endParaRPr lang="tr-TR" sz="2400" dirty="0" smtClean="0"/>
          </a:p>
          <a:p>
            <a:pPr lvl="2"/>
            <a:r>
              <a:rPr lang="en-US" sz="2000" dirty="0" smtClean="0"/>
              <a:t>Some </a:t>
            </a:r>
            <a:r>
              <a:rPr lang="en-US" sz="2000" dirty="0"/>
              <a:t>of these may be generic software products, such as a spreadsheet program. </a:t>
            </a:r>
            <a:r>
              <a:rPr lang="en-US" sz="2000" dirty="0" smtClean="0"/>
              <a:t>Other </a:t>
            </a:r>
            <a:r>
              <a:rPr lang="en-US" sz="2000" dirty="0"/>
              <a:t>systems in the assembly may be specially written for that environment. </a:t>
            </a:r>
          </a:p>
        </p:txBody>
      </p:sp>
    </p:spTree>
    <p:extLst>
      <p:ext uri="{BB962C8B-B14F-4D97-AF65-F5344CB8AC3E}">
        <p14:creationId xmlns:p14="http://schemas.microsoft.com/office/powerpoint/2010/main" val="18142966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Case </a:t>
            </a:r>
            <a:r>
              <a:rPr lang="tr-TR" dirty="0" err="1" smtClean="0"/>
              <a:t>Studies</a:t>
            </a:r>
            <a:r>
              <a:rPr lang="tr-TR" dirty="0" smtClean="0"/>
              <a:t> – </a:t>
            </a:r>
            <a:r>
              <a:rPr lang="en-US" dirty="0" smtClean="0"/>
              <a:t>Three types of systems</a:t>
            </a:r>
            <a:r>
              <a:rPr lang="tr-TR" dirty="0" smtClean="0"/>
              <a:t> *</a:t>
            </a:r>
            <a:br>
              <a:rPr lang="tr-TR" dirty="0" smtClean="0"/>
            </a:br>
            <a:r>
              <a:rPr lang="tr-TR" sz="2000" b="0" i="1" dirty="0" smtClean="0"/>
              <a:t>( * </a:t>
            </a:r>
            <a:r>
              <a:rPr lang="tr-TR" sz="2000" b="0" i="1" dirty="0" err="1" smtClean="0"/>
              <a:t>Refer</a:t>
            </a:r>
            <a:r>
              <a:rPr lang="tr-TR" sz="2000" b="0" i="1" dirty="0" smtClean="0"/>
              <a:t> </a:t>
            </a:r>
            <a:r>
              <a:rPr lang="tr-TR" sz="2000" b="0" i="1" dirty="0" err="1" smtClean="0"/>
              <a:t>to</a:t>
            </a:r>
            <a:r>
              <a:rPr lang="tr-TR" sz="2000" b="0" i="1" dirty="0" smtClean="0"/>
              <a:t> </a:t>
            </a:r>
            <a:r>
              <a:rPr lang="tr-TR" sz="2000" b="0" i="1" dirty="0" err="1" smtClean="0"/>
              <a:t>case</a:t>
            </a:r>
            <a:r>
              <a:rPr lang="tr-TR" sz="2000" b="0" i="1" dirty="0" smtClean="0"/>
              <a:t> </a:t>
            </a:r>
            <a:r>
              <a:rPr lang="tr-TR" sz="2000" b="0" i="1" dirty="0" err="1" smtClean="0"/>
              <a:t>studies</a:t>
            </a:r>
            <a:r>
              <a:rPr lang="tr-TR" sz="2000" b="0" i="1" dirty="0" smtClean="0"/>
              <a:t> in </a:t>
            </a:r>
            <a:r>
              <a:rPr lang="tr-TR" sz="2000" b="0" i="1" dirty="0" err="1" smtClean="0"/>
              <a:t>Sec</a:t>
            </a:r>
            <a:r>
              <a:rPr lang="tr-TR" sz="2000" b="0" i="1" dirty="0" smtClean="0"/>
              <a:t> 1.3 </a:t>
            </a:r>
            <a:r>
              <a:rPr lang="tr-TR" sz="2000" b="0" i="1" dirty="0" err="1" smtClean="0"/>
              <a:t>for</a:t>
            </a:r>
            <a:r>
              <a:rPr lang="tr-TR" sz="2000" b="0" i="1" dirty="0" smtClean="0"/>
              <a:t> </a:t>
            </a:r>
            <a:r>
              <a:rPr lang="tr-TR" sz="2000" b="0" i="1" dirty="0" err="1" smtClean="0"/>
              <a:t>more</a:t>
            </a:r>
            <a:r>
              <a:rPr lang="tr-TR" sz="2000" b="0" i="1" dirty="0" smtClean="0"/>
              <a:t> </a:t>
            </a:r>
            <a:r>
              <a:rPr lang="tr-TR" sz="2000" b="0" i="1" dirty="0" err="1" smtClean="0"/>
              <a:t>details</a:t>
            </a:r>
            <a:r>
              <a:rPr lang="tr-TR" sz="2000" b="0" i="1" dirty="0" smtClean="0"/>
              <a:t>)</a:t>
            </a:r>
            <a:endParaRPr lang="tr-TR" sz="2000" b="0" i="1" dirty="0"/>
          </a:p>
        </p:txBody>
      </p:sp>
      <p:sp>
        <p:nvSpPr>
          <p:cNvPr id="3" name="Content Placeholder 2"/>
          <p:cNvSpPr>
            <a:spLocks noGrp="1"/>
          </p:cNvSpPr>
          <p:nvPr>
            <p:ph idx="1"/>
          </p:nvPr>
        </p:nvSpPr>
        <p:spPr>
          <a:xfrm>
            <a:off x="152400" y="1143000"/>
            <a:ext cx="8915400" cy="5410200"/>
          </a:xfrm>
        </p:spPr>
        <p:txBody>
          <a:bodyPr/>
          <a:lstStyle/>
          <a:p>
            <a:r>
              <a:rPr lang="en-US" sz="2400" i="1" dirty="0" smtClean="0">
                <a:solidFill>
                  <a:schemeClr val="tx2">
                    <a:lumMod val="60000"/>
                    <a:lumOff val="40000"/>
                  </a:schemeClr>
                </a:solidFill>
              </a:rPr>
              <a:t>An </a:t>
            </a:r>
            <a:r>
              <a:rPr lang="en-US" sz="2400" i="1" dirty="0">
                <a:solidFill>
                  <a:schemeClr val="tx2">
                    <a:lumMod val="60000"/>
                    <a:lumOff val="40000"/>
                  </a:schemeClr>
                </a:solidFill>
              </a:rPr>
              <a:t>embedded system </a:t>
            </a:r>
            <a:r>
              <a:rPr lang="en-US" sz="2400" dirty="0" smtClean="0"/>
              <a:t>This </a:t>
            </a:r>
            <a:r>
              <a:rPr lang="en-US" sz="2400" dirty="0"/>
              <a:t>is a system where the software controls a hardware </a:t>
            </a:r>
            <a:r>
              <a:rPr lang="en-US" sz="2400" dirty="0" smtClean="0"/>
              <a:t>(medical) device </a:t>
            </a:r>
            <a:r>
              <a:rPr lang="en-US" sz="2400" dirty="0"/>
              <a:t>and is embedded in that device. Issues in embedded systems typically </a:t>
            </a:r>
            <a:r>
              <a:rPr lang="en-US" sz="2400" dirty="0" smtClean="0"/>
              <a:t>include </a:t>
            </a:r>
            <a:r>
              <a:rPr lang="en-US" sz="2400" dirty="0"/>
              <a:t>physical size, responsiveness, power management, etc. </a:t>
            </a:r>
            <a:r>
              <a:rPr lang="en-US" sz="2400" dirty="0" smtClean="0"/>
              <a:t>/ </a:t>
            </a:r>
            <a:r>
              <a:rPr lang="en-US" sz="2000" dirty="0">
                <a:solidFill>
                  <a:schemeClr val="accent2"/>
                </a:solidFill>
                <a:cs typeface="Arial" charset="0"/>
              </a:rPr>
              <a:t>Insulin pump control system</a:t>
            </a:r>
          </a:p>
          <a:p>
            <a:r>
              <a:rPr lang="en-US" sz="2400" i="1" dirty="0" smtClean="0">
                <a:solidFill>
                  <a:srgbClr val="558ED5"/>
                </a:solidFill>
              </a:rPr>
              <a:t>An information system </a:t>
            </a:r>
            <a:r>
              <a:rPr lang="en-US" sz="2400" dirty="0" smtClean="0"/>
              <a:t>This is a system whose primary purpose is to manage and provide access to a database of information. Issues in information systems include security, usability, privacy, and maintaining data integrity. / </a:t>
            </a:r>
            <a:r>
              <a:rPr lang="en-US" sz="2000" dirty="0">
                <a:solidFill>
                  <a:schemeClr val="accent2"/>
                </a:solidFill>
                <a:cs typeface="Arial" charset="0"/>
              </a:rPr>
              <a:t>Medical records system</a:t>
            </a:r>
          </a:p>
          <a:p>
            <a:pPr marL="342900" lvl="1" indent="-342900">
              <a:spcAft>
                <a:spcPct val="30000"/>
              </a:spcAft>
              <a:buClr>
                <a:schemeClr val="folHlink"/>
              </a:buClr>
              <a:buSzPct val="60000"/>
            </a:pPr>
            <a:r>
              <a:rPr lang="en-US" sz="2400" i="1" dirty="0" smtClean="0">
                <a:solidFill>
                  <a:srgbClr val="558ED5"/>
                </a:solidFill>
              </a:rPr>
              <a:t>A </a:t>
            </a:r>
            <a:r>
              <a:rPr lang="en-US" sz="2400" i="1" dirty="0">
                <a:solidFill>
                  <a:srgbClr val="558ED5"/>
                </a:solidFill>
              </a:rPr>
              <a:t>sensor-based data collection system </a:t>
            </a:r>
            <a:r>
              <a:rPr lang="en-US" sz="2400" dirty="0"/>
              <a:t>This is a system whose primary purpose is to collect data from a set of sensors and process that data in some way. The key requirements of such systems are reliability, even in hostile environmental conditions, and maintainability. </a:t>
            </a:r>
            <a:r>
              <a:rPr lang="en-US" sz="2400" dirty="0" smtClean="0"/>
              <a:t>/ </a:t>
            </a:r>
            <a:r>
              <a:rPr lang="en-US" sz="2000" dirty="0" smtClean="0">
                <a:solidFill>
                  <a:schemeClr val="accent2"/>
                </a:solidFill>
              </a:rPr>
              <a:t>Wilderness </a:t>
            </a:r>
            <a:r>
              <a:rPr lang="en-US" sz="2000" dirty="0">
                <a:solidFill>
                  <a:schemeClr val="accent2"/>
                </a:solidFill>
              </a:rPr>
              <a:t>weather </a:t>
            </a:r>
            <a:r>
              <a:rPr lang="en-US" sz="2000" dirty="0" smtClean="0">
                <a:solidFill>
                  <a:schemeClr val="accent2"/>
                </a:solidFill>
              </a:rPr>
              <a:t>station</a:t>
            </a:r>
            <a:endParaRPr lang="en-US" sz="2000" dirty="0"/>
          </a:p>
        </p:txBody>
      </p:sp>
    </p:spTree>
    <p:extLst>
      <p:ext uri="{BB962C8B-B14F-4D97-AF65-F5344CB8AC3E}">
        <p14:creationId xmlns:p14="http://schemas.microsoft.com/office/powerpoint/2010/main" val="1640328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27335" y="76200"/>
            <a:ext cx="4577188" cy="762000"/>
          </a:xfrm>
        </p:spPr>
        <p:txBody>
          <a:bodyPr/>
          <a:lstStyle/>
          <a:p>
            <a:pPr algn="r"/>
            <a:r>
              <a:rPr lang="tr-TR" sz="2400" dirty="0" smtClean="0"/>
              <a:t>Software </a:t>
            </a:r>
            <a:r>
              <a:rPr lang="tr-TR" sz="2400" dirty="0"/>
              <a:t>i</a:t>
            </a:r>
            <a:r>
              <a:rPr lang="tr-TR" sz="2400" dirty="0" smtClean="0"/>
              <a:t>n Modern World: </a:t>
            </a:r>
            <a:br>
              <a:rPr lang="tr-TR" sz="2400" dirty="0" smtClean="0"/>
            </a:br>
            <a:r>
              <a:rPr lang="tr-TR" sz="2800" dirty="0" err="1" smtClean="0"/>
              <a:t>Examples</a:t>
            </a:r>
            <a:endParaRPr lang="en-US" sz="2800" dirty="0"/>
          </a:p>
        </p:txBody>
      </p:sp>
      <p:pic>
        <p:nvPicPr>
          <p:cNvPr id="4" name="Resim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394" y="0"/>
            <a:ext cx="4411205" cy="3538059"/>
          </a:xfrm>
          <a:prstGeom prst="rect">
            <a:avLst/>
          </a:prstGeom>
        </p:spPr>
      </p:pic>
      <p:pic>
        <p:nvPicPr>
          <p:cNvPr id="6" name="Resim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6604" y="3657600"/>
            <a:ext cx="4060596" cy="3151022"/>
          </a:xfrm>
          <a:prstGeom prst="rect">
            <a:avLst/>
          </a:prstGeom>
        </p:spPr>
      </p:pic>
      <p:pic>
        <p:nvPicPr>
          <p:cNvPr id="7" name="Resim 6"/>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48200" y="3580351"/>
            <a:ext cx="4310481" cy="3232861"/>
          </a:xfrm>
          <a:prstGeom prst="rect">
            <a:avLst/>
          </a:prstGeom>
        </p:spPr>
      </p:pic>
      <p:pic>
        <p:nvPicPr>
          <p:cNvPr id="8" name="Resim 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057887" y="925351"/>
            <a:ext cx="5046636" cy="2275049"/>
          </a:xfrm>
          <a:prstGeom prst="rect">
            <a:avLst/>
          </a:prstGeom>
        </p:spPr>
      </p:pic>
    </p:spTree>
    <p:extLst>
      <p:ext uri="{BB962C8B-B14F-4D97-AF65-F5344CB8AC3E}">
        <p14:creationId xmlns:p14="http://schemas.microsoft.com/office/powerpoint/2010/main" val="19068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fltVal val="0"/>
                                          </p:val>
                                        </p:tav>
                                        <p:tav tm="100000">
                                          <p:val>
                                            <p:strVal val="#ppt_w"/>
                                          </p:val>
                                        </p:tav>
                                      </p:tavLst>
                                    </p:anim>
                                    <p:anim calcmode="lin" valueType="num">
                                      <p:cBhvr>
                                        <p:cTn id="15" dur="1000" fill="hold"/>
                                        <p:tgtEl>
                                          <p:spTgt spid="8"/>
                                        </p:tgtEl>
                                        <p:attrNameLst>
                                          <p:attrName>ppt_h</p:attrName>
                                        </p:attrNameLst>
                                      </p:cBhvr>
                                      <p:tavLst>
                                        <p:tav tm="0">
                                          <p:val>
                                            <p:fltVal val="0"/>
                                          </p:val>
                                        </p:tav>
                                        <p:tav tm="100000">
                                          <p:val>
                                            <p:strVal val="#ppt_h"/>
                                          </p:val>
                                        </p:tav>
                                      </p:tavLst>
                                    </p:anim>
                                    <p:anim calcmode="lin" valueType="num">
                                      <p:cBhvr>
                                        <p:cTn id="16" dur="1000" fill="hold"/>
                                        <p:tgtEl>
                                          <p:spTgt spid="8"/>
                                        </p:tgtEl>
                                        <p:attrNameLst>
                                          <p:attrName>style.rotation</p:attrName>
                                        </p:attrNameLst>
                                      </p:cBhvr>
                                      <p:tavLst>
                                        <p:tav tm="0">
                                          <p:val>
                                            <p:fltVal val="90"/>
                                          </p:val>
                                        </p:tav>
                                        <p:tav tm="100000">
                                          <p:val>
                                            <p:fltVal val="0"/>
                                          </p:val>
                                        </p:tav>
                                      </p:tavLst>
                                    </p:anim>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fltVal val="0"/>
                                          </p:val>
                                        </p:tav>
                                        <p:tav tm="100000">
                                          <p:val>
                                            <p:strVal val="#ppt_w"/>
                                          </p:val>
                                        </p:tav>
                                      </p:tavLst>
                                    </p:anim>
                                    <p:anim calcmode="lin" valueType="num">
                                      <p:cBhvr>
                                        <p:cTn id="23" dur="1000" fill="hold"/>
                                        <p:tgtEl>
                                          <p:spTgt spid="6"/>
                                        </p:tgtEl>
                                        <p:attrNameLst>
                                          <p:attrName>ppt_h</p:attrName>
                                        </p:attrNameLst>
                                      </p:cBhvr>
                                      <p:tavLst>
                                        <p:tav tm="0">
                                          <p:val>
                                            <p:fltVal val="0"/>
                                          </p:val>
                                        </p:tav>
                                        <p:tav tm="100000">
                                          <p:val>
                                            <p:strVal val="#ppt_h"/>
                                          </p:val>
                                        </p:tav>
                                      </p:tavLst>
                                    </p:anim>
                                    <p:anim calcmode="lin" valueType="num">
                                      <p:cBhvr>
                                        <p:cTn id="24" dur="1000" fill="hold"/>
                                        <p:tgtEl>
                                          <p:spTgt spid="6"/>
                                        </p:tgtEl>
                                        <p:attrNameLst>
                                          <p:attrName>style.rotation</p:attrName>
                                        </p:attrNameLst>
                                      </p:cBhvr>
                                      <p:tavLst>
                                        <p:tav tm="0">
                                          <p:val>
                                            <p:fltVal val="90"/>
                                          </p:val>
                                        </p:tav>
                                        <p:tav tm="100000">
                                          <p:val>
                                            <p:fltVal val="0"/>
                                          </p:val>
                                        </p:tav>
                                      </p:tavLst>
                                    </p:anim>
                                    <p:animEffect transition="in" filter="fade">
                                      <p:cBhvr>
                                        <p:cTn id="25" dur="1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fltVal val="0"/>
                                          </p:val>
                                        </p:tav>
                                        <p:tav tm="100000">
                                          <p:val>
                                            <p:strVal val="#ppt_w"/>
                                          </p:val>
                                        </p:tav>
                                      </p:tavLst>
                                    </p:anim>
                                    <p:anim calcmode="lin" valueType="num">
                                      <p:cBhvr>
                                        <p:cTn id="31" dur="500" fill="hold"/>
                                        <p:tgtEl>
                                          <p:spTgt spid="7"/>
                                        </p:tgtEl>
                                        <p:attrNameLst>
                                          <p:attrName>ppt_h</p:attrName>
                                        </p:attrNameLst>
                                      </p:cBhvr>
                                      <p:tavLst>
                                        <p:tav tm="0">
                                          <p:val>
                                            <p:fltVal val="0"/>
                                          </p:val>
                                        </p:tav>
                                        <p:tav tm="100000">
                                          <p:val>
                                            <p:strVal val="#ppt_h"/>
                                          </p:val>
                                        </p:tav>
                                      </p:tavLst>
                                    </p:anim>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Challenges</a:t>
            </a:r>
            <a:endParaRPr lang="en-US" dirty="0"/>
          </a:p>
        </p:txBody>
      </p:sp>
      <p:sp>
        <p:nvSpPr>
          <p:cNvPr id="3" name="İçerik Yer Tutucusu 2"/>
          <p:cNvSpPr>
            <a:spLocks noGrp="1"/>
          </p:cNvSpPr>
          <p:nvPr>
            <p:ph idx="1"/>
          </p:nvPr>
        </p:nvSpPr>
        <p:spPr/>
        <p:txBody>
          <a:bodyPr/>
          <a:lstStyle/>
          <a:p>
            <a:r>
              <a:rPr lang="tr-TR" dirty="0" err="1" smtClean="0"/>
              <a:t>Characteristics</a:t>
            </a:r>
            <a:r>
              <a:rPr lang="tr-TR" dirty="0" smtClean="0"/>
              <a:t> of software:</a:t>
            </a:r>
          </a:p>
          <a:p>
            <a:pPr lvl="1"/>
            <a:r>
              <a:rPr lang="tr-TR" dirty="0" err="1" smtClean="0"/>
              <a:t>Intangible</a:t>
            </a:r>
            <a:r>
              <a:rPr lang="tr-TR" dirty="0" smtClean="0"/>
              <a:t> (</a:t>
            </a:r>
            <a:r>
              <a:rPr lang="tr-TR" dirty="0" err="1" smtClean="0"/>
              <a:t>abstract</a:t>
            </a:r>
            <a:r>
              <a:rPr lang="tr-TR" dirty="0" smtClean="0"/>
              <a:t>)</a:t>
            </a:r>
          </a:p>
          <a:p>
            <a:pPr lvl="1"/>
            <a:r>
              <a:rPr lang="tr-TR" dirty="0" err="1" smtClean="0"/>
              <a:t>Changeable</a:t>
            </a:r>
            <a:endParaRPr lang="tr-TR" dirty="0" smtClean="0"/>
          </a:p>
          <a:p>
            <a:pPr lvl="1"/>
            <a:endParaRPr lang="tr-TR" dirty="0" smtClean="0"/>
          </a:p>
          <a:p>
            <a:r>
              <a:rPr lang="tr-TR" dirty="0" err="1"/>
              <a:t>Characteristics</a:t>
            </a:r>
            <a:r>
              <a:rPr lang="tr-TR" dirty="0"/>
              <a:t> of s</a:t>
            </a:r>
            <a:r>
              <a:rPr lang="tr-TR" dirty="0" smtClean="0"/>
              <a:t>oftware </a:t>
            </a:r>
            <a:r>
              <a:rPr lang="tr-TR" dirty="0" err="1" smtClean="0"/>
              <a:t>development</a:t>
            </a:r>
            <a:r>
              <a:rPr lang="tr-TR" dirty="0" smtClean="0"/>
              <a:t>:</a:t>
            </a:r>
          </a:p>
          <a:p>
            <a:pPr lvl="1"/>
            <a:r>
              <a:rPr lang="tr-TR" dirty="0" smtClean="0"/>
              <a:t>Human-</a:t>
            </a:r>
            <a:r>
              <a:rPr lang="tr-TR" dirty="0" err="1" smtClean="0"/>
              <a:t>intensive</a:t>
            </a:r>
            <a:endParaRPr lang="tr-TR" dirty="0" smtClean="0"/>
          </a:p>
          <a:p>
            <a:pPr lvl="1"/>
            <a:r>
              <a:rPr lang="tr-TR" dirty="0" smtClean="0"/>
              <a:t>Multi-</a:t>
            </a:r>
            <a:r>
              <a:rPr lang="tr-TR" dirty="0" err="1" smtClean="0"/>
              <a:t>disciplinary</a:t>
            </a:r>
            <a:endParaRPr lang="en-US" dirty="0"/>
          </a:p>
        </p:txBody>
      </p:sp>
    </p:spTree>
    <p:extLst>
      <p:ext uri="{BB962C8B-B14F-4D97-AF65-F5344CB8AC3E}">
        <p14:creationId xmlns:p14="http://schemas.microsoft.com/office/powerpoint/2010/main" val="12663127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Software </a:t>
            </a:r>
            <a:r>
              <a:rPr lang="tr-TR" dirty="0" err="1" smtClean="0"/>
              <a:t>Failures</a:t>
            </a:r>
            <a:r>
              <a:rPr lang="tr-TR" dirty="0" smtClean="0"/>
              <a:t> – Main </a:t>
            </a:r>
            <a:r>
              <a:rPr lang="tr-TR" dirty="0" err="1" smtClean="0"/>
              <a:t>Reasons</a:t>
            </a:r>
            <a:endParaRPr lang="tr-TR" dirty="0"/>
          </a:p>
        </p:txBody>
      </p:sp>
      <p:sp>
        <p:nvSpPr>
          <p:cNvPr id="3" name="Content Placeholder 2"/>
          <p:cNvSpPr>
            <a:spLocks noGrp="1"/>
          </p:cNvSpPr>
          <p:nvPr>
            <p:ph idx="1"/>
          </p:nvPr>
        </p:nvSpPr>
        <p:spPr>
          <a:xfrm>
            <a:off x="152400" y="1066800"/>
            <a:ext cx="4495800" cy="5562600"/>
          </a:xfrm>
        </p:spPr>
        <p:txBody>
          <a:bodyPr/>
          <a:lstStyle/>
          <a:p>
            <a:r>
              <a:rPr lang="en-US" sz="2400" b="1" i="1" dirty="0" smtClean="0">
                <a:solidFill>
                  <a:schemeClr val="accent2"/>
                </a:solidFill>
              </a:rPr>
              <a:t>Increasing demands </a:t>
            </a:r>
          </a:p>
          <a:p>
            <a:pPr lvl="1"/>
            <a:r>
              <a:rPr lang="en-US" sz="2000" dirty="0" smtClean="0"/>
              <a:t>Systems </a:t>
            </a:r>
            <a:r>
              <a:rPr lang="en-US" sz="2000" dirty="0"/>
              <a:t>have to be built and delivered </a:t>
            </a:r>
            <a:r>
              <a:rPr lang="en-US" sz="2000" dirty="0">
                <a:solidFill>
                  <a:schemeClr val="accent1"/>
                </a:solidFill>
              </a:rPr>
              <a:t>more quickly</a:t>
            </a:r>
            <a:r>
              <a:rPr lang="en-US" sz="2000" dirty="0"/>
              <a:t>; </a:t>
            </a:r>
            <a:endParaRPr lang="en-US" sz="2000" dirty="0" smtClean="0"/>
          </a:p>
          <a:p>
            <a:pPr lvl="1"/>
            <a:r>
              <a:rPr lang="en-US" sz="2000" dirty="0" smtClean="0">
                <a:solidFill>
                  <a:schemeClr val="accent1"/>
                </a:solidFill>
              </a:rPr>
              <a:t>Larger</a:t>
            </a:r>
            <a:r>
              <a:rPr lang="en-US" sz="2000" dirty="0"/>
              <a:t>, even </a:t>
            </a:r>
            <a:r>
              <a:rPr lang="en-US" sz="2000" dirty="0">
                <a:solidFill>
                  <a:schemeClr val="accent1"/>
                </a:solidFill>
              </a:rPr>
              <a:t>more complex </a:t>
            </a:r>
            <a:r>
              <a:rPr lang="en-US" sz="2000" dirty="0"/>
              <a:t>systems are required; </a:t>
            </a:r>
            <a:endParaRPr lang="en-US" sz="2000" dirty="0" smtClean="0"/>
          </a:p>
          <a:p>
            <a:pPr lvl="1"/>
            <a:r>
              <a:rPr lang="en-US" sz="2000" dirty="0" smtClean="0"/>
              <a:t>Systems </a:t>
            </a:r>
            <a:r>
              <a:rPr lang="en-US" sz="2000" dirty="0"/>
              <a:t>have to have </a:t>
            </a:r>
            <a:r>
              <a:rPr lang="en-US" sz="2000" dirty="0">
                <a:solidFill>
                  <a:schemeClr val="accent1"/>
                </a:solidFill>
              </a:rPr>
              <a:t>new capabilities </a:t>
            </a:r>
            <a:r>
              <a:rPr lang="en-US" sz="2000" dirty="0"/>
              <a:t>that were previously thought to be </a:t>
            </a:r>
            <a:r>
              <a:rPr lang="en-US" sz="2000" dirty="0" smtClean="0"/>
              <a:t>impossible</a:t>
            </a:r>
            <a:r>
              <a:rPr lang="en-US" sz="2000" dirty="0"/>
              <a:t>. </a:t>
            </a:r>
            <a:endParaRPr lang="en-US" sz="2000" dirty="0" smtClean="0"/>
          </a:p>
          <a:p>
            <a:pPr lvl="1"/>
            <a:r>
              <a:rPr lang="en-US" sz="2000" dirty="0" smtClean="0"/>
              <a:t>Existing </a:t>
            </a:r>
            <a:r>
              <a:rPr lang="en-US" sz="2000" dirty="0"/>
              <a:t>software engineering methods cannot cope and </a:t>
            </a:r>
            <a:r>
              <a:rPr lang="en-US" sz="2000" dirty="0">
                <a:solidFill>
                  <a:schemeClr val="accent1"/>
                </a:solidFill>
              </a:rPr>
              <a:t>new software engineering techniques </a:t>
            </a:r>
            <a:r>
              <a:rPr lang="en-US" sz="2000" dirty="0"/>
              <a:t>have to be developed to meet new these new demands. </a:t>
            </a:r>
            <a:r>
              <a:rPr lang="en-US" sz="2000" dirty="0" smtClean="0"/>
              <a:t> </a:t>
            </a:r>
            <a:endParaRPr lang="en-US" sz="2400" dirty="0"/>
          </a:p>
        </p:txBody>
      </p:sp>
      <p:sp>
        <p:nvSpPr>
          <p:cNvPr id="4" name="Content Placeholder 2"/>
          <p:cNvSpPr txBox="1">
            <a:spLocks/>
          </p:cNvSpPr>
          <p:nvPr/>
        </p:nvSpPr>
        <p:spPr bwMode="auto">
          <a:xfrm>
            <a:off x="4419600" y="1066800"/>
            <a:ext cx="4419600" cy="373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30000"/>
              </a:spcAft>
              <a:buClr>
                <a:schemeClr val="folHlink"/>
              </a:buClr>
              <a:buSzPct val="60000"/>
              <a:buFont typeface="Wingdings" charset="0"/>
              <a:buChar char="n"/>
              <a:defRPr sz="3200">
                <a:solidFill>
                  <a:srgbClr val="4D4D4D"/>
                </a:solidFill>
                <a:latin typeface="+mn-lt"/>
                <a:ea typeface="ＭＳ Ｐゴシック" charset="0"/>
                <a:cs typeface="ＭＳ Ｐゴシック" charset="0"/>
              </a:defRPr>
            </a:lvl1pPr>
            <a:lvl2pPr marL="742950" indent="-285750" algn="l" rtl="0" eaLnBrk="0" fontAlgn="base" hangingPunct="0">
              <a:spcBef>
                <a:spcPct val="20000"/>
              </a:spcBef>
              <a:spcAft>
                <a:spcPct val="15000"/>
              </a:spcAft>
              <a:buClr>
                <a:schemeClr val="hlink"/>
              </a:buClr>
              <a:buSzPct val="55000"/>
              <a:buFont typeface="Wingdings" charset="0"/>
              <a:buChar char="n"/>
              <a:defRPr sz="2800">
                <a:solidFill>
                  <a:srgbClr val="4D4D4D"/>
                </a:solidFill>
                <a:latin typeface="+mn-lt"/>
                <a:ea typeface="ＭＳ Ｐゴシック" charset="0"/>
                <a:cs typeface="Arial" charset="0"/>
              </a:defRPr>
            </a:lvl2pPr>
            <a:lvl3pPr marL="1143000" indent="-228600" algn="l" rtl="0" eaLnBrk="0" fontAlgn="base" hangingPunct="0">
              <a:spcBef>
                <a:spcPct val="20000"/>
              </a:spcBef>
              <a:spcAft>
                <a:spcPct val="15000"/>
              </a:spcAft>
              <a:buClr>
                <a:schemeClr val="folHlink"/>
              </a:buClr>
              <a:buSzPct val="50000"/>
              <a:buFont typeface="Wingdings" charset="0"/>
              <a:buChar char="n"/>
              <a:defRPr sz="2400">
                <a:solidFill>
                  <a:srgbClr val="4D4D4D"/>
                </a:solidFill>
                <a:latin typeface="+mn-lt"/>
                <a:ea typeface="Arial" charset="0"/>
                <a:cs typeface="Arial" charset="0"/>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4D4D4D"/>
                </a:solidFill>
                <a:latin typeface="+mn-lt"/>
                <a:ea typeface="Arial" charset="0"/>
                <a:cs typeface="Arial" charset="0"/>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4D4D4D"/>
                </a:solidFill>
                <a:latin typeface="+mn-lt"/>
                <a:ea typeface="Arial" charset="0"/>
                <a:cs typeface="Arial"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rgbClr val="4D4D4D"/>
                </a:solidFill>
                <a:latin typeface="+mn-lt"/>
                <a:cs typeface="+mn-cs"/>
              </a:defRPr>
            </a:lvl9pPr>
          </a:lstStyle>
          <a:p>
            <a:r>
              <a:rPr lang="en-US" sz="2400" b="1" i="1" kern="0" dirty="0" smtClean="0">
                <a:solidFill>
                  <a:schemeClr val="accent2"/>
                </a:solidFill>
              </a:rPr>
              <a:t>Low expectations </a:t>
            </a:r>
          </a:p>
          <a:p>
            <a:pPr lvl="1"/>
            <a:r>
              <a:rPr lang="en-US" sz="2000" kern="0" dirty="0" smtClean="0"/>
              <a:t>It is relatively </a:t>
            </a:r>
            <a:r>
              <a:rPr lang="en-US" sz="2000" kern="0" dirty="0" smtClean="0">
                <a:solidFill>
                  <a:schemeClr val="accent1"/>
                </a:solidFill>
              </a:rPr>
              <a:t>easy to write computer programs </a:t>
            </a:r>
            <a:r>
              <a:rPr lang="en-US" sz="2000" kern="0" dirty="0" smtClean="0"/>
              <a:t>without using software engineering methods and techniques. </a:t>
            </a:r>
          </a:p>
          <a:p>
            <a:pPr lvl="1"/>
            <a:r>
              <a:rPr lang="en-US" sz="2000" kern="0" dirty="0" smtClean="0"/>
              <a:t>Many companies </a:t>
            </a:r>
            <a:r>
              <a:rPr lang="en-US" sz="2000" kern="0" dirty="0" smtClean="0">
                <a:solidFill>
                  <a:schemeClr val="accent1"/>
                </a:solidFill>
              </a:rPr>
              <a:t>do not use </a:t>
            </a:r>
            <a:r>
              <a:rPr lang="en-US" sz="2000" kern="0" dirty="0" smtClean="0"/>
              <a:t>software engineering </a:t>
            </a:r>
            <a:r>
              <a:rPr lang="en-US" sz="2000" kern="0" dirty="0" smtClean="0">
                <a:solidFill>
                  <a:schemeClr val="accent1"/>
                </a:solidFill>
              </a:rPr>
              <a:t>methods</a:t>
            </a:r>
            <a:r>
              <a:rPr lang="en-US" sz="2000" kern="0" dirty="0" smtClean="0"/>
              <a:t>.</a:t>
            </a:r>
          </a:p>
          <a:p>
            <a:pPr lvl="1"/>
            <a:r>
              <a:rPr lang="en-US" sz="2000" kern="0" dirty="0" smtClean="0"/>
              <a:t>Consequently, their software is often </a:t>
            </a:r>
            <a:r>
              <a:rPr lang="en-US" sz="2000" kern="0" dirty="0" smtClean="0">
                <a:solidFill>
                  <a:schemeClr val="accent1"/>
                </a:solidFill>
              </a:rPr>
              <a:t>more expensive and less reliable </a:t>
            </a:r>
            <a:r>
              <a:rPr lang="en-US" sz="2000" kern="0" dirty="0" smtClean="0"/>
              <a:t>than it should be. </a:t>
            </a:r>
            <a:endParaRPr lang="tr-TR" sz="2000" kern="0" dirty="0" smtClean="0"/>
          </a:p>
        </p:txBody>
      </p:sp>
      <p:sp>
        <p:nvSpPr>
          <p:cNvPr id="5" name="Dikdörtgen 4"/>
          <p:cNvSpPr/>
          <p:nvPr/>
        </p:nvSpPr>
        <p:spPr>
          <a:xfrm>
            <a:off x="4256314" y="5207168"/>
            <a:ext cx="4572000" cy="1015663"/>
          </a:xfrm>
          <a:prstGeom prst="rect">
            <a:avLst/>
          </a:prstGeom>
        </p:spPr>
        <p:txBody>
          <a:bodyPr>
            <a:spAutoFit/>
          </a:bodyPr>
          <a:lstStyle/>
          <a:p>
            <a:pPr lvl="1"/>
            <a:r>
              <a:rPr lang="en-US" sz="2000" i="1" kern="0" dirty="0">
                <a:solidFill>
                  <a:schemeClr val="accent2"/>
                </a:solidFill>
              </a:rPr>
              <a:t>We need better software engineering education and training to address this problem. </a:t>
            </a:r>
            <a:endParaRPr lang="en-US" i="1" kern="0" dirty="0">
              <a:solidFill>
                <a:schemeClr val="accent2"/>
              </a:solidFill>
            </a:endParaRPr>
          </a:p>
        </p:txBody>
      </p:sp>
    </p:spTree>
    <p:extLst>
      <p:ext uri="{BB962C8B-B14F-4D97-AF65-F5344CB8AC3E}">
        <p14:creationId xmlns:p14="http://schemas.microsoft.com/office/powerpoint/2010/main" val="1826434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
      <a:dk1>
        <a:srgbClr val="000000"/>
      </a:dk1>
      <a:lt1>
        <a:srgbClr val="C0C0C0"/>
      </a:lt1>
      <a:dk2>
        <a:srgbClr val="FFFFFF"/>
      </a:dk2>
      <a:lt2>
        <a:srgbClr val="999999"/>
      </a:lt2>
      <a:accent1>
        <a:srgbClr val="762022"/>
      </a:accent1>
      <a:accent2>
        <a:srgbClr val="003151"/>
      </a:accent2>
      <a:accent3>
        <a:srgbClr val="DCDCDC"/>
      </a:accent3>
      <a:accent4>
        <a:srgbClr val="000000"/>
      </a:accent4>
      <a:accent5>
        <a:srgbClr val="BDABAB"/>
      </a:accent5>
      <a:accent6>
        <a:srgbClr val="002B49"/>
      </a:accent6>
      <a:hlink>
        <a:srgbClr val="648F3F"/>
      </a:hlink>
      <a:folHlink>
        <a:srgbClr val="DA5C05"/>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default 1">
        <a:dk1>
          <a:srgbClr val="000000"/>
        </a:dk1>
        <a:lt1>
          <a:srgbClr val="FFFFFF"/>
        </a:lt1>
        <a:dk2>
          <a:srgbClr val="FFFFFF"/>
        </a:dk2>
        <a:lt2>
          <a:srgbClr val="999999"/>
        </a:lt2>
        <a:accent1>
          <a:srgbClr val="762022"/>
        </a:accent1>
        <a:accent2>
          <a:srgbClr val="003151"/>
        </a:accent2>
        <a:accent3>
          <a:srgbClr val="FFFFFF"/>
        </a:accent3>
        <a:accent4>
          <a:srgbClr val="000000"/>
        </a:accent4>
        <a:accent5>
          <a:srgbClr val="BDABAB"/>
        </a:accent5>
        <a:accent6>
          <a:srgbClr val="002B49"/>
        </a:accent6>
        <a:hlink>
          <a:srgbClr val="648F3F"/>
        </a:hlink>
        <a:folHlink>
          <a:srgbClr val="DA5C0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devcon_05</Template>
  <TotalTime>22111</TotalTime>
  <Words>5305</Words>
  <Application>Microsoft Office PowerPoint</Application>
  <PresentationFormat>Ekran Gösterisi (4:3)</PresentationFormat>
  <Paragraphs>419</Paragraphs>
  <Slides>68</Slides>
  <Notes>22</Notes>
  <HiddenSlides>5</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68</vt:i4>
      </vt:variant>
    </vt:vector>
  </HeadingPairs>
  <TitlesOfParts>
    <vt:vector size="75" baseType="lpstr">
      <vt:lpstr>ＭＳ Ｐゴシック</vt:lpstr>
      <vt:lpstr>Arial</vt:lpstr>
      <vt:lpstr>Calibri</vt:lpstr>
      <vt:lpstr>Times New Roman</vt:lpstr>
      <vt:lpstr>Wingdings</vt:lpstr>
      <vt:lpstr>default</vt:lpstr>
      <vt:lpstr>Blends</vt:lpstr>
      <vt:lpstr>PowerPoint Sunusu</vt:lpstr>
      <vt:lpstr>BBM 382 and 487– Course homepage</vt:lpstr>
      <vt:lpstr>CHAPTER 1 – INTRODUCTION</vt:lpstr>
      <vt:lpstr>Contents</vt:lpstr>
      <vt:lpstr>1.1 ProfessIonal software development </vt:lpstr>
      <vt:lpstr>Software in Modern World</vt:lpstr>
      <vt:lpstr>Software in Modern World:  Examples</vt:lpstr>
      <vt:lpstr>Challenges</vt:lpstr>
      <vt:lpstr>Software Failures – Main Reasons</vt:lpstr>
      <vt:lpstr>Software Failures – Expectations!</vt:lpstr>
      <vt:lpstr>Software Engineering is NOT Programming!</vt:lpstr>
      <vt:lpstr>History of Software Engineering</vt:lpstr>
      <vt:lpstr>Professional Software Development </vt:lpstr>
      <vt:lpstr>Professional Software Development </vt:lpstr>
      <vt:lpstr>Software Products</vt:lpstr>
      <vt:lpstr>Kinds of Software Products</vt:lpstr>
      <vt:lpstr>Kinds of Software Products</vt:lpstr>
      <vt:lpstr>Quality</vt:lpstr>
      <vt:lpstr>Essential Attributes of Good Software </vt:lpstr>
      <vt:lpstr>Software Engineering</vt:lpstr>
      <vt:lpstr>Engineering Discipline</vt:lpstr>
      <vt:lpstr>Software Engineering is Important</vt:lpstr>
      <vt:lpstr>Software Engineering vs. Computer Science</vt:lpstr>
      <vt:lpstr>Software Engineering vs. System Engineering</vt:lpstr>
      <vt:lpstr>General Issues of Software</vt:lpstr>
      <vt:lpstr>General Issues of Software</vt:lpstr>
      <vt:lpstr>Software Engineering Diversity </vt:lpstr>
      <vt:lpstr>Types of Software Applications</vt:lpstr>
      <vt:lpstr>Software Engineering Diversity </vt:lpstr>
      <vt:lpstr>Software Engineering Diversity </vt:lpstr>
      <vt:lpstr>Software Engineering Diversity </vt:lpstr>
      <vt:lpstr>Software Engineering and the Web</vt:lpstr>
      <vt:lpstr>CHAPTER 2 – SOFTWARE PROCESSES</vt:lpstr>
      <vt:lpstr>Contents</vt:lpstr>
      <vt:lpstr>Software Process</vt:lpstr>
      <vt:lpstr>Software Process</vt:lpstr>
      <vt:lpstr>Software Process</vt:lpstr>
      <vt:lpstr>Process Descriptions</vt:lpstr>
      <vt:lpstr>Software Process Descriptions:   Example  (Personal Software Process)</vt:lpstr>
      <vt:lpstr>Software Process Descriptions</vt:lpstr>
      <vt:lpstr>Process Standardization</vt:lpstr>
      <vt:lpstr>Plan-driven and agile processes</vt:lpstr>
      <vt:lpstr>2.1 Software Process Models</vt:lpstr>
      <vt:lpstr>Software Process Models</vt:lpstr>
      <vt:lpstr>Software Process Models</vt:lpstr>
      <vt:lpstr>Software Process Models</vt:lpstr>
      <vt:lpstr>Software Process Models (..continued)</vt:lpstr>
      <vt:lpstr>The Waterfall Model</vt:lpstr>
      <vt:lpstr>Waterfall Model Phases</vt:lpstr>
      <vt:lpstr>Waterfall Model Phases</vt:lpstr>
      <vt:lpstr>Waterfall Model Phases</vt:lpstr>
      <vt:lpstr>Waterfall Model Outputs</vt:lpstr>
      <vt:lpstr>The Waterfall Model</vt:lpstr>
      <vt:lpstr>The Waterfall Model - Benefits</vt:lpstr>
      <vt:lpstr>Waterfall Model - Problems</vt:lpstr>
      <vt:lpstr>Waterfall Model - Usage</vt:lpstr>
      <vt:lpstr>Readıng &amp; summary assıgnment - 1</vt:lpstr>
      <vt:lpstr>For student reading… </vt:lpstr>
      <vt:lpstr>More on Softwar Quality Attributes</vt:lpstr>
      <vt:lpstr>Types of Software Applications</vt:lpstr>
      <vt:lpstr>Types of Software Applications</vt:lpstr>
      <vt:lpstr>Types of Software Applications</vt:lpstr>
      <vt:lpstr>Types of Software Applications</vt:lpstr>
      <vt:lpstr>Types of Software Applications</vt:lpstr>
      <vt:lpstr>Types of Software Applications</vt:lpstr>
      <vt:lpstr>Types of Software Applications</vt:lpstr>
      <vt:lpstr>Types of Software Applications</vt:lpstr>
      <vt:lpstr>Case Studies – Three types of systems * ( * Refer to case studies in Sec 1.3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Mini</dc:creator>
  <cp:lastModifiedBy>User</cp:lastModifiedBy>
  <cp:revision>734</cp:revision>
  <cp:lastPrinted>1601-01-01T00:00:00Z</cp:lastPrinted>
  <dcterms:created xsi:type="dcterms:W3CDTF">1601-01-01T00:00:00Z</dcterms:created>
  <dcterms:modified xsi:type="dcterms:W3CDTF">2017-02-13T13:37:37Z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