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82"/>
  </p:notesMasterIdLst>
  <p:handoutMasterIdLst>
    <p:handoutMasterId r:id="rId83"/>
  </p:handoutMasterIdLst>
  <p:sldIdLst>
    <p:sldId id="642" r:id="rId3"/>
    <p:sldId id="997" r:id="rId4"/>
    <p:sldId id="962" r:id="rId5"/>
    <p:sldId id="1033" r:id="rId6"/>
    <p:sldId id="1041" r:id="rId7"/>
    <p:sldId id="1032" r:id="rId8"/>
    <p:sldId id="1035" r:id="rId9"/>
    <p:sldId id="1034" r:id="rId10"/>
    <p:sldId id="1042" r:id="rId11"/>
    <p:sldId id="1043" r:id="rId12"/>
    <p:sldId id="1044" r:id="rId13"/>
    <p:sldId id="964" r:id="rId14"/>
    <p:sldId id="965" r:id="rId15"/>
    <p:sldId id="966" r:id="rId16"/>
    <p:sldId id="967" r:id="rId17"/>
    <p:sldId id="1073" r:id="rId18"/>
    <p:sldId id="1074" r:id="rId19"/>
    <p:sldId id="1061" r:id="rId20"/>
    <p:sldId id="1062" r:id="rId21"/>
    <p:sldId id="1063" r:id="rId22"/>
    <p:sldId id="1064" r:id="rId23"/>
    <p:sldId id="1105" r:id="rId24"/>
    <p:sldId id="1065" r:id="rId25"/>
    <p:sldId id="1066" r:id="rId26"/>
    <p:sldId id="1067" r:id="rId27"/>
    <p:sldId id="1068" r:id="rId28"/>
    <p:sldId id="1069" r:id="rId29"/>
    <p:sldId id="1070" r:id="rId30"/>
    <p:sldId id="1072" r:id="rId31"/>
    <p:sldId id="998" r:id="rId32"/>
    <p:sldId id="1028" r:id="rId33"/>
    <p:sldId id="971" r:id="rId34"/>
    <p:sldId id="972" r:id="rId35"/>
    <p:sldId id="973" r:id="rId36"/>
    <p:sldId id="974" r:id="rId37"/>
    <p:sldId id="977" r:id="rId38"/>
    <p:sldId id="978" r:id="rId39"/>
    <p:sldId id="979" r:id="rId40"/>
    <p:sldId id="981" r:id="rId41"/>
    <p:sldId id="982" r:id="rId42"/>
    <p:sldId id="985" r:id="rId43"/>
    <p:sldId id="983" r:id="rId44"/>
    <p:sldId id="984" r:id="rId45"/>
    <p:sldId id="987" r:id="rId46"/>
    <p:sldId id="988" r:id="rId47"/>
    <p:sldId id="989" r:id="rId48"/>
    <p:sldId id="990" r:id="rId49"/>
    <p:sldId id="991" r:id="rId50"/>
    <p:sldId id="1078" r:id="rId51"/>
    <p:sldId id="1075" r:id="rId52"/>
    <p:sldId id="1077" r:id="rId53"/>
    <p:sldId id="996" r:id="rId54"/>
    <p:sldId id="1079" r:id="rId55"/>
    <p:sldId id="1076" r:id="rId56"/>
    <p:sldId id="1080" r:id="rId57"/>
    <p:sldId id="1081" r:id="rId58"/>
    <p:sldId id="1082" r:id="rId59"/>
    <p:sldId id="1083" r:id="rId60"/>
    <p:sldId id="1084" r:id="rId61"/>
    <p:sldId id="1085" r:id="rId62"/>
    <p:sldId id="1086" r:id="rId63"/>
    <p:sldId id="1087" r:id="rId64"/>
    <p:sldId id="1088" r:id="rId65"/>
    <p:sldId id="1089" r:id="rId66"/>
    <p:sldId id="1090" r:id="rId67"/>
    <p:sldId id="1091" r:id="rId68"/>
    <p:sldId id="1092" r:id="rId69"/>
    <p:sldId id="1093" r:id="rId70"/>
    <p:sldId id="1094" r:id="rId71"/>
    <p:sldId id="1095" r:id="rId72"/>
    <p:sldId id="1096" r:id="rId73"/>
    <p:sldId id="1097" r:id="rId74"/>
    <p:sldId id="1098" r:id="rId75"/>
    <p:sldId id="1099" r:id="rId76"/>
    <p:sldId id="1100" r:id="rId77"/>
    <p:sldId id="1101" r:id="rId78"/>
    <p:sldId id="1102" r:id="rId79"/>
    <p:sldId id="1103" r:id="rId80"/>
    <p:sldId id="1104" r:id="rId81"/>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FF"/>
    <a:srgbClr val="FF8000"/>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95545" autoAdjust="0"/>
  </p:normalViewPr>
  <p:slideViewPr>
    <p:cSldViewPr>
      <p:cViewPr varScale="1">
        <p:scale>
          <a:sx n="84" d="100"/>
          <a:sy n="84" d="100"/>
        </p:scale>
        <p:origin x="51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0271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4127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26253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76690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03747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571625" y="780332"/>
            <a:ext cx="3689350" cy="2592187"/>
          </a:xfrm>
          <a:ln cap="flat"/>
        </p:spPr>
      </p:sp>
    </p:spTree>
    <p:extLst>
      <p:ext uri="{BB962C8B-B14F-4D97-AF65-F5344CB8AC3E}">
        <p14:creationId xmlns:p14="http://schemas.microsoft.com/office/powerpoint/2010/main" val="764419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22438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6761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Arial" charset="-94"/>
                <a:ea typeface="Arial" charset="-94"/>
                <a:cs typeface="Arial" charset="-94"/>
              </a:defRPr>
            </a:lvl1pPr>
            <a:lvl2pPr marL="742950" indent="-285750" defTabSz="957263">
              <a:spcBef>
                <a:spcPct val="30000"/>
              </a:spcBef>
              <a:defRPr sz="1200">
                <a:solidFill>
                  <a:schemeClr val="tx1"/>
                </a:solidFill>
                <a:latin typeface="Arial" charset="-94"/>
                <a:ea typeface="Arial" charset="-94"/>
                <a:cs typeface="Arial" charset="-94"/>
              </a:defRPr>
            </a:lvl2pPr>
            <a:lvl3pPr marL="1143000" indent="-228600" defTabSz="957263">
              <a:spcBef>
                <a:spcPct val="30000"/>
              </a:spcBef>
              <a:defRPr sz="1200">
                <a:solidFill>
                  <a:schemeClr val="tx1"/>
                </a:solidFill>
                <a:latin typeface="Arial" charset="-94"/>
                <a:ea typeface="Arial" charset="-94"/>
                <a:cs typeface="Arial" charset="-94"/>
              </a:defRPr>
            </a:lvl3pPr>
            <a:lvl4pPr marL="1600200" indent="-228600" defTabSz="957263">
              <a:spcBef>
                <a:spcPct val="30000"/>
              </a:spcBef>
              <a:defRPr sz="1200">
                <a:solidFill>
                  <a:schemeClr val="tx1"/>
                </a:solidFill>
                <a:latin typeface="Arial" charset="-94"/>
                <a:ea typeface="Arial" charset="-94"/>
                <a:cs typeface="Arial" charset="-94"/>
              </a:defRPr>
            </a:lvl4pPr>
            <a:lvl5pPr marL="2057400" indent="-228600" defTabSz="957263">
              <a:spcBef>
                <a:spcPct val="30000"/>
              </a:spcBef>
              <a:defRPr sz="1200">
                <a:solidFill>
                  <a:schemeClr val="tx1"/>
                </a:solidFill>
                <a:latin typeface="Arial" charset="-94"/>
                <a:ea typeface="Arial" charset="-94"/>
                <a:cs typeface="Arial" charset="-94"/>
              </a:defRPr>
            </a:lvl5pPr>
            <a:lvl6pPr marL="25146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6pPr>
            <a:lvl7pPr marL="29718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7pPr>
            <a:lvl8pPr marL="34290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8pPr>
            <a:lvl9pPr marL="38862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9pPr>
          </a:lstStyle>
          <a:p>
            <a:pPr>
              <a:spcBef>
                <a:spcPct val="0"/>
              </a:spcBef>
            </a:pPr>
            <a:fld id="{4CCBE0F4-D61F-0B49-BF9B-367C0EF85AEE}" type="slidenum">
              <a:rPr lang="tr-TR" altLang="tr-TR"/>
              <a:pPr>
                <a:spcBef>
                  <a:spcPct val="0"/>
                </a:spcBef>
              </a:pPr>
              <a:t>4</a:t>
            </a:fld>
            <a:endParaRPr lang="tr-TR" altLang="tr-T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altLang="tr-TR">
              <a:latin typeface="Arial" charset="-94"/>
              <a:cs typeface="Arial" charset="-94"/>
            </a:endParaRPr>
          </a:p>
        </p:txBody>
      </p:sp>
    </p:spTree>
    <p:extLst>
      <p:ext uri="{BB962C8B-B14F-4D97-AF65-F5344CB8AC3E}">
        <p14:creationId xmlns:p14="http://schemas.microsoft.com/office/powerpoint/2010/main" val="323844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Arial" charset="-94"/>
                <a:ea typeface="Arial" charset="-94"/>
                <a:cs typeface="Arial" charset="-94"/>
              </a:defRPr>
            </a:lvl1pPr>
            <a:lvl2pPr marL="742950" indent="-285750" defTabSz="957263">
              <a:spcBef>
                <a:spcPct val="30000"/>
              </a:spcBef>
              <a:defRPr sz="1200">
                <a:solidFill>
                  <a:schemeClr val="tx1"/>
                </a:solidFill>
                <a:latin typeface="Arial" charset="-94"/>
                <a:ea typeface="Arial" charset="-94"/>
                <a:cs typeface="Arial" charset="-94"/>
              </a:defRPr>
            </a:lvl2pPr>
            <a:lvl3pPr marL="1143000" indent="-228600" defTabSz="957263">
              <a:spcBef>
                <a:spcPct val="30000"/>
              </a:spcBef>
              <a:defRPr sz="1200">
                <a:solidFill>
                  <a:schemeClr val="tx1"/>
                </a:solidFill>
                <a:latin typeface="Arial" charset="-94"/>
                <a:ea typeface="Arial" charset="-94"/>
                <a:cs typeface="Arial" charset="-94"/>
              </a:defRPr>
            </a:lvl3pPr>
            <a:lvl4pPr marL="1600200" indent="-228600" defTabSz="957263">
              <a:spcBef>
                <a:spcPct val="30000"/>
              </a:spcBef>
              <a:defRPr sz="1200">
                <a:solidFill>
                  <a:schemeClr val="tx1"/>
                </a:solidFill>
                <a:latin typeface="Arial" charset="-94"/>
                <a:ea typeface="Arial" charset="-94"/>
                <a:cs typeface="Arial" charset="-94"/>
              </a:defRPr>
            </a:lvl4pPr>
            <a:lvl5pPr marL="2057400" indent="-228600" defTabSz="957263">
              <a:spcBef>
                <a:spcPct val="30000"/>
              </a:spcBef>
              <a:defRPr sz="1200">
                <a:solidFill>
                  <a:schemeClr val="tx1"/>
                </a:solidFill>
                <a:latin typeface="Arial" charset="-94"/>
                <a:ea typeface="Arial" charset="-94"/>
                <a:cs typeface="Arial" charset="-94"/>
              </a:defRPr>
            </a:lvl5pPr>
            <a:lvl6pPr marL="25146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6pPr>
            <a:lvl7pPr marL="29718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7pPr>
            <a:lvl8pPr marL="34290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8pPr>
            <a:lvl9pPr marL="3886200" indent="-228600" defTabSz="957263" eaLnBrk="0" fontAlgn="base" hangingPunct="0">
              <a:spcBef>
                <a:spcPct val="30000"/>
              </a:spcBef>
              <a:spcAft>
                <a:spcPct val="0"/>
              </a:spcAft>
              <a:defRPr sz="1200">
                <a:solidFill>
                  <a:schemeClr val="tx1"/>
                </a:solidFill>
                <a:latin typeface="Arial" charset="-94"/>
                <a:ea typeface="Arial" charset="-94"/>
                <a:cs typeface="Arial" charset="-94"/>
              </a:defRPr>
            </a:lvl9pPr>
          </a:lstStyle>
          <a:p>
            <a:pPr>
              <a:spcBef>
                <a:spcPct val="0"/>
              </a:spcBef>
            </a:pPr>
            <a:fld id="{82EB4704-15A5-BA45-BC9D-87CED3BC8AE4}" type="slidenum">
              <a:rPr lang="tr-TR" altLang="tr-TR"/>
              <a:pPr>
                <a:spcBef>
                  <a:spcPct val="0"/>
                </a:spcBef>
              </a:pPr>
              <a:t>8</a:t>
            </a:fld>
            <a:endParaRPr lang="tr-TR" altLang="tr-T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altLang="tr-TR">
              <a:latin typeface="Arial" charset="-94"/>
              <a:cs typeface="Arial" charset="-94"/>
            </a:endParaRPr>
          </a:p>
        </p:txBody>
      </p:sp>
    </p:spTree>
    <p:extLst>
      <p:ext uri="{BB962C8B-B14F-4D97-AF65-F5344CB8AC3E}">
        <p14:creationId xmlns:p14="http://schemas.microsoft.com/office/powerpoint/2010/main" val="348465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dirty="0"/>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8192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5270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23775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16</a:t>
            </a:fld>
            <a:endParaRPr lang="en-US"/>
          </a:p>
        </p:txBody>
      </p:sp>
    </p:spTree>
    <p:extLst>
      <p:ext uri="{BB962C8B-B14F-4D97-AF65-F5344CB8AC3E}">
        <p14:creationId xmlns:p14="http://schemas.microsoft.com/office/powerpoint/2010/main" val="393296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32</a:t>
            </a:fld>
            <a:endParaRPr lang="en-US"/>
          </a:p>
        </p:txBody>
      </p:sp>
    </p:spTree>
    <p:extLst>
      <p:ext uri="{BB962C8B-B14F-4D97-AF65-F5344CB8AC3E}">
        <p14:creationId xmlns:p14="http://schemas.microsoft.com/office/powerpoint/2010/main" val="226399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35</a:t>
            </a:fld>
            <a:endParaRPr lang="en-US"/>
          </a:p>
        </p:txBody>
      </p:sp>
    </p:spTree>
    <p:extLst>
      <p:ext uri="{BB962C8B-B14F-4D97-AF65-F5344CB8AC3E}">
        <p14:creationId xmlns:p14="http://schemas.microsoft.com/office/powerpoint/2010/main" val="19701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1"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tr-TR" sz="1000">
                <a:solidFill>
                  <a:srgbClr val="555555"/>
                </a:solidFill>
                <a:cs typeface="Arial" charset="0"/>
              </a:rPr>
              <a:t>Sayfa No: </a:t>
            </a:r>
            <a:fld id="{8ADA4C99-AC54-F74F-8D05-D1C269A8C640}" type="slidenum">
              <a:rPr lang="tr-TR" sz="1000">
                <a:solidFill>
                  <a:srgbClr val="555555"/>
                </a:solidFill>
                <a:cs typeface="Arial" charset="0"/>
              </a:rPr>
              <a:pPr eaLnBrk="1" hangingPunct="1"/>
              <a:t>‹#›</a:t>
            </a:fld>
            <a:r>
              <a:rPr lang="tr-TR" sz="1000">
                <a:solidFill>
                  <a:srgbClr val="555555"/>
                </a:solidFill>
                <a:cs typeface="Arial" charset="0"/>
              </a:rPr>
              <a:t>              </a:t>
            </a:r>
            <a:r>
              <a:rPr lang="tr-TR" sz="800">
                <a:solidFill>
                  <a:srgbClr val="555555"/>
                </a:solidFill>
                <a:cs typeface="Arial" charset="0"/>
              </a:rPr>
              <a:t>© 2013 Telif hakları saklıdır. Bilgi ve Teknoloji Grubu Ltd.</a:t>
            </a:r>
          </a:p>
        </p:txBody>
      </p:sp>
      <p:pic>
        <p:nvPicPr>
          <p:cNvPr id="12" name="Picture 29"/>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31138" y="6400800"/>
            <a:ext cx="13033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Lst>
  <p:timing>
    <p:tnLst>
      <p:par>
        <p:cTn id="1" dur="indefinite" restart="never" nodeType="tmRoot"/>
      </p:par>
    </p:tnLst>
  </p:timing>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d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d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828800" y="33528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457200"/>
            <a:ext cx="9144000" cy="2724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a:solidFill>
                  <a:srgbClr val="FF8000"/>
                </a:solidFill>
                <a:latin typeface="Arial" charset="0"/>
              </a:rPr>
              <a:t>BBM-382 – SOFTWARE ENGINEERING</a:t>
            </a:r>
            <a:endParaRPr lang="tr-TR" sz="3200" b="1" dirty="0">
              <a:solidFill>
                <a:srgbClr val="FF8000"/>
              </a:solidFill>
              <a:latin typeface="Arial" charset="0"/>
            </a:endParaRPr>
          </a:p>
          <a:p>
            <a:pPr algn="ctr"/>
            <a:r>
              <a:rPr lang="tr-TR" sz="2000" b="1" dirty="0">
                <a:solidFill>
                  <a:srgbClr val="FF8000"/>
                </a:solidFill>
                <a:latin typeface="Arial" charset="0"/>
              </a:rPr>
              <a:t>SPRING </a:t>
            </a:r>
            <a:r>
              <a:rPr lang="tr-TR" sz="2000" b="1" dirty="0" smtClean="0">
                <a:solidFill>
                  <a:srgbClr val="FF8000"/>
                </a:solidFill>
                <a:latin typeface="Arial" charset="0"/>
              </a:rPr>
              <a:t>2017</a:t>
            </a:r>
            <a:endParaRPr lang="tr-TR" sz="2000" b="1" dirty="0">
              <a:solidFill>
                <a:srgbClr val="FF8000"/>
              </a:solidFill>
              <a:latin typeface="Arial" charset="0"/>
            </a:endParaRPr>
          </a:p>
          <a:p>
            <a:pPr algn="ctr"/>
            <a:r>
              <a:rPr lang="tr-TR" b="1" dirty="0" err="1">
                <a:solidFill>
                  <a:srgbClr val="FF8000"/>
                </a:solidFill>
                <a:latin typeface="Arial" charset="0"/>
              </a:rPr>
              <a:t>Lecture</a:t>
            </a:r>
            <a:r>
              <a:rPr lang="tr-TR" b="1" dirty="0">
                <a:solidFill>
                  <a:srgbClr val="FF8000"/>
                </a:solidFill>
                <a:latin typeface="Arial" charset="0"/>
              </a:rPr>
              <a:t> </a:t>
            </a:r>
            <a:r>
              <a:rPr lang="tr-TR" b="1" dirty="0" smtClean="0">
                <a:solidFill>
                  <a:srgbClr val="FF8000"/>
                </a:solidFill>
                <a:latin typeface="Arial" charset="0"/>
              </a:rPr>
              <a:t>2 </a:t>
            </a:r>
            <a:r>
              <a:rPr lang="tr-TR" b="1" dirty="0">
                <a:solidFill>
                  <a:srgbClr val="FF8000"/>
                </a:solidFill>
                <a:latin typeface="Arial" charset="0"/>
              </a:rPr>
              <a:t>– </a:t>
            </a:r>
            <a:r>
              <a:rPr lang="tr-TR" b="1" dirty="0" smtClean="0">
                <a:solidFill>
                  <a:srgbClr val="FF8000"/>
                </a:solidFill>
                <a:latin typeface="Arial" charset="0"/>
              </a:rPr>
              <a:t>Feb.21st, 2017</a:t>
            </a:r>
            <a:endParaRPr lang="tr-TR" b="1" dirty="0">
              <a:solidFill>
                <a:srgbClr val="FF8000"/>
              </a:solidFill>
              <a:latin typeface="Arial" charset="0"/>
            </a:endParaRPr>
          </a:p>
          <a:p>
            <a:pPr algn="ctr"/>
            <a:endParaRPr lang="tr-TR" sz="2000" b="1" dirty="0">
              <a:solidFill>
                <a:srgbClr val="FF8000"/>
              </a:solidFill>
              <a:latin typeface="Arial" charset="0"/>
            </a:endParaRPr>
          </a:p>
          <a:p>
            <a:pPr algn="ctr"/>
            <a:r>
              <a:rPr lang="tr-TR" sz="2000" b="1" dirty="0" err="1">
                <a:solidFill>
                  <a:srgbClr val="FF8000"/>
                </a:solidFill>
                <a:latin typeface="Arial" charset="0"/>
              </a:rPr>
              <a:t>Assoc.Prof.Dr</a:t>
            </a:r>
            <a:r>
              <a:rPr lang="tr-TR" sz="2000" b="1" dirty="0">
                <a:solidFill>
                  <a:srgbClr val="FF8000"/>
                </a:solidFill>
                <a:latin typeface="Arial" charset="0"/>
              </a:rPr>
              <a:t>. </a:t>
            </a:r>
            <a:r>
              <a:rPr lang="tr-TR" sz="2000" b="1" dirty="0" err="1">
                <a:solidFill>
                  <a:srgbClr val="FF8000"/>
                </a:solidFill>
                <a:latin typeface="Arial" charset="0"/>
              </a:rPr>
              <a:t>Vahid</a:t>
            </a:r>
            <a:r>
              <a:rPr lang="tr-TR" sz="2000" b="1" dirty="0">
                <a:solidFill>
                  <a:srgbClr val="FF8000"/>
                </a:solidFill>
                <a:latin typeface="Arial" charset="0"/>
              </a:rPr>
              <a:t> GAROUSI</a:t>
            </a:r>
          </a:p>
          <a:p>
            <a:pPr algn="ctr"/>
            <a:r>
              <a:rPr lang="tr-TR" sz="2000" b="1" dirty="0" err="1">
                <a:solidFill>
                  <a:srgbClr val="FF8000"/>
                </a:solidFill>
                <a:latin typeface="Arial" charset="0"/>
              </a:rPr>
              <a:t>Asst.Prof.Dr</a:t>
            </a:r>
            <a:r>
              <a:rPr lang="tr-TR" sz="2000" b="1" dirty="0">
                <a:solidFill>
                  <a:srgbClr val="FF8000"/>
                </a:solidFill>
                <a:latin typeface="Arial" charset="0"/>
              </a:rPr>
              <a:t>. Ayça </a:t>
            </a:r>
            <a:r>
              <a:rPr lang="tr-TR" sz="2000" b="1" dirty="0" smtClean="0">
                <a:solidFill>
                  <a:srgbClr val="FF8000"/>
                </a:solidFill>
                <a:latin typeface="Arial" charset="0"/>
              </a:rPr>
              <a:t>TARHAN</a:t>
            </a:r>
            <a:endParaRPr lang="tr-TR" sz="2000" b="1" dirty="0">
              <a:solidFill>
                <a:srgbClr val="FF8000"/>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Başlık 1"/>
          <p:cNvSpPr>
            <a:spLocks noGrp="1"/>
          </p:cNvSpPr>
          <p:nvPr>
            <p:ph type="title"/>
          </p:nvPr>
        </p:nvSpPr>
        <p:spPr/>
        <p:txBody>
          <a:bodyPr/>
          <a:lstStyle/>
          <a:p>
            <a:r>
              <a:rPr lang="tr-TR" altLang="tr-TR" sz="3200" dirty="0" smtClean="0"/>
              <a:t>Project Management </a:t>
            </a:r>
            <a:r>
              <a:rPr lang="tr-TR" altLang="tr-TR" sz="3200" dirty="0" err="1" smtClean="0"/>
              <a:t>Process</a:t>
            </a:r>
            <a:r>
              <a:rPr lang="tr-TR" altLang="tr-TR" sz="3200" dirty="0" smtClean="0"/>
              <a:t> </a:t>
            </a:r>
            <a:r>
              <a:rPr lang="tr-TR" altLang="tr-TR" sz="3200" dirty="0" err="1" smtClean="0"/>
              <a:t>Groups</a:t>
            </a:r>
            <a:r>
              <a:rPr lang="tr-TR" altLang="tr-TR" sz="3200" dirty="0" smtClean="0"/>
              <a:t> </a:t>
            </a:r>
            <a:br>
              <a:rPr lang="tr-TR" altLang="tr-TR" sz="3200" dirty="0" smtClean="0"/>
            </a:br>
            <a:r>
              <a:rPr lang="tr-TR" altLang="tr-TR" sz="2000" dirty="0" smtClean="0"/>
              <a:t>[PMBOK, 2004]</a:t>
            </a:r>
          </a:p>
        </p:txBody>
      </p:sp>
      <p:pic>
        <p:nvPicPr>
          <p:cNvPr id="1433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1763" y="1352550"/>
            <a:ext cx="8904287"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638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p:txBody>
          <a:bodyPr/>
          <a:lstStyle/>
          <a:p>
            <a:r>
              <a:rPr lang="tr-TR" altLang="tr-TR" sz="2800" dirty="0" smtClean="0"/>
              <a:t>Project Management </a:t>
            </a:r>
            <a:r>
              <a:rPr lang="tr-TR" altLang="tr-TR" sz="2800" dirty="0" err="1" smtClean="0"/>
              <a:t>Processes</a:t>
            </a:r>
            <a:r>
              <a:rPr lang="tr-TR" altLang="tr-TR" sz="2800" dirty="0" smtClean="0"/>
              <a:t> </a:t>
            </a:r>
            <a:r>
              <a:rPr lang="tr-TR" altLang="tr-TR" sz="2800" dirty="0" err="1" smtClean="0"/>
              <a:t>with</a:t>
            </a:r>
            <a:r>
              <a:rPr lang="tr-TR" altLang="tr-TR" sz="2800" dirty="0" smtClean="0"/>
              <a:t> </a:t>
            </a:r>
            <a:r>
              <a:rPr lang="tr-TR" altLang="tr-TR" sz="2800" dirty="0" err="1" smtClean="0"/>
              <a:t>respect</a:t>
            </a:r>
            <a:r>
              <a:rPr lang="tr-TR" altLang="tr-TR" sz="2800" dirty="0" smtClean="0"/>
              <a:t> </a:t>
            </a:r>
            <a:r>
              <a:rPr lang="tr-TR" altLang="tr-TR" sz="2800" dirty="0" err="1" smtClean="0"/>
              <a:t>to</a:t>
            </a:r>
            <a:r>
              <a:rPr lang="tr-TR" altLang="tr-TR" sz="2800" dirty="0" smtClean="0"/>
              <a:t> time</a:t>
            </a:r>
            <a:br>
              <a:rPr lang="tr-TR" altLang="tr-TR" sz="2800" dirty="0" smtClean="0"/>
            </a:br>
            <a:r>
              <a:rPr lang="tr-TR" altLang="tr-TR" sz="2000" dirty="0" smtClean="0"/>
              <a:t>[PMBOK, 2004]</a:t>
            </a:r>
          </a:p>
        </p:txBody>
      </p:sp>
      <p:pic>
        <p:nvPicPr>
          <p:cNvPr id="15363"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0825" y="1006475"/>
            <a:ext cx="8642350"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15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t>Software </a:t>
            </a:r>
            <a:r>
              <a:rPr lang="tr-TR" dirty="0"/>
              <a:t>P</a:t>
            </a:r>
            <a:r>
              <a:rPr lang="en-GB" dirty="0" err="1" smtClean="0"/>
              <a:t>roject</a:t>
            </a:r>
            <a:r>
              <a:rPr lang="en-GB" dirty="0" smtClean="0"/>
              <a:t> </a:t>
            </a:r>
            <a:r>
              <a:rPr lang="tr-TR" dirty="0"/>
              <a:t>M</a:t>
            </a:r>
            <a:r>
              <a:rPr lang="en-GB" dirty="0" err="1" smtClean="0"/>
              <a:t>anagement</a:t>
            </a:r>
            <a:endParaRPr lang="en-GB" dirty="0"/>
          </a:p>
        </p:txBody>
      </p:sp>
      <p:sp>
        <p:nvSpPr>
          <p:cNvPr id="8194" name="Rectangle 2"/>
          <p:cNvSpPr>
            <a:spLocks noGrp="1" noChangeArrowheads="1"/>
          </p:cNvSpPr>
          <p:nvPr>
            <p:ph idx="1"/>
          </p:nvPr>
        </p:nvSpPr>
        <p:spPr>
          <a:xfrm>
            <a:off x="152400" y="1066800"/>
            <a:ext cx="8610600" cy="4525963"/>
          </a:xfrm>
          <a:noFill/>
          <a:ln/>
        </p:spPr>
        <p:txBody>
          <a:bodyPr lIns="90840" tIns="44623" rIns="90840" bIns="44623"/>
          <a:lstStyle/>
          <a:p>
            <a:r>
              <a:rPr lang="en-GB" sz="2800" dirty="0"/>
              <a:t>Concerned with activities involved in ensuring </a:t>
            </a:r>
            <a:r>
              <a:rPr lang="en-GB" sz="2800" dirty="0" smtClean="0"/>
              <a:t>that </a:t>
            </a:r>
            <a:r>
              <a:rPr lang="en-GB" sz="2800" dirty="0"/>
              <a:t>software is delivered </a:t>
            </a:r>
            <a:r>
              <a:rPr lang="en-GB" sz="2800" u="sng" dirty="0"/>
              <a:t>on time and on </a:t>
            </a:r>
            <a:r>
              <a:rPr lang="en-GB" sz="2800" u="sng" dirty="0" smtClean="0"/>
              <a:t>schedule</a:t>
            </a:r>
            <a:r>
              <a:rPr lang="en-GB" sz="2800" dirty="0" smtClean="0"/>
              <a:t> </a:t>
            </a:r>
            <a:r>
              <a:rPr lang="en-GB" sz="2800" dirty="0"/>
              <a:t>and in accordance with </a:t>
            </a:r>
            <a:r>
              <a:rPr lang="en-GB" sz="2800" dirty="0" smtClean="0"/>
              <a:t>the</a:t>
            </a:r>
            <a:r>
              <a:rPr lang="tr-TR" sz="2800" dirty="0" smtClean="0"/>
              <a:t> </a:t>
            </a:r>
            <a:r>
              <a:rPr lang="en-GB" sz="2800" u="sng" dirty="0" smtClean="0">
                <a:solidFill>
                  <a:srgbClr val="0070C0"/>
                </a:solidFill>
              </a:rPr>
              <a:t>requirements</a:t>
            </a:r>
            <a:r>
              <a:rPr lang="en-GB" sz="2800" dirty="0" smtClean="0"/>
              <a:t> </a:t>
            </a:r>
            <a:r>
              <a:rPr lang="en-GB" sz="2800" dirty="0"/>
              <a:t>of the organisations developing </a:t>
            </a:r>
            <a:r>
              <a:rPr lang="en-GB" sz="2800" dirty="0" smtClean="0"/>
              <a:t>and </a:t>
            </a:r>
            <a:r>
              <a:rPr lang="en-GB" sz="2800" dirty="0"/>
              <a:t>procuring the software</a:t>
            </a:r>
            <a:r>
              <a:rPr lang="en-GB" sz="2800" dirty="0" smtClean="0"/>
              <a:t>.</a:t>
            </a:r>
            <a:endParaRPr lang="tr-TR" sz="2800" dirty="0" smtClean="0"/>
          </a:p>
          <a:p>
            <a:endParaRPr lang="tr-TR" sz="1800" dirty="0" smtClean="0"/>
          </a:p>
          <a:p>
            <a:r>
              <a:rPr lang="en-GB" sz="2800" dirty="0" smtClean="0"/>
              <a:t>Project </a:t>
            </a:r>
            <a:r>
              <a:rPr lang="en-GB" sz="2800" dirty="0"/>
              <a:t>management is needed because software development is always subject to </a:t>
            </a:r>
            <a:r>
              <a:rPr lang="en-GB" sz="2800" u="sng" dirty="0"/>
              <a:t>budget and schedule constraints</a:t>
            </a:r>
            <a:r>
              <a:rPr lang="en-GB" sz="2800" dirty="0"/>
              <a:t> that are set by the organisation developing the software.</a:t>
            </a:r>
          </a:p>
        </p:txBody>
      </p:sp>
    </p:spTree>
    <p:extLst>
      <p:ext uri="{BB962C8B-B14F-4D97-AF65-F5344CB8AC3E}">
        <p14:creationId xmlns:p14="http://schemas.microsoft.com/office/powerpoint/2010/main" val="568637651"/>
      </p:ext>
    </p:extLst>
  </p:cSld>
  <p:clrMapOvr>
    <a:overrideClrMapping bg1="lt1" tx1="dk1" bg2="lt2" tx2="dk2" accent1="accent1" accent2="accent2" accent3="accent3" accent4="accent4" accent5="accent5" accent6="accent6" hlink="hlink" folHlink="folHlink"/>
  </p:clrMapOvr>
  <p:transition advTm="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a:xfrm>
            <a:off x="84463" y="1066800"/>
            <a:ext cx="9059537" cy="5257800"/>
          </a:xfrm>
        </p:spPr>
        <p:txBody>
          <a:bodyPr/>
          <a:lstStyle/>
          <a:p>
            <a:r>
              <a:rPr lang="en-GB" sz="2800" dirty="0" smtClean="0"/>
              <a:t>Deliver the software to the customer at the agreed time.</a:t>
            </a:r>
          </a:p>
          <a:p>
            <a:r>
              <a:rPr lang="en-GB" sz="2800" dirty="0" smtClean="0"/>
              <a:t>Keep overall costs within budget.</a:t>
            </a:r>
          </a:p>
          <a:p>
            <a:r>
              <a:rPr lang="en-GB" sz="2800" dirty="0" smtClean="0"/>
              <a:t>Deliver software that meets the customer’s expectations.</a:t>
            </a:r>
          </a:p>
          <a:p>
            <a:r>
              <a:rPr lang="en-GB" sz="2800" dirty="0" smtClean="0"/>
              <a:t>Maintain a happy and well-functioning development team.</a:t>
            </a:r>
          </a:p>
          <a:p>
            <a:endParaRPr lang="en-US" sz="2800" dirty="0"/>
          </a:p>
        </p:txBody>
      </p:sp>
      <p:pic>
        <p:nvPicPr>
          <p:cNvPr id="11268" name="Picture 4" descr="circus plates spinning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570" y="4068240"/>
            <a:ext cx="3035321" cy="238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5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28600" y="1066800"/>
            <a:ext cx="8915400" cy="5562600"/>
          </a:xfrm>
          <a:noFill/>
          <a:ln/>
        </p:spPr>
        <p:txBody>
          <a:bodyPr lIns="90840" tIns="44623" rIns="90840" bIns="44623"/>
          <a:lstStyle/>
          <a:p>
            <a:r>
              <a:rPr lang="en-GB" sz="2800" dirty="0">
                <a:solidFill>
                  <a:schemeClr val="accent2"/>
                </a:solidFill>
              </a:rPr>
              <a:t>The product is intangible</a:t>
            </a:r>
            <a:r>
              <a:rPr lang="en-GB" sz="2800" dirty="0" smtClean="0">
                <a:solidFill>
                  <a:schemeClr val="accent2"/>
                </a:solidFill>
              </a:rPr>
              <a:t>.</a:t>
            </a:r>
          </a:p>
          <a:p>
            <a:pPr lvl="1"/>
            <a:r>
              <a:rPr lang="en-GB" sz="2400" dirty="0" smtClean="0"/>
              <a:t>Software cannot be seen or touched. Software project managers cannot see progress by simply looking at the artefact that is being constructed. </a:t>
            </a:r>
          </a:p>
          <a:p>
            <a:r>
              <a:rPr lang="en-GB" sz="2800" dirty="0" smtClean="0">
                <a:solidFill>
                  <a:schemeClr val="accent2"/>
                </a:solidFill>
              </a:rPr>
              <a:t>Many software projects are 'one-off' projects.</a:t>
            </a:r>
          </a:p>
          <a:p>
            <a:pPr lvl="1"/>
            <a:r>
              <a:rPr lang="en-GB" sz="2400" dirty="0" smtClean="0"/>
              <a:t>Large software projects are usually different in some ways from previous projects. Even managers who have lots of previous experience may find it difficult to anticipate problems. </a:t>
            </a:r>
          </a:p>
          <a:p>
            <a:r>
              <a:rPr lang="en-GB" sz="2800" dirty="0" smtClean="0">
                <a:solidFill>
                  <a:schemeClr val="accent2"/>
                </a:solidFill>
              </a:rPr>
              <a:t>Software processes are variable &amp; organization specific.</a:t>
            </a:r>
          </a:p>
          <a:p>
            <a:pPr lvl="1"/>
            <a:r>
              <a:rPr lang="en-GB" sz="2400" dirty="0" smtClean="0"/>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1066800" y="152400"/>
            <a:ext cx="7924800" cy="712694"/>
          </a:xfrm>
          <a:noFill/>
          <a:ln/>
        </p:spPr>
        <p:txBody>
          <a:bodyPr lIns="90840" tIns="44623" rIns="90840" bIns="44623"/>
          <a:lstStyle/>
          <a:p>
            <a:r>
              <a:rPr lang="en-GB" dirty="0"/>
              <a:t>Software management distinctions</a:t>
            </a:r>
          </a:p>
        </p:txBody>
      </p:sp>
    </p:spTree>
    <p:extLst>
      <p:ext uri="{BB962C8B-B14F-4D97-AF65-F5344CB8AC3E}">
        <p14:creationId xmlns:p14="http://schemas.microsoft.com/office/powerpoint/2010/main" val="1786910435"/>
      </p:ext>
    </p:extLst>
  </p:cSld>
  <p:clrMapOvr>
    <a:masterClrMapping/>
  </p:clrMapOvr>
  <p:transition advTm="2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52400" y="1066800"/>
            <a:ext cx="8839200" cy="5562600"/>
          </a:xfrm>
          <a:noFill/>
          <a:ln/>
        </p:spPr>
        <p:txBody>
          <a:bodyPr lIns="90840" tIns="44623" rIns="90840" bIns="44623"/>
          <a:lstStyle/>
          <a:p>
            <a:pPr>
              <a:spcBef>
                <a:spcPts val="300"/>
              </a:spcBef>
              <a:spcAft>
                <a:spcPts val="300"/>
              </a:spcAft>
            </a:pPr>
            <a:r>
              <a:rPr lang="en-GB" sz="2000" dirty="0" smtClean="0">
                <a:solidFill>
                  <a:srgbClr val="C00000"/>
                </a:solidFill>
              </a:rPr>
              <a:t>Project planning</a:t>
            </a:r>
          </a:p>
          <a:p>
            <a:pPr lvl="1">
              <a:spcBef>
                <a:spcPts val="300"/>
              </a:spcBef>
              <a:spcAft>
                <a:spcPts val="300"/>
              </a:spcAft>
            </a:pPr>
            <a:r>
              <a:rPr lang="en-GB" sz="1800" dirty="0" smtClean="0"/>
              <a:t>Project managers are responsible for planning. estimating and scheduling project development and assigning people to tasks.</a:t>
            </a:r>
          </a:p>
          <a:p>
            <a:pPr>
              <a:spcBef>
                <a:spcPts val="300"/>
              </a:spcBef>
              <a:spcAft>
                <a:spcPts val="300"/>
              </a:spcAft>
            </a:pPr>
            <a:r>
              <a:rPr lang="en-GB" sz="2000" dirty="0" smtClean="0">
                <a:solidFill>
                  <a:srgbClr val="C00000"/>
                </a:solidFill>
              </a:rPr>
              <a:t>Reporting </a:t>
            </a:r>
          </a:p>
          <a:p>
            <a:pPr lvl="1">
              <a:spcBef>
                <a:spcPts val="300"/>
              </a:spcBef>
              <a:spcAft>
                <a:spcPts val="300"/>
              </a:spcAft>
            </a:pPr>
            <a:r>
              <a:rPr lang="en-GB" sz="1800" dirty="0" smtClean="0"/>
              <a:t>Project managers are usually responsible for reporting on the progress of a project to customers and to the managers of the company developing the software. </a:t>
            </a:r>
          </a:p>
          <a:p>
            <a:pPr>
              <a:spcBef>
                <a:spcPts val="300"/>
              </a:spcBef>
              <a:spcAft>
                <a:spcPts val="300"/>
              </a:spcAft>
            </a:pPr>
            <a:r>
              <a:rPr lang="en-GB" sz="2000" dirty="0" smtClean="0">
                <a:solidFill>
                  <a:srgbClr val="C00000"/>
                </a:solidFill>
              </a:rPr>
              <a:t>Risk management</a:t>
            </a:r>
          </a:p>
          <a:p>
            <a:pPr lvl="1">
              <a:spcBef>
                <a:spcPts val="300"/>
              </a:spcBef>
              <a:spcAft>
                <a:spcPts val="300"/>
              </a:spcAft>
            </a:pPr>
            <a:r>
              <a:rPr lang="en-GB" sz="1800" dirty="0" smtClean="0"/>
              <a:t>Project managers assess the risks that may affect a project, monitor these risks and take action when problems arise.</a:t>
            </a:r>
            <a:endParaRPr lang="tr-TR" sz="1800" dirty="0" smtClean="0"/>
          </a:p>
          <a:p>
            <a:pPr>
              <a:spcBef>
                <a:spcPts val="300"/>
              </a:spcBef>
              <a:spcAft>
                <a:spcPts val="300"/>
              </a:spcAft>
            </a:pPr>
            <a:r>
              <a:rPr lang="en-GB" sz="2000" dirty="0">
                <a:solidFill>
                  <a:srgbClr val="C00000"/>
                </a:solidFill>
              </a:rPr>
              <a:t>People management </a:t>
            </a:r>
          </a:p>
          <a:p>
            <a:pPr lvl="1">
              <a:spcBef>
                <a:spcPts val="300"/>
              </a:spcBef>
              <a:spcAft>
                <a:spcPts val="300"/>
              </a:spcAft>
            </a:pPr>
            <a:r>
              <a:rPr lang="en-GB" sz="1800" dirty="0"/>
              <a:t>Project managers have to choose people for their team and establish ways of working that leads to effective team performance </a:t>
            </a:r>
          </a:p>
          <a:p>
            <a:pPr>
              <a:spcBef>
                <a:spcPts val="300"/>
              </a:spcBef>
              <a:spcAft>
                <a:spcPts val="300"/>
              </a:spcAft>
            </a:pPr>
            <a:r>
              <a:rPr lang="en-GB" sz="2000" dirty="0" smtClean="0">
                <a:solidFill>
                  <a:srgbClr val="C00000"/>
                </a:solidFill>
              </a:rPr>
              <a:t>Proposal </a:t>
            </a:r>
            <a:r>
              <a:rPr lang="en-GB" sz="2000" dirty="0">
                <a:solidFill>
                  <a:srgbClr val="C00000"/>
                </a:solidFill>
              </a:rPr>
              <a:t>writing </a:t>
            </a:r>
          </a:p>
          <a:p>
            <a:pPr lvl="1">
              <a:spcBef>
                <a:spcPts val="300"/>
              </a:spcBef>
              <a:spcAft>
                <a:spcPts val="300"/>
              </a:spcAft>
            </a:pPr>
            <a:r>
              <a:rPr lang="en-GB" sz="1800" dirty="0"/>
              <a:t>The first stage in a software project may involve writing a proposal to win a contract to carry out an item of work. The proposal describes the objectives of the project and how it will be carried out. </a:t>
            </a:r>
            <a:r>
              <a:rPr lang="en-GB" sz="1800" dirty="0" smtClean="0"/>
              <a:t>  </a:t>
            </a:r>
          </a:p>
        </p:txBody>
      </p:sp>
      <p:sp>
        <p:nvSpPr>
          <p:cNvPr id="14339" name="Rectangle 3"/>
          <p:cNvSpPr>
            <a:spLocks noGrp="1" noChangeArrowheads="1"/>
          </p:cNvSpPr>
          <p:nvPr>
            <p:ph type="title"/>
          </p:nvPr>
        </p:nvSpPr>
        <p:spPr>
          <a:noFill/>
          <a:ln/>
        </p:spPr>
        <p:txBody>
          <a:bodyPr lIns="90840" tIns="44623" rIns="90840" bIns="44623"/>
          <a:lstStyle/>
          <a:p>
            <a:r>
              <a:rPr lang="en-GB" dirty="0"/>
              <a:t>Management activities</a:t>
            </a:r>
          </a:p>
        </p:txBody>
      </p:sp>
    </p:spTree>
    <p:extLst>
      <p:ext uri="{BB962C8B-B14F-4D97-AF65-F5344CB8AC3E}">
        <p14:creationId xmlns:p14="http://schemas.microsoft.com/office/powerpoint/2010/main" val="1081029448"/>
      </p:ext>
    </p:extLst>
  </p:cSld>
  <p:clrMapOvr>
    <a:masterClrMapping/>
  </p:clrMapOvr>
  <p:transition advTm="2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type="body" idx="1"/>
          </p:nvPr>
        </p:nvSpPr>
        <p:spPr>
          <a:xfrm>
            <a:off x="0" y="1195389"/>
            <a:ext cx="8686800" cy="4660308"/>
          </a:xfrm>
        </p:spPr>
        <p:txBody>
          <a:bodyPr/>
          <a:lstStyle/>
          <a:p>
            <a:pPr>
              <a:lnSpc>
                <a:spcPct val="90000"/>
              </a:lnSpc>
            </a:pPr>
            <a:r>
              <a:rPr lang="en-GB" sz="2400" dirty="0"/>
              <a:t>Most software engineering is a group </a:t>
            </a:r>
            <a:r>
              <a:rPr lang="en-GB" sz="2400" dirty="0" smtClean="0"/>
              <a:t>activity</a:t>
            </a:r>
            <a:r>
              <a:rPr lang="tr-TR" sz="2400" dirty="0" smtClean="0"/>
              <a:t>.</a:t>
            </a:r>
            <a:endParaRPr lang="en-GB" sz="2400" dirty="0"/>
          </a:p>
          <a:p>
            <a:pPr lvl="1">
              <a:lnSpc>
                <a:spcPct val="90000"/>
              </a:lnSpc>
            </a:pPr>
            <a:r>
              <a:rPr lang="en-GB" sz="2000" dirty="0"/>
              <a:t>The development schedule for most non-trivial software projects is such that they </a:t>
            </a:r>
            <a:r>
              <a:rPr lang="en-GB" sz="2000" u="sng" dirty="0"/>
              <a:t>cannot be completed by one person working alone</a:t>
            </a:r>
            <a:r>
              <a:rPr lang="en-GB" sz="2000" dirty="0" smtClean="0"/>
              <a:t>.</a:t>
            </a:r>
          </a:p>
          <a:p>
            <a:pPr>
              <a:lnSpc>
                <a:spcPct val="90000"/>
              </a:lnSpc>
            </a:pPr>
            <a:endParaRPr lang="tr-TR" sz="1200" dirty="0" smtClean="0"/>
          </a:p>
          <a:p>
            <a:pPr>
              <a:lnSpc>
                <a:spcPct val="90000"/>
              </a:lnSpc>
            </a:pPr>
            <a:r>
              <a:rPr lang="en-GB" sz="2400" dirty="0" smtClean="0"/>
              <a:t>A </a:t>
            </a:r>
            <a:r>
              <a:rPr lang="en-GB" sz="2400" dirty="0" smtClean="0">
                <a:solidFill>
                  <a:srgbClr val="0070C0"/>
                </a:solidFill>
              </a:rPr>
              <a:t>good</a:t>
            </a:r>
            <a:r>
              <a:rPr lang="en-GB" sz="2400" dirty="0" smtClean="0"/>
              <a:t> </a:t>
            </a:r>
            <a:r>
              <a:rPr lang="en-GB" sz="2400" dirty="0" smtClean="0">
                <a:solidFill>
                  <a:srgbClr val="0070C0"/>
                </a:solidFill>
              </a:rPr>
              <a:t>group</a:t>
            </a:r>
            <a:r>
              <a:rPr lang="en-GB" sz="2400" dirty="0" smtClean="0"/>
              <a:t> </a:t>
            </a:r>
            <a:r>
              <a:rPr lang="en-GB" sz="2400" u="sng" dirty="0" smtClean="0"/>
              <a:t>is cohesive and has a team spirit</a:t>
            </a:r>
            <a:r>
              <a:rPr lang="en-GB" sz="2400" dirty="0" smtClean="0"/>
              <a:t>. </a:t>
            </a:r>
            <a:endParaRPr lang="tr-TR" sz="2400" dirty="0" smtClean="0"/>
          </a:p>
          <a:p>
            <a:pPr lvl="1">
              <a:lnSpc>
                <a:spcPct val="90000"/>
              </a:lnSpc>
            </a:pPr>
            <a:r>
              <a:rPr lang="en-GB" sz="2000" dirty="0" smtClean="0"/>
              <a:t>The people involved are motivated by the success of the group as well as by their own personal goals. </a:t>
            </a:r>
            <a:endParaRPr lang="en-GB" sz="2400" dirty="0" smtClean="0"/>
          </a:p>
          <a:p>
            <a:pPr>
              <a:lnSpc>
                <a:spcPct val="90000"/>
              </a:lnSpc>
            </a:pPr>
            <a:endParaRPr lang="tr-TR" sz="1200" u="sng" dirty="0" smtClean="0"/>
          </a:p>
          <a:p>
            <a:pPr>
              <a:lnSpc>
                <a:spcPct val="90000"/>
              </a:lnSpc>
            </a:pPr>
            <a:r>
              <a:rPr lang="en-GB" sz="2400" u="sng" dirty="0" smtClean="0"/>
              <a:t>Group </a:t>
            </a:r>
            <a:r>
              <a:rPr lang="en-GB" sz="2400" u="sng" dirty="0"/>
              <a:t>interaction</a:t>
            </a:r>
            <a:r>
              <a:rPr lang="en-GB" sz="2400" dirty="0"/>
              <a:t> is a key determinant of group performance</a:t>
            </a:r>
            <a:r>
              <a:rPr lang="en-GB" sz="2400" dirty="0" smtClean="0"/>
              <a:t>.</a:t>
            </a:r>
            <a:endParaRPr lang="tr-TR" sz="2400" dirty="0" smtClean="0"/>
          </a:p>
          <a:p>
            <a:pPr>
              <a:lnSpc>
                <a:spcPct val="90000"/>
              </a:lnSpc>
            </a:pPr>
            <a:endParaRPr lang="tr-TR" sz="1200" dirty="0" smtClean="0"/>
          </a:p>
          <a:p>
            <a:pPr>
              <a:lnSpc>
                <a:spcPct val="90000"/>
              </a:lnSpc>
            </a:pPr>
            <a:r>
              <a:rPr lang="en-GB" sz="2400" dirty="0" smtClean="0"/>
              <a:t>Flexibility </a:t>
            </a:r>
            <a:r>
              <a:rPr lang="en-GB" sz="2400" dirty="0"/>
              <a:t>in group composition is </a:t>
            </a:r>
            <a:r>
              <a:rPr lang="en-GB" sz="2400" dirty="0" smtClean="0"/>
              <a:t>limited</a:t>
            </a:r>
            <a:r>
              <a:rPr lang="tr-TR" sz="2400" dirty="0" smtClean="0"/>
              <a:t>.</a:t>
            </a:r>
            <a:endParaRPr lang="en-GB" sz="2400" dirty="0"/>
          </a:p>
          <a:p>
            <a:pPr lvl="1">
              <a:lnSpc>
                <a:spcPct val="90000"/>
              </a:lnSpc>
            </a:pPr>
            <a:r>
              <a:rPr lang="en-GB" sz="2000" dirty="0"/>
              <a:t>Managers must do the best they can </a:t>
            </a:r>
            <a:endParaRPr lang="tr-TR" sz="2000" dirty="0" smtClean="0"/>
          </a:p>
          <a:p>
            <a:pPr marL="457200" lvl="1" indent="0">
              <a:lnSpc>
                <a:spcPct val="90000"/>
              </a:lnSpc>
              <a:buNone/>
            </a:pPr>
            <a:r>
              <a:rPr lang="en-GB" sz="2000" dirty="0" smtClean="0"/>
              <a:t>with </a:t>
            </a:r>
            <a:r>
              <a:rPr lang="en-GB" sz="2000" dirty="0"/>
              <a:t>available people.</a:t>
            </a:r>
          </a:p>
          <a:p>
            <a:pPr>
              <a:lnSpc>
                <a:spcPct val="90000"/>
              </a:lnSpc>
            </a:pPr>
            <a:endParaRPr lang="en-US" sz="2400" dirty="0"/>
          </a:p>
        </p:txBody>
      </p:sp>
      <p:pic>
        <p:nvPicPr>
          <p:cNvPr id="12294" name="Picture 6" descr="teamwork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76440" y="4598167"/>
            <a:ext cx="3315159" cy="2259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03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type="body" idx="1"/>
          </p:nvPr>
        </p:nvSpPr>
        <p:spPr>
          <a:xfrm>
            <a:off x="152400" y="1295400"/>
            <a:ext cx="8839200" cy="5334000"/>
          </a:xfrm>
          <a:noFill/>
          <a:ln/>
        </p:spPr>
        <p:txBody>
          <a:bodyPr lIns="90840" tIns="44623" rIns="90840" bIns="44623"/>
          <a:lstStyle/>
          <a:p>
            <a:pPr>
              <a:lnSpc>
                <a:spcPct val="90000"/>
              </a:lnSpc>
            </a:pPr>
            <a:r>
              <a:rPr lang="en-GB" sz="2400" dirty="0"/>
              <a:t>In a cohesive group, members consider the </a:t>
            </a:r>
            <a:r>
              <a:rPr lang="en-GB" sz="2400" u="sng" dirty="0"/>
              <a:t>group to be more important than any individual</a:t>
            </a:r>
            <a:r>
              <a:rPr lang="en-GB" sz="2400" dirty="0"/>
              <a:t> in it.</a:t>
            </a:r>
          </a:p>
          <a:p>
            <a:pPr>
              <a:lnSpc>
                <a:spcPct val="90000"/>
              </a:lnSpc>
            </a:pPr>
            <a:endParaRPr lang="tr-TR" sz="4800" dirty="0" smtClean="0"/>
          </a:p>
          <a:p>
            <a:pPr>
              <a:lnSpc>
                <a:spcPct val="90000"/>
              </a:lnSpc>
            </a:pPr>
            <a:r>
              <a:rPr lang="en-GB" sz="2400" dirty="0" smtClean="0"/>
              <a:t>The </a:t>
            </a:r>
            <a:r>
              <a:rPr lang="en-GB" sz="2400" dirty="0"/>
              <a:t>advantages of a cohesive group are:</a:t>
            </a:r>
          </a:p>
          <a:p>
            <a:pPr lvl="1">
              <a:lnSpc>
                <a:spcPct val="90000"/>
              </a:lnSpc>
            </a:pPr>
            <a:r>
              <a:rPr lang="en-GB" sz="2000" dirty="0">
                <a:solidFill>
                  <a:schemeClr val="accent2"/>
                </a:solidFill>
              </a:rPr>
              <a:t>Group quality standards </a:t>
            </a:r>
            <a:r>
              <a:rPr lang="en-GB" sz="2000" dirty="0"/>
              <a:t>can be </a:t>
            </a:r>
            <a:r>
              <a:rPr lang="en-GB" sz="2000" dirty="0" smtClean="0"/>
              <a:t>developed by the group members.</a:t>
            </a:r>
          </a:p>
          <a:p>
            <a:pPr lvl="1">
              <a:lnSpc>
                <a:spcPct val="90000"/>
              </a:lnSpc>
            </a:pPr>
            <a:r>
              <a:rPr lang="en-GB" sz="2000" dirty="0" smtClean="0">
                <a:solidFill>
                  <a:schemeClr val="accent2"/>
                </a:solidFill>
              </a:rPr>
              <a:t>Team </a:t>
            </a:r>
            <a:r>
              <a:rPr lang="en-GB" sz="2000" dirty="0">
                <a:solidFill>
                  <a:schemeClr val="accent2"/>
                </a:solidFill>
              </a:rPr>
              <a:t>members  learn from each other </a:t>
            </a:r>
            <a:r>
              <a:rPr lang="en-GB" sz="2000" dirty="0"/>
              <a:t>and get to know each other’s work</a:t>
            </a:r>
            <a:r>
              <a:rPr lang="en-GB" sz="2000" dirty="0" smtClean="0"/>
              <a:t>; Inhibitions caused by ignorance are reduced.</a:t>
            </a:r>
          </a:p>
          <a:p>
            <a:pPr lvl="1">
              <a:lnSpc>
                <a:spcPct val="90000"/>
              </a:lnSpc>
            </a:pPr>
            <a:r>
              <a:rPr lang="en-GB" sz="2000" dirty="0" smtClean="0">
                <a:solidFill>
                  <a:schemeClr val="accent2"/>
                </a:solidFill>
              </a:rPr>
              <a:t>Knowledge is shared</a:t>
            </a:r>
            <a:r>
              <a:rPr lang="en-GB" sz="2000" dirty="0" smtClean="0"/>
              <a:t>. Continuity can be maintained if a group member leaves.</a:t>
            </a:r>
          </a:p>
          <a:p>
            <a:pPr lvl="1">
              <a:lnSpc>
                <a:spcPct val="90000"/>
              </a:lnSpc>
            </a:pPr>
            <a:r>
              <a:rPr lang="en-GB" sz="2000" dirty="0">
                <a:solidFill>
                  <a:schemeClr val="accent2"/>
                </a:solidFill>
              </a:rPr>
              <a:t>Refactoring and continual improvement is encouraged</a:t>
            </a:r>
            <a:r>
              <a:rPr lang="en-GB" sz="2000" dirty="0"/>
              <a:t>. Group members work collectively to deliver high quality results and fix problems, irrespective of the individuals who originally created the design or program. </a:t>
            </a:r>
          </a:p>
        </p:txBody>
      </p:sp>
      <p:pic>
        <p:nvPicPr>
          <p:cNvPr id="4" name="Picture 8" descr="İlgili resi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3600" y="1905000"/>
            <a:ext cx="2819400" cy="146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753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management</a:t>
            </a:r>
            <a:endParaRPr lang="en-US" dirty="0"/>
          </a:p>
        </p:txBody>
      </p:sp>
      <p:sp>
        <p:nvSpPr>
          <p:cNvPr id="3" name="İçerik Yer Tutucusu 2"/>
          <p:cNvSpPr>
            <a:spLocks noGrp="1"/>
          </p:cNvSpPr>
          <p:nvPr>
            <p:ph idx="1"/>
          </p:nvPr>
        </p:nvSpPr>
        <p:spPr>
          <a:xfrm>
            <a:off x="152400" y="1219200"/>
            <a:ext cx="8839200" cy="5410200"/>
          </a:xfrm>
        </p:spPr>
        <p:txBody>
          <a:bodyPr/>
          <a:lstStyle/>
          <a:p>
            <a:pPr>
              <a:lnSpc>
                <a:spcPct val="90000"/>
              </a:lnSpc>
            </a:pPr>
            <a:r>
              <a:rPr lang="en-GB" sz="2800" dirty="0"/>
              <a:t>Risk management is concerned with </a:t>
            </a:r>
            <a:r>
              <a:rPr lang="en-GB" sz="2800" u="sng" dirty="0"/>
              <a:t>identifying risks</a:t>
            </a:r>
            <a:r>
              <a:rPr lang="en-GB" sz="2800" dirty="0"/>
              <a:t> and drawing up plans to </a:t>
            </a:r>
            <a:r>
              <a:rPr lang="en-GB" sz="2800" u="sng" dirty="0"/>
              <a:t>minimise their effect</a:t>
            </a:r>
            <a:r>
              <a:rPr lang="en-GB" sz="2800" dirty="0"/>
              <a:t> on a project.</a:t>
            </a:r>
          </a:p>
          <a:p>
            <a:pPr>
              <a:lnSpc>
                <a:spcPct val="90000"/>
              </a:lnSpc>
            </a:pPr>
            <a:endParaRPr lang="tr-TR" sz="2800" dirty="0" smtClean="0"/>
          </a:p>
          <a:p>
            <a:pPr>
              <a:lnSpc>
                <a:spcPct val="90000"/>
              </a:lnSpc>
            </a:pPr>
            <a:r>
              <a:rPr lang="en-GB" sz="2800" dirty="0" smtClean="0"/>
              <a:t>A </a:t>
            </a:r>
            <a:r>
              <a:rPr lang="en-GB" sz="2800" dirty="0"/>
              <a:t>risk is a probability that some adverse circumstance will occur </a:t>
            </a:r>
          </a:p>
          <a:p>
            <a:pPr lvl="1">
              <a:lnSpc>
                <a:spcPct val="90000"/>
              </a:lnSpc>
            </a:pPr>
            <a:r>
              <a:rPr lang="en-GB" sz="2400" dirty="0"/>
              <a:t>Project risks affect schedule or resources;</a:t>
            </a:r>
          </a:p>
          <a:p>
            <a:pPr lvl="1">
              <a:lnSpc>
                <a:spcPct val="90000"/>
              </a:lnSpc>
            </a:pPr>
            <a:r>
              <a:rPr lang="en-GB" sz="2400" dirty="0"/>
              <a:t>Product risks affect the quality or performance of the software being developed;</a:t>
            </a:r>
          </a:p>
          <a:p>
            <a:pPr lvl="1">
              <a:lnSpc>
                <a:spcPct val="90000"/>
              </a:lnSpc>
            </a:pPr>
            <a:r>
              <a:rPr lang="en-GB" sz="2400" dirty="0"/>
              <a:t>Business risks affect the organisation developing or procuring the software</a:t>
            </a:r>
            <a:r>
              <a:rPr lang="en-GB" sz="2400" dirty="0" smtClean="0"/>
              <a:t>.</a:t>
            </a:r>
            <a:endParaRPr lang="en-GB" sz="2400" dirty="0"/>
          </a:p>
        </p:txBody>
      </p:sp>
    </p:spTree>
    <p:extLst>
      <p:ext uri="{BB962C8B-B14F-4D97-AF65-F5344CB8AC3E}">
        <p14:creationId xmlns:p14="http://schemas.microsoft.com/office/powerpoint/2010/main" val="108436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2800" dirty="0"/>
              <a:t>Examples of common </a:t>
            </a:r>
            <a:r>
              <a:rPr lang="tr-TR" sz="2800" dirty="0" smtClean="0"/>
              <a:t/>
            </a:r>
            <a:br>
              <a:rPr lang="tr-TR" sz="2800" dirty="0" smtClean="0"/>
            </a:br>
            <a:r>
              <a:rPr lang="en-US" sz="2800" dirty="0" smtClean="0"/>
              <a:t>project</a:t>
            </a:r>
            <a:r>
              <a:rPr lang="en-US" sz="2800" dirty="0"/>
              <a:t>, product, and business risks</a:t>
            </a:r>
            <a:r>
              <a:rPr lang="en-GB" sz="2800" dirty="0"/>
              <a:t>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0083714"/>
              </p:ext>
            </p:extLst>
          </p:nvPr>
        </p:nvGraphicFramePr>
        <p:xfrm>
          <a:off x="228600" y="1143000"/>
          <a:ext cx="8686800" cy="54305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5410200">
                  <a:extLst>
                    <a:ext uri="{9D8B030D-6E8A-4147-A177-3AD203B41FA5}">
                      <a16:colId xmlns:a16="http://schemas.microsoft.com/office/drawing/2014/main" val="20002"/>
                    </a:ext>
                  </a:extLst>
                </a:gridCol>
              </a:tblGrid>
              <a:tr h="370840">
                <a:tc>
                  <a:txBody>
                    <a:bodyPr/>
                    <a:lstStyle/>
                    <a:p>
                      <a:pPr algn="l">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l">
                        <a:spcAft>
                          <a:spcPts val="0"/>
                        </a:spcAft>
                      </a:pPr>
                      <a:r>
                        <a:rPr lang="en-GB" sz="1600" b="1">
                          <a:solidFill>
                            <a:srgbClr val="000000"/>
                          </a:solidFill>
                          <a:latin typeface="Arial"/>
                          <a:ea typeface="Times New Roman"/>
                          <a:cs typeface="Arial"/>
                        </a:rPr>
                        <a:t>Affects</a:t>
                      </a:r>
                    </a:p>
                  </a:txBody>
                  <a:tcPr marL="73025" marR="73025" marT="91440" marB="91440"/>
                </a:tc>
                <a:tc>
                  <a:txBody>
                    <a:bodyPr/>
                    <a:lstStyle/>
                    <a:p>
                      <a:pPr algn="l">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Staff </a:t>
                      </a:r>
                      <a:r>
                        <a:rPr lang="en-GB" sz="16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6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6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Product</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6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Business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600" dirty="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Business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A competitive product is marketed before the system is completed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89652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953000"/>
            <a:ext cx="8040687" cy="850900"/>
          </a:xfrm>
        </p:spPr>
        <p:txBody>
          <a:bodyPr/>
          <a:lstStyle/>
          <a:p>
            <a:r>
              <a:rPr lang="tr-TR" sz="3600" cap="none" dirty="0">
                <a:latin typeface="Calibri" charset="0"/>
              </a:rPr>
              <a:t>CHAPTER </a:t>
            </a:r>
            <a:r>
              <a:rPr lang="tr-TR" sz="3600" cap="none" dirty="0" smtClean="0">
                <a:latin typeface="Calibri" charset="0"/>
              </a:rPr>
              <a:t>22 </a:t>
            </a:r>
            <a:r>
              <a:rPr lang="tr-TR" sz="2800" cap="none" dirty="0">
                <a:latin typeface="Calibri" charset="0"/>
              </a:rPr>
              <a:t>–</a:t>
            </a:r>
            <a:r>
              <a:rPr lang="tr-TR" sz="3600" cap="none" dirty="0">
                <a:latin typeface="Calibri" charset="0"/>
              </a:rPr>
              <a:t> </a:t>
            </a:r>
            <a:r>
              <a:rPr lang="tr-TR" sz="3600" cap="none" dirty="0" smtClean="0">
                <a:latin typeface="Calibri" charset="0"/>
              </a:rPr>
              <a:t>PROJECT MANAGEMENT</a:t>
            </a:r>
            <a:endParaRPr lang="tr-TR" sz="3600" b="0" cap="none" dirty="0">
              <a:solidFill>
                <a:schemeClr val="tx1">
                  <a:lumMod val="50000"/>
                  <a:lumOff val="50000"/>
                </a:schemeClr>
              </a:solidFill>
              <a:latin typeface="Calibri" charset="0"/>
            </a:endParaRPr>
          </a:p>
        </p:txBody>
      </p:sp>
    </p:spTree>
    <p:extLst>
      <p:ext uri="{BB962C8B-B14F-4D97-AF65-F5344CB8AC3E}">
        <p14:creationId xmlns:p14="http://schemas.microsoft.com/office/powerpoint/2010/main" val="2014871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The risk management process</a:t>
            </a:r>
            <a:endParaRPr lang="en-US" dirty="0"/>
          </a:p>
        </p:txBody>
      </p:sp>
      <p:sp>
        <p:nvSpPr>
          <p:cNvPr id="3" name="İçerik Yer Tutucusu 2"/>
          <p:cNvSpPr>
            <a:spLocks noGrp="1"/>
          </p:cNvSpPr>
          <p:nvPr>
            <p:ph idx="1"/>
          </p:nvPr>
        </p:nvSpPr>
        <p:spPr>
          <a:xfrm>
            <a:off x="0" y="1143000"/>
            <a:ext cx="9144000" cy="2133600"/>
          </a:xfrm>
        </p:spPr>
        <p:txBody>
          <a:bodyPr/>
          <a:lstStyle/>
          <a:p>
            <a:pPr>
              <a:lnSpc>
                <a:spcPct val="90000"/>
              </a:lnSpc>
            </a:pPr>
            <a:r>
              <a:rPr lang="en-GB" sz="2400" dirty="0">
                <a:solidFill>
                  <a:srgbClr val="C00000"/>
                </a:solidFill>
              </a:rPr>
              <a:t>Risk </a:t>
            </a:r>
            <a:r>
              <a:rPr lang="en-GB" sz="2400" dirty="0" smtClean="0">
                <a:solidFill>
                  <a:srgbClr val="C00000"/>
                </a:solidFill>
              </a:rPr>
              <a:t>identification</a:t>
            </a:r>
            <a:r>
              <a:rPr lang="tr-TR" sz="2400" dirty="0" smtClean="0">
                <a:solidFill>
                  <a:srgbClr val="C00000"/>
                </a:solidFill>
              </a:rPr>
              <a:t> - </a:t>
            </a:r>
            <a:r>
              <a:rPr lang="en-GB" sz="2400" dirty="0" smtClean="0"/>
              <a:t>Identify </a:t>
            </a:r>
            <a:r>
              <a:rPr lang="en-GB" sz="2400" dirty="0"/>
              <a:t>project, product and business risks;</a:t>
            </a:r>
          </a:p>
          <a:p>
            <a:pPr>
              <a:lnSpc>
                <a:spcPct val="90000"/>
              </a:lnSpc>
            </a:pPr>
            <a:r>
              <a:rPr lang="en-GB" sz="2400" dirty="0">
                <a:solidFill>
                  <a:srgbClr val="C00000"/>
                </a:solidFill>
              </a:rPr>
              <a:t>Risk </a:t>
            </a:r>
            <a:r>
              <a:rPr lang="en-GB" sz="2400" dirty="0" smtClean="0">
                <a:solidFill>
                  <a:srgbClr val="C00000"/>
                </a:solidFill>
              </a:rPr>
              <a:t>analysis</a:t>
            </a:r>
            <a:r>
              <a:rPr lang="tr-TR" sz="2400" dirty="0" smtClean="0">
                <a:solidFill>
                  <a:srgbClr val="C00000"/>
                </a:solidFill>
              </a:rPr>
              <a:t> - </a:t>
            </a:r>
            <a:r>
              <a:rPr lang="en-GB" sz="2400" dirty="0" smtClean="0"/>
              <a:t>Assess </a:t>
            </a:r>
            <a:r>
              <a:rPr lang="en-GB" sz="2400" dirty="0"/>
              <a:t>the likelihood and consequences of these risks;</a:t>
            </a:r>
          </a:p>
          <a:p>
            <a:pPr>
              <a:lnSpc>
                <a:spcPct val="90000"/>
              </a:lnSpc>
            </a:pPr>
            <a:r>
              <a:rPr lang="en-GB" sz="2400" dirty="0">
                <a:solidFill>
                  <a:srgbClr val="C00000"/>
                </a:solidFill>
              </a:rPr>
              <a:t>Risk </a:t>
            </a:r>
            <a:r>
              <a:rPr lang="en-GB" sz="2400" dirty="0" smtClean="0">
                <a:solidFill>
                  <a:srgbClr val="C00000"/>
                </a:solidFill>
              </a:rPr>
              <a:t>planning</a:t>
            </a:r>
            <a:r>
              <a:rPr lang="tr-TR" sz="2400" dirty="0" smtClean="0">
                <a:solidFill>
                  <a:srgbClr val="C00000"/>
                </a:solidFill>
              </a:rPr>
              <a:t> - </a:t>
            </a:r>
            <a:r>
              <a:rPr lang="en-GB" sz="2400" dirty="0" smtClean="0"/>
              <a:t>Draw </a:t>
            </a:r>
            <a:r>
              <a:rPr lang="en-GB" sz="2400" dirty="0"/>
              <a:t>up plans to </a:t>
            </a:r>
            <a:r>
              <a:rPr lang="en-GB" sz="2400" dirty="0" smtClean="0"/>
              <a:t>avoid or minimise effects </a:t>
            </a:r>
            <a:r>
              <a:rPr lang="en-GB" sz="2400" dirty="0"/>
              <a:t>of </a:t>
            </a:r>
            <a:r>
              <a:rPr lang="en-GB" sz="2400" dirty="0" smtClean="0"/>
              <a:t>the risk</a:t>
            </a:r>
            <a:r>
              <a:rPr lang="en-GB" sz="2400" dirty="0"/>
              <a:t>;</a:t>
            </a:r>
          </a:p>
          <a:p>
            <a:pPr>
              <a:lnSpc>
                <a:spcPct val="90000"/>
              </a:lnSpc>
            </a:pPr>
            <a:r>
              <a:rPr lang="en-GB" sz="2400" dirty="0">
                <a:solidFill>
                  <a:srgbClr val="C00000"/>
                </a:solidFill>
              </a:rPr>
              <a:t>Risk </a:t>
            </a:r>
            <a:r>
              <a:rPr lang="en-GB" sz="2400" dirty="0" smtClean="0">
                <a:solidFill>
                  <a:srgbClr val="C00000"/>
                </a:solidFill>
              </a:rPr>
              <a:t>monitoring</a:t>
            </a:r>
            <a:r>
              <a:rPr lang="tr-TR" sz="2400" dirty="0" smtClean="0">
                <a:solidFill>
                  <a:srgbClr val="C00000"/>
                </a:solidFill>
              </a:rPr>
              <a:t> - </a:t>
            </a:r>
            <a:r>
              <a:rPr lang="en-GB" sz="2400" dirty="0" smtClean="0"/>
              <a:t>Monitor </a:t>
            </a:r>
            <a:r>
              <a:rPr lang="en-GB" sz="2400" dirty="0"/>
              <a:t>the risks throughout the </a:t>
            </a:r>
            <a:r>
              <a:rPr lang="tr-TR" sz="2400" dirty="0" smtClean="0"/>
              <a:t>p</a:t>
            </a:r>
            <a:r>
              <a:rPr lang="en-GB" sz="2400" dirty="0" err="1" smtClean="0"/>
              <a:t>roject</a:t>
            </a:r>
            <a:r>
              <a:rPr lang="tr-TR" sz="2400" dirty="0" smtClean="0"/>
              <a:t>.</a:t>
            </a:r>
            <a:endParaRPr lang="en-US" sz="2400" dirty="0"/>
          </a:p>
        </p:txBody>
      </p:sp>
      <p:pic>
        <p:nvPicPr>
          <p:cNvPr id="4" name="Resim 3"/>
          <p:cNvPicPr>
            <a:picLocks noChangeAspect="1"/>
          </p:cNvPicPr>
          <p:nvPr/>
        </p:nvPicPr>
        <p:blipFill>
          <a:blip r:embed="rId2"/>
          <a:stretch>
            <a:fillRect/>
          </a:stretch>
        </p:blipFill>
        <p:spPr>
          <a:xfrm>
            <a:off x="381000" y="3886200"/>
            <a:ext cx="8541496" cy="2514600"/>
          </a:xfrm>
          <a:prstGeom prst="rect">
            <a:avLst/>
          </a:prstGeom>
        </p:spPr>
      </p:pic>
    </p:spTree>
    <p:extLst>
      <p:ext uri="{BB962C8B-B14F-4D97-AF65-F5344CB8AC3E}">
        <p14:creationId xmlns:p14="http://schemas.microsoft.com/office/powerpoint/2010/main" val="25284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identification</a:t>
            </a:r>
            <a:endParaRPr lang="en-US" dirty="0"/>
          </a:p>
        </p:txBody>
      </p:sp>
      <p:sp>
        <p:nvSpPr>
          <p:cNvPr id="3" name="İçerik Yer Tutucusu 2"/>
          <p:cNvSpPr>
            <a:spLocks noGrp="1"/>
          </p:cNvSpPr>
          <p:nvPr>
            <p:ph idx="1"/>
          </p:nvPr>
        </p:nvSpPr>
        <p:spPr>
          <a:xfrm>
            <a:off x="152400" y="1066800"/>
            <a:ext cx="8458200" cy="5562600"/>
          </a:xfrm>
        </p:spPr>
        <p:txBody>
          <a:bodyPr/>
          <a:lstStyle/>
          <a:p>
            <a:r>
              <a:rPr lang="en-GB" sz="2800" dirty="0"/>
              <a:t>May be a team activities or based on the individual project manager’s experience.</a:t>
            </a:r>
          </a:p>
          <a:p>
            <a:r>
              <a:rPr lang="en-GB" sz="2800" dirty="0" smtClean="0"/>
              <a:t>A </a:t>
            </a:r>
            <a:r>
              <a:rPr lang="en-GB" sz="2800" dirty="0"/>
              <a:t>checklist of common risks may be used to identify risks in a project</a:t>
            </a:r>
          </a:p>
          <a:p>
            <a:pPr lvl="1"/>
            <a:r>
              <a:rPr lang="en-GB" sz="2400" dirty="0"/>
              <a:t>Technology risks.</a:t>
            </a:r>
          </a:p>
          <a:p>
            <a:pPr lvl="1"/>
            <a:r>
              <a:rPr lang="en-GB" sz="2400" dirty="0"/>
              <a:t>People risks.</a:t>
            </a:r>
          </a:p>
          <a:p>
            <a:pPr lvl="1"/>
            <a:r>
              <a:rPr lang="en-GB" sz="2400" dirty="0"/>
              <a:t>Organisational risks.</a:t>
            </a:r>
          </a:p>
          <a:p>
            <a:pPr lvl="1"/>
            <a:r>
              <a:rPr lang="en-GB" sz="2400" dirty="0"/>
              <a:t>Requirements risks.</a:t>
            </a:r>
          </a:p>
          <a:p>
            <a:pPr lvl="1"/>
            <a:r>
              <a:rPr lang="en-GB" sz="2400" dirty="0"/>
              <a:t>Estimation risks.</a:t>
            </a:r>
            <a:endParaRPr lang="en-US" sz="2400" dirty="0"/>
          </a:p>
        </p:txBody>
      </p:sp>
    </p:spTree>
    <p:extLst>
      <p:ext uri="{BB962C8B-B14F-4D97-AF65-F5344CB8AC3E}">
        <p14:creationId xmlns:p14="http://schemas.microsoft.com/office/powerpoint/2010/main" val="885189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nvPr>
        </p:nvGraphicFramePr>
        <p:xfrm>
          <a:off x="152400" y="1447800"/>
          <a:ext cx="8839200" cy="34899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370840">
                <a:tc>
                  <a:txBody>
                    <a:bodyPr/>
                    <a:lstStyle/>
                    <a:p>
                      <a:pPr algn="l">
                        <a:spcAft>
                          <a:spcPts val="0"/>
                        </a:spcAft>
                      </a:pPr>
                      <a:r>
                        <a:rPr lang="en-GB" sz="1800" b="1" dirty="0" smtClean="0">
                          <a:solidFill>
                            <a:srgbClr val="000000"/>
                          </a:solidFill>
                          <a:latin typeface="Arial"/>
                          <a:ea typeface="Times New Roman"/>
                          <a:cs typeface="Arial"/>
                        </a:rPr>
                        <a:t>Risk </a:t>
                      </a:r>
                      <a:r>
                        <a:rPr lang="en-GB" sz="1800" b="1" dirty="0">
                          <a:solidFill>
                            <a:srgbClr val="000000"/>
                          </a:solidFill>
                          <a:latin typeface="Arial"/>
                          <a:ea typeface="Times New Roman"/>
                          <a:cs typeface="Arial"/>
                        </a:rPr>
                        <a:t>type</a:t>
                      </a:r>
                    </a:p>
                  </a:txBody>
                  <a:tcPr marL="73025" marR="73025" marT="91440" marB="91440"/>
                </a:tc>
                <a:tc>
                  <a:txBody>
                    <a:bodyPr/>
                    <a:lstStyle/>
                    <a:p>
                      <a:pPr algn="l">
                        <a:spcAft>
                          <a:spcPts val="0"/>
                        </a:spcAft>
                      </a:pPr>
                      <a:r>
                        <a:rPr lang="en-GB" sz="1800" b="1" dirty="0">
                          <a:solidFill>
                            <a:srgbClr val="000000"/>
                          </a:solidFill>
                          <a:latin typeface="Arial"/>
                          <a:ea typeface="Times New Roman"/>
                          <a:cs typeface="Arial"/>
                        </a:rPr>
                        <a:t>Potential </a:t>
                      </a:r>
                      <a:r>
                        <a:rPr lang="en-GB" sz="1800" b="1" dirty="0" smtClean="0">
                          <a:solidFill>
                            <a:srgbClr val="000000"/>
                          </a:solidFill>
                          <a:latin typeface="Arial"/>
                          <a:ea typeface="Times New Roman"/>
                          <a:cs typeface="Arial"/>
                        </a:rPr>
                        <a:t>indicators</a:t>
                      </a:r>
                      <a:endParaRPr lang="en-GB" sz="18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800" dirty="0" smtClean="0">
                          <a:solidFill>
                            <a:srgbClr val="000000"/>
                          </a:solidFill>
                          <a:latin typeface="Arial"/>
                          <a:ea typeface="Times New Roman"/>
                          <a:cs typeface="Arial"/>
                        </a:rPr>
                        <a:t>Technology</a:t>
                      </a:r>
                      <a:endParaRPr lang="en-GB" sz="18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180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800">
                          <a:solidFill>
                            <a:srgbClr val="000000"/>
                          </a:solidFill>
                          <a:latin typeface="Arial"/>
                          <a:ea typeface="Times New Roman"/>
                          <a:cs typeface="Arial"/>
                        </a:rPr>
                        <a:t>People</a:t>
                      </a:r>
                    </a:p>
                  </a:txBody>
                  <a:tcPr marL="73025" marR="73025" marT="0" marB="91440"/>
                </a:tc>
                <a:tc>
                  <a:txBody>
                    <a:bodyPr/>
                    <a:lstStyle/>
                    <a:p>
                      <a:pPr algn="l">
                        <a:spcAft>
                          <a:spcPts val="0"/>
                        </a:spcAft>
                      </a:pPr>
                      <a:r>
                        <a:rPr lang="en-GB" sz="180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800">
                          <a:solidFill>
                            <a:srgbClr val="000000"/>
                          </a:solidFill>
                          <a:latin typeface="Arial"/>
                          <a:ea typeface="Times New Roman"/>
                          <a:cs typeface="Arial"/>
                        </a:rPr>
                        <a:t>Organizational</a:t>
                      </a:r>
                    </a:p>
                  </a:txBody>
                  <a:tcPr marL="73025" marR="73025" marT="0" marB="91440"/>
                </a:tc>
                <a:tc>
                  <a:txBody>
                    <a:bodyPr/>
                    <a:lstStyle/>
                    <a:p>
                      <a:pPr algn="l">
                        <a:spcAft>
                          <a:spcPts val="0"/>
                        </a:spcAft>
                      </a:pPr>
                      <a:r>
                        <a:rPr lang="en-GB" sz="180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800">
                          <a:solidFill>
                            <a:srgbClr val="000000"/>
                          </a:solidFill>
                          <a:latin typeface="Arial"/>
                          <a:ea typeface="Times New Roman"/>
                          <a:cs typeface="Arial"/>
                        </a:rPr>
                        <a:t>Tools</a:t>
                      </a:r>
                    </a:p>
                  </a:txBody>
                  <a:tcPr marL="73025" marR="73025" marT="0" marB="91440"/>
                </a:tc>
                <a:tc>
                  <a:txBody>
                    <a:bodyPr/>
                    <a:lstStyle/>
                    <a:p>
                      <a:pPr algn="l">
                        <a:spcAft>
                          <a:spcPts val="0"/>
                        </a:spcAft>
                      </a:pPr>
                      <a:r>
                        <a:rPr lang="en-GB" sz="18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800">
                          <a:solidFill>
                            <a:srgbClr val="000000"/>
                          </a:solidFill>
                          <a:latin typeface="Arial"/>
                          <a:ea typeface="Times New Roman"/>
                          <a:cs typeface="Arial"/>
                        </a:rPr>
                        <a:t>Requirements</a:t>
                      </a:r>
                    </a:p>
                  </a:txBody>
                  <a:tcPr marL="73025" marR="73025" marT="0" marB="91440"/>
                </a:tc>
                <a:tc>
                  <a:txBody>
                    <a:bodyPr/>
                    <a:lstStyle/>
                    <a:p>
                      <a:pPr algn="l">
                        <a:spcAft>
                          <a:spcPts val="0"/>
                        </a:spcAft>
                      </a:pPr>
                      <a:r>
                        <a:rPr lang="en-GB" sz="180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800">
                          <a:solidFill>
                            <a:srgbClr val="000000"/>
                          </a:solidFill>
                          <a:latin typeface="Arial"/>
                          <a:ea typeface="Times New Roman"/>
                          <a:cs typeface="Arial"/>
                        </a:rPr>
                        <a:t>Estimation</a:t>
                      </a:r>
                    </a:p>
                  </a:txBody>
                  <a:tcPr marL="73025" marR="73025" marT="0" marB="91440"/>
                </a:tc>
                <a:tc>
                  <a:txBody>
                    <a:bodyPr/>
                    <a:lstStyle/>
                    <a:p>
                      <a:pPr algn="l">
                        <a:spcAft>
                          <a:spcPts val="0"/>
                        </a:spcAft>
                      </a:pPr>
                      <a:r>
                        <a:rPr lang="en-GB" sz="1800" dirty="0">
                          <a:solidFill>
                            <a:srgbClr val="000000"/>
                          </a:solidFill>
                          <a:latin typeface="Arial"/>
                          <a:ea typeface="Times New Roman"/>
                          <a:cs typeface="Arial"/>
                        </a:rPr>
                        <a:t>Failure to meet agreed schedule; failure to clear reported defects</a:t>
                      </a:r>
                      <a:r>
                        <a:rPr lang="en-GB" sz="1800" dirty="0" smtClean="0">
                          <a:solidFill>
                            <a:srgbClr val="000000"/>
                          </a:solidFill>
                          <a:latin typeface="Arial"/>
                          <a:ea typeface="Times New Roman"/>
                          <a:cs typeface="Arial"/>
                        </a:rPr>
                        <a:t>.</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69493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864982"/>
              </p:ext>
            </p:extLst>
          </p:nvPr>
        </p:nvGraphicFramePr>
        <p:xfrm>
          <a:off x="228600" y="1219200"/>
          <a:ext cx="8686800" cy="5120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370840">
                <a:tc>
                  <a:txBody>
                    <a:bodyPr/>
                    <a:lstStyle/>
                    <a:p>
                      <a:pPr algn="l">
                        <a:spcAft>
                          <a:spcPts val="0"/>
                        </a:spcAft>
                      </a:pPr>
                      <a:r>
                        <a:rPr lang="en-GB" sz="1600" b="1" dirty="0" smtClean="0">
                          <a:solidFill>
                            <a:srgbClr val="000000"/>
                          </a:solidFill>
                          <a:latin typeface="Arial"/>
                          <a:ea typeface="Times New Roman"/>
                          <a:cs typeface="Arial"/>
                        </a:rPr>
                        <a:t>Risk </a:t>
                      </a:r>
                      <a:r>
                        <a:rPr lang="en-GB" sz="1600" b="1" dirty="0">
                          <a:solidFill>
                            <a:srgbClr val="000000"/>
                          </a:solidFill>
                          <a:latin typeface="Arial"/>
                          <a:ea typeface="Times New Roman"/>
                          <a:cs typeface="Arial"/>
                        </a:rPr>
                        <a:t>type</a:t>
                      </a:r>
                    </a:p>
                  </a:txBody>
                  <a:tcPr marL="73025" marR="73025" marT="91440" marB="91440"/>
                </a:tc>
                <a:tc>
                  <a:txBody>
                    <a:bodyPr/>
                    <a:lstStyle/>
                    <a:p>
                      <a:pPr algn="l">
                        <a:spcAft>
                          <a:spcPts val="0"/>
                        </a:spcAft>
                      </a:pPr>
                      <a:r>
                        <a:rPr lang="en-GB" sz="1600" b="1" dirty="0">
                          <a:solidFill>
                            <a:srgbClr val="000000"/>
                          </a:solidFill>
                          <a:latin typeface="Arial"/>
                          <a:ea typeface="Times New Roman"/>
                          <a:cs typeface="Arial"/>
                        </a:rPr>
                        <a:t>Possible </a:t>
                      </a:r>
                      <a:r>
                        <a:rPr lang="en-GB" sz="1600" b="1" dirty="0" smtClean="0">
                          <a:solidFill>
                            <a:srgbClr val="000000"/>
                          </a:solidFill>
                          <a:latin typeface="Arial"/>
                          <a:ea typeface="Times New Roman"/>
                          <a:cs typeface="Arial"/>
                        </a:rPr>
                        <a:t>risks</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Technology</a:t>
                      </a:r>
                      <a:endParaRPr lang="en-GB" sz="16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The database used in the system cannot process as many transactions per second as expected. (1)</a:t>
                      </a:r>
                    </a:p>
                    <a:p>
                      <a:pPr algn="l">
                        <a:spcAft>
                          <a:spcPts val="0"/>
                        </a:spcAft>
                      </a:pPr>
                      <a:r>
                        <a:rPr lang="en-GB" sz="16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People</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It is impossible to recruit staff with the skills required. (3)</a:t>
                      </a:r>
                    </a:p>
                    <a:p>
                      <a:pPr algn="l">
                        <a:spcAft>
                          <a:spcPts val="0"/>
                        </a:spcAft>
                      </a:pPr>
                      <a:r>
                        <a:rPr lang="en-GB" sz="1600" dirty="0">
                          <a:solidFill>
                            <a:srgbClr val="000000"/>
                          </a:solidFill>
                          <a:latin typeface="Arial"/>
                          <a:ea typeface="Times New Roman"/>
                          <a:cs typeface="Arial"/>
                        </a:rPr>
                        <a:t>Key staff are ill and unavailable at critical times. (4)</a:t>
                      </a:r>
                    </a:p>
                    <a:p>
                      <a:pPr algn="l">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Organizational</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 organization is restructured so that different management are responsible for the project. (6)</a:t>
                      </a:r>
                    </a:p>
                    <a:p>
                      <a:pPr algn="l">
                        <a:spcAft>
                          <a:spcPts val="0"/>
                        </a:spcAft>
                      </a:pPr>
                      <a:r>
                        <a:rPr lang="en-GB" sz="160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Tools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The code generated by software code generation tools is inefficient. (8)</a:t>
                      </a:r>
                    </a:p>
                    <a:p>
                      <a:pPr algn="l">
                        <a:spcAft>
                          <a:spcPts val="0"/>
                        </a:spcAft>
                      </a:pPr>
                      <a:r>
                        <a:rPr lang="en-GB" sz="160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Changes to requirements that require major design rework are proposed. (10)</a:t>
                      </a:r>
                    </a:p>
                    <a:p>
                      <a:pPr algn="l">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600">
                          <a:solidFill>
                            <a:srgbClr val="000000"/>
                          </a:solidFill>
                          <a:latin typeface="Arial"/>
                          <a:ea typeface="Times New Roman"/>
                          <a:cs typeface="Arial"/>
                        </a:rPr>
                        <a:t>Estimation</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The time required to develop the software is underestimated. (12)</a:t>
                      </a:r>
                    </a:p>
                    <a:p>
                      <a:pPr algn="l">
                        <a:spcAft>
                          <a:spcPts val="0"/>
                        </a:spcAft>
                      </a:pPr>
                      <a:r>
                        <a:rPr lang="en-GB" sz="1600" dirty="0">
                          <a:solidFill>
                            <a:srgbClr val="000000"/>
                          </a:solidFill>
                          <a:latin typeface="Arial"/>
                          <a:ea typeface="Times New Roman"/>
                          <a:cs typeface="Arial"/>
                        </a:rPr>
                        <a:t>The rate of defect repair is underestimated. (13)</a:t>
                      </a:r>
                    </a:p>
                    <a:p>
                      <a:pPr algn="l">
                        <a:spcAft>
                          <a:spcPts val="0"/>
                        </a:spcAft>
                      </a:pPr>
                      <a:r>
                        <a:rPr lang="en-GB" sz="1600" dirty="0">
                          <a:solidFill>
                            <a:srgbClr val="000000"/>
                          </a:solidFill>
                          <a:latin typeface="Arial"/>
                          <a:ea typeface="Times New Roman"/>
                          <a:cs typeface="Arial"/>
                        </a:rPr>
                        <a:t>The size of the software is underestimated. (14</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1287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analysis</a:t>
            </a:r>
            <a:endParaRPr lang="en-US" dirty="0"/>
          </a:p>
        </p:txBody>
      </p:sp>
      <p:sp>
        <p:nvSpPr>
          <p:cNvPr id="3" name="İçerik Yer Tutucusu 2"/>
          <p:cNvSpPr>
            <a:spLocks noGrp="1"/>
          </p:cNvSpPr>
          <p:nvPr>
            <p:ph idx="1"/>
          </p:nvPr>
        </p:nvSpPr>
        <p:spPr>
          <a:xfrm>
            <a:off x="152400" y="1219200"/>
            <a:ext cx="8839200" cy="5410200"/>
          </a:xfrm>
        </p:spPr>
        <p:txBody>
          <a:bodyPr/>
          <a:lstStyle/>
          <a:p>
            <a:r>
              <a:rPr lang="en-GB" dirty="0" smtClean="0"/>
              <a:t>Assess </a:t>
            </a:r>
            <a:r>
              <a:rPr lang="en-GB" dirty="0"/>
              <a:t>probability and </a:t>
            </a:r>
            <a:r>
              <a:rPr lang="tr-TR" dirty="0" smtClean="0"/>
              <a:t>consequences</a:t>
            </a:r>
            <a:r>
              <a:rPr lang="en-GB" dirty="0" smtClean="0"/>
              <a:t> </a:t>
            </a:r>
            <a:r>
              <a:rPr lang="en-GB" dirty="0"/>
              <a:t>of each risk.</a:t>
            </a:r>
          </a:p>
          <a:p>
            <a:endParaRPr lang="tr-TR" sz="1800" dirty="0" smtClean="0"/>
          </a:p>
          <a:p>
            <a:pPr lvl="1"/>
            <a:r>
              <a:rPr lang="en-GB" dirty="0" smtClean="0">
                <a:solidFill>
                  <a:srgbClr val="C00000"/>
                </a:solidFill>
              </a:rPr>
              <a:t>Probability</a:t>
            </a:r>
            <a:r>
              <a:rPr lang="en-GB" dirty="0" smtClean="0"/>
              <a:t> </a:t>
            </a:r>
            <a:r>
              <a:rPr lang="en-GB" dirty="0"/>
              <a:t>may </a:t>
            </a:r>
            <a:r>
              <a:rPr lang="en-GB" dirty="0" smtClean="0"/>
              <a:t>be</a:t>
            </a:r>
            <a:r>
              <a:rPr lang="tr-TR" dirty="0" smtClean="0"/>
              <a:t>:</a:t>
            </a:r>
            <a:r>
              <a:rPr lang="en-GB" dirty="0" smtClean="0"/>
              <a:t> </a:t>
            </a:r>
            <a:endParaRPr lang="tr-TR" dirty="0" smtClean="0"/>
          </a:p>
          <a:p>
            <a:pPr lvl="2"/>
            <a:r>
              <a:rPr lang="en-GB" dirty="0" smtClean="0"/>
              <a:t>very </a:t>
            </a:r>
            <a:r>
              <a:rPr lang="en-GB" dirty="0"/>
              <a:t>low, low, moderate, high or very high.</a:t>
            </a:r>
          </a:p>
          <a:p>
            <a:pPr lvl="1"/>
            <a:endParaRPr lang="tr-TR" sz="1600" dirty="0" smtClean="0"/>
          </a:p>
          <a:p>
            <a:pPr lvl="1"/>
            <a:r>
              <a:rPr lang="en-GB" dirty="0" smtClean="0"/>
              <a:t>Risk </a:t>
            </a:r>
            <a:r>
              <a:rPr lang="en-GB" dirty="0">
                <a:solidFill>
                  <a:srgbClr val="C00000"/>
                </a:solidFill>
              </a:rPr>
              <a:t>consequences</a:t>
            </a:r>
            <a:r>
              <a:rPr lang="en-GB" dirty="0"/>
              <a:t> might </a:t>
            </a:r>
            <a:r>
              <a:rPr lang="en-GB" dirty="0" smtClean="0"/>
              <a:t>be</a:t>
            </a:r>
            <a:r>
              <a:rPr lang="tr-TR" dirty="0" smtClean="0"/>
              <a:t>:</a:t>
            </a:r>
          </a:p>
          <a:p>
            <a:pPr lvl="2"/>
            <a:r>
              <a:rPr lang="en-GB" dirty="0" smtClean="0"/>
              <a:t>catastrophic</a:t>
            </a:r>
            <a:r>
              <a:rPr lang="en-GB" dirty="0"/>
              <a:t>, serious, tolerable or insignificant</a:t>
            </a:r>
            <a:r>
              <a:rPr lang="en-GB" dirty="0" smtClean="0"/>
              <a:t>.</a:t>
            </a:r>
            <a:endParaRPr lang="en-GB" dirty="0"/>
          </a:p>
        </p:txBody>
      </p:sp>
    </p:spTree>
    <p:extLst>
      <p:ext uri="{BB962C8B-B14F-4D97-AF65-F5344CB8AC3E}">
        <p14:creationId xmlns:p14="http://schemas.microsoft.com/office/powerpoint/2010/main" val="981267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6175659"/>
              </p:ext>
            </p:extLst>
          </p:nvPr>
        </p:nvGraphicFramePr>
        <p:xfrm>
          <a:off x="76200" y="1066800"/>
          <a:ext cx="8915400" cy="5553220"/>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18585">
                <a:tc>
                  <a:txBody>
                    <a:bodyPr/>
                    <a:lstStyle/>
                    <a:p>
                      <a:pPr algn="l">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l">
                        <a:spcAft>
                          <a:spcPts val="0"/>
                        </a:spcAft>
                      </a:pPr>
                      <a:r>
                        <a:rPr lang="en-GB" sz="1400" b="1">
                          <a:solidFill>
                            <a:srgbClr val="000000"/>
                          </a:solidFill>
                          <a:latin typeface="Arial"/>
                          <a:ea typeface="Times New Roman"/>
                          <a:cs typeface="Arial"/>
                        </a:rPr>
                        <a:t>Probability</a:t>
                      </a:r>
                    </a:p>
                  </a:txBody>
                  <a:tcPr marL="73025" marR="73025" marT="91440" marB="91440"/>
                </a:tc>
                <a:tc>
                  <a:txBody>
                    <a:bodyPr/>
                    <a:lstStyle/>
                    <a:p>
                      <a:pPr algn="l">
                        <a:spcAft>
                          <a:spcPts val="0"/>
                        </a:spcAft>
                      </a:pPr>
                      <a:r>
                        <a:rPr lang="en-GB" sz="1400" b="1" dirty="0" smtClean="0">
                          <a:solidFill>
                            <a:srgbClr val="000000"/>
                          </a:solidFill>
                          <a:latin typeface="Arial"/>
                          <a:ea typeface="Times New Roman"/>
                          <a:cs typeface="Arial"/>
                        </a:rPr>
                        <a:t>Effects</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243415">
                <a:tc>
                  <a:txBody>
                    <a:bodyPr/>
                    <a:lstStyle/>
                    <a:p>
                      <a:pPr algn="l">
                        <a:spcAft>
                          <a:spcPts val="0"/>
                        </a:spcAft>
                      </a:pPr>
                      <a:r>
                        <a:rPr lang="en-GB" sz="1400" dirty="0" smtClean="0">
                          <a:solidFill>
                            <a:srgbClr val="000000"/>
                          </a:solidFill>
                          <a:latin typeface="Arial"/>
                          <a:ea typeface="Times New Roman"/>
                          <a:cs typeface="Arial"/>
                        </a:rPr>
                        <a:t>Organizational </a:t>
                      </a:r>
                      <a:r>
                        <a:rPr lang="en-GB" sz="14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Low</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243415">
                <a:tc>
                  <a:txBody>
                    <a:bodyPr/>
                    <a:lstStyle/>
                    <a:p>
                      <a:pPr algn="l">
                        <a:spcAft>
                          <a:spcPts val="0"/>
                        </a:spcAft>
                      </a:pPr>
                      <a:r>
                        <a:rPr lang="en-GB" sz="14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243415">
                <a:tc>
                  <a:txBody>
                    <a:bodyPr/>
                    <a:lstStyle/>
                    <a:p>
                      <a:pPr algn="l">
                        <a:spcAft>
                          <a:spcPts val="0"/>
                        </a:spcAft>
                      </a:pPr>
                      <a:r>
                        <a:rPr lang="en-GB" sz="14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395815">
                <a:tc>
                  <a:txBody>
                    <a:bodyPr/>
                    <a:lstStyle/>
                    <a:p>
                      <a:pPr algn="l">
                        <a:spcAft>
                          <a:spcPts val="0"/>
                        </a:spcAft>
                      </a:pPr>
                      <a:r>
                        <a:rPr lang="en-GB" sz="14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258655">
                <a:tc>
                  <a:txBody>
                    <a:bodyPr/>
                    <a:lstStyle/>
                    <a:p>
                      <a:pPr algn="l">
                        <a:spcAft>
                          <a:spcPts val="0"/>
                        </a:spcAft>
                      </a:pPr>
                      <a:r>
                        <a:rPr lang="en-GB" sz="14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334855">
                <a:tc>
                  <a:txBody>
                    <a:bodyPr/>
                    <a:lstStyle/>
                    <a:p>
                      <a:pPr algn="l">
                        <a:spcAft>
                          <a:spcPts val="0"/>
                        </a:spcAft>
                      </a:pPr>
                      <a:r>
                        <a:rPr lang="en-GB" sz="14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l">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r h="212935">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3847643752"/>
                  </a:ext>
                </a:extLst>
              </a:tr>
              <a:tr h="212935">
                <a:tc>
                  <a:txBody>
                    <a:bodyPr/>
                    <a:lstStyle/>
                    <a:p>
                      <a:pPr algn="just">
                        <a:spcAft>
                          <a:spcPts val="0"/>
                        </a:spcAft>
                      </a:pPr>
                      <a:r>
                        <a:rPr lang="en-GB" sz="1400" dirty="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2177867019"/>
                  </a:ext>
                </a:extLst>
              </a:tr>
              <a:tr h="212935">
                <a:tc>
                  <a:txBody>
                    <a:bodyPr/>
                    <a:lstStyle/>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401429207"/>
                  </a:ext>
                </a:extLst>
              </a:tr>
              <a:tr h="212935">
                <a:tc>
                  <a:txBody>
                    <a:bodyPr/>
                    <a:lstStyle/>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26888457"/>
                  </a:ext>
                </a:extLst>
              </a:tr>
              <a:tr h="212935">
                <a:tc>
                  <a:txBody>
                    <a:bodyPr/>
                    <a:lstStyle/>
                    <a:p>
                      <a:pPr algn="just">
                        <a:spcAft>
                          <a:spcPts val="0"/>
                        </a:spcAft>
                      </a:pPr>
                      <a:r>
                        <a:rPr lang="en-GB" sz="14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2329778849"/>
                  </a:ext>
                </a:extLst>
              </a:tr>
              <a:tr h="289135">
                <a:tc>
                  <a:txBody>
                    <a:bodyPr/>
                    <a:lstStyle/>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2796678496"/>
                  </a:ext>
                </a:extLst>
              </a:tr>
              <a:tr h="432155">
                <a:tc>
                  <a:txBody>
                    <a:bodyPr/>
                    <a:lstStyle/>
                    <a:p>
                      <a:pPr algn="just">
                        <a:spcAft>
                          <a:spcPts val="0"/>
                        </a:spcAft>
                      </a:pPr>
                      <a:r>
                        <a:rPr lang="en-GB" sz="14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400" dirty="0" smtClean="0">
                          <a:solidFill>
                            <a:srgbClr val="000000"/>
                          </a:solidFill>
                          <a:latin typeface="Arial"/>
                          <a:ea typeface="Times New Roman"/>
                          <a:cs typeface="Arial"/>
                        </a:rPr>
                        <a:t>Insignificant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559404274"/>
                  </a:ext>
                </a:extLst>
              </a:tr>
            </a:tbl>
          </a:graphicData>
        </a:graphic>
      </p:graphicFrame>
      <p:grpSp>
        <p:nvGrpSpPr>
          <p:cNvPr id="11" name="Grup 10"/>
          <p:cNvGrpSpPr/>
          <p:nvPr/>
        </p:nvGrpSpPr>
        <p:grpSpPr>
          <a:xfrm>
            <a:off x="0" y="271046"/>
            <a:ext cx="9067800" cy="4377154"/>
            <a:chOff x="0" y="271046"/>
            <a:chExt cx="9067800" cy="4377154"/>
          </a:xfrm>
        </p:grpSpPr>
        <p:grpSp>
          <p:nvGrpSpPr>
            <p:cNvPr id="7" name="Grup 6"/>
            <p:cNvGrpSpPr/>
            <p:nvPr/>
          </p:nvGrpSpPr>
          <p:grpSpPr>
            <a:xfrm>
              <a:off x="0" y="1828800"/>
              <a:ext cx="9067800" cy="2819400"/>
              <a:chOff x="0" y="1828800"/>
              <a:chExt cx="9067800" cy="2819400"/>
            </a:xfrm>
          </p:grpSpPr>
          <p:sp>
            <p:nvSpPr>
              <p:cNvPr id="3" name="Yuvarlatılmış Dikdörtgen 2"/>
              <p:cNvSpPr/>
              <p:nvPr/>
            </p:nvSpPr>
            <p:spPr bwMode="auto">
              <a:xfrm>
                <a:off x="0" y="1828800"/>
                <a:ext cx="9067800" cy="3810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5" name="Yuvarlatılmış Dikdörtgen 4"/>
              <p:cNvSpPr/>
              <p:nvPr/>
            </p:nvSpPr>
            <p:spPr bwMode="auto">
              <a:xfrm>
                <a:off x="0" y="3276600"/>
                <a:ext cx="9067800" cy="5334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sp>
            <p:nvSpPr>
              <p:cNvPr id="6" name="Yuvarlatılmış Dikdörtgen 5"/>
              <p:cNvSpPr/>
              <p:nvPr/>
            </p:nvSpPr>
            <p:spPr bwMode="auto">
              <a:xfrm>
                <a:off x="0" y="4267200"/>
                <a:ext cx="9067800" cy="38100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grpSp>
        <p:sp>
          <p:nvSpPr>
            <p:cNvPr id="8" name="Metin kutusu 7"/>
            <p:cNvSpPr txBox="1"/>
            <p:nvPr/>
          </p:nvSpPr>
          <p:spPr>
            <a:xfrm>
              <a:off x="6858000" y="271046"/>
              <a:ext cx="1790042" cy="338554"/>
            </a:xfrm>
            <a:prstGeom prst="rect">
              <a:avLst/>
            </a:prstGeom>
            <a:noFill/>
          </p:spPr>
          <p:txBody>
            <a:bodyPr wrap="none" rtlCol="0">
              <a:spAutoFit/>
            </a:bodyPr>
            <a:lstStyle/>
            <a:p>
              <a:r>
                <a:rPr lang="tr-TR" b="1" dirty="0" smtClean="0">
                  <a:solidFill>
                    <a:srgbClr val="C00000"/>
                  </a:solidFill>
                </a:rPr>
                <a:t>HIGH IMPACT !!!</a:t>
              </a:r>
              <a:endParaRPr lang="tr-TR" b="1" dirty="0">
                <a:solidFill>
                  <a:srgbClr val="C00000"/>
                </a:solidFill>
              </a:endParaRPr>
            </a:p>
          </p:txBody>
        </p:sp>
        <p:cxnSp>
          <p:nvCxnSpPr>
            <p:cNvPr id="10" name="Düz Ok Bağlayıcısı 9"/>
            <p:cNvCxnSpPr/>
            <p:nvPr/>
          </p:nvCxnSpPr>
          <p:spPr bwMode="auto">
            <a:xfrm>
              <a:off x="7696200" y="609600"/>
              <a:ext cx="0" cy="1219200"/>
            </a:xfrm>
            <a:prstGeom prst="straightConnector1">
              <a:avLst/>
            </a:prstGeom>
            <a:ln w="15875">
              <a:headEnd type="none" w="med" len="med"/>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47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planning</a:t>
            </a:r>
            <a:endParaRPr lang="en-US" dirty="0"/>
          </a:p>
        </p:txBody>
      </p:sp>
      <p:sp>
        <p:nvSpPr>
          <p:cNvPr id="3" name="İçerik Yer Tutucusu 2"/>
          <p:cNvSpPr>
            <a:spLocks noGrp="1"/>
          </p:cNvSpPr>
          <p:nvPr>
            <p:ph idx="1"/>
          </p:nvPr>
        </p:nvSpPr>
        <p:spPr/>
        <p:txBody>
          <a:bodyPr/>
          <a:lstStyle/>
          <a:p>
            <a:pPr>
              <a:lnSpc>
                <a:spcPct val="90000"/>
              </a:lnSpc>
            </a:pPr>
            <a:r>
              <a:rPr lang="en-GB" dirty="0"/>
              <a:t>Consider each risk and develop a strategy to manage that risk.</a:t>
            </a:r>
          </a:p>
          <a:p>
            <a:pPr>
              <a:lnSpc>
                <a:spcPct val="90000"/>
              </a:lnSpc>
            </a:pPr>
            <a:endParaRPr lang="tr-TR" sz="1400" dirty="0" smtClean="0"/>
          </a:p>
          <a:p>
            <a:pPr lvl="1">
              <a:lnSpc>
                <a:spcPct val="90000"/>
              </a:lnSpc>
            </a:pPr>
            <a:r>
              <a:rPr lang="en-GB" dirty="0" smtClean="0">
                <a:solidFill>
                  <a:srgbClr val="C00000"/>
                </a:solidFill>
              </a:rPr>
              <a:t>Avoidance </a:t>
            </a:r>
            <a:r>
              <a:rPr lang="en-GB" dirty="0">
                <a:solidFill>
                  <a:srgbClr val="C00000"/>
                </a:solidFill>
              </a:rPr>
              <a:t>strategies</a:t>
            </a:r>
          </a:p>
          <a:p>
            <a:pPr lvl="2">
              <a:lnSpc>
                <a:spcPct val="90000"/>
              </a:lnSpc>
            </a:pPr>
            <a:r>
              <a:rPr lang="en-GB" sz="2000" dirty="0"/>
              <a:t>The probability that the risk will arise is </a:t>
            </a:r>
            <a:r>
              <a:rPr lang="en-GB" sz="2000" dirty="0" smtClean="0"/>
              <a:t>reduced</a:t>
            </a:r>
            <a:r>
              <a:rPr lang="tr-TR" sz="2000" dirty="0" smtClean="0"/>
              <a:t>.</a:t>
            </a:r>
            <a:endParaRPr lang="en-GB" sz="2000" dirty="0"/>
          </a:p>
          <a:p>
            <a:pPr lvl="1">
              <a:lnSpc>
                <a:spcPct val="90000"/>
              </a:lnSpc>
            </a:pPr>
            <a:endParaRPr lang="tr-TR" dirty="0" smtClean="0"/>
          </a:p>
          <a:p>
            <a:pPr lvl="1">
              <a:lnSpc>
                <a:spcPct val="90000"/>
              </a:lnSpc>
            </a:pPr>
            <a:r>
              <a:rPr lang="en-GB" dirty="0" smtClean="0">
                <a:solidFill>
                  <a:srgbClr val="C00000"/>
                </a:solidFill>
              </a:rPr>
              <a:t>Minimisation </a:t>
            </a:r>
            <a:r>
              <a:rPr lang="en-GB" dirty="0">
                <a:solidFill>
                  <a:srgbClr val="C00000"/>
                </a:solidFill>
              </a:rPr>
              <a:t>strategies</a:t>
            </a:r>
          </a:p>
          <a:p>
            <a:pPr lvl="2">
              <a:lnSpc>
                <a:spcPct val="90000"/>
              </a:lnSpc>
            </a:pPr>
            <a:r>
              <a:rPr lang="en-GB" sz="2000" dirty="0"/>
              <a:t>The impact of the risk on the project or product will be </a:t>
            </a:r>
            <a:r>
              <a:rPr lang="en-GB" sz="2000" dirty="0" smtClean="0"/>
              <a:t>reduced</a:t>
            </a:r>
            <a:r>
              <a:rPr lang="tr-TR" sz="2000" dirty="0" smtClean="0"/>
              <a:t>.</a:t>
            </a:r>
            <a:endParaRPr lang="en-GB" sz="2000" dirty="0"/>
          </a:p>
          <a:p>
            <a:pPr lvl="1">
              <a:lnSpc>
                <a:spcPct val="90000"/>
              </a:lnSpc>
            </a:pPr>
            <a:endParaRPr lang="tr-TR" dirty="0" smtClean="0"/>
          </a:p>
          <a:p>
            <a:pPr lvl="1">
              <a:lnSpc>
                <a:spcPct val="90000"/>
              </a:lnSpc>
            </a:pPr>
            <a:r>
              <a:rPr lang="en-GB" dirty="0" smtClean="0">
                <a:solidFill>
                  <a:srgbClr val="C00000"/>
                </a:solidFill>
              </a:rPr>
              <a:t>Contingency </a:t>
            </a:r>
            <a:r>
              <a:rPr lang="en-GB" dirty="0">
                <a:solidFill>
                  <a:srgbClr val="C00000"/>
                </a:solidFill>
              </a:rPr>
              <a:t>plans</a:t>
            </a:r>
          </a:p>
          <a:p>
            <a:pPr lvl="2">
              <a:lnSpc>
                <a:spcPct val="90000"/>
              </a:lnSpc>
            </a:pPr>
            <a:r>
              <a:rPr lang="en-GB" sz="2000" dirty="0"/>
              <a:t>If the risk arises, contingency plans are plans to deal with that </a:t>
            </a:r>
            <a:r>
              <a:rPr lang="en-GB" sz="2000" dirty="0" smtClean="0"/>
              <a:t>risk</a:t>
            </a:r>
            <a:r>
              <a:rPr lang="tr-TR" sz="2000" dirty="0"/>
              <a:t>.</a:t>
            </a:r>
            <a:endParaRPr lang="en-GB" sz="2000" dirty="0"/>
          </a:p>
        </p:txBody>
      </p:sp>
    </p:spTree>
    <p:extLst>
      <p:ext uri="{BB962C8B-B14F-4D97-AF65-F5344CB8AC3E}">
        <p14:creationId xmlns:p14="http://schemas.microsoft.com/office/powerpoint/2010/main" val="311093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6878552"/>
              </p:ext>
            </p:extLst>
          </p:nvPr>
        </p:nvGraphicFramePr>
        <p:xfrm>
          <a:off x="152400" y="1066800"/>
          <a:ext cx="8839200" cy="55473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370840">
                <a:tc>
                  <a:txBody>
                    <a:bodyPr/>
                    <a:lstStyle/>
                    <a:p>
                      <a:pPr algn="l">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l">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4216474152"/>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4138189830"/>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2127110883"/>
                  </a:ext>
                </a:extLst>
              </a:tr>
            </a:tbl>
          </a:graphicData>
        </a:graphic>
      </p:graphicFrame>
    </p:spTree>
    <p:extLst>
      <p:ext uri="{BB962C8B-B14F-4D97-AF65-F5344CB8AC3E}">
        <p14:creationId xmlns:p14="http://schemas.microsoft.com/office/powerpoint/2010/main" val="3660140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Risk monitoring</a:t>
            </a:r>
            <a:endParaRPr lang="en-US" dirty="0"/>
          </a:p>
        </p:txBody>
      </p:sp>
      <p:sp>
        <p:nvSpPr>
          <p:cNvPr id="3" name="İçerik Yer Tutucusu 2"/>
          <p:cNvSpPr>
            <a:spLocks noGrp="1"/>
          </p:cNvSpPr>
          <p:nvPr>
            <p:ph idx="1"/>
          </p:nvPr>
        </p:nvSpPr>
        <p:spPr>
          <a:xfrm>
            <a:off x="152400" y="1295400"/>
            <a:ext cx="8839200" cy="5334000"/>
          </a:xfrm>
        </p:spPr>
        <p:txBody>
          <a:bodyPr/>
          <a:lstStyle/>
          <a:p>
            <a:r>
              <a:rPr lang="en-GB" sz="2800" u="sng" dirty="0"/>
              <a:t>Assess each identified risks regularly</a:t>
            </a:r>
            <a:r>
              <a:rPr lang="en-GB" sz="2800" dirty="0"/>
              <a:t> to decide whether or not it is becoming </a:t>
            </a:r>
            <a:r>
              <a:rPr lang="en-GB" sz="2800" dirty="0">
                <a:solidFill>
                  <a:srgbClr val="0070C0"/>
                </a:solidFill>
              </a:rPr>
              <a:t>less or more probable</a:t>
            </a:r>
            <a:r>
              <a:rPr lang="en-GB" sz="2800" dirty="0"/>
              <a:t>.</a:t>
            </a:r>
          </a:p>
          <a:p>
            <a:endParaRPr lang="tr-TR" sz="1600" dirty="0" smtClean="0"/>
          </a:p>
          <a:p>
            <a:r>
              <a:rPr lang="en-GB" sz="2800" dirty="0" smtClean="0"/>
              <a:t>Also </a:t>
            </a:r>
            <a:r>
              <a:rPr lang="en-GB" sz="2800" dirty="0"/>
              <a:t>assess whether the effects of the risk have changed.</a:t>
            </a:r>
          </a:p>
          <a:p>
            <a:endParaRPr lang="tr-TR" sz="1600" dirty="0" smtClean="0"/>
          </a:p>
          <a:p>
            <a:r>
              <a:rPr lang="en-GB" sz="2800" dirty="0" smtClean="0"/>
              <a:t>Each </a:t>
            </a:r>
            <a:r>
              <a:rPr lang="en-GB" sz="2800" dirty="0"/>
              <a:t>key risk should be discussed at management progress meetings</a:t>
            </a:r>
            <a:r>
              <a:rPr lang="en-GB" sz="2800" dirty="0" smtClean="0"/>
              <a:t>.</a:t>
            </a:r>
            <a:endParaRPr lang="en-GB" sz="2800" dirty="0"/>
          </a:p>
        </p:txBody>
      </p:sp>
    </p:spTree>
    <p:extLst>
      <p:ext uri="{BB962C8B-B14F-4D97-AF65-F5344CB8AC3E}">
        <p14:creationId xmlns:p14="http://schemas.microsoft.com/office/powerpoint/2010/main" val="4154954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Key</a:t>
            </a:r>
            <a:r>
              <a:rPr lang="tr-TR" dirty="0" smtClean="0"/>
              <a:t> </a:t>
            </a:r>
            <a:r>
              <a:rPr lang="tr-TR" dirty="0" err="1" smtClean="0"/>
              <a:t>Points</a:t>
            </a:r>
            <a:endParaRPr lang="en-US" dirty="0"/>
          </a:p>
        </p:txBody>
      </p:sp>
      <p:sp>
        <p:nvSpPr>
          <p:cNvPr id="3" name="İçerik Yer Tutucusu 2"/>
          <p:cNvSpPr>
            <a:spLocks noGrp="1"/>
          </p:cNvSpPr>
          <p:nvPr>
            <p:ph idx="1"/>
          </p:nvPr>
        </p:nvSpPr>
        <p:spPr/>
        <p:txBody>
          <a:bodyPr/>
          <a:lstStyle/>
          <a:p>
            <a:r>
              <a:rPr lang="en-GB" sz="2200" dirty="0"/>
              <a:t>Good project management is essential if software engineering projects are to be developed on schedule and within budget.</a:t>
            </a:r>
          </a:p>
          <a:p>
            <a:r>
              <a:rPr lang="en-GB" sz="22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200" dirty="0"/>
              <a:t>Risk management is now recognized as one of the most important project management tasks.</a:t>
            </a:r>
          </a:p>
          <a:p>
            <a:r>
              <a:rPr lang="en-GB" sz="2200" dirty="0"/>
              <a:t>Risk management involves identifying and assessing project risks to establish the probability that they will occur and the consequences for the project if that risk does arise. You should make plans to avoid, manage or deal with likely risks if or when they arise.  </a:t>
            </a:r>
          </a:p>
        </p:txBody>
      </p:sp>
    </p:spTree>
    <p:extLst>
      <p:ext uri="{BB962C8B-B14F-4D97-AF65-F5344CB8AC3E}">
        <p14:creationId xmlns:p14="http://schemas.microsoft.com/office/powerpoint/2010/main" val="4245531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p:txBody>
          <a:bodyPr/>
          <a:lstStyle/>
          <a:p>
            <a:pPr marL="0" indent="0">
              <a:buNone/>
            </a:pPr>
            <a:endParaRPr lang="tr-TR" dirty="0" smtClean="0"/>
          </a:p>
          <a:p>
            <a:r>
              <a:rPr lang="tr-TR" dirty="0" smtClean="0"/>
              <a:t>22.1 </a:t>
            </a:r>
            <a:r>
              <a:rPr lang="tr-TR" dirty="0"/>
              <a:t>Risk </a:t>
            </a:r>
            <a:r>
              <a:rPr lang="tr-TR" dirty="0" err="1"/>
              <a:t>management</a:t>
            </a:r>
            <a:r>
              <a:rPr lang="tr-TR" dirty="0"/>
              <a:t> (</a:t>
            </a:r>
            <a:r>
              <a:rPr lang="tr-TR" dirty="0" err="1"/>
              <a:t>covered</a:t>
            </a:r>
            <a:r>
              <a:rPr lang="tr-TR" dirty="0"/>
              <a:t>)</a:t>
            </a:r>
          </a:p>
          <a:p>
            <a:r>
              <a:rPr lang="tr-TR" dirty="0">
                <a:solidFill>
                  <a:schemeClr val="bg1">
                    <a:lumMod val="75000"/>
                  </a:schemeClr>
                </a:solidFill>
              </a:rPr>
              <a:t>22.2 </a:t>
            </a:r>
            <a:r>
              <a:rPr lang="tr-TR" dirty="0" err="1">
                <a:solidFill>
                  <a:schemeClr val="bg1">
                    <a:lumMod val="75000"/>
                  </a:schemeClr>
                </a:solidFill>
              </a:rPr>
              <a:t>Managing</a:t>
            </a:r>
            <a:r>
              <a:rPr lang="tr-TR" dirty="0">
                <a:solidFill>
                  <a:schemeClr val="bg1">
                    <a:lumMod val="75000"/>
                  </a:schemeClr>
                </a:solidFill>
              </a:rPr>
              <a:t> </a:t>
            </a:r>
            <a:r>
              <a:rPr lang="tr-TR" dirty="0" err="1">
                <a:solidFill>
                  <a:schemeClr val="bg1">
                    <a:lumMod val="75000"/>
                  </a:schemeClr>
                </a:solidFill>
              </a:rPr>
              <a:t>people</a:t>
            </a:r>
            <a:endParaRPr lang="tr-TR" dirty="0">
              <a:solidFill>
                <a:schemeClr val="bg1">
                  <a:lumMod val="75000"/>
                </a:schemeClr>
              </a:solidFill>
            </a:endParaRPr>
          </a:p>
          <a:p>
            <a:r>
              <a:rPr lang="tr-TR" dirty="0">
                <a:solidFill>
                  <a:schemeClr val="bg1">
                    <a:lumMod val="75000"/>
                  </a:schemeClr>
                </a:solidFill>
              </a:rPr>
              <a:t>22.3 </a:t>
            </a:r>
            <a:r>
              <a:rPr lang="tr-TR" dirty="0" err="1">
                <a:solidFill>
                  <a:schemeClr val="bg1">
                    <a:lumMod val="75000"/>
                  </a:schemeClr>
                </a:solidFill>
              </a:rPr>
              <a:t>Teamwork</a:t>
            </a:r>
            <a:endParaRPr lang="tr-TR" dirty="0">
              <a:solidFill>
                <a:schemeClr val="bg1">
                  <a:lumMod val="75000"/>
                </a:schemeClr>
              </a:solidFill>
            </a:endParaRPr>
          </a:p>
        </p:txBody>
      </p:sp>
    </p:spTree>
    <p:extLst>
      <p:ext uri="{BB962C8B-B14F-4D97-AF65-F5344CB8AC3E}">
        <p14:creationId xmlns:p14="http://schemas.microsoft.com/office/powerpoint/2010/main" val="218996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876800"/>
            <a:ext cx="8040687" cy="927100"/>
          </a:xfrm>
        </p:spPr>
        <p:txBody>
          <a:bodyPr/>
          <a:lstStyle/>
          <a:p>
            <a:r>
              <a:rPr lang="tr-TR" sz="3600" cap="none" dirty="0">
                <a:latin typeface="Calibri" charset="0"/>
              </a:rPr>
              <a:t>CHAPTER </a:t>
            </a:r>
            <a:r>
              <a:rPr lang="tr-TR" sz="3600" cap="none" dirty="0" smtClean="0">
                <a:latin typeface="Calibri" charset="0"/>
              </a:rPr>
              <a:t>22 </a:t>
            </a:r>
            <a:r>
              <a:rPr lang="tr-TR" sz="2800" cap="none" dirty="0">
                <a:latin typeface="Calibri" charset="0"/>
              </a:rPr>
              <a:t>–</a:t>
            </a:r>
            <a:r>
              <a:rPr lang="tr-TR" sz="3600" cap="none" dirty="0">
                <a:latin typeface="Calibri" charset="0"/>
              </a:rPr>
              <a:t> </a:t>
            </a:r>
            <a:r>
              <a:rPr lang="tr-TR" sz="3600" cap="none" dirty="0" smtClean="0">
                <a:latin typeface="Calibri" charset="0"/>
              </a:rPr>
              <a:t>PROJECT PLANNING</a:t>
            </a:r>
            <a:endParaRPr lang="tr-TR" sz="3600" b="0" cap="none" dirty="0">
              <a:solidFill>
                <a:schemeClr val="tx1">
                  <a:lumMod val="50000"/>
                  <a:lumOff val="50000"/>
                </a:schemeClr>
              </a:solidFill>
              <a:latin typeface="Calibri" charset="0"/>
            </a:endParaRPr>
          </a:p>
        </p:txBody>
      </p:sp>
    </p:spTree>
    <p:extLst>
      <p:ext uri="{BB962C8B-B14F-4D97-AF65-F5344CB8AC3E}">
        <p14:creationId xmlns:p14="http://schemas.microsoft.com/office/powerpoint/2010/main" val="1277392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a:xfrm>
            <a:off x="76200" y="1143000"/>
            <a:ext cx="8915400" cy="5486400"/>
          </a:xfrm>
        </p:spPr>
        <p:txBody>
          <a:bodyPr/>
          <a:lstStyle/>
          <a:p>
            <a:r>
              <a:rPr lang="en-US" dirty="0" smtClean="0"/>
              <a:t>Software pricing</a:t>
            </a:r>
            <a:r>
              <a:rPr lang="tr-TR" dirty="0" smtClean="0"/>
              <a:t> (</a:t>
            </a:r>
            <a:r>
              <a:rPr lang="tr-TR" dirty="0" err="1" smtClean="0"/>
              <a:t>covered</a:t>
            </a:r>
            <a:r>
              <a:rPr lang="tr-TR" dirty="0" smtClean="0"/>
              <a:t>)</a:t>
            </a:r>
            <a:endParaRPr lang="en-GB" dirty="0"/>
          </a:p>
          <a:p>
            <a:r>
              <a:rPr lang="en-US" dirty="0"/>
              <a:t>Plan-driven </a:t>
            </a:r>
            <a:r>
              <a:rPr lang="en-US" dirty="0" smtClean="0"/>
              <a:t>development</a:t>
            </a:r>
            <a:r>
              <a:rPr lang="tr-TR" dirty="0"/>
              <a:t> (</a:t>
            </a:r>
            <a:r>
              <a:rPr lang="tr-TR" dirty="0" err="1"/>
              <a:t>covered</a:t>
            </a:r>
            <a:r>
              <a:rPr lang="tr-TR" dirty="0" smtClean="0"/>
              <a:t>)</a:t>
            </a:r>
            <a:endParaRPr lang="en-GB" dirty="0"/>
          </a:p>
          <a:p>
            <a:r>
              <a:rPr lang="en-US" dirty="0"/>
              <a:t>Project </a:t>
            </a:r>
            <a:r>
              <a:rPr lang="en-US" dirty="0" smtClean="0"/>
              <a:t>scheduling</a:t>
            </a:r>
            <a:r>
              <a:rPr lang="tr-TR" dirty="0"/>
              <a:t> (</a:t>
            </a:r>
            <a:r>
              <a:rPr lang="tr-TR" dirty="0" err="1"/>
              <a:t>covered</a:t>
            </a:r>
            <a:r>
              <a:rPr lang="tr-TR" dirty="0" smtClean="0"/>
              <a:t>)</a:t>
            </a:r>
            <a:endParaRPr lang="en-GB" dirty="0"/>
          </a:p>
          <a:p>
            <a:r>
              <a:rPr lang="en-US" dirty="0">
                <a:solidFill>
                  <a:schemeClr val="bg1">
                    <a:lumMod val="65000"/>
                  </a:schemeClr>
                </a:solidFill>
              </a:rPr>
              <a:t>Agile planning</a:t>
            </a:r>
            <a:endParaRPr lang="en-GB" dirty="0">
              <a:solidFill>
                <a:schemeClr val="bg1">
                  <a:lumMod val="65000"/>
                </a:schemeClr>
              </a:solidFill>
            </a:endParaRPr>
          </a:p>
          <a:p>
            <a:r>
              <a:rPr lang="en-US" dirty="0">
                <a:solidFill>
                  <a:schemeClr val="bg1">
                    <a:lumMod val="65000"/>
                  </a:schemeClr>
                </a:solidFill>
              </a:rPr>
              <a:t>Estimation techniques</a:t>
            </a:r>
            <a:r>
              <a:rPr lang="en-GB" dirty="0">
                <a:solidFill>
                  <a:schemeClr val="bg1">
                    <a:lumMod val="65000"/>
                  </a:schemeClr>
                </a:solidFill>
              </a:rPr>
              <a:t> </a:t>
            </a:r>
            <a:endParaRPr lang="en-US" dirty="0">
              <a:solidFill>
                <a:schemeClr val="bg1">
                  <a:lumMod val="65000"/>
                </a:schemeClr>
              </a:solidFill>
            </a:endParaRPr>
          </a:p>
        </p:txBody>
      </p:sp>
    </p:spTree>
    <p:extLst>
      <p:ext uri="{BB962C8B-B14F-4D97-AF65-F5344CB8AC3E}">
        <p14:creationId xmlns:p14="http://schemas.microsoft.com/office/powerpoint/2010/main" val="1950138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a:xfrm>
            <a:off x="76200" y="1600200"/>
            <a:ext cx="8915400" cy="5029200"/>
          </a:xfrm>
        </p:spPr>
        <p:txBody>
          <a:bodyPr/>
          <a:lstStyle/>
          <a:p>
            <a:r>
              <a:rPr lang="en-US" sz="2400" dirty="0" smtClean="0"/>
              <a:t>Project planning involves</a:t>
            </a:r>
            <a:r>
              <a:rPr lang="tr-TR" sz="2400" dirty="0" smtClean="0"/>
              <a:t>:</a:t>
            </a:r>
            <a:r>
              <a:rPr lang="en-US" sz="2400" dirty="0" smtClean="0"/>
              <a:t> </a:t>
            </a:r>
            <a:endParaRPr lang="tr-TR" sz="2400" dirty="0" smtClean="0"/>
          </a:p>
          <a:p>
            <a:pPr lvl="1"/>
            <a:r>
              <a:rPr lang="en-US" sz="2000" dirty="0" smtClean="0"/>
              <a:t>breaking down the work into parts</a:t>
            </a:r>
            <a:r>
              <a:rPr lang="tr-TR" sz="2000" dirty="0" smtClean="0"/>
              <a:t>,</a:t>
            </a:r>
            <a:r>
              <a:rPr lang="en-US" sz="2000" dirty="0" smtClean="0"/>
              <a:t> </a:t>
            </a:r>
            <a:endParaRPr lang="tr-TR" sz="2000" dirty="0" smtClean="0"/>
          </a:p>
          <a:p>
            <a:pPr lvl="1"/>
            <a:r>
              <a:rPr lang="en-US" sz="2000" dirty="0" smtClean="0"/>
              <a:t>assign</a:t>
            </a:r>
            <a:r>
              <a:rPr lang="tr-TR" sz="2000" dirty="0" err="1" smtClean="0"/>
              <a:t>ing</a:t>
            </a:r>
            <a:r>
              <a:rPr lang="en-US" sz="2000" dirty="0" smtClean="0"/>
              <a:t> these </a:t>
            </a:r>
            <a:r>
              <a:rPr lang="tr-TR" sz="2000" dirty="0" err="1" smtClean="0"/>
              <a:t>parts</a:t>
            </a:r>
            <a:r>
              <a:rPr lang="tr-TR" sz="2000" dirty="0" smtClean="0"/>
              <a:t> </a:t>
            </a:r>
            <a:r>
              <a:rPr lang="en-US" sz="2000" dirty="0" smtClean="0"/>
              <a:t>to project team members, </a:t>
            </a:r>
            <a:endParaRPr lang="tr-TR" sz="2000" dirty="0" smtClean="0"/>
          </a:p>
          <a:p>
            <a:pPr lvl="1"/>
            <a:r>
              <a:rPr lang="en-US" sz="2000" dirty="0" err="1" smtClean="0"/>
              <a:t>anticipat</a:t>
            </a:r>
            <a:r>
              <a:rPr lang="tr-TR" sz="2000" dirty="0" err="1" smtClean="0"/>
              <a:t>ing</a:t>
            </a:r>
            <a:r>
              <a:rPr lang="en-US" sz="2000" dirty="0" smtClean="0"/>
              <a:t> problems that might arise</a:t>
            </a:r>
            <a:r>
              <a:rPr lang="tr-TR" sz="2000" dirty="0" smtClean="0"/>
              <a:t>,</a:t>
            </a:r>
            <a:r>
              <a:rPr lang="en-US" sz="2000" dirty="0" smtClean="0"/>
              <a:t> and </a:t>
            </a:r>
            <a:endParaRPr lang="tr-TR" sz="2000" dirty="0" smtClean="0"/>
          </a:p>
          <a:p>
            <a:pPr lvl="1"/>
            <a:r>
              <a:rPr lang="en-US" sz="2000" dirty="0" err="1" smtClean="0"/>
              <a:t>prepar</a:t>
            </a:r>
            <a:r>
              <a:rPr lang="tr-TR" sz="2000" dirty="0" err="1" smtClean="0"/>
              <a:t>ing</a:t>
            </a:r>
            <a:r>
              <a:rPr lang="en-US" sz="2000" dirty="0" smtClean="0"/>
              <a:t> tentative solutions to those problems. </a:t>
            </a:r>
          </a:p>
          <a:p>
            <a:endParaRPr lang="tr-TR" sz="2400" dirty="0" smtClean="0"/>
          </a:p>
          <a:p>
            <a:r>
              <a:rPr lang="en-US" sz="2400" dirty="0" smtClean="0"/>
              <a:t>The </a:t>
            </a:r>
            <a:r>
              <a:rPr lang="en-US" sz="2400" i="1" dirty="0" smtClean="0">
                <a:solidFill>
                  <a:schemeClr val="accent2"/>
                </a:solidFill>
              </a:rPr>
              <a:t>project plan</a:t>
            </a:r>
            <a:r>
              <a:rPr lang="en-US" sz="2400" dirty="0" smtClean="0"/>
              <a:t>, which is created at the start of a project, is used</a:t>
            </a:r>
            <a:r>
              <a:rPr lang="tr-TR" sz="2400" dirty="0" smtClean="0"/>
              <a:t>:</a:t>
            </a:r>
          </a:p>
          <a:p>
            <a:pPr lvl="1"/>
            <a:r>
              <a:rPr lang="tr-TR" sz="2000" dirty="0" err="1"/>
              <a:t>t</a:t>
            </a:r>
            <a:r>
              <a:rPr lang="tr-TR" sz="2000" dirty="0" err="1" smtClean="0"/>
              <a:t>o</a:t>
            </a:r>
            <a:r>
              <a:rPr lang="tr-TR" sz="2000" dirty="0" smtClean="0"/>
              <a:t> </a:t>
            </a:r>
            <a:r>
              <a:rPr lang="en-US" sz="2000" dirty="0" smtClean="0"/>
              <a:t>communicate </a:t>
            </a:r>
            <a:r>
              <a:rPr lang="en-US" sz="2000" u="sng" dirty="0" smtClean="0"/>
              <a:t>how the work will be done</a:t>
            </a:r>
            <a:r>
              <a:rPr lang="en-US" sz="2000" dirty="0" smtClean="0"/>
              <a:t> to the project team and customers,</a:t>
            </a:r>
            <a:r>
              <a:rPr lang="tr-TR" sz="2000" dirty="0" smtClean="0"/>
              <a:t> </a:t>
            </a:r>
            <a:r>
              <a:rPr lang="tr-TR" sz="2000" dirty="0" err="1" smtClean="0"/>
              <a:t>and</a:t>
            </a:r>
            <a:endParaRPr lang="tr-TR" sz="2000" u="sng" dirty="0" smtClean="0"/>
          </a:p>
          <a:p>
            <a:pPr lvl="1"/>
            <a:r>
              <a:rPr lang="en-US" sz="2000" u="sng" dirty="0" smtClean="0"/>
              <a:t>to help assess progress</a:t>
            </a:r>
            <a:r>
              <a:rPr lang="en-US" sz="2000" dirty="0" smtClean="0"/>
              <a:t> on the project. </a:t>
            </a:r>
            <a:endParaRPr lang="en-US" sz="2000" dirty="0"/>
          </a:p>
        </p:txBody>
      </p:sp>
      <p:pic>
        <p:nvPicPr>
          <p:cNvPr id="16386" name="Picture 2" descr="software project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1" y="310710"/>
            <a:ext cx="3581400" cy="216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59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a:xfrm>
            <a:off x="76200" y="1143000"/>
            <a:ext cx="8915400" cy="5486400"/>
          </a:xfrm>
        </p:spPr>
        <p:txBody>
          <a:bodyPr/>
          <a:lstStyle/>
          <a:p>
            <a:r>
              <a:rPr lang="en-US" sz="2400" u="sng" dirty="0" smtClean="0"/>
              <a:t>At the proposal stage</a:t>
            </a:r>
            <a:r>
              <a:rPr lang="en-US" sz="2400" dirty="0" smtClean="0"/>
              <a:t>, when you are bidding for a contract to develop or provide a software system. </a:t>
            </a:r>
          </a:p>
          <a:p>
            <a:r>
              <a:rPr lang="en-US" sz="2400" u="sng" dirty="0" smtClean="0"/>
              <a:t>During the project startup phase</a:t>
            </a:r>
            <a:r>
              <a:rPr lang="en-US" sz="2400" dirty="0" smtClean="0"/>
              <a:t>, when you have to plan who will work on the project, how the project will be broken down into increments, how resources will be allocated across company, etc. </a:t>
            </a:r>
          </a:p>
          <a:p>
            <a:r>
              <a:rPr lang="en-US" sz="2400" u="sng" dirty="0" smtClean="0"/>
              <a:t>Periodically throughout the project</a:t>
            </a:r>
            <a:r>
              <a:rPr lang="en-US" sz="2400" dirty="0" smtClean="0"/>
              <a:t>, when you modify your plan in the light of experience gained and information from monitoring the progress of the work. </a:t>
            </a:r>
            <a:endParaRPr lang="en-US" sz="2400" dirty="0"/>
          </a:p>
        </p:txBody>
      </p:sp>
    </p:spTree>
    <p:extLst>
      <p:ext uri="{BB962C8B-B14F-4D97-AF65-F5344CB8AC3E}">
        <p14:creationId xmlns:p14="http://schemas.microsoft.com/office/powerpoint/2010/main" val="1301053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a:xfrm>
            <a:off x="76200" y="1219200"/>
            <a:ext cx="8915400" cy="2590800"/>
          </a:xfrm>
        </p:spPr>
        <p:txBody>
          <a:bodyPr/>
          <a:lstStyle/>
          <a:p>
            <a:r>
              <a:rPr lang="en-US" sz="2800" dirty="0" smtClean="0"/>
              <a:t>Planning may be necessary with only outline software requirements.</a:t>
            </a:r>
          </a:p>
          <a:p>
            <a:r>
              <a:rPr lang="en-US" sz="2800" dirty="0" smtClean="0"/>
              <a:t>The aim of planning at this stage is </a:t>
            </a:r>
            <a:r>
              <a:rPr lang="en-US" sz="2800" dirty="0" smtClean="0">
                <a:solidFill>
                  <a:schemeClr val="accent2"/>
                </a:solidFill>
              </a:rPr>
              <a:t>to provide information that will be used in setting a price </a:t>
            </a:r>
            <a:r>
              <a:rPr lang="en-US" sz="2800" dirty="0" smtClean="0"/>
              <a:t>for the system to customers.</a:t>
            </a:r>
            <a:endParaRPr lang="en-US" sz="2800" dirty="0"/>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xfrm>
            <a:off x="76200" y="1143000"/>
            <a:ext cx="8991600" cy="5486400"/>
          </a:xfrm>
          <a:noFill/>
          <a:ln/>
        </p:spPr>
        <p:txBody>
          <a:bodyPr lIns="90840" tIns="44623" rIns="90840" bIns="44623"/>
          <a:lstStyle/>
          <a:p>
            <a:r>
              <a:rPr lang="en-GB" sz="2800" dirty="0"/>
              <a:t>Estimates are made to discover the </a:t>
            </a:r>
            <a:r>
              <a:rPr lang="en-GB" sz="2800" dirty="0" smtClean="0"/>
              <a:t>cost </a:t>
            </a:r>
            <a:r>
              <a:rPr lang="en-GB" sz="2800" dirty="0"/>
              <a:t>of </a:t>
            </a:r>
            <a:r>
              <a:rPr lang="en-GB" sz="2800" dirty="0" smtClean="0"/>
              <a:t>producing a </a:t>
            </a:r>
            <a:r>
              <a:rPr lang="en-GB" sz="2800" dirty="0" smtClean="0"/>
              <a:t>software </a:t>
            </a:r>
            <a:r>
              <a:rPr lang="en-GB" sz="2800" dirty="0"/>
              <a:t>system</a:t>
            </a:r>
            <a:r>
              <a:rPr lang="en-GB" sz="2800" dirty="0" smtClean="0"/>
              <a:t>.</a:t>
            </a:r>
          </a:p>
          <a:p>
            <a:pPr lvl="1"/>
            <a:r>
              <a:rPr lang="en-GB" sz="2400" dirty="0" smtClean="0"/>
              <a:t>You take into </a:t>
            </a:r>
            <a:r>
              <a:rPr lang="en-GB" sz="2400" dirty="0" smtClean="0"/>
              <a:t>account</a:t>
            </a:r>
            <a:r>
              <a:rPr lang="tr-TR" sz="2400" dirty="0"/>
              <a:t>:</a:t>
            </a:r>
            <a:r>
              <a:rPr lang="en-GB" sz="2400" dirty="0" smtClean="0"/>
              <a:t> </a:t>
            </a:r>
            <a:r>
              <a:rPr lang="en-GB" sz="2400" dirty="0" smtClean="0"/>
              <a:t>hardware, software, travel, training and effort costs.</a:t>
            </a:r>
            <a:endParaRPr lang="tr-TR" sz="2400" dirty="0" smtClean="0"/>
          </a:p>
          <a:p>
            <a:endParaRPr lang="en-GB" sz="1200" dirty="0" smtClean="0"/>
          </a:p>
          <a:p>
            <a:r>
              <a:rPr lang="en-GB" sz="2800" dirty="0"/>
              <a:t>There is </a:t>
            </a:r>
            <a:r>
              <a:rPr lang="en-GB" sz="2800" u="sng" dirty="0"/>
              <a:t>not a simple relationship</a:t>
            </a:r>
            <a:r>
              <a:rPr lang="en-GB" sz="2800" dirty="0"/>
              <a:t> between the development cost and the price charged to the customer.</a:t>
            </a:r>
          </a:p>
          <a:p>
            <a:endParaRPr lang="tr-TR" sz="1200" dirty="0" smtClean="0"/>
          </a:p>
          <a:p>
            <a:r>
              <a:rPr lang="en-GB" sz="2800" dirty="0" smtClean="0"/>
              <a:t>Broader </a:t>
            </a:r>
            <a:r>
              <a:rPr lang="en-GB" sz="2800" dirty="0"/>
              <a:t>organisational, economic, political and business considerations influence the price charged.</a:t>
            </a:r>
          </a:p>
        </p:txBody>
      </p:sp>
    </p:spTree>
    <p:extLst>
      <p:ext uri="{BB962C8B-B14F-4D97-AF65-F5344CB8AC3E}">
        <p14:creationId xmlns:p14="http://schemas.microsoft.com/office/powerpoint/2010/main" val="16836739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a:xfrm>
            <a:off x="0" y="1066800"/>
            <a:ext cx="9144000" cy="3048000"/>
          </a:xfrm>
        </p:spPr>
        <p:txBody>
          <a:bodyPr/>
          <a:lstStyle/>
          <a:p>
            <a:r>
              <a:rPr lang="en-US" sz="2400" i="1" dirty="0" smtClean="0">
                <a:solidFill>
                  <a:schemeClr val="accent2"/>
                </a:solidFill>
              </a:rPr>
              <a:t>Plan-driven or plan-based development</a:t>
            </a:r>
            <a:r>
              <a:rPr lang="en-US" sz="2400" dirty="0" smtClean="0"/>
              <a:t> is an approach to software engineering where the development process is planned in detail. </a:t>
            </a:r>
          </a:p>
          <a:p>
            <a:pPr lvl="1"/>
            <a:r>
              <a:rPr lang="en-US" sz="2000" dirty="0" smtClean="0"/>
              <a:t>Plan-driven development is based on engineering project management  techniques and is the </a:t>
            </a:r>
            <a:r>
              <a:rPr lang="en-US" sz="2000" u="sng" dirty="0" smtClean="0"/>
              <a:t>‘traditional’ way of managing</a:t>
            </a:r>
            <a:r>
              <a:rPr lang="en-US" sz="2000" dirty="0" smtClean="0"/>
              <a:t> large software development projects. </a:t>
            </a:r>
            <a:endParaRPr lang="tr-TR" sz="2000" dirty="0" smtClean="0"/>
          </a:p>
          <a:p>
            <a:pPr lvl="1"/>
            <a:r>
              <a:rPr lang="en-US" sz="2000" dirty="0" smtClean="0"/>
              <a:t>A </a:t>
            </a:r>
            <a:r>
              <a:rPr lang="en-US" sz="2000" u="sng" dirty="0" smtClean="0"/>
              <a:t>project plan</a:t>
            </a:r>
            <a:r>
              <a:rPr lang="en-US" sz="2000" dirty="0" smtClean="0"/>
              <a:t> is created that records the work to be done, who will do it, the development schedule and the work products. </a:t>
            </a:r>
            <a:endParaRPr lang="tr-TR" sz="2000" dirty="0" smtClean="0"/>
          </a:p>
          <a:p>
            <a:pPr lvl="1"/>
            <a:r>
              <a:rPr lang="en-US" sz="2000" dirty="0" smtClean="0"/>
              <a:t>Managers </a:t>
            </a:r>
            <a:r>
              <a:rPr lang="en-US" sz="2000" dirty="0" smtClean="0"/>
              <a:t>use the plan to support project decision making and as a way of measuring progress. </a:t>
            </a:r>
            <a:endParaRPr lang="en-US" sz="2000" dirty="0"/>
          </a:p>
        </p:txBody>
      </p:sp>
      <p:grpSp>
        <p:nvGrpSpPr>
          <p:cNvPr id="7" name="Grup 6"/>
          <p:cNvGrpSpPr/>
          <p:nvPr/>
        </p:nvGrpSpPr>
        <p:grpSpPr>
          <a:xfrm>
            <a:off x="609601" y="4714512"/>
            <a:ext cx="8008938" cy="1914888"/>
            <a:chOff x="609601" y="4611324"/>
            <a:chExt cx="8008938" cy="1914888"/>
          </a:xfrm>
        </p:grpSpPr>
        <p:pic>
          <p:nvPicPr>
            <p:cNvPr id="4" name="Picture 5" descr="bumperc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4616130"/>
              <a:ext cx="3124200" cy="1910082"/>
            </a:xfrm>
            <a:prstGeom prst="rect">
              <a:avLst/>
            </a:prstGeom>
            <a:noFill/>
            <a:ln w="19050">
              <a:solidFill>
                <a:srgbClr val="000000"/>
              </a:solidFill>
              <a:miter lim="800000"/>
              <a:headEnd/>
              <a:tailEnd/>
            </a:ln>
            <a:effectLst>
              <a:outerShdw dist="107763"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57800" y="4611324"/>
              <a:ext cx="3360739" cy="1914888"/>
            </a:xfrm>
            <a:prstGeom prst="rect">
              <a:avLst/>
            </a:prstGeom>
            <a:noFill/>
            <a:ln w="19050">
              <a:solidFill>
                <a:srgbClr val="000000"/>
              </a:solidFill>
              <a:miter lim="800000"/>
              <a:headEnd/>
              <a:tailEnd/>
            </a:ln>
            <a:effectLst>
              <a:outerShdw dist="107763" dir="27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6" name="Sağ Ok 5"/>
            <p:cNvSpPr/>
            <p:nvPr/>
          </p:nvSpPr>
          <p:spPr bwMode="auto">
            <a:xfrm>
              <a:off x="4229100" y="5181600"/>
              <a:ext cx="609600" cy="914400"/>
            </a:xfrm>
            <a:prstGeom prst="rightArrow">
              <a:avLst/>
            </a:prstGeom>
            <a:solidFill>
              <a:schemeClr val="accent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74294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Plan-driven development – pros and cons</a:t>
            </a:r>
            <a:endParaRPr lang="en-US" sz="3200" dirty="0"/>
          </a:p>
        </p:txBody>
      </p:sp>
      <p:sp>
        <p:nvSpPr>
          <p:cNvPr id="3" name="Content Placeholder 2"/>
          <p:cNvSpPr>
            <a:spLocks noGrp="1"/>
          </p:cNvSpPr>
          <p:nvPr>
            <p:ph idx="1"/>
          </p:nvPr>
        </p:nvSpPr>
        <p:spPr>
          <a:xfrm>
            <a:off x="152400" y="1143000"/>
            <a:ext cx="8839200" cy="5486400"/>
          </a:xfrm>
        </p:spPr>
        <p:txBody>
          <a:bodyPr/>
          <a:lstStyle/>
          <a:p>
            <a:r>
              <a:rPr lang="en-US" sz="2400" dirty="0" smtClean="0"/>
              <a:t>The arguments in favor of a plan-driven approach are that</a:t>
            </a:r>
            <a:r>
              <a:rPr lang="tr-TR" sz="2400" dirty="0" smtClean="0"/>
              <a:t>:</a:t>
            </a:r>
            <a:r>
              <a:rPr lang="en-US" sz="2400" dirty="0" smtClean="0"/>
              <a:t> </a:t>
            </a:r>
            <a:endParaRPr lang="tr-TR" sz="2400" dirty="0" smtClean="0"/>
          </a:p>
          <a:p>
            <a:pPr lvl="1"/>
            <a:r>
              <a:rPr lang="tr-TR" sz="2000" dirty="0"/>
              <a:t>E</a:t>
            </a:r>
            <a:r>
              <a:rPr lang="en-US" sz="2000" dirty="0" err="1" smtClean="0"/>
              <a:t>arly</a:t>
            </a:r>
            <a:r>
              <a:rPr lang="en-US" sz="2000" dirty="0" smtClean="0"/>
              <a:t> planning allows organizational issues (availability of staff, other projects, etc.) to be closely taken into account, and </a:t>
            </a:r>
            <a:endParaRPr lang="tr-TR" sz="2000" dirty="0" smtClean="0"/>
          </a:p>
          <a:p>
            <a:pPr lvl="1"/>
            <a:r>
              <a:rPr lang="tr-TR" sz="2000" u="sng" dirty="0"/>
              <a:t>P</a:t>
            </a:r>
            <a:r>
              <a:rPr lang="en-US" sz="2000" u="sng" dirty="0" err="1" smtClean="0"/>
              <a:t>otential</a:t>
            </a:r>
            <a:r>
              <a:rPr lang="en-US" sz="2000" u="sng" dirty="0" smtClean="0"/>
              <a:t> problems and dependencies are discovered before the project starts</a:t>
            </a:r>
            <a:r>
              <a:rPr lang="en-US" sz="2000" dirty="0" smtClean="0"/>
              <a:t>, rather than once the project is underway.</a:t>
            </a:r>
            <a:r>
              <a:rPr lang="en-GB" sz="2000" dirty="0" smtClean="0"/>
              <a:t> </a:t>
            </a:r>
            <a:endParaRPr lang="en-US" sz="2000" dirty="0" smtClean="0"/>
          </a:p>
          <a:p>
            <a:endParaRPr lang="tr-TR" sz="2400" dirty="0" smtClean="0"/>
          </a:p>
          <a:p>
            <a:r>
              <a:rPr lang="en-US" sz="2400" dirty="0" smtClean="0"/>
              <a:t>The principal argument against plan-driven development is that</a:t>
            </a:r>
            <a:r>
              <a:rPr lang="tr-TR" sz="2400" dirty="0" smtClean="0"/>
              <a:t>:</a:t>
            </a:r>
            <a:r>
              <a:rPr lang="en-US" sz="2400" dirty="0" smtClean="0"/>
              <a:t> </a:t>
            </a:r>
            <a:endParaRPr lang="tr-TR" sz="2400" dirty="0" smtClean="0"/>
          </a:p>
          <a:p>
            <a:pPr lvl="1"/>
            <a:r>
              <a:rPr lang="tr-TR" sz="2000" u="sng" dirty="0"/>
              <a:t>M</a:t>
            </a:r>
            <a:r>
              <a:rPr lang="en-US" sz="2000" u="sng" dirty="0" smtClean="0"/>
              <a:t>any early decisions have to be revised</a:t>
            </a:r>
            <a:r>
              <a:rPr lang="en-US" sz="2000" dirty="0" smtClean="0"/>
              <a:t> because of changes to the environment in which the software is to be developed and used. </a:t>
            </a:r>
          </a:p>
        </p:txBody>
      </p:sp>
    </p:spTree>
    <p:extLst>
      <p:ext uri="{BB962C8B-B14F-4D97-AF65-F5344CB8AC3E}">
        <p14:creationId xmlns:p14="http://schemas.microsoft.com/office/powerpoint/2010/main" val="1675644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152400" y="1219200"/>
            <a:ext cx="8382000" cy="5105400"/>
          </a:xfrm>
        </p:spPr>
        <p:txBody>
          <a:bodyPr/>
          <a:lstStyle/>
          <a:p>
            <a:r>
              <a:rPr lang="en-US" sz="2400" dirty="0" smtClean="0"/>
              <a:t>In a plan-driven development project, a project plan sets out the resources available to the project, the work breakdown and a schedule for carrying out the work. </a:t>
            </a:r>
            <a:endParaRPr lang="tr-TR" sz="2400" dirty="0" smtClean="0"/>
          </a:p>
          <a:p>
            <a:endParaRPr lang="en-US" sz="1200" dirty="0" smtClean="0"/>
          </a:p>
          <a:p>
            <a:r>
              <a:rPr lang="en-US" sz="2400" dirty="0" smtClean="0"/>
              <a:t>Plan sections</a:t>
            </a:r>
            <a:r>
              <a:rPr lang="tr-TR" sz="2400" dirty="0" smtClean="0"/>
              <a:t>:</a:t>
            </a:r>
            <a:endParaRPr lang="en-US" sz="2400" dirty="0" smtClean="0"/>
          </a:p>
          <a:p>
            <a:pPr lvl="1"/>
            <a:r>
              <a:rPr lang="en-US" sz="2000" dirty="0" smtClean="0"/>
              <a:t>Introduction	</a:t>
            </a:r>
            <a:endParaRPr lang="en-GB" sz="2000" dirty="0" smtClean="0"/>
          </a:p>
          <a:p>
            <a:pPr lvl="1"/>
            <a:r>
              <a:rPr lang="en-US" sz="2000" dirty="0" smtClean="0"/>
              <a:t>Project organization</a:t>
            </a:r>
            <a:endParaRPr lang="en-GB" sz="2000" dirty="0" smtClean="0"/>
          </a:p>
          <a:p>
            <a:pPr lvl="1"/>
            <a:r>
              <a:rPr lang="en-US" sz="2000" dirty="0" smtClean="0"/>
              <a:t>Risk analysis</a:t>
            </a:r>
            <a:endParaRPr lang="en-GB" sz="2000" dirty="0" smtClean="0"/>
          </a:p>
          <a:p>
            <a:pPr lvl="1"/>
            <a:r>
              <a:rPr lang="en-US" sz="2000" dirty="0" smtClean="0"/>
              <a:t>Hardware and software resource requirements</a:t>
            </a:r>
            <a:endParaRPr lang="en-GB" sz="2000" dirty="0" smtClean="0"/>
          </a:p>
          <a:p>
            <a:pPr lvl="1"/>
            <a:r>
              <a:rPr lang="en-US" sz="2000" dirty="0" smtClean="0"/>
              <a:t>Work breakdown </a:t>
            </a:r>
          </a:p>
          <a:p>
            <a:pPr lvl="1"/>
            <a:r>
              <a:rPr lang="en-US" sz="2000" dirty="0" smtClean="0"/>
              <a:t>Project schedule</a:t>
            </a:r>
            <a:endParaRPr lang="en-GB" sz="2000" dirty="0" smtClean="0"/>
          </a:p>
          <a:p>
            <a:pPr lvl="1"/>
            <a:r>
              <a:rPr lang="en-US" sz="2000" dirty="0" smtClean="0"/>
              <a:t>Monitoring and reporting mechanisms </a:t>
            </a:r>
            <a:endParaRPr lang="en-US" sz="2000" dirty="0"/>
          </a:p>
        </p:txBody>
      </p:sp>
    </p:spTree>
    <p:extLst>
      <p:ext uri="{BB962C8B-B14F-4D97-AF65-F5344CB8AC3E}">
        <p14:creationId xmlns:p14="http://schemas.microsoft.com/office/powerpoint/2010/main" val="749217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a:xfrm>
            <a:off x="152400" y="1219200"/>
            <a:ext cx="8305800" cy="5410200"/>
          </a:xfrm>
        </p:spPr>
        <p:txBody>
          <a:bodyPr/>
          <a:lstStyle/>
          <a:p>
            <a:r>
              <a:rPr lang="en-US" sz="2400" dirty="0" smtClean="0"/>
              <a:t>Project planning is an </a:t>
            </a:r>
            <a:r>
              <a:rPr lang="en-US" sz="2400" u="sng" dirty="0" smtClean="0"/>
              <a:t>iterative process</a:t>
            </a:r>
            <a:r>
              <a:rPr lang="en-US" sz="2400" dirty="0" smtClean="0"/>
              <a:t> that starts when you create an initial project plan during the project startup phase. </a:t>
            </a:r>
          </a:p>
          <a:p>
            <a:endParaRPr lang="tr-TR" sz="1200" dirty="0" smtClean="0"/>
          </a:p>
          <a:p>
            <a:r>
              <a:rPr lang="en-US" sz="2400" dirty="0" smtClean="0"/>
              <a:t>Plan changes are inevitable. </a:t>
            </a:r>
          </a:p>
          <a:p>
            <a:pPr lvl="1"/>
            <a:r>
              <a:rPr lang="en-US" sz="2000" dirty="0" smtClean="0"/>
              <a:t>As more information about the system and the project team becomes available during the project, you should regularly revise the plan to reflect requirements, schedule and risk changes.</a:t>
            </a:r>
          </a:p>
          <a:p>
            <a:pPr lvl="1"/>
            <a:r>
              <a:rPr lang="en-US" sz="2000" dirty="0" smtClean="0"/>
              <a:t>Changing business goals also leads to changes in project plans. As business goals change, this could affect all projects, which may then have to be re-planned. </a:t>
            </a:r>
            <a:endParaRPr lang="en-GB" sz="2000" dirty="0" smtClean="0"/>
          </a:p>
          <a:p>
            <a:endParaRPr lang="en-US" sz="2400" dirty="0"/>
          </a:p>
        </p:txBody>
      </p:sp>
    </p:spTree>
    <p:extLst>
      <p:ext uri="{BB962C8B-B14F-4D97-AF65-F5344CB8AC3E}">
        <p14:creationId xmlns:p14="http://schemas.microsoft.com/office/powerpoint/2010/main" val="18108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tr-TR" altLang="tr-TR" dirty="0" err="1" smtClean="0"/>
              <a:t>What</a:t>
            </a:r>
            <a:r>
              <a:rPr lang="tr-TR" altLang="tr-TR" dirty="0" smtClean="0"/>
              <a:t> is a Project?</a:t>
            </a:r>
            <a:endParaRPr lang="tr-TR" altLang="tr-TR" dirty="0"/>
          </a:p>
        </p:txBody>
      </p:sp>
      <p:sp>
        <p:nvSpPr>
          <p:cNvPr id="9219" name="Rectangle 3"/>
          <p:cNvSpPr>
            <a:spLocks noGrp="1" noChangeArrowheads="1"/>
          </p:cNvSpPr>
          <p:nvPr>
            <p:ph type="body" idx="1"/>
          </p:nvPr>
        </p:nvSpPr>
        <p:spPr>
          <a:xfrm>
            <a:off x="153988" y="1227138"/>
            <a:ext cx="8666162" cy="3151632"/>
          </a:xfrm>
        </p:spPr>
        <p:txBody>
          <a:bodyPr/>
          <a:lstStyle/>
          <a:p>
            <a:r>
              <a:rPr lang="tr-TR" altLang="tr-TR" dirty="0" smtClean="0"/>
              <a:t>“</a:t>
            </a:r>
            <a:r>
              <a:rPr lang="tr-TR" altLang="tr-TR" i="1" dirty="0"/>
              <a:t>A </a:t>
            </a:r>
            <a:r>
              <a:rPr lang="tr-TR" altLang="tr-TR" i="1" dirty="0" err="1"/>
              <a:t>project</a:t>
            </a:r>
            <a:r>
              <a:rPr lang="tr-TR" altLang="tr-TR" i="1" dirty="0"/>
              <a:t> is a </a:t>
            </a:r>
            <a:r>
              <a:rPr lang="tr-TR" altLang="tr-TR" i="1" u="sng" dirty="0" err="1"/>
              <a:t>temporary</a:t>
            </a:r>
            <a:r>
              <a:rPr lang="tr-TR" altLang="tr-TR" i="1" dirty="0"/>
              <a:t> </a:t>
            </a:r>
            <a:r>
              <a:rPr lang="tr-TR" altLang="tr-TR" i="1" dirty="0" err="1"/>
              <a:t>endeavour</a:t>
            </a:r>
            <a:r>
              <a:rPr lang="tr-TR" altLang="tr-TR" i="1" dirty="0"/>
              <a:t> </a:t>
            </a:r>
            <a:r>
              <a:rPr lang="tr-TR" altLang="tr-TR" i="1" dirty="0" err="1"/>
              <a:t>undertaken</a:t>
            </a:r>
            <a:r>
              <a:rPr lang="tr-TR" altLang="tr-TR" i="1" dirty="0"/>
              <a:t> </a:t>
            </a:r>
            <a:r>
              <a:rPr lang="tr-TR" altLang="tr-TR" i="1" dirty="0" err="1"/>
              <a:t>to</a:t>
            </a:r>
            <a:r>
              <a:rPr lang="tr-TR" altLang="tr-TR" i="1" dirty="0"/>
              <a:t> </a:t>
            </a:r>
            <a:r>
              <a:rPr lang="tr-TR" altLang="tr-TR" i="1" dirty="0" err="1"/>
              <a:t>create</a:t>
            </a:r>
            <a:r>
              <a:rPr lang="tr-TR" altLang="tr-TR" i="1" dirty="0"/>
              <a:t> a </a:t>
            </a:r>
            <a:r>
              <a:rPr lang="tr-TR" altLang="tr-TR" i="1" u="sng" dirty="0" err="1"/>
              <a:t>unique</a:t>
            </a:r>
            <a:r>
              <a:rPr lang="tr-TR" altLang="tr-TR" i="1" dirty="0"/>
              <a:t> </a:t>
            </a:r>
            <a:r>
              <a:rPr lang="tr-TR" altLang="tr-TR" i="1" dirty="0" err="1"/>
              <a:t>product</a:t>
            </a:r>
            <a:r>
              <a:rPr lang="tr-TR" altLang="tr-TR" i="1" dirty="0"/>
              <a:t> </a:t>
            </a:r>
            <a:r>
              <a:rPr lang="tr-TR" altLang="tr-TR" i="1" dirty="0" err="1"/>
              <a:t>or</a:t>
            </a:r>
            <a:r>
              <a:rPr lang="tr-TR" altLang="tr-TR" i="1" dirty="0"/>
              <a:t> service” </a:t>
            </a:r>
            <a:endParaRPr lang="tr-TR" altLang="tr-TR" i="1" dirty="0" smtClean="0"/>
          </a:p>
          <a:p>
            <a:pPr marL="0" indent="0">
              <a:buNone/>
            </a:pPr>
            <a:r>
              <a:rPr lang="tr-TR" altLang="tr-TR" sz="2000" i="1" dirty="0" smtClean="0"/>
              <a:t>     </a:t>
            </a:r>
            <a:r>
              <a:rPr lang="tr-TR" altLang="tr-TR" sz="2000" dirty="0" smtClean="0"/>
              <a:t>[</a:t>
            </a:r>
            <a:r>
              <a:rPr lang="tr-TR" altLang="tr-TR" sz="2000" dirty="0"/>
              <a:t>Project Management Body of </a:t>
            </a:r>
            <a:r>
              <a:rPr lang="tr-TR" altLang="tr-TR" sz="2000" dirty="0" smtClean="0"/>
              <a:t>Knowledge-PMBOK, </a:t>
            </a:r>
            <a:r>
              <a:rPr lang="tr-TR" altLang="tr-TR" sz="2000" dirty="0"/>
              <a:t>2004</a:t>
            </a:r>
            <a:r>
              <a:rPr lang="tr-TR" altLang="tr-TR" sz="2000" dirty="0" smtClean="0"/>
              <a:t>]</a:t>
            </a:r>
          </a:p>
          <a:p>
            <a:pPr marL="0" indent="0">
              <a:buNone/>
            </a:pPr>
            <a:endParaRPr lang="tr-TR" altLang="tr-TR" sz="2000" dirty="0"/>
          </a:p>
          <a:p>
            <a:pPr lvl="1"/>
            <a:r>
              <a:rPr lang="tr-TR" altLang="tr-TR" dirty="0"/>
              <a:t>“</a:t>
            </a:r>
            <a:r>
              <a:rPr lang="tr-TR" altLang="tr-TR" dirty="0" err="1">
                <a:solidFill>
                  <a:schemeClr val="accent1">
                    <a:lumMod val="75000"/>
                  </a:schemeClr>
                </a:solidFill>
              </a:rPr>
              <a:t>Temporary</a:t>
            </a:r>
            <a:r>
              <a:rPr lang="tr-TR" altLang="tr-TR" dirty="0" smtClean="0"/>
              <a:t>”</a:t>
            </a:r>
          </a:p>
          <a:p>
            <a:pPr lvl="2"/>
            <a:r>
              <a:rPr lang="tr-TR" altLang="tr-TR" sz="2000" dirty="0" smtClean="0"/>
              <a:t>Has a start </a:t>
            </a:r>
            <a:r>
              <a:rPr lang="tr-TR" altLang="tr-TR" sz="2000" dirty="0" err="1" smtClean="0"/>
              <a:t>and</a:t>
            </a:r>
            <a:r>
              <a:rPr lang="tr-TR" altLang="tr-TR" sz="2000" dirty="0" smtClean="0"/>
              <a:t> an </a:t>
            </a:r>
            <a:r>
              <a:rPr lang="tr-TR" altLang="tr-TR" sz="2000" dirty="0" err="1" smtClean="0"/>
              <a:t>end</a:t>
            </a:r>
            <a:r>
              <a:rPr lang="tr-TR" altLang="tr-TR" sz="2000" dirty="0" smtClean="0"/>
              <a:t> </a:t>
            </a:r>
            <a:r>
              <a:rPr lang="tr-TR" altLang="tr-TR" sz="2000" dirty="0" err="1" smtClean="0"/>
              <a:t>date</a:t>
            </a:r>
            <a:endParaRPr lang="tr-TR" altLang="tr-TR" sz="2000" dirty="0"/>
          </a:p>
          <a:p>
            <a:pPr lvl="1"/>
            <a:endParaRPr lang="tr-TR" altLang="tr-TR" dirty="0" smtClean="0"/>
          </a:p>
          <a:p>
            <a:pPr lvl="1"/>
            <a:r>
              <a:rPr lang="tr-TR" altLang="tr-TR" dirty="0" smtClean="0"/>
              <a:t>“</a:t>
            </a:r>
            <a:r>
              <a:rPr lang="tr-TR" altLang="tr-TR" dirty="0" err="1" smtClean="0">
                <a:solidFill>
                  <a:schemeClr val="accent1">
                    <a:lumMod val="75000"/>
                  </a:schemeClr>
                </a:solidFill>
              </a:rPr>
              <a:t>Unique</a:t>
            </a:r>
            <a:r>
              <a:rPr lang="tr-TR" altLang="tr-TR" dirty="0" smtClean="0"/>
              <a:t>”</a:t>
            </a:r>
          </a:p>
          <a:p>
            <a:pPr lvl="2"/>
            <a:r>
              <a:rPr lang="tr-TR" altLang="tr-TR" sz="2000" dirty="0" smtClean="0"/>
              <a:t>Has </a:t>
            </a:r>
            <a:r>
              <a:rPr lang="tr-TR" altLang="tr-TR" sz="2000" dirty="0" err="1" smtClean="0"/>
              <a:t>specific</a:t>
            </a:r>
            <a:r>
              <a:rPr lang="tr-TR" altLang="tr-TR" sz="2000" dirty="0" smtClean="0"/>
              <a:t> </a:t>
            </a:r>
            <a:r>
              <a:rPr lang="tr-TR" altLang="tr-TR" sz="2000" dirty="0" err="1" smtClean="0"/>
              <a:t>attributes</a:t>
            </a:r>
            <a:r>
              <a:rPr lang="tr-TR" altLang="tr-TR" sz="2000" dirty="0" smtClean="0"/>
              <a:t> </a:t>
            </a:r>
            <a:r>
              <a:rPr lang="tr-TR" altLang="tr-TR" sz="2000" dirty="0" err="1" smtClean="0"/>
              <a:t>for</a:t>
            </a:r>
            <a:r>
              <a:rPr lang="tr-TR" altLang="tr-TR" sz="2000" dirty="0" smtClean="0"/>
              <a:t> </a:t>
            </a:r>
            <a:r>
              <a:rPr lang="tr-TR" altLang="tr-TR" sz="2000" dirty="0" err="1" smtClean="0"/>
              <a:t>its</a:t>
            </a:r>
            <a:r>
              <a:rPr lang="tr-TR" altLang="tr-TR" sz="2000" dirty="0" smtClean="0"/>
              <a:t> </a:t>
            </a:r>
            <a:r>
              <a:rPr lang="tr-TR" altLang="tr-TR" sz="2000" dirty="0" err="1" smtClean="0"/>
              <a:t>customers</a:t>
            </a:r>
            <a:endParaRPr lang="tr-TR" altLang="tr-TR" sz="1800" dirty="0"/>
          </a:p>
          <a:p>
            <a:pPr lvl="3"/>
            <a:endParaRPr lang="tr-TR" altLang="tr-TR" sz="2400" dirty="0"/>
          </a:p>
        </p:txBody>
      </p:sp>
    </p:spTree>
    <p:extLst>
      <p:ext uri="{BB962C8B-B14F-4D97-AF65-F5344CB8AC3E}">
        <p14:creationId xmlns:p14="http://schemas.microsoft.com/office/powerpoint/2010/main" val="28493919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6" name="Resim 5"/>
          <p:cNvPicPr>
            <a:picLocks noChangeAspect="1"/>
          </p:cNvPicPr>
          <p:nvPr/>
        </p:nvPicPr>
        <p:blipFill>
          <a:blip r:embed="rId2"/>
          <a:stretch>
            <a:fillRect/>
          </a:stretch>
        </p:blipFill>
        <p:spPr>
          <a:xfrm>
            <a:off x="104775" y="1828800"/>
            <a:ext cx="8934450" cy="4276725"/>
          </a:xfrm>
          <a:prstGeom prst="rect">
            <a:avLst/>
          </a:prstGeom>
        </p:spPr>
      </p:pic>
    </p:spTree>
    <p:extLst>
      <p:ext uri="{BB962C8B-B14F-4D97-AF65-F5344CB8AC3E}">
        <p14:creationId xmlns:p14="http://schemas.microsoft.com/office/powerpoint/2010/main" val="1210997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a:xfrm>
            <a:off x="152400" y="1143000"/>
            <a:ext cx="8839200" cy="5486400"/>
          </a:xfrm>
        </p:spPr>
        <p:txBody>
          <a:bodyPr/>
          <a:lstStyle/>
          <a:p>
            <a:r>
              <a:rPr lang="en-US" sz="2400" i="1" dirty="0" smtClean="0">
                <a:solidFill>
                  <a:schemeClr val="accent2"/>
                </a:solidFill>
              </a:rPr>
              <a:t>Milestones</a:t>
            </a:r>
            <a:r>
              <a:rPr lang="en-US" sz="2400" dirty="0" smtClean="0">
                <a:solidFill>
                  <a:schemeClr val="accent2"/>
                </a:solidFill>
              </a:rPr>
              <a:t> </a:t>
            </a:r>
            <a:r>
              <a:rPr lang="en-US" sz="2400" dirty="0" smtClean="0"/>
              <a:t>are points in the schedule against which you can assess progress, for example, the handover of the system for testing. </a:t>
            </a:r>
          </a:p>
          <a:p>
            <a:r>
              <a:rPr lang="en-US" sz="2400" i="1" dirty="0" smtClean="0">
                <a:solidFill>
                  <a:schemeClr val="accent2"/>
                </a:solidFill>
              </a:rPr>
              <a:t>Deliverables </a:t>
            </a:r>
            <a:r>
              <a:rPr lang="en-US" sz="2400" dirty="0" smtClean="0"/>
              <a:t>are work products that are delivered to the customer, e.g. a requirements document for the system.</a:t>
            </a:r>
            <a:endParaRPr lang="en-GB" sz="2400" dirty="0" smtClean="0"/>
          </a:p>
          <a:p>
            <a:endParaRPr lang="en-US" sz="2400" dirty="0"/>
          </a:p>
        </p:txBody>
      </p:sp>
      <p:pic>
        <p:nvPicPr>
          <p:cNvPr id="4" name="Resim 3"/>
          <p:cNvPicPr>
            <a:picLocks noChangeAspect="1"/>
          </p:cNvPicPr>
          <p:nvPr/>
        </p:nvPicPr>
        <p:blipFill>
          <a:blip r:embed="rId2"/>
          <a:stretch>
            <a:fillRect/>
          </a:stretch>
        </p:blipFill>
        <p:spPr>
          <a:xfrm>
            <a:off x="304800" y="3166421"/>
            <a:ext cx="8610600" cy="3470599"/>
          </a:xfrm>
          <a:prstGeom prst="rect">
            <a:avLst/>
          </a:prstGeom>
        </p:spPr>
      </p:pic>
      <p:grpSp>
        <p:nvGrpSpPr>
          <p:cNvPr id="17" name="Grup 16"/>
          <p:cNvGrpSpPr/>
          <p:nvPr/>
        </p:nvGrpSpPr>
        <p:grpSpPr>
          <a:xfrm>
            <a:off x="609600" y="2819400"/>
            <a:ext cx="7848600" cy="3810000"/>
            <a:chOff x="609600" y="2819400"/>
            <a:chExt cx="7848600" cy="3810000"/>
          </a:xfrm>
        </p:grpSpPr>
        <p:cxnSp>
          <p:nvCxnSpPr>
            <p:cNvPr id="6" name="Düz Ok Bağlayıcısı 5"/>
            <p:cNvCxnSpPr/>
            <p:nvPr/>
          </p:nvCxnSpPr>
          <p:spPr bwMode="auto">
            <a:xfrm>
              <a:off x="838200" y="2819400"/>
              <a:ext cx="0" cy="160432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9" name="Yuvarlatılmış Dikdörtgen 8"/>
            <p:cNvSpPr/>
            <p:nvPr/>
          </p:nvSpPr>
          <p:spPr bwMode="auto">
            <a:xfrm>
              <a:off x="762000" y="4477061"/>
              <a:ext cx="7162800" cy="175260"/>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 name="Yuvarlatılmış Dikdörtgen 9"/>
            <p:cNvSpPr/>
            <p:nvPr/>
          </p:nvSpPr>
          <p:spPr bwMode="auto">
            <a:xfrm>
              <a:off x="609600" y="6435401"/>
              <a:ext cx="7848600" cy="193999"/>
            </a:xfrm>
            <a:prstGeom prst="round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1" name="Düz Ok Bağlayıcısı 10"/>
            <p:cNvCxnSpPr/>
            <p:nvPr/>
          </p:nvCxnSpPr>
          <p:spPr bwMode="auto">
            <a:xfrm>
              <a:off x="685800" y="2819400"/>
              <a:ext cx="0" cy="36160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56041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a:xfrm>
            <a:off x="152400" y="1219200"/>
            <a:ext cx="8458200" cy="5410200"/>
          </a:xfrm>
        </p:spPr>
        <p:txBody>
          <a:bodyPr/>
          <a:lstStyle/>
          <a:p>
            <a:r>
              <a:rPr lang="en-US" sz="2400" i="1" dirty="0" smtClean="0">
                <a:solidFill>
                  <a:schemeClr val="accent1"/>
                </a:solidFill>
              </a:rPr>
              <a:t>Project scheduling </a:t>
            </a:r>
            <a:r>
              <a:rPr lang="en-US" sz="2400" dirty="0" smtClean="0"/>
              <a:t>is the process of deciding how the work in a project will be organized as separate tasks, and when and how these tasks will be executed. </a:t>
            </a:r>
          </a:p>
          <a:p>
            <a:r>
              <a:rPr lang="en-US" sz="2400" dirty="0" smtClean="0"/>
              <a:t>You estimate the </a:t>
            </a:r>
            <a:r>
              <a:rPr lang="en-US" sz="2400" u="sng" dirty="0" smtClean="0"/>
              <a:t>calendar time</a:t>
            </a:r>
            <a:r>
              <a:rPr lang="en-US" sz="2400" dirty="0" smtClean="0"/>
              <a:t> needed to complete each task, the </a:t>
            </a:r>
            <a:r>
              <a:rPr lang="en-US" sz="2400" u="sng" dirty="0" smtClean="0"/>
              <a:t>effort required</a:t>
            </a:r>
            <a:r>
              <a:rPr lang="en-US" sz="2400" dirty="0" smtClean="0"/>
              <a:t> and </a:t>
            </a:r>
            <a:r>
              <a:rPr lang="en-US" sz="2400" u="sng" dirty="0" smtClean="0"/>
              <a:t>who will work on the tasks</a:t>
            </a:r>
            <a:r>
              <a:rPr lang="en-US" sz="2400" dirty="0" smtClean="0"/>
              <a:t> that have been identified. </a:t>
            </a:r>
          </a:p>
          <a:p>
            <a:r>
              <a:rPr lang="en-US" sz="2400" dirty="0" smtClean="0"/>
              <a:t>You also have to estimate the </a:t>
            </a:r>
            <a:r>
              <a:rPr lang="en-US" sz="2400" u="sng" dirty="0" smtClean="0"/>
              <a:t>resources needed to complete each task</a:t>
            </a:r>
            <a:r>
              <a:rPr lang="en-US" sz="2400" dirty="0" smtClean="0"/>
              <a:t>, such as the disk space required on a server, the time required on specialized hardware, such as a simulator, and what the travel budget will be. </a:t>
            </a:r>
            <a:endParaRPr lang="en-US" sz="2400" dirty="0"/>
          </a:p>
        </p:txBody>
      </p:sp>
    </p:spTree>
    <p:extLst>
      <p:ext uri="{BB962C8B-B14F-4D97-AF65-F5344CB8AC3E}">
        <p14:creationId xmlns:p14="http://schemas.microsoft.com/office/powerpoint/2010/main" val="20181867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xfrm>
            <a:off x="152400" y="1219200"/>
            <a:ext cx="8839200" cy="5410200"/>
          </a:xfrm>
          <a:noFill/>
          <a:ln/>
        </p:spPr>
        <p:txBody>
          <a:bodyPr lIns="90840" tIns="44623" rIns="90840" bIns="44623"/>
          <a:lstStyle/>
          <a:p>
            <a:r>
              <a:rPr lang="en-GB" sz="2400" dirty="0"/>
              <a:t>Split project into tasks and estimate time and resources required to complete each task.</a:t>
            </a:r>
          </a:p>
          <a:p>
            <a:r>
              <a:rPr lang="en-GB" sz="2400" dirty="0"/>
              <a:t>Organize tasks concurrently to make optimal </a:t>
            </a:r>
            <a:r>
              <a:rPr lang="en-GB" sz="2400" dirty="0" smtClean="0"/>
              <a:t>use </a:t>
            </a:r>
            <a:r>
              <a:rPr lang="en-GB" sz="2400" dirty="0"/>
              <a:t>of workforce.</a:t>
            </a:r>
          </a:p>
          <a:p>
            <a:r>
              <a:rPr lang="en-GB" sz="2400" dirty="0"/>
              <a:t>Minimize task dependencies to avoid delays </a:t>
            </a:r>
            <a:r>
              <a:rPr lang="en-GB" sz="2400" dirty="0" smtClean="0"/>
              <a:t>caused </a:t>
            </a:r>
            <a:r>
              <a:rPr lang="en-GB" sz="2400" dirty="0"/>
              <a:t>by one task waiting for another to complete.</a:t>
            </a:r>
          </a:p>
          <a:p>
            <a:r>
              <a:rPr lang="en-GB" sz="2400" dirty="0"/>
              <a:t>Dependent on project managers intuition and experience.</a:t>
            </a:r>
          </a:p>
        </p:txBody>
      </p:sp>
      <p:pic>
        <p:nvPicPr>
          <p:cNvPr id="4" name="Resim 3"/>
          <p:cNvPicPr>
            <a:picLocks noChangeAspect="1"/>
          </p:cNvPicPr>
          <p:nvPr/>
        </p:nvPicPr>
        <p:blipFill>
          <a:blip r:embed="rId3"/>
          <a:stretch>
            <a:fillRect/>
          </a:stretch>
        </p:blipFill>
        <p:spPr>
          <a:xfrm>
            <a:off x="152400" y="4419600"/>
            <a:ext cx="8694145" cy="2077846"/>
          </a:xfrm>
          <a:prstGeom prst="rect">
            <a:avLst/>
          </a:prstGeom>
        </p:spPr>
      </p:pic>
    </p:spTree>
    <p:extLst>
      <p:ext uri="{BB962C8B-B14F-4D97-AF65-F5344CB8AC3E}">
        <p14:creationId xmlns:p14="http://schemas.microsoft.com/office/powerpoint/2010/main" val="1237053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xfrm>
            <a:off x="76200" y="1143000"/>
            <a:ext cx="8915400" cy="5486400"/>
          </a:xfrm>
          <a:noFill/>
          <a:ln/>
        </p:spPr>
        <p:txBody>
          <a:bodyPr lIns="90840" tIns="44623" rIns="90840" bIns="44623"/>
          <a:lstStyle/>
          <a:p>
            <a:r>
              <a:rPr lang="en-GB" sz="2400" dirty="0"/>
              <a:t>Estimating the difficulty of problems and hence the cost of developing a solution is hard.</a:t>
            </a:r>
          </a:p>
          <a:p>
            <a:r>
              <a:rPr lang="en-GB" sz="2400" dirty="0"/>
              <a:t>Productivity is not proportional to the number of people working on a task.</a:t>
            </a:r>
          </a:p>
          <a:p>
            <a:r>
              <a:rPr lang="en-GB" sz="2400" u="sng" dirty="0"/>
              <a:t>Adding people to a late project makes it later</a:t>
            </a:r>
            <a:r>
              <a:rPr lang="en-GB" sz="2400" dirty="0"/>
              <a:t> because of communication overheads.</a:t>
            </a:r>
          </a:p>
          <a:p>
            <a:r>
              <a:rPr lang="en-GB" sz="2400" dirty="0"/>
              <a:t>The unexpected always happens. Always allow contingency in planning.</a:t>
            </a:r>
          </a:p>
        </p:txBody>
      </p:sp>
    </p:spTree>
    <p:extLst>
      <p:ext uri="{BB962C8B-B14F-4D97-AF65-F5344CB8AC3E}">
        <p14:creationId xmlns:p14="http://schemas.microsoft.com/office/powerpoint/2010/main" val="45761585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xfrm>
            <a:off x="152400" y="1143000"/>
            <a:ext cx="8839200" cy="5486400"/>
          </a:xfrm>
          <a:noFill/>
          <a:ln/>
        </p:spPr>
        <p:txBody>
          <a:bodyPr lIns="90840" tIns="44623" rIns="90840" bIns="44623"/>
          <a:lstStyle/>
          <a:p>
            <a:r>
              <a:rPr lang="en-GB" sz="2400" dirty="0"/>
              <a:t>Graphical notations</a:t>
            </a:r>
            <a:r>
              <a:rPr lang="en-GB" sz="2400" dirty="0" smtClean="0"/>
              <a:t> are normally used </a:t>
            </a:r>
            <a:r>
              <a:rPr lang="en-GB" sz="2400" dirty="0"/>
              <a:t>to illustrate the project schedule.</a:t>
            </a:r>
            <a:endParaRPr lang="en-GB" sz="2400" dirty="0" smtClean="0"/>
          </a:p>
          <a:p>
            <a:r>
              <a:rPr lang="en-GB" sz="2400" dirty="0" smtClean="0"/>
              <a:t>These show the </a:t>
            </a:r>
            <a:r>
              <a:rPr lang="en-GB" sz="2400" u="sng" dirty="0"/>
              <a:t>project breakdown into tasks</a:t>
            </a:r>
            <a:r>
              <a:rPr lang="en-GB" sz="2400" dirty="0"/>
              <a:t>. Tasks should not be too small. They should take about </a:t>
            </a:r>
            <a:r>
              <a:rPr lang="en-GB" sz="2400" i="1" dirty="0"/>
              <a:t>a week or two</a:t>
            </a:r>
            <a:r>
              <a:rPr lang="en-GB" sz="2400" dirty="0"/>
              <a:t>.</a:t>
            </a:r>
            <a:endParaRPr lang="en-GB" sz="2400" dirty="0" smtClean="0"/>
          </a:p>
          <a:p>
            <a:r>
              <a:rPr lang="en-GB" sz="2400" dirty="0" smtClean="0"/>
              <a:t>Bar </a:t>
            </a:r>
            <a:r>
              <a:rPr lang="en-GB" sz="2400" dirty="0"/>
              <a:t>charts</a:t>
            </a:r>
            <a:r>
              <a:rPr lang="en-GB" sz="2400" dirty="0" smtClean="0"/>
              <a:t> are the most commonly used representation for project schedules. They show the schedule as activities or resources against time.</a:t>
            </a:r>
            <a:endParaRPr lang="en-GB" sz="2400" dirty="0"/>
          </a:p>
        </p:txBody>
      </p:sp>
    </p:spTree>
    <p:extLst>
      <p:ext uri="{BB962C8B-B14F-4D97-AF65-F5344CB8AC3E}">
        <p14:creationId xmlns:p14="http://schemas.microsoft.com/office/powerpoint/2010/main" val="6872825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7438146"/>
              </p:ext>
            </p:extLst>
          </p:nvPr>
        </p:nvGraphicFramePr>
        <p:xfrm>
          <a:off x="457200" y="12954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smtClean="0">
                          <a:solidFill>
                            <a:schemeClr val="tx2"/>
                          </a:solidFill>
                          <a:latin typeface="Arial"/>
                          <a:ea typeface="Times New Roman"/>
                          <a:cs typeface="Arial"/>
                        </a:rPr>
                        <a:t>Task</a:t>
                      </a:r>
                      <a:endParaRPr lang="en-GB" sz="1600" b="1" dirty="0">
                        <a:solidFill>
                          <a:schemeClr val="tx2"/>
                        </a:solidFill>
                        <a:latin typeface="Arial"/>
                        <a:ea typeface="Times New Roman"/>
                        <a:cs typeface="Arial"/>
                      </a:endParaRPr>
                    </a:p>
                  </a:txBody>
                  <a:tcPr marL="54610" marR="54610"/>
                </a:tc>
                <a:tc>
                  <a:txBody>
                    <a:bodyPr/>
                    <a:lstStyle/>
                    <a:p>
                      <a:pPr algn="ctr">
                        <a:spcAft>
                          <a:spcPts val="0"/>
                        </a:spcAft>
                      </a:pPr>
                      <a:r>
                        <a:rPr lang="en-US" sz="1600" b="1" dirty="0">
                          <a:solidFill>
                            <a:schemeClr val="tx2"/>
                          </a:solidFill>
                          <a:latin typeface="Arial"/>
                          <a:ea typeface="Times New Roman"/>
                          <a:cs typeface="Arial"/>
                        </a:rPr>
                        <a:t>Effort (person-days)</a:t>
                      </a:r>
                      <a:endParaRPr lang="en-GB" sz="1600" b="1" dirty="0">
                        <a:solidFill>
                          <a:schemeClr val="tx2"/>
                        </a:solidFill>
                        <a:latin typeface="Arial"/>
                        <a:ea typeface="Times New Roman"/>
                        <a:cs typeface="Arial"/>
                      </a:endParaRPr>
                    </a:p>
                  </a:txBody>
                  <a:tcPr marL="54610" marR="54610"/>
                </a:tc>
                <a:tc>
                  <a:txBody>
                    <a:bodyPr/>
                    <a:lstStyle/>
                    <a:p>
                      <a:pPr algn="ctr">
                        <a:spcAft>
                          <a:spcPts val="0"/>
                        </a:spcAft>
                      </a:pPr>
                      <a:r>
                        <a:rPr lang="en-US" sz="1600" b="1" dirty="0">
                          <a:solidFill>
                            <a:schemeClr val="tx2"/>
                          </a:solidFill>
                          <a:latin typeface="Arial"/>
                          <a:ea typeface="Times New Roman"/>
                          <a:cs typeface="Arial"/>
                        </a:rPr>
                        <a:t>Duration (days)</a:t>
                      </a:r>
                      <a:endParaRPr lang="en-GB" sz="1600" b="1" dirty="0">
                        <a:solidFill>
                          <a:schemeClr val="tx2"/>
                        </a:solidFill>
                        <a:latin typeface="Arial"/>
                        <a:ea typeface="Times New Roman"/>
                        <a:cs typeface="Arial"/>
                      </a:endParaRPr>
                    </a:p>
                  </a:txBody>
                  <a:tcPr marL="54610" marR="54610"/>
                </a:tc>
                <a:tc>
                  <a:txBody>
                    <a:bodyPr/>
                    <a:lstStyle/>
                    <a:p>
                      <a:pPr algn="ctr">
                        <a:spcAft>
                          <a:spcPts val="0"/>
                        </a:spcAft>
                      </a:pPr>
                      <a:r>
                        <a:rPr lang="en-US" sz="1600" b="1" dirty="0" smtClean="0">
                          <a:solidFill>
                            <a:schemeClr val="tx2"/>
                          </a:solidFill>
                          <a:latin typeface="Arial"/>
                          <a:ea typeface="Times New Roman"/>
                          <a:cs typeface="Arial"/>
                        </a:rPr>
                        <a:t>Dependencies</a:t>
                      </a:r>
                      <a:endParaRPr lang="en-GB" sz="1600" b="1" dirty="0">
                        <a:solidFill>
                          <a:schemeClr val="tx2"/>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232074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4" name="Resim 3"/>
          <p:cNvPicPr>
            <a:picLocks noChangeAspect="1"/>
          </p:cNvPicPr>
          <p:nvPr/>
        </p:nvPicPr>
        <p:blipFill>
          <a:blip r:embed="rId2"/>
          <a:stretch>
            <a:fillRect/>
          </a:stretch>
        </p:blipFill>
        <p:spPr>
          <a:xfrm>
            <a:off x="1088231" y="1028566"/>
            <a:ext cx="6836569" cy="5701139"/>
          </a:xfrm>
          <a:prstGeom prst="rect">
            <a:avLst/>
          </a:prstGeom>
        </p:spPr>
      </p:pic>
    </p:spTree>
    <p:extLst>
      <p:ext uri="{BB962C8B-B14F-4D97-AF65-F5344CB8AC3E}">
        <p14:creationId xmlns:p14="http://schemas.microsoft.com/office/powerpoint/2010/main" val="2867138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5" name="Resim 4"/>
          <p:cNvPicPr>
            <a:picLocks noChangeAspect="1"/>
          </p:cNvPicPr>
          <p:nvPr/>
        </p:nvPicPr>
        <p:blipFill>
          <a:blip r:embed="rId2"/>
          <a:stretch>
            <a:fillRect/>
          </a:stretch>
        </p:blipFill>
        <p:spPr>
          <a:xfrm>
            <a:off x="1066800" y="1219200"/>
            <a:ext cx="7086600" cy="5364538"/>
          </a:xfrm>
          <a:prstGeom prst="rect">
            <a:avLst/>
          </a:prstGeom>
        </p:spPr>
      </p:pic>
    </p:spTree>
    <p:extLst>
      <p:ext uri="{BB962C8B-B14F-4D97-AF65-F5344CB8AC3E}">
        <p14:creationId xmlns:p14="http://schemas.microsoft.com/office/powerpoint/2010/main" val="6656802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err="1"/>
              <a:t>Example</a:t>
            </a:r>
            <a:r>
              <a:rPr lang="tr-TR" sz="2800" dirty="0"/>
              <a:t>: </a:t>
            </a:r>
            <a:r>
              <a:rPr lang="tr-TR" sz="2800" dirty="0" smtClean="0"/>
              <a:t/>
            </a:r>
            <a:br>
              <a:rPr lang="tr-TR" sz="2800" dirty="0" smtClean="0"/>
            </a:br>
            <a:r>
              <a:rPr lang="tr-TR" sz="2800" dirty="0" smtClean="0"/>
              <a:t>ATM </a:t>
            </a:r>
            <a:r>
              <a:rPr lang="tr-TR" sz="2800" dirty="0" err="1"/>
              <a:t>System</a:t>
            </a:r>
            <a:r>
              <a:rPr lang="tr-TR" sz="2800" dirty="0"/>
              <a:t> Software </a:t>
            </a:r>
            <a:r>
              <a:rPr lang="tr-TR" sz="2800" dirty="0" smtClean="0"/>
              <a:t>Development Project Plan</a:t>
            </a:r>
            <a:endParaRPr lang="en-US" sz="2800" dirty="0"/>
          </a:p>
        </p:txBody>
      </p:sp>
      <p:sp>
        <p:nvSpPr>
          <p:cNvPr id="3" name="İçerik Yer Tutucusu 2"/>
          <p:cNvSpPr>
            <a:spLocks noGrp="1"/>
          </p:cNvSpPr>
          <p:nvPr>
            <p:ph idx="1"/>
          </p:nvPr>
        </p:nvSpPr>
        <p:spPr>
          <a:xfrm>
            <a:off x="152400" y="1447800"/>
            <a:ext cx="8839200" cy="5181600"/>
          </a:xfrm>
        </p:spPr>
        <p:txBody>
          <a:bodyPr/>
          <a:lstStyle/>
          <a:p>
            <a:r>
              <a:rPr lang="tr-TR" dirty="0" smtClean="0"/>
              <a:t>Full plan is </a:t>
            </a:r>
            <a:r>
              <a:rPr lang="tr-TR" dirty="0" err="1"/>
              <a:t>a</a:t>
            </a:r>
            <a:r>
              <a:rPr lang="tr-TR" dirty="0" err="1" smtClean="0"/>
              <a:t>vailable</a:t>
            </a:r>
            <a:r>
              <a:rPr lang="tr-TR" dirty="0" smtClean="0"/>
              <a:t> in </a:t>
            </a:r>
            <a:r>
              <a:rPr lang="tr-TR" dirty="0" err="1" smtClean="0"/>
              <a:t>course</a:t>
            </a:r>
            <a:r>
              <a:rPr lang="tr-TR" dirty="0" smtClean="0"/>
              <a:t> </a:t>
            </a:r>
            <a:r>
              <a:rPr lang="tr-TR" dirty="0" err="1" smtClean="0"/>
              <a:t>share</a:t>
            </a:r>
            <a:r>
              <a:rPr lang="tr-TR" dirty="0" smtClean="0"/>
              <a:t> </a:t>
            </a:r>
            <a:r>
              <a:rPr lang="tr-TR" dirty="0" err="1" smtClean="0"/>
              <a:t>area</a:t>
            </a:r>
            <a:r>
              <a:rPr lang="tr-TR" dirty="0" smtClean="0"/>
              <a:t> </a:t>
            </a:r>
          </a:p>
          <a:p>
            <a:pPr lvl="1"/>
            <a:r>
              <a:rPr lang="tr-TR" dirty="0" err="1" smtClean="0"/>
              <a:t>Look</a:t>
            </a:r>
            <a:r>
              <a:rPr lang="tr-TR" dirty="0" smtClean="0"/>
              <a:t> inside </a:t>
            </a:r>
            <a:r>
              <a:rPr lang="tr-TR" dirty="0" err="1" smtClean="0"/>
              <a:t>the</a:t>
            </a:r>
            <a:r>
              <a:rPr lang="tr-TR" dirty="0" smtClean="0"/>
              <a:t> "</a:t>
            </a:r>
            <a:r>
              <a:rPr lang="tr-TR" dirty="0" err="1" smtClean="0"/>
              <a:t>slides</a:t>
            </a:r>
            <a:r>
              <a:rPr lang="tr-TR" dirty="0" smtClean="0"/>
              <a:t>" </a:t>
            </a:r>
            <a:r>
              <a:rPr lang="tr-TR" dirty="0" err="1" smtClean="0"/>
              <a:t>folder</a:t>
            </a:r>
            <a:r>
              <a:rPr lang="tr-TR" dirty="0" smtClean="0"/>
              <a:t>!</a:t>
            </a:r>
            <a:endParaRPr lang="en-US" dirty="0"/>
          </a:p>
        </p:txBody>
      </p:sp>
    </p:spTree>
    <p:extLst>
      <p:ext uri="{BB962C8B-B14F-4D97-AF65-F5344CB8AC3E}">
        <p14:creationId xmlns:p14="http://schemas.microsoft.com/office/powerpoint/2010/main" val="3682338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a:t>
            </a:r>
            <a:r>
              <a:rPr lang="tr-TR" dirty="0" err="1" smtClean="0"/>
              <a:t>Civil</a:t>
            </a:r>
            <a:r>
              <a:rPr lang="tr-TR" dirty="0" smtClean="0"/>
              <a:t> </a:t>
            </a:r>
            <a:r>
              <a:rPr lang="tr-TR" dirty="0" err="1" smtClean="0"/>
              <a:t>Engineering</a:t>
            </a:r>
            <a:endParaRPr lang="en-US" dirty="0"/>
          </a:p>
        </p:txBody>
      </p:sp>
      <p:pic>
        <p:nvPicPr>
          <p:cNvPr id="3076" name="Picture 4" descr="architecture of sydney opera building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799"/>
            <a:ext cx="4876800" cy="257877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rchitecture of sydney opera building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2438400" y="3886200"/>
            <a:ext cx="6400800" cy="270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53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500" fill="hold"/>
                                        <p:tgtEl>
                                          <p:spTgt spid="3076"/>
                                        </p:tgtEl>
                                        <p:attrNameLst>
                                          <p:attrName>ppt_w</p:attrName>
                                        </p:attrNameLst>
                                      </p:cBhvr>
                                      <p:tavLst>
                                        <p:tav tm="0">
                                          <p:val>
                                            <p:fltVal val="0"/>
                                          </p:val>
                                        </p:tav>
                                        <p:tav tm="100000">
                                          <p:val>
                                            <p:strVal val="#ppt_w"/>
                                          </p:val>
                                        </p:tav>
                                      </p:tavLst>
                                    </p:anim>
                                    <p:anim calcmode="lin" valueType="num">
                                      <p:cBhvr>
                                        <p:cTn id="8" dur="500" fill="hold"/>
                                        <p:tgtEl>
                                          <p:spTgt spid="3076"/>
                                        </p:tgtEl>
                                        <p:attrNameLst>
                                          <p:attrName>ppt_h</p:attrName>
                                        </p:attrNameLst>
                                      </p:cBhvr>
                                      <p:tavLst>
                                        <p:tav tm="0">
                                          <p:val>
                                            <p:fltVal val="0"/>
                                          </p:val>
                                        </p:tav>
                                        <p:tav tm="100000">
                                          <p:val>
                                            <p:strVal val="#ppt_h"/>
                                          </p:val>
                                        </p:tav>
                                      </p:tavLst>
                                    </p:anim>
                                    <p:animEffect transition="in" filter="fade">
                                      <p:cBhvr>
                                        <p:cTn id="9" dur="500"/>
                                        <p:tgtEl>
                                          <p:spTgt spid="307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078"/>
                                        </p:tgtEl>
                                        <p:attrNameLst>
                                          <p:attrName>style.visibility</p:attrName>
                                        </p:attrNameLst>
                                      </p:cBhvr>
                                      <p:to>
                                        <p:strVal val="visible"/>
                                      </p:to>
                                    </p:set>
                                    <p:anim calcmode="lin" valueType="num">
                                      <p:cBhvr>
                                        <p:cTn id="14" dur="1000" fill="hold"/>
                                        <p:tgtEl>
                                          <p:spTgt spid="3078"/>
                                        </p:tgtEl>
                                        <p:attrNameLst>
                                          <p:attrName>ppt_w</p:attrName>
                                        </p:attrNameLst>
                                      </p:cBhvr>
                                      <p:tavLst>
                                        <p:tav tm="0">
                                          <p:val>
                                            <p:fltVal val="0"/>
                                          </p:val>
                                        </p:tav>
                                        <p:tav tm="100000">
                                          <p:val>
                                            <p:strVal val="#ppt_w"/>
                                          </p:val>
                                        </p:tav>
                                      </p:tavLst>
                                    </p:anim>
                                    <p:anim calcmode="lin" valueType="num">
                                      <p:cBhvr>
                                        <p:cTn id="15" dur="1000" fill="hold"/>
                                        <p:tgtEl>
                                          <p:spTgt spid="3078"/>
                                        </p:tgtEl>
                                        <p:attrNameLst>
                                          <p:attrName>ppt_h</p:attrName>
                                        </p:attrNameLst>
                                      </p:cBhvr>
                                      <p:tavLst>
                                        <p:tav tm="0">
                                          <p:val>
                                            <p:fltVal val="0"/>
                                          </p:val>
                                        </p:tav>
                                        <p:tav tm="100000">
                                          <p:val>
                                            <p:strVal val="#ppt_h"/>
                                          </p:val>
                                        </p:tav>
                                      </p:tavLst>
                                    </p:anim>
                                    <p:anim calcmode="lin" valueType="num">
                                      <p:cBhvr>
                                        <p:cTn id="16" dur="1000" fill="hold"/>
                                        <p:tgtEl>
                                          <p:spTgt spid="3078"/>
                                        </p:tgtEl>
                                        <p:attrNameLst>
                                          <p:attrName>style.rotation</p:attrName>
                                        </p:attrNameLst>
                                      </p:cBhvr>
                                      <p:tavLst>
                                        <p:tav tm="0">
                                          <p:val>
                                            <p:fltVal val="90"/>
                                          </p:val>
                                        </p:tav>
                                        <p:tav tm="100000">
                                          <p:val>
                                            <p:fltVal val="0"/>
                                          </p:val>
                                        </p:tav>
                                      </p:tavLst>
                                    </p:anim>
                                    <p:animEffect transition="in" filter="fade">
                                      <p:cBhvr>
                                        <p:cTn id="17" dur="10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err="1" smtClean="0"/>
              <a:t>Example</a:t>
            </a:r>
            <a:r>
              <a:rPr lang="tr-TR" sz="2800" dirty="0" smtClean="0"/>
              <a:t>: ATM </a:t>
            </a:r>
            <a:r>
              <a:rPr lang="tr-TR" sz="2800" dirty="0" err="1" smtClean="0"/>
              <a:t>System</a:t>
            </a:r>
            <a:r>
              <a:rPr lang="tr-TR" sz="2800" dirty="0" smtClean="0"/>
              <a:t> Software Development </a:t>
            </a:r>
            <a:br>
              <a:rPr lang="tr-TR" sz="2800" dirty="0" smtClean="0"/>
            </a:br>
            <a:r>
              <a:rPr lang="tr-TR" sz="2400" dirty="0" smtClean="0"/>
              <a:t>(</a:t>
            </a:r>
            <a:r>
              <a:rPr lang="tr-TR" sz="2400" dirty="0" err="1" smtClean="0"/>
              <a:t>Tasks</a:t>
            </a:r>
            <a:r>
              <a:rPr lang="tr-TR" sz="2400" dirty="0"/>
              <a:t> </a:t>
            </a:r>
            <a:r>
              <a:rPr lang="tr-TR" sz="2400" dirty="0" err="1" smtClean="0"/>
              <a:t>and</a:t>
            </a:r>
            <a:r>
              <a:rPr lang="tr-TR" sz="2400" dirty="0" smtClean="0"/>
              <a:t> </a:t>
            </a:r>
            <a:r>
              <a:rPr lang="tr-TR" sz="2400" dirty="0" err="1" smtClean="0"/>
              <a:t>dependencies</a:t>
            </a:r>
            <a:r>
              <a:rPr lang="tr-TR" sz="2400" dirty="0" smtClean="0"/>
              <a:t>, Schedule, </a:t>
            </a:r>
            <a:r>
              <a:rPr lang="tr-TR" sz="2400" dirty="0" err="1"/>
              <a:t>E</a:t>
            </a:r>
            <a:r>
              <a:rPr lang="tr-TR" sz="2400" dirty="0" err="1" smtClean="0"/>
              <a:t>ffort</a:t>
            </a:r>
            <a:r>
              <a:rPr lang="tr-TR" sz="2400" dirty="0" smtClean="0"/>
              <a:t>, </a:t>
            </a:r>
            <a:r>
              <a:rPr lang="tr-TR" sz="2400" dirty="0" err="1" smtClean="0"/>
              <a:t>Resources</a:t>
            </a:r>
            <a:r>
              <a:rPr lang="tr-TR" sz="2400" dirty="0" smtClean="0"/>
              <a:t>)</a:t>
            </a:r>
            <a:endParaRPr lang="en-US" sz="2400" dirty="0"/>
          </a:p>
        </p:txBody>
      </p:sp>
      <p:pic>
        <p:nvPicPr>
          <p:cNvPr id="4" name="Resim 3"/>
          <p:cNvPicPr>
            <a:picLocks noChangeAspect="1"/>
          </p:cNvPicPr>
          <p:nvPr/>
        </p:nvPicPr>
        <p:blipFill>
          <a:blip r:embed="rId2"/>
          <a:stretch>
            <a:fillRect/>
          </a:stretch>
        </p:blipFill>
        <p:spPr>
          <a:xfrm>
            <a:off x="0" y="914400"/>
            <a:ext cx="9096375" cy="5857875"/>
          </a:xfrm>
          <a:prstGeom prst="rect">
            <a:avLst/>
          </a:prstGeom>
        </p:spPr>
      </p:pic>
    </p:spTree>
    <p:extLst>
      <p:ext uri="{BB962C8B-B14F-4D97-AF65-F5344CB8AC3E}">
        <p14:creationId xmlns:p14="http://schemas.microsoft.com/office/powerpoint/2010/main" val="32782298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1066800" y="290513"/>
            <a:ext cx="7924800" cy="623887"/>
          </a:xfrm>
        </p:spPr>
        <p:txBody>
          <a:bodyPr/>
          <a:lstStyle/>
          <a:p>
            <a:r>
              <a:rPr lang="tr-TR" sz="2800" dirty="0" err="1" smtClean="0"/>
              <a:t>Example</a:t>
            </a:r>
            <a:r>
              <a:rPr lang="tr-TR" sz="2800" dirty="0" smtClean="0"/>
              <a:t>: ATM </a:t>
            </a:r>
            <a:r>
              <a:rPr lang="tr-TR" sz="2800" dirty="0" err="1" smtClean="0"/>
              <a:t>System</a:t>
            </a:r>
            <a:r>
              <a:rPr lang="tr-TR" sz="2800" dirty="0" smtClean="0"/>
              <a:t> Software Development </a:t>
            </a:r>
            <a:br>
              <a:rPr lang="tr-TR" sz="2800" dirty="0" smtClean="0"/>
            </a:br>
            <a:r>
              <a:rPr lang="tr-TR" sz="2400" dirty="0" smtClean="0"/>
              <a:t>(</a:t>
            </a:r>
            <a:r>
              <a:rPr lang="tr-TR" sz="2400" dirty="0" err="1" smtClean="0"/>
              <a:t>Tasks</a:t>
            </a:r>
            <a:r>
              <a:rPr lang="tr-TR" sz="2400" dirty="0"/>
              <a:t> </a:t>
            </a:r>
            <a:r>
              <a:rPr lang="tr-TR" sz="2400" dirty="0" err="1" smtClean="0"/>
              <a:t>and</a:t>
            </a:r>
            <a:r>
              <a:rPr lang="tr-TR" sz="2400" dirty="0" smtClean="0"/>
              <a:t> </a:t>
            </a:r>
            <a:r>
              <a:rPr lang="tr-TR" sz="2400" dirty="0" err="1" smtClean="0"/>
              <a:t>dependencies</a:t>
            </a:r>
            <a:r>
              <a:rPr lang="tr-TR" sz="2400" dirty="0" smtClean="0"/>
              <a:t> – </a:t>
            </a:r>
            <a:r>
              <a:rPr lang="tr-TR" sz="2400" dirty="0" err="1" smtClean="0"/>
              <a:t>Gantt</a:t>
            </a:r>
            <a:r>
              <a:rPr lang="tr-TR" sz="2400" dirty="0" smtClean="0"/>
              <a:t> Chart)</a:t>
            </a:r>
            <a:endParaRPr lang="en-US" sz="2400" dirty="0"/>
          </a:p>
        </p:txBody>
      </p:sp>
      <p:pic>
        <p:nvPicPr>
          <p:cNvPr id="6" name="Resim 5"/>
          <p:cNvPicPr>
            <a:picLocks noChangeAspect="1"/>
          </p:cNvPicPr>
          <p:nvPr/>
        </p:nvPicPr>
        <p:blipFill>
          <a:blip r:embed="rId2"/>
          <a:stretch>
            <a:fillRect/>
          </a:stretch>
        </p:blipFill>
        <p:spPr>
          <a:xfrm>
            <a:off x="64092" y="1143000"/>
            <a:ext cx="9003708" cy="4914900"/>
          </a:xfrm>
          <a:prstGeom prst="rect">
            <a:avLst/>
          </a:prstGeom>
        </p:spPr>
      </p:pic>
    </p:spTree>
    <p:extLst>
      <p:ext uri="{BB962C8B-B14F-4D97-AF65-F5344CB8AC3E}">
        <p14:creationId xmlns:p14="http://schemas.microsoft.com/office/powerpoint/2010/main" val="3174756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381000" y="1143000"/>
            <a:ext cx="8610600" cy="5486400"/>
          </a:xfrm>
        </p:spPr>
        <p:txBody>
          <a:bodyPr/>
          <a:lstStyle/>
          <a:p>
            <a:r>
              <a:rPr lang="en-US" sz="2800" dirty="0" smtClean="0"/>
              <a:t>The price charged for a system does not just depend on its estimated development costs; it may be adjusted depending on the market and organizational priorities. </a:t>
            </a:r>
            <a:endParaRPr lang="en-GB" sz="2800" dirty="0" smtClean="0"/>
          </a:p>
          <a:p>
            <a:r>
              <a:rPr lang="en-US" sz="2800" dirty="0" smtClean="0"/>
              <a:t>Plan-driven development is organized around a complete project plan that defines the project activities, the planned effort, the activity schedule and who is responsible for each activity.</a:t>
            </a:r>
            <a:endParaRPr lang="en-GB" sz="2800" dirty="0" smtClean="0"/>
          </a:p>
          <a:p>
            <a:r>
              <a:rPr lang="en-US" sz="2800" dirty="0" smtClean="0"/>
              <a:t>Project scheduling involves the creation of graphical representations the project plan. Bar charts</a:t>
            </a:r>
            <a:r>
              <a:rPr lang="tr-TR" sz="2800" dirty="0" smtClean="0"/>
              <a:t> </a:t>
            </a:r>
            <a:r>
              <a:rPr lang="en-US" sz="2800" dirty="0" smtClean="0"/>
              <a:t>show the activity duration and staffing timelines, are the most commonly used schedule representations. </a:t>
            </a:r>
          </a:p>
        </p:txBody>
      </p:sp>
    </p:spTree>
    <p:extLst>
      <p:ext uri="{BB962C8B-B14F-4D97-AF65-F5344CB8AC3E}">
        <p14:creationId xmlns:p14="http://schemas.microsoft.com/office/powerpoint/2010/main" val="18449672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reading…</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6738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381000" y="1524000"/>
          <a:ext cx="8382000" cy="380999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489358">
                <a:tc>
                  <a:txBody>
                    <a:bodyPr/>
                    <a:lstStyle/>
                    <a:p>
                      <a:pPr algn="just">
                        <a:spcAft>
                          <a:spcPts val="0"/>
                        </a:spcAft>
                      </a:pPr>
                      <a:r>
                        <a:rPr lang="en-US" sz="1800" b="1" dirty="0" smtClean="0">
                          <a:solidFill>
                            <a:schemeClr val="tx2"/>
                          </a:solidFill>
                          <a:latin typeface="Arial"/>
                          <a:ea typeface="Times New Roman"/>
                          <a:cs typeface="Arial"/>
                        </a:rPr>
                        <a:t>Plan</a:t>
                      </a:r>
                      <a:endParaRPr lang="en-GB" sz="1800" b="1" dirty="0">
                        <a:solidFill>
                          <a:schemeClr val="tx2"/>
                        </a:solidFill>
                        <a:latin typeface="Arial"/>
                        <a:ea typeface="Times New Roman"/>
                        <a:cs typeface="Arial"/>
                      </a:endParaRPr>
                    </a:p>
                  </a:txBody>
                  <a:tcPr marL="54610" marR="54610" marT="91440" marB="91440"/>
                </a:tc>
                <a:tc>
                  <a:txBody>
                    <a:bodyPr/>
                    <a:lstStyle/>
                    <a:p>
                      <a:pPr algn="l">
                        <a:spcAft>
                          <a:spcPts val="0"/>
                        </a:spcAft>
                      </a:pPr>
                      <a:r>
                        <a:rPr lang="en-US" sz="1800" b="1" dirty="0" smtClean="0">
                          <a:solidFill>
                            <a:schemeClr val="tx2"/>
                          </a:solidFill>
                          <a:latin typeface="Arial"/>
                          <a:ea typeface="Times New Roman"/>
                          <a:cs typeface="Arial"/>
                        </a:rPr>
                        <a:t>Description</a:t>
                      </a:r>
                      <a:endParaRPr lang="en-GB" sz="1800" b="1" dirty="0">
                        <a:solidFill>
                          <a:schemeClr val="tx2"/>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664128">
                <a:tc>
                  <a:txBody>
                    <a:bodyPr/>
                    <a:lstStyle/>
                    <a:p>
                      <a:pPr algn="l">
                        <a:spcAft>
                          <a:spcPts val="0"/>
                        </a:spcAft>
                      </a:pPr>
                      <a:r>
                        <a:rPr lang="en-US" sz="1800" dirty="0" smtClean="0">
                          <a:solidFill>
                            <a:srgbClr val="000000"/>
                          </a:solidFill>
                          <a:latin typeface="Arial"/>
                          <a:ea typeface="Times New Roman"/>
                          <a:cs typeface="Arial"/>
                        </a:rPr>
                        <a:t>Quality </a:t>
                      </a:r>
                      <a:r>
                        <a:rPr lang="en-US" sz="1800" dirty="0">
                          <a:solidFill>
                            <a:srgbClr val="000000"/>
                          </a:solidFill>
                          <a:latin typeface="Arial"/>
                          <a:ea typeface="Times New Roman"/>
                          <a:cs typeface="Arial"/>
                        </a:rPr>
                        <a:t>plan</a:t>
                      </a:r>
                      <a:endParaRPr lang="en-GB" sz="18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Describes the quality procedures and standards that will be used in a project.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664128">
                <a:tc>
                  <a:txBody>
                    <a:bodyPr/>
                    <a:lstStyle/>
                    <a:p>
                      <a:pPr algn="l">
                        <a:spcAft>
                          <a:spcPts val="0"/>
                        </a:spcAft>
                      </a:pPr>
                      <a:r>
                        <a:rPr lang="en-US" sz="1800" dirty="0">
                          <a:solidFill>
                            <a:srgbClr val="000000"/>
                          </a:solidFill>
                          <a:latin typeface="Arial"/>
                          <a:ea typeface="Times New Roman"/>
                          <a:cs typeface="Arial"/>
                        </a:rPr>
                        <a:t>Validation plan </a:t>
                      </a:r>
                      <a:endParaRPr lang="en-GB" sz="18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Describes the approach, resources, and schedule used for system validation.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664128">
                <a:tc>
                  <a:txBody>
                    <a:bodyPr/>
                    <a:lstStyle/>
                    <a:p>
                      <a:pPr algn="l">
                        <a:spcAft>
                          <a:spcPts val="0"/>
                        </a:spcAft>
                      </a:pPr>
                      <a:r>
                        <a:rPr lang="en-US" sz="1800">
                          <a:solidFill>
                            <a:srgbClr val="000000"/>
                          </a:solidFill>
                          <a:latin typeface="Arial"/>
                          <a:ea typeface="Times New Roman"/>
                          <a:cs typeface="Arial"/>
                        </a:rPr>
                        <a:t>Configuration management plan</a:t>
                      </a:r>
                      <a:endParaRPr lang="en-GB" sz="180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Describes the configuration management procedures and structures to be used.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64128">
                <a:tc>
                  <a:txBody>
                    <a:bodyPr/>
                    <a:lstStyle/>
                    <a:p>
                      <a:pPr algn="l">
                        <a:spcAft>
                          <a:spcPts val="0"/>
                        </a:spcAft>
                      </a:pPr>
                      <a:r>
                        <a:rPr lang="en-US" sz="1800">
                          <a:solidFill>
                            <a:srgbClr val="000000"/>
                          </a:solidFill>
                          <a:latin typeface="Arial"/>
                          <a:ea typeface="Times New Roman"/>
                          <a:cs typeface="Arial"/>
                        </a:rPr>
                        <a:t>Maintenance plan</a:t>
                      </a:r>
                      <a:endParaRPr lang="en-GB" sz="180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Predicts the maintenance requirements, costs, and effort.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664128">
                <a:tc>
                  <a:txBody>
                    <a:bodyPr/>
                    <a:lstStyle/>
                    <a:p>
                      <a:pPr algn="l">
                        <a:spcAft>
                          <a:spcPts val="0"/>
                        </a:spcAft>
                      </a:pPr>
                      <a:r>
                        <a:rPr lang="en-US" sz="1800" dirty="0">
                          <a:solidFill>
                            <a:srgbClr val="000000"/>
                          </a:solidFill>
                          <a:latin typeface="Arial"/>
                          <a:ea typeface="Times New Roman"/>
                          <a:cs typeface="Arial"/>
                        </a:rPr>
                        <a:t>Staff development plan</a:t>
                      </a:r>
                      <a:endParaRPr lang="en-GB" sz="18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800" dirty="0">
                          <a:solidFill>
                            <a:srgbClr val="000000"/>
                          </a:solidFill>
                          <a:latin typeface="Arial"/>
                          <a:ea typeface="Times New Roman"/>
                          <a:cs typeface="Arial"/>
                        </a:rPr>
                        <a:t>Describes how the skills and experience of the project team members will be developed. </a:t>
                      </a:r>
                      <a:r>
                        <a:rPr lang="en-US" sz="1800" dirty="0" smtClean="0">
                          <a:solidFill>
                            <a:srgbClr val="000000"/>
                          </a:solidFill>
                          <a:latin typeface="Arial"/>
                          <a:ea typeface="Times New Roman"/>
                          <a:cs typeface="Arial"/>
                        </a:rPr>
                        <a:t>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596594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2356636"/>
              </p:ext>
            </p:extLst>
          </p:nvPr>
        </p:nvGraphicFramePr>
        <p:xfrm>
          <a:off x="228600" y="1143000"/>
          <a:ext cx="8686800" cy="5242560"/>
        </p:xfrm>
        <a:graphic>
          <a:graphicData uri="http://schemas.openxmlformats.org/drawingml/2006/table">
            <a:tbl>
              <a:tblPr firstRow="1" bandRow="1">
                <a:tableStyleId>{5C22544A-7EE6-4342-B048-85BDC9FD1C3A}</a:tableStyleId>
              </a:tblPr>
              <a:tblGrid>
                <a:gridCol w="2555268">
                  <a:extLst>
                    <a:ext uri="{9D8B030D-6E8A-4147-A177-3AD203B41FA5}">
                      <a16:colId xmlns:a16="http://schemas.microsoft.com/office/drawing/2014/main" val="20000"/>
                    </a:ext>
                  </a:extLst>
                </a:gridCol>
                <a:gridCol w="6131532">
                  <a:extLst>
                    <a:ext uri="{9D8B030D-6E8A-4147-A177-3AD203B41FA5}">
                      <a16:colId xmlns:a16="http://schemas.microsoft.com/office/drawing/2014/main" val="20001"/>
                    </a:ext>
                  </a:extLst>
                </a:gridCol>
              </a:tblGrid>
              <a:tr h="370840">
                <a:tc>
                  <a:txBody>
                    <a:bodyPr/>
                    <a:lstStyle/>
                    <a:p>
                      <a:pPr algn="l">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l">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256741"/>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401079672"/>
                  </a:ext>
                </a:extLst>
              </a:tr>
            </a:tbl>
          </a:graphicData>
        </a:graphic>
      </p:graphicFrame>
    </p:spTree>
    <p:extLst>
      <p:ext uri="{BB962C8B-B14F-4D97-AF65-F5344CB8AC3E}">
        <p14:creationId xmlns:p14="http://schemas.microsoft.com/office/powerpoint/2010/main" val="37816350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sz="2800" dirty="0" smtClean="0"/>
              <a:t>Organizations need to make software effort and cost estimates. There are two types of technique that can be used to do this:</a:t>
            </a:r>
            <a:endParaRPr lang="en-GB" sz="2800" dirty="0" smtClean="0"/>
          </a:p>
          <a:p>
            <a:pPr lvl="1"/>
            <a:r>
              <a:rPr lang="en-US" sz="2400" i="1" dirty="0" smtClean="0"/>
              <a:t>Experience-based techniques</a:t>
            </a:r>
            <a:r>
              <a:rPr lang="en-US" sz="2400" dirty="0" smtClean="0"/>
              <a:t> The estimate of future effort requirements is based on the manager’s experience of past projects and the application domain. Essentially, the manager makes an informed judgment of what the effort requirements are likely to be.</a:t>
            </a:r>
            <a:endParaRPr lang="en-GB" sz="2400" dirty="0" smtClean="0"/>
          </a:p>
          <a:p>
            <a:pPr lvl="1"/>
            <a:r>
              <a:rPr lang="en-US" sz="2400" i="1" dirty="0" smtClean="0"/>
              <a:t>Algorithmic cost modeling</a:t>
            </a:r>
            <a:r>
              <a:rPr lang="en-US" sz="2400" dirty="0" smtClean="0"/>
              <a:t> In this approach, a formulaic approach is used to compute the project effort based on estimates of product attributes, such as size, and process characteristics, such as experience of staff involved.</a:t>
            </a:r>
            <a:endParaRPr lang="en-GB" sz="2400" dirty="0" smtClean="0"/>
          </a:p>
          <a:p>
            <a:endParaRPr lang="en-US" sz="2800" dirty="0"/>
          </a:p>
        </p:txBody>
      </p:sp>
    </p:spTree>
    <p:extLst>
      <p:ext uri="{BB962C8B-B14F-4D97-AF65-F5344CB8AC3E}">
        <p14:creationId xmlns:p14="http://schemas.microsoft.com/office/powerpoint/2010/main" val="14389597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sz="2800" dirty="0" smtClean="0"/>
              <a:t>Experience-based techniques rely on judgments based on experience of past projects and the effort expended in these projects on software development activities. </a:t>
            </a:r>
          </a:p>
          <a:p>
            <a:r>
              <a:rPr lang="en-US" sz="2800" dirty="0" smtClean="0"/>
              <a:t>Typically, you identify the deliverables to be produced in a project and the different software components or systems that are to be developed. </a:t>
            </a:r>
          </a:p>
          <a:p>
            <a:r>
              <a:rPr lang="en-US" sz="2800" dirty="0" smtClean="0"/>
              <a:t>You document these in a spreadsheet, estimate them individually and compute the total effort required. </a:t>
            </a:r>
          </a:p>
          <a:p>
            <a:r>
              <a:rPr lang="en-US" sz="2800" dirty="0" smtClean="0"/>
              <a:t>It usually helps to get a group of people involved in the effort estimation and to ask each member of the group to explain their estimate. </a:t>
            </a:r>
            <a:endParaRPr lang="en-US" sz="2800" dirty="0"/>
          </a:p>
        </p:txBody>
      </p:sp>
    </p:spTree>
    <p:extLst>
      <p:ext uri="{BB962C8B-B14F-4D97-AF65-F5344CB8AC3E}">
        <p14:creationId xmlns:p14="http://schemas.microsoft.com/office/powerpoint/2010/main" val="1525763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extLst>
      <p:ext uri="{BB962C8B-B14F-4D97-AF65-F5344CB8AC3E}">
        <p14:creationId xmlns:p14="http://schemas.microsoft.com/office/powerpoint/2010/main" val="415352547"/>
      </p:ext>
    </p:extLst>
  </p:cSld>
  <p:clrMapOvr>
    <a:masterClrMapping/>
  </p:clrMapOvr>
  <p:transition advTm="2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sz="2800" dirty="0"/>
              <a:t>The size of a software system can only be known accurately when it is finished.</a:t>
            </a:r>
          </a:p>
          <a:p>
            <a:pPr>
              <a:lnSpc>
                <a:spcPct val="90000"/>
              </a:lnSpc>
            </a:pPr>
            <a:r>
              <a:rPr lang="en-GB" sz="2800" dirty="0"/>
              <a:t>Several factors influence the final size</a:t>
            </a:r>
          </a:p>
          <a:p>
            <a:pPr lvl="1">
              <a:lnSpc>
                <a:spcPct val="90000"/>
              </a:lnSpc>
            </a:pPr>
            <a:r>
              <a:rPr lang="en-GB" sz="2400" dirty="0"/>
              <a:t>Use of COTS and components;</a:t>
            </a:r>
          </a:p>
          <a:p>
            <a:pPr lvl="1">
              <a:lnSpc>
                <a:spcPct val="90000"/>
              </a:lnSpc>
            </a:pPr>
            <a:r>
              <a:rPr lang="en-GB" sz="2400" dirty="0"/>
              <a:t>Programming language;</a:t>
            </a:r>
          </a:p>
          <a:p>
            <a:pPr lvl="1">
              <a:lnSpc>
                <a:spcPct val="90000"/>
              </a:lnSpc>
            </a:pPr>
            <a:r>
              <a:rPr lang="en-GB" sz="2400" dirty="0"/>
              <a:t>Distribution of system.</a:t>
            </a:r>
          </a:p>
          <a:p>
            <a:pPr>
              <a:lnSpc>
                <a:spcPct val="90000"/>
              </a:lnSpc>
            </a:pPr>
            <a:r>
              <a:rPr lang="en-GB" sz="2800" dirty="0"/>
              <a:t>As the development process progresses then the size estimate becomes more accurate</a:t>
            </a:r>
            <a:r>
              <a:rPr lang="en-GB" sz="2800" dirty="0" smtClean="0"/>
              <a:t>.</a:t>
            </a:r>
          </a:p>
          <a:p>
            <a:pPr>
              <a:lnSpc>
                <a:spcPct val="90000"/>
              </a:lnSpc>
            </a:pPr>
            <a:r>
              <a:rPr lang="en-GB" sz="2800" dirty="0" smtClean="0"/>
              <a:t>The estimates of the factors contributing to B and M are subjective and vary according to the judgment of the estimator.</a:t>
            </a:r>
            <a:endParaRPr lang="en-GB" sz="2800" dirty="0"/>
          </a:p>
        </p:txBody>
      </p:sp>
    </p:spTree>
    <p:extLst>
      <p:ext uri="{BB962C8B-B14F-4D97-AF65-F5344CB8AC3E}">
        <p14:creationId xmlns:p14="http://schemas.microsoft.com/office/powerpoint/2010/main" val="717816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Example</a:t>
            </a:r>
            <a:r>
              <a:rPr lang="tr-TR" dirty="0" smtClean="0"/>
              <a:t>: Software </a:t>
            </a:r>
            <a:r>
              <a:rPr lang="tr-TR" dirty="0" err="1" smtClean="0"/>
              <a:t>Projects</a:t>
            </a:r>
            <a:endParaRPr lang="en-US" dirty="0"/>
          </a:p>
        </p:txBody>
      </p:sp>
      <p:sp>
        <p:nvSpPr>
          <p:cNvPr id="3" name="İçerik Yer Tutucusu 2"/>
          <p:cNvSpPr>
            <a:spLocks noGrp="1"/>
          </p:cNvSpPr>
          <p:nvPr>
            <p:ph idx="1"/>
          </p:nvPr>
        </p:nvSpPr>
        <p:spPr>
          <a:xfrm>
            <a:off x="152400" y="1066800"/>
            <a:ext cx="8839200" cy="1828800"/>
          </a:xfrm>
        </p:spPr>
        <p:txBody>
          <a:bodyPr/>
          <a:lstStyle/>
          <a:p>
            <a:r>
              <a:rPr lang="tr-TR" altLang="tr-TR" sz="2800" dirty="0" err="1" smtClean="0"/>
              <a:t>Developing</a:t>
            </a:r>
            <a:r>
              <a:rPr lang="tr-TR" altLang="tr-TR" sz="2800" dirty="0" smtClean="0"/>
              <a:t> MS Vista (a </a:t>
            </a:r>
            <a:r>
              <a:rPr lang="tr-TR" altLang="tr-TR" sz="2800" dirty="0" err="1" smtClean="0"/>
              <a:t>new</a:t>
            </a:r>
            <a:r>
              <a:rPr lang="tr-TR" altLang="tr-TR" sz="2800" dirty="0" smtClean="0"/>
              <a:t> </a:t>
            </a:r>
            <a:r>
              <a:rPr lang="tr-TR" altLang="tr-TR" sz="2800" dirty="0" err="1" smtClean="0"/>
              <a:t>operating</a:t>
            </a:r>
            <a:r>
              <a:rPr lang="tr-TR" altLang="tr-TR" sz="2800" dirty="0" smtClean="0"/>
              <a:t> </a:t>
            </a:r>
            <a:r>
              <a:rPr lang="tr-TR" altLang="tr-TR" sz="2800" dirty="0" err="1" smtClean="0"/>
              <a:t>system</a:t>
            </a:r>
            <a:r>
              <a:rPr lang="tr-TR" altLang="tr-TR" sz="2800" dirty="0" smtClean="0"/>
              <a:t>)</a:t>
            </a:r>
          </a:p>
          <a:p>
            <a:pPr lvl="1"/>
            <a:r>
              <a:rPr lang="tr-TR" altLang="tr-TR" sz="2400" i="1" dirty="0" err="1" smtClean="0"/>
              <a:t>Generic</a:t>
            </a:r>
            <a:r>
              <a:rPr lang="tr-TR" altLang="tr-TR" sz="2400" i="1" dirty="0" smtClean="0"/>
              <a:t> (</a:t>
            </a:r>
            <a:r>
              <a:rPr lang="tr-TR" altLang="tr-TR" sz="2400" i="1" dirty="0" err="1" smtClean="0"/>
              <a:t>commercial-off-the-shelf</a:t>
            </a:r>
            <a:r>
              <a:rPr lang="tr-TR" altLang="tr-TR" sz="2400" i="1" dirty="0" smtClean="0"/>
              <a:t> - COTS) software</a:t>
            </a:r>
            <a:endParaRPr lang="tr-TR" altLang="tr-TR" sz="2400" i="1" dirty="0"/>
          </a:p>
          <a:p>
            <a:endParaRPr lang="tr-TR" altLang="tr-TR" sz="800" dirty="0" smtClean="0"/>
          </a:p>
          <a:p>
            <a:r>
              <a:rPr lang="tr-TR" altLang="tr-TR" sz="2800" dirty="0" err="1" smtClean="0"/>
              <a:t>Developing</a:t>
            </a:r>
            <a:r>
              <a:rPr lang="tr-TR" altLang="tr-TR" sz="2800" dirty="0" smtClean="0"/>
              <a:t> </a:t>
            </a:r>
            <a:r>
              <a:rPr lang="tr-TR" altLang="tr-TR" sz="2800" dirty="0" err="1" smtClean="0"/>
              <a:t>Airline</a:t>
            </a:r>
            <a:r>
              <a:rPr lang="tr-TR" altLang="tr-TR" sz="2800" dirty="0" smtClean="0"/>
              <a:t> </a:t>
            </a:r>
            <a:r>
              <a:rPr lang="tr-TR" altLang="tr-TR" sz="2800" dirty="0" err="1"/>
              <a:t>T</a:t>
            </a:r>
            <a:r>
              <a:rPr lang="tr-TR" altLang="tr-TR" sz="2800" dirty="0" err="1" smtClean="0"/>
              <a:t>icket</a:t>
            </a:r>
            <a:r>
              <a:rPr lang="tr-TR" altLang="tr-TR" sz="2800" dirty="0" smtClean="0"/>
              <a:t> </a:t>
            </a:r>
            <a:r>
              <a:rPr lang="tr-TR" altLang="tr-TR" sz="2800" dirty="0" err="1"/>
              <a:t>R</a:t>
            </a:r>
            <a:r>
              <a:rPr lang="tr-TR" altLang="tr-TR" sz="2800" dirty="0" err="1" smtClean="0"/>
              <a:t>eservation</a:t>
            </a:r>
            <a:r>
              <a:rPr lang="tr-TR" altLang="tr-TR" sz="2800" dirty="0" smtClean="0"/>
              <a:t> </a:t>
            </a:r>
            <a:r>
              <a:rPr lang="tr-TR" altLang="tr-TR" sz="2800" dirty="0" err="1"/>
              <a:t>S</a:t>
            </a:r>
            <a:r>
              <a:rPr lang="tr-TR" altLang="tr-TR" sz="2800" dirty="0" err="1" smtClean="0"/>
              <a:t>ystem</a:t>
            </a:r>
            <a:endParaRPr lang="tr-TR" altLang="tr-TR" sz="2800" dirty="0"/>
          </a:p>
          <a:p>
            <a:pPr lvl="1"/>
            <a:r>
              <a:rPr lang="tr-TR" altLang="tr-TR" sz="2400" i="1" dirty="0" err="1" smtClean="0"/>
              <a:t>Custom</a:t>
            </a:r>
            <a:r>
              <a:rPr lang="tr-TR" altLang="tr-TR" sz="2400" i="1" dirty="0" smtClean="0"/>
              <a:t> software</a:t>
            </a:r>
          </a:p>
        </p:txBody>
      </p:sp>
      <p:pic>
        <p:nvPicPr>
          <p:cNvPr id="1026" name="Picture 2" descr="&quot;software project&quot; ile ilgili görsel sonucu"/>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94766" y="3581400"/>
            <a:ext cx="4149183"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8334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r>
              <a:rPr lang="en-GB" dirty="0" smtClean="0"/>
              <a:t> </a:t>
            </a:r>
            <a:endParaRPr lang="en-US" dirty="0"/>
          </a:p>
        </p:txBody>
      </p:sp>
      <p:pic>
        <p:nvPicPr>
          <p:cNvPr id="4" name="Content Placeholder 3" descr="23.9 Estimate-refin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5286" r="-5286"/>
              <a:stretch>
                <a:fillRect/>
              </a:stretch>
            </p:blipFill>
          </mc:Choice>
          <mc:Fallback>
            <p:blipFill>
              <a:blip r:embed="rId3"/>
              <a:srcRect l="-5286" r="-5286"/>
              <a:stretch>
                <a:fillRect/>
              </a:stretch>
            </p:blipFill>
          </mc:Fallback>
        </mc:AlternateContent>
        <p:spPr/>
      </p:pic>
    </p:spTree>
    <p:extLst>
      <p:ext uri="{BB962C8B-B14F-4D97-AF65-F5344CB8AC3E}">
        <p14:creationId xmlns:p14="http://schemas.microsoft.com/office/powerpoint/2010/main" val="4366441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a:t>
            </a:r>
            <a:r>
              <a:rPr lang="en-GB" dirty="0" smtClean="0"/>
              <a:t> 2 model</a:t>
            </a:r>
            <a:endParaRPr lang="en-GB" dirty="0"/>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Tree>
    <p:extLst>
      <p:ext uri="{BB962C8B-B14F-4D97-AF65-F5344CB8AC3E}">
        <p14:creationId xmlns:p14="http://schemas.microsoft.com/office/powerpoint/2010/main" val="3278285477"/>
      </p:ext>
    </p:extLst>
  </p:cSld>
  <p:clrMapOvr>
    <a:masterClrMapping/>
  </p:clrMapOvr>
  <p:transition advTm="200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extLst>
      <p:ext uri="{BB962C8B-B14F-4D97-AF65-F5344CB8AC3E}">
        <p14:creationId xmlns:p14="http://schemas.microsoft.com/office/powerpoint/2010/main" val="3447473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pic>
        <p:nvPicPr>
          <p:cNvPr id="4" name="Content Placeholder 3" descr="23.10 COCOMO-model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410" r="-3410"/>
              <a:stretch>
                <a:fillRect/>
              </a:stretch>
            </p:blipFill>
          </mc:Choice>
          <mc:Fallback>
            <p:blipFill>
              <a:blip r:embed="rId3"/>
              <a:srcRect l="-3410" r="-3410"/>
              <a:stretch>
                <a:fillRect/>
              </a:stretch>
            </p:blipFill>
          </mc:Fallback>
        </mc:AlternateContent>
        <p:spPr/>
      </p:pic>
    </p:spTree>
    <p:extLst>
      <p:ext uri="{BB962C8B-B14F-4D97-AF65-F5344CB8AC3E}">
        <p14:creationId xmlns:p14="http://schemas.microsoft.com/office/powerpoint/2010/main" val="7009228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type="body" idx="1"/>
          </p:nvPr>
        </p:nvSpPr>
        <p:spPr/>
        <p:txBody>
          <a:bodyPr/>
          <a:lstStyle/>
          <a:p>
            <a:r>
              <a:rPr lang="en-GB" sz="2400"/>
              <a:t>Supports prototyping projects and projects where there is extensive reuse.</a:t>
            </a:r>
          </a:p>
          <a:p>
            <a:r>
              <a:rPr lang="en-GB" sz="2400"/>
              <a:t>Based on standard estimates of developer productivity in application (object) points/month.</a:t>
            </a:r>
          </a:p>
          <a:p>
            <a:r>
              <a:rPr lang="en-GB" sz="2400"/>
              <a:t>Takes CASE tool use into account.</a:t>
            </a:r>
          </a:p>
          <a:p>
            <a:r>
              <a:rPr lang="en-GB" sz="2400"/>
              <a:t>Formula is</a:t>
            </a:r>
          </a:p>
          <a:p>
            <a:pPr lvl="1" algn="just">
              <a:spcBef>
                <a:spcPts val="600"/>
              </a:spcBef>
              <a:spcAft>
                <a:spcPts val="600"/>
              </a:spcAft>
            </a:pPr>
            <a:r>
              <a:rPr lang="en-GB" sz="2000">
                <a:latin typeface="Helvetica" charset="0"/>
              </a:rPr>
              <a:t>PM</a:t>
            </a:r>
            <a:r>
              <a:rPr lang="en-GB" sz="2000"/>
              <a:t> = </a:t>
            </a:r>
            <a:r>
              <a:rPr lang="en-GB" sz="2000">
                <a:latin typeface="Helvetica" charset="0"/>
              </a:rPr>
              <a:t>( NAP</a:t>
            </a:r>
            <a:r>
              <a:rPr lang="en-GB" sz="2000"/>
              <a:t> </a:t>
            </a:r>
            <a:r>
              <a:rPr lang="en-GB" sz="2000">
                <a:latin typeface="Symbol" charset="2"/>
              </a:rPr>
              <a:t>´</a:t>
            </a:r>
            <a:r>
              <a:rPr lang="en-GB" sz="2000"/>
              <a:t> </a:t>
            </a:r>
            <a:r>
              <a:rPr lang="en-GB" sz="2000">
                <a:latin typeface="Helvetica" charset="0"/>
              </a:rPr>
              <a:t>(1 - %reuse/100 ) ) / PROD</a:t>
            </a:r>
            <a:endParaRPr lang="en-GB" sz="2000"/>
          </a:p>
          <a:p>
            <a:pPr lvl="1" algn="just"/>
            <a:r>
              <a:rPr lang="en-GB" sz="2000">
                <a:latin typeface="Helvetica" charset="0"/>
              </a:rPr>
              <a:t>PM</a:t>
            </a:r>
            <a:r>
              <a:rPr lang="en-GB" sz="2000"/>
              <a:t> is the effort in person-months, </a:t>
            </a:r>
            <a:r>
              <a:rPr lang="en-GB" sz="2000">
                <a:latin typeface="Helvetica" charset="0"/>
              </a:rPr>
              <a:t>NAP</a:t>
            </a:r>
            <a:r>
              <a:rPr lang="en-GB" sz="2000"/>
              <a:t> is the number of application points and </a:t>
            </a:r>
            <a:r>
              <a:rPr lang="en-GB" sz="2000">
                <a:latin typeface="Helvetica" charset="0"/>
              </a:rPr>
              <a:t>PROD</a:t>
            </a:r>
            <a:r>
              <a:rPr lang="en-GB" sz="2000"/>
              <a:t> is the productivity.</a:t>
            </a:r>
          </a:p>
        </p:txBody>
      </p:sp>
    </p:spTree>
    <p:extLst>
      <p:ext uri="{BB962C8B-B14F-4D97-AF65-F5344CB8AC3E}">
        <p14:creationId xmlns:p14="http://schemas.microsoft.com/office/powerpoint/2010/main" val="23883791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13689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type="body" idx="1"/>
          </p:nvPr>
        </p:nvSpPr>
        <p:spPr>
          <a:noFill/>
          <a:ln/>
        </p:spPr>
        <p:txBody>
          <a:bodyPr lIns="90840" tIns="44623" rIns="90840" bIns="44623"/>
          <a:lstStyle/>
          <a:p>
            <a:pPr>
              <a:lnSpc>
                <a:spcPct val="90000"/>
              </a:lnSpc>
            </a:pPr>
            <a:r>
              <a:rPr lang="en-GB"/>
              <a:t>Estimates can be made after the requirements have been agreed.</a:t>
            </a:r>
          </a:p>
          <a:p>
            <a:pPr>
              <a:lnSpc>
                <a:spcPct val="90000"/>
              </a:lnSpc>
            </a:pPr>
            <a:r>
              <a:rPr lang="en-GB"/>
              <a:t>Based on a standard formula for algorithmic models</a:t>
            </a:r>
          </a:p>
          <a:p>
            <a:pPr lvl="1" algn="just">
              <a:lnSpc>
                <a:spcPct val="90000"/>
              </a:lnSpc>
              <a:spcBef>
                <a:spcPts val="600"/>
              </a:spcBef>
              <a:spcAft>
                <a:spcPts val="600"/>
              </a:spcAft>
            </a:pPr>
            <a:r>
              <a:rPr lang="en-GB">
                <a:latin typeface="Helvetica" charset="0"/>
              </a:rPr>
              <a:t>PM</a:t>
            </a:r>
            <a:r>
              <a:rPr lang="en-GB"/>
              <a:t> = </a:t>
            </a:r>
            <a:r>
              <a:rPr lang="en-GB">
                <a:latin typeface="Helvetica" charset="0"/>
              </a:rPr>
              <a:t>A</a:t>
            </a:r>
            <a:r>
              <a:rPr lang="en-GB"/>
              <a:t> </a:t>
            </a:r>
            <a:r>
              <a:rPr lang="en-GB">
                <a:latin typeface="Symbol" charset="2"/>
              </a:rPr>
              <a:t>´</a:t>
            </a:r>
            <a:r>
              <a:rPr lang="en-GB"/>
              <a:t> </a:t>
            </a:r>
            <a:r>
              <a:rPr lang="en-GB">
                <a:latin typeface="Helvetica" charset="0"/>
              </a:rPr>
              <a:t>Size</a:t>
            </a:r>
            <a:r>
              <a:rPr lang="en-GB" baseline="30000">
                <a:latin typeface="Helvetica" charset="0"/>
              </a:rPr>
              <a:t>B</a:t>
            </a:r>
            <a:r>
              <a:rPr lang="en-GB" baseline="30000"/>
              <a:t> </a:t>
            </a:r>
            <a:r>
              <a:rPr lang="en-GB">
                <a:latin typeface="Symbol" charset="2"/>
              </a:rPr>
              <a:t>´</a:t>
            </a:r>
            <a:r>
              <a:rPr lang="en-GB"/>
              <a:t> </a:t>
            </a:r>
            <a:r>
              <a:rPr lang="en-GB">
                <a:latin typeface="Helvetica" charset="0"/>
              </a:rPr>
              <a:t>M</a:t>
            </a:r>
            <a:r>
              <a:rPr lang="en-GB"/>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Size in KLOC, B varies from 1.1 to 1.24 depending on novelty of the project, development flexibility, risk management approaches and the process maturity.</a:t>
            </a:r>
            <a:endParaRPr lang="en-GB" sz="2000"/>
          </a:p>
        </p:txBody>
      </p:sp>
    </p:spTree>
    <p:extLst>
      <p:ext uri="{BB962C8B-B14F-4D97-AF65-F5344CB8AC3E}">
        <p14:creationId xmlns:p14="http://schemas.microsoft.com/office/powerpoint/2010/main" val="2373360872"/>
      </p:ext>
    </p:extLst>
  </p:cSld>
  <p:clrMapOvr>
    <a:masterClrMapping/>
  </p:clrMapOvr>
  <p:transition advTm="200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type="body" idx="1"/>
          </p:nvPr>
        </p:nvSpPr>
        <p:spPr>
          <a:xfrm>
            <a:off x="152400" y="1066800"/>
            <a:ext cx="8458200" cy="4129088"/>
          </a:xfrm>
        </p:spPr>
        <p:txBody>
          <a:bodyPr/>
          <a:lstStyle/>
          <a:p>
            <a:pPr>
              <a:lnSpc>
                <a:spcPct val="90000"/>
              </a:lnSpc>
            </a:pPr>
            <a:r>
              <a:rPr lang="en-GB" sz="2800"/>
              <a:t>Multipliers reflect the capability of the developers, the non-functional requirements, the familiarity with the development platform, etc.</a:t>
            </a:r>
          </a:p>
          <a:p>
            <a:pPr lvl="1">
              <a:lnSpc>
                <a:spcPct val="90000"/>
              </a:lnSpc>
            </a:pPr>
            <a:r>
              <a:rPr lang="en-GB" sz="2400"/>
              <a:t>RCPX - product reliability and complexity;</a:t>
            </a:r>
          </a:p>
          <a:p>
            <a:pPr lvl="1">
              <a:lnSpc>
                <a:spcPct val="90000"/>
              </a:lnSpc>
            </a:pPr>
            <a:r>
              <a:rPr lang="en-GB" sz="2400"/>
              <a:t>RUSE - the reuse required;</a:t>
            </a:r>
          </a:p>
          <a:p>
            <a:pPr lvl="1">
              <a:lnSpc>
                <a:spcPct val="90000"/>
              </a:lnSpc>
            </a:pPr>
            <a:r>
              <a:rPr lang="en-GB" sz="2400"/>
              <a:t>PDIF - platform difficulty;</a:t>
            </a:r>
          </a:p>
          <a:p>
            <a:pPr lvl="1">
              <a:lnSpc>
                <a:spcPct val="90000"/>
              </a:lnSpc>
            </a:pPr>
            <a:r>
              <a:rPr lang="en-GB" sz="2400"/>
              <a:t>PREX - personnel experience;</a:t>
            </a:r>
          </a:p>
          <a:p>
            <a:pPr lvl="1">
              <a:lnSpc>
                <a:spcPct val="90000"/>
              </a:lnSpc>
            </a:pPr>
            <a:r>
              <a:rPr lang="en-GB" sz="2400"/>
              <a:t>PERS - personnel capability;</a:t>
            </a:r>
          </a:p>
          <a:p>
            <a:pPr lvl="1">
              <a:lnSpc>
                <a:spcPct val="90000"/>
              </a:lnSpc>
            </a:pPr>
            <a:r>
              <a:rPr lang="en-GB" sz="2400"/>
              <a:t>SCED - required schedule;</a:t>
            </a:r>
          </a:p>
          <a:p>
            <a:pPr lvl="1">
              <a:lnSpc>
                <a:spcPct val="90000"/>
              </a:lnSpc>
            </a:pPr>
            <a:r>
              <a:rPr lang="en-GB" sz="2400"/>
              <a:t>FCIL - the team support facilities.</a:t>
            </a:r>
          </a:p>
        </p:txBody>
      </p:sp>
    </p:spTree>
    <p:extLst>
      <p:ext uri="{BB962C8B-B14F-4D97-AF65-F5344CB8AC3E}">
        <p14:creationId xmlns:p14="http://schemas.microsoft.com/office/powerpoint/2010/main" val="31377198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extLst>
      <p:ext uri="{BB962C8B-B14F-4D97-AF65-F5344CB8AC3E}">
        <p14:creationId xmlns:p14="http://schemas.microsoft.com/office/powerpoint/2010/main" val="3398802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extLst>
      <p:ext uri="{BB962C8B-B14F-4D97-AF65-F5344CB8AC3E}">
        <p14:creationId xmlns:p14="http://schemas.microsoft.com/office/powerpoint/2010/main" val="3286208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Product </a:t>
            </a:r>
            <a:r>
              <a:rPr lang="en-US" dirty="0" smtClean="0"/>
              <a:t>of </a:t>
            </a:r>
            <a:r>
              <a:rPr lang="tr-TR" dirty="0" err="1" smtClean="0"/>
              <a:t>the</a:t>
            </a:r>
            <a:r>
              <a:rPr lang="tr-TR" dirty="0" smtClean="0"/>
              <a:t> </a:t>
            </a:r>
            <a:r>
              <a:rPr lang="tr-TR" dirty="0" err="1" smtClean="0"/>
              <a:t>Sw.Eng.Lab</a:t>
            </a:r>
            <a:r>
              <a:rPr lang="tr-TR" dirty="0" smtClean="0"/>
              <a:t>. </a:t>
            </a:r>
            <a:r>
              <a:rPr lang="tr-TR" dirty="0"/>
              <a:t>P</a:t>
            </a:r>
            <a:r>
              <a:rPr lang="tr-TR" dirty="0" smtClean="0"/>
              <a:t>roject</a:t>
            </a:r>
            <a:endParaRPr lang="tr-TR" dirty="0"/>
          </a:p>
        </p:txBody>
      </p:sp>
      <p:sp>
        <p:nvSpPr>
          <p:cNvPr id="3" name="Content Placeholder 2"/>
          <p:cNvSpPr>
            <a:spLocks noGrp="1"/>
          </p:cNvSpPr>
          <p:nvPr>
            <p:ph idx="1"/>
          </p:nvPr>
        </p:nvSpPr>
        <p:spPr>
          <a:xfrm>
            <a:off x="152401" y="1072343"/>
            <a:ext cx="8839200" cy="433260"/>
          </a:xfrm>
        </p:spPr>
        <p:txBody>
          <a:bodyPr/>
          <a:lstStyle/>
          <a:p>
            <a:r>
              <a:rPr lang="en-US" sz="2400" dirty="0" smtClean="0"/>
              <a:t>System to be developed: </a:t>
            </a:r>
            <a:r>
              <a:rPr lang="en-US" sz="2400" dirty="0" smtClean="0">
                <a:solidFill>
                  <a:srgbClr val="FF0000"/>
                </a:solidFill>
              </a:rPr>
              <a:t>Library book loan system</a:t>
            </a:r>
            <a:r>
              <a:rPr lang="tr-TR" sz="2400" dirty="0" smtClean="0">
                <a:solidFill>
                  <a:srgbClr val="FF0000"/>
                </a:solidFill>
              </a:rPr>
              <a:t> (LBLS)</a:t>
            </a:r>
            <a:endParaRPr lang="tr-TR" sz="2400" dirty="0">
              <a:solidFill>
                <a:srgbClr val="FF0000"/>
              </a:solidFill>
            </a:endParaRPr>
          </a:p>
        </p:txBody>
      </p:sp>
      <p:pic>
        <p:nvPicPr>
          <p:cNvPr id="1026" name="Picture 2" descr="https://bluesyemre.files.wordpress.com/2013/01/bci-eurobib-library-computer-furniture.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7976" y="1676400"/>
            <a:ext cx="6528050" cy="501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0072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extLst>
      <p:ext uri="{BB962C8B-B14F-4D97-AF65-F5344CB8AC3E}">
        <p14:creationId xmlns:p14="http://schemas.microsoft.com/office/powerpoint/2010/main" val="9796499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type="body" idx="1"/>
          </p:nvPr>
        </p:nvSpPr>
        <p:spPr>
          <a:xfrm>
            <a:off x="228600" y="1143000"/>
            <a:ext cx="8305800" cy="4359275"/>
          </a:xfrm>
        </p:spPr>
        <p:txBody>
          <a:bodyPr/>
          <a:lstStyle/>
          <a:p>
            <a:r>
              <a:rPr lang="en-GB" sz="2800" dirty="0"/>
              <a:t>Uses the same formula as the early design model but with 17 rather than 7 associated multipliers.</a:t>
            </a:r>
          </a:p>
          <a:p>
            <a:r>
              <a:rPr lang="en-GB" sz="2800" dirty="0"/>
              <a:t>The code size is estimated as:</a:t>
            </a:r>
          </a:p>
          <a:p>
            <a:pPr lvl="1"/>
            <a:r>
              <a:rPr lang="en-GB" sz="2400" dirty="0"/>
              <a:t>Number of lines of new code to be developed;</a:t>
            </a:r>
          </a:p>
          <a:p>
            <a:pPr lvl="1"/>
            <a:r>
              <a:rPr lang="en-GB" sz="2400" dirty="0"/>
              <a:t>Estimate of equivalent number of lines of new code computed using the reuse model;</a:t>
            </a:r>
          </a:p>
          <a:p>
            <a:pPr lvl="1"/>
            <a:r>
              <a:rPr lang="en-GB" sz="2400" dirty="0"/>
              <a:t>An estimate of the number of lines of code that have to be modified according to requirements changes.</a:t>
            </a:r>
          </a:p>
        </p:txBody>
      </p:sp>
    </p:spTree>
    <p:extLst>
      <p:ext uri="{BB962C8B-B14F-4D97-AF65-F5344CB8AC3E}">
        <p14:creationId xmlns:p14="http://schemas.microsoft.com/office/powerpoint/2010/main" val="13625319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Tree>
    <p:extLst>
      <p:ext uri="{BB962C8B-B14F-4D97-AF65-F5344CB8AC3E}">
        <p14:creationId xmlns:p14="http://schemas.microsoft.com/office/powerpoint/2010/main" val="1173020105"/>
      </p:ext>
    </p:extLst>
  </p:cSld>
  <p:clrMapOvr>
    <a:masterClrMapping/>
  </p:clrMapOvr>
  <p:transition advTm="200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Scale</a:t>
            </a:r>
            <a:r>
              <a:rPr lang="en-US" sz="3200" b="1" dirty="0" smtClean="0"/>
              <a:t> </a:t>
            </a:r>
            <a:r>
              <a:rPr lang="en-US" sz="3200" dirty="0"/>
              <a:t>factors used in the exponent computation in the post-architecture model</a:t>
            </a:r>
            <a:r>
              <a:rPr lang="en-GB" sz="3200" dirty="0" smtClean="0"/>
              <a:t> </a:t>
            </a:r>
            <a:endParaRPr lang="en-US" sz="3200" dirty="0"/>
          </a:p>
        </p:txBody>
      </p:sp>
      <p:graphicFrame>
        <p:nvGraphicFramePr>
          <p:cNvPr id="4" name="Content Placeholder 3"/>
          <p:cNvGraphicFramePr>
            <a:graphicFrameLocks noGrp="1"/>
          </p:cNvGraphicFramePr>
          <p:nvPr>
            <p:ph idx="1"/>
          </p:nvPr>
        </p:nvGraphicFramePr>
        <p:xfrm>
          <a:off x="457200" y="1600200"/>
          <a:ext cx="8229600" cy="4053840"/>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076380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152400" y="1143000"/>
            <a:ext cx="8839200" cy="5486400"/>
          </a:xfrm>
          <a:noFill/>
          <a:ln/>
        </p:spPr>
        <p:txBody>
          <a:bodyPr lIns="90840" tIns="44623" rIns="90840" bIns="44623"/>
          <a:lstStyle/>
          <a:p>
            <a:pPr>
              <a:lnSpc>
                <a:spcPct val="90000"/>
              </a:lnSpc>
            </a:pPr>
            <a:r>
              <a:rPr lang="en-GB" sz="2400" dirty="0"/>
              <a:t>Product attributes </a:t>
            </a:r>
          </a:p>
          <a:p>
            <a:pPr lvl="1">
              <a:lnSpc>
                <a:spcPct val="90000"/>
              </a:lnSpc>
            </a:pPr>
            <a:r>
              <a:rPr lang="en-GB" sz="2000" dirty="0"/>
              <a:t>Concerned with required characteristics of the software product being developed.</a:t>
            </a:r>
          </a:p>
          <a:p>
            <a:pPr algn="just">
              <a:lnSpc>
                <a:spcPct val="90000"/>
              </a:lnSpc>
              <a:spcAft>
                <a:spcPts val="600"/>
              </a:spcAft>
            </a:pPr>
            <a:r>
              <a:rPr lang="en-GB" sz="2400" dirty="0"/>
              <a:t>Computer attributes </a:t>
            </a:r>
          </a:p>
          <a:p>
            <a:pPr lvl="1" algn="just">
              <a:lnSpc>
                <a:spcPct val="90000"/>
              </a:lnSpc>
              <a:spcAft>
                <a:spcPts val="600"/>
              </a:spcAft>
            </a:pPr>
            <a:r>
              <a:rPr lang="en-GB" sz="2000" dirty="0"/>
              <a:t>Constraints imposed on the software by the hardware platform.</a:t>
            </a:r>
          </a:p>
          <a:p>
            <a:pPr algn="just">
              <a:lnSpc>
                <a:spcPct val="90000"/>
              </a:lnSpc>
              <a:spcAft>
                <a:spcPts val="600"/>
              </a:spcAft>
            </a:pPr>
            <a:r>
              <a:rPr lang="en-GB" sz="2400" dirty="0"/>
              <a:t>Personnel attributes </a:t>
            </a:r>
          </a:p>
          <a:p>
            <a:pPr lvl="1" algn="just">
              <a:lnSpc>
                <a:spcPct val="90000"/>
              </a:lnSpc>
              <a:spcAft>
                <a:spcPts val="600"/>
              </a:spcAft>
            </a:pPr>
            <a:r>
              <a:rPr lang="en-GB" sz="2000" dirty="0"/>
              <a:t>Multipliers that take the experience and capabilities of the people working on the project into account. </a:t>
            </a:r>
          </a:p>
          <a:p>
            <a:pPr algn="just">
              <a:lnSpc>
                <a:spcPct val="90000"/>
              </a:lnSpc>
            </a:pPr>
            <a:r>
              <a:rPr lang="en-GB" sz="2400" dirty="0"/>
              <a:t>Project attributes </a:t>
            </a:r>
          </a:p>
          <a:p>
            <a:pPr lvl="1" algn="just">
              <a:lnSpc>
                <a:spcPct val="90000"/>
              </a:lnSpc>
            </a:pPr>
            <a:r>
              <a:rPr lang="en-GB" sz="2000" dirty="0"/>
              <a:t>Concerned with the particular characteristics of the software development project.</a:t>
            </a:r>
          </a:p>
          <a:p>
            <a:pPr>
              <a:lnSpc>
                <a:spcPct val="90000"/>
              </a:lnSpc>
            </a:pPr>
            <a:endParaRPr lang="en-GB" sz="2400" dirty="0"/>
          </a:p>
        </p:txBody>
      </p:sp>
      <p:sp>
        <p:nvSpPr>
          <p:cNvPr id="63491" name="Rectangle 3"/>
          <p:cNvSpPr>
            <a:spLocks noGrp="1" noChangeArrowheads="1"/>
          </p:cNvSpPr>
          <p:nvPr>
            <p:ph type="title"/>
          </p:nvPr>
        </p:nvSpPr>
        <p:spPr>
          <a:noFill/>
          <a:ln/>
        </p:spPr>
        <p:txBody>
          <a:bodyPr lIns="90840" tIns="44623" rIns="90840" bIns="44623"/>
          <a:lstStyle/>
          <a:p>
            <a:r>
              <a:rPr lang="en-GB"/>
              <a:t>Multipliers</a:t>
            </a:r>
          </a:p>
        </p:txBody>
      </p:sp>
    </p:spTree>
    <p:extLst>
      <p:ext uri="{BB962C8B-B14F-4D97-AF65-F5344CB8AC3E}">
        <p14:creationId xmlns:p14="http://schemas.microsoft.com/office/powerpoint/2010/main" val="1805406505"/>
      </p:ext>
    </p:extLst>
  </p:cSld>
  <p:clrMapOvr>
    <a:masterClrMapping/>
  </p:clrMapOvr>
  <p:transition advTm="200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001000" cy="533400"/>
          </a:xfrm>
        </p:spPr>
        <p:txBody>
          <a:bodyPr>
            <a:normAutofit fontScale="90000"/>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5731943"/>
              </p:ext>
            </p:extLst>
          </p:nvPr>
        </p:nvGraphicFramePr>
        <p:xfrm>
          <a:off x="1143000" y="1676400"/>
          <a:ext cx="6934199" cy="3540760"/>
        </p:xfrm>
        <a:graphic>
          <a:graphicData uri="http://schemas.openxmlformats.org/drawingml/2006/table">
            <a:tbl>
              <a:tblPr firstRow="1" bandRow="1">
                <a:tableStyleId>{5C22544A-7EE6-4342-B048-85BDC9FD1C3A}</a:tableStyleId>
              </a:tblPr>
              <a:tblGrid>
                <a:gridCol w="2787059">
                  <a:extLst>
                    <a:ext uri="{9D8B030D-6E8A-4147-A177-3AD203B41FA5}">
                      <a16:colId xmlns:a16="http://schemas.microsoft.com/office/drawing/2014/main" val="20000"/>
                    </a:ext>
                  </a:extLst>
                </a:gridCol>
                <a:gridCol w="4147140">
                  <a:extLst>
                    <a:ext uri="{9D8B030D-6E8A-4147-A177-3AD203B41FA5}">
                      <a16:colId xmlns:a16="http://schemas.microsoft.com/office/drawing/2014/main" val="20001"/>
                    </a:ext>
                  </a:extLst>
                </a:gridCol>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1"/>
                  </a:ext>
                </a:extLst>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6"/>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7"/>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081385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848600" cy="609600"/>
          </a:xfrm>
        </p:spPr>
        <p:txBody>
          <a:bodyPr>
            <a:normAutofit fontScale="90000"/>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3522883"/>
              </p:ext>
            </p:extLst>
          </p:nvPr>
        </p:nvGraphicFramePr>
        <p:xfrm>
          <a:off x="1600200" y="1905000"/>
          <a:ext cx="5754775" cy="2743200"/>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extLst>
                  <a:ext uri="{0D108BD9-81ED-4DB2-BD59-A6C34878D82A}">
                    <a16:rowId xmlns:a16="http://schemas.microsoft.com/office/drawing/2014/main" val="10001"/>
                  </a:ext>
                </a:extLst>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2"/>
                  </a:ext>
                </a:extLst>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0410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type="body"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extLst>
      <p:ext uri="{BB962C8B-B14F-4D97-AF65-F5344CB8AC3E}">
        <p14:creationId xmlns:p14="http://schemas.microsoft.com/office/powerpoint/2010/main" val="14822636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sz="2800"/>
              <a:t>Staff required can’t be computed by diving the development time by the required schedule.</a:t>
            </a:r>
          </a:p>
          <a:p>
            <a:pPr>
              <a:lnSpc>
                <a:spcPct val="90000"/>
              </a:lnSpc>
            </a:pPr>
            <a:r>
              <a:rPr lang="en-GB" sz="2800" dirty="0"/>
              <a:t>The number of people working on a project varies depending on the phase of the project.</a:t>
            </a:r>
          </a:p>
          <a:p>
            <a:pPr>
              <a:lnSpc>
                <a:spcPct val="90000"/>
              </a:lnSpc>
            </a:pPr>
            <a:r>
              <a:rPr lang="en-GB" sz="2800" dirty="0"/>
              <a:t>The more people who work on the project, the more total effort is usually required.</a:t>
            </a:r>
          </a:p>
          <a:p>
            <a:pPr>
              <a:lnSpc>
                <a:spcPct val="90000"/>
              </a:lnSpc>
            </a:pPr>
            <a:r>
              <a:rPr lang="en-GB" sz="2800" dirty="0"/>
              <a:t>A very rapid build-up of people often correlates with schedule slippage.</a:t>
            </a:r>
          </a:p>
        </p:txBody>
      </p:sp>
    </p:spTree>
    <p:extLst>
      <p:ext uri="{BB962C8B-B14F-4D97-AF65-F5344CB8AC3E}">
        <p14:creationId xmlns:p14="http://schemas.microsoft.com/office/powerpoint/2010/main" val="1947454512"/>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800" dirty="0" smtClean="0"/>
              <a:t>Estimation techniques for software may be experience-based, where managers judge the effort required, or algorithmic, where the effort required is computed from other estimated project parameters.</a:t>
            </a:r>
            <a:endParaRPr lang="en-GB" sz="2800" dirty="0" smtClean="0"/>
          </a:p>
          <a:p>
            <a:r>
              <a:rPr lang="en-US" sz="2800" dirty="0" smtClean="0"/>
              <a:t>The COCOMO II costing model is an algorithmic cost model that uses project, product, hardware and personnel attributes as well as product size and complexity attributes to derive a cost estimate. </a:t>
            </a:r>
            <a:endParaRPr lang="en-US" sz="2800" dirty="0"/>
          </a:p>
        </p:txBody>
      </p:sp>
    </p:spTree>
    <p:extLst>
      <p:ext uri="{BB962C8B-B14F-4D97-AF65-F5344CB8AC3E}">
        <p14:creationId xmlns:p14="http://schemas.microsoft.com/office/powerpoint/2010/main" val="2067649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tr-TR" altLang="tr-TR" dirty="0" err="1" smtClean="0"/>
              <a:t>What</a:t>
            </a:r>
            <a:r>
              <a:rPr lang="tr-TR" altLang="tr-TR" dirty="0" smtClean="0"/>
              <a:t> is Project Management?</a:t>
            </a:r>
            <a:endParaRPr lang="tr-TR" altLang="tr-TR" dirty="0"/>
          </a:p>
        </p:txBody>
      </p:sp>
      <p:sp>
        <p:nvSpPr>
          <p:cNvPr id="11267" name="Rectangle 3"/>
          <p:cNvSpPr>
            <a:spLocks noGrp="1" noChangeArrowheads="1"/>
          </p:cNvSpPr>
          <p:nvPr>
            <p:ph type="body" idx="1"/>
          </p:nvPr>
        </p:nvSpPr>
        <p:spPr>
          <a:xfrm>
            <a:off x="5649" y="1143000"/>
            <a:ext cx="8985951" cy="3543021"/>
          </a:xfrm>
        </p:spPr>
        <p:txBody>
          <a:bodyPr/>
          <a:lstStyle/>
          <a:p>
            <a:pPr>
              <a:lnSpc>
                <a:spcPct val="120000"/>
              </a:lnSpc>
            </a:pPr>
            <a:r>
              <a:rPr lang="tr-TR" altLang="tr-TR" sz="2800" i="1" dirty="0"/>
              <a:t>“Project </a:t>
            </a:r>
            <a:r>
              <a:rPr lang="tr-TR" altLang="tr-TR" sz="2800" i="1" dirty="0" err="1"/>
              <a:t>management</a:t>
            </a:r>
            <a:r>
              <a:rPr lang="tr-TR" altLang="tr-TR" sz="2800" i="1" dirty="0"/>
              <a:t> is </a:t>
            </a:r>
            <a:r>
              <a:rPr lang="tr-TR" altLang="tr-TR" sz="2800" i="1" dirty="0" err="1"/>
              <a:t>the</a:t>
            </a:r>
            <a:r>
              <a:rPr lang="tr-TR" altLang="tr-TR" sz="2800" i="1" dirty="0"/>
              <a:t> </a:t>
            </a:r>
            <a:r>
              <a:rPr lang="tr-TR" altLang="tr-TR" sz="2800" i="1" dirty="0" err="1"/>
              <a:t>application</a:t>
            </a:r>
            <a:r>
              <a:rPr lang="tr-TR" altLang="tr-TR" sz="2800" i="1" dirty="0"/>
              <a:t> of </a:t>
            </a:r>
            <a:r>
              <a:rPr lang="tr-TR" altLang="tr-TR" sz="2800" i="1" dirty="0" err="1"/>
              <a:t>knowledge</a:t>
            </a:r>
            <a:r>
              <a:rPr lang="tr-TR" altLang="tr-TR" sz="2800" i="1" dirty="0"/>
              <a:t>, </a:t>
            </a:r>
            <a:r>
              <a:rPr lang="tr-TR" altLang="tr-TR" sz="2800" i="1" dirty="0" err="1"/>
              <a:t>skills</a:t>
            </a:r>
            <a:r>
              <a:rPr lang="tr-TR" altLang="tr-TR" sz="2800" i="1" dirty="0"/>
              <a:t>, </a:t>
            </a:r>
            <a:r>
              <a:rPr lang="tr-TR" altLang="tr-TR" sz="2800" i="1" dirty="0" err="1"/>
              <a:t>tools</a:t>
            </a:r>
            <a:r>
              <a:rPr lang="tr-TR" altLang="tr-TR" sz="2800" i="1" dirty="0"/>
              <a:t>, </a:t>
            </a:r>
            <a:r>
              <a:rPr lang="tr-TR" altLang="tr-TR" sz="2800" i="1" dirty="0" err="1"/>
              <a:t>and</a:t>
            </a:r>
            <a:r>
              <a:rPr lang="tr-TR" altLang="tr-TR" sz="2800" i="1" dirty="0"/>
              <a:t> </a:t>
            </a:r>
            <a:r>
              <a:rPr lang="tr-TR" altLang="tr-TR" sz="2800" i="1" dirty="0" err="1"/>
              <a:t>techniques</a:t>
            </a:r>
            <a:r>
              <a:rPr lang="tr-TR" altLang="tr-TR" sz="2800" i="1" dirty="0"/>
              <a:t> </a:t>
            </a:r>
            <a:r>
              <a:rPr lang="tr-TR" altLang="tr-TR" sz="2800" i="1" dirty="0" err="1"/>
              <a:t>to</a:t>
            </a:r>
            <a:r>
              <a:rPr lang="tr-TR" altLang="tr-TR" sz="2800" i="1" dirty="0"/>
              <a:t> </a:t>
            </a:r>
            <a:r>
              <a:rPr lang="tr-TR" altLang="tr-TR" sz="2800" i="1" dirty="0" err="1"/>
              <a:t>project</a:t>
            </a:r>
            <a:r>
              <a:rPr lang="tr-TR" altLang="tr-TR" sz="2800" i="1" dirty="0"/>
              <a:t> </a:t>
            </a:r>
            <a:r>
              <a:rPr lang="tr-TR" altLang="tr-TR" sz="2800" i="1" dirty="0" err="1"/>
              <a:t>activities</a:t>
            </a:r>
            <a:r>
              <a:rPr lang="tr-TR" altLang="tr-TR" sz="2800" i="1" dirty="0"/>
              <a:t> in </a:t>
            </a:r>
            <a:r>
              <a:rPr lang="tr-TR" altLang="tr-TR" sz="2800" i="1" dirty="0" err="1"/>
              <a:t>order</a:t>
            </a:r>
            <a:r>
              <a:rPr lang="tr-TR" altLang="tr-TR" sz="2800" i="1" dirty="0"/>
              <a:t> </a:t>
            </a:r>
            <a:r>
              <a:rPr lang="tr-TR" altLang="tr-TR" sz="2800" i="1" dirty="0" err="1"/>
              <a:t>to</a:t>
            </a:r>
            <a:r>
              <a:rPr lang="tr-TR" altLang="tr-TR" sz="2800" i="1" dirty="0"/>
              <a:t> </a:t>
            </a:r>
            <a:r>
              <a:rPr lang="tr-TR" altLang="tr-TR" sz="2800" i="1" dirty="0" err="1"/>
              <a:t>meet</a:t>
            </a:r>
            <a:r>
              <a:rPr lang="tr-TR" altLang="tr-TR" sz="2800" i="1" dirty="0"/>
              <a:t> </a:t>
            </a:r>
            <a:r>
              <a:rPr lang="tr-TR" altLang="tr-TR" sz="2800" i="1" dirty="0" err="1"/>
              <a:t>project</a:t>
            </a:r>
            <a:r>
              <a:rPr lang="tr-TR" altLang="tr-TR" sz="2800" i="1" dirty="0"/>
              <a:t> </a:t>
            </a:r>
            <a:r>
              <a:rPr lang="tr-TR" altLang="tr-TR" sz="2800" i="1" dirty="0" err="1"/>
              <a:t>requirements</a:t>
            </a:r>
            <a:r>
              <a:rPr lang="tr-TR" altLang="tr-TR" sz="2800" i="1" dirty="0"/>
              <a:t>”</a:t>
            </a:r>
            <a:r>
              <a:rPr lang="tr-TR" altLang="tr-TR" sz="2800" dirty="0"/>
              <a:t> [PMBOK, 2004</a:t>
            </a:r>
            <a:r>
              <a:rPr lang="tr-TR" altLang="tr-TR" sz="2800" dirty="0" smtClean="0"/>
              <a:t>]</a:t>
            </a:r>
          </a:p>
          <a:p>
            <a:pPr>
              <a:lnSpc>
                <a:spcPct val="120000"/>
              </a:lnSpc>
            </a:pPr>
            <a:endParaRPr lang="tr-TR" altLang="tr-TR" sz="2400" dirty="0" smtClean="0"/>
          </a:p>
          <a:p>
            <a:pPr>
              <a:lnSpc>
                <a:spcPct val="120000"/>
              </a:lnSpc>
            </a:pPr>
            <a:r>
              <a:rPr lang="tr-TR" altLang="tr-TR" sz="2400" dirty="0" err="1" smtClean="0"/>
              <a:t>Requires</a:t>
            </a:r>
            <a:r>
              <a:rPr lang="tr-TR" altLang="tr-TR" sz="2400" dirty="0" smtClean="0"/>
              <a:t> </a:t>
            </a:r>
            <a:r>
              <a:rPr lang="tr-TR" altLang="tr-TR" sz="2400" dirty="0" err="1" smtClean="0"/>
              <a:t>alignment</a:t>
            </a:r>
            <a:r>
              <a:rPr lang="tr-TR" altLang="tr-TR" sz="2400" dirty="0"/>
              <a:t> </a:t>
            </a:r>
            <a:r>
              <a:rPr lang="tr-TR" altLang="tr-TR" sz="2400" dirty="0" err="1" smtClean="0"/>
              <a:t>among</a:t>
            </a:r>
            <a:r>
              <a:rPr lang="tr-TR" altLang="tr-TR" sz="2400" dirty="0" smtClean="0"/>
              <a:t>:</a:t>
            </a:r>
            <a:endParaRPr lang="tr-TR" altLang="tr-TR" sz="2000" dirty="0" smtClean="0"/>
          </a:p>
          <a:p>
            <a:pPr lvl="1">
              <a:lnSpc>
                <a:spcPct val="120000"/>
              </a:lnSpc>
            </a:pPr>
            <a:r>
              <a:rPr lang="tr-TR" altLang="tr-TR" sz="2000" dirty="0" err="1" smtClean="0"/>
              <a:t>The</a:t>
            </a:r>
            <a:r>
              <a:rPr lang="tr-TR" altLang="tr-TR" sz="2000" dirty="0" smtClean="0"/>
              <a:t> </a:t>
            </a:r>
            <a:r>
              <a:rPr lang="tr-TR" altLang="tr-TR" sz="2000" dirty="0" err="1" smtClean="0"/>
              <a:t>parameters</a:t>
            </a:r>
            <a:r>
              <a:rPr lang="tr-TR" altLang="tr-TR" sz="2000" dirty="0" smtClean="0"/>
              <a:t> of time, </a:t>
            </a:r>
            <a:r>
              <a:rPr lang="tr-TR" altLang="tr-TR" sz="2000" dirty="0" err="1" smtClean="0"/>
              <a:t>cost</a:t>
            </a:r>
            <a:r>
              <a:rPr lang="tr-TR" altLang="tr-TR" sz="2000" dirty="0" smtClean="0"/>
              <a:t>, </a:t>
            </a:r>
            <a:r>
              <a:rPr lang="tr-TR" altLang="tr-TR" sz="2000" dirty="0" err="1" smtClean="0"/>
              <a:t>quality</a:t>
            </a:r>
            <a:r>
              <a:rPr lang="tr-TR" altLang="tr-TR" sz="2000" dirty="0" smtClean="0"/>
              <a:t>, </a:t>
            </a:r>
            <a:r>
              <a:rPr lang="tr-TR" altLang="tr-TR" sz="2000" dirty="0" err="1" smtClean="0"/>
              <a:t>etc</a:t>
            </a:r>
            <a:r>
              <a:rPr lang="tr-TR" altLang="tr-TR" sz="2000" dirty="0" smtClean="0"/>
              <a:t>.</a:t>
            </a:r>
          </a:p>
          <a:p>
            <a:pPr lvl="1">
              <a:lnSpc>
                <a:spcPct val="120000"/>
              </a:lnSpc>
            </a:pPr>
            <a:r>
              <a:rPr lang="tr-TR" altLang="tr-TR" sz="2000" dirty="0" err="1" smtClean="0"/>
              <a:t>The</a:t>
            </a:r>
            <a:r>
              <a:rPr lang="tr-TR" altLang="tr-TR" sz="2000" dirty="0" smtClean="0"/>
              <a:t> </a:t>
            </a:r>
            <a:r>
              <a:rPr lang="tr-TR" altLang="tr-TR" sz="2000" dirty="0" err="1" smtClean="0"/>
              <a:t>needs</a:t>
            </a:r>
            <a:r>
              <a:rPr lang="tr-TR" altLang="tr-TR" sz="2000" dirty="0" smtClean="0"/>
              <a:t> of </a:t>
            </a:r>
            <a:r>
              <a:rPr lang="tr-TR" altLang="tr-TR" sz="2000" dirty="0" err="1" smtClean="0"/>
              <a:t>different</a:t>
            </a:r>
            <a:r>
              <a:rPr lang="tr-TR" altLang="tr-TR" sz="2000" dirty="0" smtClean="0"/>
              <a:t> </a:t>
            </a:r>
            <a:r>
              <a:rPr lang="tr-TR" altLang="tr-TR" sz="2000" dirty="0" err="1" smtClean="0"/>
              <a:t>stakeholders</a:t>
            </a:r>
            <a:endParaRPr lang="tr-TR" altLang="tr-TR" sz="2000" dirty="0"/>
          </a:p>
        </p:txBody>
      </p:sp>
      <p:pic>
        <p:nvPicPr>
          <p:cNvPr id="2050" name="Picture 2" descr="İlgili res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886200"/>
            <a:ext cx="3224270" cy="254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236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Başlık 1"/>
          <p:cNvSpPr>
            <a:spLocks noGrp="1"/>
          </p:cNvSpPr>
          <p:nvPr>
            <p:ph type="title"/>
          </p:nvPr>
        </p:nvSpPr>
        <p:spPr/>
        <p:txBody>
          <a:bodyPr/>
          <a:lstStyle/>
          <a:p>
            <a:r>
              <a:rPr lang="tr-TR" altLang="tr-TR" dirty="0" smtClean="0"/>
              <a:t>Project Management </a:t>
            </a:r>
            <a:r>
              <a:rPr lang="tr-TR" altLang="tr-TR" dirty="0" err="1" smtClean="0"/>
              <a:t>Process</a:t>
            </a:r>
            <a:r>
              <a:rPr lang="tr-TR" altLang="tr-TR" dirty="0" smtClean="0"/>
              <a:t> </a:t>
            </a:r>
          </a:p>
        </p:txBody>
      </p:sp>
      <p:sp>
        <p:nvSpPr>
          <p:cNvPr id="3" name="İçerik Yer Tutucusu 2"/>
          <p:cNvSpPr>
            <a:spLocks noGrp="1"/>
          </p:cNvSpPr>
          <p:nvPr>
            <p:ph idx="1"/>
          </p:nvPr>
        </p:nvSpPr>
        <p:spPr/>
        <p:txBody>
          <a:bodyPr/>
          <a:lstStyle/>
          <a:p>
            <a:pPr marL="0" indent="0">
              <a:buNone/>
              <a:defRPr/>
            </a:pPr>
            <a:r>
              <a:rPr lang="tr-TR" sz="2400" dirty="0" smtClean="0"/>
              <a:t>[PMBOK, 2004]</a:t>
            </a:r>
          </a:p>
          <a:p>
            <a:pPr>
              <a:defRPr/>
            </a:pPr>
            <a:r>
              <a:rPr lang="tr-TR" sz="2400" i="1" dirty="0" smtClean="0"/>
              <a:t>“Project Management </a:t>
            </a:r>
            <a:r>
              <a:rPr lang="en-US" sz="2400" i="1" dirty="0" smtClean="0"/>
              <a:t>is accomplished through the appropriate application of </a:t>
            </a:r>
            <a:r>
              <a:rPr lang="tr-TR" sz="2400" i="1" dirty="0" err="1" smtClean="0"/>
              <a:t>five</a:t>
            </a:r>
            <a:r>
              <a:rPr lang="en-US" sz="2400" i="1" dirty="0" smtClean="0"/>
              <a:t> </a:t>
            </a:r>
            <a:r>
              <a:rPr lang="tr-TR" sz="2400" i="1" dirty="0" smtClean="0"/>
              <a:t>p</a:t>
            </a:r>
            <a:r>
              <a:rPr lang="en-US" sz="2400" i="1" dirty="0" err="1" smtClean="0"/>
              <a:t>rocess</a:t>
            </a:r>
            <a:r>
              <a:rPr lang="en-US" sz="2400" i="1" dirty="0" smtClean="0"/>
              <a:t> </a:t>
            </a:r>
            <a:r>
              <a:rPr lang="tr-TR" sz="2400" i="1" dirty="0" smtClean="0"/>
              <a:t>g</a:t>
            </a:r>
            <a:r>
              <a:rPr lang="en-US" sz="2400" i="1" dirty="0" err="1" smtClean="0"/>
              <a:t>roups</a:t>
            </a:r>
            <a:r>
              <a:rPr lang="tr-TR" sz="2400" i="1" dirty="0" smtClean="0"/>
              <a:t> </a:t>
            </a:r>
            <a:r>
              <a:rPr lang="tr-TR" sz="2400" i="1" dirty="0" err="1" smtClean="0"/>
              <a:t>which</a:t>
            </a:r>
            <a:r>
              <a:rPr lang="tr-TR" sz="2400" i="1" dirty="0" smtClean="0"/>
              <a:t> </a:t>
            </a:r>
            <a:r>
              <a:rPr lang="tr-TR" sz="2400" i="1" dirty="0" err="1" smtClean="0"/>
              <a:t>are</a:t>
            </a:r>
            <a:r>
              <a:rPr lang="tr-TR" sz="2400" i="1" dirty="0" smtClean="0"/>
              <a:t>:</a:t>
            </a:r>
          </a:p>
          <a:p>
            <a:pPr lvl="1">
              <a:defRPr/>
            </a:pPr>
            <a:r>
              <a:rPr lang="en-US" sz="2000" i="1" dirty="0" smtClean="0"/>
              <a:t>Initiating,</a:t>
            </a:r>
            <a:r>
              <a:rPr lang="tr-TR" sz="2000" i="1" dirty="0" smtClean="0"/>
              <a:t> </a:t>
            </a:r>
            <a:r>
              <a:rPr lang="en-US" sz="2000" i="1" dirty="0" smtClean="0"/>
              <a:t>Planning,</a:t>
            </a:r>
            <a:r>
              <a:rPr lang="tr-TR" sz="2000" i="1" dirty="0" smtClean="0"/>
              <a:t> </a:t>
            </a:r>
            <a:r>
              <a:rPr lang="en-US" sz="2000" i="1" dirty="0" smtClean="0"/>
              <a:t>Executing,</a:t>
            </a:r>
            <a:r>
              <a:rPr lang="tr-TR" sz="2000" i="1" dirty="0" smtClean="0"/>
              <a:t> </a:t>
            </a:r>
            <a:r>
              <a:rPr lang="en-US" sz="2000" i="1" dirty="0" smtClean="0"/>
              <a:t>Monitoring and</a:t>
            </a:r>
            <a:r>
              <a:rPr lang="tr-TR" sz="2000" i="1" dirty="0" smtClean="0"/>
              <a:t> </a:t>
            </a:r>
            <a:r>
              <a:rPr lang="en-US" sz="2000" i="1" dirty="0" smtClean="0"/>
              <a:t>Controlling, and</a:t>
            </a:r>
            <a:r>
              <a:rPr lang="tr-TR" sz="2000" i="1" dirty="0" smtClean="0"/>
              <a:t> </a:t>
            </a:r>
            <a:r>
              <a:rPr lang="en-US" sz="2000" i="1" dirty="0" smtClean="0"/>
              <a:t>Closing.</a:t>
            </a:r>
            <a:r>
              <a:rPr lang="tr-TR" sz="2000" i="1" dirty="0" smtClean="0"/>
              <a:t>”</a:t>
            </a:r>
          </a:p>
          <a:p>
            <a:pPr>
              <a:defRPr/>
            </a:pPr>
            <a:endParaRPr lang="tr-TR" sz="2400" i="1" dirty="0"/>
          </a:p>
          <a:p>
            <a:pPr>
              <a:defRPr/>
            </a:pPr>
            <a:r>
              <a:rPr lang="tr-TR" sz="2400" i="1" dirty="0" smtClean="0"/>
              <a:t>“</a:t>
            </a:r>
            <a:r>
              <a:rPr lang="en-US" sz="2400" i="1" dirty="0" smtClean="0"/>
              <a:t>Managing </a:t>
            </a:r>
            <a:r>
              <a:rPr lang="en-US" sz="2400" i="1" dirty="0"/>
              <a:t>a project typically </a:t>
            </a:r>
            <a:r>
              <a:rPr lang="en-US" sz="2400" i="1" dirty="0" smtClean="0"/>
              <a:t>includes</a:t>
            </a:r>
            <a:r>
              <a:rPr lang="tr-TR" sz="2400" i="1" dirty="0"/>
              <a:t>:</a:t>
            </a:r>
            <a:endParaRPr lang="tr-TR" sz="2400" i="1" dirty="0" smtClean="0"/>
          </a:p>
          <a:p>
            <a:pPr lvl="1">
              <a:defRPr/>
            </a:pPr>
            <a:r>
              <a:rPr lang="tr-TR" sz="2000" i="1" dirty="0" err="1" smtClean="0"/>
              <a:t>Identifying</a:t>
            </a:r>
            <a:r>
              <a:rPr lang="tr-TR" sz="2000" i="1" dirty="0" smtClean="0"/>
              <a:t> </a:t>
            </a:r>
            <a:r>
              <a:rPr lang="tr-TR" sz="2000" i="1" dirty="0" err="1"/>
              <a:t>requirements</a:t>
            </a:r>
            <a:r>
              <a:rPr lang="tr-TR" sz="2000" i="1" dirty="0"/>
              <a:t>,</a:t>
            </a:r>
          </a:p>
          <a:p>
            <a:pPr lvl="1">
              <a:defRPr/>
            </a:pPr>
            <a:r>
              <a:rPr lang="en-US" sz="2000" i="1" dirty="0" smtClean="0"/>
              <a:t>Addressing </a:t>
            </a:r>
            <a:r>
              <a:rPr lang="en-US" sz="2000" i="1" dirty="0"/>
              <a:t>the various needs, concerns, and expectations of the stakeholders as the project </a:t>
            </a:r>
            <a:r>
              <a:rPr lang="en-US" sz="2000" i="1" dirty="0" smtClean="0"/>
              <a:t>is</a:t>
            </a:r>
            <a:r>
              <a:rPr lang="tr-TR" sz="2000" i="1" dirty="0" smtClean="0"/>
              <a:t> </a:t>
            </a:r>
            <a:r>
              <a:rPr lang="tr-TR" sz="2000" i="1" dirty="0" err="1" smtClean="0"/>
              <a:t>planned</a:t>
            </a:r>
            <a:r>
              <a:rPr lang="tr-TR" sz="2000" i="1" dirty="0" smtClean="0"/>
              <a:t> </a:t>
            </a:r>
            <a:r>
              <a:rPr lang="tr-TR" sz="2000" i="1" dirty="0" err="1"/>
              <a:t>and</a:t>
            </a:r>
            <a:r>
              <a:rPr lang="tr-TR" sz="2000" i="1" dirty="0"/>
              <a:t> </a:t>
            </a:r>
            <a:r>
              <a:rPr lang="tr-TR" sz="2000" i="1" dirty="0" err="1"/>
              <a:t>carried</a:t>
            </a:r>
            <a:r>
              <a:rPr lang="tr-TR" sz="2000" i="1" dirty="0"/>
              <a:t> </a:t>
            </a:r>
            <a:r>
              <a:rPr lang="tr-TR" sz="2000" i="1" dirty="0" err="1"/>
              <a:t>out</a:t>
            </a:r>
            <a:r>
              <a:rPr lang="tr-TR" sz="2000" i="1" dirty="0"/>
              <a:t>,</a:t>
            </a:r>
          </a:p>
          <a:p>
            <a:pPr lvl="1">
              <a:defRPr/>
            </a:pPr>
            <a:r>
              <a:rPr lang="en-US" sz="2000" i="1" dirty="0" smtClean="0"/>
              <a:t>Balancing </a:t>
            </a:r>
            <a:r>
              <a:rPr lang="en-US" sz="2000" i="1" dirty="0"/>
              <a:t>the competing project constraints </a:t>
            </a:r>
            <a:r>
              <a:rPr lang="en-US" sz="2000" i="1" dirty="0" smtClean="0"/>
              <a:t>including</a:t>
            </a:r>
            <a:r>
              <a:rPr lang="tr-TR" sz="2000" i="1" dirty="0" smtClean="0"/>
              <a:t> (</a:t>
            </a:r>
            <a:r>
              <a:rPr lang="en-US" sz="2000" i="1" dirty="0" smtClean="0"/>
              <a:t>but </a:t>
            </a:r>
            <a:r>
              <a:rPr lang="en-US" sz="2000" i="1" dirty="0"/>
              <a:t>not limited </a:t>
            </a:r>
            <a:r>
              <a:rPr lang="en-US" sz="2000" i="1" dirty="0" smtClean="0"/>
              <a:t>to</a:t>
            </a:r>
            <a:r>
              <a:rPr lang="tr-TR" sz="2000" i="1" dirty="0" smtClean="0"/>
              <a:t>)</a:t>
            </a:r>
            <a:r>
              <a:rPr lang="en-US" sz="2000" i="1" dirty="0" smtClean="0"/>
              <a:t>:</a:t>
            </a:r>
            <a:endParaRPr lang="en-US" sz="2000" i="1" dirty="0"/>
          </a:p>
          <a:p>
            <a:pPr lvl="2">
              <a:defRPr/>
            </a:pPr>
            <a:r>
              <a:rPr lang="tr-TR" sz="1800" i="1" dirty="0" err="1" smtClean="0"/>
              <a:t>Scope</a:t>
            </a:r>
            <a:r>
              <a:rPr lang="tr-TR" sz="1800" i="1" dirty="0" smtClean="0"/>
              <a:t>, </a:t>
            </a:r>
            <a:r>
              <a:rPr lang="tr-TR" sz="1800" i="1" dirty="0" err="1" smtClean="0"/>
              <a:t>Quality</a:t>
            </a:r>
            <a:r>
              <a:rPr lang="tr-TR" sz="1800" i="1" dirty="0" smtClean="0"/>
              <a:t>, Schedule, Budget, </a:t>
            </a:r>
            <a:r>
              <a:rPr lang="tr-TR" sz="1800" i="1" dirty="0" err="1" smtClean="0"/>
              <a:t>Resources</a:t>
            </a:r>
            <a:r>
              <a:rPr lang="tr-TR" sz="1800" i="1" dirty="0"/>
              <a:t>, </a:t>
            </a:r>
            <a:r>
              <a:rPr lang="tr-TR" sz="1800" i="1" dirty="0" err="1" smtClean="0"/>
              <a:t>and</a:t>
            </a:r>
            <a:r>
              <a:rPr lang="tr-TR" sz="1800" i="1" dirty="0" smtClean="0"/>
              <a:t> Risk.”</a:t>
            </a:r>
          </a:p>
        </p:txBody>
      </p:sp>
    </p:spTree>
    <p:extLst>
      <p:ext uri="{BB962C8B-B14F-4D97-AF65-F5344CB8AC3E}">
        <p14:creationId xmlns:p14="http://schemas.microsoft.com/office/powerpoint/2010/main" val="2112357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devcon_05</Template>
  <TotalTime>22303</TotalTime>
  <Words>5167</Words>
  <Application>Microsoft Office PowerPoint</Application>
  <PresentationFormat>Ekran Gösterisi (4:3)</PresentationFormat>
  <Paragraphs>641</Paragraphs>
  <Slides>79</Slides>
  <Notes>17</Notes>
  <HiddenSlides>2</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79</vt:i4>
      </vt:variant>
    </vt:vector>
  </HeadingPairs>
  <TitlesOfParts>
    <vt:vector size="88" baseType="lpstr">
      <vt:lpstr>ＭＳ Ｐゴシック</vt:lpstr>
      <vt:lpstr>Arial</vt:lpstr>
      <vt:lpstr>Calibri</vt:lpstr>
      <vt:lpstr>Helvetica</vt:lpstr>
      <vt:lpstr>Symbol</vt:lpstr>
      <vt:lpstr>Times New Roman</vt:lpstr>
      <vt:lpstr>Wingdings</vt:lpstr>
      <vt:lpstr>default</vt:lpstr>
      <vt:lpstr>Blends</vt:lpstr>
      <vt:lpstr>PowerPoint Sunusu</vt:lpstr>
      <vt:lpstr>CHAPTER 22 – PROJECT MANAGEMENT</vt:lpstr>
      <vt:lpstr>Contents</vt:lpstr>
      <vt:lpstr>What is a Project?</vt:lpstr>
      <vt:lpstr>Example: Civil Engineering</vt:lpstr>
      <vt:lpstr>Example: Software Projects</vt:lpstr>
      <vt:lpstr>Product of the Sw.Eng.Lab. Project</vt:lpstr>
      <vt:lpstr>What is Project Management?</vt:lpstr>
      <vt:lpstr>Project Management Process </vt:lpstr>
      <vt:lpstr>Project Management Process Groups  [PMBOK, 2004]</vt:lpstr>
      <vt:lpstr>Project Management Processes with respect to time [PMBOK, 2004]</vt:lpstr>
      <vt:lpstr>Software Project Management</vt:lpstr>
      <vt:lpstr>Success criteria</vt:lpstr>
      <vt:lpstr>Software management distinctions</vt:lpstr>
      <vt:lpstr>Management activities</vt:lpstr>
      <vt:lpstr>Teamwork</vt:lpstr>
      <vt:lpstr>Group cohesiveness</vt:lpstr>
      <vt:lpstr>Risk management</vt:lpstr>
      <vt:lpstr>Examples of common  project, product, and business risks </vt:lpstr>
      <vt:lpstr>The risk management process</vt:lpstr>
      <vt:lpstr>Risk identification</vt:lpstr>
      <vt:lpstr>Risk indicators </vt:lpstr>
      <vt:lpstr>Examples of different risk types</vt:lpstr>
      <vt:lpstr>Risk analysis</vt:lpstr>
      <vt:lpstr>Risk types and examples </vt:lpstr>
      <vt:lpstr>Risk planning</vt:lpstr>
      <vt:lpstr>Strategies to help manage risk </vt:lpstr>
      <vt:lpstr>Risk monitoring</vt:lpstr>
      <vt:lpstr>Key Points</vt:lpstr>
      <vt:lpstr>CHAPTER 22 – PROJECT PLANNING</vt:lpstr>
      <vt:lpstr>Contents</vt:lpstr>
      <vt:lpstr>Project planning</vt:lpstr>
      <vt:lpstr>Planning stages</vt:lpstr>
      <vt:lpstr>Proposal planning</vt:lpstr>
      <vt:lpstr>Software pricing</vt:lpstr>
      <vt:lpstr>Plan-driven development</vt:lpstr>
      <vt:lpstr>Plan-driven development – pros and cons</vt:lpstr>
      <vt:lpstr>Project plans</vt:lpstr>
      <vt:lpstr>The planning process</vt:lpstr>
      <vt:lpstr>The project planning process </vt:lpstr>
      <vt:lpstr>Milestones and deliverables</vt:lpstr>
      <vt:lpstr>Project scheduling</vt:lpstr>
      <vt:lpstr>Project scheduling activities</vt:lpstr>
      <vt:lpstr>Scheduling problems</vt:lpstr>
      <vt:lpstr>Schedule representation</vt:lpstr>
      <vt:lpstr>Tasks, durations, and dependencies </vt:lpstr>
      <vt:lpstr>Activity bar chart </vt:lpstr>
      <vt:lpstr>Staff allocation chart </vt:lpstr>
      <vt:lpstr>Example:  ATM System Software Development Project Plan</vt:lpstr>
      <vt:lpstr>Example: ATM System Software Development  (Tasks and dependencies, Schedule, Effort, Resources)</vt:lpstr>
      <vt:lpstr>Example: ATM System Software Development  (Tasks and dependencies – Gantt Chart)</vt:lpstr>
      <vt:lpstr>Key points</vt:lpstr>
      <vt:lpstr>For student reading… </vt:lpstr>
      <vt:lpstr>Project plan supplements </vt:lpstr>
      <vt:lpstr>Factors affecting software pricing </vt:lpstr>
      <vt:lpstr>Estimation techniques</vt:lpstr>
      <vt:lpstr>Experience-based approaches</vt:lpstr>
      <vt:lpstr>Algorithmic cost modelling</vt:lpstr>
      <vt:lpstr>Estimation accuracy</vt:lpstr>
      <vt:lpstr>Estimate uncertainty </vt:lpstr>
      <vt:lpstr>The COCOMO 2 model</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User</cp:lastModifiedBy>
  <cp:revision>803</cp:revision>
  <cp:lastPrinted>1601-01-01T00:00:00Z</cp:lastPrinted>
  <dcterms:created xsi:type="dcterms:W3CDTF">1601-01-01T00:00:00Z</dcterms:created>
  <dcterms:modified xsi:type="dcterms:W3CDTF">2017-02-21T07:16:50Z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