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2" r:id="rId1"/>
  </p:sldMasterIdLst>
  <p:sldIdLst>
    <p:sldId id="257" r:id="rId2"/>
    <p:sldId id="259" r:id="rId3"/>
    <p:sldId id="258" r:id="rId4"/>
    <p:sldId id="260" r:id="rId5"/>
    <p:sldId id="302" r:id="rId6"/>
    <p:sldId id="261" r:id="rId7"/>
    <p:sldId id="282" r:id="rId8"/>
    <p:sldId id="304" r:id="rId9"/>
    <p:sldId id="314" r:id="rId10"/>
    <p:sldId id="303" r:id="rId11"/>
    <p:sldId id="311" r:id="rId12"/>
    <p:sldId id="305" r:id="rId13"/>
    <p:sldId id="306" r:id="rId14"/>
    <p:sldId id="308" r:id="rId15"/>
    <p:sldId id="307" r:id="rId16"/>
    <p:sldId id="313" r:id="rId17"/>
    <p:sldId id="310" r:id="rId18"/>
    <p:sldId id="283" r:id="rId19"/>
    <p:sldId id="263" r:id="rId20"/>
    <p:sldId id="264" r:id="rId21"/>
    <p:sldId id="269" r:id="rId22"/>
    <p:sldId id="270" r:id="rId23"/>
    <p:sldId id="279" r:id="rId24"/>
    <p:sldId id="285" r:id="rId25"/>
    <p:sldId id="284" r:id="rId26"/>
    <p:sldId id="271" r:id="rId27"/>
    <p:sldId id="301" r:id="rId28"/>
    <p:sldId id="298" r:id="rId29"/>
    <p:sldId id="273" r:id="rId30"/>
    <p:sldId id="267" r:id="rId31"/>
    <p:sldId id="272" r:id="rId32"/>
    <p:sldId id="274" r:id="rId33"/>
    <p:sldId id="30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66"/>
    <a:srgbClr val="006600"/>
    <a:srgbClr val="FFA7AD"/>
    <a:srgbClr val="FF69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82" autoAdjust="0"/>
    <p:restoredTop sz="94660"/>
  </p:normalViewPr>
  <p:slideViewPr>
    <p:cSldViewPr snapToGrid="0">
      <p:cViewPr varScale="1">
        <p:scale>
          <a:sx n="74" d="100"/>
          <a:sy n="74" d="100"/>
        </p:scale>
        <p:origin x="4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ordlift.io/blog/en/entity/linked-data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D6D7A0BC-0046-4CAA-8E7F-DCAFE511EA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1847" y="2890520"/>
            <a:ext cx="10993549" cy="748784"/>
          </a:xfrm>
        </p:spPr>
        <p:txBody>
          <a:bodyPr>
            <a:noAutofit/>
          </a:bodyPr>
          <a:lstStyle/>
          <a:p>
            <a:pPr algn="ctr"/>
            <a:r>
              <a:rPr lang="en-US" sz="4800" cap="none" dirty="0" smtClean="0">
                <a:solidFill>
                  <a:schemeClr val="tx1"/>
                </a:solidFill>
              </a:rPr>
              <a:t>Intermediate Education Ontology</a:t>
            </a:r>
            <a:endParaRPr lang="en-US" sz="4800" cap="none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5612D966-F2B2-4FE3-9541-2E15BD808EE7}"/>
              </a:ext>
            </a:extLst>
          </p:cNvPr>
          <p:cNvSpPr/>
          <p:nvPr/>
        </p:nvSpPr>
        <p:spPr>
          <a:xfrm>
            <a:off x="9600053" y="1191575"/>
            <a:ext cx="876731" cy="876731"/>
          </a:xfrm>
          <a:prstGeom prst="ellipse">
            <a:avLst/>
          </a:prstGeom>
          <a:solidFill>
            <a:schemeClr val="accent3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D9940E46-123A-4248-9009-2252813F5894}"/>
              </a:ext>
            </a:extLst>
          </p:cNvPr>
          <p:cNvSpPr/>
          <p:nvPr/>
        </p:nvSpPr>
        <p:spPr>
          <a:xfrm>
            <a:off x="900502" y="1061325"/>
            <a:ext cx="1143000" cy="1143000"/>
          </a:xfrm>
          <a:prstGeom prst="ellipse">
            <a:avLst/>
          </a:prstGeom>
          <a:solidFill>
            <a:schemeClr val="accent3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ADB64C0A-3A84-4F03-8304-AFB247F719A7}"/>
              </a:ext>
            </a:extLst>
          </p:cNvPr>
          <p:cNvSpPr/>
          <p:nvPr/>
        </p:nvSpPr>
        <p:spPr>
          <a:xfrm>
            <a:off x="1354953" y="3829207"/>
            <a:ext cx="922197" cy="922197"/>
          </a:xfrm>
          <a:prstGeom prst="ellipse">
            <a:avLst/>
          </a:prstGeom>
          <a:solidFill>
            <a:schemeClr val="accent3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3399F99C-2BE9-479B-A54E-EB70652848E3}"/>
              </a:ext>
            </a:extLst>
          </p:cNvPr>
          <p:cNvSpPr/>
          <p:nvPr/>
        </p:nvSpPr>
        <p:spPr>
          <a:xfrm>
            <a:off x="2440462" y="5352379"/>
            <a:ext cx="671357" cy="671357"/>
          </a:xfrm>
          <a:prstGeom prst="ellipse">
            <a:avLst/>
          </a:prstGeom>
          <a:solidFill>
            <a:schemeClr val="accent3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xmlns="" id="{D0B776C1-97EC-4682-99C5-8DE5655D8E14}"/>
              </a:ext>
            </a:extLst>
          </p:cNvPr>
          <p:cNvSpPr/>
          <p:nvPr/>
        </p:nvSpPr>
        <p:spPr>
          <a:xfrm>
            <a:off x="4613102" y="5112169"/>
            <a:ext cx="671357" cy="671357"/>
          </a:xfrm>
          <a:prstGeom prst="diamond">
            <a:avLst/>
          </a:prstGeom>
          <a:solidFill>
            <a:schemeClr val="accent3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xmlns="" id="{509B1B36-E6FE-4037-AD3C-93C04BA5F177}"/>
              </a:ext>
            </a:extLst>
          </p:cNvPr>
          <p:cNvSpPr/>
          <p:nvPr/>
        </p:nvSpPr>
        <p:spPr>
          <a:xfrm>
            <a:off x="7599190" y="4950494"/>
            <a:ext cx="857033" cy="857033"/>
          </a:xfrm>
          <a:prstGeom prst="triangle">
            <a:avLst/>
          </a:prstGeom>
          <a:solidFill>
            <a:schemeClr val="accent3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BF8E9347-1BEC-4FB4-A1BA-13F8BB9EB7EB}"/>
              </a:ext>
            </a:extLst>
          </p:cNvPr>
          <p:cNvSpPr/>
          <p:nvPr/>
        </p:nvSpPr>
        <p:spPr>
          <a:xfrm>
            <a:off x="9881230" y="5278478"/>
            <a:ext cx="1137120" cy="1137120"/>
          </a:xfrm>
          <a:prstGeom prst="ellipse">
            <a:avLst/>
          </a:prstGeom>
          <a:solidFill>
            <a:schemeClr val="accent3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FA91912F-AEE9-4E14-A27F-F4A9D6ED5E27}"/>
              </a:ext>
            </a:extLst>
          </p:cNvPr>
          <p:cNvSpPr/>
          <p:nvPr/>
        </p:nvSpPr>
        <p:spPr>
          <a:xfrm>
            <a:off x="10032241" y="4087442"/>
            <a:ext cx="327396" cy="327396"/>
          </a:xfrm>
          <a:prstGeom prst="ellipse">
            <a:avLst/>
          </a:prstGeom>
          <a:solidFill>
            <a:schemeClr val="accent3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8FCC8FAB-13CC-48C7-979D-353367736231}"/>
              </a:ext>
            </a:extLst>
          </p:cNvPr>
          <p:cNvSpPr/>
          <p:nvPr/>
        </p:nvSpPr>
        <p:spPr>
          <a:xfrm>
            <a:off x="3192661" y="4650783"/>
            <a:ext cx="263055" cy="263055"/>
          </a:xfrm>
          <a:prstGeom prst="ellipse">
            <a:avLst/>
          </a:prstGeom>
          <a:solidFill>
            <a:schemeClr val="accent3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xmlns="" id="{633E9DE7-AB65-4FC0-8941-8563701E2F37}"/>
              </a:ext>
            </a:extLst>
          </p:cNvPr>
          <p:cNvSpPr/>
          <p:nvPr/>
        </p:nvSpPr>
        <p:spPr>
          <a:xfrm>
            <a:off x="1602581" y="5368446"/>
            <a:ext cx="1276350" cy="1100302"/>
          </a:xfrm>
          <a:prstGeom prst="hexagon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xmlns="" id="{13A5288F-6307-4B0A-B2A7-C284173BFB2F}"/>
              </a:ext>
            </a:extLst>
          </p:cNvPr>
          <p:cNvSpPr/>
          <p:nvPr/>
        </p:nvSpPr>
        <p:spPr>
          <a:xfrm>
            <a:off x="2772728" y="4818295"/>
            <a:ext cx="1276350" cy="1100302"/>
          </a:xfrm>
          <a:prstGeom prst="hexagon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xmlns="" id="{C9AAD7EA-298B-4FBF-8847-281D900039D8}"/>
              </a:ext>
            </a:extLst>
          </p:cNvPr>
          <p:cNvSpPr/>
          <p:nvPr/>
        </p:nvSpPr>
        <p:spPr>
          <a:xfrm>
            <a:off x="1674019" y="4145354"/>
            <a:ext cx="1276350" cy="1100302"/>
          </a:xfrm>
          <a:prstGeom prst="hexagon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xmlns="" id="{65293F45-674F-4076-A913-E2D1B91F2A59}"/>
              </a:ext>
            </a:extLst>
          </p:cNvPr>
          <p:cNvSpPr/>
          <p:nvPr/>
        </p:nvSpPr>
        <p:spPr>
          <a:xfrm>
            <a:off x="503872" y="4695504"/>
            <a:ext cx="1276350" cy="1100302"/>
          </a:xfrm>
          <a:prstGeom prst="hexagon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xmlns="" id="{338A10A4-612A-4DC1-8589-B0C7C8D4A7B9}"/>
              </a:ext>
            </a:extLst>
          </p:cNvPr>
          <p:cNvSpPr/>
          <p:nvPr/>
        </p:nvSpPr>
        <p:spPr>
          <a:xfrm>
            <a:off x="575310" y="3320127"/>
            <a:ext cx="1276350" cy="1100302"/>
          </a:xfrm>
          <a:prstGeom prst="hexagon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xmlns="" id="{C9C0D39E-28C1-44DA-891E-D6AF70C4941B}"/>
              </a:ext>
            </a:extLst>
          </p:cNvPr>
          <p:cNvSpPr/>
          <p:nvPr/>
        </p:nvSpPr>
        <p:spPr>
          <a:xfrm rot="16200000">
            <a:off x="2720400" y="5354825"/>
            <a:ext cx="104657" cy="8138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xmlns="" id="{3EE01117-4D8C-4029-A114-1ED135650978}"/>
              </a:ext>
            </a:extLst>
          </p:cNvPr>
          <p:cNvSpPr/>
          <p:nvPr/>
        </p:nvSpPr>
        <p:spPr>
          <a:xfrm>
            <a:off x="3969043" y="5320810"/>
            <a:ext cx="122515" cy="9527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91C8E77C-18B7-476A-ACC4-98E794E0BEC1}"/>
              </a:ext>
            </a:extLst>
          </p:cNvPr>
          <p:cNvSpPr/>
          <p:nvPr/>
        </p:nvSpPr>
        <p:spPr>
          <a:xfrm>
            <a:off x="3007162" y="4765967"/>
            <a:ext cx="104657" cy="10465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xmlns="" id="{D169D5B5-469E-422E-9EA7-40D7EC272251}"/>
              </a:ext>
            </a:extLst>
          </p:cNvPr>
          <p:cNvSpPr/>
          <p:nvPr/>
        </p:nvSpPr>
        <p:spPr>
          <a:xfrm>
            <a:off x="3723323" y="4765967"/>
            <a:ext cx="104657" cy="10465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4742F32D-9946-40A9-A6BA-834C01FD1EF1}"/>
              </a:ext>
            </a:extLst>
          </p:cNvPr>
          <p:cNvSpPr/>
          <p:nvPr/>
        </p:nvSpPr>
        <p:spPr>
          <a:xfrm>
            <a:off x="3723323" y="5866269"/>
            <a:ext cx="104657" cy="10465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xmlns="" id="{FF123968-EDF8-484D-95E9-29462C2A5410}"/>
              </a:ext>
            </a:extLst>
          </p:cNvPr>
          <p:cNvSpPr/>
          <p:nvPr/>
        </p:nvSpPr>
        <p:spPr>
          <a:xfrm>
            <a:off x="2992280" y="5866269"/>
            <a:ext cx="104657" cy="10465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xmlns="" id="{682933D5-F45B-477B-B93B-21F391EDA82B}"/>
              </a:ext>
            </a:extLst>
          </p:cNvPr>
          <p:cNvSpPr/>
          <p:nvPr/>
        </p:nvSpPr>
        <p:spPr>
          <a:xfrm>
            <a:off x="1566594" y="5882610"/>
            <a:ext cx="71974" cy="7197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451D65A4-808C-4EDE-869F-21FBA1047E35}"/>
              </a:ext>
            </a:extLst>
          </p:cNvPr>
          <p:cNvSpPr/>
          <p:nvPr/>
        </p:nvSpPr>
        <p:spPr>
          <a:xfrm>
            <a:off x="1857747" y="5332458"/>
            <a:ext cx="71974" cy="7197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xmlns="" id="{9DEA90E5-DC20-4796-9EAA-20F86273B66A}"/>
              </a:ext>
            </a:extLst>
          </p:cNvPr>
          <p:cNvSpPr/>
          <p:nvPr/>
        </p:nvSpPr>
        <p:spPr>
          <a:xfrm>
            <a:off x="2580474" y="5332458"/>
            <a:ext cx="71974" cy="7197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xmlns="" id="{6239FA75-838D-4E38-A8AF-E5D9F0F5594C}"/>
              </a:ext>
            </a:extLst>
          </p:cNvPr>
          <p:cNvSpPr/>
          <p:nvPr/>
        </p:nvSpPr>
        <p:spPr>
          <a:xfrm>
            <a:off x="2843779" y="5882609"/>
            <a:ext cx="71974" cy="7197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B31E53D5-C0B7-4318-BC13-351EFCFCDBD9}"/>
              </a:ext>
            </a:extLst>
          </p:cNvPr>
          <p:cNvSpPr/>
          <p:nvPr/>
        </p:nvSpPr>
        <p:spPr>
          <a:xfrm>
            <a:off x="1742211" y="5213597"/>
            <a:ext cx="71974" cy="7197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xmlns="" id="{11E7D161-9EB7-4FDA-9354-244665AFFBF7}"/>
              </a:ext>
            </a:extLst>
          </p:cNvPr>
          <p:cNvSpPr/>
          <p:nvPr/>
        </p:nvSpPr>
        <p:spPr>
          <a:xfrm>
            <a:off x="1916188" y="5206504"/>
            <a:ext cx="71974" cy="7197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xmlns="" id="{69430942-FEC8-46F7-8FAB-AC108C3578E5}"/>
              </a:ext>
            </a:extLst>
          </p:cNvPr>
          <p:cNvSpPr/>
          <p:nvPr/>
        </p:nvSpPr>
        <p:spPr>
          <a:xfrm>
            <a:off x="2643962" y="5211870"/>
            <a:ext cx="71974" cy="7197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xmlns="" id="{F654876D-8A19-488B-A10B-9CF2E12DB2CC}"/>
              </a:ext>
            </a:extLst>
          </p:cNvPr>
          <p:cNvSpPr/>
          <p:nvPr/>
        </p:nvSpPr>
        <p:spPr>
          <a:xfrm>
            <a:off x="2906791" y="4659519"/>
            <a:ext cx="71974" cy="7197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A12F9A78-59D7-4029-BF45-2BE5C59FB1D9}"/>
              </a:ext>
            </a:extLst>
          </p:cNvPr>
          <p:cNvSpPr/>
          <p:nvPr/>
        </p:nvSpPr>
        <p:spPr>
          <a:xfrm>
            <a:off x="2642846" y="4112532"/>
            <a:ext cx="71974" cy="7197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xmlns="" id="{47D45A43-3124-4356-A149-CBECB788DE2F}"/>
              </a:ext>
            </a:extLst>
          </p:cNvPr>
          <p:cNvSpPr/>
          <p:nvPr/>
        </p:nvSpPr>
        <p:spPr>
          <a:xfrm>
            <a:off x="1916187" y="4112532"/>
            <a:ext cx="71974" cy="7197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xmlns="" id="{01EE6A40-4D3A-41F6-809F-0A6F9CEF0E35}"/>
              </a:ext>
            </a:extLst>
          </p:cNvPr>
          <p:cNvSpPr/>
          <p:nvPr/>
        </p:nvSpPr>
        <p:spPr>
          <a:xfrm>
            <a:off x="1643955" y="4661226"/>
            <a:ext cx="71974" cy="7197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xmlns="" id="{EB2042F6-C733-4B56-A56E-F0B8ED3B845A}"/>
              </a:ext>
            </a:extLst>
          </p:cNvPr>
          <p:cNvSpPr/>
          <p:nvPr/>
        </p:nvSpPr>
        <p:spPr>
          <a:xfrm>
            <a:off x="1472003" y="4661226"/>
            <a:ext cx="71974" cy="7197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xmlns="" id="{2F6806AF-2315-47E5-862B-05250AB20741}"/>
              </a:ext>
            </a:extLst>
          </p:cNvPr>
          <p:cNvSpPr/>
          <p:nvPr/>
        </p:nvSpPr>
        <p:spPr>
          <a:xfrm>
            <a:off x="1472003" y="5759819"/>
            <a:ext cx="71974" cy="7197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xmlns="" id="{1C649FE0-FCD0-4D2A-99E0-D5D54EFADDD9}"/>
              </a:ext>
            </a:extLst>
          </p:cNvPr>
          <p:cNvSpPr/>
          <p:nvPr/>
        </p:nvSpPr>
        <p:spPr>
          <a:xfrm>
            <a:off x="1537518" y="4384442"/>
            <a:ext cx="71974" cy="7197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xmlns="" id="{B0D902D9-0688-45B0-BF19-CFB5DDF31DE0}"/>
              </a:ext>
            </a:extLst>
          </p:cNvPr>
          <p:cNvSpPr/>
          <p:nvPr/>
        </p:nvSpPr>
        <p:spPr>
          <a:xfrm>
            <a:off x="1804574" y="3834291"/>
            <a:ext cx="71974" cy="71974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xmlns="" id="{9BFB02D0-4A04-4FF4-A500-1C33812A705F}"/>
              </a:ext>
            </a:extLst>
          </p:cNvPr>
          <p:cNvSpPr/>
          <p:nvPr/>
        </p:nvSpPr>
        <p:spPr>
          <a:xfrm>
            <a:off x="1543977" y="3285849"/>
            <a:ext cx="71974" cy="7197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F3DB430B-7F81-4601-AA9D-25B205DBA3E6}"/>
              </a:ext>
            </a:extLst>
          </p:cNvPr>
          <p:cNvGrpSpPr/>
          <p:nvPr/>
        </p:nvGrpSpPr>
        <p:grpSpPr>
          <a:xfrm>
            <a:off x="575310" y="1187291"/>
            <a:ext cx="2451822" cy="1747185"/>
            <a:chOff x="-1264920" y="-460276"/>
            <a:chExt cx="3269096" cy="2329580"/>
          </a:xfrm>
        </p:grpSpPr>
        <p:sp>
          <p:nvSpPr>
            <p:cNvPr id="51" name="Hexagon 50">
              <a:extLst>
                <a:ext uri="{FF2B5EF4-FFF2-40B4-BE49-F238E27FC236}">
                  <a16:creationId xmlns:a16="http://schemas.microsoft.com/office/drawing/2014/main" xmlns="" id="{58149276-5256-459C-AEAD-9436C915EBCB}"/>
                </a:ext>
              </a:extLst>
            </p:cNvPr>
            <p:cNvSpPr/>
            <p:nvPr/>
          </p:nvSpPr>
          <p:spPr>
            <a:xfrm>
              <a:off x="255905" y="-460276"/>
              <a:ext cx="1701800" cy="1467069"/>
            </a:xfrm>
            <a:prstGeom prst="hexagon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2" name="Hexagon 51">
              <a:extLst>
                <a:ext uri="{FF2B5EF4-FFF2-40B4-BE49-F238E27FC236}">
                  <a16:creationId xmlns:a16="http://schemas.microsoft.com/office/drawing/2014/main" xmlns="" id="{49A166E9-59BF-4303-90C2-BF8C478AA813}"/>
                </a:ext>
              </a:extLst>
            </p:cNvPr>
            <p:cNvSpPr/>
            <p:nvPr/>
          </p:nvSpPr>
          <p:spPr>
            <a:xfrm>
              <a:off x="-1264920" y="355119"/>
              <a:ext cx="1701800" cy="1467069"/>
            </a:xfrm>
            <a:prstGeom prst="hexagon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xmlns="" id="{7F9754E3-B066-4AD2-8FB1-CA4DE63E59BA}"/>
                </a:ext>
              </a:extLst>
            </p:cNvPr>
            <p:cNvSpPr/>
            <p:nvPr/>
          </p:nvSpPr>
          <p:spPr>
            <a:xfrm>
              <a:off x="23095" y="1773339"/>
              <a:ext cx="95965" cy="959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xmlns="" id="{6E4ADDD0-313E-4BF4-8026-78331410AC7F}"/>
                </a:ext>
              </a:extLst>
            </p:cNvPr>
            <p:cNvSpPr/>
            <p:nvPr/>
          </p:nvSpPr>
          <p:spPr>
            <a:xfrm>
              <a:off x="384211" y="1040670"/>
              <a:ext cx="95965" cy="959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xmlns="" id="{D27B7086-577B-4F04-AB1E-70F87D7E0B25}"/>
                </a:ext>
              </a:extLst>
            </p:cNvPr>
            <p:cNvSpPr/>
            <p:nvPr/>
          </p:nvSpPr>
          <p:spPr>
            <a:xfrm>
              <a:off x="24641" y="308547"/>
              <a:ext cx="95965" cy="959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xmlns="" id="{FDA7C954-12AE-433E-88FA-ED39F7AD3D57}"/>
                </a:ext>
              </a:extLst>
            </p:cNvPr>
            <p:cNvSpPr/>
            <p:nvPr/>
          </p:nvSpPr>
          <p:spPr>
            <a:xfrm>
              <a:off x="570898" y="965273"/>
              <a:ext cx="95965" cy="9596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xmlns="" id="{6BA9C73F-281D-4E06-AA15-3E4EC3436DA8}"/>
                </a:ext>
              </a:extLst>
            </p:cNvPr>
            <p:cNvSpPr/>
            <p:nvPr/>
          </p:nvSpPr>
          <p:spPr>
            <a:xfrm>
              <a:off x="1539776" y="965273"/>
              <a:ext cx="95965" cy="9596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xmlns="" id="{A79654E5-0C52-44DA-B00D-A8E11A807CD8}"/>
                </a:ext>
              </a:extLst>
            </p:cNvPr>
            <p:cNvSpPr/>
            <p:nvPr/>
          </p:nvSpPr>
          <p:spPr>
            <a:xfrm>
              <a:off x="1908211" y="225275"/>
              <a:ext cx="95965" cy="9596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xmlns="" id="{97D8F611-1596-4DD2-BBF2-5E9B7280B61E}"/>
                </a:ext>
              </a:extLst>
            </p:cNvPr>
            <p:cNvSpPr/>
            <p:nvPr/>
          </p:nvSpPr>
          <p:spPr>
            <a:xfrm>
              <a:off x="216177" y="225275"/>
              <a:ext cx="95965" cy="9596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61" name="Hexagon 60">
            <a:extLst>
              <a:ext uri="{FF2B5EF4-FFF2-40B4-BE49-F238E27FC236}">
                <a16:creationId xmlns:a16="http://schemas.microsoft.com/office/drawing/2014/main" xmlns="" id="{E7D8221D-6835-4F2B-A8E3-9D40261E4F70}"/>
              </a:ext>
            </a:extLst>
          </p:cNvPr>
          <p:cNvSpPr/>
          <p:nvPr/>
        </p:nvSpPr>
        <p:spPr>
          <a:xfrm rot="5400000">
            <a:off x="10044904" y="1388368"/>
            <a:ext cx="1276350" cy="1100302"/>
          </a:xfrm>
          <a:prstGeom prst="hexagon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xmlns="" id="{64F20A39-F481-4BB3-BCB7-D2BD4C54932B}"/>
              </a:ext>
            </a:extLst>
          </p:cNvPr>
          <p:cNvSpPr/>
          <p:nvPr/>
        </p:nvSpPr>
        <p:spPr>
          <a:xfrm rot="5400000">
            <a:off x="9486045" y="1125736"/>
            <a:ext cx="71974" cy="7197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xmlns="" id="{05CBFB4D-4BB9-4D05-B759-458A3D6A0B23}"/>
              </a:ext>
            </a:extLst>
          </p:cNvPr>
          <p:cNvSpPr/>
          <p:nvPr/>
        </p:nvSpPr>
        <p:spPr>
          <a:xfrm rot="5400000">
            <a:off x="10035546" y="1396573"/>
            <a:ext cx="71974" cy="7197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xmlns="" id="{AA148547-1FDB-4D28-8145-8C74D6E940B2}"/>
              </a:ext>
            </a:extLst>
          </p:cNvPr>
          <p:cNvSpPr/>
          <p:nvPr/>
        </p:nvSpPr>
        <p:spPr>
          <a:xfrm rot="5400000">
            <a:off x="10584639" y="1126896"/>
            <a:ext cx="71974" cy="7197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xmlns="" id="{711574E6-A016-4FFE-83DE-70382B12A936}"/>
              </a:ext>
            </a:extLst>
          </p:cNvPr>
          <p:cNvSpPr/>
          <p:nvPr/>
        </p:nvSpPr>
        <p:spPr>
          <a:xfrm rot="5400000">
            <a:off x="10092094" y="1536588"/>
            <a:ext cx="71974" cy="7197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xmlns="" id="{5AC9B260-D249-4FF2-852F-00B4A8C3B86C}"/>
              </a:ext>
            </a:extLst>
          </p:cNvPr>
          <p:cNvSpPr/>
          <p:nvPr/>
        </p:nvSpPr>
        <p:spPr>
          <a:xfrm rot="5400000">
            <a:off x="10092094" y="2263247"/>
            <a:ext cx="71974" cy="7197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xmlns="" id="{85A28270-FED5-49CE-894A-F1C28B9D4CFB}"/>
              </a:ext>
            </a:extLst>
          </p:cNvPr>
          <p:cNvSpPr/>
          <p:nvPr/>
        </p:nvSpPr>
        <p:spPr>
          <a:xfrm rot="5400000">
            <a:off x="10647093" y="2539573"/>
            <a:ext cx="71974" cy="7197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xmlns="" id="{0411A275-2F1A-4DDB-AB88-A856E1D65F02}"/>
              </a:ext>
            </a:extLst>
          </p:cNvPr>
          <p:cNvSpPr/>
          <p:nvPr/>
        </p:nvSpPr>
        <p:spPr>
          <a:xfrm rot="5400000">
            <a:off x="10647093" y="1270548"/>
            <a:ext cx="71974" cy="7197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E7C6334F-6411-41EC-AD7D-179EDD8B58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E6B02CEE-3AF8-4349-9B3E-8970E6DF62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AAA01CF0-3FB5-44EB-B7DE-F2E86374C2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12801" y="2337771"/>
            <a:ext cx="4237814" cy="4161319"/>
            <a:chOff x="1599923" y="2633986"/>
            <a:chExt cx="4237814" cy="4161319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5960" y="5276131"/>
              <a:ext cx="1090318" cy="1075904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9923" y="2998614"/>
              <a:ext cx="945955" cy="918263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2355" y="2633986"/>
              <a:ext cx="1325382" cy="2990669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1917745" y="6459043"/>
              <a:ext cx="766747" cy="3362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College</a:t>
              </a:r>
              <a:endParaRPr lang="en-US" b="1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689527" y="3961190"/>
              <a:ext cx="1007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Program</a:t>
              </a:r>
              <a:endParaRPr lang="en-US" b="1" dirty="0"/>
            </a:p>
          </p:txBody>
        </p:sp>
        <p:cxnSp>
          <p:nvCxnSpPr>
            <p:cNvPr id="64" name="Straight Arrow Connector 63"/>
            <p:cNvCxnSpPr/>
            <p:nvPr/>
          </p:nvCxnSpPr>
          <p:spPr>
            <a:xfrm flipH="1">
              <a:off x="3175313" y="4843607"/>
              <a:ext cx="1493103" cy="122722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 rot="19232339">
              <a:off x="3004411" y="5015263"/>
              <a:ext cx="17951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Takes_Admission_In</a:t>
              </a:r>
              <a:endParaRPr lang="en-US" sz="14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668416" y="5521015"/>
              <a:ext cx="822852" cy="3362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Student</a:t>
              </a:r>
              <a:endParaRPr lang="en-US" b="1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2280955" y="4350956"/>
              <a:ext cx="0" cy="81819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 rot="5400000" flipV="1">
              <a:off x="1702787" y="4682036"/>
              <a:ext cx="6408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Offers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0357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12802" y="2350651"/>
            <a:ext cx="4237814" cy="4161319"/>
            <a:chOff x="1599923" y="2633986"/>
            <a:chExt cx="4237814" cy="4161319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5960" y="5276131"/>
              <a:ext cx="1090318" cy="1075904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9923" y="2998614"/>
              <a:ext cx="945955" cy="918263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2355" y="2633986"/>
              <a:ext cx="1325382" cy="2990669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1917745" y="6459043"/>
              <a:ext cx="766747" cy="3362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College</a:t>
              </a:r>
              <a:endParaRPr lang="en-US" b="1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689527" y="3961190"/>
              <a:ext cx="1007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Program</a:t>
              </a:r>
              <a:endParaRPr lang="en-US" b="1" dirty="0"/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 flipH="1" flipV="1">
              <a:off x="2769241" y="3854181"/>
              <a:ext cx="1785120" cy="55679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H="1">
              <a:off x="3175313" y="4843607"/>
              <a:ext cx="1493103" cy="122722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 rot="19232339">
              <a:off x="3004411" y="5015263"/>
              <a:ext cx="17951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Takes_Admission_In</a:t>
              </a:r>
              <a:endParaRPr lang="en-US" sz="14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668416" y="5521015"/>
              <a:ext cx="822852" cy="3362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Student</a:t>
              </a:r>
              <a:endParaRPr lang="en-US" b="1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2280955" y="4350956"/>
              <a:ext cx="0" cy="81819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 rot="5400000" flipV="1">
              <a:off x="1702787" y="4682036"/>
              <a:ext cx="6408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Offers</a:t>
              </a:r>
              <a:endParaRPr lang="en-US" sz="1400" dirty="0"/>
            </a:p>
          </p:txBody>
        </p:sp>
        <p:sp>
          <p:nvSpPr>
            <p:cNvPr id="15" name="TextBox 14"/>
            <p:cNvSpPr txBox="1"/>
            <p:nvPr/>
          </p:nvSpPr>
          <p:spPr>
            <a:xfrm rot="1036858">
              <a:off x="3251936" y="3837304"/>
              <a:ext cx="11548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Enrolls_In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6868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612802" y="1010163"/>
            <a:ext cx="4237814" cy="5500107"/>
            <a:chOff x="1599923" y="1357893"/>
            <a:chExt cx="4237814" cy="5500107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5960" y="5338826"/>
              <a:ext cx="1090318" cy="1075904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9923" y="2998614"/>
              <a:ext cx="945955" cy="918263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5313" y="1357893"/>
              <a:ext cx="1067522" cy="910380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2355" y="2696681"/>
              <a:ext cx="1325382" cy="2990669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1917745" y="6521738"/>
              <a:ext cx="766747" cy="3362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College</a:t>
              </a:r>
              <a:endParaRPr lang="en-US" b="1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689527" y="4023885"/>
              <a:ext cx="1007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Program</a:t>
              </a:r>
              <a:endParaRPr lang="en-US" b="1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498985" y="2217649"/>
              <a:ext cx="845757" cy="3362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Syllabus</a:t>
              </a:r>
              <a:endParaRPr lang="en-US" b="1" dirty="0"/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 flipH="1" flipV="1">
              <a:off x="2769241" y="3916876"/>
              <a:ext cx="1785120" cy="55679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H="1">
              <a:off x="3175313" y="4906302"/>
              <a:ext cx="1493103" cy="122722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H="1" flipV="1">
              <a:off x="3921864" y="2700907"/>
              <a:ext cx="725036" cy="142841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 rot="3580467">
              <a:off x="3976042" y="3200893"/>
              <a:ext cx="946842" cy="270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Covers</a:t>
              </a:r>
              <a:endParaRPr lang="en-US" sz="14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668416" y="5583710"/>
              <a:ext cx="822852" cy="3362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Student</a:t>
              </a:r>
              <a:endParaRPr lang="en-US" b="1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2280955" y="4350956"/>
              <a:ext cx="0" cy="81819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 rot="5400000" flipV="1">
              <a:off x="1702787" y="4682036"/>
              <a:ext cx="6408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Offers</a:t>
              </a:r>
              <a:endParaRPr lang="en-US" sz="1400" dirty="0"/>
            </a:p>
          </p:txBody>
        </p:sp>
        <p:sp>
          <p:nvSpPr>
            <p:cNvPr id="19" name="TextBox 18"/>
            <p:cNvSpPr txBox="1"/>
            <p:nvPr/>
          </p:nvSpPr>
          <p:spPr>
            <a:xfrm rot="19232339">
              <a:off x="3037036" y="5133148"/>
              <a:ext cx="17083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Takes_Admission_In</a:t>
              </a:r>
              <a:endParaRPr lang="en-US" sz="1400" dirty="0"/>
            </a:p>
          </p:txBody>
        </p:sp>
        <p:sp>
          <p:nvSpPr>
            <p:cNvPr id="20" name="TextBox 19"/>
            <p:cNvSpPr txBox="1"/>
            <p:nvPr/>
          </p:nvSpPr>
          <p:spPr>
            <a:xfrm rot="1036858">
              <a:off x="3251936" y="3837304"/>
              <a:ext cx="11548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Enrolls_In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6521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25681" y="1010164"/>
            <a:ext cx="8648717" cy="5500107"/>
            <a:chOff x="1599923" y="1357893"/>
            <a:chExt cx="8648717" cy="5500107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5960" y="5338826"/>
              <a:ext cx="1090318" cy="1075904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9923" y="2998614"/>
              <a:ext cx="945955" cy="918263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2831" y="1357893"/>
              <a:ext cx="1014338" cy="1028612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5313" y="1357893"/>
              <a:ext cx="1067522" cy="910380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2355" y="2696681"/>
              <a:ext cx="1325382" cy="2990669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1917745" y="6521738"/>
              <a:ext cx="766747" cy="3362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College</a:t>
              </a:r>
              <a:endParaRPr lang="en-US" b="1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689527" y="4023885"/>
              <a:ext cx="1007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Program</a:t>
              </a:r>
              <a:endParaRPr lang="en-US" b="1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498985" y="2217649"/>
              <a:ext cx="845757" cy="3362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Syllabus</a:t>
              </a:r>
              <a:endParaRPr lang="en-US" b="1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902831" y="2397978"/>
              <a:ext cx="1022741" cy="3362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BISE Exam</a:t>
              </a:r>
              <a:endParaRPr lang="en-US" b="1" dirty="0"/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 flipH="1" flipV="1">
              <a:off x="2769241" y="3916876"/>
              <a:ext cx="1785120" cy="55679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H="1">
              <a:off x="3175313" y="4906302"/>
              <a:ext cx="1493103" cy="122722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H="1" flipV="1">
              <a:off x="3921864" y="2700907"/>
              <a:ext cx="725036" cy="142841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V="1">
              <a:off x="5565377" y="2842485"/>
              <a:ext cx="1660633" cy="143246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Rounded Rectangle 68"/>
            <p:cNvSpPr/>
            <p:nvPr/>
          </p:nvSpPr>
          <p:spPr>
            <a:xfrm>
              <a:off x="8914870" y="1729748"/>
              <a:ext cx="1333770" cy="824164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BISE</a:t>
              </a:r>
              <a:endPara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70" name="Straight Arrow Connector 69"/>
            <p:cNvCxnSpPr/>
            <p:nvPr/>
          </p:nvCxnSpPr>
          <p:spPr>
            <a:xfrm flipH="1">
              <a:off x="7869525" y="2385780"/>
              <a:ext cx="1012029" cy="5484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 rot="19196020">
              <a:off x="5817563" y="3227998"/>
              <a:ext cx="912720" cy="28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Gives</a:t>
              </a:r>
              <a:endParaRPr lang="en-US" sz="1400" dirty="0"/>
            </a:p>
          </p:txBody>
        </p:sp>
        <p:sp>
          <p:nvSpPr>
            <p:cNvPr id="77" name="TextBox 76"/>
            <p:cNvSpPr txBox="1"/>
            <p:nvPr/>
          </p:nvSpPr>
          <p:spPr>
            <a:xfrm rot="21447518">
              <a:off x="8002150" y="2077540"/>
              <a:ext cx="912720" cy="28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Takes</a:t>
              </a:r>
              <a:endParaRPr lang="en-US" sz="1400" dirty="0"/>
            </a:p>
          </p:txBody>
        </p:sp>
        <p:sp>
          <p:nvSpPr>
            <p:cNvPr id="78" name="TextBox 77"/>
            <p:cNvSpPr txBox="1"/>
            <p:nvPr/>
          </p:nvSpPr>
          <p:spPr>
            <a:xfrm rot="3580467">
              <a:off x="3976042" y="3200893"/>
              <a:ext cx="946842" cy="270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Covers</a:t>
              </a:r>
              <a:endParaRPr lang="en-US" sz="14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668416" y="5583710"/>
              <a:ext cx="822852" cy="3362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Student</a:t>
              </a:r>
              <a:endParaRPr lang="en-US" b="1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2280955" y="4350956"/>
              <a:ext cx="0" cy="81819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 rot="5400000" flipV="1">
              <a:off x="1702787" y="4682036"/>
              <a:ext cx="6408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Offers</a:t>
              </a:r>
              <a:endParaRPr lang="en-US" sz="1400" dirty="0"/>
            </a:p>
          </p:txBody>
        </p:sp>
        <p:sp>
          <p:nvSpPr>
            <p:cNvPr id="27" name="TextBox 26"/>
            <p:cNvSpPr txBox="1"/>
            <p:nvPr/>
          </p:nvSpPr>
          <p:spPr>
            <a:xfrm rot="19232339">
              <a:off x="3037036" y="5133148"/>
              <a:ext cx="17083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Takes_Admission_In</a:t>
              </a:r>
              <a:endParaRPr lang="en-US" sz="1400" dirty="0"/>
            </a:p>
          </p:txBody>
        </p:sp>
        <p:sp>
          <p:nvSpPr>
            <p:cNvPr id="28" name="TextBox 27"/>
            <p:cNvSpPr txBox="1"/>
            <p:nvPr/>
          </p:nvSpPr>
          <p:spPr>
            <a:xfrm rot="1036858">
              <a:off x="3251936" y="3837304"/>
              <a:ext cx="11548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Enrolls_In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4919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12801" y="1010163"/>
            <a:ext cx="8648717" cy="5500107"/>
            <a:chOff x="1599923" y="1357893"/>
            <a:chExt cx="8648717" cy="5500107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5960" y="5338826"/>
              <a:ext cx="1090318" cy="1075904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9923" y="2998614"/>
              <a:ext cx="945955" cy="918263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2831" y="1357893"/>
              <a:ext cx="1014338" cy="1028612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3982" y="3457745"/>
              <a:ext cx="877572" cy="1020729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5313" y="1357893"/>
              <a:ext cx="1067522" cy="910380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2355" y="2696681"/>
              <a:ext cx="1325382" cy="2990669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1917745" y="6521738"/>
              <a:ext cx="766747" cy="3362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College</a:t>
              </a:r>
              <a:endParaRPr lang="en-US" b="1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689527" y="4023885"/>
              <a:ext cx="1007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Program</a:t>
              </a:r>
              <a:endParaRPr lang="en-US" b="1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498985" y="2217649"/>
              <a:ext cx="845757" cy="3362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Syllabus</a:t>
              </a:r>
              <a:endParaRPr lang="en-US" b="1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902831" y="2397978"/>
              <a:ext cx="1022741" cy="3362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BISE Exam</a:t>
              </a:r>
              <a:endParaRPr lang="en-US" b="1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925572" y="4431286"/>
              <a:ext cx="1090440" cy="3362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BISE Result</a:t>
              </a:r>
              <a:endParaRPr lang="en-US" b="1" dirty="0"/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 flipH="1" flipV="1">
              <a:off x="2769241" y="3916876"/>
              <a:ext cx="1785120" cy="55679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H="1">
              <a:off x="3175313" y="4906302"/>
              <a:ext cx="1493103" cy="122722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H="1" flipV="1">
              <a:off x="3921864" y="2700907"/>
              <a:ext cx="725036" cy="142841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V="1">
              <a:off x="5565377" y="2842485"/>
              <a:ext cx="1660633" cy="143246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V="1">
              <a:off x="5657040" y="4192016"/>
              <a:ext cx="2212483" cy="23927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Rounded Rectangle 68"/>
            <p:cNvSpPr/>
            <p:nvPr/>
          </p:nvSpPr>
          <p:spPr>
            <a:xfrm>
              <a:off x="8914870" y="1729748"/>
              <a:ext cx="1333770" cy="824164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BISE</a:t>
              </a:r>
              <a:endPara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70" name="Straight Arrow Connector 69"/>
            <p:cNvCxnSpPr/>
            <p:nvPr/>
          </p:nvCxnSpPr>
          <p:spPr>
            <a:xfrm flipH="1">
              <a:off x="7869525" y="2385780"/>
              <a:ext cx="1012029" cy="5484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H="1">
              <a:off x="8291104" y="2491634"/>
              <a:ext cx="589857" cy="96611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 rot="19196020">
              <a:off x="5817563" y="3227998"/>
              <a:ext cx="912720" cy="28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Gives</a:t>
              </a:r>
              <a:endParaRPr lang="en-US" sz="1400" dirty="0"/>
            </a:p>
          </p:txBody>
        </p:sp>
        <p:sp>
          <p:nvSpPr>
            <p:cNvPr id="75" name="TextBox 74"/>
            <p:cNvSpPr txBox="1"/>
            <p:nvPr/>
          </p:nvSpPr>
          <p:spPr>
            <a:xfrm rot="21111221">
              <a:off x="6238075" y="3929064"/>
              <a:ext cx="912720" cy="28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Gets</a:t>
              </a:r>
              <a:endParaRPr lang="en-US" sz="1400" dirty="0"/>
            </a:p>
          </p:txBody>
        </p:sp>
        <p:sp>
          <p:nvSpPr>
            <p:cNvPr id="76" name="TextBox 75"/>
            <p:cNvSpPr txBox="1"/>
            <p:nvPr/>
          </p:nvSpPr>
          <p:spPr>
            <a:xfrm rot="18178729">
              <a:off x="7834013" y="2805720"/>
              <a:ext cx="10886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Announces</a:t>
              </a:r>
              <a:endParaRPr lang="en-US" sz="1400" dirty="0"/>
            </a:p>
          </p:txBody>
        </p:sp>
        <p:sp>
          <p:nvSpPr>
            <p:cNvPr id="77" name="TextBox 76"/>
            <p:cNvSpPr txBox="1"/>
            <p:nvPr/>
          </p:nvSpPr>
          <p:spPr>
            <a:xfrm rot="21447518">
              <a:off x="8002150" y="2077540"/>
              <a:ext cx="912720" cy="28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Takes</a:t>
              </a:r>
              <a:endParaRPr lang="en-US" sz="1400" dirty="0"/>
            </a:p>
          </p:txBody>
        </p:sp>
        <p:sp>
          <p:nvSpPr>
            <p:cNvPr id="78" name="TextBox 77"/>
            <p:cNvSpPr txBox="1"/>
            <p:nvPr/>
          </p:nvSpPr>
          <p:spPr>
            <a:xfrm rot="3580467">
              <a:off x="3976042" y="3200893"/>
              <a:ext cx="946842" cy="270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Covers</a:t>
              </a:r>
              <a:endParaRPr lang="en-US" sz="14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668416" y="5583710"/>
              <a:ext cx="822852" cy="3362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Student</a:t>
              </a:r>
              <a:endParaRPr lang="en-US" b="1" dirty="0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V="1">
              <a:off x="2280955" y="4350956"/>
              <a:ext cx="0" cy="81819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 rot="5400000" flipV="1">
              <a:off x="1702787" y="4682036"/>
              <a:ext cx="6408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Offers</a:t>
              </a:r>
              <a:endParaRPr lang="en-US" sz="1400" dirty="0"/>
            </a:p>
          </p:txBody>
        </p:sp>
        <p:sp>
          <p:nvSpPr>
            <p:cNvPr id="34" name="TextBox 33"/>
            <p:cNvSpPr txBox="1"/>
            <p:nvPr/>
          </p:nvSpPr>
          <p:spPr>
            <a:xfrm rot="19232339">
              <a:off x="3037036" y="5133148"/>
              <a:ext cx="17083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Takes_Admission_In</a:t>
              </a:r>
              <a:endParaRPr lang="en-US" sz="1400" dirty="0"/>
            </a:p>
          </p:txBody>
        </p:sp>
        <p:sp>
          <p:nvSpPr>
            <p:cNvPr id="36" name="TextBox 35"/>
            <p:cNvSpPr txBox="1"/>
            <p:nvPr/>
          </p:nvSpPr>
          <p:spPr>
            <a:xfrm rot="1036858">
              <a:off x="3251936" y="3837304"/>
              <a:ext cx="11548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Enrolls_In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1256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99923" y="1010164"/>
            <a:ext cx="8648717" cy="5500107"/>
            <a:chOff x="1599923" y="1357893"/>
            <a:chExt cx="8648717" cy="5500107"/>
          </a:xfrm>
        </p:grpSpPr>
        <p:grpSp>
          <p:nvGrpSpPr>
            <p:cNvPr id="49" name="Group 48"/>
            <p:cNvGrpSpPr/>
            <p:nvPr/>
          </p:nvGrpSpPr>
          <p:grpSpPr>
            <a:xfrm>
              <a:off x="1599923" y="1357893"/>
              <a:ext cx="8648717" cy="5500107"/>
              <a:chOff x="1474077" y="437054"/>
              <a:chExt cx="9854413" cy="6041020"/>
            </a:xfrm>
          </p:grpSpPr>
          <p:pic>
            <p:nvPicPr>
              <p:cNvPr id="50" name="Picture 4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51867" y="4809495"/>
                <a:ext cx="1242316" cy="1181715"/>
              </a:xfrm>
              <a:prstGeom prst="rect">
                <a:avLst/>
              </a:prstGeom>
            </p:spPr>
          </p:pic>
          <p:pic>
            <p:nvPicPr>
              <p:cNvPr id="51" name="Picture 5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74077" y="2239133"/>
                <a:ext cx="1077828" cy="1008570"/>
              </a:xfrm>
              <a:prstGeom prst="rect">
                <a:avLst/>
              </a:prstGeom>
            </p:spPr>
          </p:pic>
          <p:pic>
            <p:nvPicPr>
              <p:cNvPr id="52" name="Picture 5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16250" y="437054"/>
                <a:ext cx="1155744" cy="1129772"/>
              </a:xfrm>
              <a:prstGeom prst="rect">
                <a:avLst/>
              </a:prstGeom>
            </p:spPr>
          </p:pic>
          <p:pic>
            <p:nvPicPr>
              <p:cNvPr id="53" name="Picture 52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53086" y="4644441"/>
                <a:ext cx="1470203" cy="1440915"/>
              </a:xfrm>
              <a:prstGeom prst="rect">
                <a:avLst/>
              </a:prstGeom>
            </p:spPr>
          </p:pic>
          <p:pic>
            <p:nvPicPr>
              <p:cNvPr id="54" name="Picture 5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0910" y="2743418"/>
                <a:ext cx="999912" cy="1121114"/>
              </a:xfrm>
              <a:prstGeom prst="rect">
                <a:avLst/>
              </a:prstGeom>
            </p:spPr>
          </p:pic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69088" y="437054"/>
                <a:ext cx="1216343" cy="999912"/>
              </a:xfrm>
              <a:prstGeom prst="rect">
                <a:avLst/>
              </a:prstGeom>
            </p:spPr>
          </p:pic>
          <p:pic>
            <p:nvPicPr>
              <p:cNvPr id="56" name="Picture 55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92524" y="1907506"/>
                <a:ext cx="1510150" cy="3284789"/>
              </a:xfrm>
              <a:prstGeom prst="rect">
                <a:avLst/>
              </a:prstGeom>
            </p:spPr>
          </p:pic>
          <p:sp>
            <p:nvSpPr>
              <p:cNvPr id="57" name="TextBox 56"/>
              <p:cNvSpPr txBox="1"/>
              <p:nvPr/>
            </p:nvSpPr>
            <p:spPr>
              <a:xfrm>
                <a:off x="1836206" y="6108742"/>
                <a:ext cx="8736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College</a:t>
                </a:r>
                <a:endParaRPr lang="en-US" b="1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576172" y="3365235"/>
                <a:ext cx="1148122" cy="4056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Program</a:t>
                </a:r>
                <a:endParaRPr lang="en-US" b="1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3637883" y="1381364"/>
                <a:ext cx="9636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Syllabus</a:t>
                </a:r>
                <a:endParaRPr lang="en-US" b="1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7516250" y="1579427"/>
                <a:ext cx="11653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BISE Exam</a:t>
                </a:r>
                <a:endParaRPr lang="en-US" b="1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8681569" y="3812703"/>
                <a:ext cx="12424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BISE Result</a:t>
                </a:r>
                <a:endParaRPr lang="en-US" b="1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8363027" y="6100759"/>
                <a:ext cx="10055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Facilities</a:t>
                </a:r>
                <a:endParaRPr lang="en-US" b="1" dirty="0"/>
              </a:p>
            </p:txBody>
          </p:sp>
          <p:cxnSp>
            <p:nvCxnSpPr>
              <p:cNvPr id="63" name="Straight Arrow Connector 62"/>
              <p:cNvCxnSpPr/>
              <p:nvPr/>
            </p:nvCxnSpPr>
            <p:spPr>
              <a:xfrm flipH="1" flipV="1">
                <a:off x="2806407" y="3247703"/>
                <a:ext cx="2033979" cy="611551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/>
              <p:nvPr/>
            </p:nvCxnSpPr>
            <p:spPr>
              <a:xfrm flipH="1">
                <a:off x="3269088" y="4334435"/>
                <a:ext cx="1701253" cy="1347917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/>
              <p:nvPr/>
            </p:nvCxnSpPr>
            <p:spPr>
              <a:xfrm flipH="1" flipV="1">
                <a:off x="4119714" y="1912148"/>
                <a:ext cx="826112" cy="1568896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/>
              <p:nvPr/>
            </p:nvCxnSpPr>
            <p:spPr>
              <a:xfrm flipV="1">
                <a:off x="5992345" y="2067650"/>
                <a:ext cx="1892138" cy="1573346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/>
              <p:nvPr/>
            </p:nvCxnSpPr>
            <p:spPr>
              <a:xfrm flipV="1">
                <a:off x="6096787" y="3549901"/>
                <a:ext cx="2520920" cy="262802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 flipV="1">
                <a:off x="2956699" y="6107821"/>
                <a:ext cx="5406328" cy="921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9" name="Rounded Rectangle 68"/>
              <p:cNvSpPr/>
              <p:nvPr/>
            </p:nvSpPr>
            <p:spPr>
              <a:xfrm>
                <a:off x="9808783" y="845479"/>
                <a:ext cx="1519707" cy="905217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BISE</a:t>
                </a:r>
                <a:endParaRPr lang="en-US" sz="3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70" name="Straight Arrow Connector 69"/>
              <p:cNvCxnSpPr/>
              <p:nvPr/>
            </p:nvCxnSpPr>
            <p:spPr>
              <a:xfrm flipH="1">
                <a:off x="8617708" y="1566030"/>
                <a:ext cx="1153114" cy="60241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 flipH="1">
                <a:off x="9098059" y="1682294"/>
                <a:ext cx="672088" cy="1061124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3" name="TextBox 72"/>
              <p:cNvSpPr txBox="1"/>
              <p:nvPr/>
            </p:nvSpPr>
            <p:spPr>
              <a:xfrm>
                <a:off x="5387925" y="5738942"/>
                <a:ext cx="1039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Provides</a:t>
                </a:r>
                <a:endParaRPr lang="en-US" sz="14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 rot="19196020">
                <a:off x="6279688" y="2491076"/>
                <a:ext cx="1039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Gives</a:t>
                </a:r>
                <a:endParaRPr lang="en-US" sz="14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 rot="21111221">
                <a:off x="6758822" y="3261089"/>
                <a:ext cx="1039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Gets</a:t>
                </a:r>
                <a:endParaRPr lang="en-US" sz="14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 rot="21447518">
                <a:off x="8768823" y="1227475"/>
                <a:ext cx="1039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Takes</a:t>
                </a:r>
                <a:endParaRPr lang="en-US" sz="1400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 rot="3580467">
                <a:off x="4200884" y="2455760"/>
                <a:ext cx="1039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Covers</a:t>
                </a:r>
                <a:endParaRPr lang="en-US" sz="1400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4970341" y="5078463"/>
                <a:ext cx="9375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Student</a:t>
                </a:r>
                <a:endParaRPr lang="en-US" b="1" dirty="0"/>
              </a:p>
            </p:txBody>
          </p:sp>
        </p:grpSp>
        <p:cxnSp>
          <p:nvCxnSpPr>
            <p:cNvPr id="35" name="Straight Arrow Connector 34"/>
            <p:cNvCxnSpPr/>
            <p:nvPr/>
          </p:nvCxnSpPr>
          <p:spPr>
            <a:xfrm flipV="1">
              <a:off x="2280955" y="4350956"/>
              <a:ext cx="0" cy="81819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 rot="5400000" flipV="1">
              <a:off x="1702787" y="4682036"/>
              <a:ext cx="6408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Offers</a:t>
              </a:r>
              <a:endParaRPr lang="en-US" sz="1400" dirty="0"/>
            </a:p>
          </p:txBody>
        </p:sp>
        <p:sp>
          <p:nvSpPr>
            <p:cNvPr id="37" name="TextBox 36"/>
            <p:cNvSpPr txBox="1"/>
            <p:nvPr/>
          </p:nvSpPr>
          <p:spPr>
            <a:xfrm rot="19232339">
              <a:off x="3037036" y="5133148"/>
              <a:ext cx="17083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Takes_Admission_In</a:t>
              </a:r>
              <a:endParaRPr lang="en-US" sz="1400" dirty="0"/>
            </a:p>
          </p:txBody>
        </p:sp>
        <p:sp>
          <p:nvSpPr>
            <p:cNvPr id="38" name="TextBox 37"/>
            <p:cNvSpPr txBox="1"/>
            <p:nvPr/>
          </p:nvSpPr>
          <p:spPr>
            <a:xfrm rot="1036858">
              <a:off x="3251936" y="3837304"/>
              <a:ext cx="11548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Enrolls_In</a:t>
              </a:r>
              <a:endParaRPr lang="en-US" sz="1400" dirty="0"/>
            </a:p>
          </p:txBody>
        </p:sp>
        <p:sp>
          <p:nvSpPr>
            <p:cNvPr id="39" name="TextBox 38"/>
            <p:cNvSpPr txBox="1"/>
            <p:nvPr/>
          </p:nvSpPr>
          <p:spPr>
            <a:xfrm rot="18178729">
              <a:off x="7834013" y="2805720"/>
              <a:ext cx="10886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Announces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4438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99923" y="1010164"/>
            <a:ext cx="8648717" cy="5500107"/>
            <a:chOff x="1599923" y="1357893"/>
            <a:chExt cx="8648717" cy="5500107"/>
          </a:xfrm>
        </p:grpSpPr>
        <p:grpSp>
          <p:nvGrpSpPr>
            <p:cNvPr id="49" name="Group 48"/>
            <p:cNvGrpSpPr/>
            <p:nvPr/>
          </p:nvGrpSpPr>
          <p:grpSpPr>
            <a:xfrm>
              <a:off x="1599923" y="1357893"/>
              <a:ext cx="8648717" cy="5500107"/>
              <a:chOff x="1474077" y="437054"/>
              <a:chExt cx="9854413" cy="6041020"/>
            </a:xfrm>
          </p:grpSpPr>
          <p:pic>
            <p:nvPicPr>
              <p:cNvPr id="50" name="Picture 4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51867" y="4809495"/>
                <a:ext cx="1242316" cy="1181715"/>
              </a:xfrm>
              <a:prstGeom prst="rect">
                <a:avLst/>
              </a:prstGeom>
            </p:spPr>
          </p:pic>
          <p:pic>
            <p:nvPicPr>
              <p:cNvPr id="51" name="Picture 5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74077" y="2239133"/>
                <a:ext cx="1077828" cy="1008570"/>
              </a:xfrm>
              <a:prstGeom prst="rect">
                <a:avLst/>
              </a:prstGeom>
            </p:spPr>
          </p:pic>
          <p:pic>
            <p:nvPicPr>
              <p:cNvPr id="52" name="Picture 5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16250" y="437054"/>
                <a:ext cx="1155744" cy="1129772"/>
              </a:xfrm>
              <a:prstGeom prst="rect">
                <a:avLst/>
              </a:prstGeom>
            </p:spPr>
          </p:pic>
          <p:pic>
            <p:nvPicPr>
              <p:cNvPr id="53" name="Picture 52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53086" y="4644441"/>
                <a:ext cx="1470203" cy="1440915"/>
              </a:xfrm>
              <a:prstGeom prst="rect">
                <a:avLst/>
              </a:prstGeom>
            </p:spPr>
          </p:pic>
          <p:pic>
            <p:nvPicPr>
              <p:cNvPr id="54" name="Picture 5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0910" y="2743418"/>
                <a:ext cx="999912" cy="1121114"/>
              </a:xfrm>
              <a:prstGeom prst="rect">
                <a:avLst/>
              </a:prstGeom>
            </p:spPr>
          </p:pic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69088" y="437054"/>
                <a:ext cx="1216343" cy="999912"/>
              </a:xfrm>
              <a:prstGeom prst="rect">
                <a:avLst/>
              </a:prstGeom>
            </p:spPr>
          </p:pic>
          <p:pic>
            <p:nvPicPr>
              <p:cNvPr id="56" name="Picture 55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92524" y="1907506"/>
                <a:ext cx="1510150" cy="3284789"/>
              </a:xfrm>
              <a:prstGeom prst="rect">
                <a:avLst/>
              </a:prstGeom>
            </p:spPr>
          </p:pic>
          <p:sp>
            <p:nvSpPr>
              <p:cNvPr id="57" name="TextBox 56"/>
              <p:cNvSpPr txBox="1"/>
              <p:nvPr/>
            </p:nvSpPr>
            <p:spPr>
              <a:xfrm>
                <a:off x="1836206" y="6108742"/>
                <a:ext cx="8736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College</a:t>
                </a:r>
                <a:endParaRPr lang="en-US" b="1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576172" y="3365235"/>
                <a:ext cx="1148122" cy="4056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Program</a:t>
                </a:r>
                <a:endParaRPr lang="en-US" b="1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3637883" y="1381364"/>
                <a:ext cx="9636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Syllabus</a:t>
                </a:r>
                <a:endParaRPr lang="en-US" b="1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7516250" y="1579427"/>
                <a:ext cx="11653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BISE Exam</a:t>
                </a:r>
                <a:endParaRPr lang="en-US" b="1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8681569" y="3812703"/>
                <a:ext cx="12424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BISE Result</a:t>
                </a:r>
                <a:endParaRPr lang="en-US" b="1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8363027" y="6100759"/>
                <a:ext cx="10055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Facilities</a:t>
                </a:r>
                <a:endParaRPr lang="en-US" b="1" dirty="0"/>
              </a:p>
            </p:txBody>
          </p:sp>
          <p:cxnSp>
            <p:nvCxnSpPr>
              <p:cNvPr id="63" name="Straight Arrow Connector 62"/>
              <p:cNvCxnSpPr/>
              <p:nvPr/>
            </p:nvCxnSpPr>
            <p:spPr>
              <a:xfrm flipH="1" flipV="1">
                <a:off x="2806407" y="3247703"/>
                <a:ext cx="2033979" cy="611551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/>
              <p:nvPr/>
            </p:nvCxnSpPr>
            <p:spPr>
              <a:xfrm flipH="1">
                <a:off x="3269088" y="4334435"/>
                <a:ext cx="1701253" cy="1347917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/>
              <p:nvPr/>
            </p:nvCxnSpPr>
            <p:spPr>
              <a:xfrm flipH="1" flipV="1">
                <a:off x="4119714" y="1912148"/>
                <a:ext cx="826112" cy="1568896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/>
              <p:nvPr/>
            </p:nvCxnSpPr>
            <p:spPr>
              <a:xfrm flipV="1">
                <a:off x="5992345" y="2067650"/>
                <a:ext cx="1892138" cy="1573346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/>
              <p:nvPr/>
            </p:nvCxnSpPr>
            <p:spPr>
              <a:xfrm flipV="1">
                <a:off x="6096787" y="3549901"/>
                <a:ext cx="2520920" cy="262802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 flipV="1">
                <a:off x="2956699" y="6107821"/>
                <a:ext cx="5406328" cy="921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9" name="Rounded Rectangle 68"/>
              <p:cNvSpPr/>
              <p:nvPr/>
            </p:nvSpPr>
            <p:spPr>
              <a:xfrm>
                <a:off x="9808783" y="845479"/>
                <a:ext cx="1519707" cy="905217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BISE</a:t>
                </a:r>
                <a:endParaRPr lang="en-US" sz="3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70" name="Straight Arrow Connector 69"/>
              <p:cNvCxnSpPr/>
              <p:nvPr/>
            </p:nvCxnSpPr>
            <p:spPr>
              <a:xfrm flipH="1">
                <a:off x="8617708" y="1566030"/>
                <a:ext cx="1153114" cy="60241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 flipH="1">
                <a:off x="9098059" y="1682294"/>
                <a:ext cx="672088" cy="1061124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3" name="TextBox 72"/>
              <p:cNvSpPr txBox="1"/>
              <p:nvPr/>
            </p:nvSpPr>
            <p:spPr>
              <a:xfrm>
                <a:off x="5387925" y="5738942"/>
                <a:ext cx="1039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Provides</a:t>
                </a:r>
                <a:endParaRPr lang="en-US" sz="14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 rot="19196020">
                <a:off x="6279688" y="2491076"/>
                <a:ext cx="1039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Gives</a:t>
                </a:r>
                <a:endParaRPr lang="en-US" sz="14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 rot="21111221">
                <a:off x="6758822" y="3261089"/>
                <a:ext cx="1039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Gets</a:t>
                </a:r>
                <a:endParaRPr lang="en-US" sz="14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 rot="21447518">
                <a:off x="8768823" y="1227475"/>
                <a:ext cx="1039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Takes</a:t>
                </a:r>
                <a:endParaRPr lang="en-US" sz="1400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 rot="3580467">
                <a:off x="4200884" y="2455760"/>
                <a:ext cx="1039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Covers</a:t>
                </a:r>
                <a:endParaRPr lang="en-US" sz="1400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4970341" y="5078463"/>
                <a:ext cx="9375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Student</a:t>
                </a:r>
                <a:endParaRPr lang="en-US" b="1" dirty="0"/>
              </a:p>
            </p:txBody>
          </p:sp>
        </p:grpSp>
        <p:cxnSp>
          <p:nvCxnSpPr>
            <p:cNvPr id="35" name="Straight Arrow Connector 34"/>
            <p:cNvCxnSpPr/>
            <p:nvPr/>
          </p:nvCxnSpPr>
          <p:spPr>
            <a:xfrm flipV="1">
              <a:off x="2280955" y="4350956"/>
              <a:ext cx="0" cy="81819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 rot="5400000" flipV="1">
              <a:off x="1702787" y="4682036"/>
              <a:ext cx="6408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Offers</a:t>
              </a:r>
              <a:endParaRPr lang="en-US" sz="1400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5565377" y="4625351"/>
              <a:ext cx="1896372" cy="129462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 rot="2190897">
              <a:off x="6411515" y="5027357"/>
              <a:ext cx="7035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Avails</a:t>
              </a:r>
              <a:endParaRPr lang="en-US" sz="1400" dirty="0"/>
            </a:p>
          </p:txBody>
        </p:sp>
        <p:sp>
          <p:nvSpPr>
            <p:cNvPr id="41" name="TextBox 40"/>
            <p:cNvSpPr txBox="1"/>
            <p:nvPr/>
          </p:nvSpPr>
          <p:spPr>
            <a:xfrm rot="19232339">
              <a:off x="3037036" y="5133148"/>
              <a:ext cx="17083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Takes_Admission_In</a:t>
              </a:r>
              <a:endParaRPr lang="en-US" sz="1400" dirty="0"/>
            </a:p>
          </p:txBody>
        </p:sp>
        <p:sp>
          <p:nvSpPr>
            <p:cNvPr id="42" name="TextBox 41"/>
            <p:cNvSpPr txBox="1"/>
            <p:nvPr/>
          </p:nvSpPr>
          <p:spPr>
            <a:xfrm rot="1036858">
              <a:off x="3251936" y="3837304"/>
              <a:ext cx="11548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Enrolls_In</a:t>
              </a:r>
              <a:endParaRPr lang="en-US" sz="1400" dirty="0"/>
            </a:p>
          </p:txBody>
        </p:sp>
        <p:sp>
          <p:nvSpPr>
            <p:cNvPr id="43" name="TextBox 42"/>
            <p:cNvSpPr txBox="1"/>
            <p:nvPr/>
          </p:nvSpPr>
          <p:spPr>
            <a:xfrm rot="18178729">
              <a:off x="7834013" y="2805720"/>
              <a:ext cx="10886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Announces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1008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599923" y="1010162"/>
            <a:ext cx="8648717" cy="5500107"/>
            <a:chOff x="1599923" y="1357893"/>
            <a:chExt cx="8648717" cy="5500107"/>
          </a:xfrm>
        </p:grpSpPr>
        <p:grpSp>
          <p:nvGrpSpPr>
            <p:cNvPr id="49" name="Group 48"/>
            <p:cNvGrpSpPr/>
            <p:nvPr/>
          </p:nvGrpSpPr>
          <p:grpSpPr>
            <a:xfrm>
              <a:off x="1599923" y="1357893"/>
              <a:ext cx="8648717" cy="5500107"/>
              <a:chOff x="1474077" y="437054"/>
              <a:chExt cx="9854413" cy="6041020"/>
            </a:xfrm>
          </p:grpSpPr>
          <p:pic>
            <p:nvPicPr>
              <p:cNvPr id="50" name="Picture 4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51867" y="4809495"/>
                <a:ext cx="1242316" cy="1181715"/>
              </a:xfrm>
              <a:prstGeom prst="rect">
                <a:avLst/>
              </a:prstGeom>
            </p:spPr>
          </p:pic>
          <p:pic>
            <p:nvPicPr>
              <p:cNvPr id="51" name="Picture 5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74077" y="2239133"/>
                <a:ext cx="1077828" cy="1008570"/>
              </a:xfrm>
              <a:prstGeom prst="rect">
                <a:avLst/>
              </a:prstGeom>
            </p:spPr>
          </p:pic>
          <p:pic>
            <p:nvPicPr>
              <p:cNvPr id="52" name="Picture 5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16250" y="437054"/>
                <a:ext cx="1155744" cy="1129772"/>
              </a:xfrm>
              <a:prstGeom prst="rect">
                <a:avLst/>
              </a:prstGeom>
            </p:spPr>
          </p:pic>
          <p:pic>
            <p:nvPicPr>
              <p:cNvPr id="53" name="Picture 52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53086" y="4644441"/>
                <a:ext cx="1470203" cy="1440915"/>
              </a:xfrm>
              <a:prstGeom prst="rect">
                <a:avLst/>
              </a:prstGeom>
            </p:spPr>
          </p:pic>
          <p:pic>
            <p:nvPicPr>
              <p:cNvPr id="54" name="Picture 5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0910" y="2743418"/>
                <a:ext cx="999912" cy="1121114"/>
              </a:xfrm>
              <a:prstGeom prst="rect">
                <a:avLst/>
              </a:prstGeom>
            </p:spPr>
          </p:pic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69088" y="437054"/>
                <a:ext cx="1216343" cy="999912"/>
              </a:xfrm>
              <a:prstGeom prst="rect">
                <a:avLst/>
              </a:prstGeom>
            </p:spPr>
          </p:pic>
          <p:pic>
            <p:nvPicPr>
              <p:cNvPr id="56" name="Picture 55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92524" y="1907506"/>
                <a:ext cx="1510150" cy="3284789"/>
              </a:xfrm>
              <a:prstGeom prst="rect">
                <a:avLst/>
              </a:prstGeom>
            </p:spPr>
          </p:pic>
          <p:sp>
            <p:nvSpPr>
              <p:cNvPr id="57" name="TextBox 56"/>
              <p:cNvSpPr txBox="1"/>
              <p:nvPr/>
            </p:nvSpPr>
            <p:spPr>
              <a:xfrm>
                <a:off x="1836206" y="6108742"/>
                <a:ext cx="8736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College</a:t>
                </a:r>
                <a:endParaRPr lang="en-US" b="1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576172" y="3365235"/>
                <a:ext cx="1148122" cy="4056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Program</a:t>
                </a:r>
                <a:endParaRPr lang="en-US" b="1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3637883" y="1381364"/>
                <a:ext cx="9636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Syllabus</a:t>
                </a:r>
                <a:endParaRPr lang="en-US" b="1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7516250" y="1579427"/>
                <a:ext cx="11653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BISE Exam</a:t>
                </a:r>
                <a:endParaRPr lang="en-US" b="1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8681569" y="3812703"/>
                <a:ext cx="12424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BISE Result</a:t>
                </a:r>
                <a:endParaRPr lang="en-US" b="1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8363027" y="6100759"/>
                <a:ext cx="10055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Facilities</a:t>
                </a:r>
                <a:endParaRPr lang="en-US" b="1" dirty="0"/>
              </a:p>
            </p:txBody>
          </p:sp>
          <p:cxnSp>
            <p:nvCxnSpPr>
              <p:cNvPr id="63" name="Straight Arrow Connector 62"/>
              <p:cNvCxnSpPr/>
              <p:nvPr/>
            </p:nvCxnSpPr>
            <p:spPr>
              <a:xfrm flipH="1" flipV="1">
                <a:off x="2806407" y="3247703"/>
                <a:ext cx="2033979" cy="611551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/>
              <p:nvPr/>
            </p:nvCxnSpPr>
            <p:spPr>
              <a:xfrm flipH="1">
                <a:off x="3269088" y="4334435"/>
                <a:ext cx="1701253" cy="1347917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/>
              <p:nvPr/>
            </p:nvCxnSpPr>
            <p:spPr>
              <a:xfrm flipH="1" flipV="1">
                <a:off x="4119714" y="1912148"/>
                <a:ext cx="826112" cy="1568896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/>
              <p:nvPr/>
            </p:nvCxnSpPr>
            <p:spPr>
              <a:xfrm flipV="1">
                <a:off x="5992345" y="2067650"/>
                <a:ext cx="1892138" cy="1573346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/>
              <p:nvPr/>
            </p:nvCxnSpPr>
            <p:spPr>
              <a:xfrm flipV="1">
                <a:off x="6096787" y="3549901"/>
                <a:ext cx="2520920" cy="262802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 flipV="1">
                <a:off x="2956699" y="6107821"/>
                <a:ext cx="5406328" cy="921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9" name="Rounded Rectangle 68"/>
              <p:cNvSpPr/>
              <p:nvPr/>
            </p:nvSpPr>
            <p:spPr>
              <a:xfrm>
                <a:off x="9808783" y="845479"/>
                <a:ext cx="1519707" cy="905217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BISE</a:t>
                </a:r>
                <a:endParaRPr lang="en-US" sz="3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70" name="Straight Arrow Connector 69"/>
              <p:cNvCxnSpPr/>
              <p:nvPr/>
            </p:nvCxnSpPr>
            <p:spPr>
              <a:xfrm flipH="1">
                <a:off x="8617708" y="1566030"/>
                <a:ext cx="1153114" cy="60241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 flipH="1">
                <a:off x="9098059" y="1682294"/>
                <a:ext cx="672088" cy="1061124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3" name="TextBox 72"/>
              <p:cNvSpPr txBox="1"/>
              <p:nvPr/>
            </p:nvSpPr>
            <p:spPr>
              <a:xfrm>
                <a:off x="5387925" y="5738942"/>
                <a:ext cx="1039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Provides</a:t>
                </a:r>
                <a:endParaRPr lang="en-US" sz="14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 rot="19196020">
                <a:off x="6279688" y="2491076"/>
                <a:ext cx="1039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Gives</a:t>
                </a:r>
                <a:endParaRPr lang="en-US" sz="14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 rot="21111221">
                <a:off x="6758822" y="3261089"/>
                <a:ext cx="1039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Gets</a:t>
                </a:r>
                <a:endParaRPr lang="en-US" sz="14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 rot="21447518">
                <a:off x="8768823" y="1227475"/>
                <a:ext cx="1039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Takes</a:t>
                </a:r>
                <a:endParaRPr lang="en-US" sz="1400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 rot="3580467">
                <a:off x="4200884" y="2455760"/>
                <a:ext cx="1039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Covers</a:t>
                </a:r>
                <a:endParaRPr lang="en-US" sz="1400" dirty="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 rot="1036858">
                <a:off x="3356393" y="3160305"/>
                <a:ext cx="1315801" cy="3380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Enrolls_In</a:t>
                </a:r>
                <a:endParaRPr lang="en-US" sz="1400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4970341" y="5078463"/>
                <a:ext cx="9375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Student</a:t>
                </a:r>
                <a:endParaRPr lang="en-US" b="1" dirty="0"/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5556103" y="5410680"/>
              <a:ext cx="159842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Student Name</a:t>
              </a:r>
            </a:p>
            <a:p>
              <a:r>
                <a:rPr lang="en-US" sz="1400" b="1" dirty="0" smtClean="0">
                  <a:solidFill>
                    <a:srgbClr val="00B050"/>
                  </a:solidFill>
                </a:rPr>
                <a:t>Roll No.</a:t>
              </a:r>
            </a:p>
            <a:p>
              <a:r>
                <a:rPr lang="en-US" sz="1400" b="1" dirty="0" smtClean="0">
                  <a:solidFill>
                    <a:schemeClr val="accent3">
                      <a:lumMod val="75000"/>
                    </a:schemeClr>
                  </a:solidFill>
                </a:rPr>
                <a:t>Gender</a:t>
              </a:r>
              <a:endParaRPr lang="en-US" sz="14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V="1">
              <a:off x="2280955" y="4350956"/>
              <a:ext cx="0" cy="81819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 rot="5400000" flipV="1">
              <a:off x="1702787" y="4682036"/>
              <a:ext cx="6408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Offers</a:t>
              </a:r>
              <a:endParaRPr lang="en-US" sz="1400" dirty="0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5565377" y="4625351"/>
              <a:ext cx="1896372" cy="129462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 rot="2190897">
              <a:off x="6411515" y="5027357"/>
              <a:ext cx="7035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Avails</a:t>
              </a:r>
              <a:endParaRPr lang="en-US" sz="1400" dirty="0"/>
            </a:p>
          </p:txBody>
        </p:sp>
        <p:sp>
          <p:nvSpPr>
            <p:cNvPr id="40" name="TextBox 39"/>
            <p:cNvSpPr txBox="1"/>
            <p:nvPr/>
          </p:nvSpPr>
          <p:spPr>
            <a:xfrm rot="19232339">
              <a:off x="3037036" y="5133148"/>
              <a:ext cx="17083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Takes_Admission_In</a:t>
              </a:r>
              <a:endParaRPr lang="en-US" sz="1400" dirty="0"/>
            </a:p>
          </p:txBody>
        </p:sp>
        <p:sp>
          <p:nvSpPr>
            <p:cNvPr id="41" name="TextBox 40"/>
            <p:cNvSpPr txBox="1"/>
            <p:nvPr/>
          </p:nvSpPr>
          <p:spPr>
            <a:xfrm rot="18178729">
              <a:off x="7834013" y="2805720"/>
              <a:ext cx="10886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Announces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0133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4699" y="772733"/>
            <a:ext cx="1112734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+mj-lt"/>
                <a:ea typeface="+mj-ea"/>
                <a:cs typeface="+mj-cs"/>
              </a:rPr>
              <a:t>Methodology:</a:t>
            </a:r>
            <a:endParaRPr lang="en-US" sz="2400" dirty="0" smtClean="0"/>
          </a:p>
          <a:p>
            <a:r>
              <a:rPr lang="en-US" sz="2000" dirty="0" smtClean="0"/>
              <a:t>Methodology </a:t>
            </a:r>
            <a:r>
              <a:rPr lang="en-US" sz="2000" dirty="0"/>
              <a:t>is the sequence of steps we take to engineer/re-engineer our </a:t>
            </a:r>
            <a:r>
              <a:rPr lang="en-US" sz="2000" dirty="0" smtClean="0"/>
              <a:t>ontology</a:t>
            </a:r>
            <a:r>
              <a:rPr lang="en-US" sz="2000" dirty="0"/>
              <a:t>. Different methodologies are available for ontology engineering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We will use </a:t>
            </a:r>
            <a:r>
              <a:rPr lang="en-US" sz="2000" b="1" dirty="0" smtClean="0">
                <a:solidFill>
                  <a:srgbClr val="0070C0"/>
                </a:solidFill>
              </a:rPr>
              <a:t>NeON methodology</a:t>
            </a:r>
            <a:r>
              <a:rPr lang="en-US" sz="2000" b="1" dirty="0" smtClean="0">
                <a:solidFill>
                  <a:srgbClr val="C00000"/>
                </a:solidFill>
              </a:rPr>
              <a:t>. </a:t>
            </a:r>
          </a:p>
          <a:p>
            <a:r>
              <a:rPr lang="en-US" sz="2000" dirty="0" smtClean="0"/>
              <a:t>It </a:t>
            </a:r>
            <a:r>
              <a:rPr lang="en-US" sz="2000" dirty="0"/>
              <a:t>p</a:t>
            </a:r>
            <a:r>
              <a:rPr lang="en-US" sz="2000" dirty="0" smtClean="0"/>
              <a:t>rovides 9 scenarios for ontology engineering.</a:t>
            </a:r>
            <a:endParaRPr lang="en-US" sz="2000" b="1" dirty="0" smtClean="0"/>
          </a:p>
          <a:p>
            <a:r>
              <a:rPr lang="en-US" sz="2000" b="1" dirty="0" smtClean="0"/>
              <a:t>( 5-phase </a:t>
            </a:r>
            <a:r>
              <a:rPr lang="en-US" sz="2000" b="1" dirty="0" smtClean="0"/>
              <a:t>Iterative Incremental </a:t>
            </a:r>
            <a:r>
              <a:rPr lang="en-US" sz="2000" b="1" dirty="0"/>
              <a:t>model)</a:t>
            </a:r>
          </a:p>
          <a:p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978" y="3047508"/>
            <a:ext cx="7648695" cy="357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70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6214" y="785612"/>
            <a:ext cx="11478444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3600" dirty="0" smtClean="0">
                <a:latin typeface="+mj-lt"/>
                <a:ea typeface="+mj-ea"/>
                <a:cs typeface="+mj-cs"/>
              </a:rPr>
              <a:t>Initiation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sz="2800" dirty="0" smtClean="0">
                <a:latin typeface="+mj-lt"/>
                <a:ea typeface="+mj-ea"/>
                <a:cs typeface="+mj-cs"/>
              </a:rPr>
              <a:t>Motivation:</a:t>
            </a:r>
            <a:endParaRPr lang="en-US" sz="2800" dirty="0">
              <a:latin typeface="+mj-lt"/>
              <a:ea typeface="+mj-ea"/>
              <a:cs typeface="+mj-cs"/>
            </a:endParaRPr>
          </a:p>
          <a:p>
            <a:endParaRPr lang="en-US" sz="28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We </a:t>
            </a:r>
            <a:r>
              <a:rPr lang="en-US" sz="2400" dirty="0"/>
              <a:t>are going to develop this ontology </a:t>
            </a:r>
            <a:r>
              <a:rPr lang="en-US" sz="2400" b="1" dirty="0"/>
              <a:t>to clear the students’ queries </a:t>
            </a:r>
            <a:r>
              <a:rPr lang="en-US" sz="2400" b="1" dirty="0" smtClean="0"/>
              <a:t>about 2-year </a:t>
            </a:r>
            <a:r>
              <a:rPr lang="en-US" sz="2400" b="1" dirty="0"/>
              <a:t>inter- programs, before and after, they join college</a:t>
            </a:r>
            <a:r>
              <a:rPr lang="en-US" sz="2400" dirty="0"/>
              <a:t>. </a:t>
            </a: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Intermediate </a:t>
            </a:r>
            <a:r>
              <a:rPr lang="en-US" sz="2400" dirty="0"/>
              <a:t>education consists of 11</a:t>
            </a:r>
            <a:r>
              <a:rPr lang="en-US" sz="2400" baseline="30000" dirty="0"/>
              <a:t>th</a:t>
            </a:r>
            <a:r>
              <a:rPr lang="en-US" sz="2400" dirty="0"/>
              <a:t> and 12</a:t>
            </a:r>
            <a:r>
              <a:rPr lang="en-US" sz="2400" baseline="30000" dirty="0"/>
              <a:t>th</a:t>
            </a:r>
            <a:r>
              <a:rPr lang="en-US" sz="2400" dirty="0"/>
              <a:t> classes. </a:t>
            </a: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The purpose of the Intermediate Education ontology is to provide students with </a:t>
            </a:r>
            <a:r>
              <a:rPr lang="en-US" sz="2400" b="1" dirty="0" smtClean="0"/>
              <a:t>counselling</a:t>
            </a:r>
            <a:r>
              <a:rPr lang="en-US" sz="2400" dirty="0" smtClean="0"/>
              <a:t> about inter programs.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0575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xmlns="" id="{D6D7A0BC-0046-4CAA-8E7F-DCAFE511EA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22075" y="1381540"/>
            <a:ext cx="8596410" cy="200687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b="1" cap="none" dirty="0" smtClean="0">
                <a:solidFill>
                  <a:srgbClr val="002060"/>
                </a:solidFill>
                <a:latin typeface="+mj-lt"/>
              </a:rPr>
              <a:t>Team Leader: </a:t>
            </a:r>
            <a:r>
              <a:rPr lang="en-US" sz="2800" cap="none" dirty="0" smtClean="0">
                <a:solidFill>
                  <a:srgbClr val="002060"/>
                </a:solidFill>
              </a:rPr>
              <a:t>Sehrish Noreen – BSEF19M014</a:t>
            </a:r>
          </a:p>
          <a:p>
            <a:pPr>
              <a:lnSpc>
                <a:spcPct val="150000"/>
              </a:lnSpc>
            </a:pPr>
            <a:r>
              <a:rPr lang="en-US" sz="2800" b="1" cap="none" dirty="0" smtClean="0">
                <a:solidFill>
                  <a:srgbClr val="002060"/>
                </a:solidFill>
                <a:latin typeface="+mj-lt"/>
              </a:rPr>
              <a:t>Team Member: </a:t>
            </a:r>
            <a:r>
              <a:rPr lang="en-US" sz="2800" cap="none" dirty="0" smtClean="0">
                <a:solidFill>
                  <a:srgbClr val="002060"/>
                </a:solidFill>
              </a:rPr>
              <a:t>Rabia Ehsan – BSEF19M013</a:t>
            </a:r>
          </a:p>
          <a:p>
            <a:pPr>
              <a:lnSpc>
                <a:spcPct val="150000"/>
              </a:lnSpc>
            </a:pPr>
            <a:r>
              <a:rPr lang="en-US" sz="2800" b="1" cap="none" dirty="0" smtClean="0">
                <a:solidFill>
                  <a:srgbClr val="002060"/>
                </a:solidFill>
                <a:latin typeface="+mj-lt"/>
              </a:rPr>
              <a:t>Team Member: </a:t>
            </a:r>
            <a:r>
              <a:rPr lang="en-US" sz="2800" cap="none" dirty="0" smtClean="0">
                <a:solidFill>
                  <a:srgbClr val="002060"/>
                </a:solidFill>
              </a:rPr>
              <a:t>Kiran Anwar – BSEF19M018</a:t>
            </a:r>
          </a:p>
          <a:p>
            <a:pPr algn="ctr">
              <a:lnSpc>
                <a:spcPct val="150000"/>
              </a:lnSpc>
            </a:pPr>
            <a:endParaRPr lang="en-US" sz="2800" b="1" cap="non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E7C6334F-6411-41EC-AD7D-179EDD8B58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E6B02CEE-3AF8-4349-9B3E-8970E6DF62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AAA01CF0-3FB5-44EB-B7DE-F2E86374C2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D9940E46-123A-4248-9009-2252813F5894}"/>
              </a:ext>
            </a:extLst>
          </p:cNvPr>
          <p:cNvSpPr/>
          <p:nvPr/>
        </p:nvSpPr>
        <p:spPr>
          <a:xfrm>
            <a:off x="900502" y="1061325"/>
            <a:ext cx="1143000" cy="1143000"/>
          </a:xfrm>
          <a:prstGeom prst="ellipse">
            <a:avLst/>
          </a:prstGeom>
          <a:solidFill>
            <a:schemeClr val="accent3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35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ADB64C0A-3A84-4F03-8304-AFB247F719A7}"/>
              </a:ext>
            </a:extLst>
          </p:cNvPr>
          <p:cNvSpPr/>
          <p:nvPr/>
        </p:nvSpPr>
        <p:spPr>
          <a:xfrm>
            <a:off x="1354953" y="3829207"/>
            <a:ext cx="922197" cy="922197"/>
          </a:xfrm>
          <a:prstGeom prst="ellipse">
            <a:avLst/>
          </a:prstGeom>
          <a:solidFill>
            <a:schemeClr val="accent3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35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xmlns="" id="{C9AAD7EA-298B-4FBF-8847-281D900039D8}"/>
              </a:ext>
            </a:extLst>
          </p:cNvPr>
          <p:cNvSpPr/>
          <p:nvPr/>
        </p:nvSpPr>
        <p:spPr>
          <a:xfrm>
            <a:off x="1674019" y="4145354"/>
            <a:ext cx="1276350" cy="1100302"/>
          </a:xfrm>
          <a:prstGeom prst="hexagon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35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xmlns="" id="{65293F45-674F-4076-A913-E2D1B91F2A59}"/>
              </a:ext>
            </a:extLst>
          </p:cNvPr>
          <p:cNvSpPr/>
          <p:nvPr/>
        </p:nvSpPr>
        <p:spPr>
          <a:xfrm>
            <a:off x="503872" y="4695504"/>
            <a:ext cx="1276350" cy="1100302"/>
          </a:xfrm>
          <a:prstGeom prst="hexagon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350"/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xmlns="" id="{338A10A4-612A-4DC1-8589-B0C7C8D4A7B9}"/>
              </a:ext>
            </a:extLst>
          </p:cNvPr>
          <p:cNvSpPr/>
          <p:nvPr/>
        </p:nvSpPr>
        <p:spPr>
          <a:xfrm>
            <a:off x="575310" y="3320127"/>
            <a:ext cx="1276350" cy="1100302"/>
          </a:xfrm>
          <a:prstGeom prst="hexagon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35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xmlns="" id="{B0D902D9-0688-45B0-BF19-CFB5DDF31DE0}"/>
              </a:ext>
            </a:extLst>
          </p:cNvPr>
          <p:cNvSpPr/>
          <p:nvPr/>
        </p:nvSpPr>
        <p:spPr>
          <a:xfrm>
            <a:off x="1804574" y="3834291"/>
            <a:ext cx="71974" cy="71974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35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F3DB430B-7F81-4601-AA9D-25B205DBA3E6}"/>
              </a:ext>
            </a:extLst>
          </p:cNvPr>
          <p:cNvGrpSpPr/>
          <p:nvPr/>
        </p:nvGrpSpPr>
        <p:grpSpPr>
          <a:xfrm>
            <a:off x="575310" y="1187291"/>
            <a:ext cx="2451822" cy="1747185"/>
            <a:chOff x="-1264920" y="-460276"/>
            <a:chExt cx="3269096" cy="2329580"/>
          </a:xfrm>
        </p:grpSpPr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xmlns="" id="{58149276-5256-459C-AEAD-9436C915EBCB}"/>
                </a:ext>
              </a:extLst>
            </p:cNvPr>
            <p:cNvSpPr/>
            <p:nvPr/>
          </p:nvSpPr>
          <p:spPr>
            <a:xfrm>
              <a:off x="255905" y="-460276"/>
              <a:ext cx="1701800" cy="1467069"/>
            </a:xfrm>
            <a:prstGeom prst="hexagon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1350"/>
            </a:p>
          </p:txBody>
        </p:sp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xmlns="" id="{49A166E9-59BF-4303-90C2-BF8C478AA813}"/>
                </a:ext>
              </a:extLst>
            </p:cNvPr>
            <p:cNvSpPr/>
            <p:nvPr/>
          </p:nvSpPr>
          <p:spPr>
            <a:xfrm>
              <a:off x="-1264920" y="355119"/>
              <a:ext cx="1701800" cy="1467069"/>
            </a:xfrm>
            <a:prstGeom prst="hexagon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135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xmlns="" id="{7F9754E3-B066-4AD2-8FB1-CA4DE63E59BA}"/>
                </a:ext>
              </a:extLst>
            </p:cNvPr>
            <p:cNvSpPr/>
            <p:nvPr/>
          </p:nvSpPr>
          <p:spPr>
            <a:xfrm>
              <a:off x="23095" y="1773339"/>
              <a:ext cx="95965" cy="959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135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xmlns="" id="{6E4ADDD0-313E-4BF4-8026-78331410AC7F}"/>
                </a:ext>
              </a:extLst>
            </p:cNvPr>
            <p:cNvSpPr/>
            <p:nvPr/>
          </p:nvSpPr>
          <p:spPr>
            <a:xfrm>
              <a:off x="384211" y="1040670"/>
              <a:ext cx="95965" cy="959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135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D27B7086-577B-4F04-AB1E-70F87D7E0B25}"/>
                </a:ext>
              </a:extLst>
            </p:cNvPr>
            <p:cNvSpPr/>
            <p:nvPr/>
          </p:nvSpPr>
          <p:spPr>
            <a:xfrm>
              <a:off x="24641" y="308547"/>
              <a:ext cx="95965" cy="959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135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xmlns="" id="{FDA7C954-12AE-433E-88FA-ED39F7AD3D57}"/>
                </a:ext>
              </a:extLst>
            </p:cNvPr>
            <p:cNvSpPr/>
            <p:nvPr/>
          </p:nvSpPr>
          <p:spPr>
            <a:xfrm>
              <a:off x="570898" y="965273"/>
              <a:ext cx="95965" cy="9596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135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xmlns="" id="{6BA9C73F-281D-4E06-AA15-3E4EC3436DA8}"/>
                </a:ext>
              </a:extLst>
            </p:cNvPr>
            <p:cNvSpPr/>
            <p:nvPr/>
          </p:nvSpPr>
          <p:spPr>
            <a:xfrm>
              <a:off x="1539776" y="965273"/>
              <a:ext cx="95965" cy="9596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135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xmlns="" id="{A79654E5-0C52-44DA-B00D-A8E11A807CD8}"/>
                </a:ext>
              </a:extLst>
            </p:cNvPr>
            <p:cNvSpPr/>
            <p:nvPr/>
          </p:nvSpPr>
          <p:spPr>
            <a:xfrm>
              <a:off x="1908211" y="225275"/>
              <a:ext cx="95965" cy="9596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135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xmlns="" id="{97D8F611-1596-4DD2-BBF2-5E9B7280B61E}"/>
                </a:ext>
              </a:extLst>
            </p:cNvPr>
            <p:cNvSpPr/>
            <p:nvPr/>
          </p:nvSpPr>
          <p:spPr>
            <a:xfrm>
              <a:off x="216177" y="225275"/>
              <a:ext cx="95965" cy="9596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135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256495" y="3818341"/>
            <a:ext cx="66373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latin typeface="+mj-lt"/>
              </a:rPr>
              <a:t>Project </a:t>
            </a:r>
            <a:r>
              <a:rPr lang="en-US" sz="2400" b="1" dirty="0" smtClean="0">
                <a:latin typeface="+mj-lt"/>
              </a:rPr>
              <a:t>Advisor: </a:t>
            </a:r>
            <a:r>
              <a:rPr lang="en-US" sz="2400" dirty="0"/>
              <a:t>Mr. Fahad </a:t>
            </a:r>
            <a:r>
              <a:rPr lang="en-US" sz="2400" dirty="0" smtClean="0"/>
              <a:t>Maqbool</a:t>
            </a:r>
          </a:p>
          <a:p>
            <a:pPr algn="ctr">
              <a:lnSpc>
                <a:spcPct val="150000"/>
              </a:lnSpc>
            </a:pPr>
            <a:r>
              <a:rPr lang="en-US" sz="2400" b="1" dirty="0">
                <a:latin typeface="+mj-lt"/>
              </a:rPr>
              <a:t>Education Domain Advisor: </a:t>
            </a:r>
            <a:r>
              <a:rPr lang="en-US" sz="2400" dirty="0"/>
              <a:t>Mr. </a:t>
            </a:r>
            <a:r>
              <a:rPr lang="en-US" sz="2400" dirty="0" smtClean="0"/>
              <a:t>Abdul Ghafoor</a:t>
            </a:r>
            <a:endParaRPr lang="en-US" sz="2400" dirty="0"/>
          </a:p>
          <a:p>
            <a:pPr algn="ctr">
              <a:lnSpc>
                <a:spcPct val="150000"/>
              </a:lnSpc>
            </a:pPr>
            <a:r>
              <a:rPr lang="en-US" sz="2400" b="1" dirty="0">
                <a:latin typeface="+mj-lt"/>
              </a:rPr>
              <a:t>Project Manager: </a:t>
            </a:r>
            <a:r>
              <a:rPr lang="en-US" sz="2400" dirty="0"/>
              <a:t>Dr. Muhammad </a:t>
            </a:r>
            <a:r>
              <a:rPr lang="en-US" sz="2400" dirty="0" smtClean="0"/>
              <a:t>Illyas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2091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6214" y="682581"/>
            <a:ext cx="11127347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1</a:t>
            </a:r>
            <a:r>
              <a:rPr lang="en-US" sz="3600" dirty="0">
                <a:latin typeface="+mj-lt"/>
                <a:ea typeface="+mj-ea"/>
                <a:cs typeface="+mj-cs"/>
              </a:rPr>
              <a:t>. </a:t>
            </a:r>
            <a:r>
              <a:rPr lang="en-US" sz="3600" dirty="0" smtClean="0">
                <a:latin typeface="+mj-lt"/>
                <a:ea typeface="+mj-ea"/>
                <a:cs typeface="+mj-cs"/>
              </a:rPr>
              <a:t>Initiation (Cont.)</a:t>
            </a:r>
            <a:endParaRPr lang="en-US" sz="3600" dirty="0">
              <a:latin typeface="+mj-lt"/>
              <a:ea typeface="+mj-ea"/>
              <a:cs typeface="+mj-cs"/>
            </a:endParaRPr>
          </a:p>
          <a:p>
            <a:r>
              <a:rPr lang="en-US" sz="2800" dirty="0" smtClean="0">
                <a:latin typeface="+mj-lt"/>
                <a:ea typeface="+mj-ea"/>
                <a:cs typeface="+mj-cs"/>
              </a:rPr>
              <a:t>Scope: </a:t>
            </a:r>
            <a:r>
              <a:rPr lang="en-US" dirty="0"/>
              <a:t/>
            </a:r>
            <a:br>
              <a:rPr lang="en-US" dirty="0"/>
            </a:br>
            <a:endParaRPr lang="en-US" sz="16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dirty="0" smtClean="0"/>
              <a:t>What’s included?</a:t>
            </a:r>
            <a:endParaRPr lang="en-US" sz="2400" dirty="0" smtClean="0"/>
          </a:p>
          <a:p>
            <a:r>
              <a:rPr lang="en-US" sz="2400" dirty="0" smtClean="0"/>
              <a:t>	- Intermediate </a:t>
            </a:r>
            <a:r>
              <a:rPr lang="en-US" sz="2400" dirty="0"/>
              <a:t>Education ontology is specific to the Intermediate level </a:t>
            </a:r>
            <a:endParaRPr lang="en-US" sz="2400" dirty="0" smtClean="0"/>
          </a:p>
          <a:p>
            <a:r>
              <a:rPr lang="en-US" sz="2400" dirty="0" smtClean="0">
                <a:solidFill>
                  <a:srgbClr val="FF0000"/>
                </a:solidFill>
              </a:rPr>
              <a:t>	</a:t>
            </a:r>
            <a:r>
              <a:rPr lang="en-US" sz="2400" dirty="0" smtClean="0">
                <a:solidFill>
                  <a:srgbClr val="0070C0"/>
                </a:solidFill>
              </a:rPr>
              <a:t>- (</a:t>
            </a:r>
            <a:r>
              <a:rPr lang="en-US" sz="2400" dirty="0">
                <a:solidFill>
                  <a:srgbClr val="0070C0"/>
                </a:solidFill>
              </a:rPr>
              <a:t>11</a:t>
            </a:r>
            <a:r>
              <a:rPr lang="en-US" sz="2400" baseline="30000" dirty="0">
                <a:solidFill>
                  <a:srgbClr val="0070C0"/>
                </a:solidFill>
              </a:rPr>
              <a:t>th</a:t>
            </a:r>
            <a:r>
              <a:rPr lang="en-US" sz="2400" dirty="0">
                <a:solidFill>
                  <a:srgbClr val="0070C0"/>
                </a:solidFill>
              </a:rPr>
              <a:t> and 12</a:t>
            </a:r>
            <a:r>
              <a:rPr lang="en-US" sz="2400" baseline="30000" dirty="0">
                <a:solidFill>
                  <a:srgbClr val="0070C0"/>
                </a:solidFill>
              </a:rPr>
              <a:t>th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classes, 2-year).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 smtClean="0"/>
              <a:t>- The </a:t>
            </a:r>
            <a:r>
              <a:rPr lang="en-US" sz="2400" dirty="0"/>
              <a:t>ontology includes knowledge related to Intermediate courses only. 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dirty="0" smtClean="0"/>
              <a:t>What’s not included?</a:t>
            </a:r>
            <a:endParaRPr lang="en-US" sz="2400" dirty="0"/>
          </a:p>
          <a:p>
            <a:r>
              <a:rPr lang="en-US" sz="2400" dirty="0" smtClean="0"/>
              <a:t>	- It </a:t>
            </a:r>
            <a:r>
              <a:rPr lang="en-US" sz="2400" dirty="0"/>
              <a:t>does not include knowledge about </a:t>
            </a:r>
            <a:r>
              <a:rPr lang="en-US" sz="2400" dirty="0" smtClean="0"/>
              <a:t>levels, other </a:t>
            </a:r>
            <a:r>
              <a:rPr lang="en-US" sz="2400" dirty="0"/>
              <a:t>than </a:t>
            </a:r>
            <a:r>
              <a:rPr lang="en-US" sz="2400" dirty="0" smtClean="0"/>
              <a:t>intermediate.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 smtClean="0">
                <a:solidFill>
                  <a:srgbClr val="0070C0"/>
                </a:solidFill>
              </a:rPr>
              <a:t>- (</a:t>
            </a:r>
            <a:r>
              <a:rPr lang="en-US" sz="2400" dirty="0">
                <a:solidFill>
                  <a:srgbClr val="0070C0"/>
                </a:solidFill>
              </a:rPr>
              <a:t>Primary, Secondary, A/O Levels, and </a:t>
            </a:r>
            <a:r>
              <a:rPr lang="en-US" sz="2400" dirty="0" smtClean="0">
                <a:solidFill>
                  <a:srgbClr val="0070C0"/>
                </a:solidFill>
              </a:rPr>
              <a:t>Higher levels). </a:t>
            </a:r>
          </a:p>
          <a:p>
            <a:endParaRPr lang="en-US" sz="2400" dirty="0"/>
          </a:p>
          <a:p>
            <a:r>
              <a:rPr lang="en-US" sz="2400" dirty="0" smtClean="0"/>
              <a:t>It </a:t>
            </a:r>
            <a:r>
              <a:rPr lang="en-US" sz="2400" dirty="0"/>
              <a:t>limits to Intermediate Education in the </a:t>
            </a:r>
            <a:r>
              <a:rPr lang="en-US" sz="2400" dirty="0">
                <a:solidFill>
                  <a:srgbClr val="0070C0"/>
                </a:solidFill>
              </a:rPr>
              <a:t>Punjab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province of </a:t>
            </a:r>
            <a:r>
              <a:rPr lang="en-US" sz="2400" dirty="0">
                <a:solidFill>
                  <a:srgbClr val="0070C0"/>
                </a:solidFill>
              </a:rPr>
              <a:t>Pakistan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(</a:t>
            </a:r>
            <a:r>
              <a:rPr lang="en-US" sz="2400" dirty="0"/>
              <a:t>students under BISE-Punjab</a:t>
            </a:r>
            <a:r>
              <a:rPr lang="en-US" sz="2400" dirty="0" smtClean="0"/>
              <a:t>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3445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6214" y="682581"/>
            <a:ext cx="11127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+mj-lt"/>
                <a:ea typeface="+mj-ea"/>
                <a:cs typeface="+mj-cs"/>
              </a:rPr>
              <a:t>2. Reuse </a:t>
            </a:r>
            <a:r>
              <a:rPr lang="en-US" sz="2400" dirty="0" smtClean="0">
                <a:latin typeface="+mj-lt"/>
                <a:ea typeface="+mj-ea"/>
                <a:cs typeface="+mj-cs"/>
              </a:rPr>
              <a:t>(Searching Related Work)</a:t>
            </a:r>
            <a:endParaRPr lang="en-US" sz="2400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03" y="1842383"/>
            <a:ext cx="2155393" cy="4927729"/>
          </a:xfrm>
          <a:prstGeom prst="rect">
            <a:avLst/>
          </a:prstGeom>
          <a:ln w="28575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310" y="1842383"/>
            <a:ext cx="2706002" cy="4927729"/>
          </a:xfrm>
          <a:prstGeom prst="rect">
            <a:avLst/>
          </a:prstGeom>
          <a:ln w="28575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91" r="2152"/>
          <a:stretch/>
        </p:blipFill>
        <p:spPr>
          <a:xfrm>
            <a:off x="5997239" y="1842383"/>
            <a:ext cx="2927822" cy="4927729"/>
          </a:xfrm>
          <a:prstGeom prst="rect">
            <a:avLst/>
          </a:prstGeom>
          <a:ln w="28575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7" r="41504"/>
          <a:stretch/>
        </p:blipFill>
        <p:spPr>
          <a:xfrm>
            <a:off x="9157867" y="1842383"/>
            <a:ext cx="2187402" cy="3217623"/>
          </a:xfrm>
          <a:prstGeom prst="rect">
            <a:avLst/>
          </a:prstGeom>
          <a:ln w="28575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524248"/>
              </p:ext>
            </p:extLst>
          </p:nvPr>
        </p:nvGraphicFramePr>
        <p:xfrm>
          <a:off x="669702" y="1306635"/>
          <a:ext cx="10649809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2743"/>
                <a:gridCol w="2962141"/>
                <a:gridCol w="3219718"/>
                <a:gridCol w="1995207"/>
              </a:tblGrid>
              <a:tr h="275291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University  of Palestine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University (Hyderabad, India)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Rajiv Gandhi University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University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897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618186" y="744596"/>
            <a:ext cx="10916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Intermediate Education Ontology </a:t>
            </a:r>
            <a:r>
              <a:rPr lang="en-US" sz="3200" b="1" dirty="0" smtClean="0">
                <a:solidFill>
                  <a:srgbClr val="FF0000"/>
                </a:solidFill>
              </a:rPr>
              <a:t>Prototype</a:t>
            </a:r>
            <a:r>
              <a:rPr lang="en-US" sz="2400" b="1" dirty="0" smtClean="0">
                <a:solidFill>
                  <a:srgbClr val="FF0000"/>
                </a:solidFill>
              </a:rPr>
              <a:t>, </a:t>
            </a:r>
            <a:r>
              <a:rPr lang="en-US" sz="2400" b="1" dirty="0" smtClean="0"/>
              <a:t> to describe the next Phases</a:t>
            </a:r>
            <a:endParaRPr lang="en-US" sz="2400" b="1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71038"/>
            <a:ext cx="9804081" cy="5042304"/>
          </a:xfrm>
          <a:prstGeom prst="rect">
            <a:avLst/>
          </a:prstGeom>
          <a:ln w="5715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63222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6214" y="682581"/>
            <a:ext cx="11127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+mj-lt"/>
                <a:ea typeface="+mj-ea"/>
                <a:cs typeface="+mj-cs"/>
              </a:rPr>
              <a:t>3. Design (Cont.)</a:t>
            </a:r>
            <a:endParaRPr lang="en-US" sz="3600" dirty="0">
              <a:latin typeface="+mj-lt"/>
              <a:ea typeface="+mj-ea"/>
              <a:cs typeface="+mj-cs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475" y="1512362"/>
            <a:ext cx="1920933" cy="960467"/>
          </a:xfrm>
          <a:prstGeom prst="rect">
            <a:avLst/>
          </a:prstGeom>
          <a:ln w="5715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76485">
            <a:off x="7183151" y="2817835"/>
            <a:ext cx="1471657" cy="88791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502" b="39173"/>
          <a:stretch/>
        </p:blipFill>
        <p:spPr>
          <a:xfrm>
            <a:off x="3334043" y="2773234"/>
            <a:ext cx="4121834" cy="3851385"/>
          </a:xfrm>
          <a:prstGeom prst="rect">
            <a:avLst/>
          </a:prstGeom>
          <a:ln w="5715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9" name="Rectangle 8"/>
          <p:cNvSpPr/>
          <p:nvPr/>
        </p:nvSpPr>
        <p:spPr>
          <a:xfrm>
            <a:off x="6096000" y="132891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457200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Protege: 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400" b="1" dirty="0"/>
              <a:t>To </a:t>
            </a:r>
            <a:r>
              <a:rPr lang="en-US" sz="2400" b="1" dirty="0" smtClean="0"/>
              <a:t>Design Ontology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FF0000"/>
                </a:solidFill>
              </a:rPr>
              <a:t>Create classes</a:t>
            </a:r>
          </a:p>
        </p:txBody>
      </p:sp>
    </p:spTree>
    <p:extLst>
      <p:ext uri="{BB962C8B-B14F-4D97-AF65-F5344CB8AC3E}">
        <p14:creationId xmlns:p14="http://schemas.microsoft.com/office/powerpoint/2010/main" val="274836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6214" y="682581"/>
            <a:ext cx="11127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+mj-lt"/>
                <a:ea typeface="+mj-ea"/>
                <a:cs typeface="+mj-cs"/>
              </a:rPr>
              <a:t>3. Design </a:t>
            </a:r>
            <a:r>
              <a:rPr lang="en-US" sz="3600" dirty="0">
                <a:latin typeface="+mj-lt"/>
                <a:ea typeface="+mj-ea"/>
                <a:cs typeface="+mj-cs"/>
              </a:rPr>
              <a:t>(Cont.)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902" y="3686293"/>
            <a:ext cx="3699011" cy="2895028"/>
          </a:xfrm>
          <a:prstGeom prst="rect">
            <a:avLst/>
          </a:prstGeom>
          <a:ln w="5715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475" y="1512362"/>
            <a:ext cx="1920933" cy="960467"/>
          </a:xfrm>
          <a:prstGeom prst="rect">
            <a:avLst/>
          </a:prstGeom>
          <a:ln w="5715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473368">
            <a:off x="7552955" y="3100947"/>
            <a:ext cx="1471657" cy="88791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502" b="39173"/>
          <a:stretch/>
        </p:blipFill>
        <p:spPr>
          <a:xfrm>
            <a:off x="552062" y="3686292"/>
            <a:ext cx="3068340" cy="2867015"/>
          </a:xfrm>
          <a:prstGeom prst="rect">
            <a:avLst/>
          </a:prstGeom>
          <a:ln w="5715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9" name="Rectangle 8"/>
          <p:cNvSpPr/>
          <p:nvPr/>
        </p:nvSpPr>
        <p:spPr>
          <a:xfrm>
            <a:off x="6096000" y="1328912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457200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Protege: 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400" b="1" dirty="0"/>
              <a:t>To </a:t>
            </a:r>
            <a:r>
              <a:rPr lang="en-US" sz="2400" b="1" dirty="0" smtClean="0"/>
              <a:t>Design Ontology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Create classes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FF0000"/>
                </a:solidFill>
              </a:rPr>
              <a:t>Relationships among classes</a:t>
            </a:r>
          </a:p>
        </p:txBody>
      </p:sp>
    </p:spTree>
    <p:extLst>
      <p:ext uri="{BB962C8B-B14F-4D97-AF65-F5344CB8AC3E}">
        <p14:creationId xmlns:p14="http://schemas.microsoft.com/office/powerpoint/2010/main" val="130326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6214" y="682581"/>
            <a:ext cx="11127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+mj-lt"/>
                <a:ea typeface="+mj-ea"/>
                <a:cs typeface="+mj-cs"/>
              </a:rPr>
              <a:t>3. Design (Cont.)</a:t>
            </a:r>
            <a:endParaRPr lang="en-US" sz="3600" dirty="0"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902" y="3686293"/>
            <a:ext cx="3699011" cy="2895028"/>
          </a:xfrm>
          <a:prstGeom prst="rect">
            <a:avLst/>
          </a:prstGeom>
          <a:ln w="5715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475" y="1512362"/>
            <a:ext cx="1920933" cy="960467"/>
          </a:xfrm>
          <a:prstGeom prst="rect">
            <a:avLst/>
          </a:prstGeom>
          <a:ln w="5715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4360" y="2931088"/>
            <a:ext cx="952010" cy="5743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502" b="39173"/>
          <a:stretch/>
        </p:blipFill>
        <p:spPr>
          <a:xfrm>
            <a:off x="552062" y="3686292"/>
            <a:ext cx="3068340" cy="2867015"/>
          </a:xfrm>
          <a:prstGeom prst="rect">
            <a:avLst/>
          </a:prstGeom>
          <a:ln w="5715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9" name="Rectangle 8"/>
          <p:cNvSpPr/>
          <p:nvPr/>
        </p:nvSpPr>
        <p:spPr>
          <a:xfrm>
            <a:off x="6096000" y="1328912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457200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Protege: 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400" b="1" dirty="0"/>
              <a:t>To </a:t>
            </a:r>
            <a:r>
              <a:rPr lang="en-US" sz="2400" b="1" dirty="0" smtClean="0"/>
              <a:t>Design Ontology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Create classes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Relationships among classes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FF0000"/>
                </a:solidFill>
              </a:rPr>
              <a:t>Data Properties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413" y="3658280"/>
            <a:ext cx="3699011" cy="2895028"/>
          </a:xfrm>
          <a:prstGeom prst="rect">
            <a:avLst/>
          </a:prstGeom>
          <a:ln w="5715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41431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6214" y="682581"/>
            <a:ext cx="11127347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+mj-lt"/>
                <a:ea typeface="+mj-ea"/>
                <a:cs typeface="+mj-cs"/>
              </a:rPr>
              <a:t>4. Implementation</a:t>
            </a:r>
          </a:p>
          <a:p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r>
              <a:rPr lang="en-US" sz="2800" dirty="0" smtClean="0">
                <a:latin typeface="+mj-lt"/>
                <a:ea typeface="+mj-ea"/>
                <a:cs typeface="+mj-cs"/>
              </a:rPr>
              <a:t>Implementation and Evaluation: </a:t>
            </a:r>
          </a:p>
          <a:p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800" b="1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800" b="1" dirty="0"/>
          </a:p>
          <a:p>
            <a:endParaRPr lang="en-US" sz="2800" b="1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433" y="2480934"/>
            <a:ext cx="1855590" cy="1099995"/>
          </a:xfrm>
          <a:prstGeom prst="rect">
            <a:avLst/>
          </a:prstGeom>
          <a:ln w="5715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8" name="TextBox 7"/>
          <p:cNvSpPr txBox="1"/>
          <p:nvPr/>
        </p:nvSpPr>
        <p:spPr>
          <a:xfrm>
            <a:off x="5623452" y="2559638"/>
            <a:ext cx="37552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1. Owl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Language: </a:t>
            </a:r>
          </a:p>
          <a:p>
            <a:r>
              <a:rPr lang="en-US" sz="2400" dirty="0" smtClean="0"/>
              <a:t>To</a:t>
            </a:r>
            <a:r>
              <a:rPr lang="en-US" sz="2400" dirty="0" smtClean="0">
                <a:solidFill>
                  <a:srgbClr val="FF0000"/>
                </a:solidFill>
              </a:rPr>
              <a:t> Implement </a:t>
            </a:r>
            <a:r>
              <a:rPr lang="en-US" sz="2400" dirty="0" smtClean="0"/>
              <a:t>Ontology</a:t>
            </a:r>
          </a:p>
          <a:p>
            <a:r>
              <a:rPr lang="en-US" sz="2400" dirty="0" smtClean="0"/>
              <a:t>(Triples)</a:t>
            </a:r>
            <a:endParaRPr lang="en-US" sz="24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9462">
            <a:off x="6695554" y="3505080"/>
            <a:ext cx="517539" cy="52906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329" r="1188" b="20787"/>
          <a:stretch/>
        </p:blipFill>
        <p:spPr>
          <a:xfrm>
            <a:off x="562708" y="4145068"/>
            <a:ext cx="11277600" cy="2000928"/>
          </a:xfrm>
          <a:prstGeom prst="rect">
            <a:avLst/>
          </a:prstGeom>
          <a:ln w="5715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27223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6214" y="682581"/>
            <a:ext cx="11127347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4. </a:t>
            </a:r>
            <a:r>
              <a:rPr lang="en-US" sz="3600" dirty="0" smtClean="0">
                <a:latin typeface="+mj-lt"/>
                <a:ea typeface="+mj-ea"/>
                <a:cs typeface="+mj-cs"/>
              </a:rPr>
              <a:t>Implementation</a:t>
            </a:r>
          </a:p>
          <a:p>
            <a:endParaRPr lang="en-US" sz="2800" dirty="0" smtClean="0">
              <a:latin typeface="+mj-lt"/>
              <a:ea typeface="+mj-ea"/>
              <a:cs typeface="+mj-cs"/>
            </a:endParaRPr>
          </a:p>
          <a:p>
            <a:r>
              <a:rPr lang="en-US" sz="2800" dirty="0" smtClean="0">
                <a:latin typeface="+mj-lt"/>
                <a:ea typeface="+mj-ea"/>
                <a:cs typeface="+mj-cs"/>
              </a:rPr>
              <a:t>Implementation and Evaluation: </a:t>
            </a:r>
          </a:p>
          <a:p>
            <a:endParaRPr lang="en-US" sz="2800" dirty="0">
              <a:latin typeface="+mj-lt"/>
              <a:ea typeface="+mj-ea"/>
              <a:cs typeface="+mj-cs"/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800" b="1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800" b="1" dirty="0"/>
          </a:p>
          <a:p>
            <a:endParaRPr lang="en-US" sz="2800" b="1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433" y="2480934"/>
            <a:ext cx="1855590" cy="1099995"/>
          </a:xfrm>
          <a:prstGeom prst="rect">
            <a:avLst/>
          </a:prstGeom>
          <a:ln w="5715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8" name="TextBox 7"/>
          <p:cNvSpPr txBox="1"/>
          <p:nvPr/>
        </p:nvSpPr>
        <p:spPr>
          <a:xfrm>
            <a:off x="5623452" y="2559638"/>
            <a:ext cx="37552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1. Owl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Language: </a:t>
            </a:r>
          </a:p>
          <a:p>
            <a:r>
              <a:rPr lang="en-US" sz="2400" dirty="0" smtClean="0"/>
              <a:t>To</a:t>
            </a:r>
            <a:r>
              <a:rPr lang="en-US" sz="2400" dirty="0" smtClean="0">
                <a:solidFill>
                  <a:srgbClr val="FF0000"/>
                </a:solidFill>
              </a:rPr>
              <a:t> Implement </a:t>
            </a:r>
            <a:r>
              <a:rPr lang="en-US" sz="2400" dirty="0" smtClean="0"/>
              <a:t>Ontology</a:t>
            </a:r>
            <a:endParaRPr lang="en-US" sz="24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9462">
            <a:off x="6496477" y="3386598"/>
            <a:ext cx="429430" cy="43899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459" y="3915177"/>
            <a:ext cx="6499274" cy="2848849"/>
          </a:xfrm>
          <a:prstGeom prst="rect">
            <a:avLst/>
          </a:prstGeom>
          <a:ln w="5715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38829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6214" y="682581"/>
            <a:ext cx="11127347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+mj-lt"/>
                <a:ea typeface="+mj-ea"/>
                <a:cs typeface="+mj-cs"/>
              </a:rPr>
              <a:t>4. Implementation (Cont.)</a:t>
            </a:r>
          </a:p>
          <a:p>
            <a:endParaRPr lang="en-US" sz="2800" dirty="0" smtClean="0">
              <a:latin typeface="+mj-lt"/>
              <a:ea typeface="+mj-ea"/>
              <a:cs typeface="+mj-cs"/>
            </a:endParaRPr>
          </a:p>
          <a:p>
            <a:r>
              <a:rPr lang="en-US" sz="2800" dirty="0" smtClean="0">
                <a:latin typeface="+mj-lt"/>
                <a:ea typeface="+mj-ea"/>
                <a:cs typeface="+mj-cs"/>
              </a:rPr>
              <a:t>Implementation and Evaluation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: </a:t>
            </a:r>
          </a:p>
          <a:p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800" b="1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800" b="1" dirty="0"/>
          </a:p>
          <a:p>
            <a:endParaRPr lang="en-US" sz="28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312354" y="2621573"/>
            <a:ext cx="34182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2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. OOPS Pitfall Scanner: 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To Evaluate Ontology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859" y="2518467"/>
            <a:ext cx="2939410" cy="1027944"/>
          </a:xfrm>
          <a:prstGeom prst="rect">
            <a:avLst/>
          </a:prstGeom>
          <a:ln w="5715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43" r="-136" b="37454"/>
          <a:stretch/>
        </p:blipFill>
        <p:spPr>
          <a:xfrm>
            <a:off x="942535" y="4221967"/>
            <a:ext cx="10077632" cy="2394742"/>
          </a:xfrm>
          <a:prstGeom prst="rect">
            <a:avLst/>
          </a:prstGeom>
          <a:ln w="5715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9462">
            <a:off x="7398820" y="3512775"/>
            <a:ext cx="517539" cy="52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56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2276" y="645423"/>
            <a:ext cx="11127347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  <a:ea typeface="+mj-ea"/>
                <a:cs typeface="+mj-cs"/>
              </a:rPr>
              <a:t>Supportive Activities and Tools:</a:t>
            </a:r>
            <a:endParaRPr lang="en-US" sz="2800" b="1" dirty="0" smtClean="0"/>
          </a:p>
          <a:p>
            <a:pPr lvl="0"/>
            <a:endParaRPr lang="en-US" sz="2800" b="1" dirty="0"/>
          </a:p>
          <a:p>
            <a:pPr lvl="0"/>
            <a:endParaRPr lang="en-US" sz="2800" b="1" dirty="0" smtClean="0"/>
          </a:p>
          <a:p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406" y="1344569"/>
            <a:ext cx="2011277" cy="912534"/>
          </a:xfrm>
          <a:prstGeom prst="rect">
            <a:avLst/>
          </a:prstGeom>
          <a:ln w="5715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3" name="Rectangle 2"/>
          <p:cNvSpPr/>
          <p:nvPr/>
        </p:nvSpPr>
        <p:spPr>
          <a:xfrm>
            <a:off x="4048473" y="1535333"/>
            <a:ext cx="40349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>
              <a:defRPr/>
            </a:pPr>
            <a:r>
              <a:rPr lang="en-US" sz="2400" i="1" dirty="0" smtClean="0"/>
              <a:t> </a:t>
            </a:r>
            <a:r>
              <a:rPr lang="en-US" sz="2400" dirty="0" smtClean="0"/>
              <a:t>For </a:t>
            </a:r>
            <a:r>
              <a:rPr lang="en-US" sz="2400" dirty="0"/>
              <a:t>ontology </a:t>
            </a:r>
            <a:r>
              <a:rPr lang="en-US" sz="2400" dirty="0">
                <a:solidFill>
                  <a:srgbClr val="FF0000"/>
                </a:solidFill>
              </a:rPr>
              <a:t>documentation</a:t>
            </a:r>
            <a:r>
              <a:rPr lang="en-US" sz="2400" dirty="0"/>
              <a:t>.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146" y="2545096"/>
            <a:ext cx="6060662" cy="4108923"/>
          </a:xfrm>
          <a:prstGeom prst="rect">
            <a:avLst/>
          </a:prstGeom>
          <a:ln w="5715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11926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804" y="2270753"/>
            <a:ext cx="8927366" cy="3659181"/>
          </a:xfrm>
        </p:spPr>
        <p:txBody>
          <a:bodyPr>
            <a:noAutofit/>
          </a:bodyPr>
          <a:lstStyle/>
          <a:p>
            <a:r>
              <a:rPr lang="en-US" sz="3200" cap="none" dirty="0" smtClean="0">
                <a:solidFill>
                  <a:schemeClr val="tx1"/>
                </a:solidFill>
              </a:rPr>
              <a:t>1. Ontology Introduction</a:t>
            </a:r>
            <a:br>
              <a:rPr lang="en-US" sz="3200" cap="none" dirty="0" smtClean="0">
                <a:solidFill>
                  <a:schemeClr val="tx1"/>
                </a:solidFill>
              </a:rPr>
            </a:br>
            <a:r>
              <a:rPr lang="en-US" sz="3200" cap="none" dirty="0" smtClean="0">
                <a:solidFill>
                  <a:schemeClr val="tx1"/>
                </a:solidFill>
              </a:rPr>
              <a:t>2. Educational Domain Introduction</a:t>
            </a:r>
            <a:br>
              <a:rPr lang="en-US" sz="3200" cap="none" dirty="0" smtClean="0">
                <a:solidFill>
                  <a:schemeClr val="tx1"/>
                </a:solidFill>
              </a:rPr>
            </a:br>
            <a:r>
              <a:rPr lang="en-US" sz="3200" cap="none" dirty="0" smtClean="0">
                <a:solidFill>
                  <a:schemeClr val="tx1"/>
                </a:solidFill>
              </a:rPr>
              <a:t>3. Methodology (With Prototype)</a:t>
            </a:r>
            <a:br>
              <a:rPr lang="en-US" sz="3200" cap="none" dirty="0" smtClean="0">
                <a:solidFill>
                  <a:schemeClr val="tx1"/>
                </a:solidFill>
              </a:rPr>
            </a:br>
            <a:r>
              <a:rPr lang="en-US" sz="3200" cap="none" dirty="0" smtClean="0">
                <a:solidFill>
                  <a:schemeClr val="tx1"/>
                </a:solidFill>
              </a:rPr>
              <a:t>	</a:t>
            </a:r>
            <a:r>
              <a:rPr lang="en-US" sz="2400" cap="none" dirty="0" smtClean="0">
                <a:solidFill>
                  <a:schemeClr val="tx1"/>
                </a:solidFill>
              </a:rPr>
              <a:t>- Initiation</a:t>
            </a:r>
            <a:br>
              <a:rPr lang="en-US" sz="2400" cap="none" dirty="0" smtClean="0">
                <a:solidFill>
                  <a:schemeClr val="tx1"/>
                </a:solidFill>
              </a:rPr>
            </a:br>
            <a:r>
              <a:rPr lang="en-US" sz="2400" cap="none" dirty="0" smtClean="0">
                <a:solidFill>
                  <a:schemeClr val="tx1"/>
                </a:solidFill>
              </a:rPr>
              <a:t>	- Reuse</a:t>
            </a:r>
            <a:br>
              <a:rPr lang="en-US" sz="2400" cap="none" dirty="0" smtClean="0">
                <a:solidFill>
                  <a:schemeClr val="tx1"/>
                </a:solidFill>
              </a:rPr>
            </a:br>
            <a:r>
              <a:rPr lang="en-US" sz="2400" cap="none" dirty="0" smtClean="0">
                <a:solidFill>
                  <a:schemeClr val="tx1"/>
                </a:solidFill>
              </a:rPr>
              <a:t>	- Design</a:t>
            </a:r>
            <a:br>
              <a:rPr lang="en-US" sz="2400" cap="none" dirty="0" smtClean="0">
                <a:solidFill>
                  <a:schemeClr val="tx1"/>
                </a:solidFill>
              </a:rPr>
            </a:br>
            <a:r>
              <a:rPr lang="en-US" sz="2400" cap="none" dirty="0" smtClean="0">
                <a:solidFill>
                  <a:schemeClr val="tx1"/>
                </a:solidFill>
              </a:rPr>
              <a:t>	- Implementation</a:t>
            </a:r>
            <a:r>
              <a:rPr lang="en-US" sz="3200" cap="none" dirty="0" smtClean="0">
                <a:solidFill>
                  <a:schemeClr val="tx1"/>
                </a:solidFill>
              </a:rPr>
              <a:t/>
            </a:r>
            <a:br>
              <a:rPr lang="en-US" sz="3200" cap="none" dirty="0" smtClean="0">
                <a:solidFill>
                  <a:schemeClr val="tx1"/>
                </a:solidFill>
              </a:rPr>
            </a:br>
            <a:r>
              <a:rPr lang="en-US" sz="3200" cap="none" dirty="0" smtClean="0">
                <a:solidFill>
                  <a:schemeClr val="tx1"/>
                </a:solidFill>
              </a:rPr>
              <a:t>4. Supportive Activities</a:t>
            </a:r>
            <a:endParaRPr lang="en-US" sz="3200" cap="none" dirty="0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D9940E46-123A-4248-9009-2252813F5894}"/>
              </a:ext>
            </a:extLst>
          </p:cNvPr>
          <p:cNvSpPr/>
          <p:nvPr/>
        </p:nvSpPr>
        <p:spPr>
          <a:xfrm>
            <a:off x="741132" y="794038"/>
            <a:ext cx="1143000" cy="1143000"/>
          </a:xfrm>
          <a:prstGeom prst="ellipse">
            <a:avLst/>
          </a:prstGeom>
          <a:solidFill>
            <a:schemeClr val="accent3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F3DB430B-7F81-4601-AA9D-25B205DBA3E6}"/>
              </a:ext>
            </a:extLst>
          </p:cNvPr>
          <p:cNvGrpSpPr/>
          <p:nvPr/>
        </p:nvGrpSpPr>
        <p:grpSpPr>
          <a:xfrm>
            <a:off x="415940" y="920004"/>
            <a:ext cx="2451822" cy="1747185"/>
            <a:chOff x="-1264920" y="-460276"/>
            <a:chExt cx="3269096" cy="2329580"/>
          </a:xfrm>
        </p:grpSpPr>
        <p:sp>
          <p:nvSpPr>
            <p:cNvPr id="5" name="Hexagon 4">
              <a:extLst>
                <a:ext uri="{FF2B5EF4-FFF2-40B4-BE49-F238E27FC236}">
                  <a16:creationId xmlns:a16="http://schemas.microsoft.com/office/drawing/2014/main" xmlns="" id="{58149276-5256-459C-AEAD-9436C915EBCB}"/>
                </a:ext>
              </a:extLst>
            </p:cNvPr>
            <p:cNvSpPr/>
            <p:nvPr/>
          </p:nvSpPr>
          <p:spPr>
            <a:xfrm>
              <a:off x="255905" y="-460276"/>
              <a:ext cx="1701800" cy="1467069"/>
            </a:xfrm>
            <a:prstGeom prst="hexagon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xmlns="" id="{49A166E9-59BF-4303-90C2-BF8C478AA813}"/>
                </a:ext>
              </a:extLst>
            </p:cNvPr>
            <p:cNvSpPr/>
            <p:nvPr/>
          </p:nvSpPr>
          <p:spPr>
            <a:xfrm>
              <a:off x="-1264920" y="355119"/>
              <a:ext cx="1701800" cy="1467069"/>
            </a:xfrm>
            <a:prstGeom prst="hexagon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xmlns="" id="{7F9754E3-B066-4AD2-8FB1-CA4DE63E59BA}"/>
                </a:ext>
              </a:extLst>
            </p:cNvPr>
            <p:cNvSpPr/>
            <p:nvPr/>
          </p:nvSpPr>
          <p:spPr>
            <a:xfrm>
              <a:off x="23095" y="1773339"/>
              <a:ext cx="95965" cy="959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xmlns="" id="{6E4ADDD0-313E-4BF4-8026-78331410AC7F}"/>
                </a:ext>
              </a:extLst>
            </p:cNvPr>
            <p:cNvSpPr/>
            <p:nvPr/>
          </p:nvSpPr>
          <p:spPr>
            <a:xfrm>
              <a:off x="384211" y="1040670"/>
              <a:ext cx="95965" cy="959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D27B7086-577B-4F04-AB1E-70F87D7E0B25}"/>
                </a:ext>
              </a:extLst>
            </p:cNvPr>
            <p:cNvSpPr/>
            <p:nvPr/>
          </p:nvSpPr>
          <p:spPr>
            <a:xfrm>
              <a:off x="24641" y="308547"/>
              <a:ext cx="95965" cy="959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FDA7C954-12AE-433E-88FA-ED39F7AD3D57}"/>
                </a:ext>
              </a:extLst>
            </p:cNvPr>
            <p:cNvSpPr/>
            <p:nvPr/>
          </p:nvSpPr>
          <p:spPr>
            <a:xfrm>
              <a:off x="570898" y="965273"/>
              <a:ext cx="95965" cy="9596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6BA9C73F-281D-4E06-AA15-3E4EC3436DA8}"/>
                </a:ext>
              </a:extLst>
            </p:cNvPr>
            <p:cNvSpPr/>
            <p:nvPr/>
          </p:nvSpPr>
          <p:spPr>
            <a:xfrm>
              <a:off x="1539776" y="965273"/>
              <a:ext cx="95965" cy="9596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A79654E5-0C52-44DA-B00D-A8E11A807CD8}"/>
                </a:ext>
              </a:extLst>
            </p:cNvPr>
            <p:cNvSpPr/>
            <p:nvPr/>
          </p:nvSpPr>
          <p:spPr>
            <a:xfrm>
              <a:off x="1908211" y="225275"/>
              <a:ext cx="95965" cy="9596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97D8F611-1596-4DD2-BBF2-5E9B7280B61E}"/>
                </a:ext>
              </a:extLst>
            </p:cNvPr>
            <p:cNvSpPr/>
            <p:nvPr/>
          </p:nvSpPr>
          <p:spPr>
            <a:xfrm>
              <a:off x="216177" y="225275"/>
              <a:ext cx="95965" cy="9596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2276" y="645423"/>
            <a:ext cx="11127347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+mj-ea"/>
                <a:cs typeface="+mj-cs"/>
              </a:rPr>
              <a:t>Supportive Activities and </a:t>
            </a:r>
            <a:r>
              <a:rPr lang="en-US" sz="2800" dirty="0" smtClean="0">
                <a:latin typeface="+mj-lt"/>
                <a:ea typeface="+mj-ea"/>
                <a:cs typeface="+mj-cs"/>
              </a:rPr>
              <a:t>Tools (</a:t>
            </a:r>
            <a:r>
              <a:rPr lang="en-US" sz="2800" dirty="0">
                <a:latin typeface="+mj-lt"/>
                <a:ea typeface="+mj-ea"/>
                <a:cs typeface="+mj-cs"/>
              </a:rPr>
              <a:t>Cont</a:t>
            </a:r>
            <a:r>
              <a:rPr lang="en-US" sz="2800" dirty="0" smtClean="0">
                <a:latin typeface="+mj-lt"/>
                <a:ea typeface="+mj-ea"/>
                <a:cs typeface="+mj-cs"/>
              </a:rPr>
              <a:t>.):</a:t>
            </a:r>
            <a:endParaRPr lang="en-US" sz="2800" b="1" dirty="0" smtClean="0"/>
          </a:p>
          <a:p>
            <a:pPr lvl="0"/>
            <a:endParaRPr lang="en-US" sz="2800" b="1" dirty="0"/>
          </a:p>
          <a:p>
            <a:pPr lvl="0"/>
            <a:endParaRPr lang="en-US" sz="2800" b="1" dirty="0" smtClean="0"/>
          </a:p>
          <a:p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868" y="1461933"/>
            <a:ext cx="1413150" cy="794897"/>
          </a:xfrm>
          <a:prstGeom prst="rect">
            <a:avLst/>
          </a:prstGeom>
          <a:ln w="5715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263"/>
          <a:stretch/>
        </p:blipFill>
        <p:spPr>
          <a:xfrm>
            <a:off x="689771" y="2830636"/>
            <a:ext cx="4393281" cy="3715268"/>
          </a:xfrm>
          <a:prstGeom prst="rect">
            <a:avLst/>
          </a:prstGeom>
          <a:ln w="5715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680" y="2740287"/>
            <a:ext cx="5529193" cy="3715268"/>
          </a:xfrm>
          <a:prstGeom prst="rect">
            <a:avLst/>
          </a:prstGeom>
          <a:ln w="5715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4" name="Rectangle 13"/>
          <p:cNvSpPr/>
          <p:nvPr/>
        </p:nvSpPr>
        <p:spPr>
          <a:xfrm>
            <a:off x="3082552" y="1687018"/>
            <a:ext cx="69305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>
              <a:defRPr/>
            </a:pPr>
            <a:r>
              <a:rPr lang="en-US" sz="2400" dirty="0" smtClean="0"/>
              <a:t>Platform </a:t>
            </a:r>
            <a:r>
              <a:rPr lang="en-US" sz="2400" dirty="0"/>
              <a:t>for </a:t>
            </a:r>
            <a:r>
              <a:rPr lang="en-US" sz="2400" dirty="0">
                <a:solidFill>
                  <a:srgbClr val="FF0000"/>
                </a:solidFill>
              </a:rPr>
              <a:t>publishing</a:t>
            </a:r>
            <a:r>
              <a:rPr lang="en-US" sz="2400" dirty="0"/>
              <a:t> the </a:t>
            </a:r>
            <a:r>
              <a:rPr lang="en-US" sz="2400" dirty="0" smtClean="0"/>
              <a:t>ontology Documentation.</a:t>
            </a:r>
            <a:endParaRPr lang="en-US" sz="24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932878">
            <a:off x="5226698" y="3916579"/>
            <a:ext cx="517539" cy="52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36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2276" y="645423"/>
            <a:ext cx="11127347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+mj-ea"/>
                <a:cs typeface="+mj-cs"/>
              </a:rPr>
              <a:t>Supportive Activities and Tools </a:t>
            </a:r>
            <a:r>
              <a:rPr lang="en-US" sz="2800" dirty="0" smtClean="0">
                <a:latin typeface="+mj-lt"/>
                <a:ea typeface="+mj-ea"/>
                <a:cs typeface="+mj-cs"/>
              </a:rPr>
              <a:t>(Cont.):</a:t>
            </a:r>
            <a:endParaRPr lang="en-US" sz="2800" b="1" dirty="0" smtClean="0"/>
          </a:p>
          <a:p>
            <a:pPr lvl="0"/>
            <a:endParaRPr lang="en-US" sz="2800" b="1" dirty="0"/>
          </a:p>
          <a:p>
            <a:pPr lvl="0"/>
            <a:endParaRPr lang="en-US" sz="2800" b="1" dirty="0" smtClean="0"/>
          </a:p>
          <a:p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5104749" y="1529257"/>
            <a:ext cx="39173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>
              <a:defRPr/>
            </a:pPr>
            <a:r>
              <a:rPr lang="en-US" sz="2400" dirty="0" smtClean="0"/>
              <a:t>For </a:t>
            </a:r>
            <a:r>
              <a:rPr lang="en-US" sz="2400" dirty="0">
                <a:solidFill>
                  <a:srgbClr val="FF0000"/>
                </a:solidFill>
              </a:rPr>
              <a:t>visualization</a:t>
            </a:r>
            <a:r>
              <a:rPr lang="en-US" sz="2400" dirty="0"/>
              <a:t> of </a:t>
            </a:r>
            <a:r>
              <a:rPr lang="en-US" sz="2400" dirty="0" smtClean="0"/>
              <a:t>ontology 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027" y="2444165"/>
            <a:ext cx="8200728" cy="4190416"/>
          </a:xfrm>
          <a:prstGeom prst="rect">
            <a:avLst/>
          </a:prstGeom>
          <a:ln w="5715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576" y="1400799"/>
            <a:ext cx="2388673" cy="660463"/>
          </a:xfrm>
          <a:prstGeom prst="rect">
            <a:avLst/>
          </a:prstGeom>
          <a:ln w="5715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0231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2276" y="645423"/>
            <a:ext cx="11127347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+mj-ea"/>
                <a:cs typeface="+mj-cs"/>
              </a:rPr>
              <a:t>Supportive Activities and Tools </a:t>
            </a:r>
            <a:r>
              <a:rPr lang="en-US" sz="2800" dirty="0" smtClean="0">
                <a:latin typeface="+mj-lt"/>
                <a:ea typeface="+mj-ea"/>
                <a:cs typeface="+mj-cs"/>
              </a:rPr>
              <a:t>(Cont.):</a:t>
            </a:r>
            <a:endParaRPr lang="en-US" sz="2800" b="1" dirty="0" smtClean="0"/>
          </a:p>
          <a:p>
            <a:pPr lvl="0"/>
            <a:endParaRPr lang="en-US" sz="2800" b="1" dirty="0"/>
          </a:p>
          <a:p>
            <a:pPr lvl="0"/>
            <a:endParaRPr lang="en-US" sz="2800" b="1" dirty="0" smtClean="0"/>
          </a:p>
          <a:p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410" y="1419271"/>
            <a:ext cx="1158148" cy="1158148"/>
          </a:xfrm>
          <a:prstGeom prst="rect">
            <a:avLst/>
          </a:prstGeom>
          <a:ln w="5715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3" name="Rectangle 2"/>
          <p:cNvSpPr/>
          <p:nvPr/>
        </p:nvSpPr>
        <p:spPr>
          <a:xfrm>
            <a:off x="3215978" y="1738030"/>
            <a:ext cx="65589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>
              <a:defRPr/>
            </a:pPr>
            <a:r>
              <a:rPr lang="en-US" sz="2800" dirty="0"/>
              <a:t>Language to </a:t>
            </a:r>
            <a:r>
              <a:rPr lang="en-US" sz="2800" dirty="0" smtClean="0">
                <a:solidFill>
                  <a:srgbClr val="FF0000"/>
                </a:solidFill>
              </a:rPr>
              <a:t>query</a:t>
            </a:r>
            <a:r>
              <a:rPr lang="en-US" sz="2800" dirty="0" smtClean="0"/>
              <a:t> data from the </a:t>
            </a:r>
            <a:r>
              <a:rPr lang="en-US" sz="2800" dirty="0"/>
              <a:t>ontology.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751"/>
          <a:stretch/>
        </p:blipFill>
        <p:spPr>
          <a:xfrm>
            <a:off x="3693554" y="2577419"/>
            <a:ext cx="5324853" cy="3820694"/>
          </a:xfrm>
          <a:prstGeom prst="rect">
            <a:avLst/>
          </a:prstGeom>
          <a:ln w="5715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14319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08099" y="2882187"/>
            <a:ext cx="23633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strike="sngStrike" dirty="0" smtClean="0">
                <a:latin typeface="+mj-lt"/>
                <a:ea typeface="+mj-ea"/>
                <a:cs typeface="+mj-cs"/>
              </a:rPr>
              <a:t>End</a:t>
            </a:r>
            <a:endParaRPr lang="en-US" sz="8000" strike="sngStrike" dirty="0"/>
          </a:p>
        </p:txBody>
      </p:sp>
    </p:spTree>
    <p:extLst>
      <p:ext uri="{BB962C8B-B14F-4D97-AF65-F5344CB8AC3E}">
        <p14:creationId xmlns:p14="http://schemas.microsoft.com/office/powerpoint/2010/main" val="25051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37883" y="785612"/>
            <a:ext cx="11127347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cap="all" dirty="0">
                <a:latin typeface="+mj-lt"/>
                <a:ea typeface="+mj-ea"/>
                <a:cs typeface="+mj-cs"/>
              </a:rPr>
              <a:t>Ontology </a:t>
            </a:r>
            <a:r>
              <a:rPr lang="en-US" sz="3600" cap="all" dirty="0" smtClean="0">
                <a:latin typeface="+mj-lt"/>
                <a:ea typeface="+mj-ea"/>
                <a:cs typeface="+mj-cs"/>
              </a:rPr>
              <a:t>introduction</a:t>
            </a:r>
            <a:r>
              <a:rPr lang="en-US" sz="3600" b="1" dirty="0" smtClean="0"/>
              <a:t>:</a:t>
            </a:r>
            <a:endParaRPr lang="en-US" sz="36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Ontology is the basis for semantic web.</a:t>
            </a:r>
          </a:p>
          <a:p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A </a:t>
            </a:r>
            <a:r>
              <a:rPr lang="en-US" sz="2400" dirty="0"/>
              <a:t>knowledge network made up of linked data</a:t>
            </a:r>
            <a:r>
              <a:rPr lang="en-US" sz="2400" dirty="0" smtClean="0"/>
              <a:t>.</a:t>
            </a:r>
          </a:p>
          <a:p>
            <a:r>
              <a:rPr lang="en-US" dirty="0"/>
              <a:t>relationships or connections between data from different data sources such as databases and the Web.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Examples of large linked </a:t>
            </a:r>
            <a:r>
              <a:rPr lang="en-US" sz="2400" dirty="0" smtClean="0"/>
              <a:t>data </a:t>
            </a:r>
            <a:r>
              <a:rPr lang="en-US" sz="2400" dirty="0"/>
              <a:t>sets </a:t>
            </a:r>
            <a:r>
              <a:rPr lang="en-US" sz="2400" dirty="0" smtClean="0"/>
              <a:t>are</a:t>
            </a:r>
            <a:r>
              <a:rPr lang="en-US" sz="2400" dirty="0"/>
              <a:t> </a:t>
            </a:r>
            <a:r>
              <a:rPr lang="en-US" sz="2400" b="1" dirty="0"/>
              <a:t>DBpedia and Wikidata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	</a:t>
            </a:r>
            <a:endParaRPr lang="en-US" sz="2400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FAIR:</a:t>
            </a:r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F: Findable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A: Accessible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I: Interoperable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R: Reusable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530" y="3554357"/>
            <a:ext cx="6039693" cy="259116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937162" y="6145519"/>
            <a:ext cx="5434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hlinkClick r:id="rId3"/>
              </a:rPr>
              <a:t>https://wordlift.io/blog/en/entity/linked-data</a:t>
            </a:r>
            <a:r>
              <a:rPr lang="en-US" sz="2000" dirty="0" smtClean="0">
                <a:hlinkClick r:id="rId3"/>
              </a:rPr>
              <a:t>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7789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37883" y="785612"/>
            <a:ext cx="11127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cap="all" dirty="0">
                <a:latin typeface="+mj-lt"/>
                <a:ea typeface="+mj-ea"/>
                <a:cs typeface="+mj-cs"/>
              </a:rPr>
              <a:t>Ontology </a:t>
            </a:r>
            <a:r>
              <a:rPr lang="en-US" sz="3600" cap="all" dirty="0" smtClean="0">
                <a:latin typeface="+mj-lt"/>
                <a:ea typeface="+mj-ea"/>
                <a:cs typeface="+mj-cs"/>
              </a:rPr>
              <a:t>introduction</a:t>
            </a:r>
            <a:r>
              <a:rPr lang="en-US" sz="3600" b="1" dirty="0"/>
              <a:t>:</a:t>
            </a:r>
            <a:endParaRPr lang="en-US" sz="3600" b="1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89274"/>
              </p:ext>
            </p:extLst>
          </p:nvPr>
        </p:nvGraphicFramePr>
        <p:xfrm>
          <a:off x="1184857" y="1867436"/>
          <a:ext cx="9981126" cy="42281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27042"/>
                <a:gridCol w="3327042"/>
                <a:gridCol w="3327042"/>
              </a:tblGrid>
              <a:tr h="1003242">
                <a:tc>
                  <a:txBody>
                    <a:bodyPr/>
                    <a:lstStyle/>
                    <a:p>
                      <a:pPr algn="l"/>
                      <a:r>
                        <a:rPr lang="en-US" sz="32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j-lt"/>
                        </a:rPr>
                        <a:t>Web 1.0</a:t>
                      </a:r>
                      <a:endParaRPr lang="en-US" sz="3200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j-lt"/>
                        </a:rPr>
                        <a:t>Web 2.0</a:t>
                      </a:r>
                      <a:endParaRPr lang="en-US" sz="3200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j-lt"/>
                        </a:rPr>
                        <a:t>Web 3.0</a:t>
                      </a:r>
                      <a:endParaRPr lang="en-US" sz="3200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03242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Web</a:t>
                      </a:r>
                      <a:r>
                        <a:rPr lang="en-US" sz="2400" dirty="0" smtClean="0"/>
                        <a:t> pages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Social</a:t>
                      </a:r>
                      <a:r>
                        <a:rPr lang="en-US" sz="2400" baseline="0" dirty="0" smtClean="0"/>
                        <a:t> web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Web</a:t>
                      </a:r>
                      <a:r>
                        <a:rPr lang="en-US" sz="2400" baseline="0" dirty="0" smtClean="0"/>
                        <a:t> of data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1841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Read</a:t>
                      </a:r>
                      <a:r>
                        <a:rPr lang="en-US" sz="2400" baseline="0" dirty="0" smtClean="0"/>
                        <a:t> only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Read</a:t>
                      </a:r>
                      <a:r>
                        <a:rPr lang="en-US" sz="2400" baseline="0" dirty="0" smtClean="0"/>
                        <a:t> and write 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smtClean="0"/>
                        <a:t>Executable</a:t>
                      </a:r>
                      <a:r>
                        <a:rPr lang="en-US" sz="2400" baseline="0" smtClean="0"/>
                        <a:t> web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03242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 interoperability</a:t>
                      </a:r>
                      <a:r>
                        <a:rPr lang="en-US" sz="2400" baseline="0" dirty="0" smtClean="0"/>
                        <a:t> 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 interoperability</a:t>
                      </a:r>
                      <a:r>
                        <a:rPr lang="en-US" sz="2400" baseline="0" dirty="0" smtClean="0"/>
                        <a:t> 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Interoperability 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221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60609" y="843478"/>
            <a:ext cx="11127347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+mj-lt"/>
                <a:ea typeface="+mj-ea"/>
                <a:cs typeface="+mj-cs"/>
              </a:rPr>
              <a:t>EDUCATIONAL DOMAIN INTRODUCTION</a:t>
            </a:r>
            <a:r>
              <a:rPr lang="en-US" sz="3600" b="1" dirty="0" smtClean="0"/>
              <a:t>: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 smtClean="0"/>
          </a:p>
          <a:p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r>
              <a:rPr lang="en-US" sz="2400" dirty="0"/>
              <a:t>	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437882" y="1594835"/>
            <a:ext cx="11294772" cy="4986269"/>
            <a:chOff x="360609" y="2483477"/>
            <a:chExt cx="9195515" cy="3930384"/>
          </a:xfrm>
        </p:grpSpPr>
        <p:cxnSp>
          <p:nvCxnSpPr>
            <p:cNvPr id="3" name="Straight Arrow Connector 2"/>
            <p:cNvCxnSpPr/>
            <p:nvPr/>
          </p:nvCxnSpPr>
          <p:spPr>
            <a:xfrm>
              <a:off x="6812927" y="3509584"/>
              <a:ext cx="0" cy="5666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>
            <a:xfrm>
              <a:off x="360609" y="2483477"/>
              <a:ext cx="9195515" cy="3930384"/>
              <a:chOff x="360609" y="2483477"/>
              <a:chExt cx="9195515" cy="3930384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360609" y="2483477"/>
                <a:ext cx="9195515" cy="3930384"/>
                <a:chOff x="360609" y="2483477"/>
                <a:chExt cx="9195515" cy="3930384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6040194" y="4076254"/>
                  <a:ext cx="1622738" cy="734096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rgbClr val="000000"/>
                      </a:solidFill>
                    </a:rPr>
                    <a:t>Intermediate</a:t>
                  </a:r>
                  <a:endParaRPr lang="en-US" b="1" dirty="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7" name="Group 6"/>
                <p:cNvGrpSpPr/>
                <p:nvPr/>
              </p:nvGrpSpPr>
              <p:grpSpPr>
                <a:xfrm>
                  <a:off x="360609" y="3509584"/>
                  <a:ext cx="1622738" cy="1300766"/>
                  <a:chOff x="3928056" y="1764406"/>
                  <a:chExt cx="1622738" cy="1300766"/>
                </a:xfrm>
              </p:grpSpPr>
              <p:cxnSp>
                <p:nvCxnSpPr>
                  <p:cNvPr id="8" name="Straight Arrow Connector 7"/>
                  <p:cNvCxnSpPr/>
                  <p:nvPr/>
                </p:nvCxnSpPr>
                <p:spPr>
                  <a:xfrm>
                    <a:off x="4700789" y="1764406"/>
                    <a:ext cx="0" cy="56667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" name="Rectangle 8"/>
                  <p:cNvSpPr/>
                  <p:nvPr/>
                </p:nvSpPr>
                <p:spPr>
                  <a:xfrm>
                    <a:off x="3928056" y="2331076"/>
                    <a:ext cx="1622738" cy="734096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 smtClean="0">
                        <a:solidFill>
                          <a:srgbClr val="000000"/>
                        </a:solidFill>
                      </a:rPr>
                      <a:t>Primary</a:t>
                    </a:r>
                    <a:endParaRPr lang="en-US" b="1" dirty="0">
                      <a:solidFill>
                        <a:srgbClr val="000000"/>
                      </a:solidFill>
                    </a:endParaRPr>
                  </a:p>
                </p:txBody>
              </p: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2305318" y="3522463"/>
                  <a:ext cx="1622738" cy="1300766"/>
                  <a:chOff x="3928056" y="1764406"/>
                  <a:chExt cx="1622738" cy="1300766"/>
                </a:xfrm>
              </p:grpSpPr>
              <p:cxnSp>
                <p:nvCxnSpPr>
                  <p:cNvPr id="11" name="Straight Arrow Connector 10"/>
                  <p:cNvCxnSpPr/>
                  <p:nvPr/>
                </p:nvCxnSpPr>
                <p:spPr>
                  <a:xfrm>
                    <a:off x="4700789" y="1764406"/>
                    <a:ext cx="0" cy="56667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" name="Rectangle 11"/>
                  <p:cNvSpPr/>
                  <p:nvPr/>
                </p:nvSpPr>
                <p:spPr>
                  <a:xfrm>
                    <a:off x="3928056" y="2331076"/>
                    <a:ext cx="1622738" cy="734096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 smtClean="0">
                        <a:solidFill>
                          <a:srgbClr val="000000"/>
                        </a:solidFill>
                      </a:rPr>
                      <a:t>Middle</a:t>
                    </a:r>
                    <a:endParaRPr lang="en-US" b="1" dirty="0">
                      <a:solidFill>
                        <a:srgbClr val="000000"/>
                      </a:solidFill>
                    </a:endParaRPr>
                  </a:p>
                </p:txBody>
              </p:sp>
            </p:grpSp>
            <p:grpSp>
              <p:nvGrpSpPr>
                <p:cNvPr id="13" name="Group 12"/>
                <p:cNvGrpSpPr/>
                <p:nvPr/>
              </p:nvGrpSpPr>
              <p:grpSpPr>
                <a:xfrm>
                  <a:off x="4172756" y="3509584"/>
                  <a:ext cx="1622738" cy="1300766"/>
                  <a:chOff x="3928056" y="1764406"/>
                  <a:chExt cx="1622738" cy="1300766"/>
                </a:xfrm>
              </p:grpSpPr>
              <p:cxnSp>
                <p:nvCxnSpPr>
                  <p:cNvPr id="14" name="Straight Arrow Connector 13"/>
                  <p:cNvCxnSpPr/>
                  <p:nvPr/>
                </p:nvCxnSpPr>
                <p:spPr>
                  <a:xfrm>
                    <a:off x="4700789" y="1764406"/>
                    <a:ext cx="0" cy="56667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" name="Rectangle 14"/>
                  <p:cNvSpPr/>
                  <p:nvPr/>
                </p:nvSpPr>
                <p:spPr>
                  <a:xfrm>
                    <a:off x="3928056" y="2331076"/>
                    <a:ext cx="1622738" cy="734096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 smtClean="0">
                        <a:solidFill>
                          <a:srgbClr val="000000"/>
                        </a:solidFill>
                      </a:rPr>
                      <a:t>Matric</a:t>
                    </a:r>
                    <a:endParaRPr lang="en-US" b="1" dirty="0">
                      <a:solidFill>
                        <a:srgbClr val="000000"/>
                      </a:solidFill>
                    </a:endParaRPr>
                  </a:p>
                </p:txBody>
              </p:sp>
            </p:grpSp>
            <p:sp>
              <p:nvSpPr>
                <p:cNvPr id="18" name="Rectangle 17"/>
                <p:cNvSpPr/>
                <p:nvPr/>
              </p:nvSpPr>
              <p:spPr>
                <a:xfrm>
                  <a:off x="4080456" y="2483476"/>
                  <a:ext cx="1622738" cy="734096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rgbClr val="000000"/>
                      </a:solidFill>
                    </a:rPr>
                    <a:t>Education</a:t>
                  </a:r>
                  <a:endParaRPr lang="en-US" b="1" dirty="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19" name="Group 18"/>
                <p:cNvGrpSpPr/>
                <p:nvPr/>
              </p:nvGrpSpPr>
              <p:grpSpPr>
                <a:xfrm>
                  <a:off x="7907632" y="3509584"/>
                  <a:ext cx="1648492" cy="1300766"/>
                  <a:chOff x="3928056" y="1764406"/>
                  <a:chExt cx="1648492" cy="1300766"/>
                </a:xfrm>
              </p:grpSpPr>
              <p:cxnSp>
                <p:nvCxnSpPr>
                  <p:cNvPr id="20" name="Straight Arrow Connector 19"/>
                  <p:cNvCxnSpPr/>
                  <p:nvPr/>
                </p:nvCxnSpPr>
                <p:spPr>
                  <a:xfrm>
                    <a:off x="4700789" y="1764406"/>
                    <a:ext cx="0" cy="56667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" name="Rectangle 20"/>
                  <p:cNvSpPr/>
                  <p:nvPr/>
                </p:nvSpPr>
                <p:spPr>
                  <a:xfrm>
                    <a:off x="3928056" y="2331076"/>
                    <a:ext cx="1648492" cy="734096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 smtClean="0">
                        <a:solidFill>
                          <a:srgbClr val="000000"/>
                        </a:solidFill>
                      </a:rPr>
                      <a:t>Under/Post</a:t>
                    </a:r>
                  </a:p>
                  <a:p>
                    <a:pPr algn="ctr"/>
                    <a:r>
                      <a:rPr lang="en-US" sz="1600" b="1" dirty="0">
                        <a:solidFill>
                          <a:srgbClr val="000000"/>
                        </a:solidFill>
                      </a:rPr>
                      <a:t>G</a:t>
                    </a:r>
                    <a:r>
                      <a:rPr lang="en-US" sz="1600" b="1" dirty="0" smtClean="0">
                        <a:solidFill>
                          <a:srgbClr val="000000"/>
                        </a:solidFill>
                      </a:rPr>
                      <a:t>raduate</a:t>
                    </a:r>
                    <a:endParaRPr lang="en-US" sz="1600" b="1" dirty="0">
                      <a:solidFill>
                        <a:srgbClr val="000000"/>
                      </a:solidFill>
                    </a:endParaRPr>
                  </a:p>
                </p:txBody>
              </p:sp>
            </p:grp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1146216" y="3509584"/>
                  <a:ext cx="7534149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/>
                <p:cNvCxnSpPr/>
                <p:nvPr/>
              </p:nvCxnSpPr>
              <p:spPr>
                <a:xfrm>
                  <a:off x="4945489" y="3245476"/>
                  <a:ext cx="0" cy="27698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45" name="Group 44"/>
                <p:cNvGrpSpPr/>
                <p:nvPr/>
              </p:nvGrpSpPr>
              <p:grpSpPr>
                <a:xfrm>
                  <a:off x="5228825" y="5113095"/>
                  <a:ext cx="3451540" cy="1300766"/>
                  <a:chOff x="5228825" y="5261020"/>
                  <a:chExt cx="3451540" cy="1300766"/>
                </a:xfrm>
              </p:grpSpPr>
              <p:grpSp>
                <p:nvGrpSpPr>
                  <p:cNvPr id="35" name="Group 34"/>
                  <p:cNvGrpSpPr/>
                  <p:nvPr/>
                </p:nvGrpSpPr>
                <p:grpSpPr>
                  <a:xfrm>
                    <a:off x="5228825" y="5261020"/>
                    <a:ext cx="1622738" cy="1300766"/>
                    <a:chOff x="3928056" y="1764406"/>
                    <a:chExt cx="1622738" cy="1300766"/>
                  </a:xfrm>
                </p:grpSpPr>
                <p:cxnSp>
                  <p:nvCxnSpPr>
                    <p:cNvPr id="36" name="Straight Arrow Connector 35"/>
                    <p:cNvCxnSpPr/>
                    <p:nvPr/>
                  </p:nvCxnSpPr>
                  <p:spPr>
                    <a:xfrm>
                      <a:off x="4700789" y="1764406"/>
                      <a:ext cx="0" cy="566671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7" name="Rectangle 36"/>
                    <p:cNvSpPr/>
                    <p:nvPr/>
                  </p:nvSpPr>
                  <p:spPr>
                    <a:xfrm>
                      <a:off x="3928056" y="2331076"/>
                      <a:ext cx="1622738" cy="734096"/>
                    </a:xfrm>
                    <a:prstGeom prst="rect">
                      <a:avLst/>
                    </a:prstGeom>
                    <a:solidFill>
                      <a:schemeClr val="accent3">
                        <a:lumMod val="20000"/>
                        <a:lumOff val="80000"/>
                      </a:schemeClr>
                    </a:solidFill>
                    <a:ln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r>
                        <a:rPr lang="en-US" b="1" baseline="30000" dirty="0" smtClean="0">
                          <a:solidFill>
                            <a:srgbClr val="000000"/>
                          </a:solidFill>
                        </a:rPr>
                        <a:t>st</a:t>
                      </a:r>
                      <a:r>
                        <a:rPr lang="en-US" b="1" dirty="0" smtClean="0">
                          <a:solidFill>
                            <a:srgbClr val="000000"/>
                          </a:solidFill>
                        </a:rPr>
                        <a:t> year</a:t>
                      </a:r>
                      <a:endParaRPr lang="en-US" b="1" dirty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grpSp>
                <p:nvGrpSpPr>
                  <p:cNvPr id="38" name="Group 37"/>
                  <p:cNvGrpSpPr/>
                  <p:nvPr/>
                </p:nvGrpSpPr>
                <p:grpSpPr>
                  <a:xfrm>
                    <a:off x="7057627" y="5261020"/>
                    <a:ext cx="1622738" cy="1300766"/>
                    <a:chOff x="3928056" y="1764406"/>
                    <a:chExt cx="1622738" cy="1300766"/>
                  </a:xfrm>
                  <a:solidFill>
                    <a:srgbClr val="FFA7AD"/>
                  </a:solidFill>
                </p:grpSpPr>
                <p:cxnSp>
                  <p:nvCxnSpPr>
                    <p:cNvPr id="39" name="Straight Arrow Connector 38"/>
                    <p:cNvCxnSpPr/>
                    <p:nvPr/>
                  </p:nvCxnSpPr>
                  <p:spPr>
                    <a:xfrm>
                      <a:off x="4700789" y="1764406"/>
                      <a:ext cx="0" cy="566671"/>
                    </a:xfrm>
                    <a:prstGeom prst="straightConnector1">
                      <a:avLst/>
                    </a:prstGeom>
                    <a:grpFill/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0" name="Rectangle 39"/>
                    <p:cNvSpPr/>
                    <p:nvPr/>
                  </p:nvSpPr>
                  <p:spPr>
                    <a:xfrm>
                      <a:off x="3928056" y="2331076"/>
                      <a:ext cx="1622738" cy="734096"/>
                    </a:xfrm>
                    <a:prstGeom prst="rect">
                      <a:avLst/>
                    </a:prstGeom>
                    <a:solidFill>
                      <a:schemeClr val="accent3">
                        <a:lumMod val="20000"/>
                        <a:lumOff val="80000"/>
                      </a:schemeClr>
                    </a:solidFill>
                    <a:ln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r>
                        <a:rPr lang="en-US" b="1" baseline="30000" dirty="0" smtClean="0">
                          <a:solidFill>
                            <a:srgbClr val="000000"/>
                          </a:solidFill>
                        </a:rPr>
                        <a:t>nd</a:t>
                      </a:r>
                      <a:r>
                        <a:rPr lang="en-US" b="1" dirty="0" smtClean="0">
                          <a:solidFill>
                            <a:srgbClr val="000000"/>
                          </a:solidFill>
                        </a:rPr>
                        <a:t> year</a:t>
                      </a:r>
                      <a:endParaRPr lang="en-US" b="1" dirty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cxnSp>
                <p:nvCxnSpPr>
                  <p:cNvPr id="41" name="Straight Connector 40"/>
                  <p:cNvCxnSpPr/>
                  <p:nvPr/>
                </p:nvCxnSpPr>
                <p:spPr>
                  <a:xfrm>
                    <a:off x="6001558" y="5261020"/>
                    <a:ext cx="1828802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4" name="Straight Arrow Connector 43"/>
                <p:cNvCxnSpPr/>
                <p:nvPr/>
              </p:nvCxnSpPr>
              <p:spPr>
                <a:xfrm>
                  <a:off x="6851563" y="4823229"/>
                  <a:ext cx="0" cy="27698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Rectangle 41"/>
              <p:cNvSpPr/>
              <p:nvPr/>
            </p:nvSpPr>
            <p:spPr>
              <a:xfrm>
                <a:off x="585989" y="4961722"/>
                <a:ext cx="1171977" cy="52794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000000"/>
                    </a:solidFill>
                  </a:rPr>
                  <a:t>1-5</a:t>
                </a:r>
                <a:endParaRPr lang="en-US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2492062" y="4961904"/>
                <a:ext cx="1171977" cy="52794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000000"/>
                    </a:solidFill>
                  </a:rPr>
                  <a:t>6-8</a:t>
                </a:r>
                <a:endParaRPr lang="en-US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4398135" y="4945670"/>
                <a:ext cx="1171977" cy="52794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000000"/>
                    </a:solidFill>
                  </a:rPr>
                  <a:t>9-10</a:t>
                </a:r>
                <a:endParaRPr lang="en-US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8261806" y="4952336"/>
                <a:ext cx="1171977" cy="52794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000000"/>
                    </a:solidFill>
                  </a:rPr>
                  <a:t>13--&gt;</a:t>
                </a:r>
                <a:endParaRPr lang="en-US" b="1" dirty="0">
                  <a:solidFill>
                    <a:srgbClr val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34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360609" y="843478"/>
            <a:ext cx="11127347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+mj-lt"/>
                <a:ea typeface="+mj-ea"/>
                <a:cs typeface="+mj-cs"/>
              </a:rPr>
              <a:t>EDUCATIONAL DOMAIN INTRODUCTION</a:t>
            </a:r>
            <a:r>
              <a:rPr lang="en-US" sz="3600" b="1" dirty="0" smtClean="0"/>
              <a:t>: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 smtClean="0"/>
          </a:p>
          <a:p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sz="4800" b="1" dirty="0">
                <a:solidFill>
                  <a:schemeClr val="accent1">
                    <a:lumMod val="75000"/>
                  </a:schemeClr>
                </a:solidFill>
              </a:rPr>
              <a:t>Example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0914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512355" y="2323193"/>
            <a:ext cx="1325382" cy="3223291"/>
            <a:chOff x="4512355" y="2696681"/>
            <a:chExt cx="1325382" cy="3223291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2355" y="2696681"/>
              <a:ext cx="1325382" cy="2990669"/>
            </a:xfrm>
            <a:prstGeom prst="rect">
              <a:avLst/>
            </a:prstGeom>
          </p:spPr>
        </p:pic>
        <p:sp>
          <p:nvSpPr>
            <p:cNvPr id="80" name="TextBox 79"/>
            <p:cNvSpPr txBox="1"/>
            <p:nvPr/>
          </p:nvSpPr>
          <p:spPr>
            <a:xfrm>
              <a:off x="4668416" y="5583710"/>
              <a:ext cx="822852" cy="3362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Student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73732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755960" y="2323193"/>
            <a:ext cx="4081777" cy="4161319"/>
            <a:chOff x="1755960" y="2696681"/>
            <a:chExt cx="4081777" cy="4161319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5960" y="5338826"/>
              <a:ext cx="1090318" cy="1075904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2355" y="2696681"/>
              <a:ext cx="1325382" cy="2990669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1917745" y="6521738"/>
              <a:ext cx="766747" cy="3362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College</a:t>
              </a:r>
              <a:endParaRPr lang="en-US" b="1" dirty="0"/>
            </a:p>
          </p:txBody>
        </p:sp>
        <p:cxnSp>
          <p:nvCxnSpPr>
            <p:cNvPr id="64" name="Straight Arrow Connector 63"/>
            <p:cNvCxnSpPr/>
            <p:nvPr/>
          </p:nvCxnSpPr>
          <p:spPr>
            <a:xfrm flipH="1">
              <a:off x="3175313" y="4906302"/>
              <a:ext cx="1493103" cy="122722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 rot="19232339">
              <a:off x="2988563" y="5053021"/>
              <a:ext cx="18268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Takes_Admission_In</a:t>
              </a:r>
              <a:endParaRPr lang="en-US" sz="14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668416" y="5583710"/>
              <a:ext cx="822852" cy="3362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Student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50484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UR.pptx" id="{C8B94E25-33BD-45D5-BF09-DFDE6F66F827}" vid="{3906A810-667D-48F7-952C-A904CEA9ED6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0</TotalTime>
  <Words>501</Words>
  <Application>Microsoft Office PowerPoint</Application>
  <PresentationFormat>Widescreen</PresentationFormat>
  <Paragraphs>276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Franklin Gothic Book</vt:lpstr>
      <vt:lpstr>Franklin Gothic Demi</vt:lpstr>
      <vt:lpstr>Wingdings</vt:lpstr>
      <vt:lpstr>Wingdings 2</vt:lpstr>
      <vt:lpstr>DividendVTI</vt:lpstr>
      <vt:lpstr>Intermediate Education Ontology</vt:lpstr>
      <vt:lpstr>PowerPoint Presentation</vt:lpstr>
      <vt:lpstr>1. Ontology Introduction 2. Educational Domain Introduction 3. Methodology (With Prototype)  - Initiation  - Reuse  - Design  - Implementation 4. Supportive Activities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2023-01-04T08:08:53Z</dcterms:created>
  <dcterms:modified xsi:type="dcterms:W3CDTF">2023-03-02T04:20:57Z</dcterms:modified>
</cp:coreProperties>
</file>