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58" r:id="rId4"/>
    <p:sldId id="260" r:id="rId5"/>
    <p:sldId id="302" r:id="rId6"/>
    <p:sldId id="261" r:id="rId7"/>
    <p:sldId id="282" r:id="rId8"/>
    <p:sldId id="304" r:id="rId9"/>
    <p:sldId id="314" r:id="rId10"/>
    <p:sldId id="303" r:id="rId11"/>
    <p:sldId id="311" r:id="rId12"/>
    <p:sldId id="305" r:id="rId13"/>
    <p:sldId id="306" r:id="rId14"/>
    <p:sldId id="308" r:id="rId15"/>
    <p:sldId id="307" r:id="rId16"/>
    <p:sldId id="313" r:id="rId17"/>
    <p:sldId id="310" r:id="rId18"/>
    <p:sldId id="319" r:id="rId19"/>
    <p:sldId id="283" r:id="rId20"/>
    <p:sldId id="315" r:id="rId21"/>
    <p:sldId id="263" r:id="rId22"/>
    <p:sldId id="264" r:id="rId23"/>
    <p:sldId id="270" r:id="rId24"/>
    <p:sldId id="271" r:id="rId25"/>
    <p:sldId id="284" r:id="rId26"/>
    <p:sldId id="316" r:id="rId27"/>
    <p:sldId id="317" r:id="rId28"/>
    <p:sldId id="318" r:id="rId29"/>
    <p:sldId id="298" r:id="rId30"/>
    <p:sldId id="273" r:id="rId31"/>
    <p:sldId id="267" r:id="rId32"/>
    <p:sldId id="272" r:id="rId33"/>
    <p:sldId id="274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66"/>
    <a:srgbClr val="006600"/>
    <a:srgbClr val="FFA7AD"/>
    <a:srgbClr val="FF6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lift.io/blog/en/entity/linked-dat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47" y="2890520"/>
            <a:ext cx="10993549" cy="748784"/>
          </a:xfrm>
        </p:spPr>
        <p:txBody>
          <a:bodyPr>
            <a:noAutofit/>
          </a:bodyPr>
          <a:lstStyle/>
          <a:p>
            <a:pPr algn="ctr"/>
            <a:r>
              <a:rPr lang="en-US" sz="4800" cap="none" dirty="0" smtClean="0">
                <a:solidFill>
                  <a:schemeClr val="tx1"/>
                </a:solidFill>
              </a:rPr>
              <a:t>Intermediate Education Ontology</a:t>
            </a:r>
            <a:endParaRPr lang="en-US" sz="4800" cap="none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612D966-F2B2-4FE3-9541-2E15BD808EE7}"/>
              </a:ext>
            </a:extLst>
          </p:cNvPr>
          <p:cNvSpPr/>
          <p:nvPr/>
        </p:nvSpPr>
        <p:spPr>
          <a:xfrm>
            <a:off x="9600053" y="1191575"/>
            <a:ext cx="876731" cy="876731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D9940E46-123A-4248-9009-2252813F5894}"/>
              </a:ext>
            </a:extLst>
          </p:cNvPr>
          <p:cNvSpPr/>
          <p:nvPr/>
        </p:nvSpPr>
        <p:spPr>
          <a:xfrm>
            <a:off x="900502" y="1061325"/>
            <a:ext cx="1143000" cy="1143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DB64C0A-3A84-4F03-8304-AFB247F719A7}"/>
              </a:ext>
            </a:extLst>
          </p:cNvPr>
          <p:cNvSpPr/>
          <p:nvPr/>
        </p:nvSpPr>
        <p:spPr>
          <a:xfrm>
            <a:off x="1354953" y="3829207"/>
            <a:ext cx="922197" cy="922197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3399F99C-2BE9-479B-A54E-EB70652848E3}"/>
              </a:ext>
            </a:extLst>
          </p:cNvPr>
          <p:cNvSpPr/>
          <p:nvPr/>
        </p:nvSpPr>
        <p:spPr>
          <a:xfrm>
            <a:off x="2440462" y="5352379"/>
            <a:ext cx="671357" cy="671357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Diamond 12">
            <a:extLst>
              <a:ext uri="{FF2B5EF4-FFF2-40B4-BE49-F238E27FC236}">
                <a16:creationId xmlns="" xmlns:a16="http://schemas.microsoft.com/office/drawing/2014/main" id="{D0B776C1-97EC-4682-99C5-8DE5655D8E14}"/>
              </a:ext>
            </a:extLst>
          </p:cNvPr>
          <p:cNvSpPr/>
          <p:nvPr/>
        </p:nvSpPr>
        <p:spPr>
          <a:xfrm>
            <a:off x="4613102" y="5112169"/>
            <a:ext cx="671357" cy="671357"/>
          </a:xfrm>
          <a:prstGeom prst="diamond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509B1B36-E6FE-4037-AD3C-93C04BA5F177}"/>
              </a:ext>
            </a:extLst>
          </p:cNvPr>
          <p:cNvSpPr/>
          <p:nvPr/>
        </p:nvSpPr>
        <p:spPr>
          <a:xfrm>
            <a:off x="7599190" y="4950494"/>
            <a:ext cx="857033" cy="857033"/>
          </a:xfrm>
          <a:prstGeom prst="triangl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BF8E9347-1BEC-4FB4-A1BA-13F8BB9EB7EB}"/>
              </a:ext>
            </a:extLst>
          </p:cNvPr>
          <p:cNvSpPr/>
          <p:nvPr/>
        </p:nvSpPr>
        <p:spPr>
          <a:xfrm>
            <a:off x="9881230" y="5278478"/>
            <a:ext cx="1137120" cy="1137120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FA91912F-AEE9-4E14-A27F-F4A9D6ED5E27}"/>
              </a:ext>
            </a:extLst>
          </p:cNvPr>
          <p:cNvSpPr/>
          <p:nvPr/>
        </p:nvSpPr>
        <p:spPr>
          <a:xfrm>
            <a:off x="10032241" y="4087442"/>
            <a:ext cx="327396" cy="327396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8FCC8FAB-13CC-48C7-979D-353367736231}"/>
              </a:ext>
            </a:extLst>
          </p:cNvPr>
          <p:cNvSpPr/>
          <p:nvPr/>
        </p:nvSpPr>
        <p:spPr>
          <a:xfrm>
            <a:off x="3192661" y="4650783"/>
            <a:ext cx="263055" cy="263055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Hexagon 20">
            <a:extLst>
              <a:ext uri="{FF2B5EF4-FFF2-40B4-BE49-F238E27FC236}">
                <a16:creationId xmlns="" xmlns:a16="http://schemas.microsoft.com/office/drawing/2014/main" id="{633E9DE7-AB65-4FC0-8941-8563701E2F37}"/>
              </a:ext>
            </a:extLst>
          </p:cNvPr>
          <p:cNvSpPr/>
          <p:nvPr/>
        </p:nvSpPr>
        <p:spPr>
          <a:xfrm>
            <a:off x="1602581" y="5368446"/>
            <a:ext cx="1276350" cy="1100302"/>
          </a:xfrm>
          <a:prstGeom prst="hexagon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Hexagon 22">
            <a:extLst>
              <a:ext uri="{FF2B5EF4-FFF2-40B4-BE49-F238E27FC236}">
                <a16:creationId xmlns="" xmlns:a16="http://schemas.microsoft.com/office/drawing/2014/main" id="{13A5288F-6307-4B0A-B2A7-C284173BFB2F}"/>
              </a:ext>
            </a:extLst>
          </p:cNvPr>
          <p:cNvSpPr/>
          <p:nvPr/>
        </p:nvSpPr>
        <p:spPr>
          <a:xfrm>
            <a:off x="2772728" y="4818295"/>
            <a:ext cx="1276350" cy="1100302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Hexagon 24">
            <a:extLst>
              <a:ext uri="{FF2B5EF4-FFF2-40B4-BE49-F238E27FC236}">
                <a16:creationId xmlns="" xmlns:a16="http://schemas.microsoft.com/office/drawing/2014/main" id="{C9AAD7EA-298B-4FBF-8847-281D900039D8}"/>
              </a:ext>
            </a:extLst>
          </p:cNvPr>
          <p:cNvSpPr/>
          <p:nvPr/>
        </p:nvSpPr>
        <p:spPr>
          <a:xfrm>
            <a:off x="1674019" y="4145354"/>
            <a:ext cx="1276350" cy="1100302"/>
          </a:xfrm>
          <a:prstGeom prst="hexag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Hexagon 25">
            <a:extLst>
              <a:ext uri="{FF2B5EF4-FFF2-40B4-BE49-F238E27FC236}">
                <a16:creationId xmlns="" xmlns:a16="http://schemas.microsoft.com/office/drawing/2014/main" id="{65293F45-674F-4076-A913-E2D1B91F2A59}"/>
              </a:ext>
            </a:extLst>
          </p:cNvPr>
          <p:cNvSpPr/>
          <p:nvPr/>
        </p:nvSpPr>
        <p:spPr>
          <a:xfrm>
            <a:off x="503872" y="4695504"/>
            <a:ext cx="1276350" cy="1100302"/>
          </a:xfrm>
          <a:prstGeom prst="hexagon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Hexagon 26">
            <a:extLst>
              <a:ext uri="{FF2B5EF4-FFF2-40B4-BE49-F238E27FC236}">
                <a16:creationId xmlns="" xmlns:a16="http://schemas.microsoft.com/office/drawing/2014/main" id="{338A10A4-612A-4DC1-8589-B0C7C8D4A7B9}"/>
              </a:ext>
            </a:extLst>
          </p:cNvPr>
          <p:cNvSpPr/>
          <p:nvPr/>
        </p:nvSpPr>
        <p:spPr>
          <a:xfrm>
            <a:off x="575310" y="3320127"/>
            <a:ext cx="1276350" cy="1100302"/>
          </a:xfrm>
          <a:prstGeom prst="hexagon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Isosceles Triangle 27">
            <a:extLst>
              <a:ext uri="{FF2B5EF4-FFF2-40B4-BE49-F238E27FC236}">
                <a16:creationId xmlns="" xmlns:a16="http://schemas.microsoft.com/office/drawing/2014/main" id="{C9C0D39E-28C1-44DA-891E-D6AF70C4941B}"/>
              </a:ext>
            </a:extLst>
          </p:cNvPr>
          <p:cNvSpPr/>
          <p:nvPr/>
        </p:nvSpPr>
        <p:spPr>
          <a:xfrm rot="16200000">
            <a:off x="2720400" y="5354825"/>
            <a:ext cx="104657" cy="8138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Isosceles Triangle 28">
            <a:extLst>
              <a:ext uri="{FF2B5EF4-FFF2-40B4-BE49-F238E27FC236}">
                <a16:creationId xmlns="" xmlns:a16="http://schemas.microsoft.com/office/drawing/2014/main" id="{3EE01117-4D8C-4029-A114-1ED135650978}"/>
              </a:ext>
            </a:extLst>
          </p:cNvPr>
          <p:cNvSpPr/>
          <p:nvPr/>
        </p:nvSpPr>
        <p:spPr>
          <a:xfrm>
            <a:off x="3969043" y="5320810"/>
            <a:ext cx="122515" cy="9527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91C8E77C-18B7-476A-ACC4-98E794E0BEC1}"/>
              </a:ext>
            </a:extLst>
          </p:cNvPr>
          <p:cNvSpPr/>
          <p:nvPr/>
        </p:nvSpPr>
        <p:spPr>
          <a:xfrm>
            <a:off x="3007162" y="4765967"/>
            <a:ext cx="104657" cy="1046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D169D5B5-469E-422E-9EA7-40D7EC272251}"/>
              </a:ext>
            </a:extLst>
          </p:cNvPr>
          <p:cNvSpPr/>
          <p:nvPr/>
        </p:nvSpPr>
        <p:spPr>
          <a:xfrm>
            <a:off x="3723323" y="4765967"/>
            <a:ext cx="104657" cy="1046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4742F32D-9946-40A9-A6BA-834C01FD1EF1}"/>
              </a:ext>
            </a:extLst>
          </p:cNvPr>
          <p:cNvSpPr/>
          <p:nvPr/>
        </p:nvSpPr>
        <p:spPr>
          <a:xfrm>
            <a:off x="3723323" y="5866269"/>
            <a:ext cx="104657" cy="1046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FF123968-EDF8-484D-95E9-29462C2A5410}"/>
              </a:ext>
            </a:extLst>
          </p:cNvPr>
          <p:cNvSpPr/>
          <p:nvPr/>
        </p:nvSpPr>
        <p:spPr>
          <a:xfrm>
            <a:off x="2992280" y="5866269"/>
            <a:ext cx="104657" cy="1046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682933D5-F45B-477B-B93B-21F391EDA82B}"/>
              </a:ext>
            </a:extLst>
          </p:cNvPr>
          <p:cNvSpPr/>
          <p:nvPr/>
        </p:nvSpPr>
        <p:spPr>
          <a:xfrm>
            <a:off x="1566594" y="5882610"/>
            <a:ext cx="71974" cy="71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51D65A4-808C-4EDE-869F-21FBA1047E35}"/>
              </a:ext>
            </a:extLst>
          </p:cNvPr>
          <p:cNvSpPr/>
          <p:nvPr/>
        </p:nvSpPr>
        <p:spPr>
          <a:xfrm>
            <a:off x="1857747" y="5332458"/>
            <a:ext cx="71974" cy="71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9DEA90E5-DC20-4796-9EAA-20F86273B66A}"/>
              </a:ext>
            </a:extLst>
          </p:cNvPr>
          <p:cNvSpPr/>
          <p:nvPr/>
        </p:nvSpPr>
        <p:spPr>
          <a:xfrm>
            <a:off x="2580474" y="5332458"/>
            <a:ext cx="71974" cy="71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6239FA75-838D-4E38-A8AF-E5D9F0F5594C}"/>
              </a:ext>
            </a:extLst>
          </p:cNvPr>
          <p:cNvSpPr/>
          <p:nvPr/>
        </p:nvSpPr>
        <p:spPr>
          <a:xfrm>
            <a:off x="2843779" y="5882609"/>
            <a:ext cx="71974" cy="71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B31E53D5-C0B7-4318-BC13-351EFCFCDBD9}"/>
              </a:ext>
            </a:extLst>
          </p:cNvPr>
          <p:cNvSpPr/>
          <p:nvPr/>
        </p:nvSpPr>
        <p:spPr>
          <a:xfrm>
            <a:off x="1742211" y="5213597"/>
            <a:ext cx="71974" cy="71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11E7D161-9EB7-4FDA-9354-244665AFFBF7}"/>
              </a:ext>
            </a:extLst>
          </p:cNvPr>
          <p:cNvSpPr/>
          <p:nvPr/>
        </p:nvSpPr>
        <p:spPr>
          <a:xfrm>
            <a:off x="1916188" y="5206504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9430942-FEC8-46F7-8FAB-AC108C3578E5}"/>
              </a:ext>
            </a:extLst>
          </p:cNvPr>
          <p:cNvSpPr/>
          <p:nvPr/>
        </p:nvSpPr>
        <p:spPr>
          <a:xfrm>
            <a:off x="2643962" y="5211870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F654876D-8A19-488B-A10B-9CF2E12DB2CC}"/>
              </a:ext>
            </a:extLst>
          </p:cNvPr>
          <p:cNvSpPr/>
          <p:nvPr/>
        </p:nvSpPr>
        <p:spPr>
          <a:xfrm>
            <a:off x="2906791" y="4659519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A12F9A78-59D7-4029-BF45-2BE5C59FB1D9}"/>
              </a:ext>
            </a:extLst>
          </p:cNvPr>
          <p:cNvSpPr/>
          <p:nvPr/>
        </p:nvSpPr>
        <p:spPr>
          <a:xfrm>
            <a:off x="2642846" y="4112532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47D45A43-3124-4356-A149-CBECB788DE2F}"/>
              </a:ext>
            </a:extLst>
          </p:cNvPr>
          <p:cNvSpPr/>
          <p:nvPr/>
        </p:nvSpPr>
        <p:spPr>
          <a:xfrm>
            <a:off x="1916187" y="4112532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1EE6A40-4D3A-41F6-809F-0A6F9CEF0E35}"/>
              </a:ext>
            </a:extLst>
          </p:cNvPr>
          <p:cNvSpPr/>
          <p:nvPr/>
        </p:nvSpPr>
        <p:spPr>
          <a:xfrm>
            <a:off x="1643955" y="4661226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EB2042F6-C733-4B56-A56E-F0B8ED3B845A}"/>
              </a:ext>
            </a:extLst>
          </p:cNvPr>
          <p:cNvSpPr/>
          <p:nvPr/>
        </p:nvSpPr>
        <p:spPr>
          <a:xfrm>
            <a:off x="1472003" y="4661226"/>
            <a:ext cx="71974" cy="71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2F6806AF-2315-47E5-862B-05250AB20741}"/>
              </a:ext>
            </a:extLst>
          </p:cNvPr>
          <p:cNvSpPr/>
          <p:nvPr/>
        </p:nvSpPr>
        <p:spPr>
          <a:xfrm>
            <a:off x="1472003" y="5759819"/>
            <a:ext cx="71974" cy="71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1C649FE0-FCD0-4D2A-99E0-D5D54EFADDD9}"/>
              </a:ext>
            </a:extLst>
          </p:cNvPr>
          <p:cNvSpPr/>
          <p:nvPr/>
        </p:nvSpPr>
        <p:spPr>
          <a:xfrm>
            <a:off x="1537518" y="4384442"/>
            <a:ext cx="71974" cy="719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Isosceles Triangle 47">
            <a:extLst>
              <a:ext uri="{FF2B5EF4-FFF2-40B4-BE49-F238E27FC236}">
                <a16:creationId xmlns="" xmlns:a16="http://schemas.microsoft.com/office/drawing/2014/main" id="{B0D902D9-0688-45B0-BF19-CFB5DDF31DE0}"/>
              </a:ext>
            </a:extLst>
          </p:cNvPr>
          <p:cNvSpPr/>
          <p:nvPr/>
        </p:nvSpPr>
        <p:spPr>
          <a:xfrm>
            <a:off x="1804574" y="3834291"/>
            <a:ext cx="71974" cy="7197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9BFB02D0-4A04-4FF4-A500-1C33812A705F}"/>
              </a:ext>
            </a:extLst>
          </p:cNvPr>
          <p:cNvSpPr/>
          <p:nvPr/>
        </p:nvSpPr>
        <p:spPr>
          <a:xfrm>
            <a:off x="1543977" y="3285849"/>
            <a:ext cx="71974" cy="719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F3DB430B-7F81-4601-AA9D-25B205DBA3E6}"/>
              </a:ext>
            </a:extLst>
          </p:cNvPr>
          <p:cNvGrpSpPr/>
          <p:nvPr/>
        </p:nvGrpSpPr>
        <p:grpSpPr>
          <a:xfrm>
            <a:off x="575310" y="1187291"/>
            <a:ext cx="2451822" cy="1747185"/>
            <a:chOff x="-1264920" y="-460276"/>
            <a:chExt cx="3269096" cy="2329580"/>
          </a:xfrm>
        </p:grpSpPr>
        <p:sp>
          <p:nvSpPr>
            <p:cNvPr id="51" name="Hexagon 50">
              <a:extLst>
                <a:ext uri="{FF2B5EF4-FFF2-40B4-BE49-F238E27FC236}">
                  <a16:creationId xmlns="" xmlns:a16="http://schemas.microsoft.com/office/drawing/2014/main" id="{58149276-5256-459C-AEAD-9436C915EBCB}"/>
                </a:ext>
              </a:extLst>
            </p:cNvPr>
            <p:cNvSpPr/>
            <p:nvPr/>
          </p:nvSpPr>
          <p:spPr>
            <a:xfrm>
              <a:off x="255905" y="-460276"/>
              <a:ext cx="1701800" cy="146706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>
              <a:extLst>
                <a:ext uri="{FF2B5EF4-FFF2-40B4-BE49-F238E27FC236}">
                  <a16:creationId xmlns="" xmlns:a16="http://schemas.microsoft.com/office/drawing/2014/main" id="{49A166E9-59BF-4303-90C2-BF8C478AA813}"/>
                </a:ext>
              </a:extLst>
            </p:cNvPr>
            <p:cNvSpPr/>
            <p:nvPr/>
          </p:nvSpPr>
          <p:spPr>
            <a:xfrm>
              <a:off x="-1264920" y="355119"/>
              <a:ext cx="1701800" cy="1467069"/>
            </a:xfrm>
            <a:prstGeom prst="hexagon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7F9754E3-B066-4AD2-8FB1-CA4DE63E59BA}"/>
                </a:ext>
              </a:extLst>
            </p:cNvPr>
            <p:cNvSpPr/>
            <p:nvPr/>
          </p:nvSpPr>
          <p:spPr>
            <a:xfrm>
              <a:off x="23095" y="1773339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E4ADDD0-313E-4BF4-8026-78331410AC7F}"/>
                </a:ext>
              </a:extLst>
            </p:cNvPr>
            <p:cNvSpPr/>
            <p:nvPr/>
          </p:nvSpPr>
          <p:spPr>
            <a:xfrm>
              <a:off x="384211" y="1040670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D27B7086-577B-4F04-AB1E-70F87D7E0B25}"/>
                </a:ext>
              </a:extLst>
            </p:cNvPr>
            <p:cNvSpPr/>
            <p:nvPr/>
          </p:nvSpPr>
          <p:spPr>
            <a:xfrm>
              <a:off x="24641" y="308547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FDA7C954-12AE-433E-88FA-ED39F7AD3D57}"/>
                </a:ext>
              </a:extLst>
            </p:cNvPr>
            <p:cNvSpPr/>
            <p:nvPr/>
          </p:nvSpPr>
          <p:spPr>
            <a:xfrm>
              <a:off x="570898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>
              <a:extLst>
                <a:ext uri="{FF2B5EF4-FFF2-40B4-BE49-F238E27FC236}">
                  <a16:creationId xmlns="" xmlns:a16="http://schemas.microsoft.com/office/drawing/2014/main" id="{6BA9C73F-281D-4E06-AA15-3E4EC3436DA8}"/>
                </a:ext>
              </a:extLst>
            </p:cNvPr>
            <p:cNvSpPr/>
            <p:nvPr/>
          </p:nvSpPr>
          <p:spPr>
            <a:xfrm>
              <a:off x="1539776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A79654E5-0C52-44DA-B00D-A8E11A807CD8}"/>
                </a:ext>
              </a:extLst>
            </p:cNvPr>
            <p:cNvSpPr/>
            <p:nvPr/>
          </p:nvSpPr>
          <p:spPr>
            <a:xfrm>
              <a:off x="1908211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97D8F611-1596-4DD2-BBF2-5E9B7280B61E}"/>
                </a:ext>
              </a:extLst>
            </p:cNvPr>
            <p:cNvSpPr/>
            <p:nvPr/>
          </p:nvSpPr>
          <p:spPr>
            <a:xfrm>
              <a:off x="216177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1" name="Hexagon 60">
            <a:extLst>
              <a:ext uri="{FF2B5EF4-FFF2-40B4-BE49-F238E27FC236}">
                <a16:creationId xmlns="" xmlns:a16="http://schemas.microsoft.com/office/drawing/2014/main" id="{E7D8221D-6835-4F2B-A8E3-9D40261E4F70}"/>
              </a:ext>
            </a:extLst>
          </p:cNvPr>
          <p:cNvSpPr/>
          <p:nvPr/>
        </p:nvSpPr>
        <p:spPr>
          <a:xfrm rot="5400000">
            <a:off x="10044904" y="1388368"/>
            <a:ext cx="1276350" cy="1100302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64F20A39-F481-4BB3-BCB7-D2BD4C54932B}"/>
              </a:ext>
            </a:extLst>
          </p:cNvPr>
          <p:cNvSpPr/>
          <p:nvPr/>
        </p:nvSpPr>
        <p:spPr>
          <a:xfrm rot="5400000">
            <a:off x="9486045" y="1125736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05CBFB4D-4BB9-4D05-B759-458A3D6A0B23}"/>
              </a:ext>
            </a:extLst>
          </p:cNvPr>
          <p:cNvSpPr/>
          <p:nvPr/>
        </p:nvSpPr>
        <p:spPr>
          <a:xfrm rot="5400000">
            <a:off x="10035546" y="1396573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AA148547-1FDB-4D28-8145-8C74D6E940B2}"/>
              </a:ext>
            </a:extLst>
          </p:cNvPr>
          <p:cNvSpPr/>
          <p:nvPr/>
        </p:nvSpPr>
        <p:spPr>
          <a:xfrm rot="5400000">
            <a:off x="10584639" y="1126896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711574E6-A016-4FFE-83DE-70382B12A936}"/>
              </a:ext>
            </a:extLst>
          </p:cNvPr>
          <p:cNvSpPr/>
          <p:nvPr/>
        </p:nvSpPr>
        <p:spPr>
          <a:xfrm rot="5400000">
            <a:off x="10092094" y="1536588"/>
            <a:ext cx="71974" cy="719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5AC9B260-D249-4FF2-852F-00B4A8C3B86C}"/>
              </a:ext>
            </a:extLst>
          </p:cNvPr>
          <p:cNvSpPr/>
          <p:nvPr/>
        </p:nvSpPr>
        <p:spPr>
          <a:xfrm rot="5400000">
            <a:off x="10092094" y="2263247"/>
            <a:ext cx="71974" cy="719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85A28270-FED5-49CE-894A-F1C28B9D4CFB}"/>
              </a:ext>
            </a:extLst>
          </p:cNvPr>
          <p:cNvSpPr/>
          <p:nvPr/>
        </p:nvSpPr>
        <p:spPr>
          <a:xfrm rot="5400000">
            <a:off x="10647093" y="2539573"/>
            <a:ext cx="71974" cy="719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0411A275-2F1A-4DDB-AB88-A856E1D65F02}"/>
              </a:ext>
            </a:extLst>
          </p:cNvPr>
          <p:cNvSpPr/>
          <p:nvPr/>
        </p:nvSpPr>
        <p:spPr>
          <a:xfrm rot="5400000">
            <a:off x="10647093" y="1270548"/>
            <a:ext cx="71974" cy="719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2801" y="2337771"/>
            <a:ext cx="4237814" cy="4161319"/>
            <a:chOff x="1599923" y="2633986"/>
            <a:chExt cx="4237814" cy="416131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276131"/>
              <a:ext cx="1090318" cy="10759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923" y="2998614"/>
              <a:ext cx="945955" cy="91826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33986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459043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89527" y="3961190"/>
              <a:ext cx="100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Program</a:t>
              </a:r>
              <a:endParaRPr lang="en-US" b="1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3175313" y="4843607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19232339">
              <a:off x="3004411" y="5015263"/>
              <a:ext cx="1795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21015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5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2802" y="2350651"/>
            <a:ext cx="4237814" cy="4161319"/>
            <a:chOff x="1599923" y="2633986"/>
            <a:chExt cx="4237814" cy="416131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276131"/>
              <a:ext cx="1090318" cy="10759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923" y="2998614"/>
              <a:ext cx="945955" cy="91826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33986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459043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89527" y="3961190"/>
              <a:ext cx="100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Program</a:t>
              </a:r>
              <a:endParaRPr lang="en-US" b="1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2769241" y="3854181"/>
              <a:ext cx="1785120" cy="5567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3175313" y="4843607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19232339">
              <a:off x="3004411" y="5015263"/>
              <a:ext cx="1795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21015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86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12802" y="1010163"/>
            <a:ext cx="4237814" cy="5500107"/>
            <a:chOff x="1599923" y="1357893"/>
            <a:chExt cx="4237814" cy="5500107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338826"/>
              <a:ext cx="1090318" cy="10759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923" y="2998614"/>
              <a:ext cx="945955" cy="918263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313" y="1357893"/>
              <a:ext cx="1067522" cy="91038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96681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521738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89527" y="4023885"/>
              <a:ext cx="100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Program</a:t>
              </a:r>
              <a:endParaRPr 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98985" y="2217649"/>
              <a:ext cx="84575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Syllabus</a:t>
              </a:r>
              <a:endParaRPr lang="en-US" b="1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2769241" y="3916876"/>
              <a:ext cx="1785120" cy="5567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3175313" y="4906302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3921864" y="2700907"/>
              <a:ext cx="725036" cy="14284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 rot="3580467">
              <a:off x="3976042" y="3200893"/>
              <a:ext cx="946842" cy="270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Covers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83710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2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25681" y="1010164"/>
            <a:ext cx="8648717" cy="5500107"/>
            <a:chOff x="1599923" y="1357893"/>
            <a:chExt cx="8648717" cy="5500107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338826"/>
              <a:ext cx="1090318" cy="10759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923" y="2998614"/>
              <a:ext cx="945955" cy="918263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831" y="1357893"/>
              <a:ext cx="1014338" cy="1028612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313" y="1357893"/>
              <a:ext cx="1067522" cy="91038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96681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521738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89527" y="4023885"/>
              <a:ext cx="100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Program</a:t>
              </a:r>
              <a:endParaRPr 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98985" y="2217649"/>
              <a:ext cx="84575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Syllabus</a:t>
              </a:r>
              <a:endParaRPr lang="en-US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02831" y="2397978"/>
              <a:ext cx="1022741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BISE Exam</a:t>
              </a:r>
              <a:endParaRPr lang="en-US" b="1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2769241" y="3916876"/>
              <a:ext cx="1785120" cy="5567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3175313" y="4906302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3921864" y="2700907"/>
              <a:ext cx="725036" cy="14284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5565377" y="2842485"/>
              <a:ext cx="1660633" cy="14324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914870" y="1729748"/>
              <a:ext cx="1333770" cy="82416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BISE</a:t>
              </a:r>
              <a:endPara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7869525" y="2385780"/>
              <a:ext cx="1012029" cy="548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19196020">
              <a:off x="5817563" y="3214219"/>
              <a:ext cx="912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Takes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 rot="21447518">
              <a:off x="8002150" y="2079150"/>
              <a:ext cx="91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Organizes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 rot="3580467">
              <a:off x="3976042" y="3200893"/>
              <a:ext cx="946842" cy="270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Covers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83710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91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2801" y="1010163"/>
            <a:ext cx="8648717" cy="5500107"/>
            <a:chOff x="1599923" y="1357893"/>
            <a:chExt cx="8648717" cy="5500107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338826"/>
              <a:ext cx="1090318" cy="10759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923" y="2998614"/>
              <a:ext cx="945955" cy="918263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831" y="1357893"/>
              <a:ext cx="1014338" cy="1028612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982" y="3457745"/>
              <a:ext cx="877572" cy="1020729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313" y="1357893"/>
              <a:ext cx="1067522" cy="91038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96681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521738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89527" y="4023885"/>
              <a:ext cx="100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Program</a:t>
              </a:r>
              <a:endParaRPr 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98985" y="2217649"/>
              <a:ext cx="84575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Syllabus</a:t>
              </a:r>
              <a:endParaRPr lang="en-US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02831" y="2397978"/>
              <a:ext cx="1022741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BISE Exam</a:t>
              </a:r>
              <a:endParaRPr lang="en-US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25572" y="4431286"/>
              <a:ext cx="1090440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BISE Result</a:t>
              </a:r>
              <a:endParaRPr lang="en-US" b="1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2769241" y="3916876"/>
              <a:ext cx="1785120" cy="5567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3175313" y="4906302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3921864" y="2700907"/>
              <a:ext cx="725036" cy="14284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5565377" y="2842485"/>
              <a:ext cx="1660633" cy="14324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5657040" y="4192016"/>
              <a:ext cx="2212483" cy="2392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914870" y="1729748"/>
              <a:ext cx="1333770" cy="82416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BISE</a:t>
              </a:r>
              <a:endPara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7869525" y="2385780"/>
              <a:ext cx="1012029" cy="548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8291104" y="2491634"/>
              <a:ext cx="589857" cy="96611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19196020">
              <a:off x="5817563" y="3227998"/>
              <a:ext cx="912720" cy="28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Gives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 rot="21111221">
              <a:off x="6238075" y="3929064"/>
              <a:ext cx="912720" cy="28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Gets</a:t>
              </a:r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 rot="18178729">
              <a:off x="7834013" y="2805720"/>
              <a:ext cx="1088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Announces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 rot="21447518">
              <a:off x="7917742" y="2065633"/>
              <a:ext cx="997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Organizes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3580467">
              <a:off x="3976042" y="3200893"/>
              <a:ext cx="946842" cy="270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Covers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83710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25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99923" y="1010164"/>
            <a:ext cx="8648717" cy="5500107"/>
            <a:chOff x="1599923" y="1357893"/>
            <a:chExt cx="8648717" cy="5500107"/>
          </a:xfrm>
        </p:grpSpPr>
        <p:grpSp>
          <p:nvGrpSpPr>
            <p:cNvPr id="49" name="Group 48"/>
            <p:cNvGrpSpPr/>
            <p:nvPr/>
          </p:nvGrpSpPr>
          <p:grpSpPr>
            <a:xfrm>
              <a:off x="1599923" y="1357893"/>
              <a:ext cx="8648717" cy="5500107"/>
              <a:chOff x="1474077" y="437054"/>
              <a:chExt cx="9854413" cy="604102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1867" y="4809495"/>
                <a:ext cx="1242316" cy="1181715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077" y="2239133"/>
                <a:ext cx="1077828" cy="1008570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6250" y="437054"/>
                <a:ext cx="1155744" cy="1129772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3086" y="4644441"/>
                <a:ext cx="1470203" cy="1440915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0910" y="2743418"/>
                <a:ext cx="999912" cy="1121114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9088" y="437054"/>
                <a:ext cx="1216343" cy="999912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2524" y="1907506"/>
                <a:ext cx="1510150" cy="3284789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836206" y="6108742"/>
                <a:ext cx="873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College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576172" y="3365235"/>
                <a:ext cx="1148122" cy="40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Program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37883" y="1381364"/>
                <a:ext cx="963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Syllabus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16250" y="1579427"/>
                <a:ext cx="1165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Exam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681569" y="3812703"/>
                <a:ext cx="1242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Result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363027" y="6100759"/>
                <a:ext cx="1005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Facilities</a:t>
                </a:r>
                <a:endParaRPr lang="en-US" b="1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2806407" y="3247703"/>
                <a:ext cx="2033979" cy="61155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3269088" y="4334435"/>
                <a:ext cx="1701253" cy="13479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4119714" y="1912148"/>
                <a:ext cx="826112" cy="156889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5992345" y="2067650"/>
                <a:ext cx="1892138" cy="157334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6096787" y="3549901"/>
                <a:ext cx="2520920" cy="26280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2956699" y="6107821"/>
                <a:ext cx="5406328" cy="92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/>
              <p:cNvSpPr/>
              <p:nvPr/>
            </p:nvSpPr>
            <p:spPr>
              <a:xfrm>
                <a:off x="9808783" y="845479"/>
                <a:ext cx="1519707" cy="905217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BISE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8617708" y="1566030"/>
                <a:ext cx="1153114" cy="602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>
                <a:off x="9098059" y="1682294"/>
                <a:ext cx="672088" cy="106112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5387925" y="5738942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Provides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196020">
                <a:off x="6279688" y="2475942"/>
                <a:ext cx="1039960" cy="33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Takes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21111221">
                <a:off x="6758822" y="3261089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Gets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21447518">
                <a:off x="8672647" y="1096082"/>
                <a:ext cx="1136182" cy="574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Organizes</a:t>
                </a:r>
              </a:p>
              <a:p>
                <a:endParaRPr lang="en-US" sz="1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3580467">
                <a:off x="4200884" y="2455760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Covers</a:t>
                </a:r>
                <a:endParaRPr lang="en-US" sz="14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970341" y="5078463"/>
                <a:ext cx="93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Student</a:t>
                </a:r>
                <a:endParaRPr lang="en-US" b="1" dirty="0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8178729">
              <a:off x="7834013" y="2805720"/>
              <a:ext cx="1088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Announces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3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99923" y="1010164"/>
            <a:ext cx="8648717" cy="5500107"/>
            <a:chOff x="1599923" y="1357893"/>
            <a:chExt cx="8648717" cy="5500107"/>
          </a:xfrm>
        </p:grpSpPr>
        <p:grpSp>
          <p:nvGrpSpPr>
            <p:cNvPr id="49" name="Group 48"/>
            <p:cNvGrpSpPr/>
            <p:nvPr/>
          </p:nvGrpSpPr>
          <p:grpSpPr>
            <a:xfrm>
              <a:off x="1599923" y="1357893"/>
              <a:ext cx="8648717" cy="5500107"/>
              <a:chOff x="1474077" y="437054"/>
              <a:chExt cx="9854413" cy="604102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1867" y="4809495"/>
                <a:ext cx="1242316" cy="1181715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077" y="2239133"/>
                <a:ext cx="1077828" cy="1008570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6250" y="437054"/>
                <a:ext cx="1155744" cy="1129772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3086" y="4644441"/>
                <a:ext cx="1470203" cy="1440915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0910" y="2743418"/>
                <a:ext cx="999912" cy="1121114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9088" y="437054"/>
                <a:ext cx="1216343" cy="999912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2524" y="1907506"/>
                <a:ext cx="1510150" cy="3284789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836206" y="6108742"/>
                <a:ext cx="873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College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576172" y="3365235"/>
                <a:ext cx="1148122" cy="40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Program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37883" y="1381364"/>
                <a:ext cx="963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Syllabus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16250" y="1579427"/>
                <a:ext cx="1165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Exam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681569" y="3812703"/>
                <a:ext cx="1242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Result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363027" y="6100759"/>
                <a:ext cx="1005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Facilities</a:t>
                </a:r>
                <a:endParaRPr lang="en-US" b="1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2806407" y="3247703"/>
                <a:ext cx="2033979" cy="61155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3269088" y="4334435"/>
                <a:ext cx="1701253" cy="13479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4119714" y="1912148"/>
                <a:ext cx="826112" cy="156889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5992345" y="2067650"/>
                <a:ext cx="1892138" cy="157334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6096787" y="3549901"/>
                <a:ext cx="2520920" cy="26280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2956699" y="6107821"/>
                <a:ext cx="5406328" cy="92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/>
              <p:cNvSpPr/>
              <p:nvPr/>
            </p:nvSpPr>
            <p:spPr>
              <a:xfrm>
                <a:off x="9808783" y="845479"/>
                <a:ext cx="1519707" cy="905217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BISE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8617708" y="1566030"/>
                <a:ext cx="1153114" cy="602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>
                <a:off x="9098059" y="1682294"/>
                <a:ext cx="672088" cy="106112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5387925" y="5738942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Provides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196020">
                <a:off x="6279688" y="2475942"/>
                <a:ext cx="1039960" cy="33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Takes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21111221">
                <a:off x="6758822" y="3261089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Gets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21447518">
                <a:off x="8672647" y="1096082"/>
                <a:ext cx="1136182" cy="574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Organizes</a:t>
                </a:r>
              </a:p>
              <a:p>
                <a:endParaRPr lang="en-US" sz="1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3580467">
                <a:off x="4200884" y="2455760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Covers</a:t>
                </a:r>
                <a:endParaRPr lang="en-US" sz="14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970341" y="5078463"/>
                <a:ext cx="93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Student</a:t>
                </a:r>
                <a:endParaRPr lang="en-US" b="1" dirty="0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565377" y="4625351"/>
              <a:ext cx="1896372" cy="129462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190897">
              <a:off x="6411515" y="5027357"/>
              <a:ext cx="703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Avails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8178729">
              <a:off x="7834013" y="2805720"/>
              <a:ext cx="1088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Announces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0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99923" y="1010162"/>
            <a:ext cx="8648717" cy="5500107"/>
            <a:chOff x="1599923" y="1357893"/>
            <a:chExt cx="8648717" cy="5500107"/>
          </a:xfrm>
        </p:grpSpPr>
        <p:grpSp>
          <p:nvGrpSpPr>
            <p:cNvPr id="49" name="Group 48"/>
            <p:cNvGrpSpPr/>
            <p:nvPr/>
          </p:nvGrpSpPr>
          <p:grpSpPr>
            <a:xfrm>
              <a:off x="1599923" y="1357893"/>
              <a:ext cx="8648717" cy="5500107"/>
              <a:chOff x="1474077" y="437054"/>
              <a:chExt cx="9854413" cy="604102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1867" y="4809495"/>
                <a:ext cx="1242316" cy="1181715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077" y="2239133"/>
                <a:ext cx="1077828" cy="1008570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6250" y="437054"/>
                <a:ext cx="1155744" cy="1129772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3086" y="4644441"/>
                <a:ext cx="1470203" cy="1440915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0910" y="2743418"/>
                <a:ext cx="999912" cy="1121114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9088" y="437054"/>
                <a:ext cx="1216343" cy="999912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2524" y="1907506"/>
                <a:ext cx="1510150" cy="3284789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836206" y="6108742"/>
                <a:ext cx="873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College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576172" y="3365235"/>
                <a:ext cx="1148122" cy="40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Program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37883" y="1381364"/>
                <a:ext cx="963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Syllabus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16250" y="1579427"/>
                <a:ext cx="1165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Exam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681569" y="3812703"/>
                <a:ext cx="1242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Result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363027" y="6100759"/>
                <a:ext cx="1005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Facilities</a:t>
                </a:r>
                <a:endParaRPr lang="en-US" b="1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2806407" y="3247703"/>
                <a:ext cx="2033979" cy="61155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3269088" y="4334435"/>
                <a:ext cx="1701253" cy="13479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4119714" y="1912148"/>
                <a:ext cx="826112" cy="156889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5992345" y="2067650"/>
                <a:ext cx="1892138" cy="157334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6096787" y="3549901"/>
                <a:ext cx="2520920" cy="26280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2956699" y="6107821"/>
                <a:ext cx="5406328" cy="92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/>
              <p:cNvSpPr/>
              <p:nvPr/>
            </p:nvSpPr>
            <p:spPr>
              <a:xfrm>
                <a:off x="9808783" y="845479"/>
                <a:ext cx="1519707" cy="905217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BISE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8617708" y="1566030"/>
                <a:ext cx="1153114" cy="602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>
                <a:off x="9098059" y="1682294"/>
                <a:ext cx="672088" cy="106112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5387925" y="5738942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Provides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196020">
                <a:off x="6279688" y="2475942"/>
                <a:ext cx="1039960" cy="33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Takes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21111221">
                <a:off x="6758822" y="3261089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Gets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21447518">
                <a:off x="8672647" y="1096082"/>
                <a:ext cx="1136182" cy="574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Organizes</a:t>
                </a:r>
              </a:p>
              <a:p>
                <a:endParaRPr lang="en-US" sz="1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3580467">
                <a:off x="4200884" y="2455760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Covers</a:t>
                </a:r>
                <a:endParaRPr lang="en-US" sz="1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 rot="1036858">
                <a:off x="3356393" y="3160305"/>
                <a:ext cx="1315801" cy="33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Enrolls_In</a:t>
                </a:r>
                <a:endParaRPr lang="en-US" sz="14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970341" y="5078463"/>
                <a:ext cx="93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Student</a:t>
                </a:r>
                <a:endParaRPr lang="en-US" b="1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5556103" y="5410680"/>
              <a:ext cx="15984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Student Name</a:t>
              </a:r>
            </a:p>
            <a:p>
              <a:r>
                <a:rPr lang="en-US" sz="1400" b="1" dirty="0" smtClean="0">
                  <a:solidFill>
                    <a:srgbClr val="00B050"/>
                  </a:solidFill>
                </a:rPr>
                <a:t>Roll No.</a:t>
              </a:r>
            </a:p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Gender</a:t>
              </a:r>
              <a:endParaRPr lang="en-US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565377" y="4625351"/>
              <a:ext cx="1896372" cy="129462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2190897">
              <a:off x="6411515" y="5027357"/>
              <a:ext cx="703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Avails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8178729">
              <a:off x="7834013" y="2805720"/>
              <a:ext cx="1088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Announces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13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91" y="1639639"/>
            <a:ext cx="8384147" cy="4716083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494082" y="784469"/>
            <a:ext cx="34275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+mj-lt"/>
                <a:ea typeface="+mj-ea"/>
                <a:cs typeface="+mj-cs"/>
              </a:rPr>
              <a:t>Mind-Mapping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8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699" y="772733"/>
            <a:ext cx="111273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  <a:ea typeface="+mj-ea"/>
                <a:cs typeface="+mj-cs"/>
              </a:rPr>
              <a:t>Methodology:</a:t>
            </a: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Methodology </a:t>
            </a:r>
            <a:r>
              <a:rPr lang="en-US" sz="2000" dirty="0"/>
              <a:t>is the sequence of steps we take to engineer/re-engineer our </a:t>
            </a:r>
            <a:r>
              <a:rPr lang="en-US" sz="2000" dirty="0" smtClean="0"/>
              <a:t>ontology</a:t>
            </a:r>
            <a:r>
              <a:rPr lang="en-US" sz="2000" dirty="0"/>
              <a:t>. </a:t>
            </a:r>
            <a:endParaRPr lang="en-US" sz="2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Different </a:t>
            </a:r>
            <a:r>
              <a:rPr lang="en-US" sz="2000" dirty="0"/>
              <a:t>methodologies are available for ontology engineering</a:t>
            </a:r>
            <a:r>
              <a:rPr lang="en-US" sz="20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We will use </a:t>
            </a:r>
            <a:r>
              <a:rPr lang="en-US" sz="2000" b="1" dirty="0" smtClean="0">
                <a:solidFill>
                  <a:srgbClr val="0070C0"/>
                </a:solidFill>
              </a:rPr>
              <a:t>NeON methodology</a:t>
            </a:r>
            <a:r>
              <a:rPr lang="en-US" sz="2000" b="1" dirty="0" smtClean="0">
                <a:solidFill>
                  <a:srgbClr val="C00000"/>
                </a:solidFill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It </a:t>
            </a:r>
            <a:r>
              <a:rPr lang="en-US" sz="2000" dirty="0"/>
              <a:t>p</a:t>
            </a:r>
            <a:r>
              <a:rPr lang="en-US" sz="2000" dirty="0" smtClean="0"/>
              <a:t>rovides 9 scenarios for ontology engineering.</a:t>
            </a:r>
            <a:endParaRPr lang="en-US" sz="20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 smtClean="0"/>
              <a:t>6-phase Iterative Incremental Life cycle model, includes following phases:</a:t>
            </a:r>
            <a:endParaRPr lang="en-US" sz="2000" b="1" dirty="0"/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712890" y="3219556"/>
            <a:ext cx="8783392" cy="3309861"/>
            <a:chOff x="2626152" y="738913"/>
            <a:chExt cx="7993813" cy="3571894"/>
          </a:xfrm>
        </p:grpSpPr>
        <p:sp>
          <p:nvSpPr>
            <p:cNvPr id="5" name="Rectangle 4"/>
            <p:cNvSpPr/>
            <p:nvPr/>
          </p:nvSpPr>
          <p:spPr>
            <a:xfrm>
              <a:off x="2626152" y="738913"/>
              <a:ext cx="1332302" cy="44997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Initiation</a:t>
              </a:r>
              <a:endPara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958455" y="1362737"/>
              <a:ext cx="6661510" cy="2948070"/>
              <a:chOff x="3958455" y="1362737"/>
              <a:chExt cx="6661510" cy="294807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958455" y="1362737"/>
                <a:ext cx="1332302" cy="44997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Reuse</a:t>
                </a:r>
                <a:endParaRPr lang="en-US" sz="14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290757" y="1986561"/>
                <a:ext cx="1332302" cy="44997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Reengineer</a:t>
                </a:r>
                <a:endParaRPr lang="en-US" sz="14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623059" y="2610385"/>
                <a:ext cx="1332302" cy="44997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Design</a:t>
                </a:r>
                <a:endParaRPr lang="en-US" sz="14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955361" y="3240968"/>
                <a:ext cx="1332302" cy="44997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b="1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Implementation</a:t>
                </a:r>
                <a:endParaRPr lang="en-US" sz="14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87663" y="3860836"/>
                <a:ext cx="1332302" cy="44997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Maintain</a:t>
                </a:r>
                <a:endParaRPr lang="en-US" sz="14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Elbow Connector 12"/>
              <p:cNvCxnSpPr>
                <a:stCxn id="8" idx="3"/>
                <a:endCxn id="9" idx="0"/>
              </p:cNvCxnSpPr>
              <p:nvPr/>
            </p:nvCxnSpPr>
            <p:spPr>
              <a:xfrm>
                <a:off x="5290757" y="1587723"/>
                <a:ext cx="666151" cy="398838"/>
              </a:xfrm>
              <a:prstGeom prst="bentConnector2">
                <a:avLst/>
              </a:prstGeom>
              <a:ln w="190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stCxn id="9" idx="3"/>
                <a:endCxn id="10" idx="0"/>
              </p:cNvCxnSpPr>
              <p:nvPr/>
            </p:nvCxnSpPr>
            <p:spPr>
              <a:xfrm>
                <a:off x="6623059" y="2211547"/>
                <a:ext cx="666151" cy="398838"/>
              </a:xfrm>
              <a:prstGeom prst="bentConnector2">
                <a:avLst/>
              </a:prstGeom>
              <a:ln w="190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10" idx="3"/>
                <a:endCxn id="11" idx="0"/>
              </p:cNvCxnSpPr>
              <p:nvPr/>
            </p:nvCxnSpPr>
            <p:spPr>
              <a:xfrm>
                <a:off x="7955361" y="2835371"/>
                <a:ext cx="666151" cy="405597"/>
              </a:xfrm>
              <a:prstGeom prst="bentConnector2">
                <a:avLst/>
              </a:prstGeom>
              <a:ln w="190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11" idx="3"/>
                <a:endCxn id="12" idx="0"/>
              </p:cNvCxnSpPr>
              <p:nvPr/>
            </p:nvCxnSpPr>
            <p:spPr>
              <a:xfrm>
                <a:off x="9287664" y="3465954"/>
                <a:ext cx="666151" cy="394882"/>
              </a:xfrm>
              <a:prstGeom prst="bentConnector2">
                <a:avLst/>
              </a:prstGeom>
              <a:ln w="190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" name="Elbow Connector 16"/>
          <p:cNvCxnSpPr>
            <a:stCxn id="5" idx="3"/>
            <a:endCxn id="8" idx="0"/>
          </p:cNvCxnSpPr>
          <p:nvPr/>
        </p:nvCxnSpPr>
        <p:spPr>
          <a:xfrm>
            <a:off x="3176788" y="3428037"/>
            <a:ext cx="731951" cy="369579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2" idx="2"/>
            <a:endCxn id="8" idx="2"/>
          </p:cNvCxnSpPr>
          <p:nvPr/>
        </p:nvCxnSpPr>
        <p:spPr>
          <a:xfrm rot="5400000" flipH="1">
            <a:off x="5679116" y="2444200"/>
            <a:ext cx="2314840" cy="5855594"/>
          </a:xfrm>
          <a:prstGeom prst="bentConnector3">
            <a:avLst>
              <a:gd name="adj1" fmla="val -987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508" y="2204325"/>
            <a:ext cx="8596410" cy="20068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cap="none" dirty="0" smtClean="0">
                <a:solidFill>
                  <a:srgbClr val="002060"/>
                </a:solidFill>
                <a:latin typeface="+mj-lt"/>
              </a:rPr>
              <a:t>Team Leader: </a:t>
            </a:r>
            <a:r>
              <a:rPr lang="en-US" sz="2800" cap="none" dirty="0" smtClean="0">
                <a:solidFill>
                  <a:srgbClr val="002060"/>
                </a:solidFill>
              </a:rPr>
              <a:t>Sehrish Noreen – BSEF19M014</a:t>
            </a:r>
          </a:p>
          <a:p>
            <a:pPr>
              <a:lnSpc>
                <a:spcPct val="150000"/>
              </a:lnSpc>
            </a:pPr>
            <a:r>
              <a:rPr lang="en-US" sz="2800" b="1" cap="none" dirty="0" smtClean="0">
                <a:solidFill>
                  <a:srgbClr val="002060"/>
                </a:solidFill>
                <a:latin typeface="+mj-lt"/>
              </a:rPr>
              <a:t>Team Member: </a:t>
            </a:r>
            <a:r>
              <a:rPr lang="en-US" sz="2800" cap="none" dirty="0" smtClean="0">
                <a:solidFill>
                  <a:srgbClr val="002060"/>
                </a:solidFill>
              </a:rPr>
              <a:t>Rabia Ehsan – BSEF19M013</a:t>
            </a:r>
          </a:p>
          <a:p>
            <a:pPr>
              <a:lnSpc>
                <a:spcPct val="150000"/>
              </a:lnSpc>
            </a:pPr>
            <a:r>
              <a:rPr lang="en-US" sz="2800" b="1" cap="none" dirty="0" smtClean="0">
                <a:solidFill>
                  <a:srgbClr val="002060"/>
                </a:solidFill>
                <a:latin typeface="+mj-lt"/>
              </a:rPr>
              <a:t>Team Member: </a:t>
            </a:r>
            <a:r>
              <a:rPr lang="en-US" sz="2800" cap="none" dirty="0" smtClean="0">
                <a:solidFill>
                  <a:srgbClr val="002060"/>
                </a:solidFill>
              </a:rPr>
              <a:t>Kiran Anwar – BSEF19M018</a:t>
            </a:r>
          </a:p>
          <a:p>
            <a:pPr algn="ctr">
              <a:lnSpc>
                <a:spcPct val="150000"/>
              </a:lnSpc>
            </a:pPr>
            <a:endParaRPr lang="en-US" sz="2800" b="1" cap="non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D9940E46-123A-4248-9009-2252813F5894}"/>
              </a:ext>
            </a:extLst>
          </p:cNvPr>
          <p:cNvSpPr/>
          <p:nvPr/>
        </p:nvSpPr>
        <p:spPr>
          <a:xfrm>
            <a:off x="900502" y="1061325"/>
            <a:ext cx="1143000" cy="1143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ADB64C0A-3A84-4F03-8304-AFB247F719A7}"/>
              </a:ext>
            </a:extLst>
          </p:cNvPr>
          <p:cNvSpPr/>
          <p:nvPr/>
        </p:nvSpPr>
        <p:spPr>
          <a:xfrm>
            <a:off x="1354953" y="3829207"/>
            <a:ext cx="922197" cy="922197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10" name="Hexagon 9">
            <a:extLst>
              <a:ext uri="{FF2B5EF4-FFF2-40B4-BE49-F238E27FC236}">
                <a16:creationId xmlns="" xmlns:a16="http://schemas.microsoft.com/office/drawing/2014/main" id="{C9AAD7EA-298B-4FBF-8847-281D900039D8}"/>
              </a:ext>
            </a:extLst>
          </p:cNvPr>
          <p:cNvSpPr/>
          <p:nvPr/>
        </p:nvSpPr>
        <p:spPr>
          <a:xfrm>
            <a:off x="1674019" y="4145354"/>
            <a:ext cx="1276350" cy="1100302"/>
          </a:xfrm>
          <a:prstGeom prst="hexag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11" name="Hexagon 10">
            <a:extLst>
              <a:ext uri="{FF2B5EF4-FFF2-40B4-BE49-F238E27FC236}">
                <a16:creationId xmlns="" xmlns:a16="http://schemas.microsoft.com/office/drawing/2014/main" id="{65293F45-674F-4076-A913-E2D1B91F2A59}"/>
              </a:ext>
            </a:extLst>
          </p:cNvPr>
          <p:cNvSpPr/>
          <p:nvPr/>
        </p:nvSpPr>
        <p:spPr>
          <a:xfrm>
            <a:off x="503872" y="4695504"/>
            <a:ext cx="1276350" cy="1100302"/>
          </a:xfrm>
          <a:prstGeom prst="hexagon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12" name="Hexagon 11">
            <a:extLst>
              <a:ext uri="{FF2B5EF4-FFF2-40B4-BE49-F238E27FC236}">
                <a16:creationId xmlns="" xmlns:a16="http://schemas.microsoft.com/office/drawing/2014/main" id="{338A10A4-612A-4DC1-8589-B0C7C8D4A7B9}"/>
              </a:ext>
            </a:extLst>
          </p:cNvPr>
          <p:cNvSpPr/>
          <p:nvPr/>
        </p:nvSpPr>
        <p:spPr>
          <a:xfrm>
            <a:off x="575310" y="3320127"/>
            <a:ext cx="1276350" cy="1100302"/>
          </a:xfrm>
          <a:prstGeom prst="hexagon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13" name="Isosceles Triangle 12">
            <a:extLst>
              <a:ext uri="{FF2B5EF4-FFF2-40B4-BE49-F238E27FC236}">
                <a16:creationId xmlns="" xmlns:a16="http://schemas.microsoft.com/office/drawing/2014/main" id="{B0D902D9-0688-45B0-BF19-CFB5DDF31DE0}"/>
              </a:ext>
            </a:extLst>
          </p:cNvPr>
          <p:cNvSpPr/>
          <p:nvPr/>
        </p:nvSpPr>
        <p:spPr>
          <a:xfrm>
            <a:off x="1804574" y="3834291"/>
            <a:ext cx="71974" cy="7197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3DB430B-7F81-4601-AA9D-25B205DBA3E6}"/>
              </a:ext>
            </a:extLst>
          </p:cNvPr>
          <p:cNvGrpSpPr/>
          <p:nvPr/>
        </p:nvGrpSpPr>
        <p:grpSpPr>
          <a:xfrm>
            <a:off x="575310" y="1187291"/>
            <a:ext cx="2451822" cy="1747185"/>
            <a:chOff x="-1264920" y="-460276"/>
            <a:chExt cx="3269096" cy="2329580"/>
          </a:xfrm>
        </p:grpSpPr>
        <p:sp>
          <p:nvSpPr>
            <p:cNvPr id="15" name="Hexagon 14">
              <a:extLst>
                <a:ext uri="{FF2B5EF4-FFF2-40B4-BE49-F238E27FC236}">
                  <a16:creationId xmlns="" xmlns:a16="http://schemas.microsoft.com/office/drawing/2014/main" id="{58149276-5256-459C-AEAD-9436C915EBCB}"/>
                </a:ext>
              </a:extLst>
            </p:cNvPr>
            <p:cNvSpPr/>
            <p:nvPr/>
          </p:nvSpPr>
          <p:spPr>
            <a:xfrm>
              <a:off x="255905" y="-460276"/>
              <a:ext cx="1701800" cy="146706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16" name="Hexagon 15">
              <a:extLst>
                <a:ext uri="{FF2B5EF4-FFF2-40B4-BE49-F238E27FC236}">
                  <a16:creationId xmlns="" xmlns:a16="http://schemas.microsoft.com/office/drawing/2014/main" id="{49A166E9-59BF-4303-90C2-BF8C478AA813}"/>
                </a:ext>
              </a:extLst>
            </p:cNvPr>
            <p:cNvSpPr/>
            <p:nvPr/>
          </p:nvSpPr>
          <p:spPr>
            <a:xfrm>
              <a:off x="-1264920" y="355119"/>
              <a:ext cx="1701800" cy="1467069"/>
            </a:xfrm>
            <a:prstGeom prst="hexagon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7F9754E3-B066-4AD2-8FB1-CA4DE63E59BA}"/>
                </a:ext>
              </a:extLst>
            </p:cNvPr>
            <p:cNvSpPr/>
            <p:nvPr/>
          </p:nvSpPr>
          <p:spPr>
            <a:xfrm>
              <a:off x="23095" y="1773339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6E4ADDD0-313E-4BF4-8026-78331410AC7F}"/>
                </a:ext>
              </a:extLst>
            </p:cNvPr>
            <p:cNvSpPr/>
            <p:nvPr/>
          </p:nvSpPr>
          <p:spPr>
            <a:xfrm>
              <a:off x="384211" y="1040670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27B7086-577B-4F04-AB1E-70F87D7E0B25}"/>
                </a:ext>
              </a:extLst>
            </p:cNvPr>
            <p:cNvSpPr/>
            <p:nvPr/>
          </p:nvSpPr>
          <p:spPr>
            <a:xfrm>
              <a:off x="24641" y="308547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FDA7C954-12AE-433E-88FA-ED39F7AD3D57}"/>
                </a:ext>
              </a:extLst>
            </p:cNvPr>
            <p:cNvSpPr/>
            <p:nvPr/>
          </p:nvSpPr>
          <p:spPr>
            <a:xfrm>
              <a:off x="570898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6BA9C73F-281D-4E06-AA15-3E4EC3436DA8}"/>
                </a:ext>
              </a:extLst>
            </p:cNvPr>
            <p:cNvSpPr/>
            <p:nvPr/>
          </p:nvSpPr>
          <p:spPr>
            <a:xfrm>
              <a:off x="1539776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A79654E5-0C52-44DA-B00D-A8E11A807CD8}"/>
                </a:ext>
              </a:extLst>
            </p:cNvPr>
            <p:cNvSpPr/>
            <p:nvPr/>
          </p:nvSpPr>
          <p:spPr>
            <a:xfrm>
              <a:off x="1908211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97D8F611-1596-4DD2-BBF2-5E9B7280B61E}"/>
                </a:ext>
              </a:extLst>
            </p:cNvPr>
            <p:cNvSpPr/>
            <p:nvPr/>
          </p:nvSpPr>
          <p:spPr>
            <a:xfrm>
              <a:off x="216177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209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326" y="730106"/>
            <a:ext cx="963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+mj-ea"/>
                <a:cs typeface="+mj-cs"/>
              </a:rPr>
              <a:t>Iterative Incremental Life cycle model :</a:t>
            </a:r>
          </a:p>
        </p:txBody>
      </p:sp>
      <p:sp>
        <p:nvSpPr>
          <p:cNvPr id="4" name="Rectangle 3"/>
          <p:cNvSpPr/>
          <p:nvPr/>
        </p:nvSpPr>
        <p:spPr>
          <a:xfrm>
            <a:off x="514044" y="2870302"/>
            <a:ext cx="876874" cy="49108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Initiation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2" idx="1"/>
          </p:cNvCxnSpPr>
          <p:nvPr/>
        </p:nvCxnSpPr>
        <p:spPr>
          <a:xfrm flipV="1">
            <a:off x="1390918" y="3102122"/>
            <a:ext cx="403303" cy="1372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21" y="2079363"/>
            <a:ext cx="2955159" cy="2045517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7" name="Straight Arrow Connector 16"/>
          <p:cNvCxnSpPr>
            <a:stCxn id="2" idx="3"/>
            <a:endCxn id="39" idx="1"/>
          </p:cNvCxnSpPr>
          <p:nvPr/>
        </p:nvCxnSpPr>
        <p:spPr>
          <a:xfrm flipV="1">
            <a:off x="4749380" y="3102120"/>
            <a:ext cx="403303" cy="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83" y="2079361"/>
            <a:ext cx="2955159" cy="2045517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45" y="2093085"/>
            <a:ext cx="2955159" cy="2045517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53" name="Straight Arrow Connector 52"/>
          <p:cNvCxnSpPr>
            <a:stCxn id="39" idx="3"/>
            <a:endCxn id="40" idx="1"/>
          </p:cNvCxnSpPr>
          <p:nvPr/>
        </p:nvCxnSpPr>
        <p:spPr>
          <a:xfrm>
            <a:off x="8107842" y="3102120"/>
            <a:ext cx="403303" cy="1372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40169" y="4494727"/>
            <a:ext cx="1339403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960560" y="4494727"/>
            <a:ext cx="1339403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319022" y="4494727"/>
            <a:ext cx="1339403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14" y="785612"/>
            <a:ext cx="114784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ea typeface="+mj-ea"/>
                <a:cs typeface="+mj-cs"/>
              </a:rPr>
              <a:t>Motivation:</a:t>
            </a:r>
            <a:endParaRPr lang="en-US" sz="3200" dirty="0">
              <a:latin typeface="+mj-lt"/>
              <a:ea typeface="+mj-ea"/>
              <a:cs typeface="+mj-cs"/>
            </a:endParaRPr>
          </a:p>
          <a:p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We </a:t>
            </a:r>
            <a:r>
              <a:rPr lang="en-US" sz="2400" dirty="0"/>
              <a:t>are going to develop this ontology </a:t>
            </a:r>
            <a:r>
              <a:rPr lang="en-US" sz="2400" b="1" dirty="0"/>
              <a:t>to clear the students’ queries </a:t>
            </a:r>
            <a:r>
              <a:rPr lang="en-US" sz="2400" b="1" dirty="0" smtClean="0"/>
              <a:t>about 2-year </a:t>
            </a:r>
            <a:r>
              <a:rPr lang="en-US" sz="2400" b="1" dirty="0"/>
              <a:t>inter- programs, before and after, they join college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Intermediate </a:t>
            </a:r>
            <a:r>
              <a:rPr lang="en-US" sz="2400" dirty="0"/>
              <a:t>education consists of 11</a:t>
            </a:r>
            <a:r>
              <a:rPr lang="en-US" sz="2400" baseline="30000" dirty="0"/>
              <a:t>th</a:t>
            </a:r>
            <a:r>
              <a:rPr lang="en-US" sz="2400" dirty="0"/>
              <a:t> and 12</a:t>
            </a:r>
            <a:r>
              <a:rPr lang="en-US" sz="2400" baseline="30000" dirty="0"/>
              <a:t>th</a:t>
            </a:r>
            <a:r>
              <a:rPr lang="en-US" sz="2400" dirty="0"/>
              <a:t> classes.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 purpose of the Intermediate Education ontology is to provide students with </a:t>
            </a:r>
            <a:r>
              <a:rPr lang="en-US" sz="2400" b="1" dirty="0" smtClean="0"/>
              <a:t>counselling</a:t>
            </a:r>
            <a:r>
              <a:rPr lang="en-US" sz="2400" dirty="0" smtClean="0"/>
              <a:t> about inter programs.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57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14" y="682581"/>
            <a:ext cx="111273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  <a:ea typeface="+mj-ea"/>
                <a:cs typeface="+mj-cs"/>
              </a:rPr>
              <a:t>Scope: </a:t>
            </a:r>
            <a:r>
              <a:rPr lang="en-US" dirty="0"/>
              <a:t/>
            </a:r>
            <a:br>
              <a:rPr lang="en-US" dirty="0"/>
            </a:br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/>
              <a:t>What’s included?</a:t>
            </a:r>
            <a:endParaRPr lang="en-US" sz="2400" dirty="0" smtClean="0"/>
          </a:p>
          <a:p>
            <a:r>
              <a:rPr lang="en-US" sz="2400" dirty="0" smtClean="0"/>
              <a:t>	- Intermediate </a:t>
            </a:r>
            <a:r>
              <a:rPr lang="en-US" sz="2400" dirty="0"/>
              <a:t>Education ontology is specific to the Intermediate level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- (</a:t>
            </a:r>
            <a:r>
              <a:rPr lang="en-US" sz="2400" dirty="0">
                <a:solidFill>
                  <a:srgbClr val="0070C0"/>
                </a:solidFill>
              </a:rPr>
              <a:t>11</a:t>
            </a:r>
            <a:r>
              <a:rPr lang="en-US" sz="2400" baseline="30000" dirty="0">
                <a:solidFill>
                  <a:srgbClr val="0070C0"/>
                </a:solidFill>
              </a:rPr>
              <a:t>th</a:t>
            </a:r>
            <a:r>
              <a:rPr lang="en-US" sz="2400" dirty="0">
                <a:solidFill>
                  <a:srgbClr val="0070C0"/>
                </a:solidFill>
              </a:rPr>
              <a:t> and 12</a:t>
            </a:r>
            <a:r>
              <a:rPr lang="en-US" sz="2400" baseline="30000" dirty="0">
                <a:solidFill>
                  <a:srgbClr val="0070C0"/>
                </a:solidFill>
              </a:rPr>
              <a:t>th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classes, 2-year).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/>
              <a:t>- The </a:t>
            </a:r>
            <a:r>
              <a:rPr lang="en-US" sz="2400" dirty="0"/>
              <a:t>ontology includes knowledge related to Intermediate courses only.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/>
              <a:t>What’s not included?</a:t>
            </a:r>
            <a:endParaRPr lang="en-US" sz="2400" dirty="0"/>
          </a:p>
          <a:p>
            <a:r>
              <a:rPr lang="en-US" sz="2400" dirty="0" smtClean="0"/>
              <a:t>	- It </a:t>
            </a:r>
            <a:r>
              <a:rPr lang="en-US" sz="2400" dirty="0"/>
              <a:t>does not include knowledge about </a:t>
            </a:r>
            <a:r>
              <a:rPr lang="en-US" sz="2400" dirty="0" smtClean="0"/>
              <a:t>levels, other </a:t>
            </a:r>
            <a:r>
              <a:rPr lang="en-US" sz="2400" dirty="0"/>
              <a:t>than </a:t>
            </a:r>
            <a:r>
              <a:rPr lang="en-US" sz="2400" dirty="0" smtClean="0"/>
              <a:t>intermediate.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- (</a:t>
            </a:r>
            <a:r>
              <a:rPr lang="en-US" sz="2400" dirty="0">
                <a:solidFill>
                  <a:srgbClr val="0070C0"/>
                </a:solidFill>
              </a:rPr>
              <a:t>Primary, Secondary, A/O Levels, and </a:t>
            </a:r>
            <a:r>
              <a:rPr lang="en-US" sz="2400" dirty="0" smtClean="0">
                <a:solidFill>
                  <a:srgbClr val="0070C0"/>
                </a:solidFill>
              </a:rPr>
              <a:t>Higher levels). </a:t>
            </a:r>
          </a:p>
          <a:p>
            <a:endParaRPr lang="en-US" sz="2400" dirty="0"/>
          </a:p>
          <a:p>
            <a:r>
              <a:rPr lang="en-US" sz="2400" dirty="0" smtClean="0"/>
              <a:t>It </a:t>
            </a:r>
            <a:r>
              <a:rPr lang="en-US" sz="2400" dirty="0"/>
              <a:t>limits to Intermediate Education in the </a:t>
            </a:r>
            <a:r>
              <a:rPr lang="en-US" sz="2400" dirty="0">
                <a:solidFill>
                  <a:srgbClr val="0070C0"/>
                </a:solidFill>
              </a:rPr>
              <a:t>Punjab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province of </a:t>
            </a:r>
            <a:r>
              <a:rPr lang="en-US" sz="2400" dirty="0">
                <a:solidFill>
                  <a:srgbClr val="0070C0"/>
                </a:solidFill>
              </a:rPr>
              <a:t>Pakistan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/>
              <a:t>students under BISE-Punjab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44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906074" y="2418849"/>
            <a:ext cx="88477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Intermediate Education Ontology</a:t>
            </a:r>
          </a:p>
          <a:p>
            <a:r>
              <a:rPr lang="en-US" sz="4400" dirty="0" smtClean="0"/>
              <a:t>Tools, Classes, Properties,…….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322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8507" y="3013657"/>
            <a:ext cx="111273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endParaRPr lang="en-US" sz="28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77" y="1391457"/>
            <a:ext cx="1855590" cy="1099995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/>
          <p:cNvSpPr txBox="1"/>
          <p:nvPr/>
        </p:nvSpPr>
        <p:spPr>
          <a:xfrm>
            <a:off x="4062317" y="1391457"/>
            <a:ext cx="3755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Owl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Language: </a:t>
            </a:r>
          </a:p>
          <a:p>
            <a:r>
              <a:rPr lang="en-US" sz="2400" dirty="0" smtClean="0"/>
              <a:t>To</a:t>
            </a:r>
            <a:r>
              <a:rPr lang="en-US" sz="2400" dirty="0" smtClean="0">
                <a:solidFill>
                  <a:srgbClr val="FF0000"/>
                </a:solidFill>
              </a:rPr>
              <a:t> Implement </a:t>
            </a:r>
            <a:r>
              <a:rPr lang="en-US" sz="2400" dirty="0" smtClean="0"/>
              <a:t>Ontology</a:t>
            </a:r>
          </a:p>
          <a:p>
            <a:r>
              <a:rPr lang="en-US" sz="2400" dirty="0" smtClean="0"/>
              <a:t>(Triples-</a:t>
            </a:r>
            <a:r>
              <a:rPr lang="en-US" sz="2400" dirty="0" err="1" smtClean="0"/>
              <a:t>rrdf</a:t>
            </a:r>
            <a:r>
              <a:rPr lang="en-US" sz="2400" dirty="0" smtClean="0"/>
              <a:t>/xml Format)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29" r="1188" b="20787"/>
          <a:stretch/>
        </p:blipFill>
        <p:spPr>
          <a:xfrm>
            <a:off x="1994314" y="3730314"/>
            <a:ext cx="8428797" cy="1025732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722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2" y="848678"/>
            <a:ext cx="1920933" cy="960467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 8"/>
          <p:cNvSpPr/>
          <p:nvPr/>
        </p:nvSpPr>
        <p:spPr>
          <a:xfrm>
            <a:off x="2472995" y="2306544"/>
            <a:ext cx="81175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Protege: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Relationships among classes(Object Properties)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Properties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143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2" y="848678"/>
            <a:ext cx="1920933" cy="960467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" t="11267" r="6593" b="19551"/>
          <a:stretch/>
        </p:blipFill>
        <p:spPr>
          <a:xfrm>
            <a:off x="1237526" y="2039476"/>
            <a:ext cx="10273594" cy="4566042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2794967" y="1052369"/>
            <a:ext cx="8117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classes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003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2" y="848678"/>
            <a:ext cx="1920933" cy="960467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27" y="3902299"/>
            <a:ext cx="4806663" cy="1380037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2794967" y="1052369"/>
            <a:ext cx="8117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Object Properties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67" y="1986397"/>
            <a:ext cx="4017555" cy="4472668"/>
          </a:xfrm>
          <a:prstGeom prst="rect">
            <a:avLst/>
          </a:prstGeom>
          <a:ln w="762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523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2" y="848678"/>
            <a:ext cx="1920933" cy="960467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2794967" y="1052369"/>
            <a:ext cx="8117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Data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Properties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9" y="2282612"/>
            <a:ext cx="2114240" cy="2761062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95" y="2282612"/>
            <a:ext cx="2121658" cy="2761062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35" y="2279270"/>
            <a:ext cx="2114240" cy="2764404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893" y="2277768"/>
            <a:ext cx="2121658" cy="2765906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969" y="2277768"/>
            <a:ext cx="2111971" cy="2765906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61" y="5139210"/>
            <a:ext cx="2142537" cy="1508621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522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14" y="682581"/>
            <a:ext cx="111273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endParaRPr lang="en-US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28266" y="1260101"/>
            <a:ext cx="3418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OOPS Pitfall Scanner: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To Evaluate Ontology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" y="1063154"/>
            <a:ext cx="2939410" cy="1027944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43" r="-136" b="37454"/>
          <a:stretch/>
        </p:blipFill>
        <p:spPr>
          <a:xfrm>
            <a:off x="821071" y="2882564"/>
            <a:ext cx="10077632" cy="2394742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565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862" y="2365213"/>
            <a:ext cx="8944062" cy="3130877"/>
          </a:xfrm>
        </p:spPr>
        <p:txBody>
          <a:bodyPr>
            <a:noAutofit/>
          </a:bodyPr>
          <a:lstStyle/>
          <a:p>
            <a:r>
              <a:rPr lang="en-US" sz="3200" cap="none" dirty="0" smtClean="0">
                <a:solidFill>
                  <a:schemeClr val="tx1"/>
                </a:solidFill>
              </a:rPr>
              <a:t>1. Ontology Introduction</a:t>
            </a:r>
            <a:br>
              <a:rPr lang="en-US" sz="3200" cap="none" dirty="0" smtClean="0">
                <a:solidFill>
                  <a:schemeClr val="tx1"/>
                </a:solidFill>
              </a:rPr>
            </a:br>
            <a:r>
              <a:rPr lang="en-US" sz="3200" cap="none" dirty="0" smtClean="0">
                <a:solidFill>
                  <a:schemeClr val="tx1"/>
                </a:solidFill>
              </a:rPr>
              <a:t>2. Educational Domain </a:t>
            </a:r>
            <a:r>
              <a:rPr lang="en-US" sz="3200" cap="none" dirty="0" smtClean="0">
                <a:solidFill>
                  <a:schemeClr val="tx1"/>
                </a:solidFill>
              </a:rPr>
              <a:t>Introduction</a:t>
            </a:r>
            <a:br>
              <a:rPr lang="en-US" sz="3200" cap="none" dirty="0" smtClean="0">
                <a:solidFill>
                  <a:schemeClr val="tx1"/>
                </a:solidFill>
              </a:rPr>
            </a:br>
            <a:r>
              <a:rPr lang="en-US" sz="3200" cap="none" dirty="0" smtClean="0">
                <a:solidFill>
                  <a:schemeClr val="tx1"/>
                </a:solidFill>
              </a:rPr>
              <a:t>3. Mind-Mapping</a:t>
            </a:r>
            <a:r>
              <a:rPr lang="en-US" sz="3200" cap="none" dirty="0" smtClean="0">
                <a:solidFill>
                  <a:schemeClr val="tx1"/>
                </a:solidFill>
              </a:rPr>
              <a:t/>
            </a:r>
            <a:br>
              <a:rPr lang="en-US" sz="3200" cap="none" dirty="0" smtClean="0">
                <a:solidFill>
                  <a:schemeClr val="tx1"/>
                </a:solidFill>
              </a:rPr>
            </a:br>
            <a:r>
              <a:rPr lang="en-US" sz="3200" cap="none" dirty="0" smtClean="0">
                <a:solidFill>
                  <a:schemeClr val="tx1"/>
                </a:solidFill>
              </a:rPr>
              <a:t>4. Methodology</a:t>
            </a:r>
            <a:br>
              <a:rPr lang="en-US" sz="3200" cap="none" dirty="0" smtClean="0">
                <a:solidFill>
                  <a:schemeClr val="tx1"/>
                </a:solidFill>
              </a:rPr>
            </a:br>
            <a:r>
              <a:rPr lang="en-US" sz="3200" cap="none" dirty="0" smtClean="0">
                <a:solidFill>
                  <a:schemeClr val="tx1"/>
                </a:solidFill>
              </a:rPr>
              <a:t>5. Tool and techniques</a:t>
            </a:r>
            <a:r>
              <a:rPr lang="en-US" sz="3200" cap="none" dirty="0" smtClean="0">
                <a:solidFill>
                  <a:schemeClr val="tx1"/>
                </a:solidFill>
              </a:rPr>
              <a:t/>
            </a:r>
            <a:br>
              <a:rPr lang="en-US" sz="3200" cap="none" dirty="0" smtClean="0">
                <a:solidFill>
                  <a:schemeClr val="tx1"/>
                </a:solidFill>
              </a:rPr>
            </a:br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D9940E46-123A-4248-9009-2252813F5894}"/>
              </a:ext>
            </a:extLst>
          </p:cNvPr>
          <p:cNvSpPr/>
          <p:nvPr/>
        </p:nvSpPr>
        <p:spPr>
          <a:xfrm>
            <a:off x="741132" y="794038"/>
            <a:ext cx="1143000" cy="1143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3DB430B-7F81-4601-AA9D-25B205DBA3E6}"/>
              </a:ext>
            </a:extLst>
          </p:cNvPr>
          <p:cNvGrpSpPr/>
          <p:nvPr/>
        </p:nvGrpSpPr>
        <p:grpSpPr>
          <a:xfrm>
            <a:off x="415940" y="920004"/>
            <a:ext cx="2451822" cy="1747185"/>
            <a:chOff x="-1264920" y="-460276"/>
            <a:chExt cx="3269096" cy="2329580"/>
          </a:xfrm>
        </p:grpSpPr>
        <p:sp>
          <p:nvSpPr>
            <p:cNvPr id="5" name="Hexagon 4">
              <a:extLst>
                <a:ext uri="{FF2B5EF4-FFF2-40B4-BE49-F238E27FC236}">
                  <a16:creationId xmlns="" xmlns:a16="http://schemas.microsoft.com/office/drawing/2014/main" id="{58149276-5256-459C-AEAD-9436C915EBCB}"/>
                </a:ext>
              </a:extLst>
            </p:cNvPr>
            <p:cNvSpPr/>
            <p:nvPr/>
          </p:nvSpPr>
          <p:spPr>
            <a:xfrm>
              <a:off x="255905" y="-460276"/>
              <a:ext cx="1701800" cy="146706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Hexagon 5">
              <a:extLst>
                <a:ext uri="{FF2B5EF4-FFF2-40B4-BE49-F238E27FC236}">
                  <a16:creationId xmlns="" xmlns:a16="http://schemas.microsoft.com/office/drawing/2014/main" id="{49A166E9-59BF-4303-90C2-BF8C478AA813}"/>
                </a:ext>
              </a:extLst>
            </p:cNvPr>
            <p:cNvSpPr/>
            <p:nvPr/>
          </p:nvSpPr>
          <p:spPr>
            <a:xfrm>
              <a:off x="-1264920" y="355119"/>
              <a:ext cx="1701800" cy="1467069"/>
            </a:xfrm>
            <a:prstGeom prst="hexagon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7F9754E3-B066-4AD2-8FB1-CA4DE63E59BA}"/>
                </a:ext>
              </a:extLst>
            </p:cNvPr>
            <p:cNvSpPr/>
            <p:nvPr/>
          </p:nvSpPr>
          <p:spPr>
            <a:xfrm>
              <a:off x="23095" y="1773339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6E4ADDD0-313E-4BF4-8026-78331410AC7F}"/>
                </a:ext>
              </a:extLst>
            </p:cNvPr>
            <p:cNvSpPr/>
            <p:nvPr/>
          </p:nvSpPr>
          <p:spPr>
            <a:xfrm>
              <a:off x="384211" y="1040670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D27B7086-577B-4F04-AB1E-70F87D7E0B25}"/>
                </a:ext>
              </a:extLst>
            </p:cNvPr>
            <p:cNvSpPr/>
            <p:nvPr/>
          </p:nvSpPr>
          <p:spPr>
            <a:xfrm>
              <a:off x="24641" y="308547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FDA7C954-12AE-433E-88FA-ED39F7AD3D57}"/>
                </a:ext>
              </a:extLst>
            </p:cNvPr>
            <p:cNvSpPr/>
            <p:nvPr/>
          </p:nvSpPr>
          <p:spPr>
            <a:xfrm>
              <a:off x="570898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6BA9C73F-281D-4E06-AA15-3E4EC3436DA8}"/>
                </a:ext>
              </a:extLst>
            </p:cNvPr>
            <p:cNvSpPr/>
            <p:nvPr/>
          </p:nvSpPr>
          <p:spPr>
            <a:xfrm>
              <a:off x="1539776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A79654E5-0C52-44DA-B00D-A8E11A807CD8}"/>
                </a:ext>
              </a:extLst>
            </p:cNvPr>
            <p:cNvSpPr/>
            <p:nvPr/>
          </p:nvSpPr>
          <p:spPr>
            <a:xfrm>
              <a:off x="1908211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97D8F611-1596-4DD2-BBF2-5E9B7280B61E}"/>
                </a:ext>
              </a:extLst>
            </p:cNvPr>
            <p:cNvSpPr/>
            <p:nvPr/>
          </p:nvSpPr>
          <p:spPr>
            <a:xfrm>
              <a:off x="216177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276" y="645423"/>
            <a:ext cx="11127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800" b="1" dirty="0"/>
          </a:p>
          <a:p>
            <a:pPr lvl="0"/>
            <a:endParaRPr lang="en-US" sz="2800" b="1" dirty="0" smtClean="0"/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3" y="1281763"/>
            <a:ext cx="2011277" cy="912534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ectangle 2"/>
          <p:cNvSpPr/>
          <p:nvPr/>
        </p:nvSpPr>
        <p:spPr>
          <a:xfrm>
            <a:off x="2804827" y="1507197"/>
            <a:ext cx="4034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400" i="1" dirty="0" smtClean="0"/>
              <a:t> </a:t>
            </a:r>
            <a:r>
              <a:rPr lang="en-US" sz="2400" dirty="0" smtClean="0"/>
              <a:t>For </a:t>
            </a:r>
            <a:r>
              <a:rPr lang="en-US" sz="2400" dirty="0"/>
              <a:t>ontology </a:t>
            </a:r>
            <a:r>
              <a:rPr lang="en-US" sz="2400" dirty="0">
                <a:solidFill>
                  <a:srgbClr val="FF0000"/>
                </a:solidFill>
              </a:rPr>
              <a:t>documentation</a:t>
            </a:r>
            <a:r>
              <a:rPr lang="en-US" sz="2400" dirty="0"/>
              <a:t>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37" y="2300398"/>
            <a:ext cx="5989121" cy="4108923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192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276" y="645423"/>
            <a:ext cx="11127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800" b="1" dirty="0"/>
          </a:p>
          <a:p>
            <a:pPr lvl="0"/>
            <a:endParaRPr lang="en-US" sz="2800" b="1" dirty="0" smtClean="0"/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1" y="998294"/>
            <a:ext cx="1413150" cy="794897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63"/>
          <a:stretch/>
        </p:blipFill>
        <p:spPr>
          <a:xfrm>
            <a:off x="689771" y="2569643"/>
            <a:ext cx="4393281" cy="3715268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80" y="2556568"/>
            <a:ext cx="5529193" cy="3715268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Rectangle 13"/>
          <p:cNvSpPr/>
          <p:nvPr/>
        </p:nvSpPr>
        <p:spPr>
          <a:xfrm>
            <a:off x="2395404" y="1331526"/>
            <a:ext cx="6930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400" dirty="0" smtClean="0"/>
              <a:t>Platform </a:t>
            </a:r>
            <a:r>
              <a:rPr lang="en-US" sz="2400" dirty="0"/>
              <a:t>for </a:t>
            </a:r>
            <a:r>
              <a:rPr lang="en-US" sz="2400" dirty="0">
                <a:solidFill>
                  <a:srgbClr val="FF0000"/>
                </a:solidFill>
              </a:rPr>
              <a:t>publishing</a:t>
            </a:r>
            <a:r>
              <a:rPr lang="en-US" sz="2400" dirty="0"/>
              <a:t> the </a:t>
            </a:r>
            <a:r>
              <a:rPr lang="en-US" sz="2400" dirty="0" smtClean="0"/>
              <a:t>ontology Documentation.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2878">
            <a:off x="5226698" y="3655586"/>
            <a:ext cx="517539" cy="52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276" y="645423"/>
            <a:ext cx="11127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800" b="1" dirty="0"/>
          </a:p>
          <a:p>
            <a:pPr lvl="0"/>
            <a:endParaRPr lang="en-US" sz="2800" b="1" dirty="0" smtClean="0"/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342932" y="1089558"/>
            <a:ext cx="3917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400" dirty="0" smtClean="0"/>
              <a:t>For </a:t>
            </a:r>
            <a:r>
              <a:rPr lang="en-US" sz="2400" dirty="0">
                <a:solidFill>
                  <a:srgbClr val="FF0000"/>
                </a:solidFill>
              </a:rPr>
              <a:t>visualization</a:t>
            </a:r>
            <a:r>
              <a:rPr lang="en-US" sz="2400" dirty="0"/>
              <a:t> of </a:t>
            </a:r>
            <a:r>
              <a:rPr lang="en-US" sz="2400" dirty="0" smtClean="0"/>
              <a:t>ontology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86" y="2109314"/>
            <a:ext cx="8200728" cy="4190416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862123"/>
            <a:ext cx="2388673" cy="660463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23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276" y="645423"/>
            <a:ext cx="11127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800" b="1" dirty="0"/>
          </a:p>
          <a:p>
            <a:pPr lvl="0"/>
            <a:endParaRPr lang="en-US" sz="2800" b="1" dirty="0" smtClean="0"/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841492"/>
            <a:ext cx="1158148" cy="1158148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ectangle 2"/>
          <p:cNvSpPr/>
          <p:nvPr/>
        </p:nvSpPr>
        <p:spPr>
          <a:xfrm>
            <a:off x="2211426" y="1260976"/>
            <a:ext cx="7854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800" dirty="0" smtClean="0"/>
              <a:t>SPARQL Language </a:t>
            </a:r>
            <a:r>
              <a:rPr lang="en-US" sz="2800" dirty="0"/>
              <a:t>to </a:t>
            </a:r>
            <a:r>
              <a:rPr lang="en-US" sz="2800" dirty="0" smtClean="0">
                <a:solidFill>
                  <a:srgbClr val="FF0000"/>
                </a:solidFill>
              </a:rPr>
              <a:t>query</a:t>
            </a:r>
            <a:r>
              <a:rPr lang="en-US" sz="2800" dirty="0" smtClean="0"/>
              <a:t> data from the </a:t>
            </a:r>
            <a:r>
              <a:rPr lang="en-US" sz="2800" dirty="0"/>
              <a:t>ontology.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51"/>
          <a:stretch/>
        </p:blipFill>
        <p:spPr>
          <a:xfrm>
            <a:off x="2194249" y="2399749"/>
            <a:ext cx="7743399" cy="3820694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431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8099" y="2882187"/>
            <a:ext cx="2363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trike="sngStrike" dirty="0" smtClean="0">
                <a:latin typeface="+mj-lt"/>
                <a:ea typeface="+mj-ea"/>
                <a:cs typeface="+mj-cs"/>
              </a:rPr>
              <a:t>End</a:t>
            </a:r>
            <a:endParaRPr lang="en-US" sz="8000" strike="sngStrike" dirty="0"/>
          </a:p>
        </p:txBody>
      </p:sp>
    </p:spTree>
    <p:extLst>
      <p:ext uri="{BB962C8B-B14F-4D97-AF65-F5344CB8AC3E}">
        <p14:creationId xmlns:p14="http://schemas.microsoft.com/office/powerpoint/2010/main" val="2505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7883" y="785612"/>
            <a:ext cx="1112734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cap="all" dirty="0">
                <a:latin typeface="+mj-lt"/>
                <a:ea typeface="+mj-ea"/>
                <a:cs typeface="+mj-cs"/>
              </a:rPr>
              <a:t>Ontology </a:t>
            </a:r>
            <a:r>
              <a:rPr lang="en-US" sz="3600" cap="all" dirty="0" smtClean="0">
                <a:latin typeface="+mj-lt"/>
                <a:ea typeface="+mj-ea"/>
                <a:cs typeface="+mj-cs"/>
              </a:rPr>
              <a:t>introduction</a:t>
            </a:r>
            <a:r>
              <a:rPr lang="en-US" sz="3600" b="1" dirty="0" smtClean="0"/>
              <a:t>:</a:t>
            </a:r>
            <a:endParaRPr lang="en-US" sz="3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Ontology is the basis for semantic web.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/>
              <a:t>knowledge network made up of linked data</a:t>
            </a:r>
            <a:r>
              <a:rPr lang="en-US" sz="2400" dirty="0" smtClean="0"/>
              <a:t>.</a:t>
            </a:r>
          </a:p>
          <a:p>
            <a:r>
              <a:rPr lang="en-US" dirty="0"/>
              <a:t>relationships or connections between data from different data sources such as databases and the Web.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Examples of large linked </a:t>
            </a:r>
            <a:r>
              <a:rPr lang="en-US" sz="2400" dirty="0" smtClean="0"/>
              <a:t>data </a:t>
            </a:r>
            <a:r>
              <a:rPr lang="en-US" sz="2400" dirty="0"/>
              <a:t>sets </a:t>
            </a:r>
            <a:r>
              <a:rPr lang="en-US" sz="2400" dirty="0" smtClean="0"/>
              <a:t>are</a:t>
            </a:r>
            <a:r>
              <a:rPr lang="en-US" sz="2400" dirty="0"/>
              <a:t> </a:t>
            </a:r>
            <a:r>
              <a:rPr lang="en-US" sz="2400" b="1" dirty="0"/>
              <a:t>DBpedia and Wikidata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	</a:t>
            </a:r>
            <a:endParaRPr lang="en-US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FAIR: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F: Findable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A: Accessible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I: Interoperable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R: Reusable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30" y="3554357"/>
            <a:ext cx="6039693" cy="25911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37162" y="6145519"/>
            <a:ext cx="5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https://wordlift.io/blog/en/entity/linked-data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78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7883" y="785612"/>
            <a:ext cx="1112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cap="all" dirty="0">
                <a:latin typeface="+mj-lt"/>
                <a:ea typeface="+mj-ea"/>
                <a:cs typeface="+mj-cs"/>
              </a:rPr>
              <a:t>Ontology </a:t>
            </a:r>
            <a:r>
              <a:rPr lang="en-US" sz="3600" cap="all" dirty="0" smtClean="0">
                <a:latin typeface="+mj-lt"/>
                <a:ea typeface="+mj-ea"/>
                <a:cs typeface="+mj-cs"/>
              </a:rPr>
              <a:t>introduction</a:t>
            </a:r>
            <a:r>
              <a:rPr lang="en-US" sz="3600" b="1" dirty="0"/>
              <a:t>:</a:t>
            </a:r>
            <a:endParaRPr lang="en-US" sz="3600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9274"/>
              </p:ext>
            </p:extLst>
          </p:nvPr>
        </p:nvGraphicFramePr>
        <p:xfrm>
          <a:off x="1184857" y="1867436"/>
          <a:ext cx="9981126" cy="4228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042"/>
                <a:gridCol w="3327042"/>
                <a:gridCol w="3327042"/>
              </a:tblGrid>
              <a:tr h="1003242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Web 1.0</a:t>
                      </a:r>
                      <a:endParaRPr lang="en-US" sz="3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Web 2.0</a:t>
                      </a:r>
                      <a:endParaRPr lang="en-US" sz="3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Web 3.0</a:t>
                      </a:r>
                      <a:endParaRPr lang="en-US" sz="3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3242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Web</a:t>
                      </a:r>
                      <a:r>
                        <a:rPr lang="en-US" sz="2400" dirty="0" smtClean="0"/>
                        <a:t> pages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Social</a:t>
                      </a:r>
                      <a:r>
                        <a:rPr lang="en-US" sz="2400" baseline="0" dirty="0" smtClean="0"/>
                        <a:t> web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Web</a:t>
                      </a:r>
                      <a:r>
                        <a:rPr lang="en-US" sz="2400" baseline="0" dirty="0" smtClean="0"/>
                        <a:t> of data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84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</a:t>
                      </a:r>
                      <a:r>
                        <a:rPr lang="en-US" sz="2400" baseline="0" dirty="0" smtClean="0"/>
                        <a:t> only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</a:t>
                      </a:r>
                      <a:r>
                        <a:rPr lang="en-US" sz="2400" baseline="0" dirty="0" smtClean="0"/>
                        <a:t> and write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Executable</a:t>
                      </a:r>
                      <a:r>
                        <a:rPr lang="en-US" sz="2400" baseline="0" smtClean="0"/>
                        <a:t> web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324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interoperability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interoperability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Interoperability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2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609" y="843478"/>
            <a:ext cx="1112734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  <a:ea typeface="+mj-ea"/>
                <a:cs typeface="+mj-cs"/>
              </a:rPr>
              <a:t>EDUCATIONAL DOMAIN INTRODUCTION</a:t>
            </a:r>
            <a:r>
              <a:rPr lang="en-US" sz="3600" b="1" dirty="0" smtClean="0"/>
              <a:t>: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r>
              <a:rPr lang="en-US" sz="2400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37882" y="1594835"/>
            <a:ext cx="11294772" cy="4986269"/>
            <a:chOff x="360609" y="2483477"/>
            <a:chExt cx="9195515" cy="3930384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6812927" y="3509584"/>
              <a:ext cx="0" cy="566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360609" y="2483477"/>
              <a:ext cx="9195515" cy="3930384"/>
              <a:chOff x="360609" y="2483477"/>
              <a:chExt cx="9195515" cy="393038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60609" y="2483477"/>
                <a:ext cx="9195515" cy="3930384"/>
                <a:chOff x="360609" y="2483477"/>
                <a:chExt cx="9195515" cy="393038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6040194" y="4076254"/>
                  <a:ext cx="1622738" cy="73409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00000"/>
                      </a:solidFill>
                    </a:rPr>
                    <a:t>Intermediate</a:t>
                  </a:r>
                  <a:endParaRPr lang="en-US" b="1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7" name="Group 6"/>
                <p:cNvGrpSpPr/>
                <p:nvPr/>
              </p:nvGrpSpPr>
              <p:grpSpPr>
                <a:xfrm>
                  <a:off x="360609" y="3509584"/>
                  <a:ext cx="1622738" cy="1300766"/>
                  <a:chOff x="3928056" y="1764406"/>
                  <a:chExt cx="1622738" cy="1300766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4700789" y="1764406"/>
                    <a:ext cx="0" cy="56667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Rectangle 8"/>
                  <p:cNvSpPr/>
                  <p:nvPr/>
                </p:nvSpPr>
                <p:spPr>
                  <a:xfrm>
                    <a:off x="3928056" y="2331076"/>
                    <a:ext cx="1622738" cy="7340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00000"/>
                        </a:solidFill>
                      </a:rPr>
                      <a:t>Primary</a:t>
                    </a:r>
                    <a:endParaRPr lang="en-US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305318" y="3522463"/>
                  <a:ext cx="1622738" cy="1300766"/>
                  <a:chOff x="3928056" y="1764406"/>
                  <a:chExt cx="1622738" cy="1300766"/>
                </a:xfrm>
              </p:grpSpPr>
              <p:cxnSp>
                <p:nvCxnSpPr>
                  <p:cNvPr id="11" name="Straight Arrow Connector 10"/>
                  <p:cNvCxnSpPr/>
                  <p:nvPr/>
                </p:nvCxnSpPr>
                <p:spPr>
                  <a:xfrm>
                    <a:off x="4700789" y="1764406"/>
                    <a:ext cx="0" cy="56667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/>
                  <p:cNvSpPr/>
                  <p:nvPr/>
                </p:nvSpPr>
                <p:spPr>
                  <a:xfrm>
                    <a:off x="3928056" y="2331076"/>
                    <a:ext cx="1622738" cy="7340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00000"/>
                        </a:solidFill>
                      </a:rPr>
                      <a:t>Middle</a:t>
                    </a:r>
                    <a:endParaRPr lang="en-US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4172756" y="3509584"/>
                  <a:ext cx="1622738" cy="1300766"/>
                  <a:chOff x="3928056" y="1764406"/>
                  <a:chExt cx="1622738" cy="1300766"/>
                </a:xfrm>
              </p:grpSpPr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4700789" y="1764406"/>
                    <a:ext cx="0" cy="56667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Rectangle 14"/>
                  <p:cNvSpPr/>
                  <p:nvPr/>
                </p:nvSpPr>
                <p:spPr>
                  <a:xfrm>
                    <a:off x="3928056" y="2331076"/>
                    <a:ext cx="1622738" cy="7340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00000"/>
                        </a:solidFill>
                      </a:rPr>
                      <a:t>Matric</a:t>
                    </a:r>
                    <a:endParaRPr lang="en-US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4080456" y="2483476"/>
                  <a:ext cx="1622738" cy="73409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00000"/>
                      </a:solidFill>
                    </a:rPr>
                    <a:t>Education</a:t>
                  </a:r>
                  <a:endParaRPr lang="en-US" b="1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7907632" y="3509584"/>
                  <a:ext cx="1648492" cy="1300766"/>
                  <a:chOff x="3928056" y="1764406"/>
                  <a:chExt cx="1648492" cy="1300766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4700789" y="1764406"/>
                    <a:ext cx="0" cy="56667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3928056" y="2331076"/>
                    <a:ext cx="1648492" cy="7340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 smtClean="0">
                        <a:solidFill>
                          <a:srgbClr val="000000"/>
                        </a:solidFill>
                      </a:rPr>
                      <a:t>Under/Post</a:t>
                    </a:r>
                  </a:p>
                  <a:p>
                    <a:pPr algn="ctr"/>
                    <a:r>
                      <a:rPr lang="en-US" sz="1600" b="1" dirty="0">
                        <a:solidFill>
                          <a:srgbClr val="000000"/>
                        </a:solidFill>
                      </a:rPr>
                      <a:t>G</a:t>
                    </a:r>
                    <a:r>
                      <a:rPr lang="en-US" sz="1600" b="1" dirty="0" smtClean="0">
                        <a:solidFill>
                          <a:srgbClr val="000000"/>
                        </a:solidFill>
                      </a:rPr>
                      <a:t>raduate</a:t>
                    </a:r>
                    <a:endParaRPr lang="en-US" sz="1600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146216" y="3509584"/>
                  <a:ext cx="753414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4945489" y="3245476"/>
                  <a:ext cx="0" cy="2769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5228825" y="5113095"/>
                  <a:ext cx="3451540" cy="1300766"/>
                  <a:chOff x="5228825" y="5261020"/>
                  <a:chExt cx="3451540" cy="1300766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5228825" y="5261020"/>
                    <a:ext cx="1622738" cy="1300766"/>
                    <a:chOff x="3928056" y="1764406"/>
                    <a:chExt cx="1622738" cy="1300766"/>
                  </a:xfrm>
                </p:grpSpPr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>
                      <a:off x="4700789" y="1764406"/>
                      <a:ext cx="0" cy="5666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3928056" y="2331076"/>
                      <a:ext cx="1622738" cy="734096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7057627" y="5261020"/>
                    <a:ext cx="1622738" cy="1300766"/>
                    <a:chOff x="3928056" y="1764406"/>
                    <a:chExt cx="1622738" cy="1300766"/>
                  </a:xfrm>
                  <a:solidFill>
                    <a:srgbClr val="FFA7AD"/>
                  </a:solidFill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>
                      <a:off x="4700789" y="1764406"/>
                      <a:ext cx="0" cy="566671"/>
                    </a:xfrm>
                    <a:prstGeom prst="straightConnector1">
                      <a:avLst/>
                    </a:prstGeom>
                    <a:grpFill/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3928056" y="2331076"/>
                      <a:ext cx="1622738" cy="734096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6001558" y="5261020"/>
                    <a:ext cx="1828802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6851563" y="4823229"/>
                  <a:ext cx="0" cy="2769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 41"/>
              <p:cNvSpPr/>
              <p:nvPr/>
            </p:nvSpPr>
            <p:spPr>
              <a:xfrm>
                <a:off x="585989" y="4961722"/>
                <a:ext cx="1171977" cy="5279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1-5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492062" y="4961904"/>
                <a:ext cx="1171977" cy="5279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6-8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398135" y="4945670"/>
                <a:ext cx="1171977" cy="5279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9-10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61806" y="4952336"/>
                <a:ext cx="1171977" cy="5279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13--&gt;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60609" y="843478"/>
            <a:ext cx="1112734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  <a:ea typeface="+mj-ea"/>
                <a:cs typeface="+mj-cs"/>
              </a:rPr>
              <a:t>EDUCATIONAL DOMAIN INTRODUCTION</a:t>
            </a:r>
            <a:r>
              <a:rPr lang="en-US" sz="3600" b="1" dirty="0" smtClean="0"/>
              <a:t>: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91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12355" y="2323193"/>
            <a:ext cx="1325382" cy="3223291"/>
            <a:chOff x="4512355" y="2696681"/>
            <a:chExt cx="1325382" cy="322329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96681"/>
              <a:ext cx="1325382" cy="2990669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4668416" y="5583710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3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5960" y="2323193"/>
            <a:ext cx="4081777" cy="4161319"/>
            <a:chOff x="1755960" y="2696681"/>
            <a:chExt cx="4081777" cy="416131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338826"/>
              <a:ext cx="1090318" cy="107590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96681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521738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3175313" y="4906302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19232339">
              <a:off x="2988563" y="5053021"/>
              <a:ext cx="18268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83710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8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443</Words>
  <Application>Microsoft Office PowerPoint</Application>
  <PresentationFormat>Widescreen</PresentationFormat>
  <Paragraphs>254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Intermediate Education Ontology</vt:lpstr>
      <vt:lpstr>PowerPoint Presentation</vt:lpstr>
      <vt:lpstr>1. Ontology Introduction 2. Educational Domain Introduction 3. Mind-Mapping 4. Methodology 5. Tool and techniques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2023-01-04T08:08:53Z</dcterms:created>
  <dcterms:modified xsi:type="dcterms:W3CDTF">2023-05-24T03:14:21Z</dcterms:modified>
</cp:coreProperties>
</file>