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57" r:id="rId17"/>
    <p:sldId id="258" r:id="rId18"/>
    <p:sldId id="259" r:id="rId19"/>
    <p:sldId id="260" r:id="rId20"/>
    <p:sldId id="261" r:id="rId21"/>
    <p:sldId id="265" r:id="rId22"/>
    <p:sldId id="262" r:id="rId23"/>
    <p:sldId id="263" r:id="rId24"/>
    <p:sldId id="264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8" r:id="rId59"/>
    <p:sldId id="325" r:id="rId60"/>
    <p:sldId id="326" r:id="rId61"/>
    <p:sldId id="327" r:id="rId62"/>
    <p:sldId id="329" r:id="rId63"/>
    <p:sldId id="330" r:id="rId64"/>
    <p:sldId id="303" r:id="rId65"/>
    <p:sldId id="306" r:id="rId66"/>
    <p:sldId id="304" r:id="rId67"/>
    <p:sldId id="305" r:id="rId68"/>
    <p:sldId id="307" r:id="rId69"/>
    <p:sldId id="308" r:id="rId70"/>
    <p:sldId id="309" r:id="rId71"/>
    <p:sldId id="310" r:id="rId72"/>
    <p:sldId id="311" r:id="rId73"/>
    <p:sldId id="312" r:id="rId74"/>
    <p:sldId id="313" r:id="rId7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50000"/>
  </p:normalViewPr>
  <p:slideViewPr>
    <p:cSldViewPr snapToGrid="0" snapToObjects="1">
      <p:cViewPr>
        <p:scale>
          <a:sx n="81" d="100"/>
          <a:sy n="81" d="100"/>
        </p:scale>
        <p:origin x="212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2106-B7E1-054A-9FBA-7CE3CD10DE2E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6D14-8511-8F4A-9F95-DEEEF303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357-E7F2-3E48-A8B4-8BA2BB1DA49A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3FCC-E134-3F4D-92A9-15B5D2193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 txBox="1">
            <a:spLocks noGrp="1" noChangeArrowheads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BFEFE5F-CB41-3344-B795-746E09DB131E}" type="slidenum">
              <a:rPr lang="en-US" altLang="en-US" sz="1200" b="0"/>
              <a:pPr eaLnBrk="1" hangingPunct="1"/>
              <a:t>41</a:t>
            </a:fld>
            <a:endParaRPr lang="en-US" altLang="en-US" sz="1200" b="0"/>
          </a:p>
        </p:txBody>
      </p:sp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61796" name="Slide Number Placeholder 3"/>
          <p:cNvSpPr txBox="1">
            <a:spLocks noGrp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74D0DD-8709-2C4C-922E-1AAF3FE4A831}" type="slidenum">
              <a:rPr lang="en-US" altLang="en-US" sz="1200" b="0"/>
              <a:pPr eaLnBrk="1" hangingPunct="1"/>
              <a:t>41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00398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898E111-94F1-0745-950B-F8CDEA2DFAA9}" type="slidenum">
              <a:rPr lang="en-US" altLang="en-US" sz="1200" b="0"/>
              <a:pPr/>
              <a:t>42</a:t>
            </a:fld>
            <a:endParaRPr lang="en-US" altLang="en-US" sz="1200" b="0"/>
          </a:p>
        </p:txBody>
      </p:sp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90468" name="Slide Number Placeholder 3"/>
          <p:cNvSpPr txBox="1">
            <a:spLocks noGrp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DC31FEC-C2E7-4E49-B322-71F9966A4A0F}" type="slidenum">
              <a:rPr lang="en-US" altLang="en-US" sz="1200" b="0"/>
              <a:pPr eaLnBrk="1" hangingPunct="1"/>
              <a:t>42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56239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5336CFB-8FAB-ED49-A7CF-29DA1FB17879}" type="slidenum">
              <a:rPr lang="en-US" altLang="en-US" sz="1200" b="0"/>
              <a:pPr/>
              <a:t>43</a:t>
            </a:fld>
            <a:endParaRPr lang="en-US" altLang="en-US" sz="1200" b="0"/>
          </a:p>
        </p:txBody>
      </p:sp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196612" name="Slide Number Placeholder 3"/>
          <p:cNvSpPr txBox="1">
            <a:spLocks noGrp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27C15D3-3A11-6645-93BF-66FBB862B393}" type="slidenum">
              <a:rPr lang="en-US" altLang="en-US" sz="1200" b="0"/>
              <a:pPr eaLnBrk="1" hangingPunct="1"/>
              <a:t>43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F64AD8-375C-D043-AA77-EEBB18A40FA5}" type="slidenum">
              <a:rPr lang="en-US" altLang="en-US" sz="1200" b="0"/>
              <a:pPr/>
              <a:t>44</a:t>
            </a:fld>
            <a:endParaRPr lang="en-US" altLang="en-US" sz="1200" b="0"/>
          </a:p>
        </p:txBody>
      </p:sp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00708" name="Slide Number Placeholder 3"/>
          <p:cNvSpPr txBox="1">
            <a:spLocks noGrp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E097F0A-6A61-554E-9AD4-506F4A00EDA9}" type="slidenum">
              <a:rPr lang="en-US" altLang="en-US" sz="1200" b="0"/>
              <a:pPr eaLnBrk="1" hangingPunct="1"/>
              <a:t>44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7544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F64AD8-375C-D043-AA77-EEBB18A40FA5}" type="slidenum">
              <a:rPr lang="en-US" altLang="en-US" sz="1200" b="0"/>
              <a:pPr/>
              <a:t>45</a:t>
            </a:fld>
            <a:endParaRPr lang="en-US" altLang="en-US" sz="1200" b="0"/>
          </a:p>
        </p:txBody>
      </p:sp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00708" name="Slide Number Placeholder 3"/>
          <p:cNvSpPr txBox="1">
            <a:spLocks noGrp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E097F0A-6A61-554E-9AD4-506F4A00EDA9}" type="slidenum">
              <a:rPr lang="en-US" altLang="en-US" sz="1200" b="0"/>
              <a:pPr eaLnBrk="1" hangingPunct="1"/>
              <a:t>45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1991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E15C130-2A52-FA4B-AF64-372C03114314}" type="slidenum">
              <a:rPr lang="en-US" altLang="en-US" sz="1200" b="0"/>
              <a:pPr/>
              <a:t>46</a:t>
            </a:fld>
            <a:endParaRPr lang="en-US" altLang="en-US" sz="1200" b="0"/>
          </a:p>
        </p:txBody>
      </p:sp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08900" name="Slide Number Placeholder 3"/>
          <p:cNvSpPr txBox="1">
            <a:spLocks noGrp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92BEB65-28C6-AB4B-859C-EB93AF6C3B33}" type="slidenum">
              <a:rPr lang="en-US" altLang="en-US" sz="1200" b="0"/>
              <a:pPr eaLnBrk="1" hangingPunct="1"/>
              <a:t>46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43552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fld id="{91A41FF4-A7E4-CD42-AF0B-A8B7F3F1AF8E}" type="slidenum">
              <a:rPr lang="en-US" altLang="en-US" sz="1200" b="0" smtClean="0"/>
              <a:pPr>
                <a:defRPr/>
              </a:pPr>
              <a:t>47</a:t>
            </a:fld>
            <a:endParaRPr lang="en-US" altLang="en-US" sz="1200" b="0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414EEA9-8BE5-634E-B54C-840A0FA677C1}" type="slidenum">
              <a:rPr lang="en-US" altLang="en-US" sz="1200" b="0"/>
              <a:pPr eaLnBrk="1" hangingPunct="1"/>
              <a:t>47</a:t>
            </a:fld>
            <a:endParaRPr lang="en-US" altLang="en-US" sz="1200" b="0"/>
          </a:p>
        </p:txBody>
      </p:sp>
      <p:sp>
        <p:nvSpPr>
          <p:cNvPr id="13005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3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C1E19A6-4EB6-E546-8550-200B6C9FC5D9}" type="slidenum">
              <a:rPr lang="en-US" altLang="en-US" sz="1200" b="0"/>
              <a:pPr eaLnBrk="1" hangingPunct="1"/>
              <a:t>47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86214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409BE03-1ABD-014B-8482-08C421B2ECE1}" type="slidenum">
              <a:rPr lang="en-US" altLang="en-US" sz="1200" b="0"/>
              <a:pPr/>
              <a:t>70</a:t>
            </a:fld>
            <a:endParaRPr lang="en-US" altLang="en-US" sz="1200" b="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639BA10-5442-1246-9690-A8068D29AFE0}" type="slidenum">
              <a:rPr lang="en-US" altLang="en-US" sz="1200" b="0"/>
              <a:pPr eaLnBrk="1" hangingPunct="1"/>
              <a:t>70</a:t>
            </a:fld>
            <a:endParaRPr lang="en-US" altLang="en-US" sz="1200" b="0"/>
          </a:p>
        </p:txBody>
      </p:sp>
      <p:sp>
        <p:nvSpPr>
          <p:cNvPr id="2458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  <p:sp>
        <p:nvSpPr>
          <p:cNvPr id="24582" name="Slide Number Placeholder 3"/>
          <p:cNvSpPr txBox="1">
            <a:spLocks noGrp="1"/>
          </p:cNvSpPr>
          <p:nvPr/>
        </p:nvSpPr>
        <p:spPr bwMode="auto">
          <a:xfrm>
            <a:off x="2913460" y="11580284"/>
            <a:ext cx="2228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3904F06-D582-2A4E-A9F9-69E3625106B7}" type="slidenum">
              <a:rPr lang="en-US" altLang="en-US" sz="1200" b="0"/>
              <a:pPr eaLnBrk="1" hangingPunct="1"/>
              <a:t>70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39748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5F0A-1081-884C-A8FB-84605B4C99A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E0E-37E8-3449-B369-DAAB6B7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Examples_4/e_4_2_strstr.c" TargetMode="External"/><Relationship Id="rId4" Type="http://schemas.openxmlformats.org/officeDocument/2006/relationships/hyperlink" Target="Examples_4/e_4_3_strstr.c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xamples_4/e_4_4a_strcspn.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xamples_4/e_4_4b_strcspn.c" TargetMode="External"/><Relationship Id="rId3" Type="http://schemas.openxmlformats.org/officeDocument/2006/relationships/hyperlink" Target="Examples_4/e_4_4c_book.c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xamples_4/e_4_4d_strpbrk.c" TargetMode="External"/><Relationship Id="rId3" Type="http://schemas.openxmlformats.org/officeDocument/2006/relationships/hyperlink" Target="Examples_4/e_4_5_strpbrk_count.c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Examples_4/e_4_6b_tricky.c" TargetMode="External"/><Relationship Id="rId4" Type="http://schemas.openxmlformats.org/officeDocument/2006/relationships/hyperlink" Target="Examples_4/e_4_6c_tricky.c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Examples_4/e_4_6a_tricky.c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xamples_4/e_4_7a_strtol.c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xamples_4/e_4_7b_strtod.c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xamples_4/e_4_7c_strtok.c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xamples_4/e_4_11_wordcnt.c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xamples_4/e_4_14_cmd_line_arg.c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38200" y="325438"/>
            <a:ext cx="521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b="0"/>
              <a:t>(B). Allocate </a:t>
            </a:r>
            <a:r>
              <a:rPr lang="en-US" altLang="en-US" b="0">
                <a:solidFill>
                  <a:srgbClr val="FF0000"/>
                </a:solidFill>
              </a:rPr>
              <a:t>a</a:t>
            </a:r>
            <a:r>
              <a:rPr lang="en-US" altLang="en-US" b="0"/>
              <a:t> </a:t>
            </a:r>
            <a:r>
              <a:rPr lang="en-US" altLang="en-US">
                <a:latin typeface="Courier New" charset="0"/>
              </a:rPr>
              <a:t>double</a:t>
            </a:r>
            <a:r>
              <a:rPr lang="en-US" altLang="en-US" b="0"/>
              <a:t> using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calloc</a:t>
            </a:r>
            <a:r>
              <a:rPr lang="en-US" altLang="en-US" b="0"/>
              <a:t>.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7696200" cy="2844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6600"/>
                </a:solidFill>
                <a:latin typeface="Courier New" charset="0"/>
              </a:rPr>
              <a:t>//  Local Definitions</a:t>
            </a:r>
            <a:endParaRPr lang="en-US" altLang="en-US" sz="1600">
              <a:solidFill>
                <a:schemeClr val="accent2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1600">
                <a:latin typeface="Courier New" charset="0"/>
              </a:rPr>
              <a:t>     </a:t>
            </a:r>
            <a:r>
              <a:rPr lang="en-US" altLang="en-US" sz="2000">
                <a:latin typeface="Courier New" charset="0"/>
              </a:rPr>
              <a:t>double *ptr;</a:t>
            </a:r>
          </a:p>
          <a:p>
            <a:pPr algn="l" eaLnBrk="1" hangingPunct="1"/>
            <a:endParaRPr lang="en-US" altLang="en-US" sz="2000"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rgbClr val="FF6600"/>
                </a:solidFill>
                <a:latin typeface="Courier New" charset="0"/>
              </a:rPr>
              <a:t>//  Statements</a:t>
            </a:r>
            <a:endParaRPr lang="en-US" altLang="en-US" sz="2000"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ptr = (double *) calloc(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1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,  sizeof(double));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if(ptr == NULL){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	  MEM_ERROR; 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    exit(100);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B9FDA10-44B4-CA4B-9478-B69520F11D3A}" type="slidenum">
              <a:rPr lang="en-US" altLang="en-US" sz="1000">
                <a:latin typeface="Tahoma" charset="0"/>
              </a:rPr>
              <a:pPr/>
              <a:t>10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995330" name="Group 2"/>
          <p:cNvGraphicFramePr>
            <a:graphicFrameLocks noGrp="1"/>
          </p:cNvGraphicFramePr>
          <p:nvPr/>
        </p:nvGraphicFramePr>
        <p:xfrm>
          <a:off x="76200" y="3673475"/>
          <a:ext cx="8839200" cy="518048"/>
        </p:xfrm>
        <a:graphic>
          <a:graphicData uri="http://schemas.openxmlformats.org/drawingml/2006/table">
            <a:tbl>
              <a:tblPr/>
              <a:tblGrid>
                <a:gridCol w="306388"/>
                <a:gridCol w="303212"/>
                <a:gridCol w="306388"/>
                <a:gridCol w="304800"/>
                <a:gridCol w="304800"/>
                <a:gridCol w="304800"/>
                <a:gridCol w="304800"/>
                <a:gridCol w="306387"/>
                <a:gridCol w="304800"/>
                <a:gridCol w="304800"/>
                <a:gridCol w="303213"/>
                <a:gridCol w="304800"/>
                <a:gridCol w="304800"/>
                <a:gridCol w="303212"/>
                <a:gridCol w="304800"/>
                <a:gridCol w="303213"/>
                <a:gridCol w="304800"/>
                <a:gridCol w="304800"/>
                <a:gridCol w="303212"/>
                <a:gridCol w="304800"/>
                <a:gridCol w="304800"/>
                <a:gridCol w="306388"/>
                <a:gridCol w="304800"/>
                <a:gridCol w="304800"/>
                <a:gridCol w="304800"/>
                <a:gridCol w="304800"/>
                <a:gridCol w="306387"/>
                <a:gridCol w="303213"/>
                <a:gridCol w="306387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1" name="Text Box 64"/>
          <p:cNvSpPr txBox="1">
            <a:spLocks noChangeArrowheads="1"/>
          </p:cNvSpPr>
          <p:nvPr/>
        </p:nvSpPr>
        <p:spPr bwMode="auto">
          <a:xfrm>
            <a:off x="1447800" y="838200"/>
            <a:ext cx="6858000" cy="265747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float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x = 25.4;</a:t>
            </a:r>
          </a:p>
          <a:p>
            <a:pPr algn="l" eaLnBrk="1" hangingPunct="1"/>
            <a:r>
              <a:rPr lang="en-US" altLang="en-US">
                <a:solidFill>
                  <a:schemeClr val="accent2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float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y = 25.6;</a:t>
            </a:r>
          </a:p>
          <a:p>
            <a:pPr algn="l" eaLnBrk="1" hangingPunct="1"/>
            <a:r>
              <a:rPr lang="en-US" altLang="en-US">
                <a:solidFill>
                  <a:schemeClr val="accent2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float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z = 25.8;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"%f %f %f\n", x, y, z );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D5B1EEE-38C9-3047-BE40-6FB44A7DDDEB}" type="slidenum">
              <a:rPr lang="en-US" altLang="en-US" sz="1000">
                <a:latin typeface="Tahoma" charset="0"/>
              </a:rPr>
              <a:pPr/>
              <a:t>11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997378" name="Group 2"/>
          <p:cNvGraphicFramePr>
            <a:graphicFrameLocks noGrp="1"/>
          </p:cNvGraphicFramePr>
          <p:nvPr/>
        </p:nvGraphicFramePr>
        <p:xfrm>
          <a:off x="1524000" y="4054475"/>
          <a:ext cx="6781800" cy="518048"/>
        </p:xfrm>
        <a:graphic>
          <a:graphicData uri="http://schemas.openxmlformats.org/drawingml/2006/table">
            <a:tbl>
              <a:tblPr/>
              <a:tblGrid>
                <a:gridCol w="325438"/>
                <a:gridCol w="320675"/>
                <a:gridCol w="325437"/>
                <a:gridCol w="322263"/>
                <a:gridCol w="323850"/>
                <a:gridCol w="322262"/>
                <a:gridCol w="323850"/>
                <a:gridCol w="323850"/>
                <a:gridCol w="323850"/>
                <a:gridCol w="322263"/>
                <a:gridCol w="322262"/>
                <a:gridCol w="322263"/>
                <a:gridCol w="323850"/>
                <a:gridCol w="320675"/>
                <a:gridCol w="323850"/>
                <a:gridCol w="320675"/>
                <a:gridCol w="323850"/>
                <a:gridCol w="322262"/>
                <a:gridCol w="322263"/>
                <a:gridCol w="322262"/>
                <a:gridCol w="323850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673" name="Text Box 48"/>
          <p:cNvSpPr txBox="1">
            <a:spLocks noChangeArrowheads="1"/>
          </p:cNvSpPr>
          <p:nvPr/>
        </p:nvSpPr>
        <p:spPr bwMode="auto">
          <a:xfrm>
            <a:off x="1447800" y="882650"/>
            <a:ext cx="6858000" cy="30226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float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x = 25.4;</a:t>
            </a:r>
          </a:p>
          <a:p>
            <a:pPr algn="l" eaLnBrk="1" hangingPunct="1"/>
            <a:r>
              <a:rPr lang="en-US" altLang="en-US">
                <a:solidFill>
                  <a:schemeClr val="folHlink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float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y = 25.6;</a:t>
            </a:r>
          </a:p>
          <a:p>
            <a:pPr algn="l" eaLnBrk="1" hangingPunct="1"/>
            <a:r>
              <a:rPr lang="en-US" altLang="en-US">
                <a:solidFill>
                  <a:schemeClr val="accent2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float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z = 25.8;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4.1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 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4.1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 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4.1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f\n", 				x, y, z );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A5F78CB-9DD2-F44D-AC5C-8C16756CE9AC}" type="slidenum">
              <a:rPr lang="en-US" altLang="en-US" sz="1000">
                <a:latin typeface="Tahoma" charset="0"/>
              </a:rPr>
              <a:pPr/>
              <a:t>12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1007618" name="Group 2"/>
          <p:cNvGraphicFramePr>
            <a:graphicFrameLocks noGrp="1"/>
          </p:cNvGraphicFramePr>
          <p:nvPr/>
        </p:nvGraphicFramePr>
        <p:xfrm>
          <a:off x="1524000" y="4054475"/>
          <a:ext cx="6781800" cy="518048"/>
        </p:xfrm>
        <a:graphic>
          <a:graphicData uri="http://schemas.openxmlformats.org/drawingml/2006/table">
            <a:tbl>
              <a:tblPr/>
              <a:tblGrid>
                <a:gridCol w="325438"/>
                <a:gridCol w="320675"/>
                <a:gridCol w="325437"/>
                <a:gridCol w="322263"/>
                <a:gridCol w="323850"/>
                <a:gridCol w="322262"/>
                <a:gridCol w="323850"/>
                <a:gridCol w="323850"/>
                <a:gridCol w="323850"/>
                <a:gridCol w="322263"/>
                <a:gridCol w="322262"/>
                <a:gridCol w="322263"/>
                <a:gridCol w="323850"/>
                <a:gridCol w="320675"/>
                <a:gridCol w="323850"/>
                <a:gridCol w="320675"/>
                <a:gridCol w="323850"/>
                <a:gridCol w="322262"/>
                <a:gridCol w="322263"/>
                <a:gridCol w="322262"/>
                <a:gridCol w="323850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913" name="Text Box 48"/>
          <p:cNvSpPr txBox="1">
            <a:spLocks noChangeArrowheads="1"/>
          </p:cNvSpPr>
          <p:nvPr/>
        </p:nvSpPr>
        <p:spPr bwMode="auto">
          <a:xfrm>
            <a:off x="1447800" y="882650"/>
            <a:ext cx="6858000" cy="30226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float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x = 25.79;</a:t>
            </a:r>
          </a:p>
          <a:p>
            <a:pPr algn="l" eaLnBrk="1" hangingPunct="1"/>
            <a:r>
              <a:rPr lang="en-US" altLang="en-US">
                <a:solidFill>
                  <a:schemeClr val="folHlink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float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y = 25.316;</a:t>
            </a:r>
          </a:p>
          <a:p>
            <a:pPr algn="l" eaLnBrk="1" hangingPunct="1"/>
            <a:r>
              <a:rPr lang="en-US" altLang="en-US">
                <a:solidFill>
                  <a:schemeClr val="accent2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float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z = 25.8;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.0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 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.0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 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.0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f\n", 				x, y, z );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6794C5C-C115-3B42-892B-FBA906EB6CE8}" type="slidenum">
              <a:rPr lang="en-US" altLang="en-US" sz="1000">
                <a:latin typeface="Tahoma" charset="0"/>
              </a:rPr>
              <a:pPr/>
              <a:t>13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447800" y="838200"/>
            <a:ext cx="6858000" cy="484822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#include&lt;stdio.h&gt;</a:t>
            </a: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ea typeface="Times New Roman" charset="0"/>
                <a:cs typeface="Times New Roman" charset="0"/>
              </a:rPr>
              <a:t> </a:t>
            </a:r>
            <a:endParaRPr lang="en-US" altLang="en-US">
              <a:solidFill>
                <a:srgbClr val="00CC00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main(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void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)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double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price;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"Enter price: " );</a:t>
            </a:r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scanf ( "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%lf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price ); 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// ...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chemeClr val="accent2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return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0;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462088" y="325438"/>
            <a:ext cx="715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/>
              <a:t>When reading a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double</a:t>
            </a:r>
            <a:r>
              <a:rPr lang="en-US" altLang="en-US" b="0"/>
              <a:t>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%lf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" // l </a:t>
            </a:r>
            <a:r>
              <a:rPr lang="en-US" altLang="en-US" b="0">
                <a:ea typeface="Courier New" charset="0"/>
                <a:cs typeface="Courier New" charset="0"/>
              </a:rPr>
              <a:t>from</a:t>
            </a:r>
            <a:r>
              <a:rPr lang="en-US" altLang="en-US">
                <a:ea typeface="Courier New" charset="0"/>
                <a:cs typeface="Courier New" charset="0"/>
              </a:rPr>
              <a:t>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altLang="en-US" b="0">
                <a:ea typeface="Courier New" charset="0"/>
                <a:cs typeface="Courier New" charset="0"/>
              </a:rPr>
              <a:t>ong</a:t>
            </a:r>
          </a:p>
        </p:txBody>
      </p:sp>
    </p:spTree>
    <p:extLst>
      <p:ext uri="{BB962C8B-B14F-4D97-AF65-F5344CB8AC3E}">
        <p14:creationId xmlns:p14="http://schemas.microsoft.com/office/powerpoint/2010/main" val="11169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6794C5C-C115-3B42-892B-FBA906EB6CE8}" type="slidenum">
              <a:rPr lang="en-US" altLang="en-US" sz="1000">
                <a:latin typeface="Tahoma" charset="0"/>
              </a:rPr>
              <a:pPr/>
              <a:t>14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447800" y="838200"/>
            <a:ext cx="6858000" cy="484822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#include&lt;stdio.h&gt;</a:t>
            </a: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ea typeface="Times New Roman" charset="0"/>
                <a:cs typeface="Times New Roman" charset="0"/>
              </a:rPr>
              <a:t> </a:t>
            </a:r>
            <a:endParaRPr lang="en-US" altLang="en-US">
              <a:solidFill>
                <a:srgbClr val="00CC00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main(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void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)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double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price;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"Enter price: " );</a:t>
            </a:r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scanf ( "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%lf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price ); 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// ...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chemeClr val="accent2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return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0;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462088" y="325438"/>
            <a:ext cx="715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/>
              <a:t>When reading a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double</a:t>
            </a:r>
            <a:r>
              <a:rPr lang="en-US" altLang="en-US" b="0"/>
              <a:t>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%lf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" // l </a:t>
            </a:r>
            <a:r>
              <a:rPr lang="en-US" altLang="en-US" b="0">
                <a:ea typeface="Courier New" charset="0"/>
                <a:cs typeface="Courier New" charset="0"/>
              </a:rPr>
              <a:t>from</a:t>
            </a:r>
            <a:r>
              <a:rPr lang="en-US" altLang="en-US">
                <a:ea typeface="Courier New" charset="0"/>
                <a:cs typeface="Courier New" charset="0"/>
              </a:rPr>
              <a:t>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altLang="en-US" b="0">
                <a:ea typeface="Courier New" charset="0"/>
                <a:cs typeface="Courier New" charset="0"/>
              </a:rPr>
              <a:t>ong</a:t>
            </a:r>
          </a:p>
        </p:txBody>
      </p:sp>
    </p:spTree>
    <p:extLst>
      <p:ext uri="{BB962C8B-B14F-4D97-AF65-F5344CB8AC3E}">
        <p14:creationId xmlns:p14="http://schemas.microsoft.com/office/powerpoint/2010/main" val="19227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4F9E802-5A2E-BF4B-B01E-32A3C0F167D5}" type="slidenum">
              <a:rPr lang="en-US" altLang="en-US" sz="1000">
                <a:latin typeface="Tahoma" charset="0"/>
              </a:rPr>
              <a:pPr/>
              <a:t>15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447800" y="1143000"/>
            <a:ext cx="7239000" cy="1930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 sz="2000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</a:t>
            </a:r>
            <a:r>
              <a:rPr lang="en-US" altLang="en-US" sz="2000">
                <a:latin typeface="Courier New" charset="0"/>
                <a:ea typeface="Times New Roman" charset="0"/>
                <a:cs typeface="Times New Roman" charset="0"/>
              </a:rPr>
              <a:t>a;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char</a:t>
            </a:r>
            <a:r>
              <a:rPr lang="en-US" altLang="en-US" sz="2000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</a:t>
            </a:r>
            <a:r>
              <a:rPr lang="en-US" altLang="en-US" sz="2000">
                <a:latin typeface="Courier New" charset="0"/>
                <a:ea typeface="Times New Roman" charset="0"/>
                <a:cs typeface="Times New Roman" charset="0"/>
              </a:rPr>
              <a:t>b;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char</a:t>
            </a:r>
            <a:r>
              <a:rPr lang="en-US" altLang="en-US" sz="2000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</a:t>
            </a:r>
            <a:r>
              <a:rPr lang="en-US" altLang="en-US" sz="2000">
                <a:latin typeface="Courier New" charset="0"/>
                <a:ea typeface="Times New Roman" charset="0"/>
                <a:cs typeface="Times New Roman" charset="0"/>
              </a:rPr>
              <a:t>c; </a:t>
            </a:r>
          </a:p>
          <a:p>
            <a:pPr algn="l" eaLnBrk="1" hangingPunct="1"/>
            <a:endParaRPr lang="en-US" altLang="en-US" sz="2000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scanf ( "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%d %c %c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a,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b,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c );</a:t>
            </a:r>
          </a:p>
          <a:p>
            <a:pPr algn="l" eaLnBrk="1" hangingPunct="1"/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scanf ( "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%d %c%c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a,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b,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c ); 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462088" y="304800"/>
            <a:ext cx="6086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>
                <a:ea typeface="Times New Roman" charset="0"/>
                <a:cs typeface="Times New Roman" charset="0"/>
              </a:rPr>
              <a:t>With the exception of the character code, </a:t>
            </a:r>
          </a:p>
          <a:p>
            <a:pPr algn="l" eaLnBrk="1" hangingPunct="1"/>
            <a:r>
              <a:rPr lang="en-US" altLang="en-US" b="0">
                <a:ea typeface="Times New Roman" charset="0"/>
                <a:cs typeface="Times New Roman" charset="0"/>
              </a:rPr>
              <a:t>the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scanf</a:t>
            </a:r>
            <a:r>
              <a:rPr lang="en-US" altLang="en-US" b="0">
                <a:ea typeface="Times New Roman" charset="0"/>
                <a:cs typeface="Times New Roman" charset="0"/>
              </a:rPr>
              <a:t> function skips leading white spaces. 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447800" y="3276600"/>
            <a:ext cx="7239000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scanf ( "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%d%c%c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a,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b,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c ); 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1560513" y="3886200"/>
            <a:ext cx="141128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 u="sng">
                <a:ea typeface="Courier New" charset="0"/>
                <a:cs typeface="Courier New" charset="0"/>
              </a:rPr>
              <a:t>Input: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algn="l" eaLnBrk="1" hangingPunct="1"/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23XY	</a:t>
            </a:r>
          </a:p>
          <a:p>
            <a:pPr algn="l" eaLnBrk="1" hangingPunct="1"/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23 X Y</a:t>
            </a:r>
          </a:p>
          <a:p>
            <a:pPr algn="l" eaLnBrk="1" hangingPunct="1"/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23 XY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</a:t>
            </a:r>
            <a:endParaRPr lang="en-US" altLang="en-US"/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3581400" y="3956050"/>
            <a:ext cx="38417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 sz="2000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a = 23, b = 'X', c = 'Y'</a:t>
            </a:r>
          </a:p>
          <a:p>
            <a:pPr algn="l" eaLnBrk="1" hangingPunct="1"/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a = 23, b = ' ', c = 'X'</a:t>
            </a:r>
          </a:p>
          <a:p>
            <a:pPr algn="l" eaLnBrk="1" hangingPunct="1"/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a = 23, b = ' ', c = 'X'</a:t>
            </a:r>
          </a:p>
        </p:txBody>
      </p:sp>
    </p:spTree>
    <p:extLst>
      <p:ext uri="{BB962C8B-B14F-4D97-AF65-F5344CB8AC3E}">
        <p14:creationId xmlns:p14="http://schemas.microsoft.com/office/powerpoint/2010/main" val="5184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8BEAA66-E0B4-3A40-9A77-665046F87764}" type="slidenum">
              <a:rPr lang="en-US" altLang="en-US" sz="1000">
                <a:latin typeface="Tahoma" charset="0"/>
              </a:rPr>
              <a:pPr/>
              <a:t>16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09600" y="406400"/>
            <a:ext cx="816451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800">
                <a:ea typeface="MS Mincho" charset="-128"/>
              </a:rPr>
              <a:t>Validation when opening a file:</a:t>
            </a:r>
          </a:p>
          <a:p>
            <a:pPr algn="l" eaLnBrk="1" hangingPunct="1"/>
            <a:endParaRPr lang="en-US" altLang="en-US" sz="2800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if ( (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fpData = fopen( "DATA.TXT", "r")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) == NULL )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{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printf ("Error opening DATA.TXT"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                  " for reading");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exit(101); // </a:t>
            </a:r>
            <a:r>
              <a:rPr lang="en-US" altLang="en-US" i="1">
                <a:solidFill>
                  <a:srgbClr val="0000FF"/>
                </a:solidFill>
                <a:ea typeface="MS Mincho" charset="-128"/>
              </a:rPr>
              <a:t>or any other number for now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B5D0DD-7AE2-2548-9197-3B530086E7E5}" type="slidenum">
              <a:rPr lang="en-US" altLang="en-US" sz="1000">
                <a:latin typeface="Tahoma" charset="0"/>
              </a:rPr>
              <a:pPr/>
              <a:t>17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609600" y="406400"/>
            <a:ext cx="8137525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800">
                <a:ea typeface="MS Mincho" charset="-128"/>
              </a:rPr>
              <a:t>Validation when closing a file:</a:t>
            </a:r>
            <a:endParaRPr lang="en-US" altLang="en-US" sz="2800"/>
          </a:p>
          <a:p>
            <a:pPr algn="l" eaLnBrk="1" hangingPunct="1"/>
            <a:endParaRPr lang="en-US" altLang="en-US">
              <a:solidFill>
                <a:srgbClr val="0000FF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if (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fclose( fpData)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== EOF )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{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printf ("Error closing DATA.TXT!");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exit(201); // </a:t>
            </a:r>
            <a:r>
              <a:rPr lang="en-US" altLang="en-US" i="1">
                <a:solidFill>
                  <a:srgbClr val="0000FF"/>
                </a:solidFill>
                <a:ea typeface="MS Mincho" charset="-128"/>
              </a:rPr>
              <a:t>or any other number for now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}</a:t>
            </a:r>
            <a:endParaRPr lang="en-US" altLang="en-US"/>
          </a:p>
          <a:p>
            <a:pPr algn="l" eaLnBrk="1" hangingPunct="1"/>
            <a:r>
              <a:rPr lang="en-US" altLang="en-US"/>
              <a:t> 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Using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exit()</a:t>
            </a:r>
            <a:r>
              <a:rPr lang="en-US" altLang="en-US" b="0">
                <a:ea typeface="MS Mincho" charset="-128"/>
              </a:rPr>
              <a:t> when opening/closing a file is the recommended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approach at this level. </a:t>
            </a:r>
          </a:p>
          <a:p>
            <a:pPr algn="l" eaLnBrk="1" hangingPunct="1"/>
            <a:endParaRPr lang="en-US" altLang="en-US" b="0">
              <a:ea typeface="MS Mincho" charset="-128"/>
            </a:endParaRPr>
          </a:p>
          <a:p>
            <a:pPr algn="l" eaLnBrk="1" hangingPunct="1"/>
            <a:r>
              <a:rPr lang="en-US" altLang="en-US" b="0"/>
              <a:t>To use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exit()</a:t>
            </a:r>
            <a:r>
              <a:rPr lang="en-US" altLang="en-US" b="0">
                <a:ea typeface="MS Mincho" charset="-128"/>
              </a:rPr>
              <a:t> include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stdlib.h</a:t>
            </a:r>
            <a:r>
              <a:rPr lang="en-US" altLang="en-US" b="0">
                <a:ea typeface="MS Mincho" charset="-128"/>
              </a:rPr>
              <a:t>.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To use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fopen</a:t>
            </a:r>
            <a:r>
              <a:rPr lang="en-US" altLang="en-US" b="0">
                <a:ea typeface="MS Mincho" charset="-128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fclose</a:t>
            </a:r>
            <a:r>
              <a:rPr lang="en-US" altLang="en-US" b="0">
                <a:ea typeface="MS Mincho" charset="-128"/>
              </a:rPr>
              <a:t>,</a:t>
            </a:r>
            <a:r>
              <a:rPr lang="en-US" altLang="en-US">
                <a:ea typeface="MS Mincho" charset="-128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FILE</a:t>
            </a:r>
            <a:r>
              <a:rPr lang="en-US" altLang="en-US" b="0">
                <a:ea typeface="MS Mincho" charset="-128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EOF</a:t>
            </a:r>
            <a:r>
              <a:rPr lang="en-US" altLang="en-US" b="0">
                <a:ea typeface="MS Mincho" charset="-128"/>
              </a:rPr>
              <a:t> include</a:t>
            </a:r>
            <a:r>
              <a:rPr lang="en-US" altLang="en-US" b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stdio.h</a:t>
            </a:r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4A08CB-F67B-9048-B9DE-E254EBF8F364}" type="slidenum">
              <a:rPr lang="en-US" altLang="en-US" sz="1000">
                <a:latin typeface="Tahoma" charset="0"/>
              </a:rPr>
              <a:pPr/>
              <a:t>18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604250" cy="642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800">
                <a:ea typeface="MS Mincho" charset="-128"/>
              </a:rPr>
              <a:t>Character Input/Output functions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			– read/write one character at a time</a:t>
            </a:r>
            <a:endParaRPr lang="en-US" altLang="en-US" b="0"/>
          </a:p>
          <a:p>
            <a:pPr algn="l" eaLnBrk="1" hangingPunct="1"/>
            <a:r>
              <a:rPr lang="en-US" altLang="en-US" sz="2800"/>
              <a:t> 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getchar()</a:t>
            </a:r>
            <a:r>
              <a:rPr lang="en-US" altLang="en-US" b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 b="0">
                <a:ea typeface="MS Mincho" charset="-128"/>
              </a:rPr>
              <a:t>– gets one character from the keyboard and returns it;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it has no arguments; if the end of the file is encountered, it returns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EOF (this is why </a:t>
            </a:r>
            <a:r>
              <a:rPr lang="en-US" altLang="en-US" b="0">
                <a:latin typeface="Courier New" charset="0"/>
              </a:rPr>
              <a:t>c</a:t>
            </a:r>
            <a:r>
              <a:rPr lang="en-US" altLang="en-US" b="0">
                <a:ea typeface="MS Mincho" charset="-128"/>
              </a:rPr>
              <a:t> is defined as an </a:t>
            </a:r>
            <a:r>
              <a:rPr lang="en-US" altLang="en-US">
                <a:latin typeface="Courier New" charset="0"/>
              </a:rPr>
              <a:t>int</a:t>
            </a:r>
            <a:r>
              <a:rPr lang="en-US" altLang="en-US" b="0">
                <a:ea typeface="MS Mincho" charset="-128"/>
              </a:rPr>
              <a:t> not as a </a:t>
            </a:r>
            <a:r>
              <a:rPr lang="en-US" altLang="en-US">
                <a:latin typeface="Courier New" charset="0"/>
              </a:rPr>
              <a:t>char</a:t>
            </a:r>
            <a:r>
              <a:rPr lang="en-US" altLang="en-US" b="0">
                <a:ea typeface="MS Mincho" charset="-128"/>
              </a:rPr>
              <a:t>)</a:t>
            </a:r>
            <a:endParaRPr lang="en-US" altLang="en-US" b="0"/>
          </a:p>
          <a:p>
            <a:pPr algn="l" eaLnBrk="1" hangingPunct="1"/>
            <a:r>
              <a:rPr lang="en-US" altLang="en-US" b="0">
                <a:solidFill>
                  <a:srgbClr val="0000FF"/>
                </a:solidFill>
                <a:latin typeface="Courier New" charset="0"/>
              </a:rPr>
              <a:t> </a:t>
            </a:r>
            <a:endParaRPr lang="en-US" altLang="en-US" b="0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putchar()</a:t>
            </a:r>
            <a:r>
              <a:rPr lang="en-US" altLang="en-US" b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 b="0">
                <a:ea typeface="MS Mincho" charset="-128"/>
              </a:rPr>
              <a:t>– writes one character to the screen; it has one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argument, the character to be displayed; it returns the character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cast to an </a:t>
            </a:r>
            <a:r>
              <a:rPr lang="en-US" altLang="en-US">
                <a:latin typeface="Courier New" charset="0"/>
              </a:rPr>
              <a:t>int</a:t>
            </a:r>
            <a:r>
              <a:rPr lang="en-US" altLang="en-US" b="0">
                <a:ea typeface="MS Mincho" charset="-128"/>
              </a:rPr>
              <a:t> or EOF if there's an error.</a:t>
            </a:r>
          </a:p>
          <a:p>
            <a:pPr algn="l" eaLnBrk="1" hangingPunct="1"/>
            <a:endParaRPr lang="en-US" altLang="en-US" b="0">
              <a:ea typeface="MS Mincho" charset="-128"/>
            </a:endParaRPr>
          </a:p>
          <a:p>
            <a:pPr algn="l" eaLnBrk="1" hangingPunct="1"/>
            <a:r>
              <a:rPr lang="en-US" altLang="en-US" b="0"/>
              <a:t>Example:</a:t>
            </a:r>
            <a:r>
              <a:rPr lang="en-US" altLang="en-US" b="0">
                <a:ea typeface="MS Mincho" charset="-128"/>
              </a:rPr>
              <a:t> </a:t>
            </a:r>
          </a:p>
          <a:p>
            <a:pPr lvl="4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int c;</a:t>
            </a:r>
            <a:endParaRPr lang="en-US" altLang="en-US"/>
          </a:p>
          <a:p>
            <a:pPr lvl="4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 </a:t>
            </a:r>
            <a:endParaRPr lang="en-US" altLang="en-US"/>
          </a:p>
          <a:p>
            <a:pPr lvl="4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c = getchar();</a:t>
            </a:r>
            <a:endParaRPr lang="en-US" altLang="en-US"/>
          </a:p>
          <a:p>
            <a:pPr lvl="4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putchar(c);</a:t>
            </a:r>
            <a:endParaRPr lang="en-US" altLang="en-US"/>
          </a:p>
          <a:p>
            <a:pPr algn="l" eaLnBrk="1" hangingPunct="1"/>
            <a:endParaRPr lang="en-US" altLang="en-US"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E0A070F-B863-414F-866C-0FD88FEAB779}" type="slidenum">
              <a:rPr lang="en-US" altLang="en-US" sz="1000">
                <a:latin typeface="Tahoma" charset="0"/>
              </a:rPr>
              <a:pPr/>
              <a:t>19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04800" y="27940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b="0"/>
              <a:t>Example: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839200" cy="2286000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int c;</a:t>
            </a:r>
          </a:p>
          <a:p>
            <a:pPr algn="l"/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c = getc(stdin);</a:t>
            </a:r>
            <a:r>
              <a:rPr lang="en-US" altLang="en-US" sz="2000" b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altLang="en-US" sz="2000" b="0" i="1">
                <a:solidFill>
                  <a:srgbClr val="0000FF"/>
                </a:solidFill>
              </a:rPr>
              <a:t>reads one character from the keyboard</a:t>
            </a:r>
            <a:endParaRPr lang="en-US" altLang="en-US" sz="2000" b="0">
              <a:solidFill>
                <a:srgbClr val="0000FF"/>
              </a:solidFill>
              <a:latin typeface="MS Mincho" charset="-128"/>
            </a:endParaRP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putc(c, stdout);</a:t>
            </a:r>
            <a:r>
              <a:rPr lang="en-US" altLang="en-US" sz="2000" b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altLang="en-US" sz="2000" b="0" i="1">
                <a:solidFill>
                  <a:srgbClr val="0000FF"/>
                </a:solidFill>
              </a:rPr>
              <a:t>writes one character to the screen</a:t>
            </a:r>
            <a:endParaRPr lang="en-US" altLang="en-US" sz="2000" b="0">
              <a:solidFill>
                <a:srgbClr val="0000FF"/>
              </a:solidFill>
              <a:latin typeface="MS Mincho" charset="-128"/>
            </a:endParaRPr>
          </a:p>
          <a:p>
            <a:pPr algn="l"/>
            <a:endParaRPr lang="en-US" altLang="en-US" sz="2000" b="0">
              <a:solidFill>
                <a:srgbClr val="0000FF"/>
              </a:solidFill>
              <a:latin typeface="MS Mincho" charset="-128"/>
            </a:endParaRP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c = getc(fpIn);</a:t>
            </a:r>
            <a:r>
              <a:rPr lang="en-US" altLang="en-US" sz="2000" b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altLang="en-US" sz="2000" b="0" i="1">
                <a:solidFill>
                  <a:srgbClr val="0000FF"/>
                </a:solidFill>
              </a:rPr>
              <a:t>reads one character from fpIn opened in "r" mode </a:t>
            </a:r>
            <a:endParaRPr lang="en-US" altLang="en-US" sz="2000" b="0">
              <a:solidFill>
                <a:srgbClr val="0000FF"/>
              </a:solidFill>
              <a:latin typeface="MS Mincho" charset="-128"/>
            </a:endParaRP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putc(c, fpOut);</a:t>
            </a:r>
            <a:r>
              <a:rPr lang="en-US" altLang="en-US" sz="2000" b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altLang="en-US" sz="2000" b="0" i="1">
                <a:solidFill>
                  <a:srgbClr val="0000FF"/>
                </a:solidFill>
              </a:rPr>
              <a:t>writes one character to fpOut opened in "w" or "a" mode </a:t>
            </a:r>
            <a:endParaRPr lang="en-US" altLang="en-US" sz="2000" b="0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52400" y="3657600"/>
            <a:ext cx="8839200" cy="2286000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int c;</a:t>
            </a:r>
          </a:p>
          <a:p>
            <a:pPr algn="l"/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c =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f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getc(stdin);</a:t>
            </a:r>
            <a:r>
              <a:rPr lang="en-US" altLang="en-US" sz="2000" b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altLang="en-US" sz="2000" b="0" i="1">
                <a:solidFill>
                  <a:srgbClr val="0000FF"/>
                </a:solidFill>
              </a:rPr>
              <a:t>reads one character from the keyboard</a:t>
            </a:r>
            <a:endParaRPr lang="en-US" altLang="en-US" sz="2000" b="0">
              <a:solidFill>
                <a:srgbClr val="0000FF"/>
              </a:solidFill>
              <a:latin typeface="MS Mincho" charset="-128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f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putc(c, stdout);</a:t>
            </a:r>
            <a:r>
              <a:rPr lang="en-US" altLang="en-US" sz="2000" b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altLang="en-US" sz="2000" b="0" i="1">
                <a:solidFill>
                  <a:srgbClr val="0000FF"/>
                </a:solidFill>
              </a:rPr>
              <a:t>writes one character to the screen</a:t>
            </a:r>
            <a:endParaRPr lang="en-US" altLang="en-US" sz="2000" b="0">
              <a:solidFill>
                <a:srgbClr val="0000FF"/>
              </a:solidFill>
              <a:latin typeface="MS Mincho" charset="-128"/>
            </a:endParaRPr>
          </a:p>
          <a:p>
            <a:pPr algn="l"/>
            <a:endParaRPr lang="en-US" altLang="en-US" sz="2000" b="0">
              <a:solidFill>
                <a:srgbClr val="0000FF"/>
              </a:solidFill>
              <a:latin typeface="MS Mincho" charset="-128"/>
            </a:endParaRP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c =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f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getc(fpIn);</a:t>
            </a:r>
            <a:r>
              <a:rPr lang="en-US" altLang="en-US" sz="2000" b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altLang="en-US" sz="2000" b="0" i="1">
                <a:solidFill>
                  <a:srgbClr val="0000FF"/>
                </a:solidFill>
              </a:rPr>
              <a:t>reads one character from fpIn opened in "r" mode </a:t>
            </a:r>
            <a:endParaRPr lang="en-US" altLang="en-US" sz="2000" b="0">
              <a:solidFill>
                <a:srgbClr val="0000FF"/>
              </a:solidFill>
              <a:latin typeface="MS Mincho" charset="-128"/>
            </a:endParaRP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f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putc(c, fpOut);</a:t>
            </a:r>
            <a:r>
              <a:rPr lang="en-US" altLang="en-US" sz="2000" b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altLang="en-US" sz="2000" b="0" i="1">
                <a:solidFill>
                  <a:srgbClr val="0000FF"/>
                </a:solidFill>
              </a:rPr>
              <a:t>writes one character to fpOut opened in "w" or "a" mode </a:t>
            </a:r>
            <a:endParaRPr lang="en-US" altLang="en-US" sz="2000" b="0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7138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b="0"/>
              <a:t>(E). Change the size of a dynamically allocated list from </a:t>
            </a:r>
          </a:p>
          <a:p>
            <a:pPr algn="l" eaLnBrk="1" hangingPunct="1"/>
            <a:r>
              <a:rPr lang="en-US" altLang="en-US" b="0"/>
              <a:t>       the existing size to 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m</a:t>
            </a:r>
            <a:r>
              <a:rPr lang="en-US" altLang="en-US" b="0">
                <a:solidFill>
                  <a:srgbClr val="FF0000"/>
                </a:solidFill>
              </a:rPr>
              <a:t> </a:t>
            </a:r>
            <a:r>
              <a:rPr lang="en-US" altLang="en-US" b="0"/>
              <a:t>integers. Assume </a:t>
            </a:r>
            <a:r>
              <a:rPr lang="en-US" altLang="en-US" b="0">
                <a:solidFill>
                  <a:srgbClr val="FF0000"/>
                </a:solidFill>
              </a:rPr>
              <a:t>m</a:t>
            </a:r>
            <a:r>
              <a:rPr lang="en-US" altLang="en-US" b="0"/>
              <a:t> &gt; 0.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696200" cy="3759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6600"/>
                </a:solidFill>
                <a:latin typeface="Courier New" charset="0"/>
              </a:rPr>
              <a:t>//  Local Definitions</a:t>
            </a:r>
            <a:endParaRPr lang="en-US" altLang="en-US" sz="1600">
              <a:solidFill>
                <a:schemeClr val="accent2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int *list;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int *temp;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 </a:t>
            </a:r>
          </a:p>
          <a:p>
            <a:pPr algn="l" eaLnBrk="1" hangingPunct="1"/>
            <a:r>
              <a:rPr lang="en-US" altLang="en-US" sz="2000">
                <a:solidFill>
                  <a:srgbClr val="FF6600"/>
                </a:solidFill>
                <a:latin typeface="Courier New" charset="0"/>
              </a:rPr>
              <a:t>//  Statements</a:t>
            </a:r>
            <a:endParaRPr lang="en-US" altLang="en-US" sz="2000"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</a:t>
            </a:r>
            <a:r>
              <a:rPr lang="en-US" altLang="en-US" sz="2000">
                <a:solidFill>
                  <a:srgbClr val="FF6600"/>
                </a:solidFill>
                <a:latin typeface="Courier New" charset="0"/>
              </a:rPr>
              <a:t>//. . .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temp = (int *)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realloc</a:t>
            </a:r>
            <a:r>
              <a:rPr lang="en-US" altLang="en-US" sz="2000">
                <a:latin typeface="Courier New" charset="0"/>
              </a:rPr>
              <a:t>(list, </a:t>
            </a:r>
            <a:r>
              <a:rPr lang="en-US" altLang="en-US" sz="2000">
                <a:solidFill>
                  <a:srgbClr val="FF0000"/>
                </a:solidFill>
                <a:latin typeface="Courier New" charset="0"/>
              </a:rPr>
              <a:t>m</a:t>
            </a:r>
            <a:r>
              <a:rPr lang="en-US" altLang="en-US" sz="2000">
                <a:latin typeface="Courier New" charset="0"/>
              </a:rPr>
              <a:t> * sizeof(int));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if( temp == NULL )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	  MEM_ERROR;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else</a:t>
            </a:r>
          </a:p>
          <a:p>
            <a:pPr algn="l" eaLnBrk="1" hangingPunct="1"/>
            <a:r>
              <a:rPr lang="en-US" altLang="en-US" sz="2000">
                <a:latin typeface="Courier New" charset="0"/>
              </a:rPr>
              <a:t>        list = temp; </a:t>
            </a:r>
          </a:p>
          <a:p>
            <a:pPr algn="l" eaLnBrk="1" hangingPunct="1"/>
            <a:endParaRPr lang="en-US" altLang="en-US" sz="20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036AB7-1755-AD4A-8ABE-157069CE0FFA}" type="slidenum">
              <a:rPr lang="en-US" altLang="en-US" sz="1000">
                <a:latin typeface="Tahoma" charset="0"/>
              </a:rPr>
              <a:pPr/>
              <a:t>20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300038"/>
            <a:ext cx="79200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ungetc()</a:t>
            </a:r>
            <a:r>
              <a:rPr lang="en-US" altLang="en-US" b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 b="0">
                <a:ea typeface="MS Mincho" charset="-128"/>
              </a:rPr>
              <a:t>– puts one character back onto the input stream;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it has two arguments: the character to be put back, followed by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the file pointer; it returns the character cast to an </a:t>
            </a:r>
            <a:r>
              <a:rPr lang="en-US" altLang="en-US">
                <a:latin typeface="Courier New" charset="0"/>
              </a:rPr>
              <a:t>int</a:t>
            </a:r>
            <a:r>
              <a:rPr lang="en-US" altLang="en-US" b="0">
                <a:ea typeface="MS Mincho" charset="-128"/>
              </a:rPr>
              <a:t> or EOF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if there's an error.</a:t>
            </a:r>
            <a:endParaRPr lang="en-US" altLang="en-US" b="0"/>
          </a:p>
          <a:p>
            <a:pPr algn="l" eaLnBrk="1" hangingPunct="1"/>
            <a:r>
              <a:rPr lang="en-US" altLang="en-US" b="0"/>
              <a:t> </a:t>
            </a:r>
          </a:p>
          <a:p>
            <a:pPr algn="l" eaLnBrk="1" hangingPunct="1"/>
            <a:r>
              <a:rPr lang="en-US" altLang="en-US" b="0"/>
              <a:t>Example:</a:t>
            </a:r>
          </a:p>
          <a:p>
            <a:pPr algn="l" eaLnBrk="1" hangingPunct="1"/>
            <a:endParaRPr lang="en-US" altLang="en-US" b="0"/>
          </a:p>
          <a:p>
            <a:pPr lvl="2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MS Mincho" charset="-128"/>
              </a:rPr>
              <a:t>int c;</a:t>
            </a:r>
            <a:endParaRPr lang="en-US" altLang="en-US">
              <a:solidFill>
                <a:srgbClr val="0000FF"/>
              </a:solidFill>
              <a:latin typeface="Courier New" charset="0"/>
            </a:endParaRPr>
          </a:p>
          <a:p>
            <a:pPr lvl="2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MS Mincho" charset="-128"/>
              </a:rPr>
              <a:t> </a:t>
            </a:r>
            <a:endParaRPr lang="en-US" altLang="en-US">
              <a:solidFill>
                <a:srgbClr val="0000FF"/>
              </a:solidFill>
              <a:latin typeface="Courier New" charset="0"/>
            </a:endParaRPr>
          </a:p>
          <a:p>
            <a:pPr lvl="2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MS Mincho" charset="-128"/>
              </a:rPr>
              <a:t>c = fgetc(fpIn);</a:t>
            </a:r>
            <a:endParaRPr lang="en-US" altLang="en-US">
              <a:solidFill>
                <a:srgbClr val="0000FF"/>
              </a:solidFill>
              <a:latin typeface="Courier New" charset="0"/>
            </a:endParaRPr>
          </a:p>
          <a:p>
            <a:pPr lvl="2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MS Mincho" charset="-128"/>
              </a:rPr>
              <a:t>if ( c == ',' )</a:t>
            </a:r>
            <a:endParaRPr lang="en-US" altLang="en-US">
              <a:solidFill>
                <a:srgbClr val="0000FF"/>
              </a:solidFill>
              <a:latin typeface="Courier New" charset="0"/>
            </a:endParaRPr>
          </a:p>
          <a:p>
            <a:pPr lvl="2"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  <a:ea typeface="MS Mincho" charset="-128"/>
              </a:rPr>
              <a:t>    ungetc(c, fpIn);</a:t>
            </a:r>
            <a:endParaRPr lang="en-US" altLang="en-US">
              <a:solidFill>
                <a:srgbClr val="0000FF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b="0">
                <a:solidFill>
                  <a:srgbClr val="0000FF"/>
                </a:solidFill>
                <a:latin typeface="Courier New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26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7ABCEDD-6687-EB4A-9F9A-85B7116CA675}" type="slidenum">
              <a:rPr lang="en-US" altLang="en-US" sz="1000">
                <a:latin typeface="Tahoma" charset="0"/>
              </a:rPr>
              <a:pPr/>
              <a:t>21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609600" y="419100"/>
            <a:ext cx="8247063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b="0">
                <a:solidFill>
                  <a:srgbClr val="000000"/>
                </a:solidFill>
              </a:rPr>
              <a:t>2.</a:t>
            </a:r>
            <a:r>
              <a:rPr lang="en-US" altLang="en-US" sz="2800">
                <a:solidFill>
                  <a:srgbClr val="000000"/>
                </a:solidFill>
              </a:rPr>
              <a:t> </a:t>
            </a:r>
            <a:r>
              <a:rPr lang="en-US" altLang="en-US" b="0">
                <a:solidFill>
                  <a:srgbClr val="000000"/>
                </a:solidFill>
              </a:rPr>
              <a:t>Write a program that reads movies from </a:t>
            </a:r>
            <a:r>
              <a:rPr lang="en-US" altLang="en-US" b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MOVIES.TXT</a:t>
            </a:r>
            <a:r>
              <a:rPr lang="en-US" altLang="en-US" b="0">
                <a:solidFill>
                  <a:srgbClr val="000000"/>
                </a:solidFill>
                <a:latin typeface="Courier New" charset="0"/>
              </a:rPr>
              <a:t>"</a:t>
            </a:r>
            <a:r>
              <a:rPr lang="en-US" altLang="en-US" b="0">
                <a:solidFill>
                  <a:srgbClr val="000000"/>
                </a:solidFill>
              </a:rPr>
              <a:t> and </a:t>
            </a:r>
          </a:p>
          <a:p>
            <a:pPr algn="l" eaLnBrk="1" hangingPunct="1"/>
            <a:r>
              <a:rPr lang="en-US" altLang="en-US" b="0">
                <a:solidFill>
                  <a:srgbClr val="000000"/>
                </a:solidFill>
              </a:rPr>
              <a:t>displays all movies that begin with 'T'. The file is not </a:t>
            </a:r>
          </a:p>
          <a:p>
            <a:pPr algn="l" eaLnBrk="1" hangingPunct="1"/>
            <a:r>
              <a:rPr lang="en-US" altLang="en-US" b="0">
                <a:solidFill>
                  <a:srgbClr val="000000"/>
                </a:solidFill>
              </a:rPr>
              <a:t>alphabetized. Assume the file is valid: one movie per line </a:t>
            </a:r>
          </a:p>
          <a:p>
            <a:pPr algn="l" eaLnBrk="1" hangingPunct="1"/>
            <a:r>
              <a:rPr lang="en-US" altLang="en-US" b="0">
                <a:solidFill>
                  <a:srgbClr val="000000"/>
                </a:solidFill>
              </a:rPr>
              <a:t>(title and year), and each line has a '\n', including the last one.</a:t>
            </a:r>
          </a:p>
          <a:p>
            <a:pPr algn="l" eaLnBrk="1" hangingPunct="1"/>
            <a:endParaRPr lang="en-US" altLang="en-US" b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MOVIES.TXT			</a:t>
            </a:r>
          </a:p>
          <a:p>
            <a:pPr algn="l" eaLnBrk="1" hangingPunct="1"/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	</a:t>
            </a:r>
          </a:p>
          <a:p>
            <a:pPr algn="l" eaLnBrk="1" hangingPunct="1"/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				Output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85800" y="2895600"/>
            <a:ext cx="4953000" cy="1981200"/>
          </a:xfrm>
          <a:prstGeom prst="rect">
            <a:avLst/>
          </a:prstGeom>
          <a:solidFill>
            <a:srgbClr val="FFFFFF"/>
          </a:solidFill>
          <a:ln w="3175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b="0"/>
              <a:t>Titanic 1997</a:t>
            </a:r>
          </a:p>
          <a:p>
            <a:pPr algn="l"/>
            <a:r>
              <a:rPr lang="en-US" altLang="en-US" sz="2000" b="0"/>
              <a:t>Casablanca 1942</a:t>
            </a:r>
          </a:p>
          <a:p>
            <a:pPr algn="l"/>
            <a:r>
              <a:rPr lang="en-US" altLang="en-US" sz="2000" b="0"/>
              <a:t>Moulen Rouge 2001</a:t>
            </a:r>
          </a:p>
          <a:p>
            <a:pPr algn="l"/>
            <a:r>
              <a:rPr lang="en-US" altLang="en-US" sz="2000" b="0"/>
              <a:t>The Good, The Bad and The Ugly 1966</a:t>
            </a:r>
          </a:p>
          <a:p>
            <a:pPr algn="l"/>
            <a:r>
              <a:rPr lang="en-US" altLang="en-US" sz="2000" b="0"/>
              <a:t>Citizen Kane 1942</a:t>
            </a:r>
          </a:p>
          <a:p>
            <a:pPr algn="l"/>
            <a:r>
              <a:rPr lang="en-US" altLang="en-US" sz="2000" b="0"/>
              <a:t>There's something About Mary 1998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4267200" y="5638800"/>
            <a:ext cx="44196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2000" b="0"/>
              <a:t>Titanic 1997</a:t>
            </a:r>
          </a:p>
          <a:p>
            <a:pPr algn="l"/>
            <a:r>
              <a:rPr lang="en-US" altLang="en-US" sz="2000" b="0"/>
              <a:t>The Good, The Bad and The Ugly 1966</a:t>
            </a:r>
          </a:p>
          <a:p>
            <a:pPr algn="l"/>
            <a:r>
              <a:rPr lang="en-US" altLang="en-US" sz="2000" b="0"/>
              <a:t>There's something About Mary 1998</a:t>
            </a:r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D7F6BB4-FEFE-D041-A9AD-787807FF2502}" type="slidenum">
              <a:rPr lang="en-US" altLang="en-US" sz="1000">
                <a:latin typeface="Tahoma" charset="0"/>
              </a:rPr>
              <a:pPr/>
              <a:t>22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20650" y="228600"/>
            <a:ext cx="7804150" cy="649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#include &lt;stdio.h&gt;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#include &lt;stdlib.h&gt;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 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int main( void )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{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FILE *fpMovies;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int c;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 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fpMovies = fopen( "MOVIES.TXT", "r" );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if( fpMovies == NULL )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{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printf ( "error opening the file\n" );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           exit(101);</a:t>
            </a: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}</a:t>
            </a:r>
          </a:p>
          <a:p>
            <a:pPr algn="l" eaLnBrk="1" hangingPunct="1"/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     // </a:t>
            </a:r>
            <a:r>
              <a:rPr lang="en-US" altLang="en-US" sz="2000" b="0" i="1">
                <a:solidFill>
                  <a:srgbClr val="0000FF"/>
                </a:solidFill>
              </a:rPr>
              <a:t>display the movies that begin with 'T' </a:t>
            </a:r>
          </a:p>
          <a:p>
            <a:pPr algn="l" eaLnBrk="1" hangingPunct="1"/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     fclose(fpMovies);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return 0;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}</a:t>
            </a:r>
          </a:p>
          <a:p>
            <a:pPr algn="l" eaLnBrk="1" hangingPunct="1"/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A7E7C1-70B7-8F43-BBEF-40B1DEA962AA}" type="slidenum">
              <a:rPr lang="en-US" altLang="en-US" sz="1000">
                <a:latin typeface="Tahoma" charset="0"/>
              </a:rPr>
              <a:pPr/>
              <a:t>23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20650" y="233363"/>
            <a:ext cx="887095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     // </a:t>
            </a:r>
            <a:r>
              <a:rPr lang="en-US" altLang="en-US" sz="2000" b="0" i="1">
                <a:solidFill>
                  <a:srgbClr val="0000FF"/>
                </a:solidFill>
              </a:rPr>
              <a:t>display the movies that begin with 'T' 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     // </a:t>
            </a:r>
            <a:r>
              <a:rPr lang="en-US" altLang="en-US" sz="2000" b="0" i="1">
                <a:solidFill>
                  <a:srgbClr val="0000FF"/>
                </a:solidFill>
              </a:rPr>
              <a:t>SOLUTION 1: using nested loops</a:t>
            </a:r>
          </a:p>
          <a:p>
            <a:pPr algn="l" eaLnBrk="1" hangingPunct="1"/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     while( (c = fgetc(fpMovies)) != EOF )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{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if ( c == 'T' )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{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	ungetc( c, fpMovies );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	while ( (c = fgetc(fpMovies)) != '\n' )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		putchar(c);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	putchar('\n');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}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else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	while ( fgetc(fpMovies) != '\n' ); 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                 // </a:t>
            </a:r>
            <a:r>
              <a:rPr lang="en-US" altLang="en-US" sz="2000" b="0" i="1">
                <a:solidFill>
                  <a:srgbClr val="0000FF"/>
                </a:solidFill>
              </a:rPr>
              <a:t>consume the current line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}</a:t>
            </a:r>
          </a:p>
          <a:p>
            <a:pPr algn="l" eaLnBrk="1" hangingPunct="1"/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4918D7A-8618-4946-BF82-3C14F7097045}" type="slidenum">
              <a:rPr lang="en-US" altLang="en-US" sz="1000">
                <a:latin typeface="Tahoma" charset="0"/>
              </a:rPr>
              <a:pPr/>
              <a:t>24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20650" y="233363"/>
            <a:ext cx="77565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     // </a:t>
            </a:r>
            <a:r>
              <a:rPr lang="en-US" altLang="en-US" sz="2000" b="0" i="1">
                <a:solidFill>
                  <a:srgbClr val="0000FF"/>
                </a:solidFill>
              </a:rPr>
              <a:t>display the movies that begin with 'T' 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      // </a:t>
            </a:r>
            <a:r>
              <a:rPr lang="en-US" altLang="en-US" sz="2000" b="0" i="1">
                <a:solidFill>
                  <a:srgbClr val="0000FF"/>
                </a:solidFill>
              </a:rPr>
              <a:t>SOLUTION 2: no nested loops, but using a flag-like variable</a:t>
            </a:r>
          </a:p>
          <a:p>
            <a:pPr algn="l" eaLnBrk="1" hangingPunct="1"/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isT = 0; // </a:t>
            </a:r>
            <a:r>
              <a:rPr lang="en-US" altLang="en-US" sz="2000" b="0" i="1">
                <a:solidFill>
                  <a:srgbClr val="0000FF"/>
                </a:solidFill>
              </a:rPr>
              <a:t>assume the movie does not begin with a 'T' 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while( (c = fgetc(fpMovies)) != EOF )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{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if ( c == 'T' )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    isT = 1; // </a:t>
            </a:r>
            <a:r>
              <a:rPr lang="en-US" altLang="en-US" sz="2000" b="0" i="1">
                <a:solidFill>
                  <a:srgbClr val="0000FF"/>
                </a:solidFill>
              </a:rPr>
              <a:t>now it does begin with a 'T' 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if ( isT == 1 )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    putchar(c);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if ( c == '\n' )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	     isT = 0;</a:t>
            </a:r>
          </a:p>
          <a:p>
            <a:pPr algn="l"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35EB58-CA9C-B34F-93C0-873D89541074}" type="slidenum">
              <a:rPr lang="en-US" altLang="en-US" sz="1000">
                <a:latin typeface="Tahoma" charset="0"/>
              </a:rPr>
              <a:pPr/>
              <a:t>25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609600" y="431800"/>
            <a:ext cx="8379217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800" dirty="0">
                <a:ea typeface="MS Mincho" charset="-128"/>
              </a:rPr>
              <a:t>Writing Data to a Text File – using </a:t>
            </a:r>
            <a:r>
              <a:rPr lang="en-US" altLang="en-US" sz="2800" dirty="0" err="1">
                <a:solidFill>
                  <a:srgbClr val="0000FF"/>
                </a:solidFill>
                <a:latin typeface="Courier New" charset="0"/>
              </a:rPr>
              <a:t>fprintf</a:t>
            </a:r>
            <a:endParaRPr lang="en-US" altLang="en-US" sz="2800" dirty="0"/>
          </a:p>
          <a:p>
            <a:pPr algn="l" eaLnBrk="1" hangingPunct="1"/>
            <a:endParaRPr lang="en-US" altLang="en-US" sz="2800" dirty="0">
              <a:ea typeface="MS Mincho" charset="-128"/>
            </a:endParaRPr>
          </a:p>
          <a:p>
            <a:pPr algn="l" eaLnBrk="1" hangingPunct="1"/>
            <a:r>
              <a:rPr lang="en-US" altLang="en-US" b="0" dirty="0">
                <a:ea typeface="MS Mincho" charset="-128"/>
              </a:rPr>
              <a:t>The </a:t>
            </a:r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printf</a:t>
            </a:r>
            <a:r>
              <a:rPr lang="en-US" altLang="en-US" b="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 b="0" dirty="0">
                <a:ea typeface="MS Mincho" charset="-128"/>
              </a:rPr>
              <a:t>and </a:t>
            </a:r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fprintf</a:t>
            </a:r>
            <a:r>
              <a:rPr lang="en-US" altLang="en-US" b="0" dirty="0">
                <a:ea typeface="MS Mincho" charset="-128"/>
              </a:rPr>
              <a:t> functions are very similar: </a:t>
            </a:r>
          </a:p>
          <a:p>
            <a:pPr algn="l" eaLnBrk="1" hangingPunct="1"/>
            <a:r>
              <a:rPr lang="en-US" altLang="en-US" b="0" dirty="0">
                <a:ea typeface="MS Mincho" charset="-128"/>
              </a:rPr>
              <a:t>they convert data in internal format to strings of characters and </a:t>
            </a:r>
          </a:p>
          <a:p>
            <a:pPr algn="l" eaLnBrk="1" hangingPunct="1"/>
            <a:r>
              <a:rPr lang="en-US" altLang="en-US" b="0" dirty="0">
                <a:ea typeface="MS Mincho" charset="-128"/>
              </a:rPr>
              <a:t>write them to a file, which can be the standard output or error file. </a:t>
            </a:r>
          </a:p>
          <a:p>
            <a:pPr algn="l" eaLnBrk="1" hangingPunct="1"/>
            <a:endParaRPr lang="en-US" altLang="en-US" b="0" dirty="0">
              <a:ea typeface="MS Mincho" charset="-128"/>
            </a:endParaRPr>
          </a:p>
          <a:p>
            <a:pPr algn="l" eaLnBrk="1" hangingPunct="1"/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fprintf</a:t>
            </a:r>
            <a:r>
              <a:rPr lang="en-US" altLang="en-US" b="0" dirty="0">
                <a:ea typeface="MS Mincho" charset="-128"/>
              </a:rPr>
              <a:t> has another parameter, the file pointer </a:t>
            </a:r>
          </a:p>
          <a:p>
            <a:pPr algn="l" eaLnBrk="1" hangingPunct="1"/>
            <a:r>
              <a:rPr lang="en-US" altLang="en-US" b="0" i="1" dirty="0">
                <a:ea typeface="MS Mincho" charset="-128"/>
              </a:rPr>
              <a:t>(file must be opened in "w" or "a" mode)</a:t>
            </a:r>
            <a:endParaRPr lang="en-US" altLang="en-US" b="0" dirty="0"/>
          </a:p>
          <a:p>
            <a:pPr algn="l" eaLnBrk="1" hangingPunct="1"/>
            <a:r>
              <a:rPr lang="en-US" altLang="en-US" sz="2800" dirty="0"/>
              <a:t> </a:t>
            </a:r>
            <a:endParaRPr lang="en-US" altLang="en-US" dirty="0"/>
          </a:p>
          <a:p>
            <a:pPr algn="l" eaLnBrk="1" hangingPunct="1"/>
            <a:r>
              <a:rPr lang="en-US" altLang="en-US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ourier New" charset="0"/>
              </a:rPr>
              <a:t> (       "%d %f\n", year, price);</a:t>
            </a:r>
            <a:endParaRPr lang="en-US" altLang="en-US" dirty="0"/>
          </a:p>
          <a:p>
            <a:pPr algn="l" eaLnBrk="1" hangingPunct="1"/>
            <a:r>
              <a:rPr lang="en-US" altLang="en-US" dirty="0" err="1">
                <a:solidFill>
                  <a:schemeClr val="hlink"/>
                </a:solidFill>
                <a:latin typeface="Courier New" charset="0"/>
              </a:rPr>
              <a:t>f</a:t>
            </a:r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printf</a:t>
            </a:r>
            <a:r>
              <a:rPr lang="en-US" altLang="en-US" dirty="0">
                <a:solidFill>
                  <a:srgbClr val="0000FF"/>
                </a:solidFill>
                <a:latin typeface="Courier New" charset="0"/>
              </a:rPr>
              <a:t> (</a:t>
            </a:r>
            <a:r>
              <a:rPr lang="en-US" altLang="en-US" dirty="0" err="1">
                <a:solidFill>
                  <a:schemeClr val="hlink"/>
                </a:solidFill>
                <a:latin typeface="Courier New" charset="0"/>
              </a:rPr>
              <a:t>fpOut</a:t>
            </a:r>
            <a:r>
              <a:rPr lang="en-US" altLang="en-US" dirty="0">
                <a:solidFill>
                  <a:srgbClr val="0000FF"/>
                </a:solidFill>
                <a:latin typeface="Courier New" charset="0"/>
              </a:rPr>
              <a:t>, "%d %f\n", year, price); </a:t>
            </a:r>
            <a:endParaRPr lang="en-US" altLang="en-US" dirty="0" smtClean="0">
              <a:solidFill>
                <a:srgbClr val="0000FF"/>
              </a:solidFill>
              <a:latin typeface="Courier New" charset="0"/>
            </a:endParaRPr>
          </a:p>
          <a:p>
            <a:r>
              <a:rPr lang="en-US" altLang="en-US" dirty="0" err="1" smtClean="0">
                <a:solidFill>
                  <a:srgbClr val="0000FF"/>
                </a:solidFill>
                <a:latin typeface="Courier New" charset="0"/>
              </a:rPr>
              <a:t>fprintf</a:t>
            </a:r>
            <a:r>
              <a:rPr lang="en-US" altLang="en-US" dirty="0" smtClean="0">
                <a:solidFill>
                  <a:srgbClr val="0000FF"/>
                </a:solidFill>
                <a:latin typeface="Courier New" charset="0"/>
              </a:rPr>
              <a:t> (</a:t>
            </a:r>
            <a:r>
              <a:rPr lang="en-US" altLang="en-US" dirty="0" err="1" smtClean="0">
                <a:solidFill>
                  <a:schemeClr val="hlink"/>
                </a:solidFill>
                <a:latin typeface="Courier New" charset="0"/>
              </a:rPr>
              <a:t>stdout</a:t>
            </a:r>
            <a:r>
              <a:rPr lang="en-US" altLang="en-US" dirty="0" smtClean="0">
                <a:solidFill>
                  <a:srgbClr val="0000FF"/>
                </a:solidFill>
                <a:latin typeface="Courier New" charset="0"/>
              </a:rPr>
              <a:t>, "%d %f\n", year, price); </a:t>
            </a:r>
          </a:p>
          <a:p>
            <a:endParaRPr lang="en-US" altLang="en-US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altLang="en-US" b="0" dirty="0" smtClean="0">
                <a:ea typeface="MS Mincho" charset="-128"/>
              </a:rPr>
              <a:t>Both </a:t>
            </a:r>
            <a:r>
              <a:rPr lang="en-US" altLang="en-US" dirty="0" err="1" smtClean="0">
                <a:solidFill>
                  <a:srgbClr val="0000FF"/>
                </a:solidFill>
                <a:latin typeface="Courier New" charset="0"/>
              </a:rPr>
              <a:t>printf</a:t>
            </a:r>
            <a:r>
              <a:rPr lang="en-US" altLang="en-US" b="0" dirty="0" smtClean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 b="0" dirty="0" smtClean="0">
                <a:ea typeface="MS Mincho" charset="-128"/>
              </a:rPr>
              <a:t>and </a:t>
            </a:r>
            <a:r>
              <a:rPr lang="en-US" altLang="en-US" dirty="0" err="1" smtClean="0">
                <a:solidFill>
                  <a:srgbClr val="0000FF"/>
                </a:solidFill>
                <a:latin typeface="Courier New" charset="0"/>
              </a:rPr>
              <a:t>fprintf</a:t>
            </a:r>
            <a:r>
              <a:rPr lang="en-US" altLang="en-US" b="0" dirty="0" smtClean="0">
                <a:ea typeface="MS Mincho" charset="-128"/>
              </a:rPr>
              <a:t> return the number of characters </a:t>
            </a:r>
          </a:p>
          <a:p>
            <a:r>
              <a:rPr lang="en-US" altLang="en-US" b="0" dirty="0" smtClean="0">
                <a:ea typeface="MS Mincho" charset="-128"/>
              </a:rPr>
              <a:t>written to the output file or EOF in case of error.</a:t>
            </a:r>
          </a:p>
          <a:p>
            <a:endParaRPr lang="en-US" altLang="en-US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A63714-377A-7640-A77C-D6389EB75B17}" type="slidenum">
              <a:rPr lang="en-US" altLang="en-US" sz="1000">
                <a:latin typeface="Tahoma" charset="0"/>
              </a:rPr>
              <a:pPr/>
              <a:t>26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09600" y="431800"/>
            <a:ext cx="81564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800" dirty="0">
                <a:ea typeface="MS Mincho" charset="-128"/>
              </a:rPr>
              <a:t>Reading Data from Text File – using </a:t>
            </a:r>
            <a:r>
              <a:rPr lang="en-US" altLang="en-US" sz="2800" dirty="0" err="1">
                <a:solidFill>
                  <a:srgbClr val="0000FF"/>
                </a:solidFill>
                <a:latin typeface="Courier New" charset="0"/>
              </a:rPr>
              <a:t>fscanf</a:t>
            </a:r>
            <a:endParaRPr lang="en-US" altLang="en-US" sz="2800" dirty="0"/>
          </a:p>
          <a:p>
            <a:pPr algn="l" eaLnBrk="1" hangingPunct="1"/>
            <a:endParaRPr lang="en-US" altLang="en-US" sz="2800" dirty="0">
              <a:ea typeface="MS Mincho" charset="-128"/>
            </a:endParaRPr>
          </a:p>
          <a:p>
            <a:pPr algn="l" eaLnBrk="1" hangingPunct="1"/>
            <a:r>
              <a:rPr lang="en-US" altLang="en-US" b="0" dirty="0">
                <a:ea typeface="MS Mincho" charset="-128"/>
              </a:rPr>
              <a:t>The </a:t>
            </a:r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scanf</a:t>
            </a:r>
            <a:r>
              <a:rPr lang="en-US" altLang="en-US" b="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 b="0" dirty="0">
                <a:ea typeface="MS Mincho" charset="-128"/>
              </a:rPr>
              <a:t>and </a:t>
            </a:r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fscanf</a:t>
            </a:r>
            <a:r>
              <a:rPr lang="en-US" altLang="en-US" b="0" dirty="0">
                <a:ea typeface="MS Mincho" charset="-128"/>
              </a:rPr>
              <a:t> functions are very similar: </a:t>
            </a:r>
          </a:p>
          <a:p>
            <a:pPr algn="l" eaLnBrk="1" hangingPunct="1"/>
            <a:r>
              <a:rPr lang="en-US" altLang="en-US" b="0" dirty="0">
                <a:ea typeface="MS Mincho" charset="-128"/>
              </a:rPr>
              <a:t>they read and convert a stream of characters from the input file </a:t>
            </a:r>
          </a:p>
          <a:p>
            <a:pPr algn="l" eaLnBrk="1" hangingPunct="1"/>
            <a:r>
              <a:rPr lang="en-US" altLang="en-US" b="0" dirty="0">
                <a:ea typeface="MS Mincho" charset="-128"/>
              </a:rPr>
              <a:t>into internal format and store these values in the list of variables </a:t>
            </a:r>
          </a:p>
          <a:p>
            <a:pPr algn="l" eaLnBrk="1" hangingPunct="1"/>
            <a:r>
              <a:rPr lang="en-US" altLang="en-US" b="0" dirty="0">
                <a:ea typeface="MS Mincho" charset="-128"/>
              </a:rPr>
              <a:t>specified in the address list. </a:t>
            </a:r>
          </a:p>
          <a:p>
            <a:pPr algn="l" eaLnBrk="1" hangingPunct="1"/>
            <a:endParaRPr lang="en-US" altLang="en-US" b="0" dirty="0">
              <a:ea typeface="MS Mincho" charset="-128"/>
            </a:endParaRPr>
          </a:p>
          <a:p>
            <a:pPr algn="l" eaLnBrk="1" hangingPunct="1"/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fscanf</a:t>
            </a:r>
            <a:r>
              <a:rPr lang="en-US" altLang="en-US" b="0" dirty="0">
                <a:ea typeface="MS Mincho" charset="-128"/>
              </a:rPr>
              <a:t> has another parameter, the file pointer </a:t>
            </a:r>
          </a:p>
          <a:p>
            <a:pPr algn="l" eaLnBrk="1" hangingPunct="1"/>
            <a:r>
              <a:rPr lang="en-US" altLang="en-US" b="0" i="1" dirty="0">
                <a:ea typeface="MS Mincho" charset="-128"/>
              </a:rPr>
              <a:t>(file must be opened in "r" mode)</a:t>
            </a:r>
            <a:endParaRPr lang="en-US" altLang="en-US" b="0" dirty="0"/>
          </a:p>
          <a:p>
            <a:pPr algn="l" eaLnBrk="1" hangingPunct="1"/>
            <a:r>
              <a:rPr lang="en-US" altLang="en-US" dirty="0"/>
              <a:t> </a:t>
            </a:r>
          </a:p>
          <a:p>
            <a:pPr algn="l" eaLnBrk="1" hangingPunct="1"/>
            <a:r>
              <a:rPr lang="en-US" altLang="en-US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scanf</a:t>
            </a:r>
            <a:r>
              <a:rPr lang="en-US" altLang="en-US" dirty="0">
                <a:solidFill>
                  <a:srgbClr val="0000FF"/>
                </a:solidFill>
                <a:latin typeface="Courier New" charset="0"/>
              </a:rPr>
              <a:t> (      "%d %f", &amp;year, &amp;price);</a:t>
            </a:r>
            <a:endParaRPr lang="en-US" altLang="en-US" dirty="0"/>
          </a:p>
          <a:p>
            <a:pPr algn="l" eaLnBrk="1" hangingPunct="1"/>
            <a:r>
              <a:rPr lang="en-US" altLang="en-US" dirty="0" err="1">
                <a:solidFill>
                  <a:schemeClr val="hlink"/>
                </a:solidFill>
                <a:latin typeface="Courier New" charset="0"/>
              </a:rPr>
              <a:t>f</a:t>
            </a:r>
            <a:r>
              <a:rPr lang="en-US" altLang="en-US" dirty="0" err="1">
                <a:solidFill>
                  <a:srgbClr val="0000FF"/>
                </a:solidFill>
                <a:latin typeface="Courier New" charset="0"/>
              </a:rPr>
              <a:t>scanf</a:t>
            </a:r>
            <a:r>
              <a:rPr lang="en-US" altLang="en-US" dirty="0">
                <a:solidFill>
                  <a:srgbClr val="0000FF"/>
                </a:solidFill>
                <a:latin typeface="Courier New" charset="0"/>
              </a:rPr>
              <a:t> (</a:t>
            </a:r>
            <a:r>
              <a:rPr lang="en-US" altLang="en-US" dirty="0" err="1">
                <a:solidFill>
                  <a:schemeClr val="hlink"/>
                </a:solidFill>
                <a:latin typeface="Courier New" charset="0"/>
              </a:rPr>
              <a:t>fpIn</a:t>
            </a:r>
            <a:r>
              <a:rPr lang="en-US" altLang="en-US" dirty="0">
                <a:solidFill>
                  <a:srgbClr val="0000FF"/>
                </a:solidFill>
                <a:latin typeface="Courier New" charset="0"/>
              </a:rPr>
              <a:t>, "%d %f", &amp;year, &amp;price</a:t>
            </a:r>
            <a:r>
              <a:rPr lang="en-US" altLang="en-US" dirty="0" smtClean="0">
                <a:solidFill>
                  <a:srgbClr val="0000FF"/>
                </a:solidFill>
                <a:latin typeface="Courier New" charset="0"/>
              </a:rPr>
              <a:t>);</a:t>
            </a:r>
          </a:p>
          <a:p>
            <a:r>
              <a:rPr lang="en-US" altLang="en-US" dirty="0" err="1" smtClean="0">
                <a:solidFill>
                  <a:srgbClr val="0000FF"/>
                </a:solidFill>
                <a:latin typeface="Courier New" charset="0"/>
              </a:rPr>
              <a:t>fscanf</a:t>
            </a:r>
            <a:r>
              <a:rPr lang="en-US" altLang="en-US" dirty="0" smtClean="0">
                <a:solidFill>
                  <a:srgbClr val="0000FF"/>
                </a:solidFill>
                <a:latin typeface="Courier New" charset="0"/>
              </a:rPr>
              <a:t> (</a:t>
            </a:r>
            <a:r>
              <a:rPr lang="en-US" altLang="en-US" dirty="0" err="1" smtClean="0">
                <a:solidFill>
                  <a:schemeClr val="hlink"/>
                </a:solidFill>
                <a:latin typeface="Courier New" charset="0"/>
              </a:rPr>
              <a:t>stdin</a:t>
            </a:r>
            <a:r>
              <a:rPr lang="en-US" altLang="en-US" dirty="0" smtClean="0">
                <a:solidFill>
                  <a:srgbClr val="0000FF"/>
                </a:solidFill>
                <a:latin typeface="Courier New" charset="0"/>
              </a:rPr>
              <a:t>, "%d %f", &amp;year, &amp;price);  </a:t>
            </a:r>
            <a:endParaRPr lang="en-US" altLang="en-US" dirty="0"/>
          </a:p>
          <a:p>
            <a:pPr algn="l" eaLnBrk="1" hangingPunct="1"/>
            <a:r>
              <a:rPr lang="en-US" altLang="en-US" dirty="0">
                <a:solidFill>
                  <a:srgbClr val="0000FF"/>
                </a:solidFill>
                <a:latin typeface="Courier New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0A59EB-CCDB-D342-979D-2650C29AA4CB}" type="slidenum">
              <a:rPr lang="en-US" altLang="en-US" sz="1000">
                <a:latin typeface="Tahoma" charset="0"/>
              </a:rPr>
              <a:pPr/>
              <a:t>27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994775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b="0">
                <a:ea typeface="MS Mincho" charset="-128"/>
              </a:rPr>
              <a:t>If the user input is invalid, usually we prompt the user to enter the same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data again.</a:t>
            </a:r>
          </a:p>
          <a:p>
            <a:pPr algn="l" eaLnBrk="1" hangingPunct="1"/>
            <a:endParaRPr lang="en-US" altLang="en-US" b="0">
              <a:ea typeface="MS Mincho" charset="-128"/>
            </a:endParaRPr>
          </a:p>
          <a:p>
            <a:pPr algn="l" eaLnBrk="1" hangingPunct="1"/>
            <a:r>
              <a:rPr lang="en-US" altLang="en-US" b="0">
                <a:ea typeface="MS Mincho" charset="-128"/>
              </a:rPr>
              <a:t>Also, what's left of the current input, which is not valid, must be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"consumed", otherwise next time we try to read we're going to stumble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again in the same place. </a:t>
            </a:r>
          </a:p>
          <a:p>
            <a:pPr algn="l" eaLnBrk="1" hangingPunct="1"/>
            <a:endParaRPr lang="en-US" altLang="en-US" b="0">
              <a:ea typeface="MS Mincho" charset="-128"/>
            </a:endParaRPr>
          </a:p>
          <a:p>
            <a:pPr algn="l" eaLnBrk="1" hangingPunct="1"/>
            <a:r>
              <a:rPr lang="en-US" altLang="en-US" b="0">
                <a:ea typeface="MS Mincho" charset="-128"/>
              </a:rPr>
              <a:t>The only way to "consume" the invalid input is to read it one character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at a time and do not store it. This is done in a loop until the end of line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is encountered. </a:t>
            </a:r>
          </a:p>
          <a:p>
            <a:pPr algn="l" eaLnBrk="1" hangingPunct="1"/>
            <a:endParaRPr lang="en-US" altLang="en-US" b="0">
              <a:ea typeface="MS Mincho" charset="-128"/>
            </a:endParaRPr>
          </a:p>
          <a:p>
            <a:pPr algn="l" eaLnBrk="1" hangingPunct="1"/>
            <a:r>
              <a:rPr lang="en-US" altLang="en-US" b="0">
                <a:ea typeface="MS Mincho" charset="-128"/>
              </a:rPr>
              <a:t>Because this loop might be needed in more than one place in your </a:t>
            </a:r>
          </a:p>
          <a:p>
            <a:pPr algn="l" eaLnBrk="1" hangingPunct="1"/>
            <a:r>
              <a:rPr lang="en-US" altLang="en-US" b="0">
                <a:ea typeface="MS Mincho" charset="-128"/>
              </a:rPr>
              <a:t>program, it is recommended to define it as a macro:</a:t>
            </a:r>
            <a:endParaRPr lang="en-US" altLang="en-US" b="0"/>
          </a:p>
          <a:p>
            <a:pPr algn="l" eaLnBrk="1" hangingPunct="1"/>
            <a:endParaRPr lang="en-US" altLang="en-US" b="0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#define FLUSH while(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getchar()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!= '\n' )</a:t>
            </a:r>
          </a:p>
        </p:txBody>
      </p:sp>
    </p:spTree>
    <p:extLst>
      <p:ext uri="{BB962C8B-B14F-4D97-AF65-F5344CB8AC3E}">
        <p14:creationId xmlns:p14="http://schemas.microsoft.com/office/powerpoint/2010/main" val="12605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D01E92-283D-214F-8D7D-D7BC45776F1D}" type="slidenum">
              <a:rPr lang="en-US" altLang="en-US" sz="1000">
                <a:latin typeface="Tahoma" charset="0"/>
              </a:rPr>
              <a:pPr/>
              <a:t>28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58202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b="0">
                <a:ea typeface="MS Mincho" charset="-128"/>
              </a:rPr>
              <a:t>Example: Get a number within the range 1 to 9, inclusive. </a:t>
            </a:r>
          </a:p>
          <a:p>
            <a:pPr algn="l" eaLnBrk="1" hangingPunct="1"/>
            <a:endParaRPr lang="en-US" altLang="en-US" b="0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do 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{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printf( "Enter a number from 1 to 9: ");  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ioRes = scanf( "%d", &amp;num );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FLUSH;</a:t>
            </a:r>
            <a:endParaRPr lang="en-US" altLang="en-US">
              <a:solidFill>
                <a:schemeClr val="hlink"/>
              </a:solidFill>
            </a:endParaRP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} while ( ioRes != 1 || num &lt; 1 || num &gt; 9);</a:t>
            </a:r>
          </a:p>
        </p:txBody>
      </p:sp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986AD4-9D49-BE43-BFFA-15303C339AFE}" type="slidenum">
              <a:rPr lang="en-US" altLang="en-US" sz="1000">
                <a:latin typeface="Tahoma" charset="0"/>
              </a:rPr>
              <a:pPr/>
              <a:t>29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582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b="0"/>
              <a:t>Without using a space between %d and %c:</a:t>
            </a:r>
          </a:p>
          <a:p>
            <a:pPr algn="l" eaLnBrk="1" hangingPunct="1"/>
            <a:r>
              <a:rPr lang="en-US" altLang="en-US"/>
              <a:t> </a:t>
            </a: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fscanf( fpInput, "%d%c", &amp;score, &amp;grade ); </a:t>
            </a:r>
          </a:p>
          <a:p>
            <a:pPr algn="l" eaLnBrk="1" hangingPunct="1"/>
            <a:endParaRPr lang="en-US" altLang="en-US">
              <a:solidFill>
                <a:srgbClr val="0000FF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 // 100A      score is 100, grade is 'A'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 // 100 A     score is 100, grade is ' '  </a:t>
            </a:r>
            <a:endParaRPr lang="en-US" altLang="en-US"/>
          </a:p>
          <a:p>
            <a:pPr algn="l" eaLnBrk="1" hangingPunct="1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     // 100  A    score is 100, grade is ' ' </a:t>
            </a:r>
          </a:p>
        </p:txBody>
      </p:sp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26BA830-4A15-6D4D-B2CD-F15DEADE8FB0}" type="slidenum">
              <a:rPr lang="en-US" altLang="en-US" sz="1000">
                <a:latin typeface="Tahoma" charset="0"/>
              </a:rPr>
              <a:pPr/>
              <a:t>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447800" y="838200"/>
            <a:ext cx="6858000" cy="411797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      </a:t>
            </a:r>
            <a:r>
              <a:rPr lang="en-US" altLang="en-US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score = 100;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short 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age   = 25;</a:t>
            </a:r>
            <a:endParaRPr lang="en-US" altLang="en-US">
              <a:solidFill>
                <a:srgbClr val="00CC00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long  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ssn   = 111223333L;</a:t>
            </a:r>
            <a:endParaRPr lang="en-US" altLang="en-US">
              <a:solidFill>
                <a:srgbClr val="00CC00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rgbClr val="3333CC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unsigned int</a:t>
            </a:r>
            <a:r>
              <a:rPr lang="en-US" altLang="en-US">
                <a:solidFill>
                  <a:srgbClr val="3333CC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pin   = 12345U;</a:t>
            </a:r>
            <a:endParaRPr lang="en-US" altLang="en-US">
              <a:solidFill>
                <a:srgbClr val="3333CC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printf( "%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alt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\n",  score );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hd</a:t>
            </a:r>
            <a:r>
              <a:rPr lang="en-US" alt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\n", age ); 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alt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\n", ssn ); 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  <a:r>
              <a:rPr lang="en-US" altLang="en-US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\n",  pin );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462088" y="304800"/>
            <a:ext cx="304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/>
              <a:t>(B) Displaying integers</a:t>
            </a:r>
          </a:p>
        </p:txBody>
      </p:sp>
    </p:spTree>
    <p:extLst>
      <p:ext uri="{BB962C8B-B14F-4D97-AF65-F5344CB8AC3E}">
        <p14:creationId xmlns:p14="http://schemas.microsoft.com/office/powerpoint/2010/main" val="7883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1EE603-47EE-EB46-9281-9321BFB86698}" type="slidenum">
              <a:rPr lang="en-US" altLang="en-US" sz="1000">
                <a:latin typeface="Tahoma" charset="0"/>
              </a:rPr>
              <a:pPr/>
              <a:t>30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152400" y="477838"/>
            <a:ext cx="8628063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b="0" dirty="0">
                <a:ea typeface="MS Mincho" charset="-128"/>
              </a:rPr>
              <a:t>Another way to write the same fragment of code is to write </a:t>
            </a:r>
            <a:r>
              <a:rPr lang="en-US" altLang="en-US" dirty="0" err="1">
                <a:latin typeface="Courier New" charset="0"/>
              </a:rPr>
              <a:t>fscanf</a:t>
            </a:r>
            <a:r>
              <a:rPr lang="en-US" altLang="en-US" dirty="0">
                <a:ea typeface="MS Mincho" charset="-128"/>
              </a:rPr>
              <a:t> </a:t>
            </a:r>
          </a:p>
          <a:p>
            <a:pPr algn="l" eaLnBrk="1" hangingPunct="1"/>
            <a:r>
              <a:rPr lang="en-US" altLang="en-US" b="0" dirty="0">
                <a:ea typeface="MS Mincho" charset="-128"/>
              </a:rPr>
              <a:t>once. It is a little bit shorter, but it might be more difficult to read </a:t>
            </a:r>
          </a:p>
          <a:p>
            <a:pPr algn="l" eaLnBrk="1" hangingPunct="1"/>
            <a:r>
              <a:rPr lang="en-US" altLang="en-US" b="0" dirty="0">
                <a:ea typeface="MS Mincho" charset="-128"/>
              </a:rPr>
              <a:t>(for a beginner):</a:t>
            </a:r>
            <a:endParaRPr lang="en-US" altLang="en-US" b="0" dirty="0"/>
          </a:p>
          <a:p>
            <a:pPr algn="l" eaLnBrk="1" hangingPunct="1"/>
            <a:r>
              <a:rPr lang="en-US" altLang="en-US" b="0" dirty="0">
                <a:solidFill>
                  <a:srgbClr val="0000FF"/>
                </a:solidFill>
                <a:latin typeface="Courier New" charset="0"/>
              </a:rPr>
              <a:t> </a:t>
            </a:r>
            <a:endParaRPr lang="en-US" altLang="en-US" b="0" dirty="0"/>
          </a:p>
          <a:p>
            <a:pPr algn="l" eaLnBrk="1" hangingPunct="1"/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while ((</a:t>
            </a:r>
            <a:r>
              <a:rPr lang="en-US" altLang="en-US" sz="2000" dirty="0" err="1">
                <a:solidFill>
                  <a:schemeClr val="hlink"/>
                </a:solidFill>
                <a:latin typeface="Courier New" charset="0"/>
              </a:rPr>
              <a:t>fscanf</a:t>
            </a:r>
            <a:r>
              <a:rPr lang="en-US" altLang="en-US" sz="2000" dirty="0">
                <a:solidFill>
                  <a:schemeClr val="hlink"/>
                </a:solidFill>
                <a:latin typeface="Courier New" charset="0"/>
              </a:rPr>
              <a:t>( </a:t>
            </a:r>
            <a:r>
              <a:rPr lang="en-US" altLang="en-US" sz="2000" dirty="0" err="1">
                <a:solidFill>
                  <a:schemeClr val="hlink"/>
                </a:solidFill>
                <a:latin typeface="Courier New" charset="0"/>
              </a:rPr>
              <a:t>fpTemperature</a:t>
            </a:r>
            <a:r>
              <a:rPr lang="en-US" altLang="en-US" sz="2000" dirty="0">
                <a:solidFill>
                  <a:schemeClr val="hlink"/>
                </a:solidFill>
                <a:latin typeface="Courier New" charset="0"/>
              </a:rPr>
              <a:t>, "%f", &amp;temp )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) != EOF) </a:t>
            </a:r>
            <a:endParaRPr lang="en-US" altLang="en-US" sz="2000" dirty="0"/>
          </a:p>
          <a:p>
            <a:pPr algn="l" eaLnBrk="1" hangingPunct="1"/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{</a:t>
            </a:r>
            <a:endParaRPr lang="en-US" altLang="en-US" sz="2000" dirty="0"/>
          </a:p>
          <a:p>
            <a:pPr algn="l" eaLnBrk="1" hangingPunct="1"/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charset="0"/>
              </a:rPr>
              <a:t>avg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+= temp;	 </a:t>
            </a:r>
            <a:endParaRPr lang="en-US" altLang="en-US" sz="2000" dirty="0"/>
          </a:p>
          <a:p>
            <a:pPr algn="l" eaLnBrk="1" hangingPunct="1"/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   count++;         </a:t>
            </a:r>
            <a:endParaRPr lang="en-US" altLang="en-US" sz="2000" dirty="0"/>
          </a:p>
          <a:p>
            <a:pPr algn="l" eaLnBrk="1" hangingPunct="1"/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}</a:t>
            </a:r>
            <a:endParaRPr lang="en-US" altLang="en-US" sz="2000" dirty="0"/>
          </a:p>
          <a:p>
            <a:pPr algn="l" eaLnBrk="1" hangingPunct="1"/>
            <a:r>
              <a:rPr lang="en-US" altLang="en-US" b="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51568FD-B892-C14A-8A91-48F7E29F3EEA}" type="slidenum">
              <a:rPr lang="en-US" altLang="en-US" sz="1000">
                <a:latin typeface="Tahoma" charset="0"/>
              </a:rPr>
              <a:pPr/>
              <a:t>31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282332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000000"/>
                </a:solidFill>
              </a:rPr>
              <a:t>4.</a:t>
            </a:r>
            <a:r>
              <a:rPr lang="en-US" altLang="en-US" b="0" dirty="0">
                <a:solidFill>
                  <a:srgbClr val="000000"/>
                </a:solidFill>
              </a:rPr>
              <a:t> The following fragment of code reads two numbers from the </a:t>
            </a:r>
          </a:p>
          <a:p>
            <a:pPr algn="l" eaLnBrk="1" hangingPunct="1"/>
            <a:r>
              <a:rPr lang="en-US" altLang="en-US" b="0" dirty="0">
                <a:solidFill>
                  <a:srgbClr val="000000"/>
                </a:solidFill>
              </a:rPr>
              <a:t>keyboard; both numbers have to be greater than 0. The code does </a:t>
            </a:r>
          </a:p>
          <a:p>
            <a:pPr algn="l" eaLnBrk="1" hangingPunct="1"/>
            <a:r>
              <a:rPr lang="en-US" altLang="en-US" b="0" dirty="0">
                <a:solidFill>
                  <a:srgbClr val="000000"/>
                </a:solidFill>
              </a:rPr>
              <a:t>not work properly. </a:t>
            </a:r>
          </a:p>
          <a:p>
            <a:pPr algn="l" eaLnBrk="1" hangingPunct="1"/>
            <a:endParaRPr lang="en-US" altLang="en-US" b="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b="0" dirty="0">
                <a:solidFill>
                  <a:srgbClr val="000000"/>
                </a:solidFill>
              </a:rPr>
              <a:t>Find what's wrong with it, explain why and fix it.</a:t>
            </a:r>
            <a:r>
              <a:rPr lang="en-US" altLang="en-US" b="0" dirty="0">
                <a:solidFill>
                  <a:srgbClr val="000000"/>
                </a:solidFill>
                <a:ea typeface="MS Mincho" charset="-128"/>
              </a:rPr>
              <a:t> </a:t>
            </a:r>
            <a:endParaRPr lang="en-US" altLang="en-US" b="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b="0" dirty="0">
                <a:solidFill>
                  <a:srgbClr val="000000"/>
                </a:solidFill>
                <a:ea typeface="MS Mincho" charset="-128"/>
              </a:rPr>
              <a:t> </a:t>
            </a:r>
            <a:endParaRPr lang="en-US" altLang="en-US" b="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do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{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charset="0"/>
              </a:rPr>
              <a:t>printf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( "Enter two positive numbers: ");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charset="0"/>
              </a:rPr>
              <a:t>ioRes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= </a:t>
            </a:r>
            <a:r>
              <a:rPr lang="en-US" altLang="en-US" sz="2000" dirty="0" err="1">
                <a:solidFill>
                  <a:srgbClr val="0000FF"/>
                </a:solidFill>
                <a:latin typeface="Courier New" charset="0"/>
              </a:rPr>
              <a:t>scanf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( "%</a:t>
            </a:r>
            <a:r>
              <a:rPr lang="en-US" altLang="en-US" sz="2000" dirty="0" err="1">
                <a:solidFill>
                  <a:srgbClr val="0000FF"/>
                </a:solidFill>
                <a:latin typeface="Courier New" charset="0"/>
              </a:rPr>
              <a:t>d%d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", &amp;num1, &amp;num2 );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 </a:t>
            </a: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   FLUSH;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altLang="en-US" sz="2000" dirty="0">
                <a:solidFill>
                  <a:schemeClr val="hlink"/>
                </a:solidFill>
                <a:latin typeface="Courier New" charset="0"/>
              </a:rPr>
              <a:t>//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} while ( </a:t>
            </a:r>
            <a:r>
              <a:rPr lang="en-US" altLang="en-US" sz="2000" dirty="0" err="1">
                <a:solidFill>
                  <a:srgbClr val="0000FF"/>
                </a:solidFill>
                <a:latin typeface="Courier New" charset="0"/>
              </a:rPr>
              <a:t>ioRes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== 2 &amp;&amp; num1 &gt; 0 &amp;&amp; num2 &gt; 0);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</a:p>
          <a:p>
            <a:pPr algn="l" eaLnBrk="1" hangingPunct="1"/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} while ( </a:t>
            </a:r>
            <a:r>
              <a:rPr lang="en-US" altLang="en-US" sz="2000" dirty="0" err="1">
                <a:solidFill>
                  <a:srgbClr val="0000FF"/>
                </a:solidFill>
                <a:latin typeface="Courier New" charset="0"/>
              </a:rPr>
              <a:t>ioRes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altLang="en-US" sz="2000" dirty="0">
                <a:solidFill>
                  <a:schemeClr val="hlink"/>
                </a:solidFill>
                <a:latin typeface="Courier New" charset="0"/>
              </a:rPr>
              <a:t>!=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2 </a:t>
            </a:r>
            <a:r>
              <a:rPr lang="en-US" altLang="en-US" sz="2000" dirty="0">
                <a:solidFill>
                  <a:schemeClr val="hlink"/>
                </a:solidFill>
                <a:latin typeface="Courier New" charset="0"/>
              </a:rPr>
              <a:t>||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num1 </a:t>
            </a:r>
            <a:r>
              <a:rPr lang="en-US" altLang="en-US" sz="2000" dirty="0">
                <a:solidFill>
                  <a:schemeClr val="hlink"/>
                </a:solidFill>
                <a:latin typeface="Courier New" charset="0"/>
              </a:rPr>
              <a:t>&lt;=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0 </a:t>
            </a:r>
            <a:r>
              <a:rPr lang="en-US" altLang="en-US" sz="2000" dirty="0">
                <a:solidFill>
                  <a:schemeClr val="hlink"/>
                </a:solidFill>
                <a:latin typeface="Courier New" charset="0"/>
              </a:rPr>
              <a:t>||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num2 </a:t>
            </a:r>
            <a:r>
              <a:rPr lang="en-US" altLang="en-US" sz="2000" dirty="0">
                <a:solidFill>
                  <a:schemeClr val="hlink"/>
                </a:solidFill>
                <a:latin typeface="Courier New" charset="0"/>
              </a:rPr>
              <a:t>&lt;=</a:t>
            </a:r>
            <a:r>
              <a:rPr lang="en-US" altLang="en-US" sz="2000" dirty="0">
                <a:solidFill>
                  <a:srgbClr val="0000FF"/>
                </a:solidFill>
                <a:latin typeface="Courier New" charset="0"/>
              </a:rPr>
              <a:t> 0);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</a:p>
          <a:p>
            <a:pPr algn="l" eaLnBrk="1" hangingPunct="1"/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A5FD5E3-C137-4E47-B0E8-DC93158B2B61}" type="slidenum">
              <a:rPr lang="en-US" altLang="en-US" sz="1000">
                <a:latin typeface="Tahoma" charset="0"/>
              </a:rPr>
              <a:pPr eaLnBrk="1" hangingPunct="1"/>
              <a:t>32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0418" name="Text Box 1027"/>
          <p:cNvSpPr txBox="1">
            <a:spLocks noChangeArrowheads="1"/>
          </p:cNvSpPr>
          <p:nvPr/>
        </p:nvSpPr>
        <p:spPr bwMode="auto">
          <a:xfrm>
            <a:off x="1066800" y="914400"/>
            <a:ext cx="6324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>
                <a:latin typeface="Courier New" charset="0"/>
              </a:rPr>
              <a:t>char s1_name[11] = "Mary";</a:t>
            </a:r>
          </a:p>
          <a:p>
            <a:pPr algn="l" eaLnBrk="1" hangingPunct="1"/>
            <a:r>
              <a:rPr lang="en-US" altLang="en-US">
                <a:latin typeface="Courier New" charset="0"/>
              </a:rPr>
              <a:t>char s2_name[11] = "Victor";</a:t>
            </a:r>
          </a:p>
          <a:p>
            <a:pPr algn="l" eaLnBrk="1" hangingPunct="1"/>
            <a:endParaRPr lang="en-US" altLang="en-US">
              <a:latin typeface="Courier New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</a:rPr>
              <a:t>printf( "</a:t>
            </a:r>
            <a:r>
              <a:rPr lang="en-US" altLang="en-US">
                <a:solidFill>
                  <a:srgbClr val="FF0066"/>
                </a:solidFill>
                <a:latin typeface="Courier New" charset="0"/>
              </a:rPr>
              <a:t>%.3s</a:t>
            </a:r>
            <a:r>
              <a:rPr lang="en-US" altLang="en-US">
                <a:latin typeface="Courier New" charset="0"/>
              </a:rPr>
              <a:t>\n", s1_name );</a:t>
            </a:r>
          </a:p>
          <a:p>
            <a:pPr algn="l" eaLnBrk="1" hangingPunct="1"/>
            <a:r>
              <a:rPr lang="en-US" altLang="en-US">
                <a:latin typeface="Courier New" charset="0"/>
              </a:rPr>
              <a:t>printf( "</a:t>
            </a:r>
            <a:r>
              <a:rPr lang="en-US" altLang="en-US">
                <a:solidFill>
                  <a:srgbClr val="FF0066"/>
                </a:solidFill>
                <a:latin typeface="Courier New" charset="0"/>
              </a:rPr>
              <a:t>%.3s</a:t>
            </a:r>
            <a:r>
              <a:rPr lang="en-US" altLang="en-US">
                <a:latin typeface="Courier New" charset="0"/>
              </a:rPr>
              <a:t>\n", s2_name );</a:t>
            </a:r>
          </a:p>
        </p:txBody>
      </p:sp>
      <p:sp>
        <p:nvSpPr>
          <p:cNvPr id="60419" name="Text Box 1028"/>
          <p:cNvSpPr txBox="1">
            <a:spLocks noChangeArrowheads="1"/>
          </p:cNvSpPr>
          <p:nvPr/>
        </p:nvSpPr>
        <p:spPr bwMode="auto">
          <a:xfrm>
            <a:off x="1219200" y="3048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b="0"/>
              <a:t>Output:</a:t>
            </a:r>
          </a:p>
        </p:txBody>
      </p:sp>
      <p:graphicFrame>
        <p:nvGraphicFramePr>
          <p:cNvPr id="137279" name="Group 63"/>
          <p:cNvGraphicFramePr>
            <a:graphicFrameLocks noGrp="1"/>
          </p:cNvGraphicFramePr>
          <p:nvPr/>
        </p:nvGraphicFramePr>
        <p:xfrm>
          <a:off x="1295400" y="3657600"/>
          <a:ext cx="7204075" cy="1600200"/>
        </p:xfrm>
        <a:graphic>
          <a:graphicData uri="http://schemas.openxmlformats.org/drawingml/2006/table">
            <a:tbl>
              <a:tblPr/>
              <a:tblGrid>
                <a:gridCol w="554038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74675"/>
                <a:gridCol w="533400"/>
                <a:gridCol w="554038"/>
                <a:gridCol w="554037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 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5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3810F08-3E41-2545-924A-653DFC33C052}" type="slidenum">
              <a:rPr lang="en-US" altLang="en-US" sz="1000">
                <a:latin typeface="Tahoma" charset="0"/>
              </a:rPr>
              <a:pPr/>
              <a:t>33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781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>
                <a:latin typeface="Courier New" charset="0"/>
              </a:rPr>
              <a:t>char  name[20];</a:t>
            </a:r>
          </a:p>
          <a:p>
            <a:pPr algn="l" eaLnBrk="1" hangingPunct="1"/>
            <a:endParaRPr lang="en-US" altLang="en-US">
              <a:latin typeface="Courier New" charset="0"/>
            </a:endParaRPr>
          </a:p>
          <a:p>
            <a:pPr algn="l" eaLnBrk="1" hangingPunct="1"/>
            <a:endParaRPr lang="en-US" altLang="en-US">
              <a:latin typeface="Courier New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</a:rPr>
              <a:t>scanf("</a:t>
            </a:r>
            <a:r>
              <a:rPr lang="en-US" altLang="en-US">
                <a:solidFill>
                  <a:srgbClr val="FF0066"/>
                </a:solidFill>
                <a:latin typeface="Courier New" charset="0"/>
              </a:rPr>
              <a:t>%19s</a:t>
            </a:r>
            <a:r>
              <a:rPr lang="en-US" altLang="en-US">
                <a:latin typeface="Courier New" charset="0"/>
              </a:rPr>
              <a:t>", name); </a:t>
            </a:r>
          </a:p>
          <a:p>
            <a:pPr algn="l" eaLnBrk="1" hangingPunct="1"/>
            <a:r>
              <a:rPr lang="en-US" altLang="en-US">
                <a:solidFill>
                  <a:schemeClr val="folHlink"/>
                </a:solidFill>
                <a:latin typeface="Courier New" charset="0"/>
                <a:ea typeface="Times New Roman" charset="0"/>
                <a:cs typeface="Times New Roman" charset="0"/>
              </a:rPr>
              <a:t>while( getchar()!= '\n'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)</a:t>
            </a:r>
          </a:p>
          <a:p>
            <a:pPr algn="l" eaLnBrk="1" hangingPunct="1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   ;</a:t>
            </a:r>
          </a:p>
          <a:p>
            <a:pPr algn="l" eaLnBrk="1" hangingPunct="1"/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838200" y="4343400"/>
            <a:ext cx="7620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b="0">
                <a:ea typeface="Times New Roman" charset="0"/>
                <a:cs typeface="Times New Roman" charset="0"/>
              </a:rPr>
              <a:t>   </a:t>
            </a:r>
            <a:r>
              <a:rPr lang="en-US" altLang="en-US">
                <a:ea typeface="Times New Roman" charset="0"/>
                <a:cs typeface="Times New Roman" charset="0"/>
              </a:rPr>
              <a:t>You must </a:t>
            </a:r>
            <a:r>
              <a:rPr lang="en-US" altLang="en-US">
                <a:solidFill>
                  <a:schemeClr val="folHlink"/>
                </a:solidFill>
                <a:ea typeface="Times New Roman" charset="0"/>
                <a:cs typeface="Times New Roman" charset="0"/>
              </a:rPr>
              <a:t>flush</a:t>
            </a:r>
            <a:r>
              <a:rPr lang="en-US" altLang="en-US">
                <a:ea typeface="Times New Roman" charset="0"/>
                <a:cs typeface="Times New Roman" charset="0"/>
              </a:rPr>
              <a:t> the buffer after getting a string!</a:t>
            </a:r>
          </a:p>
        </p:txBody>
      </p:sp>
    </p:spTree>
    <p:extLst>
      <p:ext uri="{BB962C8B-B14F-4D97-AF65-F5344CB8AC3E}">
        <p14:creationId xmlns:p14="http://schemas.microsoft.com/office/powerpoint/2010/main" val="21248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7082631-276A-AB4A-8F4E-F9F318763F60}" type="slidenum">
              <a:rPr lang="en-US" altLang="en-US" sz="1000">
                <a:latin typeface="Tahoma" charset="0"/>
              </a:rPr>
              <a:pPr/>
              <a:t>34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3730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7239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What would be printed from the following program fragment?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Input:  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John White</a:t>
            </a:r>
            <a:endParaRPr lang="en-US" altLang="en-US" b="0">
              <a:solidFill>
                <a:schemeClr val="fol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char name[31]; 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>
              <a:spcBef>
                <a:spcPct val="50000"/>
              </a:spcBef>
            </a:pP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scanf( "%30s", name );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FLUSH;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printf( "%s",  name );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Output: </a:t>
            </a:r>
            <a:r>
              <a:rPr lang="en-US" altLang="en-US">
                <a:solidFill>
                  <a:srgbClr val="FF0066"/>
                </a:solidFill>
                <a:latin typeface="Courier New" charset="0"/>
                <a:ea typeface="Courier New" charset="0"/>
                <a:cs typeface="Courier New" charset="0"/>
              </a:rPr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8770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0D68D0E-943A-C349-B307-541E988F141F}" type="slidenum">
              <a:rPr lang="en-US" altLang="en-US" sz="1000">
                <a:latin typeface="Tahoma" charset="0"/>
              </a:rPr>
              <a:pPr/>
              <a:t>35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7239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What would be printed from the following program fragment?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Input:  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John White</a:t>
            </a:r>
            <a:endParaRPr lang="en-US" altLang="en-US" b="0">
              <a:solidFill>
                <a:schemeClr val="fol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char name[31]; 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>
              <a:spcBef>
                <a:spcPct val="50000"/>
              </a:spcBef>
            </a:pP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scanf( "%30[^\n]", name );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FLUSH;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lvl="3"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printf( "%s",  name );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>
                <a:ea typeface="Times New Roman" charset="0"/>
                <a:cs typeface="Times New Roman" charset="0"/>
              </a:rPr>
              <a:t>Output: </a:t>
            </a:r>
            <a:r>
              <a:rPr lang="en-US" altLang="en-US">
                <a:solidFill>
                  <a:srgbClr val="FF0066"/>
                </a:solidFill>
                <a:latin typeface="Courier New" charset="0"/>
                <a:ea typeface="Courier New" charset="0"/>
                <a:cs typeface="Courier New" charset="0"/>
              </a:rPr>
              <a:t>John White</a:t>
            </a:r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9C853B6-8843-DB4F-808B-47E51E0826F0}" type="slidenum">
              <a:rPr lang="en-US" altLang="en-US" sz="1000">
                <a:latin typeface="Tahoma" charset="0"/>
              </a:rPr>
              <a:pPr/>
              <a:t>36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72390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What would be printed from the following program fragment?</a:t>
            </a:r>
            <a:endParaRPr lang="en-US" altLang="en-US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Input: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3028001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char str[6] = ""; 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scanf( "%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en-US">
                <a:solidFill>
                  <a:srgbClr val="FF0066"/>
                </a:solidFill>
                <a:latin typeface="Courier New" charset="0"/>
                <a:ea typeface="Courier New" charset="0"/>
                <a:cs typeface="Courier New" charset="0"/>
              </a:rPr>
              <a:t>01234567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]", str );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FLUSH;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printf( "%s", str 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Output: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360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302</a:t>
            </a:r>
          </a:p>
        </p:txBody>
      </p:sp>
    </p:spTree>
    <p:extLst>
      <p:ext uri="{BB962C8B-B14F-4D97-AF65-F5344CB8AC3E}">
        <p14:creationId xmlns:p14="http://schemas.microsoft.com/office/powerpoint/2010/main" val="8320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BB9482A-3BEA-9F4D-B651-1D2A1E202F39}" type="slidenum">
              <a:rPr lang="en-US" altLang="en-US" sz="1000">
                <a:latin typeface="Tahoma" charset="0"/>
              </a:rPr>
              <a:pPr/>
              <a:t>37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8850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7239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What would be printed from the following program fragment?</a:t>
            </a:r>
            <a:endParaRPr lang="en-US" altLang="en-US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ea typeface="Times New Roman" charset="0"/>
                <a:cs typeface="Times New Roman" charset="0"/>
              </a:rPr>
              <a:t>Input: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302165024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>
              <a:solidFill>
                <a:schemeClr val="fol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char str[6] = ""; 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scanf( "%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en-US">
                <a:solidFill>
                  <a:srgbClr val="FF0066"/>
                </a:solidFill>
                <a:latin typeface="Courier New" charset="0"/>
                <a:ea typeface="Courier New" charset="0"/>
                <a:cs typeface="Courier New" charset="0"/>
              </a:rPr>
              <a:t>01234567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]", str );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FLUSH;</a:t>
            </a:r>
            <a:endParaRPr lang="en-US" altLang="en-US" b="0"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printf( "%s", str );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76C9D03-D26D-A24F-9017-773D46B40631}" type="slidenum">
              <a:rPr lang="en-US" altLang="en-US" sz="1000">
                <a:latin typeface="Tahoma" charset="0"/>
              </a:rPr>
              <a:pPr eaLnBrk="1" hangingPunct="1"/>
              <a:t>38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7239000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char s1[10];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char s2[10];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 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	gets(s1);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     fgets(s2, sizeof(s2), stdin);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360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4211" name="Text Box 16"/>
          <p:cNvSpPr txBox="1">
            <a:spLocks noChangeArrowheads="1"/>
          </p:cNvSpPr>
          <p:nvPr/>
        </p:nvSpPr>
        <p:spPr bwMode="auto">
          <a:xfrm>
            <a:off x="5837238" y="609600"/>
            <a:ext cx="2925762" cy="8223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>
                <a:solidFill>
                  <a:srgbClr val="0000FF"/>
                </a:solidFill>
              </a:rPr>
              <a:t>Input for both strings: </a:t>
            </a:r>
          </a:p>
          <a:p>
            <a:pPr algn="l"/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Mary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\n</a:t>
            </a:r>
          </a:p>
        </p:txBody>
      </p:sp>
      <p:sp>
        <p:nvSpPr>
          <p:cNvPr id="94212" name="Text Box 30"/>
          <p:cNvSpPr txBox="1">
            <a:spLocks noChangeArrowheads="1"/>
          </p:cNvSpPr>
          <p:nvPr/>
        </p:nvSpPr>
        <p:spPr bwMode="auto">
          <a:xfrm>
            <a:off x="5029200" y="1676400"/>
            <a:ext cx="3824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gets  – 	'\n' dropped, '\0' added</a:t>
            </a:r>
          </a:p>
          <a:p>
            <a:pPr algn="l"/>
            <a:r>
              <a:rPr lang="en-US" altLang="en-US" b="0"/>
              <a:t>fgets – '\n' kept, '\0' added </a:t>
            </a:r>
          </a:p>
        </p:txBody>
      </p:sp>
      <p:grpSp>
        <p:nvGrpSpPr>
          <p:cNvPr id="94213" name="Group 17"/>
          <p:cNvGrpSpPr>
            <a:grpSpLocks/>
          </p:cNvGrpSpPr>
          <p:nvPr/>
        </p:nvGrpSpPr>
        <p:grpSpPr bwMode="auto">
          <a:xfrm>
            <a:off x="1676400" y="4343400"/>
            <a:ext cx="7010400" cy="762000"/>
            <a:chOff x="192" y="576"/>
            <a:chExt cx="5760" cy="576"/>
          </a:xfrm>
        </p:grpSpPr>
        <p:sp>
          <p:nvSpPr>
            <p:cNvPr id="94227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94228" name="Group 19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94229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M</a:t>
                </a:r>
              </a:p>
            </p:txBody>
          </p:sp>
          <p:sp>
            <p:nvSpPr>
              <p:cNvPr id="94230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a</a:t>
                </a:r>
              </a:p>
            </p:txBody>
          </p:sp>
          <p:sp>
            <p:nvSpPr>
              <p:cNvPr id="94231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r</a:t>
                </a:r>
              </a:p>
            </p:txBody>
          </p:sp>
          <p:sp>
            <p:nvSpPr>
              <p:cNvPr id="94232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y</a:t>
                </a:r>
              </a:p>
            </p:txBody>
          </p:sp>
          <p:sp>
            <p:nvSpPr>
              <p:cNvPr id="94233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\n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94234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94235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94236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94237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94238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</a:p>
            </p:txBody>
          </p:sp>
        </p:grpSp>
      </p:grpSp>
      <p:grpSp>
        <p:nvGrpSpPr>
          <p:cNvPr id="94214" name="Group 51"/>
          <p:cNvGrpSpPr>
            <a:grpSpLocks/>
          </p:cNvGrpSpPr>
          <p:nvPr/>
        </p:nvGrpSpPr>
        <p:grpSpPr bwMode="auto">
          <a:xfrm>
            <a:off x="1676400" y="2590800"/>
            <a:ext cx="7010400" cy="762000"/>
            <a:chOff x="192" y="576"/>
            <a:chExt cx="5760" cy="576"/>
          </a:xfrm>
        </p:grpSpPr>
        <p:sp>
          <p:nvSpPr>
            <p:cNvPr id="94215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94216" name="Group 50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94217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M</a:t>
                </a:r>
              </a:p>
            </p:txBody>
          </p:sp>
          <p:sp>
            <p:nvSpPr>
              <p:cNvPr id="94218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a</a:t>
                </a:r>
              </a:p>
            </p:txBody>
          </p:sp>
          <p:sp>
            <p:nvSpPr>
              <p:cNvPr id="94219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r</a:t>
                </a:r>
              </a:p>
            </p:txBody>
          </p:sp>
          <p:sp>
            <p:nvSpPr>
              <p:cNvPr id="94220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y</a:t>
                </a:r>
              </a:p>
            </p:txBody>
          </p:sp>
          <p:sp>
            <p:nvSpPr>
              <p:cNvPr id="94221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94222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94223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94224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94225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94226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09D6A5E-3828-CD4C-A3DC-B6C93BCEA319}" type="slidenum">
              <a:rPr lang="en-US" altLang="en-US" sz="1000">
                <a:latin typeface="Tahoma" charset="0"/>
              </a:rPr>
              <a:pPr/>
              <a:t>39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7239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char s1[10] = "Mary";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</a:rPr>
              <a:t>char s2[10] = "Johnson";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97283" name="Text Box 17"/>
          <p:cNvSpPr txBox="1">
            <a:spLocks noChangeArrowheads="1"/>
          </p:cNvSpPr>
          <p:nvPr/>
        </p:nvSpPr>
        <p:spPr bwMode="auto">
          <a:xfrm>
            <a:off x="990600" y="2133600"/>
            <a:ext cx="2009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latin typeface="Courier New" charset="0"/>
              </a:rPr>
              <a:t>puts(s1);</a:t>
            </a:r>
          </a:p>
          <a:p>
            <a:pPr algn="l"/>
            <a:r>
              <a:rPr lang="en-US" altLang="en-US">
                <a:latin typeface="Courier New" charset="0"/>
              </a:rPr>
              <a:t>puts(" ");</a:t>
            </a:r>
          </a:p>
          <a:p>
            <a:pPr algn="l"/>
            <a:r>
              <a:rPr lang="en-US" altLang="en-US">
                <a:latin typeface="Courier New" charset="0"/>
              </a:rPr>
              <a:t>puts(s2);</a:t>
            </a:r>
          </a:p>
        </p:txBody>
      </p:sp>
      <p:sp>
        <p:nvSpPr>
          <p:cNvPr id="97284" name="Text Box 18"/>
          <p:cNvSpPr txBox="1">
            <a:spLocks noChangeArrowheads="1"/>
          </p:cNvSpPr>
          <p:nvPr/>
        </p:nvSpPr>
        <p:spPr bwMode="auto">
          <a:xfrm>
            <a:off x="4772025" y="2133600"/>
            <a:ext cx="36528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latin typeface="Courier New" charset="0"/>
              </a:rPr>
              <a:t>fputs(s1, stdout);</a:t>
            </a:r>
          </a:p>
          <a:p>
            <a:pPr algn="l"/>
            <a:r>
              <a:rPr lang="en-US" altLang="en-US">
                <a:latin typeface="Courier New" charset="0"/>
              </a:rPr>
              <a:t>fputs(" ", stdout);</a:t>
            </a:r>
          </a:p>
          <a:p>
            <a:pPr algn="l"/>
            <a:r>
              <a:rPr lang="en-US" altLang="en-US">
                <a:latin typeface="Courier New" charset="0"/>
              </a:rPr>
              <a:t>fputs(s2, stdout);</a:t>
            </a:r>
          </a:p>
        </p:txBody>
      </p:sp>
    </p:spTree>
    <p:extLst>
      <p:ext uri="{BB962C8B-B14F-4D97-AF65-F5344CB8AC3E}">
        <p14:creationId xmlns:p14="http://schemas.microsoft.com/office/powerpoint/2010/main" val="8884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B84C507-5B4D-364E-B8B9-C78CA8FF1115}" type="slidenum">
              <a:rPr lang="en-US" altLang="en-US" sz="1000">
                <a:latin typeface="Tahoma" charset="0"/>
              </a:rPr>
              <a:pPr/>
              <a:t>4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978946" name="Group 2"/>
          <p:cNvGraphicFramePr>
            <a:graphicFrameLocks noGrp="1"/>
          </p:cNvGraphicFramePr>
          <p:nvPr/>
        </p:nvGraphicFramePr>
        <p:xfrm>
          <a:off x="1447800" y="3292475"/>
          <a:ext cx="6705600" cy="518048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+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9" name="Text Box 38"/>
          <p:cNvSpPr txBox="1">
            <a:spLocks noChangeArrowheads="1"/>
          </p:cNvSpPr>
          <p:nvPr/>
        </p:nvSpPr>
        <p:spPr bwMode="auto">
          <a:xfrm>
            <a:off x="1462088" y="325438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/>
              <a:t>Use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"%+d"</a:t>
            </a:r>
            <a:r>
              <a:rPr lang="en-US" altLang="en-US" b="0"/>
              <a:t> to display the sign of an integer.</a:t>
            </a:r>
          </a:p>
        </p:txBody>
      </p:sp>
      <p:sp>
        <p:nvSpPr>
          <p:cNvPr id="10280" name="Text Box 39"/>
          <p:cNvSpPr txBox="1">
            <a:spLocks noChangeArrowheads="1"/>
          </p:cNvSpPr>
          <p:nvPr/>
        </p:nvSpPr>
        <p:spPr bwMode="auto">
          <a:xfrm>
            <a:off x="1447800" y="838200"/>
            <a:ext cx="6858000" cy="22923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a = -5;</a:t>
            </a: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b = 25;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 %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d\n", a, b );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660D3AA-0D76-0E41-A81A-20FBE7FAA51B}" type="slidenum">
              <a:rPr lang="en-US" altLang="en-US" sz="1000">
                <a:latin typeface="Tahoma" charset="0"/>
              </a:rPr>
              <a:pPr/>
              <a:t>40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7239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char s1[10] = "Mary";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>
                <a:latin typeface="Courier New" charset="0"/>
              </a:rPr>
              <a:t>char s2[10] = "Johnson";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295400" y="2165350"/>
            <a:ext cx="2009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latin typeface="Courier New" charset="0"/>
              </a:rPr>
              <a:t>puts(s1);</a:t>
            </a:r>
          </a:p>
          <a:p>
            <a:pPr algn="l"/>
            <a:r>
              <a:rPr lang="en-US" altLang="en-US">
                <a:latin typeface="Courier New" charset="0"/>
              </a:rPr>
              <a:t>puts(" ");</a:t>
            </a:r>
          </a:p>
          <a:p>
            <a:pPr algn="l"/>
            <a:r>
              <a:rPr lang="en-US" altLang="en-US">
                <a:latin typeface="Courier New" charset="0"/>
              </a:rPr>
              <a:t>puts(s2);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076825" y="2165350"/>
            <a:ext cx="36528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latin typeface="Courier New" charset="0"/>
              </a:rPr>
              <a:t>fputs(s1, stdout);</a:t>
            </a:r>
          </a:p>
          <a:p>
            <a:pPr algn="l"/>
            <a:r>
              <a:rPr lang="en-US" altLang="en-US">
                <a:latin typeface="Courier New" charset="0"/>
              </a:rPr>
              <a:t>fputs(" ", stdout);</a:t>
            </a:r>
          </a:p>
          <a:p>
            <a:pPr algn="l"/>
            <a:r>
              <a:rPr lang="en-US" altLang="en-US">
                <a:latin typeface="Courier New" charset="0"/>
              </a:rPr>
              <a:t>fputs(s2, stdout);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435100" y="3505200"/>
            <a:ext cx="14620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rgbClr val="0000FF"/>
                </a:solidFill>
              </a:rPr>
              <a:t>// </a:t>
            </a:r>
            <a:r>
              <a:rPr lang="en-US" altLang="en-US" b="0" i="1">
                <a:solidFill>
                  <a:srgbClr val="0000FF"/>
                </a:solidFill>
              </a:rPr>
              <a:t>Output</a:t>
            </a:r>
          </a:p>
          <a:p>
            <a:pPr algn="l"/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Mary</a:t>
            </a:r>
          </a:p>
          <a:p>
            <a:pPr algn="l"/>
            <a:endParaRPr lang="en-US" altLang="en-US">
              <a:solidFill>
                <a:srgbClr val="FF0000"/>
              </a:solidFill>
              <a:latin typeface="Courier New" charset="0"/>
            </a:endParaRPr>
          </a:p>
          <a:p>
            <a:pPr algn="l"/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Johnson</a:t>
            </a:r>
          </a:p>
        </p:txBody>
      </p:sp>
      <p:sp>
        <p:nvSpPr>
          <p:cNvPr id="98310" name="Text Box 7"/>
          <p:cNvSpPr txBox="1">
            <a:spLocks noChangeArrowheads="1"/>
          </p:cNvSpPr>
          <p:nvPr/>
        </p:nvSpPr>
        <p:spPr bwMode="auto">
          <a:xfrm>
            <a:off x="5168900" y="3505200"/>
            <a:ext cx="2374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rgbClr val="0000FF"/>
                </a:solidFill>
              </a:rPr>
              <a:t>// </a:t>
            </a:r>
            <a:r>
              <a:rPr lang="en-US" altLang="en-US" b="0" i="1">
                <a:solidFill>
                  <a:srgbClr val="0000FF"/>
                </a:solidFill>
              </a:rPr>
              <a:t>Output</a:t>
            </a:r>
          </a:p>
          <a:p>
            <a:pPr algn="l"/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Mary Johnson</a:t>
            </a:r>
          </a:p>
        </p:txBody>
      </p:sp>
    </p:spTree>
    <p:extLst>
      <p:ext uri="{BB962C8B-B14F-4D97-AF65-F5344CB8AC3E}">
        <p14:creationId xmlns:p14="http://schemas.microsoft.com/office/powerpoint/2010/main" val="12093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72F29B4-E494-AF43-9BA5-39DF6BF3FD70}" type="slidenum">
              <a:rPr lang="en-US" altLang="en-US" sz="1000">
                <a:latin typeface="Tahoma" charset="0"/>
              </a:rPr>
              <a:pPr eaLnBrk="1" hangingPunct="1"/>
              <a:t>41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60770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803DC0E-A5CF-1543-9024-ACE71D2089EF}" type="slidenum">
              <a:rPr lang="en-US" altLang="en-US" sz="1000">
                <a:latin typeface="Tahoma" charset="0"/>
              </a:rPr>
              <a:pPr eaLnBrk="1" hangingPunct="1"/>
              <a:t>41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60771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6781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s[10] = "Victor";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t[10];</a:t>
            </a: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160772" name="Text Box 17"/>
          <p:cNvSpPr txBox="1">
            <a:spLocks noChangeArrowheads="1"/>
          </p:cNvSpPr>
          <p:nvPr/>
        </p:nvSpPr>
        <p:spPr bwMode="auto">
          <a:xfrm>
            <a:off x="6096000" y="152400"/>
            <a:ext cx="292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/>
              <a:t>String Number Copy</a:t>
            </a:r>
          </a:p>
        </p:txBody>
      </p:sp>
      <p:grpSp>
        <p:nvGrpSpPr>
          <p:cNvPr id="160773" name="Group 18"/>
          <p:cNvGrpSpPr>
            <a:grpSpLocks/>
          </p:cNvGrpSpPr>
          <p:nvPr/>
        </p:nvGrpSpPr>
        <p:grpSpPr bwMode="auto">
          <a:xfrm>
            <a:off x="1676400" y="1600200"/>
            <a:ext cx="7010400" cy="762000"/>
            <a:chOff x="192" y="576"/>
            <a:chExt cx="5760" cy="576"/>
          </a:xfrm>
        </p:grpSpPr>
        <p:sp>
          <p:nvSpPr>
            <p:cNvPr id="160790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160791" name="Group 20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160792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V</a:t>
                </a:r>
              </a:p>
            </p:txBody>
          </p:sp>
          <p:sp>
            <p:nvSpPr>
              <p:cNvPr id="160793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 </a:t>
                </a:r>
              </a:p>
            </p:txBody>
          </p:sp>
          <p:sp>
            <p:nvSpPr>
              <p:cNvPr id="160794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 </a:t>
                </a:r>
              </a:p>
            </p:txBody>
          </p:sp>
          <p:sp>
            <p:nvSpPr>
              <p:cNvPr id="160795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160796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60797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60798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  <p:sp>
            <p:nvSpPr>
              <p:cNvPr id="160799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60800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60801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160774" name="Text Box 31"/>
          <p:cNvSpPr txBox="1">
            <a:spLocks noChangeArrowheads="1"/>
          </p:cNvSpPr>
          <p:nvPr/>
        </p:nvSpPr>
        <p:spPr bwMode="auto">
          <a:xfrm>
            <a:off x="1063625" y="1031875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s</a:t>
            </a:r>
          </a:p>
        </p:txBody>
      </p:sp>
      <p:sp>
        <p:nvSpPr>
          <p:cNvPr id="160775" name="Text Box 32"/>
          <p:cNvSpPr txBox="1">
            <a:spLocks noChangeArrowheads="1"/>
          </p:cNvSpPr>
          <p:nvPr/>
        </p:nvSpPr>
        <p:spPr bwMode="auto">
          <a:xfrm>
            <a:off x="1066800" y="1797050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t</a:t>
            </a:r>
          </a:p>
        </p:txBody>
      </p:sp>
      <p:sp>
        <p:nvSpPr>
          <p:cNvPr id="160776" name="Text Box 4"/>
          <p:cNvSpPr txBox="1">
            <a:spLocks noChangeArrowheads="1"/>
          </p:cNvSpPr>
          <p:nvPr/>
        </p:nvSpPr>
        <p:spPr bwMode="auto">
          <a:xfrm>
            <a:off x="1828800" y="2590800"/>
            <a:ext cx="510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str</a:t>
            </a:r>
            <a:r>
              <a:rPr lang="en-US" altLang="en-US" sz="3200">
                <a:solidFill>
                  <a:srgbClr val="0000FF"/>
                </a:solidFill>
                <a:latin typeface="Courier New" charset="0"/>
              </a:rPr>
              <a:t>n</a:t>
            </a: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cpy( </a:t>
            </a:r>
            <a:r>
              <a:rPr lang="en-US" altLang="en-US" sz="3200">
                <a:solidFill>
                  <a:schemeClr val="folHlink"/>
                </a:solidFill>
                <a:latin typeface="Courier New" charset="0"/>
              </a:rPr>
              <a:t>t</a:t>
            </a: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en-US" sz="3200">
                <a:solidFill>
                  <a:schemeClr val="folHlink"/>
                </a:solidFill>
                <a:latin typeface="Courier New" charset="0"/>
              </a:rPr>
              <a:t> s</a:t>
            </a: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en-US" sz="3200">
                <a:solidFill>
                  <a:schemeClr val="folHlink"/>
                </a:solidFill>
                <a:latin typeface="Courier New" charset="0"/>
              </a:rPr>
              <a:t> 3 </a:t>
            </a: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);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t[3] = '\0';</a:t>
            </a:r>
            <a:r>
              <a:rPr lang="en-US" altLang="en-US" b="0" i="1">
                <a:solidFill>
                  <a:schemeClr val="folHlink"/>
                </a:solidFill>
              </a:rPr>
              <a:t>	    </a:t>
            </a:r>
            <a:endParaRPr lang="en-US" altLang="en-US" b="0">
              <a:solidFill>
                <a:schemeClr val="folHlink"/>
              </a:solidFill>
              <a:latin typeface="Courier New" charset="0"/>
            </a:endParaRPr>
          </a:p>
        </p:txBody>
      </p:sp>
      <p:grpSp>
        <p:nvGrpSpPr>
          <p:cNvPr id="160777" name="Group 5"/>
          <p:cNvGrpSpPr>
            <a:grpSpLocks/>
          </p:cNvGrpSpPr>
          <p:nvPr/>
        </p:nvGrpSpPr>
        <p:grpSpPr bwMode="auto">
          <a:xfrm>
            <a:off x="1676400" y="838200"/>
            <a:ext cx="7010400" cy="762000"/>
            <a:chOff x="192" y="576"/>
            <a:chExt cx="5760" cy="576"/>
          </a:xfrm>
        </p:grpSpPr>
        <p:sp>
          <p:nvSpPr>
            <p:cNvPr id="160778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160779" name="Group 7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160780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V</a:t>
                </a:r>
              </a:p>
            </p:txBody>
          </p:sp>
          <p:sp>
            <p:nvSpPr>
              <p:cNvPr id="160781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</a:t>
                </a:r>
              </a:p>
            </p:txBody>
          </p:sp>
          <p:sp>
            <p:nvSpPr>
              <p:cNvPr id="160782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160783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t</a:t>
                </a:r>
              </a:p>
            </p:txBody>
          </p:sp>
          <p:sp>
            <p:nvSpPr>
              <p:cNvPr id="160784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</a:t>
                </a:r>
              </a:p>
            </p:txBody>
          </p:sp>
          <p:sp>
            <p:nvSpPr>
              <p:cNvPr id="160785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r</a:t>
                </a:r>
              </a:p>
            </p:txBody>
          </p:sp>
          <p:sp>
            <p:nvSpPr>
              <p:cNvPr id="160786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160787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160788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160789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4976323-6F20-FC44-90EF-41BB4365C7ED}" type="slidenum">
              <a:rPr lang="en-US" altLang="en-US" sz="1000">
                <a:latin typeface="Tahoma" charset="0"/>
              </a:rPr>
              <a:pPr/>
              <a:t>42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89442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B181D3D-0E38-CD4A-87E6-5B3CD294467C}" type="slidenum">
              <a:rPr lang="en-US" altLang="en-US" sz="1000">
                <a:latin typeface="Tahoma" charset="0"/>
              </a:rPr>
              <a:pPr eaLnBrk="1" hangingPunct="1"/>
              <a:t>42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89443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6781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s1[10] = "Victor";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s2[10] = "Vicky";</a:t>
            </a: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grpSp>
        <p:nvGrpSpPr>
          <p:cNvPr id="189444" name="Group 4"/>
          <p:cNvGrpSpPr>
            <a:grpSpLocks/>
          </p:cNvGrpSpPr>
          <p:nvPr/>
        </p:nvGrpSpPr>
        <p:grpSpPr bwMode="auto">
          <a:xfrm>
            <a:off x="1676400" y="838200"/>
            <a:ext cx="7010400" cy="762000"/>
            <a:chOff x="192" y="576"/>
            <a:chExt cx="5760" cy="576"/>
          </a:xfrm>
        </p:grpSpPr>
        <p:sp>
          <p:nvSpPr>
            <p:cNvPr id="189463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189464" name="Group 6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189465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9466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i</a:t>
                </a:r>
              </a:p>
            </p:txBody>
          </p:sp>
          <p:sp>
            <p:nvSpPr>
              <p:cNvPr id="189467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189468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t</a:t>
                </a:r>
              </a:p>
            </p:txBody>
          </p:sp>
          <p:sp>
            <p:nvSpPr>
              <p:cNvPr id="189469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</a:t>
                </a:r>
              </a:p>
            </p:txBody>
          </p:sp>
          <p:sp>
            <p:nvSpPr>
              <p:cNvPr id="189470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r</a:t>
                </a:r>
              </a:p>
            </p:txBody>
          </p:sp>
          <p:sp>
            <p:nvSpPr>
              <p:cNvPr id="189471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189472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89473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89474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189445" name="Text Box 17"/>
          <p:cNvSpPr txBox="1">
            <a:spLocks noChangeArrowheads="1"/>
          </p:cNvSpPr>
          <p:nvPr/>
        </p:nvSpPr>
        <p:spPr bwMode="auto">
          <a:xfrm>
            <a:off x="5486400" y="152400"/>
            <a:ext cx="345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/>
              <a:t>String Number Compare</a:t>
            </a:r>
          </a:p>
        </p:txBody>
      </p:sp>
      <p:grpSp>
        <p:nvGrpSpPr>
          <p:cNvPr id="189446" name="Group 18"/>
          <p:cNvGrpSpPr>
            <a:grpSpLocks/>
          </p:cNvGrpSpPr>
          <p:nvPr/>
        </p:nvGrpSpPr>
        <p:grpSpPr bwMode="auto">
          <a:xfrm>
            <a:off x="1676400" y="1600200"/>
            <a:ext cx="7010400" cy="762000"/>
            <a:chOff x="192" y="576"/>
            <a:chExt cx="5760" cy="576"/>
          </a:xfrm>
        </p:grpSpPr>
        <p:sp>
          <p:nvSpPr>
            <p:cNvPr id="189451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189452" name="Group 20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189453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V </a:t>
                </a:r>
              </a:p>
            </p:txBody>
          </p:sp>
          <p:sp>
            <p:nvSpPr>
              <p:cNvPr id="189454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i </a:t>
                </a:r>
              </a:p>
            </p:txBody>
          </p:sp>
          <p:sp>
            <p:nvSpPr>
              <p:cNvPr id="189455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c </a:t>
                </a:r>
              </a:p>
            </p:txBody>
          </p:sp>
          <p:sp>
            <p:nvSpPr>
              <p:cNvPr id="189456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k </a:t>
                </a:r>
              </a:p>
            </p:txBody>
          </p:sp>
          <p:sp>
            <p:nvSpPr>
              <p:cNvPr id="189457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y </a:t>
                </a:r>
              </a:p>
            </p:txBody>
          </p:sp>
          <p:sp>
            <p:nvSpPr>
              <p:cNvPr id="189458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189459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  <p:sp>
            <p:nvSpPr>
              <p:cNvPr id="189460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89461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89462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189447" name="Text Box 31"/>
          <p:cNvSpPr txBox="1">
            <a:spLocks noChangeArrowheads="1"/>
          </p:cNvSpPr>
          <p:nvPr/>
        </p:nvSpPr>
        <p:spPr bwMode="auto">
          <a:xfrm>
            <a:off x="788988" y="1031875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s1</a:t>
            </a:r>
          </a:p>
        </p:txBody>
      </p:sp>
      <p:sp>
        <p:nvSpPr>
          <p:cNvPr id="189448" name="Text Box 32"/>
          <p:cNvSpPr txBox="1">
            <a:spLocks noChangeArrowheads="1"/>
          </p:cNvSpPr>
          <p:nvPr/>
        </p:nvSpPr>
        <p:spPr bwMode="auto">
          <a:xfrm>
            <a:off x="792163" y="1797050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s2</a:t>
            </a:r>
          </a:p>
        </p:txBody>
      </p:sp>
      <p:sp>
        <p:nvSpPr>
          <p:cNvPr id="189449" name="Text Box 4"/>
          <p:cNvSpPr txBox="1">
            <a:spLocks noChangeArrowheads="1"/>
          </p:cNvSpPr>
          <p:nvPr/>
        </p:nvSpPr>
        <p:spPr bwMode="auto">
          <a:xfrm>
            <a:off x="1828800" y="26670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if (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str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n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cmp(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s1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s2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3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) == 0 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)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  printf ( "%s 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==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%s\n", s1, s2 );</a:t>
            </a:r>
            <a:endParaRPr lang="en-US" altLang="en-US" b="0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189450" name="Text Box 34"/>
          <p:cNvSpPr txBox="1">
            <a:spLocks noChangeArrowheads="1"/>
          </p:cNvSpPr>
          <p:nvPr/>
        </p:nvSpPr>
        <p:spPr bwMode="auto">
          <a:xfrm>
            <a:off x="150813" y="3886200"/>
            <a:ext cx="8764587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int str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cmp (const char *, const char*, int ); </a:t>
            </a:r>
          </a:p>
        </p:txBody>
      </p:sp>
    </p:spTree>
    <p:extLst>
      <p:ext uri="{BB962C8B-B14F-4D97-AF65-F5344CB8AC3E}">
        <p14:creationId xmlns:p14="http://schemas.microsoft.com/office/powerpoint/2010/main" val="9425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22D47B0-F629-2947-AFBE-0392D342382E}" type="slidenum">
              <a:rPr lang="en-US" altLang="en-US" sz="1000">
                <a:latin typeface="Tahoma" charset="0"/>
              </a:rPr>
              <a:pPr/>
              <a:t>43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95586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F3470EF-F626-9C46-9D25-AC4435F1BA49}" type="slidenum">
              <a:rPr lang="en-US" altLang="en-US" sz="1000">
                <a:latin typeface="Tahoma" charset="0"/>
              </a:rPr>
              <a:pPr eaLnBrk="1" hangingPunct="1"/>
              <a:t>43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95587" name="Text Box 4"/>
          <p:cNvSpPr txBox="1">
            <a:spLocks noChangeArrowheads="1"/>
          </p:cNvSpPr>
          <p:nvPr/>
        </p:nvSpPr>
        <p:spPr bwMode="auto">
          <a:xfrm>
            <a:off x="1828800" y="28956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str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cat(t, s, 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3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);</a:t>
            </a:r>
            <a:endParaRPr lang="en-US" altLang="en-US" b="0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6781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t[10] = "Vic";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s[10] = "tornado";</a:t>
            </a: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grpSp>
        <p:nvGrpSpPr>
          <p:cNvPr id="195589" name="Group 5"/>
          <p:cNvGrpSpPr>
            <a:grpSpLocks/>
          </p:cNvGrpSpPr>
          <p:nvPr/>
        </p:nvGrpSpPr>
        <p:grpSpPr bwMode="auto">
          <a:xfrm>
            <a:off x="1676400" y="838200"/>
            <a:ext cx="7010400" cy="762000"/>
            <a:chOff x="192" y="576"/>
            <a:chExt cx="5760" cy="576"/>
          </a:xfrm>
        </p:grpSpPr>
        <p:sp>
          <p:nvSpPr>
            <p:cNvPr id="195621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195622" name="Group 7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195623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V</a:t>
                </a:r>
              </a:p>
            </p:txBody>
          </p:sp>
          <p:sp>
            <p:nvSpPr>
              <p:cNvPr id="195624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</a:t>
                </a:r>
              </a:p>
            </p:txBody>
          </p:sp>
          <p:sp>
            <p:nvSpPr>
              <p:cNvPr id="195625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195626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195627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95628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95629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  <p:sp>
            <p:nvSpPr>
              <p:cNvPr id="195630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95631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95632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195590" name="Text Box 18"/>
          <p:cNvSpPr txBox="1">
            <a:spLocks noChangeArrowheads="1"/>
          </p:cNvSpPr>
          <p:nvPr/>
        </p:nvSpPr>
        <p:spPr bwMode="auto">
          <a:xfrm>
            <a:off x="5132388" y="152400"/>
            <a:ext cx="3859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/>
              <a:t>String Number Concatenate</a:t>
            </a:r>
          </a:p>
        </p:txBody>
      </p:sp>
      <p:grpSp>
        <p:nvGrpSpPr>
          <p:cNvPr id="195591" name="Group 19"/>
          <p:cNvGrpSpPr>
            <a:grpSpLocks/>
          </p:cNvGrpSpPr>
          <p:nvPr/>
        </p:nvGrpSpPr>
        <p:grpSpPr bwMode="auto">
          <a:xfrm>
            <a:off x="1676400" y="1600200"/>
            <a:ext cx="7010400" cy="762000"/>
            <a:chOff x="192" y="576"/>
            <a:chExt cx="5760" cy="576"/>
          </a:xfrm>
        </p:grpSpPr>
        <p:sp>
          <p:nvSpPr>
            <p:cNvPr id="195609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195610" name="Group 21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195611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95612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o</a:t>
                </a:r>
              </a:p>
            </p:txBody>
          </p:sp>
          <p:sp>
            <p:nvSpPr>
              <p:cNvPr id="195613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r</a:t>
                </a:r>
              </a:p>
            </p:txBody>
          </p:sp>
          <p:sp>
            <p:nvSpPr>
              <p:cNvPr id="195614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n</a:t>
                </a:r>
              </a:p>
            </p:txBody>
          </p:sp>
          <p:sp>
            <p:nvSpPr>
              <p:cNvPr id="195615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a</a:t>
                </a:r>
              </a:p>
            </p:txBody>
          </p:sp>
          <p:sp>
            <p:nvSpPr>
              <p:cNvPr id="195616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 </a:t>
                </a:r>
              </a:p>
            </p:txBody>
          </p:sp>
          <p:sp>
            <p:nvSpPr>
              <p:cNvPr id="195617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 </a:t>
                </a:r>
              </a:p>
            </p:txBody>
          </p:sp>
          <p:sp>
            <p:nvSpPr>
              <p:cNvPr id="195618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195619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95620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195592" name="Text Box 32"/>
          <p:cNvSpPr txBox="1">
            <a:spLocks noChangeArrowheads="1"/>
          </p:cNvSpPr>
          <p:nvPr/>
        </p:nvSpPr>
        <p:spPr bwMode="auto">
          <a:xfrm>
            <a:off x="1063625" y="1031875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t</a:t>
            </a:r>
          </a:p>
        </p:txBody>
      </p:sp>
      <p:sp>
        <p:nvSpPr>
          <p:cNvPr id="195593" name="Text Box 33"/>
          <p:cNvSpPr txBox="1">
            <a:spLocks noChangeArrowheads="1"/>
          </p:cNvSpPr>
          <p:nvPr/>
        </p:nvSpPr>
        <p:spPr bwMode="auto">
          <a:xfrm>
            <a:off x="1066800" y="1797050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s</a:t>
            </a:r>
          </a:p>
        </p:txBody>
      </p:sp>
      <p:sp>
        <p:nvSpPr>
          <p:cNvPr id="195594" name="Text Box 34"/>
          <p:cNvSpPr txBox="1">
            <a:spLocks noChangeArrowheads="1"/>
          </p:cNvSpPr>
          <p:nvPr/>
        </p:nvSpPr>
        <p:spPr bwMode="auto">
          <a:xfrm>
            <a:off x="1016000" y="3505200"/>
            <a:ext cx="7851775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char *str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cat (char *, const char*, int); </a:t>
            </a:r>
          </a:p>
        </p:txBody>
      </p:sp>
      <p:grpSp>
        <p:nvGrpSpPr>
          <p:cNvPr id="195595" name="Group 35"/>
          <p:cNvGrpSpPr>
            <a:grpSpLocks/>
          </p:cNvGrpSpPr>
          <p:nvPr/>
        </p:nvGrpSpPr>
        <p:grpSpPr bwMode="auto">
          <a:xfrm>
            <a:off x="1831975" y="4270375"/>
            <a:ext cx="7010400" cy="762000"/>
            <a:chOff x="192" y="576"/>
            <a:chExt cx="5760" cy="576"/>
          </a:xfrm>
        </p:grpSpPr>
        <p:sp>
          <p:nvSpPr>
            <p:cNvPr id="195597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195598" name="Group 37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195599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V</a:t>
                </a:r>
              </a:p>
            </p:txBody>
          </p:sp>
          <p:sp>
            <p:nvSpPr>
              <p:cNvPr id="195600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</a:t>
                </a:r>
              </a:p>
            </p:txBody>
          </p:sp>
          <p:sp>
            <p:nvSpPr>
              <p:cNvPr id="195601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195602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95603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o</a:t>
                </a:r>
              </a:p>
            </p:txBody>
          </p:sp>
          <p:sp>
            <p:nvSpPr>
              <p:cNvPr id="195604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r</a:t>
                </a:r>
              </a:p>
            </p:txBody>
          </p:sp>
          <p:sp>
            <p:nvSpPr>
              <p:cNvPr id="195605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 </a:t>
                </a:r>
              </a:p>
            </p:txBody>
          </p:sp>
          <p:sp>
            <p:nvSpPr>
              <p:cNvPr id="195606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95607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95608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195596" name="Text Box 48"/>
          <p:cNvSpPr txBox="1">
            <a:spLocks noChangeArrowheads="1"/>
          </p:cNvSpPr>
          <p:nvPr/>
        </p:nvSpPr>
        <p:spPr bwMode="auto">
          <a:xfrm>
            <a:off x="1219200" y="4464050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180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8FE3E59-452C-2E43-88C8-BE387168D5FE}" type="slidenum">
              <a:rPr lang="en-US" altLang="en-US" sz="1000">
                <a:latin typeface="Tahoma" charset="0"/>
              </a:rPr>
              <a:pPr/>
              <a:t>44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99682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4E79D4B-9334-C04A-A9DA-1D65AB195B0A}" type="slidenum">
              <a:rPr lang="en-US" altLang="en-US" sz="1000">
                <a:latin typeface="Tahoma" charset="0"/>
              </a:rPr>
              <a:pPr eaLnBrk="1" hangingPunct="1"/>
              <a:t>44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99683" name="Text Box 4"/>
          <p:cNvSpPr txBox="1">
            <a:spLocks noChangeArrowheads="1"/>
          </p:cNvSpPr>
          <p:nvPr/>
        </p:nvSpPr>
        <p:spPr bwMode="auto">
          <a:xfrm>
            <a:off x="1828800" y="28956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str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cat(t, s, 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3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);</a:t>
            </a:r>
            <a:endParaRPr lang="en-US" altLang="en-US" b="0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6781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t[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6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]  = "Vic";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s[10] = "tornado";</a:t>
            </a: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grpSp>
        <p:nvGrpSpPr>
          <p:cNvPr id="199685" name="Group 44"/>
          <p:cNvGrpSpPr>
            <a:grpSpLocks/>
          </p:cNvGrpSpPr>
          <p:nvPr/>
        </p:nvGrpSpPr>
        <p:grpSpPr bwMode="auto">
          <a:xfrm>
            <a:off x="1676400" y="838200"/>
            <a:ext cx="7010400" cy="762000"/>
            <a:chOff x="1056" y="528"/>
            <a:chExt cx="4416" cy="480"/>
          </a:xfrm>
        </p:grpSpPr>
        <p:sp>
          <p:nvSpPr>
            <p:cNvPr id="199714" name="Rectangle 12"/>
            <p:cNvSpPr>
              <a:spLocks noChangeArrowheads="1"/>
            </p:cNvSpPr>
            <p:nvPr/>
          </p:nvSpPr>
          <p:spPr bwMode="auto">
            <a:xfrm>
              <a:off x="1056" y="528"/>
              <a:ext cx="44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</a:t>
              </a:r>
            </a:p>
          </p:txBody>
        </p:sp>
        <p:grpSp>
          <p:nvGrpSpPr>
            <p:cNvPr id="199715" name="Group 43"/>
            <p:cNvGrpSpPr>
              <a:grpSpLocks/>
            </p:cNvGrpSpPr>
            <p:nvPr/>
          </p:nvGrpSpPr>
          <p:grpSpPr bwMode="auto">
            <a:xfrm>
              <a:off x="1056" y="728"/>
              <a:ext cx="2650" cy="280"/>
              <a:chOff x="1056" y="728"/>
              <a:chExt cx="2650" cy="280"/>
            </a:xfrm>
          </p:grpSpPr>
          <p:sp>
            <p:nvSpPr>
              <p:cNvPr id="199716" name="Rectangle 6"/>
              <p:cNvSpPr>
                <a:spLocks noChangeArrowheads="1"/>
              </p:cNvSpPr>
              <p:nvPr/>
            </p:nvSpPr>
            <p:spPr bwMode="auto">
              <a:xfrm>
                <a:off x="1056" y="728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V</a:t>
                </a:r>
              </a:p>
            </p:txBody>
          </p:sp>
          <p:sp>
            <p:nvSpPr>
              <p:cNvPr id="199717" name="Rectangle 7"/>
              <p:cNvSpPr>
                <a:spLocks noChangeArrowheads="1"/>
              </p:cNvSpPr>
              <p:nvPr/>
            </p:nvSpPr>
            <p:spPr bwMode="auto">
              <a:xfrm>
                <a:off x="1498" y="728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</a:t>
                </a:r>
              </a:p>
            </p:txBody>
          </p:sp>
          <p:sp>
            <p:nvSpPr>
              <p:cNvPr id="199718" name="Rectangle 8"/>
              <p:cNvSpPr>
                <a:spLocks noChangeArrowheads="1"/>
              </p:cNvSpPr>
              <p:nvPr/>
            </p:nvSpPr>
            <p:spPr bwMode="auto">
              <a:xfrm>
                <a:off x="1939" y="728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199719" name="Rectangle 9"/>
              <p:cNvSpPr>
                <a:spLocks noChangeArrowheads="1"/>
              </p:cNvSpPr>
              <p:nvPr/>
            </p:nvSpPr>
            <p:spPr bwMode="auto">
              <a:xfrm>
                <a:off x="2381" y="728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199720" name="Rectangle 10"/>
              <p:cNvSpPr>
                <a:spLocks noChangeArrowheads="1"/>
              </p:cNvSpPr>
              <p:nvPr/>
            </p:nvSpPr>
            <p:spPr bwMode="auto">
              <a:xfrm>
                <a:off x="2822" y="728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99721" name="Rectangle 11"/>
              <p:cNvSpPr>
                <a:spLocks noChangeArrowheads="1"/>
              </p:cNvSpPr>
              <p:nvPr/>
            </p:nvSpPr>
            <p:spPr bwMode="auto">
              <a:xfrm>
                <a:off x="3264" y="728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</p:grpSp>
      </p:grpSp>
      <p:sp>
        <p:nvSpPr>
          <p:cNvPr id="199686" name="Text Box 15"/>
          <p:cNvSpPr txBox="1">
            <a:spLocks noChangeArrowheads="1"/>
          </p:cNvSpPr>
          <p:nvPr/>
        </p:nvSpPr>
        <p:spPr bwMode="auto">
          <a:xfrm>
            <a:off x="5132388" y="152400"/>
            <a:ext cx="3859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/>
              <a:t>String Number Concatenate</a:t>
            </a:r>
          </a:p>
        </p:txBody>
      </p:sp>
      <p:grpSp>
        <p:nvGrpSpPr>
          <p:cNvPr id="199687" name="Group 16"/>
          <p:cNvGrpSpPr>
            <a:grpSpLocks/>
          </p:cNvGrpSpPr>
          <p:nvPr/>
        </p:nvGrpSpPr>
        <p:grpSpPr bwMode="auto">
          <a:xfrm>
            <a:off x="1676400" y="1600200"/>
            <a:ext cx="7010400" cy="762000"/>
            <a:chOff x="192" y="576"/>
            <a:chExt cx="5760" cy="576"/>
          </a:xfrm>
        </p:grpSpPr>
        <p:sp>
          <p:nvSpPr>
            <p:cNvPr id="199702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199703" name="Group 18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199704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t</a:t>
                </a:r>
              </a:p>
            </p:txBody>
          </p:sp>
          <p:sp>
            <p:nvSpPr>
              <p:cNvPr id="199705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</a:t>
                </a:r>
              </a:p>
            </p:txBody>
          </p:sp>
          <p:sp>
            <p:nvSpPr>
              <p:cNvPr id="199706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r</a:t>
                </a:r>
              </a:p>
            </p:txBody>
          </p:sp>
          <p:sp>
            <p:nvSpPr>
              <p:cNvPr id="199707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n</a:t>
                </a:r>
              </a:p>
            </p:txBody>
          </p:sp>
          <p:sp>
            <p:nvSpPr>
              <p:cNvPr id="199708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a</a:t>
                </a:r>
              </a:p>
            </p:txBody>
          </p:sp>
          <p:sp>
            <p:nvSpPr>
              <p:cNvPr id="199709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 </a:t>
                </a:r>
              </a:p>
            </p:txBody>
          </p:sp>
          <p:sp>
            <p:nvSpPr>
              <p:cNvPr id="199710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 </a:t>
                </a:r>
              </a:p>
            </p:txBody>
          </p:sp>
          <p:sp>
            <p:nvSpPr>
              <p:cNvPr id="199711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199712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99713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199688" name="Text Box 29"/>
          <p:cNvSpPr txBox="1">
            <a:spLocks noChangeArrowheads="1"/>
          </p:cNvSpPr>
          <p:nvPr/>
        </p:nvSpPr>
        <p:spPr bwMode="auto">
          <a:xfrm>
            <a:off x="1063625" y="1031875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t</a:t>
            </a:r>
          </a:p>
        </p:txBody>
      </p:sp>
      <p:sp>
        <p:nvSpPr>
          <p:cNvPr id="199689" name="Text Box 30"/>
          <p:cNvSpPr txBox="1">
            <a:spLocks noChangeArrowheads="1"/>
          </p:cNvSpPr>
          <p:nvPr/>
        </p:nvSpPr>
        <p:spPr bwMode="auto">
          <a:xfrm>
            <a:off x="1066800" y="1797050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s</a:t>
            </a:r>
          </a:p>
        </p:txBody>
      </p:sp>
      <p:sp>
        <p:nvSpPr>
          <p:cNvPr id="199690" name="Text Box 31"/>
          <p:cNvSpPr txBox="1">
            <a:spLocks noChangeArrowheads="1"/>
          </p:cNvSpPr>
          <p:nvPr/>
        </p:nvSpPr>
        <p:spPr bwMode="auto">
          <a:xfrm>
            <a:off x="1016000" y="3505200"/>
            <a:ext cx="7851775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char *str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cat (char *, const char*, int); </a:t>
            </a:r>
          </a:p>
        </p:txBody>
      </p:sp>
      <p:grpSp>
        <p:nvGrpSpPr>
          <p:cNvPr id="199691" name="Group 46"/>
          <p:cNvGrpSpPr>
            <a:grpSpLocks/>
          </p:cNvGrpSpPr>
          <p:nvPr/>
        </p:nvGrpSpPr>
        <p:grpSpPr bwMode="auto">
          <a:xfrm>
            <a:off x="1831975" y="4270375"/>
            <a:ext cx="7010400" cy="762000"/>
            <a:chOff x="1154" y="2690"/>
            <a:chExt cx="4416" cy="480"/>
          </a:xfrm>
        </p:grpSpPr>
        <p:sp>
          <p:nvSpPr>
            <p:cNvPr id="199694" name="Rectangle 12"/>
            <p:cNvSpPr>
              <a:spLocks noChangeArrowheads="1"/>
            </p:cNvSpPr>
            <p:nvPr/>
          </p:nvSpPr>
          <p:spPr bwMode="auto">
            <a:xfrm>
              <a:off x="1154" y="2690"/>
              <a:ext cx="44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</a:t>
              </a:r>
            </a:p>
          </p:txBody>
        </p:sp>
        <p:grpSp>
          <p:nvGrpSpPr>
            <p:cNvPr id="199695" name="Group 45"/>
            <p:cNvGrpSpPr>
              <a:grpSpLocks/>
            </p:cNvGrpSpPr>
            <p:nvPr/>
          </p:nvGrpSpPr>
          <p:grpSpPr bwMode="auto">
            <a:xfrm>
              <a:off x="1154" y="2890"/>
              <a:ext cx="2650" cy="280"/>
              <a:chOff x="1154" y="2890"/>
              <a:chExt cx="2650" cy="280"/>
            </a:xfrm>
          </p:grpSpPr>
          <p:sp>
            <p:nvSpPr>
              <p:cNvPr id="199696" name="Rectangle 6"/>
              <p:cNvSpPr>
                <a:spLocks noChangeArrowheads="1"/>
              </p:cNvSpPr>
              <p:nvPr/>
            </p:nvSpPr>
            <p:spPr bwMode="auto">
              <a:xfrm>
                <a:off x="1154" y="2890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V</a:t>
                </a:r>
              </a:p>
            </p:txBody>
          </p:sp>
          <p:sp>
            <p:nvSpPr>
              <p:cNvPr id="199697" name="Rectangle 7"/>
              <p:cNvSpPr>
                <a:spLocks noChangeArrowheads="1"/>
              </p:cNvSpPr>
              <p:nvPr/>
            </p:nvSpPr>
            <p:spPr bwMode="auto">
              <a:xfrm>
                <a:off x="1596" y="2890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</a:t>
                </a:r>
              </a:p>
            </p:txBody>
          </p:sp>
          <p:sp>
            <p:nvSpPr>
              <p:cNvPr id="199698" name="Rectangle 8"/>
              <p:cNvSpPr>
                <a:spLocks noChangeArrowheads="1"/>
              </p:cNvSpPr>
              <p:nvPr/>
            </p:nvSpPr>
            <p:spPr bwMode="auto">
              <a:xfrm>
                <a:off x="2037" y="2890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199699" name="Rectangle 9"/>
              <p:cNvSpPr>
                <a:spLocks noChangeArrowheads="1"/>
              </p:cNvSpPr>
              <p:nvPr/>
            </p:nvSpPr>
            <p:spPr bwMode="auto">
              <a:xfrm>
                <a:off x="2479" y="2890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t</a:t>
                </a:r>
              </a:p>
            </p:txBody>
          </p:sp>
          <p:sp>
            <p:nvSpPr>
              <p:cNvPr id="199700" name="Rectangle 10"/>
              <p:cNvSpPr>
                <a:spLocks noChangeArrowheads="1"/>
              </p:cNvSpPr>
              <p:nvPr/>
            </p:nvSpPr>
            <p:spPr bwMode="auto">
              <a:xfrm>
                <a:off x="2920" y="2890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o</a:t>
                </a:r>
              </a:p>
            </p:txBody>
          </p:sp>
          <p:sp>
            <p:nvSpPr>
              <p:cNvPr id="199701" name="Rectangle 11"/>
              <p:cNvSpPr>
                <a:spLocks noChangeArrowheads="1"/>
              </p:cNvSpPr>
              <p:nvPr/>
            </p:nvSpPr>
            <p:spPr bwMode="auto">
              <a:xfrm>
                <a:off x="3362" y="2890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r</a:t>
                </a:r>
              </a:p>
            </p:txBody>
          </p:sp>
        </p:grpSp>
      </p:grpSp>
      <p:sp>
        <p:nvSpPr>
          <p:cNvPr id="199692" name="Text Box 42"/>
          <p:cNvSpPr txBox="1">
            <a:spLocks noChangeArrowheads="1"/>
          </p:cNvSpPr>
          <p:nvPr/>
        </p:nvSpPr>
        <p:spPr bwMode="auto">
          <a:xfrm>
            <a:off x="1219200" y="4464050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t</a:t>
            </a:r>
          </a:p>
        </p:txBody>
      </p:sp>
      <p:sp>
        <p:nvSpPr>
          <p:cNvPr id="199693" name="Text Box 47"/>
          <p:cNvSpPr txBox="1">
            <a:spLocks noChangeArrowheads="1"/>
          </p:cNvSpPr>
          <p:nvPr/>
        </p:nvSpPr>
        <p:spPr bwMode="auto">
          <a:xfrm>
            <a:off x="5694363" y="5029200"/>
            <a:ext cx="2154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 i="1">
                <a:solidFill>
                  <a:srgbClr val="FF0000"/>
                </a:solidFill>
              </a:rPr>
              <a:t>// ‘\0’ not added</a:t>
            </a:r>
          </a:p>
        </p:txBody>
      </p:sp>
    </p:spTree>
    <p:extLst>
      <p:ext uri="{BB962C8B-B14F-4D97-AF65-F5344CB8AC3E}">
        <p14:creationId xmlns:p14="http://schemas.microsoft.com/office/powerpoint/2010/main" val="11701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8FE3E59-452C-2E43-88C8-BE387168D5FE}" type="slidenum">
              <a:rPr lang="en-US" altLang="en-US" sz="1000">
                <a:latin typeface="Tahoma" charset="0"/>
              </a:rPr>
              <a:pPr/>
              <a:t>45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99682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4E79D4B-9334-C04A-A9DA-1D65AB195B0A}" type="slidenum">
              <a:rPr lang="en-US" altLang="en-US" sz="1000">
                <a:latin typeface="Tahoma" charset="0"/>
              </a:rPr>
              <a:pPr eaLnBrk="1" hangingPunct="1"/>
              <a:t>45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99683" name="Text Box 4"/>
          <p:cNvSpPr txBox="1">
            <a:spLocks noChangeArrowheads="1"/>
          </p:cNvSpPr>
          <p:nvPr/>
        </p:nvSpPr>
        <p:spPr bwMode="auto">
          <a:xfrm>
            <a:off x="1828800" y="28956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str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cat(t, s, 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3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);</a:t>
            </a:r>
            <a:endParaRPr lang="en-US" altLang="en-US" b="0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6781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t[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6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]  = "Vic";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s[10] = "tornado";</a:t>
            </a: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grpSp>
        <p:nvGrpSpPr>
          <p:cNvPr id="199685" name="Group 44"/>
          <p:cNvGrpSpPr>
            <a:grpSpLocks/>
          </p:cNvGrpSpPr>
          <p:nvPr/>
        </p:nvGrpSpPr>
        <p:grpSpPr bwMode="auto">
          <a:xfrm>
            <a:off x="1676400" y="838200"/>
            <a:ext cx="7010400" cy="762000"/>
            <a:chOff x="1056" y="528"/>
            <a:chExt cx="4416" cy="480"/>
          </a:xfrm>
        </p:grpSpPr>
        <p:sp>
          <p:nvSpPr>
            <p:cNvPr id="199714" name="Rectangle 12"/>
            <p:cNvSpPr>
              <a:spLocks noChangeArrowheads="1"/>
            </p:cNvSpPr>
            <p:nvPr/>
          </p:nvSpPr>
          <p:spPr bwMode="auto">
            <a:xfrm>
              <a:off x="1056" y="528"/>
              <a:ext cx="44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</a:t>
              </a:r>
            </a:p>
          </p:txBody>
        </p:sp>
        <p:grpSp>
          <p:nvGrpSpPr>
            <p:cNvPr id="199715" name="Group 43"/>
            <p:cNvGrpSpPr>
              <a:grpSpLocks/>
            </p:cNvGrpSpPr>
            <p:nvPr/>
          </p:nvGrpSpPr>
          <p:grpSpPr bwMode="auto">
            <a:xfrm>
              <a:off x="1056" y="728"/>
              <a:ext cx="2650" cy="280"/>
              <a:chOff x="1056" y="728"/>
              <a:chExt cx="2650" cy="280"/>
            </a:xfrm>
          </p:grpSpPr>
          <p:sp>
            <p:nvSpPr>
              <p:cNvPr id="199716" name="Rectangle 6"/>
              <p:cNvSpPr>
                <a:spLocks noChangeArrowheads="1"/>
              </p:cNvSpPr>
              <p:nvPr/>
            </p:nvSpPr>
            <p:spPr bwMode="auto">
              <a:xfrm>
                <a:off x="1056" y="728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V</a:t>
                </a:r>
              </a:p>
            </p:txBody>
          </p:sp>
          <p:sp>
            <p:nvSpPr>
              <p:cNvPr id="199717" name="Rectangle 7"/>
              <p:cNvSpPr>
                <a:spLocks noChangeArrowheads="1"/>
              </p:cNvSpPr>
              <p:nvPr/>
            </p:nvSpPr>
            <p:spPr bwMode="auto">
              <a:xfrm>
                <a:off x="1498" y="728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</a:t>
                </a:r>
              </a:p>
            </p:txBody>
          </p:sp>
          <p:sp>
            <p:nvSpPr>
              <p:cNvPr id="199718" name="Rectangle 8"/>
              <p:cNvSpPr>
                <a:spLocks noChangeArrowheads="1"/>
              </p:cNvSpPr>
              <p:nvPr/>
            </p:nvSpPr>
            <p:spPr bwMode="auto">
              <a:xfrm>
                <a:off x="1939" y="728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199719" name="Rectangle 9"/>
              <p:cNvSpPr>
                <a:spLocks noChangeArrowheads="1"/>
              </p:cNvSpPr>
              <p:nvPr/>
            </p:nvSpPr>
            <p:spPr bwMode="auto">
              <a:xfrm>
                <a:off x="2381" y="728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199720" name="Rectangle 10"/>
              <p:cNvSpPr>
                <a:spLocks noChangeArrowheads="1"/>
              </p:cNvSpPr>
              <p:nvPr/>
            </p:nvSpPr>
            <p:spPr bwMode="auto">
              <a:xfrm>
                <a:off x="2822" y="728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99721" name="Rectangle 11"/>
              <p:cNvSpPr>
                <a:spLocks noChangeArrowheads="1"/>
              </p:cNvSpPr>
              <p:nvPr/>
            </p:nvSpPr>
            <p:spPr bwMode="auto">
              <a:xfrm>
                <a:off x="3264" y="728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</p:grpSp>
      </p:grpSp>
      <p:sp>
        <p:nvSpPr>
          <p:cNvPr id="199686" name="Text Box 15"/>
          <p:cNvSpPr txBox="1">
            <a:spLocks noChangeArrowheads="1"/>
          </p:cNvSpPr>
          <p:nvPr/>
        </p:nvSpPr>
        <p:spPr bwMode="auto">
          <a:xfrm>
            <a:off x="5132388" y="152400"/>
            <a:ext cx="3859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/>
              <a:t>String Number Concatenate</a:t>
            </a:r>
          </a:p>
        </p:txBody>
      </p:sp>
      <p:grpSp>
        <p:nvGrpSpPr>
          <p:cNvPr id="199687" name="Group 16"/>
          <p:cNvGrpSpPr>
            <a:grpSpLocks/>
          </p:cNvGrpSpPr>
          <p:nvPr/>
        </p:nvGrpSpPr>
        <p:grpSpPr bwMode="auto">
          <a:xfrm>
            <a:off x="1676400" y="1600200"/>
            <a:ext cx="7010400" cy="762000"/>
            <a:chOff x="192" y="576"/>
            <a:chExt cx="5760" cy="576"/>
          </a:xfrm>
        </p:grpSpPr>
        <p:sp>
          <p:nvSpPr>
            <p:cNvPr id="199702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199703" name="Group 18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199704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t</a:t>
                </a:r>
              </a:p>
            </p:txBody>
          </p:sp>
          <p:sp>
            <p:nvSpPr>
              <p:cNvPr id="199705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</a:t>
                </a:r>
              </a:p>
            </p:txBody>
          </p:sp>
          <p:sp>
            <p:nvSpPr>
              <p:cNvPr id="199706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r</a:t>
                </a:r>
              </a:p>
            </p:txBody>
          </p:sp>
          <p:sp>
            <p:nvSpPr>
              <p:cNvPr id="199707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n</a:t>
                </a:r>
              </a:p>
            </p:txBody>
          </p:sp>
          <p:sp>
            <p:nvSpPr>
              <p:cNvPr id="199708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a</a:t>
                </a:r>
              </a:p>
            </p:txBody>
          </p:sp>
          <p:sp>
            <p:nvSpPr>
              <p:cNvPr id="199709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 </a:t>
                </a:r>
              </a:p>
            </p:txBody>
          </p:sp>
          <p:sp>
            <p:nvSpPr>
              <p:cNvPr id="199710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o </a:t>
                </a:r>
              </a:p>
            </p:txBody>
          </p:sp>
          <p:sp>
            <p:nvSpPr>
              <p:cNvPr id="199711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199712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99713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199688" name="Text Box 29"/>
          <p:cNvSpPr txBox="1">
            <a:spLocks noChangeArrowheads="1"/>
          </p:cNvSpPr>
          <p:nvPr/>
        </p:nvSpPr>
        <p:spPr bwMode="auto">
          <a:xfrm>
            <a:off x="1063625" y="1031875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t</a:t>
            </a:r>
          </a:p>
        </p:txBody>
      </p:sp>
      <p:sp>
        <p:nvSpPr>
          <p:cNvPr id="199689" name="Text Box 30"/>
          <p:cNvSpPr txBox="1">
            <a:spLocks noChangeArrowheads="1"/>
          </p:cNvSpPr>
          <p:nvPr/>
        </p:nvSpPr>
        <p:spPr bwMode="auto">
          <a:xfrm>
            <a:off x="1066800" y="1797050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s</a:t>
            </a:r>
          </a:p>
        </p:txBody>
      </p:sp>
      <p:sp>
        <p:nvSpPr>
          <p:cNvPr id="199690" name="Text Box 31"/>
          <p:cNvSpPr txBox="1">
            <a:spLocks noChangeArrowheads="1"/>
          </p:cNvSpPr>
          <p:nvPr/>
        </p:nvSpPr>
        <p:spPr bwMode="auto">
          <a:xfrm>
            <a:off x="1016000" y="3505200"/>
            <a:ext cx="7851775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char *str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cat (char *, const char*, int); </a:t>
            </a:r>
          </a:p>
        </p:txBody>
      </p:sp>
      <p:grpSp>
        <p:nvGrpSpPr>
          <p:cNvPr id="199691" name="Group 46"/>
          <p:cNvGrpSpPr>
            <a:grpSpLocks/>
          </p:cNvGrpSpPr>
          <p:nvPr/>
        </p:nvGrpSpPr>
        <p:grpSpPr bwMode="auto">
          <a:xfrm>
            <a:off x="1831975" y="4270375"/>
            <a:ext cx="7010400" cy="762000"/>
            <a:chOff x="1154" y="2690"/>
            <a:chExt cx="4416" cy="480"/>
          </a:xfrm>
        </p:grpSpPr>
        <p:sp>
          <p:nvSpPr>
            <p:cNvPr id="199694" name="Rectangle 12"/>
            <p:cNvSpPr>
              <a:spLocks noChangeArrowheads="1"/>
            </p:cNvSpPr>
            <p:nvPr/>
          </p:nvSpPr>
          <p:spPr bwMode="auto">
            <a:xfrm>
              <a:off x="1154" y="2690"/>
              <a:ext cx="44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</a:t>
              </a:r>
            </a:p>
          </p:txBody>
        </p:sp>
        <p:grpSp>
          <p:nvGrpSpPr>
            <p:cNvPr id="199695" name="Group 45"/>
            <p:cNvGrpSpPr>
              <a:grpSpLocks/>
            </p:cNvGrpSpPr>
            <p:nvPr/>
          </p:nvGrpSpPr>
          <p:grpSpPr bwMode="auto">
            <a:xfrm>
              <a:off x="1154" y="2890"/>
              <a:ext cx="2650" cy="280"/>
              <a:chOff x="1154" y="2890"/>
              <a:chExt cx="2650" cy="280"/>
            </a:xfrm>
          </p:grpSpPr>
          <p:sp>
            <p:nvSpPr>
              <p:cNvPr id="199696" name="Rectangle 6"/>
              <p:cNvSpPr>
                <a:spLocks noChangeArrowheads="1"/>
              </p:cNvSpPr>
              <p:nvPr/>
            </p:nvSpPr>
            <p:spPr bwMode="auto">
              <a:xfrm>
                <a:off x="1154" y="2890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V</a:t>
                </a:r>
              </a:p>
            </p:txBody>
          </p:sp>
          <p:sp>
            <p:nvSpPr>
              <p:cNvPr id="199697" name="Rectangle 7"/>
              <p:cNvSpPr>
                <a:spLocks noChangeArrowheads="1"/>
              </p:cNvSpPr>
              <p:nvPr/>
            </p:nvSpPr>
            <p:spPr bwMode="auto">
              <a:xfrm>
                <a:off x="1596" y="2890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</a:t>
                </a:r>
              </a:p>
            </p:txBody>
          </p:sp>
          <p:sp>
            <p:nvSpPr>
              <p:cNvPr id="199698" name="Rectangle 8"/>
              <p:cNvSpPr>
                <a:spLocks noChangeArrowheads="1"/>
              </p:cNvSpPr>
              <p:nvPr/>
            </p:nvSpPr>
            <p:spPr bwMode="auto">
              <a:xfrm>
                <a:off x="2037" y="2890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</a:t>
                </a:r>
              </a:p>
            </p:txBody>
          </p:sp>
          <p:sp>
            <p:nvSpPr>
              <p:cNvPr id="199699" name="Rectangle 9"/>
              <p:cNvSpPr>
                <a:spLocks noChangeArrowheads="1"/>
              </p:cNvSpPr>
              <p:nvPr/>
            </p:nvSpPr>
            <p:spPr bwMode="auto">
              <a:xfrm>
                <a:off x="2479" y="2890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t</a:t>
                </a:r>
              </a:p>
            </p:txBody>
          </p:sp>
          <p:sp>
            <p:nvSpPr>
              <p:cNvPr id="199700" name="Rectangle 10"/>
              <p:cNvSpPr>
                <a:spLocks noChangeArrowheads="1"/>
              </p:cNvSpPr>
              <p:nvPr/>
            </p:nvSpPr>
            <p:spPr bwMode="auto">
              <a:xfrm>
                <a:off x="2920" y="2890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o</a:t>
                </a:r>
              </a:p>
            </p:txBody>
          </p:sp>
          <p:sp>
            <p:nvSpPr>
              <p:cNvPr id="199701" name="Rectangle 11"/>
              <p:cNvSpPr>
                <a:spLocks noChangeArrowheads="1"/>
              </p:cNvSpPr>
              <p:nvPr/>
            </p:nvSpPr>
            <p:spPr bwMode="auto">
              <a:xfrm>
                <a:off x="3362" y="2890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r</a:t>
                </a:r>
              </a:p>
            </p:txBody>
          </p:sp>
        </p:grpSp>
      </p:grpSp>
      <p:sp>
        <p:nvSpPr>
          <p:cNvPr id="199692" name="Text Box 42"/>
          <p:cNvSpPr txBox="1">
            <a:spLocks noChangeArrowheads="1"/>
          </p:cNvSpPr>
          <p:nvPr/>
        </p:nvSpPr>
        <p:spPr bwMode="auto">
          <a:xfrm>
            <a:off x="1219200" y="4464050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t</a:t>
            </a:r>
          </a:p>
        </p:txBody>
      </p:sp>
      <p:sp>
        <p:nvSpPr>
          <p:cNvPr id="199693" name="Text Box 47"/>
          <p:cNvSpPr txBox="1">
            <a:spLocks noChangeArrowheads="1"/>
          </p:cNvSpPr>
          <p:nvPr/>
        </p:nvSpPr>
        <p:spPr bwMode="auto">
          <a:xfrm>
            <a:off x="5694363" y="5029200"/>
            <a:ext cx="2154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 i="1">
                <a:solidFill>
                  <a:srgbClr val="FF0000"/>
                </a:solidFill>
              </a:rPr>
              <a:t>// ‘\0’ not added</a:t>
            </a:r>
          </a:p>
        </p:txBody>
      </p:sp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57027C8-3423-754F-BC77-1464008A9B19}" type="slidenum">
              <a:rPr lang="en-US" altLang="en-US" sz="1000">
                <a:latin typeface="Tahoma" charset="0"/>
              </a:rPr>
              <a:pPr/>
              <a:t>46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207874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5C5493A-E90B-BD47-A6DD-37CF90AE7874}" type="slidenum">
              <a:rPr lang="en-US" altLang="en-US" sz="1000">
                <a:latin typeface="Tahoma" charset="0"/>
              </a:rPr>
              <a:pPr eaLnBrk="1" hangingPunct="1"/>
              <a:t>46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207875" name="Text Box 4"/>
          <p:cNvSpPr txBox="1">
            <a:spLocks noChangeArrowheads="1"/>
          </p:cNvSpPr>
          <p:nvPr/>
        </p:nvSpPr>
        <p:spPr bwMode="auto">
          <a:xfrm>
            <a:off x="304800" y="565150"/>
            <a:ext cx="678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s[10] = "Wikipedia";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*ptr;</a:t>
            </a:r>
          </a:p>
        </p:txBody>
      </p:sp>
      <p:grpSp>
        <p:nvGrpSpPr>
          <p:cNvPr id="207876" name="Group 4"/>
          <p:cNvGrpSpPr>
            <a:grpSpLocks/>
          </p:cNvGrpSpPr>
          <p:nvPr/>
        </p:nvGrpSpPr>
        <p:grpSpPr bwMode="auto">
          <a:xfrm>
            <a:off x="1676400" y="1603375"/>
            <a:ext cx="7010400" cy="762000"/>
            <a:chOff x="192" y="576"/>
            <a:chExt cx="5760" cy="576"/>
          </a:xfrm>
        </p:grpSpPr>
        <p:sp>
          <p:nvSpPr>
            <p:cNvPr id="207883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207884" name="Group 6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207885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W</a:t>
                </a:r>
              </a:p>
            </p:txBody>
          </p:sp>
          <p:sp>
            <p:nvSpPr>
              <p:cNvPr id="207886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</a:t>
                </a:r>
              </a:p>
            </p:txBody>
          </p:sp>
          <p:sp>
            <p:nvSpPr>
              <p:cNvPr id="207887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k</a:t>
                </a:r>
              </a:p>
            </p:txBody>
          </p:sp>
          <p:sp>
            <p:nvSpPr>
              <p:cNvPr id="207888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i</a:t>
                </a:r>
              </a:p>
            </p:txBody>
          </p:sp>
          <p:sp>
            <p:nvSpPr>
              <p:cNvPr id="207889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p</a:t>
                </a:r>
              </a:p>
            </p:txBody>
          </p:sp>
          <p:sp>
            <p:nvSpPr>
              <p:cNvPr id="207890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</a:p>
            </p:txBody>
          </p:sp>
          <p:sp>
            <p:nvSpPr>
              <p:cNvPr id="207891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</a:t>
                </a:r>
              </a:p>
            </p:txBody>
          </p:sp>
          <p:sp>
            <p:nvSpPr>
              <p:cNvPr id="207892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i </a:t>
                </a:r>
              </a:p>
            </p:txBody>
          </p:sp>
          <p:sp>
            <p:nvSpPr>
              <p:cNvPr id="207893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a </a:t>
                </a:r>
              </a:p>
            </p:txBody>
          </p:sp>
          <p:sp>
            <p:nvSpPr>
              <p:cNvPr id="207894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207877" name="Text Box 17"/>
          <p:cNvSpPr txBox="1">
            <a:spLocks noChangeArrowheads="1"/>
          </p:cNvSpPr>
          <p:nvPr/>
        </p:nvSpPr>
        <p:spPr bwMode="auto">
          <a:xfrm>
            <a:off x="3630613" y="76200"/>
            <a:ext cx="543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/>
              <a:t>Search “rear” for a character in a string</a:t>
            </a:r>
          </a:p>
        </p:txBody>
      </p:sp>
      <p:sp>
        <p:nvSpPr>
          <p:cNvPr id="207878" name="Text Box 18"/>
          <p:cNvSpPr txBox="1">
            <a:spLocks noChangeArrowheads="1"/>
          </p:cNvSpPr>
          <p:nvPr/>
        </p:nvSpPr>
        <p:spPr bwMode="auto">
          <a:xfrm>
            <a:off x="1063625" y="1797050"/>
            <a:ext cx="458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3600">
                <a:solidFill>
                  <a:srgbClr val="2133DF"/>
                </a:solidFill>
                <a:latin typeface="Courier New" charset="0"/>
              </a:rPr>
              <a:t>s</a:t>
            </a:r>
          </a:p>
        </p:txBody>
      </p:sp>
      <p:sp>
        <p:nvSpPr>
          <p:cNvPr id="207879" name="Text Box 4"/>
          <p:cNvSpPr txBox="1">
            <a:spLocks noChangeArrowheads="1"/>
          </p:cNvSpPr>
          <p:nvPr/>
        </p:nvSpPr>
        <p:spPr bwMode="auto">
          <a:xfrm>
            <a:off x="1828800" y="2895600"/>
            <a:ext cx="64770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 sz="3200">
                <a:solidFill>
                  <a:srgbClr val="0000FF"/>
                </a:solidFill>
                <a:latin typeface="Courier New" charset="0"/>
              </a:rPr>
              <a:t>ptr = </a:t>
            </a: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str</a:t>
            </a:r>
            <a:r>
              <a:rPr lang="en-US" altLang="en-US" sz="3200">
                <a:solidFill>
                  <a:srgbClr val="0000FF"/>
                </a:solidFill>
                <a:latin typeface="Courier New" charset="0"/>
              </a:rPr>
              <a:t>r</a:t>
            </a: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chr( </a:t>
            </a:r>
            <a:r>
              <a:rPr lang="en-US" altLang="en-US" sz="3200">
                <a:solidFill>
                  <a:schemeClr val="folHlink"/>
                </a:solidFill>
                <a:latin typeface="Courier New" charset="0"/>
              </a:rPr>
              <a:t>s </a:t>
            </a: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,</a:t>
            </a:r>
            <a:r>
              <a:rPr lang="en-US" altLang="en-US" sz="3200">
                <a:solidFill>
                  <a:schemeClr val="folHlink"/>
                </a:solidFill>
                <a:latin typeface="Courier New" charset="0"/>
              </a:rPr>
              <a:t> 'i' </a:t>
            </a:r>
            <a:r>
              <a:rPr lang="en-US" altLang="en-US" sz="3200">
                <a:solidFill>
                  <a:srgbClr val="FF0000"/>
                </a:solidFill>
                <a:latin typeface="Courier New" charset="0"/>
              </a:rPr>
              <a:t>);</a:t>
            </a:r>
            <a:r>
              <a:rPr lang="en-US" altLang="en-US" b="0" i="1">
                <a:solidFill>
                  <a:schemeClr val="folHlink"/>
                </a:solidFill>
              </a:rPr>
              <a:t>	    </a:t>
            </a:r>
            <a:endParaRPr lang="en-US" altLang="en-US" b="0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207880" name="Text Box 20"/>
          <p:cNvSpPr txBox="1">
            <a:spLocks noChangeArrowheads="1"/>
          </p:cNvSpPr>
          <p:nvPr/>
        </p:nvSpPr>
        <p:spPr bwMode="auto">
          <a:xfrm>
            <a:off x="914400" y="4495800"/>
            <a:ext cx="6756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char *str</a:t>
            </a:r>
            <a:r>
              <a:rPr lang="en-US" altLang="en-US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chr (const char*, char ); </a:t>
            </a:r>
          </a:p>
        </p:txBody>
      </p:sp>
      <p:sp>
        <p:nvSpPr>
          <p:cNvPr id="207881" name="Line 21"/>
          <p:cNvSpPr>
            <a:spLocks noChangeShapeType="1"/>
          </p:cNvSpPr>
          <p:nvPr/>
        </p:nvSpPr>
        <p:spPr bwMode="auto">
          <a:xfrm flipV="1">
            <a:off x="2514600" y="2362200"/>
            <a:ext cx="441960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2" name="Text Box 22"/>
          <p:cNvSpPr txBox="1">
            <a:spLocks noChangeArrowheads="1"/>
          </p:cNvSpPr>
          <p:nvPr/>
        </p:nvSpPr>
        <p:spPr bwMode="auto">
          <a:xfrm>
            <a:off x="990600" y="5029200"/>
            <a:ext cx="377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 i="1">
                <a:solidFill>
                  <a:srgbClr val="FF0000"/>
                </a:solidFill>
              </a:rPr>
              <a:t>// Returns NULL if not found.</a:t>
            </a:r>
          </a:p>
        </p:txBody>
      </p:sp>
    </p:spTree>
    <p:extLst>
      <p:ext uri="{BB962C8B-B14F-4D97-AF65-F5344CB8AC3E}">
        <p14:creationId xmlns:p14="http://schemas.microsoft.com/office/powerpoint/2010/main" val="8965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59C9D4F-E7DD-AA48-BDD9-579F2207C602}" type="slidenum">
              <a:rPr lang="en-US" altLang="en-US" sz="1000">
                <a:latin typeface="Tahoma" charset="0"/>
              </a:rPr>
              <a:pPr/>
              <a:t>47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0418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86704F1-0F06-AF4E-86DE-CF42254B138A}" type="slidenum">
              <a:rPr lang="en-US" altLang="en-US" sz="1000">
                <a:latin typeface="Tahoma" charset="0"/>
              </a:rPr>
              <a:pPr eaLnBrk="1" hangingPunct="1"/>
              <a:t>47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0419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8857FD4-85EA-904D-B820-46BD6C42DC84}" type="slidenum">
              <a:rPr lang="en-US" altLang="en-US" sz="1000">
                <a:latin typeface="Tahoma" charset="0"/>
              </a:rPr>
              <a:pPr eaLnBrk="1" hangingPunct="1"/>
              <a:t>47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strstr( s, t )       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678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s[10] = "Alexandra";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t[10] = "and"</a:t>
            </a:r>
          </a:p>
        </p:txBody>
      </p:sp>
      <p:grpSp>
        <p:nvGrpSpPr>
          <p:cNvPr id="60422" name="Group 7"/>
          <p:cNvGrpSpPr>
            <a:grpSpLocks/>
          </p:cNvGrpSpPr>
          <p:nvPr/>
        </p:nvGrpSpPr>
        <p:grpSpPr bwMode="auto">
          <a:xfrm>
            <a:off x="1828800" y="1143000"/>
            <a:ext cx="7010400" cy="762000"/>
            <a:chOff x="192" y="576"/>
            <a:chExt cx="5760" cy="576"/>
          </a:xfrm>
        </p:grpSpPr>
        <p:sp>
          <p:nvSpPr>
            <p:cNvPr id="60429" name="Rectangle 12"/>
            <p:cNvSpPr>
              <a:spLocks noChangeArrowheads="1"/>
            </p:cNvSpPr>
            <p:nvPr/>
          </p:nvSpPr>
          <p:spPr bwMode="auto">
            <a:xfrm>
              <a:off x="192" y="576"/>
              <a:ext cx="57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</a:t>
              </a:r>
            </a:p>
          </p:txBody>
        </p:sp>
        <p:grpSp>
          <p:nvGrpSpPr>
            <p:cNvPr id="60430" name="Group 9"/>
            <p:cNvGrpSpPr>
              <a:grpSpLocks/>
            </p:cNvGrpSpPr>
            <p:nvPr/>
          </p:nvGrpSpPr>
          <p:grpSpPr bwMode="auto">
            <a:xfrm>
              <a:off x="192" y="816"/>
              <a:ext cx="5760" cy="336"/>
              <a:chOff x="192" y="816"/>
              <a:chExt cx="5760" cy="336"/>
            </a:xfrm>
          </p:grpSpPr>
          <p:sp>
            <p:nvSpPr>
              <p:cNvPr id="60431" name="Rectangle 6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a</a:t>
                </a:r>
              </a:p>
            </p:txBody>
          </p:sp>
          <p:sp>
            <p:nvSpPr>
              <p:cNvPr id="60432" name="Rectangle 7"/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l</a:t>
                </a:r>
              </a:p>
            </p:txBody>
          </p:sp>
          <p:sp>
            <p:nvSpPr>
              <p:cNvPr id="60433" name="Rectangle 8"/>
              <p:cNvSpPr>
                <a:spLocks noChangeArrowheads="1"/>
              </p:cNvSpPr>
              <p:nvPr/>
            </p:nvSpPr>
            <p:spPr bwMode="auto">
              <a:xfrm>
                <a:off x="134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</a:p>
            </p:txBody>
          </p:sp>
          <p:sp>
            <p:nvSpPr>
              <p:cNvPr id="60434" name="Rectangle 9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x</a:t>
                </a:r>
              </a:p>
            </p:txBody>
          </p:sp>
          <p:sp>
            <p:nvSpPr>
              <p:cNvPr id="60435" name="Rectangle 10"/>
              <p:cNvSpPr>
                <a:spLocks noChangeArrowheads="1"/>
              </p:cNvSpPr>
              <p:nvPr/>
            </p:nvSpPr>
            <p:spPr bwMode="auto">
              <a:xfrm>
                <a:off x="249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60436" name="Rectangle 11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n</a:t>
                </a:r>
              </a:p>
            </p:txBody>
          </p:sp>
          <p:sp>
            <p:nvSpPr>
              <p:cNvPr id="60437" name="Rectangle 11"/>
              <p:cNvSpPr>
                <a:spLocks noChangeArrowheads="1"/>
              </p:cNvSpPr>
              <p:nvPr/>
            </p:nvSpPr>
            <p:spPr bwMode="auto">
              <a:xfrm>
                <a:off x="3648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60438" name="Rectangle 11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en-US"/>
                  <a:t>r </a:t>
                </a:r>
              </a:p>
            </p:txBody>
          </p:sp>
          <p:sp>
            <p:nvSpPr>
              <p:cNvPr id="60439" name="Rectangle 11"/>
              <p:cNvSpPr>
                <a:spLocks noChangeArrowheads="1"/>
              </p:cNvSpPr>
              <p:nvPr/>
            </p:nvSpPr>
            <p:spPr bwMode="auto">
              <a:xfrm>
                <a:off x="4800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a</a:t>
                </a:r>
              </a:p>
            </p:txBody>
          </p:sp>
          <p:sp>
            <p:nvSpPr>
              <p:cNvPr id="60440" name="Rectangle 11"/>
              <p:cNvSpPr>
                <a:spLocks noChangeArrowheads="1"/>
              </p:cNvSpPr>
              <p:nvPr/>
            </p:nvSpPr>
            <p:spPr bwMode="auto">
              <a:xfrm>
                <a:off x="5376" y="816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</p:grpSp>
      <p:sp>
        <p:nvSpPr>
          <p:cNvPr id="60423" name="Text Box 34"/>
          <p:cNvSpPr txBox="1">
            <a:spLocks noChangeArrowheads="1"/>
          </p:cNvSpPr>
          <p:nvPr/>
        </p:nvSpPr>
        <p:spPr bwMode="auto">
          <a:xfrm>
            <a:off x="914400" y="3429000"/>
            <a:ext cx="82169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rgbClr val="2133DF"/>
                </a:solidFill>
                <a:latin typeface="Courier New" charset="0"/>
              </a:rPr>
              <a:t>char *strstr (const char *, const char * ); </a:t>
            </a:r>
          </a:p>
        </p:txBody>
      </p:sp>
      <p:sp>
        <p:nvSpPr>
          <p:cNvPr id="60424" name="Text Box 36"/>
          <p:cNvSpPr txBox="1">
            <a:spLocks noChangeArrowheads="1"/>
          </p:cNvSpPr>
          <p:nvPr/>
        </p:nvSpPr>
        <p:spPr bwMode="auto">
          <a:xfrm>
            <a:off x="990600" y="3962400"/>
            <a:ext cx="377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 i="1">
                <a:solidFill>
                  <a:srgbClr val="FF0000"/>
                </a:solidFill>
              </a:rPr>
              <a:t>// Returns NULL if not found.</a:t>
            </a:r>
          </a:p>
        </p:txBody>
      </p:sp>
      <p:sp>
        <p:nvSpPr>
          <p:cNvPr id="27658" name="Line 34"/>
          <p:cNvSpPr>
            <a:spLocks noChangeShapeType="1"/>
          </p:cNvSpPr>
          <p:nvPr/>
        </p:nvSpPr>
        <p:spPr bwMode="auto">
          <a:xfrm flipV="1">
            <a:off x="4953000" y="1905000"/>
            <a:ext cx="0" cy="609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/>
          </a:p>
        </p:txBody>
      </p:sp>
      <p:sp>
        <p:nvSpPr>
          <p:cNvPr id="27659" name="Text Box 35"/>
          <p:cNvSpPr txBox="1">
            <a:spLocks noChangeArrowheads="1"/>
          </p:cNvSpPr>
          <p:nvPr/>
        </p:nvSpPr>
        <p:spPr bwMode="auto">
          <a:xfrm>
            <a:off x="381000" y="5394325"/>
            <a:ext cx="457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4.2 	</a:t>
            </a:r>
            <a:r>
              <a:rPr lang="en-US" altLang="en-US" b="0" smtClean="0">
                <a:hlinkClick r:id="rId3" action="ppaction://hlinkfile"/>
              </a:rPr>
              <a:t>e_4_2_strstr.c</a:t>
            </a:r>
            <a:endParaRPr lang="en-US" altLang="en-US" b="0" smtClean="0"/>
          </a:p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4.3 	</a:t>
            </a:r>
            <a:r>
              <a:rPr lang="en-US" altLang="en-US" b="0" smtClean="0">
                <a:hlinkClick r:id="rId4" action="ppaction://hlinkfile"/>
              </a:rPr>
              <a:t>e_4_3_strstr.c</a:t>
            </a:r>
            <a:endParaRPr lang="en-US" altLang="en-US" b="0" smtClean="0"/>
          </a:p>
          <a:p>
            <a:pPr>
              <a:defRPr/>
            </a:pPr>
            <a:endParaRPr lang="en-US" altLang="en-US" sz="1600" b="0" smtClean="0"/>
          </a:p>
        </p:txBody>
      </p:sp>
      <p:sp>
        <p:nvSpPr>
          <p:cNvPr id="60427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strstr</a:t>
            </a:r>
          </a:p>
        </p:txBody>
      </p:sp>
      <p:sp>
        <p:nvSpPr>
          <p:cNvPr id="60428" name="Text Box 17"/>
          <p:cNvSpPr txBox="1">
            <a:spLocks noChangeArrowheads="1"/>
          </p:cNvSpPr>
          <p:nvPr/>
        </p:nvSpPr>
        <p:spPr bwMode="auto">
          <a:xfrm>
            <a:off x="4924425" y="76200"/>
            <a:ext cx="414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Search for a substring in a string</a:t>
            </a:r>
          </a:p>
        </p:txBody>
      </p:sp>
    </p:spTree>
    <p:extLst>
      <p:ext uri="{BB962C8B-B14F-4D97-AF65-F5344CB8AC3E}">
        <p14:creationId xmlns:p14="http://schemas.microsoft.com/office/powerpoint/2010/main" val="845997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0A54510-1DAA-724D-8877-5A1F36E41C0E}" type="slidenum">
              <a:rPr lang="en-US" altLang="en-US" sz="1000">
                <a:latin typeface="Tahoma" charset="0"/>
              </a:rPr>
              <a:pPr/>
              <a:t>48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29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printf("%d\n",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strspn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(s, digits));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8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</a:t>
            </a: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if (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strspn</a:t>
            </a: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(s, digits) == strlen(s))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printf("%s contains only digits!\n", s);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else 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printf("%s does not contain only digits!\n", s); 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678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*digits = "0123456789"; // set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s[10] = "04262011";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V="1">
            <a:off x="4495800" y="16002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strspn</a:t>
            </a:r>
          </a:p>
        </p:txBody>
      </p:sp>
      <p:sp>
        <p:nvSpPr>
          <p:cNvPr id="63494" name="Text Box 17"/>
          <p:cNvSpPr txBox="1">
            <a:spLocks noChangeArrowheads="1"/>
          </p:cNvSpPr>
          <p:nvPr/>
        </p:nvSpPr>
        <p:spPr bwMode="auto">
          <a:xfrm>
            <a:off x="2133600" y="76200"/>
            <a:ext cx="692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Search for the first character that IS NOT in a given set</a:t>
            </a:r>
          </a:p>
        </p:txBody>
      </p:sp>
    </p:spTree>
    <p:extLst>
      <p:ext uri="{BB962C8B-B14F-4D97-AF65-F5344CB8AC3E}">
        <p14:creationId xmlns:p14="http://schemas.microsoft.com/office/powerpoint/2010/main" val="1434895504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77FF9DB-10C0-8740-A338-C59EE4E5F9BF}" type="slidenum">
              <a:rPr lang="en-US" altLang="en-US" sz="1000">
                <a:latin typeface="Tahoma" charset="0"/>
              </a:rPr>
              <a:pPr/>
              <a:t>49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6106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u[] = "a function with a strange name";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i = strspn(u, " aeiou"); 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i = 2 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j = strspn(u, " \t\n");  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j = 0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k = strspn(u, " acefghimnorstuw");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k = 30</a:t>
            </a:r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strspn</a:t>
            </a:r>
          </a:p>
        </p:txBody>
      </p:sp>
      <p:sp>
        <p:nvSpPr>
          <p:cNvPr id="71684" name="Text Box 17"/>
          <p:cNvSpPr txBox="1">
            <a:spLocks noChangeArrowheads="1"/>
          </p:cNvSpPr>
          <p:nvPr/>
        </p:nvSpPr>
        <p:spPr bwMode="auto">
          <a:xfrm>
            <a:off x="2133600" y="76200"/>
            <a:ext cx="692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Search for the first character that IS NOT in a given set</a:t>
            </a:r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 flipV="1">
            <a:off x="6858000" y="12192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/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990600" y="3124200"/>
            <a:ext cx="76962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strspn</a:t>
            </a:r>
            <a:r>
              <a:rPr lang="en-US" altLang="en-US" b="0" i="1">
                <a:solidFill>
                  <a:schemeClr val="hlink"/>
                </a:solidFill>
                <a:ea typeface="Times New Roman" charset="0"/>
                <a:cs typeface="Times New Roman" charset="0"/>
              </a:rPr>
              <a:t> </a:t>
            </a:r>
          </a:p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altLang="en-US" b="0" i="1">
                <a:solidFill>
                  <a:schemeClr val="hlink"/>
                </a:solidFill>
                <a:ea typeface="Times New Roman" charset="0"/>
                <a:cs typeface="Times New Roman" charset="0"/>
              </a:rPr>
              <a:t> r</a:t>
            </a:r>
            <a:r>
              <a:rPr lang="en-US" altLang="en-US" b="0" i="1">
                <a:solidFill>
                  <a:srgbClr val="FF0000"/>
                </a:solidFill>
              </a:rPr>
              <a:t>eturns the index of the first character that’s NOT in the set</a:t>
            </a:r>
          </a:p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altLang="en-US" b="0" i="1">
                <a:solidFill>
                  <a:srgbClr val="FF0000"/>
                </a:solidFill>
              </a:rPr>
              <a:t> returns the number of characters skipped </a:t>
            </a:r>
            <a:endParaRPr lang="en-US" altLang="en-US" b="0" i="1">
              <a:solidFill>
                <a:schemeClr val="hlink"/>
              </a:solidFill>
              <a:ea typeface="Times New Roman" charset="0"/>
              <a:cs typeface="Times New Roman" charset="0"/>
            </a:endParaRPr>
          </a:p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altLang="en-US" b="0" i="1">
                <a:solidFill>
                  <a:schemeClr val="hlink"/>
                </a:solidFill>
                <a:ea typeface="Times New Roman" charset="0"/>
                <a:cs typeface="Times New Roman" charset="0"/>
              </a:rPr>
              <a:t> returns the length of the longest “span” of characters that are in the set, beginning at index 0! 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81000" y="5715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4.4a 	</a:t>
            </a:r>
            <a:r>
              <a:rPr lang="en-US" altLang="en-US" b="0" smtClean="0">
                <a:hlinkClick r:id="rId2" action="ppaction://hlinkfile"/>
              </a:rPr>
              <a:t>e_4_4a_strspn.c</a:t>
            </a:r>
            <a:endParaRPr lang="en-US" altLang="en-US" sz="1600" b="0" smtClean="0"/>
          </a:p>
        </p:txBody>
      </p:sp>
    </p:spTree>
    <p:extLst>
      <p:ext uri="{BB962C8B-B14F-4D97-AF65-F5344CB8AC3E}">
        <p14:creationId xmlns:p14="http://schemas.microsoft.com/office/powerpoint/2010/main" val="2026366796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83AAAAF-FD17-2C4B-9435-0B287D5E7880}" type="slidenum">
              <a:rPr lang="en-US" altLang="en-US" sz="1000">
                <a:latin typeface="Tahoma" charset="0"/>
              </a:rPr>
              <a:pPr/>
              <a:t>5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980994" name="Group 2"/>
          <p:cNvGraphicFramePr>
            <a:graphicFrameLocks noGrp="1"/>
          </p:cNvGraphicFramePr>
          <p:nvPr/>
        </p:nvGraphicFramePr>
        <p:xfrm>
          <a:off x="1600200" y="3810000"/>
          <a:ext cx="6705600" cy="518048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1462088" y="325438"/>
            <a:ext cx="71072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/>
              <a:t>Use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"%5d"</a:t>
            </a:r>
            <a:r>
              <a:rPr lang="en-US" altLang="en-US" b="0"/>
              <a:t> to display the integer in a field of minimum </a:t>
            </a:r>
          </a:p>
          <a:p>
            <a:pPr algn="l" eaLnBrk="1" hangingPunct="1"/>
            <a:r>
              <a:rPr lang="en-US" altLang="en-US" b="0"/>
              <a:t>width 5, aligned to the right.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1447800" y="1289050"/>
            <a:ext cx="7086600" cy="22923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a = 10;</a:t>
            </a: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b = 250;</a:t>
            </a: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 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d\n", a, b );</a:t>
            </a:r>
          </a:p>
        </p:txBody>
      </p:sp>
    </p:spTree>
    <p:extLst>
      <p:ext uri="{BB962C8B-B14F-4D97-AF65-F5344CB8AC3E}">
        <p14:creationId xmlns:p14="http://schemas.microsoft.com/office/powerpoint/2010/main" val="11110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B7A648A-247C-4045-B52E-250831087994}" type="slidenum">
              <a:rPr lang="en-US" altLang="en-US" sz="1000">
                <a:latin typeface="Tahoma" charset="0"/>
              </a:rPr>
              <a:pPr/>
              <a:t>50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6106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u[] = "a function with a strange name";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i = strcspn(u, " aeiou"); 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i = 0 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j = strcspn(u, " \t\n");  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j = 1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k = strcspn(u, "01234w");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k = 11</a:t>
            </a:r>
            <a:endParaRPr lang="en-US" altLang="en-US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folHlink"/>
              </a:solidFill>
              <a:latin typeface="Courier New" charset="0"/>
            </a:endParaRPr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 flipV="1">
            <a:off x="3962400" y="12192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/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990600" y="3124200"/>
            <a:ext cx="76962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c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spn</a:t>
            </a:r>
            <a:r>
              <a:rPr lang="en-US" altLang="en-US" b="0" i="1">
                <a:solidFill>
                  <a:schemeClr val="hlink"/>
                </a:solidFill>
                <a:ea typeface="Times New Roman" charset="0"/>
                <a:cs typeface="Times New Roman" charset="0"/>
              </a:rPr>
              <a:t> </a:t>
            </a:r>
          </a:p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altLang="en-US" b="0" i="1">
                <a:solidFill>
                  <a:schemeClr val="hlink"/>
                </a:solidFill>
                <a:ea typeface="Times New Roman" charset="0"/>
                <a:cs typeface="Times New Roman" charset="0"/>
              </a:rPr>
              <a:t> r</a:t>
            </a:r>
            <a:r>
              <a:rPr lang="en-US" altLang="en-US" b="0" i="1">
                <a:solidFill>
                  <a:srgbClr val="FF0000"/>
                </a:solidFill>
              </a:rPr>
              <a:t>eturns the index of the first character that IS in the set</a:t>
            </a:r>
          </a:p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altLang="en-US" b="0" i="1">
                <a:solidFill>
                  <a:srgbClr val="FF0000"/>
                </a:solidFill>
              </a:rPr>
              <a:t> returns the number of characters skipped </a:t>
            </a:r>
            <a:endParaRPr lang="en-US" altLang="en-US" b="0" i="1">
              <a:solidFill>
                <a:schemeClr val="hlink"/>
              </a:solidFill>
              <a:ea typeface="Times New Roman" charset="0"/>
              <a:cs typeface="Times New Roman" charset="0"/>
            </a:endParaRPr>
          </a:p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en-US" altLang="en-US" b="0" i="1">
                <a:solidFill>
                  <a:schemeClr val="hlink"/>
                </a:solidFill>
                <a:ea typeface="Times New Roman" charset="0"/>
                <a:cs typeface="Times New Roman" charset="0"/>
              </a:rPr>
              <a:t> returns the length of the longest “span” of characters that are NOT in the set, beginning at index 0! 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381000" y="5715000"/>
            <a:ext cx="457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4.4b 	</a:t>
            </a:r>
            <a:r>
              <a:rPr lang="en-US" altLang="en-US" b="0" smtClean="0">
                <a:hlinkClick r:id="rId2" action="ppaction://hlinkfile"/>
              </a:rPr>
              <a:t>e_4_4b_strcspn.c</a:t>
            </a:r>
            <a:endParaRPr lang="en-US" altLang="en-US" b="0" smtClean="0"/>
          </a:p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4.4 	</a:t>
            </a:r>
            <a:r>
              <a:rPr lang="en-US" altLang="en-US" b="0" smtClean="0">
                <a:hlinkClick r:id="rId3" action="ppaction://hlinkfile"/>
              </a:rPr>
              <a:t>e_4_4c_book.c</a:t>
            </a:r>
            <a:endParaRPr lang="en-US" altLang="en-US" sz="1600" b="0" smtClean="0"/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7391400" y="381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c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spn</a:t>
            </a:r>
          </a:p>
        </p:txBody>
      </p:sp>
      <p:sp>
        <p:nvSpPr>
          <p:cNvPr id="77831" name="Text Box 17"/>
          <p:cNvSpPr txBox="1">
            <a:spLocks noChangeArrowheads="1"/>
          </p:cNvSpPr>
          <p:nvPr/>
        </p:nvSpPr>
        <p:spPr bwMode="auto">
          <a:xfrm>
            <a:off x="2847975" y="76200"/>
            <a:ext cx="621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Search for the first character that IS in a given set</a:t>
            </a: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8B31C54-BE44-C448-AA59-4A6EE74FB83C}" type="slidenum">
              <a:rPr lang="en-US" altLang="en-US" sz="1000">
                <a:latin typeface="Tahoma" charset="0"/>
              </a:rPr>
              <a:pPr/>
              <a:t>51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printf("%d\n",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c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spn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(s, digits));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6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678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*digits = "0123456789";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char s[10] = "April 26, 2011";</a:t>
            </a: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4114800" y="16002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/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7239000" y="381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strpbrk</a:t>
            </a:r>
          </a:p>
        </p:txBody>
      </p:sp>
      <p:sp>
        <p:nvSpPr>
          <p:cNvPr id="79878" name="Text Box 17"/>
          <p:cNvSpPr txBox="1">
            <a:spLocks noChangeArrowheads="1"/>
          </p:cNvSpPr>
          <p:nvPr/>
        </p:nvSpPr>
        <p:spPr bwMode="auto">
          <a:xfrm>
            <a:off x="2847975" y="76200"/>
            <a:ext cx="621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Search for the first character that IS in a given set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914400" y="32766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b="0" i="1" smtClean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Skip over non-digits (i.e. stop at the first digit character)!</a:t>
            </a:r>
          </a:p>
        </p:txBody>
      </p:sp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381000" y="2667000"/>
            <a:ext cx="78041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size_t strcspn (const char *s, const char *set ); </a:t>
            </a:r>
          </a:p>
        </p:txBody>
      </p:sp>
      <p:sp>
        <p:nvSpPr>
          <p:cNvPr id="79881" name="Text Box 34"/>
          <p:cNvSpPr txBox="1">
            <a:spLocks noChangeArrowheads="1"/>
          </p:cNvSpPr>
          <p:nvPr/>
        </p:nvSpPr>
        <p:spPr bwMode="auto">
          <a:xfrm>
            <a:off x="381000" y="3886200"/>
            <a:ext cx="76517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char *strpbrk (const char* s, const char* set ); </a:t>
            </a:r>
          </a:p>
        </p:txBody>
      </p:sp>
      <p:sp>
        <p:nvSpPr>
          <p:cNvPr id="79882" name="Text Box 4"/>
          <p:cNvSpPr txBox="1">
            <a:spLocks noChangeArrowheads="1"/>
          </p:cNvSpPr>
          <p:nvPr/>
        </p:nvSpPr>
        <p:spPr bwMode="auto">
          <a:xfrm>
            <a:off x="381000" y="443547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printf("%c\n", *(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strpbrk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(s, digits)));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2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</a:t>
            </a: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381000" y="5105400"/>
            <a:ext cx="5181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4.4d </a:t>
            </a:r>
            <a:r>
              <a:rPr lang="en-US" altLang="en-US" b="0" smtClean="0">
                <a:solidFill>
                  <a:srgbClr val="0000FF"/>
                </a:solidFill>
                <a:hlinkClick r:id="rId2" action="ppaction://hlinkfile"/>
              </a:rPr>
              <a:t>	</a:t>
            </a:r>
            <a:r>
              <a:rPr lang="en-US" altLang="en-US" b="0" smtClean="0">
                <a:hlinkClick r:id="rId2" action="ppaction://hlinkfile"/>
              </a:rPr>
              <a:t>e_4_4d_strpbrk.c</a:t>
            </a:r>
            <a:endParaRPr lang="en-US" altLang="en-US" b="0" smtClean="0"/>
          </a:p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4.5 	</a:t>
            </a:r>
            <a:r>
              <a:rPr lang="en-US" altLang="en-US" b="0" smtClean="0">
                <a:hlinkClick r:id="rId3" action="ppaction://hlinkfile"/>
              </a:rPr>
              <a:t>e_4_5_strpbrk_count.c</a:t>
            </a:r>
            <a:endParaRPr lang="en-US" altLang="en-US" sz="1600" b="0" smtClean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BBC5430-38D3-6149-A306-B42A590BF284}" type="slidenum">
              <a:rPr lang="en-US" altLang="en-US" sz="1000">
                <a:latin typeface="Tahoma" charset="0"/>
              </a:rPr>
              <a:pPr/>
              <a:t>52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84994" name="Rectangle 13"/>
          <p:cNvSpPr txBox="1">
            <a:spLocks noGrp="1" noChangeArrowheads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78F2441-88F5-DA45-87E7-13D4A5034E89}" type="slidenum">
              <a:rPr lang="en-US" altLang="en-US" sz="1000">
                <a:latin typeface="Tahoma" charset="0"/>
              </a:rPr>
              <a:pPr eaLnBrk="1" hangingPunct="1"/>
              <a:t>52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84995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57AC37D-21DA-8A4F-A98F-0C6D11493192}" type="slidenum">
              <a:rPr lang="en-US" altLang="en-US" sz="1000">
                <a:latin typeface="Tahoma" charset="0"/>
              </a:rPr>
              <a:pPr eaLnBrk="1" hangingPunct="1"/>
              <a:t>52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84996" name="Text Box 1026"/>
          <p:cNvSpPr txBox="1">
            <a:spLocks noChangeArrowheads="1"/>
          </p:cNvSpPr>
          <p:nvPr/>
        </p:nvSpPr>
        <p:spPr bwMode="auto">
          <a:xfrm>
            <a:off x="457200" y="609600"/>
            <a:ext cx="8534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pt-BR" altLang="en-US">
                <a:latin typeface="Courier New" charset="0"/>
              </a:rPr>
              <a:t> </a:t>
            </a:r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char s[] = "Tricky s</a:t>
            </a:r>
            <a:r>
              <a:rPr lang="pt-BR" altLang="en-US">
                <a:solidFill>
                  <a:schemeClr val="hlink"/>
                </a:solidFill>
                <a:latin typeface="Courier New" charset="0"/>
              </a:rPr>
              <a:t>tring</a:t>
            </a:r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 formatting";</a:t>
            </a:r>
          </a:p>
          <a:p>
            <a:pPr algn="l"/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 int  n   = 5;</a:t>
            </a:r>
          </a:p>
          <a:p>
            <a:pPr algn="l"/>
            <a:endParaRPr lang="pt-BR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 printf("%</a:t>
            </a:r>
            <a:r>
              <a:rPr lang="pt-BR" altLang="en-US">
                <a:solidFill>
                  <a:schemeClr val="hlink"/>
                </a:solidFill>
                <a:latin typeface="Courier New" charset="0"/>
              </a:rPr>
              <a:t>.*s</a:t>
            </a:r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\n", n, s);      </a:t>
            </a:r>
            <a:r>
              <a:rPr lang="pt-BR" altLang="en-US">
                <a:solidFill>
                  <a:schemeClr val="hlink"/>
                </a:solidFill>
                <a:latin typeface="Courier New" charset="0"/>
              </a:rPr>
              <a:t>// Trick</a:t>
            </a:r>
          </a:p>
          <a:p>
            <a:pPr algn="l"/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 printf("%</a:t>
            </a:r>
            <a:r>
              <a:rPr lang="pt-BR" altLang="en-US">
                <a:solidFill>
                  <a:schemeClr val="hlink"/>
                </a:solidFill>
                <a:latin typeface="Courier New" charset="0"/>
              </a:rPr>
              <a:t>.*s</a:t>
            </a:r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\n", n, s + 1);  </a:t>
            </a:r>
            <a:r>
              <a:rPr lang="pt-BR" altLang="en-US">
                <a:solidFill>
                  <a:schemeClr val="hlink"/>
                </a:solidFill>
                <a:latin typeface="Courier New" charset="0"/>
              </a:rPr>
              <a:t>// ricky</a:t>
            </a:r>
            <a:endParaRPr lang="pt-BR" altLang="en-US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 printf("%</a:t>
            </a:r>
            <a:r>
              <a:rPr lang="pt-BR" altLang="en-US">
                <a:solidFill>
                  <a:schemeClr val="hlink"/>
                </a:solidFill>
                <a:latin typeface="Courier New" charset="0"/>
              </a:rPr>
              <a:t>.*s</a:t>
            </a:r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\n", n, </a:t>
            </a:r>
            <a:r>
              <a:rPr lang="pt-BR" altLang="en-US">
                <a:solidFill>
                  <a:schemeClr val="hlink"/>
                </a:solidFill>
                <a:latin typeface="Courier New" charset="0"/>
              </a:rPr>
              <a:t>s + 8</a:t>
            </a:r>
            <a:r>
              <a:rPr lang="pt-BR" altLang="en-US">
                <a:solidFill>
                  <a:schemeClr val="folHlink"/>
                </a:solidFill>
                <a:latin typeface="Courier New" charset="0"/>
              </a:rPr>
              <a:t>);  </a:t>
            </a:r>
            <a:r>
              <a:rPr lang="pt-BR" altLang="en-US">
                <a:solidFill>
                  <a:schemeClr val="hlink"/>
                </a:solidFill>
                <a:latin typeface="Courier New" charset="0"/>
              </a:rPr>
              <a:t>// tring</a:t>
            </a:r>
          </a:p>
          <a:p>
            <a:pPr algn="l"/>
            <a:endParaRPr lang="pt-BR" altLang="en-US">
              <a:solidFill>
                <a:schemeClr val="hlink"/>
              </a:solidFill>
              <a:latin typeface="Courier New" charset="0"/>
            </a:endParaRPr>
          </a:p>
          <a:p>
            <a:pPr algn="l"/>
            <a:r>
              <a:rPr lang="pt-BR" altLang="en-US">
                <a:solidFill>
                  <a:schemeClr val="hlink"/>
                </a:solidFill>
                <a:latin typeface="Courier New" charset="0"/>
              </a:rPr>
              <a:t>//</a:t>
            </a:r>
            <a:r>
              <a:rPr lang="pt-BR" altLang="en-US">
                <a:solidFill>
                  <a:schemeClr val="hlink"/>
                </a:solidFill>
              </a:rPr>
              <a:t> </a:t>
            </a:r>
            <a:r>
              <a:rPr lang="pt-BR" altLang="en-US" b="0" i="1">
                <a:solidFill>
                  <a:schemeClr val="hlink"/>
                </a:solidFill>
              </a:rPr>
              <a:t>print n chars from the location given by the last parameter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81000" y="5105400"/>
            <a:ext cx="5181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4.6 	</a:t>
            </a:r>
            <a:r>
              <a:rPr lang="en-US" altLang="en-US" b="0" smtClean="0">
                <a:hlinkClick r:id="rId2" action="ppaction://hlinkfile"/>
              </a:rPr>
              <a:t>e_4_6a_tricky.c</a:t>
            </a:r>
            <a:endParaRPr lang="en-US" altLang="en-US" b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                        </a:t>
            </a:r>
            <a:r>
              <a:rPr lang="en-US" altLang="en-US" b="0" smtClean="0">
                <a:hlinkClick r:id="rId3" action="ppaction://hlinkfile"/>
              </a:rPr>
              <a:t>e_4_6b_tricky.c</a:t>
            </a:r>
            <a:endParaRPr lang="en-US" altLang="en-US" b="0" smtClean="0"/>
          </a:p>
          <a:p>
            <a:pPr>
              <a:defRPr/>
            </a:pPr>
            <a:r>
              <a:rPr lang="en-US" altLang="en-US" b="0" smtClean="0"/>
              <a:t>                        </a:t>
            </a:r>
            <a:r>
              <a:rPr lang="en-US" altLang="en-US" b="0" smtClean="0">
                <a:hlinkClick r:id="rId4" action="ppaction://hlinkfile"/>
              </a:rPr>
              <a:t>e_4_6c_tricky.c</a:t>
            </a:r>
            <a:endParaRPr lang="en-US" altLang="en-US" sz="1600" b="0" smtClean="0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4419600" y="2286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087687B-EB12-3042-8E65-8F2C11B1297E}" type="slidenum">
              <a:rPr lang="en-US" altLang="en-US" sz="1000">
                <a:latin typeface="Tahoma" charset="0"/>
              </a:rPr>
              <a:pPr/>
              <a:t>53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457200" y="2028825"/>
            <a:ext cx="83058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p = strtok(s, " \t");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printf("%s\n", p);  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Jan</a:t>
            </a: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hlink"/>
              </a:solidFill>
              <a:latin typeface="Courier New" charset="0"/>
            </a:endParaRPr>
          </a:p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q = strtok(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NULL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, " \t");</a:t>
            </a:r>
          </a:p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       // ^^^^ </a:t>
            </a:r>
            <a:r>
              <a:rPr lang="en-US" altLang="en-US" sz="2000" b="0" i="1">
                <a:solidFill>
                  <a:schemeClr val="folHlink"/>
                </a:solidFill>
              </a:rPr>
              <a:t>resume the search from where it left off</a:t>
            </a:r>
            <a:endParaRPr lang="en-US" altLang="en-US" sz="2000" b="0" i="1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printf("%s\n", q);  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// Feb</a:t>
            </a:r>
          </a:p>
          <a:p>
            <a:pPr algn="l"/>
            <a:endParaRPr lang="en-US" altLang="en-US">
              <a:solidFill>
                <a:schemeClr val="hlink"/>
              </a:solidFill>
              <a:latin typeface="Courier New" charset="0"/>
            </a:endParaRPr>
          </a:p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r = strtok(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NULL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, "\040\t"); // r is NULL</a:t>
            </a:r>
          </a:p>
          <a:p>
            <a:pPr algn="l"/>
            <a:r>
              <a:rPr lang="en-US" altLang="en-US">
                <a:solidFill>
                  <a:schemeClr val="folHlink"/>
                </a:solidFill>
                <a:latin typeface="Courier New" charset="0"/>
              </a:rPr>
              <a:t>                            // </a:t>
            </a:r>
            <a:r>
              <a:rPr lang="en-US" altLang="en-US" sz="2000" b="0" i="1">
                <a:solidFill>
                  <a:schemeClr val="folHlink"/>
                </a:solidFill>
              </a:rPr>
              <a:t>no token was found!</a:t>
            </a:r>
          </a:p>
          <a:p>
            <a:pPr algn="l"/>
            <a:endParaRPr lang="en-US" altLang="en-US" sz="2000">
              <a:solidFill>
                <a:schemeClr val="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chemeClr val="hlink"/>
              </a:solidFill>
              <a:latin typeface="Courier New" charset="0"/>
            </a:endParaRPr>
          </a:p>
        </p:txBody>
      </p:sp>
      <p:sp>
        <p:nvSpPr>
          <p:cNvPr id="92163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strtok</a:t>
            </a:r>
          </a:p>
        </p:txBody>
      </p:sp>
      <p:sp>
        <p:nvSpPr>
          <p:cNvPr id="92164" name="Text Box 17"/>
          <p:cNvSpPr txBox="1">
            <a:spLocks noChangeArrowheads="1"/>
          </p:cNvSpPr>
          <p:nvPr/>
        </p:nvSpPr>
        <p:spPr bwMode="auto">
          <a:xfrm>
            <a:off x="5095875" y="76200"/>
            <a:ext cx="397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Search the string for a “token” 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441325" y="685800"/>
            <a:ext cx="7712075" cy="762000"/>
            <a:chOff x="336" y="912"/>
            <a:chExt cx="4858" cy="480"/>
          </a:xfrm>
        </p:grpSpPr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336" y="912"/>
              <a:ext cx="484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800" b="0"/>
                <a:t>     </a:t>
              </a:r>
              <a:r>
                <a:rPr lang="en-US" altLang="en-US" sz="1600" b="0">
                  <a:solidFill>
                    <a:schemeClr val="folHlink"/>
                  </a:solidFill>
                </a:rPr>
                <a:t>0          1           2             3          4             5             6           7            8           9           10  </a:t>
              </a:r>
            </a:p>
          </p:txBody>
        </p:sp>
        <p:grpSp>
          <p:nvGrpSpPr>
            <p:cNvPr id="92173" name="Group 7"/>
            <p:cNvGrpSpPr>
              <a:grpSpLocks/>
            </p:cNvGrpSpPr>
            <p:nvPr/>
          </p:nvGrpSpPr>
          <p:grpSpPr bwMode="auto">
            <a:xfrm>
              <a:off x="336" y="1112"/>
              <a:ext cx="4858" cy="280"/>
              <a:chOff x="336" y="1112"/>
              <a:chExt cx="4858" cy="280"/>
            </a:xfrm>
          </p:grpSpPr>
          <p:grpSp>
            <p:nvGrpSpPr>
              <p:cNvPr id="92174" name="Group 8"/>
              <p:cNvGrpSpPr>
                <a:grpSpLocks/>
              </p:cNvGrpSpPr>
              <p:nvPr/>
            </p:nvGrpSpPr>
            <p:grpSpPr bwMode="auto">
              <a:xfrm>
                <a:off x="336" y="1112"/>
                <a:ext cx="4858" cy="280"/>
                <a:chOff x="336" y="1112"/>
                <a:chExt cx="4858" cy="280"/>
              </a:xfrm>
            </p:grpSpPr>
            <p:sp>
              <p:nvSpPr>
                <p:cNvPr id="92176" name="Rectangle 6"/>
                <p:cNvSpPr>
                  <a:spLocks noChangeArrowheads="1"/>
                </p:cNvSpPr>
                <p:nvPr/>
              </p:nvSpPr>
              <p:spPr bwMode="auto">
                <a:xfrm>
                  <a:off x="336" y="1112"/>
                  <a:ext cx="442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92177" name="Rectangle 7"/>
                <p:cNvSpPr>
                  <a:spLocks noChangeArrowheads="1"/>
                </p:cNvSpPr>
                <p:nvPr/>
              </p:nvSpPr>
              <p:spPr bwMode="auto">
                <a:xfrm>
                  <a:off x="778" y="1112"/>
                  <a:ext cx="441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J</a:t>
                  </a:r>
                </a:p>
              </p:txBody>
            </p:sp>
            <p:sp>
              <p:nvSpPr>
                <p:cNvPr id="92178" name="Rectangle 8"/>
                <p:cNvSpPr>
                  <a:spLocks noChangeArrowheads="1"/>
                </p:cNvSpPr>
                <p:nvPr/>
              </p:nvSpPr>
              <p:spPr bwMode="auto">
                <a:xfrm>
                  <a:off x="1219" y="1112"/>
                  <a:ext cx="442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92179" name="Rectangle 9"/>
                <p:cNvSpPr>
                  <a:spLocks noChangeArrowheads="1"/>
                </p:cNvSpPr>
                <p:nvPr/>
              </p:nvSpPr>
              <p:spPr bwMode="auto">
                <a:xfrm>
                  <a:off x="1661" y="1112"/>
                  <a:ext cx="441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n </a:t>
                  </a:r>
                </a:p>
              </p:txBody>
            </p:sp>
            <p:sp>
              <p:nvSpPr>
                <p:cNvPr id="9218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2" y="1112"/>
                  <a:ext cx="442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 </a:t>
                  </a:r>
                  <a:r>
                    <a:rPr lang="en-US" altLang="en-US">
                      <a:solidFill>
                        <a:schemeClr val="hlink"/>
                      </a:solidFill>
                    </a:rPr>
                    <a:t>\0</a:t>
                  </a:r>
                  <a:endParaRPr lang="en-US" altLang="en-US"/>
                </a:p>
              </p:txBody>
            </p:sp>
            <p:sp>
              <p:nvSpPr>
                <p:cNvPr id="92181" name="Rectangle 11"/>
                <p:cNvSpPr>
                  <a:spLocks noChangeArrowheads="1"/>
                </p:cNvSpPr>
                <p:nvPr/>
              </p:nvSpPr>
              <p:spPr bwMode="auto">
                <a:xfrm>
                  <a:off x="2544" y="1112"/>
                  <a:ext cx="442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  </a:t>
                  </a:r>
                </a:p>
              </p:txBody>
            </p:sp>
            <p:sp>
              <p:nvSpPr>
                <p:cNvPr id="92182" name="Rectangle 11"/>
                <p:cNvSpPr>
                  <a:spLocks noChangeArrowheads="1"/>
                </p:cNvSpPr>
                <p:nvPr/>
              </p:nvSpPr>
              <p:spPr bwMode="auto">
                <a:xfrm>
                  <a:off x="2986" y="1112"/>
                  <a:ext cx="441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 F</a:t>
                  </a:r>
                </a:p>
              </p:txBody>
            </p:sp>
            <p:sp>
              <p:nvSpPr>
                <p:cNvPr id="92183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7" y="1112"/>
                  <a:ext cx="442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e</a:t>
                  </a:r>
                </a:p>
              </p:txBody>
            </p:sp>
            <p:sp>
              <p:nvSpPr>
                <p:cNvPr id="92184" name="Rectangle 11"/>
                <p:cNvSpPr>
                  <a:spLocks noChangeArrowheads="1"/>
                </p:cNvSpPr>
                <p:nvPr/>
              </p:nvSpPr>
              <p:spPr bwMode="auto">
                <a:xfrm>
                  <a:off x="3869" y="1112"/>
                  <a:ext cx="441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b</a:t>
                  </a:r>
                </a:p>
              </p:txBody>
            </p:sp>
            <p:sp>
              <p:nvSpPr>
                <p:cNvPr id="92185" name="Rectangle 11"/>
                <p:cNvSpPr>
                  <a:spLocks noChangeArrowheads="1"/>
                </p:cNvSpPr>
                <p:nvPr/>
              </p:nvSpPr>
              <p:spPr bwMode="auto">
                <a:xfrm>
                  <a:off x="4752" y="1112"/>
                  <a:ext cx="442" cy="2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 </a:t>
                  </a:r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  <a:r>
                    <a:rPr lang="en-US" altLang="en-US">
                      <a:solidFill>
                        <a:schemeClr val="hlink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92175" name="Rectangle 11"/>
              <p:cNvSpPr>
                <a:spLocks noChangeArrowheads="1"/>
              </p:cNvSpPr>
              <p:nvPr/>
            </p:nvSpPr>
            <p:spPr bwMode="auto">
              <a:xfrm>
                <a:off x="4311" y="1112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hlink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</p:grpSp>
      </p:grpSp>
      <p:grpSp>
        <p:nvGrpSpPr>
          <p:cNvPr id="92166" name="Group 20"/>
          <p:cNvGrpSpPr>
            <a:grpSpLocks/>
          </p:cNvGrpSpPr>
          <p:nvPr/>
        </p:nvGrpSpPr>
        <p:grpSpPr bwMode="auto">
          <a:xfrm>
            <a:off x="1219200" y="1524000"/>
            <a:ext cx="366713" cy="533400"/>
            <a:chOff x="768" y="960"/>
            <a:chExt cx="231" cy="336"/>
          </a:xfrm>
        </p:grpSpPr>
        <p:sp>
          <p:nvSpPr>
            <p:cNvPr id="58379" name="Line 21"/>
            <p:cNvSpPr>
              <a:spLocks noChangeShapeType="1"/>
            </p:cNvSpPr>
            <p:nvPr/>
          </p:nvSpPr>
          <p:spPr bwMode="auto">
            <a:xfrm flipV="1">
              <a:off x="960" y="960"/>
              <a:ext cx="0" cy="28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92171" name="Text Box 18"/>
            <p:cNvSpPr txBox="1">
              <a:spLocks noChangeArrowheads="1"/>
            </p:cNvSpPr>
            <p:nvPr/>
          </p:nvSpPr>
          <p:spPr bwMode="auto">
            <a:xfrm>
              <a:off x="768" y="1008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Courier New" charset="0"/>
                </a:rPr>
                <a:t>p</a:t>
              </a:r>
            </a:p>
          </p:txBody>
        </p:sp>
      </p:grpSp>
      <p:grpSp>
        <p:nvGrpSpPr>
          <p:cNvPr id="92167" name="Group 23"/>
          <p:cNvGrpSpPr>
            <a:grpSpLocks/>
          </p:cNvGrpSpPr>
          <p:nvPr/>
        </p:nvGrpSpPr>
        <p:grpSpPr bwMode="auto">
          <a:xfrm>
            <a:off x="4738688" y="1524000"/>
            <a:ext cx="366712" cy="533400"/>
            <a:chOff x="768" y="960"/>
            <a:chExt cx="231" cy="336"/>
          </a:xfrm>
        </p:grpSpPr>
        <p:sp>
          <p:nvSpPr>
            <p:cNvPr id="58377" name="Line 24"/>
            <p:cNvSpPr>
              <a:spLocks noChangeShapeType="1"/>
            </p:cNvSpPr>
            <p:nvPr/>
          </p:nvSpPr>
          <p:spPr bwMode="auto">
            <a:xfrm flipV="1">
              <a:off x="960" y="960"/>
              <a:ext cx="0" cy="28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92169" name="Text Box 18"/>
            <p:cNvSpPr txBox="1">
              <a:spLocks noChangeArrowheads="1"/>
            </p:cNvSpPr>
            <p:nvPr/>
          </p:nvSpPr>
          <p:spPr bwMode="auto">
            <a:xfrm>
              <a:off x="768" y="1008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Courier New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224149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CA9F428-4505-B245-9FBC-31E943391E5C}" type="slidenum">
              <a:rPr lang="en-US" altLang="en-US" sz="1000">
                <a:latin typeface="Tahoma" charset="0"/>
              </a:rPr>
              <a:pPr/>
              <a:t>54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strtol</a:t>
            </a:r>
          </a:p>
        </p:txBody>
      </p:sp>
      <p:sp>
        <p:nvSpPr>
          <p:cNvPr id="100355" name="Text Box 17"/>
          <p:cNvSpPr txBox="1">
            <a:spLocks noChangeArrowheads="1"/>
          </p:cNvSpPr>
          <p:nvPr/>
        </p:nvSpPr>
        <p:spPr bwMode="auto">
          <a:xfrm>
            <a:off x="5095875" y="762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Convert string to </a:t>
            </a:r>
            <a:r>
              <a:rPr lang="en-US" altLang="en-US">
                <a:latin typeface="Courier New" charset="0"/>
              </a:rPr>
              <a:t>long int</a:t>
            </a:r>
            <a:r>
              <a:rPr lang="en-US" altLang="en-US" b="0"/>
              <a:t> 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457200" y="1003300"/>
            <a:ext cx="7712075" cy="444500"/>
            <a:chOff x="336" y="1112"/>
            <a:chExt cx="4858" cy="280"/>
          </a:xfrm>
        </p:grpSpPr>
        <p:grpSp>
          <p:nvGrpSpPr>
            <p:cNvPr id="100363" name="Group 5"/>
            <p:cNvGrpSpPr>
              <a:grpSpLocks/>
            </p:cNvGrpSpPr>
            <p:nvPr/>
          </p:nvGrpSpPr>
          <p:grpSpPr bwMode="auto">
            <a:xfrm>
              <a:off x="336" y="1112"/>
              <a:ext cx="4858" cy="280"/>
              <a:chOff x="336" y="1112"/>
              <a:chExt cx="4858" cy="280"/>
            </a:xfrm>
          </p:grpSpPr>
          <p:sp>
            <p:nvSpPr>
              <p:cNvPr id="100365" name="Rectangle 6"/>
              <p:cNvSpPr>
                <a:spLocks noChangeArrowheads="1"/>
              </p:cNvSpPr>
              <p:nvPr/>
            </p:nvSpPr>
            <p:spPr bwMode="auto">
              <a:xfrm>
                <a:off x="336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 </a:t>
                </a:r>
              </a:p>
            </p:txBody>
          </p:sp>
          <p:sp>
            <p:nvSpPr>
              <p:cNvPr id="100366" name="Rectangle 7"/>
              <p:cNvSpPr>
                <a:spLocks noChangeArrowheads="1"/>
              </p:cNvSpPr>
              <p:nvPr/>
            </p:nvSpPr>
            <p:spPr bwMode="auto">
              <a:xfrm>
                <a:off x="778" y="1112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100367" name="Rectangle 8"/>
              <p:cNvSpPr>
                <a:spLocks noChangeArrowheads="1"/>
              </p:cNvSpPr>
              <p:nvPr/>
            </p:nvSpPr>
            <p:spPr bwMode="auto">
              <a:xfrm>
                <a:off x="1219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100368" name="Rectangle 9"/>
              <p:cNvSpPr>
                <a:spLocks noChangeArrowheads="1"/>
              </p:cNvSpPr>
              <p:nvPr/>
            </p:nvSpPr>
            <p:spPr bwMode="auto">
              <a:xfrm>
                <a:off x="1661" y="1112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00369" name="Rectangle 10"/>
              <p:cNvSpPr>
                <a:spLocks noChangeArrowheads="1"/>
              </p:cNvSpPr>
              <p:nvPr/>
            </p:nvSpPr>
            <p:spPr bwMode="auto">
              <a:xfrm>
                <a:off x="2102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00370" name="Rectangle 11"/>
              <p:cNvSpPr>
                <a:spLocks noChangeArrowheads="1"/>
              </p:cNvSpPr>
              <p:nvPr/>
            </p:nvSpPr>
            <p:spPr bwMode="auto">
              <a:xfrm>
                <a:off x="2544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4 </a:t>
                </a:r>
              </a:p>
            </p:txBody>
          </p:sp>
          <p:sp>
            <p:nvSpPr>
              <p:cNvPr id="100371" name="Rectangle 11"/>
              <p:cNvSpPr>
                <a:spLocks noChangeArrowheads="1"/>
              </p:cNvSpPr>
              <p:nvPr/>
            </p:nvSpPr>
            <p:spPr bwMode="auto">
              <a:xfrm>
                <a:off x="2986" y="1112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5 </a:t>
                </a:r>
              </a:p>
            </p:txBody>
          </p:sp>
          <p:sp>
            <p:nvSpPr>
              <p:cNvPr id="100372" name="Rectangle 11"/>
              <p:cNvSpPr>
                <a:spLocks noChangeArrowheads="1"/>
              </p:cNvSpPr>
              <p:nvPr/>
            </p:nvSpPr>
            <p:spPr bwMode="auto">
              <a:xfrm>
                <a:off x="3427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100373" name="Rectangle 11"/>
              <p:cNvSpPr>
                <a:spLocks noChangeArrowheads="1"/>
              </p:cNvSpPr>
              <p:nvPr/>
            </p:nvSpPr>
            <p:spPr bwMode="auto">
              <a:xfrm>
                <a:off x="3869" y="1112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7</a:t>
                </a:r>
              </a:p>
            </p:txBody>
          </p:sp>
          <p:sp>
            <p:nvSpPr>
              <p:cNvPr id="100374" name="Rectangle 11"/>
              <p:cNvSpPr>
                <a:spLocks noChangeArrowheads="1"/>
              </p:cNvSpPr>
              <p:nvPr/>
            </p:nvSpPr>
            <p:spPr bwMode="auto">
              <a:xfrm>
                <a:off x="4752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  <p:sp>
          <p:nvSpPr>
            <p:cNvPr id="100364" name="Rectangle 11"/>
            <p:cNvSpPr>
              <a:spLocks noChangeArrowheads="1"/>
            </p:cNvSpPr>
            <p:nvPr/>
          </p:nvSpPr>
          <p:spPr bwMode="auto">
            <a:xfrm>
              <a:off x="4311" y="1112"/>
              <a:ext cx="441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/>
                <a:t>8 </a:t>
              </a:r>
            </a:p>
          </p:txBody>
        </p:sp>
      </p:grpSp>
      <p:grpSp>
        <p:nvGrpSpPr>
          <p:cNvPr id="100357" name="Group 17"/>
          <p:cNvGrpSpPr>
            <a:grpSpLocks/>
          </p:cNvGrpSpPr>
          <p:nvPr/>
        </p:nvGrpSpPr>
        <p:grpSpPr bwMode="auto">
          <a:xfrm>
            <a:off x="533400" y="1524000"/>
            <a:ext cx="366713" cy="533400"/>
            <a:chOff x="768" y="960"/>
            <a:chExt cx="231" cy="336"/>
          </a:xfrm>
        </p:grpSpPr>
        <p:sp>
          <p:nvSpPr>
            <p:cNvPr id="66570" name="Line 18"/>
            <p:cNvSpPr>
              <a:spLocks noChangeShapeType="1"/>
            </p:cNvSpPr>
            <p:nvPr/>
          </p:nvSpPr>
          <p:spPr bwMode="auto">
            <a:xfrm flipV="1">
              <a:off x="960" y="960"/>
              <a:ext cx="0" cy="28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100362" name="Text Box 18"/>
            <p:cNvSpPr txBox="1">
              <a:spLocks noChangeArrowheads="1"/>
            </p:cNvSpPr>
            <p:nvPr/>
          </p:nvSpPr>
          <p:spPr bwMode="auto">
            <a:xfrm>
              <a:off x="768" y="1008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Courier New" charset="0"/>
                </a:rPr>
                <a:t>s</a:t>
              </a:r>
            </a:p>
          </p:txBody>
        </p:sp>
      </p:grpSp>
      <p:sp>
        <p:nvSpPr>
          <p:cNvPr id="100358" name="Text Box 34"/>
          <p:cNvSpPr txBox="1">
            <a:spLocks noChangeArrowheads="1"/>
          </p:cNvSpPr>
          <p:nvPr/>
        </p:nvSpPr>
        <p:spPr bwMode="auto">
          <a:xfrm>
            <a:off x="381000" y="2209800"/>
            <a:ext cx="82613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long strtol (const char *s, char **endp, int base ); </a:t>
            </a:r>
          </a:p>
        </p:txBody>
      </p:sp>
      <p:sp>
        <p:nvSpPr>
          <p:cNvPr id="100359" name="Text Box 4"/>
          <p:cNvSpPr txBox="1">
            <a:spLocks noChangeArrowheads="1"/>
          </p:cNvSpPr>
          <p:nvPr/>
        </p:nvSpPr>
        <p:spPr bwMode="auto">
          <a:xfrm>
            <a:off x="381000" y="2743200"/>
            <a:ext cx="838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long num;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*end;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errno  = 0;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num = strtol(s, &amp;end, 10);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if (*end == '\0')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printf("%ld\n", num); 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else 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printf("Not a number: it contains %c!\n", *end);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if (errno == ERANGE)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printf("Too big to fit in a long!\n");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                    </a:t>
            </a:r>
          </a:p>
        </p:txBody>
      </p:sp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381000" y="6096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4.7a 	</a:t>
            </a:r>
            <a:r>
              <a:rPr lang="en-US" altLang="en-US" b="0" smtClean="0">
                <a:hlinkClick r:id="rId2" action="ppaction://hlinkfile"/>
              </a:rPr>
              <a:t>e_4_7a_strtol.c</a:t>
            </a:r>
            <a:r>
              <a:rPr lang="en-US" altLang="en-US" b="0" smtClean="0">
                <a:solidFill>
                  <a:srgbClr val="0000FF"/>
                </a:solidFill>
              </a:rPr>
              <a:t>                        </a:t>
            </a:r>
            <a:endParaRPr lang="en-US" altLang="en-US" sz="1600" b="0" smtClean="0"/>
          </a:p>
        </p:txBody>
      </p:sp>
    </p:spTree>
    <p:extLst>
      <p:ext uri="{BB962C8B-B14F-4D97-AF65-F5344CB8AC3E}">
        <p14:creationId xmlns:p14="http://schemas.microsoft.com/office/powerpoint/2010/main" val="794123786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28DAFC9-AD7F-2446-841A-A45FD2AF340B}" type="slidenum">
              <a:rPr lang="en-US" altLang="en-US" sz="1000">
                <a:latin typeface="Tahoma" charset="0"/>
              </a:rPr>
              <a:pPr/>
              <a:t>55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7543800" y="381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strtod</a:t>
            </a:r>
          </a:p>
        </p:txBody>
      </p:sp>
      <p:sp>
        <p:nvSpPr>
          <p:cNvPr id="101379" name="Text Box 17"/>
          <p:cNvSpPr txBox="1">
            <a:spLocks noChangeArrowheads="1"/>
          </p:cNvSpPr>
          <p:nvPr/>
        </p:nvSpPr>
        <p:spPr bwMode="auto">
          <a:xfrm>
            <a:off x="5638800" y="76200"/>
            <a:ext cx="341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Convert string to </a:t>
            </a:r>
            <a:r>
              <a:rPr lang="en-US" altLang="en-US">
                <a:latin typeface="Courier New" charset="0"/>
              </a:rPr>
              <a:t>double</a:t>
            </a:r>
            <a:endParaRPr lang="en-US" altLang="en-US" b="0"/>
          </a:p>
        </p:txBody>
      </p:sp>
      <p:grpSp>
        <p:nvGrpSpPr>
          <p:cNvPr id="101380" name="Group 19"/>
          <p:cNvGrpSpPr>
            <a:grpSpLocks/>
          </p:cNvGrpSpPr>
          <p:nvPr/>
        </p:nvGrpSpPr>
        <p:grpSpPr bwMode="auto">
          <a:xfrm>
            <a:off x="533400" y="1524000"/>
            <a:ext cx="366713" cy="533400"/>
            <a:chOff x="768" y="960"/>
            <a:chExt cx="231" cy="336"/>
          </a:xfrm>
        </p:grpSpPr>
        <p:sp>
          <p:nvSpPr>
            <p:cNvPr id="67606" name="Line 20"/>
            <p:cNvSpPr>
              <a:spLocks noChangeShapeType="1"/>
            </p:cNvSpPr>
            <p:nvPr/>
          </p:nvSpPr>
          <p:spPr bwMode="auto">
            <a:xfrm flipV="1">
              <a:off x="960" y="960"/>
              <a:ext cx="0" cy="28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>
                <a:defRPr/>
              </a:pPr>
              <a:endParaRPr lang="en-US"/>
            </a:p>
          </p:txBody>
        </p:sp>
        <p:sp>
          <p:nvSpPr>
            <p:cNvPr id="101398" name="Text Box 18"/>
            <p:cNvSpPr txBox="1">
              <a:spLocks noChangeArrowheads="1"/>
            </p:cNvSpPr>
            <p:nvPr/>
          </p:nvSpPr>
          <p:spPr bwMode="auto">
            <a:xfrm>
              <a:off x="768" y="1008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Courier New" charset="0"/>
                </a:rPr>
                <a:t>s</a:t>
              </a:r>
            </a:p>
          </p:txBody>
        </p:sp>
      </p:grpSp>
      <p:sp>
        <p:nvSpPr>
          <p:cNvPr id="101381" name="Text Box 34"/>
          <p:cNvSpPr txBox="1">
            <a:spLocks noChangeArrowheads="1"/>
          </p:cNvSpPr>
          <p:nvPr/>
        </p:nvSpPr>
        <p:spPr bwMode="auto">
          <a:xfrm>
            <a:off x="381000" y="2209800"/>
            <a:ext cx="68897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double strtod (const char *s, char **endp); </a:t>
            </a:r>
          </a:p>
        </p:txBody>
      </p:sp>
      <p:grpSp>
        <p:nvGrpSpPr>
          <p:cNvPr id="101382" name="Group 26"/>
          <p:cNvGrpSpPr>
            <a:grpSpLocks/>
          </p:cNvGrpSpPr>
          <p:nvPr/>
        </p:nvGrpSpPr>
        <p:grpSpPr bwMode="auto">
          <a:xfrm>
            <a:off x="457200" y="1003300"/>
            <a:ext cx="7712075" cy="444500"/>
            <a:chOff x="336" y="1112"/>
            <a:chExt cx="4858" cy="280"/>
          </a:xfrm>
        </p:grpSpPr>
        <p:grpSp>
          <p:nvGrpSpPr>
            <p:cNvPr id="101385" name="Group 27"/>
            <p:cNvGrpSpPr>
              <a:grpSpLocks/>
            </p:cNvGrpSpPr>
            <p:nvPr/>
          </p:nvGrpSpPr>
          <p:grpSpPr bwMode="auto">
            <a:xfrm>
              <a:off x="336" y="1112"/>
              <a:ext cx="4858" cy="280"/>
              <a:chOff x="336" y="1112"/>
              <a:chExt cx="4858" cy="280"/>
            </a:xfrm>
          </p:grpSpPr>
          <p:sp>
            <p:nvSpPr>
              <p:cNvPr id="101387" name="Rectangle 6"/>
              <p:cNvSpPr>
                <a:spLocks noChangeArrowheads="1"/>
              </p:cNvSpPr>
              <p:nvPr/>
            </p:nvSpPr>
            <p:spPr bwMode="auto">
              <a:xfrm>
                <a:off x="336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8 </a:t>
                </a:r>
              </a:p>
            </p:txBody>
          </p:sp>
          <p:sp>
            <p:nvSpPr>
              <p:cNvPr id="101388" name="Rectangle 7"/>
              <p:cNvSpPr>
                <a:spLocks noChangeArrowheads="1"/>
              </p:cNvSpPr>
              <p:nvPr/>
            </p:nvSpPr>
            <p:spPr bwMode="auto">
              <a:xfrm>
                <a:off x="778" y="1112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.</a:t>
                </a:r>
              </a:p>
            </p:txBody>
          </p:sp>
          <p:sp>
            <p:nvSpPr>
              <p:cNvPr id="101389" name="Rectangle 8"/>
              <p:cNvSpPr>
                <a:spLocks noChangeArrowheads="1"/>
              </p:cNvSpPr>
              <p:nvPr/>
            </p:nvSpPr>
            <p:spPr bwMode="auto">
              <a:xfrm>
                <a:off x="1219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101390" name="Rectangle 9"/>
              <p:cNvSpPr>
                <a:spLocks noChangeArrowheads="1"/>
              </p:cNvSpPr>
              <p:nvPr/>
            </p:nvSpPr>
            <p:spPr bwMode="auto">
              <a:xfrm>
                <a:off x="1661" y="1112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101391" name="Rectangle 10"/>
              <p:cNvSpPr>
                <a:spLocks noChangeArrowheads="1"/>
              </p:cNvSpPr>
              <p:nvPr/>
            </p:nvSpPr>
            <p:spPr bwMode="auto">
              <a:xfrm>
                <a:off x="2102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FF0000"/>
                    </a:solidFill>
                  </a:rPr>
                  <a:t>\0</a:t>
                </a:r>
                <a:r>
                  <a:rPr lang="en-US" altLang="en-US"/>
                  <a:t> </a:t>
                </a:r>
              </a:p>
            </p:txBody>
          </p:sp>
          <p:sp>
            <p:nvSpPr>
              <p:cNvPr id="101392" name="Rectangle 11"/>
              <p:cNvSpPr>
                <a:spLocks noChangeArrowheads="1"/>
              </p:cNvSpPr>
              <p:nvPr/>
            </p:nvSpPr>
            <p:spPr bwMode="auto">
              <a:xfrm>
                <a:off x="2544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01393" name="Rectangle 11"/>
              <p:cNvSpPr>
                <a:spLocks noChangeArrowheads="1"/>
              </p:cNvSpPr>
              <p:nvPr/>
            </p:nvSpPr>
            <p:spPr bwMode="auto">
              <a:xfrm>
                <a:off x="2986" y="1112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 </a:t>
                </a:r>
              </a:p>
            </p:txBody>
          </p:sp>
          <p:sp>
            <p:nvSpPr>
              <p:cNvPr id="101394" name="Rectangle 11"/>
              <p:cNvSpPr>
                <a:spLocks noChangeArrowheads="1"/>
              </p:cNvSpPr>
              <p:nvPr/>
            </p:nvSpPr>
            <p:spPr bwMode="auto">
              <a:xfrm>
                <a:off x="3427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01395" name="Rectangle 11"/>
              <p:cNvSpPr>
                <a:spLocks noChangeArrowheads="1"/>
              </p:cNvSpPr>
              <p:nvPr/>
            </p:nvSpPr>
            <p:spPr bwMode="auto">
              <a:xfrm>
                <a:off x="3869" y="1112"/>
                <a:ext cx="441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</a:p>
            </p:txBody>
          </p:sp>
          <p:sp>
            <p:nvSpPr>
              <p:cNvPr id="101396" name="Rectangle 11"/>
              <p:cNvSpPr>
                <a:spLocks noChangeArrowheads="1"/>
              </p:cNvSpPr>
              <p:nvPr/>
            </p:nvSpPr>
            <p:spPr bwMode="auto">
              <a:xfrm>
                <a:off x="4752" y="1112"/>
                <a:ext cx="442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algn="r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 </a:t>
                </a:r>
                <a:r>
                  <a:rPr lang="en-US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en-US">
                    <a:solidFill>
                      <a:schemeClr val="hlink"/>
                    </a:solidFill>
                  </a:rPr>
                  <a:t> </a:t>
                </a:r>
              </a:p>
            </p:txBody>
          </p:sp>
        </p:grpSp>
        <p:sp>
          <p:nvSpPr>
            <p:cNvPr id="101386" name="Rectangle 11"/>
            <p:cNvSpPr>
              <a:spLocks noChangeArrowheads="1"/>
            </p:cNvSpPr>
            <p:nvPr/>
          </p:nvSpPr>
          <p:spPr bwMode="auto">
            <a:xfrm>
              <a:off x="4311" y="1112"/>
              <a:ext cx="441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algn="r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/>
                <a:t> </a:t>
              </a:r>
            </a:p>
          </p:txBody>
        </p:sp>
      </p:grpSp>
      <p:sp>
        <p:nvSpPr>
          <p:cNvPr id="101383" name="Text Box 4"/>
          <p:cNvSpPr txBox="1">
            <a:spLocks noChangeArrowheads="1"/>
          </p:cNvSpPr>
          <p:nvPr/>
        </p:nvSpPr>
        <p:spPr bwMode="auto">
          <a:xfrm>
            <a:off x="381000" y="2743200"/>
            <a:ext cx="8382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long num;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*end;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num = strtod(s, &amp;end);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if (*end == '\0')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printf("%f\n", num); 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else 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printf("Not a number: it contains %c!\n", *end);                        </a:t>
            </a:r>
          </a:p>
        </p:txBody>
      </p:sp>
      <p:sp>
        <p:nvSpPr>
          <p:cNvPr id="67593" name="Text Box 41"/>
          <p:cNvSpPr txBox="1">
            <a:spLocks noChangeArrowheads="1"/>
          </p:cNvSpPr>
          <p:nvPr/>
        </p:nvSpPr>
        <p:spPr bwMode="auto">
          <a:xfrm>
            <a:off x="381000" y="6096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4.7b 	</a:t>
            </a:r>
            <a:r>
              <a:rPr lang="en-US" altLang="en-US" b="0" smtClean="0">
                <a:hlinkClick r:id="rId2" action="ppaction://hlinkfile"/>
              </a:rPr>
              <a:t>e_4_7b_strtod.c</a:t>
            </a:r>
            <a:r>
              <a:rPr lang="en-US" altLang="en-US" b="0" smtClean="0">
                <a:solidFill>
                  <a:srgbClr val="0000FF"/>
                </a:solidFill>
              </a:rPr>
              <a:t>                        </a:t>
            </a:r>
            <a:endParaRPr lang="en-US" altLang="en-US" sz="1600" b="0" smtClean="0"/>
          </a:p>
        </p:txBody>
      </p:sp>
    </p:spTree>
    <p:extLst>
      <p:ext uri="{BB962C8B-B14F-4D97-AF65-F5344CB8AC3E}">
        <p14:creationId xmlns:p14="http://schemas.microsoft.com/office/powerpoint/2010/main" val="581544070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5045687-5731-F741-A36B-2DC51687C4D0}" type="slidenum">
              <a:rPr lang="en-US" altLang="en-US" sz="1000">
                <a:latin typeface="Tahoma" charset="0"/>
              </a:rPr>
              <a:pPr/>
              <a:t>56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02402" name="Text Box 17"/>
          <p:cNvSpPr txBox="1">
            <a:spLocks noChangeArrowheads="1"/>
          </p:cNvSpPr>
          <p:nvPr/>
        </p:nvSpPr>
        <p:spPr bwMode="auto">
          <a:xfrm>
            <a:off x="5813425" y="76200"/>
            <a:ext cx="325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Convert string to number</a:t>
            </a:r>
          </a:p>
        </p:txBody>
      </p:sp>
      <p:sp>
        <p:nvSpPr>
          <p:cNvPr id="102403" name="Text Box 34"/>
          <p:cNvSpPr txBox="1">
            <a:spLocks noChangeArrowheads="1"/>
          </p:cNvSpPr>
          <p:nvPr/>
        </p:nvSpPr>
        <p:spPr bwMode="auto">
          <a:xfrm>
            <a:off x="381000" y="762000"/>
            <a:ext cx="7499350" cy="7016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long </a:t>
            </a: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strtol</a:t>
            </a:r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(const char *s, char **endp, int base ); </a:t>
            </a:r>
          </a:p>
        </p:txBody>
      </p:sp>
      <p:sp>
        <p:nvSpPr>
          <p:cNvPr id="102404" name="Text Box 34"/>
          <p:cNvSpPr txBox="1">
            <a:spLocks noChangeArrowheads="1"/>
          </p:cNvSpPr>
          <p:nvPr/>
        </p:nvSpPr>
        <p:spPr bwMode="auto">
          <a:xfrm>
            <a:off x="381000" y="2727325"/>
            <a:ext cx="5822950" cy="7016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double </a:t>
            </a: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strtod</a:t>
            </a:r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(const char *s, char **endp); </a:t>
            </a:r>
          </a:p>
        </p:txBody>
      </p:sp>
      <p:sp>
        <p:nvSpPr>
          <p:cNvPr id="102405" name="Text Box 34"/>
          <p:cNvSpPr txBox="1">
            <a:spLocks noChangeArrowheads="1"/>
          </p:cNvSpPr>
          <p:nvPr/>
        </p:nvSpPr>
        <p:spPr bwMode="auto">
          <a:xfrm>
            <a:off x="381000" y="1736725"/>
            <a:ext cx="7651750" cy="7016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 b="0">
                <a:solidFill>
                  <a:srgbClr val="2133DF"/>
                </a:solidFill>
                <a:latin typeface="Courier New" charset="0"/>
              </a:rPr>
              <a:t>unsigned long </a:t>
            </a:r>
          </a:p>
          <a:p>
            <a:pPr algn="l"/>
            <a:r>
              <a:rPr lang="en-US" altLang="en-US" sz="2000" b="0">
                <a:solidFill>
                  <a:schemeClr val="hlink"/>
                </a:solidFill>
                <a:latin typeface="Courier New" charset="0"/>
              </a:rPr>
              <a:t>strtoul</a:t>
            </a:r>
            <a:r>
              <a:rPr lang="en-US" altLang="en-US" sz="2000" b="0">
                <a:solidFill>
                  <a:srgbClr val="2133DF"/>
                </a:solidFill>
                <a:latin typeface="Courier New" charset="0"/>
              </a:rPr>
              <a:t> (const char *s, char **endp, int base ); </a:t>
            </a:r>
          </a:p>
        </p:txBody>
      </p:sp>
      <p:sp>
        <p:nvSpPr>
          <p:cNvPr id="68615" name="Text Box 24"/>
          <p:cNvSpPr txBox="1">
            <a:spLocks noChangeArrowheads="1"/>
          </p:cNvSpPr>
          <p:nvPr/>
        </p:nvSpPr>
        <p:spPr bwMode="auto">
          <a:xfrm>
            <a:off x="381000" y="6096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4.7c 	</a:t>
            </a:r>
            <a:r>
              <a:rPr lang="en-US" altLang="en-US" b="0" smtClean="0">
                <a:hlinkClick r:id="rId2" action="ppaction://hlinkfile"/>
              </a:rPr>
              <a:t>e_4_7c_strtok.c</a:t>
            </a:r>
            <a:r>
              <a:rPr lang="en-US" altLang="en-US" b="0" smtClean="0">
                <a:solidFill>
                  <a:srgbClr val="0000FF"/>
                </a:solidFill>
              </a:rPr>
              <a:t>                        </a:t>
            </a:r>
            <a:endParaRPr lang="en-US" altLang="en-US" sz="1600" b="0" smtClean="0"/>
          </a:p>
        </p:txBody>
      </p:sp>
      <p:sp>
        <p:nvSpPr>
          <p:cNvPr id="102407" name="Text Box 34"/>
          <p:cNvSpPr txBox="1">
            <a:spLocks noChangeArrowheads="1"/>
          </p:cNvSpPr>
          <p:nvPr/>
        </p:nvSpPr>
        <p:spPr bwMode="auto">
          <a:xfrm>
            <a:off x="2295525" y="3810000"/>
            <a:ext cx="3114675" cy="10064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 b="0">
                <a:solidFill>
                  <a:srgbClr val="2133DF"/>
                </a:solidFill>
              </a:rPr>
              <a:t>Old C conversion functions: </a:t>
            </a:r>
          </a:p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  atoi(), atof()</a:t>
            </a:r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</a:t>
            </a:r>
          </a:p>
          <a:p>
            <a:pPr algn="l"/>
            <a:r>
              <a:rPr lang="en-US" altLang="en-US" sz="2000" b="0">
                <a:solidFill>
                  <a:srgbClr val="2133DF"/>
                </a:solidFill>
              </a:rPr>
              <a:t>      No error detection!</a:t>
            </a:r>
          </a:p>
        </p:txBody>
      </p:sp>
    </p:spTree>
    <p:extLst>
      <p:ext uri="{BB962C8B-B14F-4D97-AF65-F5344CB8AC3E}">
        <p14:creationId xmlns:p14="http://schemas.microsoft.com/office/powerpoint/2010/main" val="383174967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2D9BFF1-B499-C84B-B6D5-8372800309E8}" type="slidenum">
              <a:rPr lang="en-US" altLang="en-US" sz="1000">
                <a:latin typeface="Tahoma" charset="0"/>
              </a:rPr>
              <a:pPr/>
              <a:t>57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152400" y="533400"/>
            <a:ext cx="43434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*name;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name = getName();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*getName(void)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char s[32];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printf("Enter Name: ");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gets(s);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return s; </a:t>
            </a:r>
            <a:endParaRPr lang="en-US" altLang="en-US" sz="2000" b="0">
              <a:solidFill>
                <a:schemeClr val="hlink"/>
              </a:solidFill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}                        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381000" y="6096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4.11 	</a:t>
            </a:r>
            <a:r>
              <a:rPr lang="en-US" altLang="en-US" b="0" smtClean="0">
                <a:hlinkClick r:id="rId2" action="ppaction://hlinkfile"/>
              </a:rPr>
              <a:t>e_4_11_wordcnt.c</a:t>
            </a:r>
            <a:r>
              <a:rPr lang="en-US" altLang="en-US" b="0" smtClean="0">
                <a:solidFill>
                  <a:srgbClr val="0000FF"/>
                </a:solidFill>
                <a:hlinkClick r:id="rId2" action="ppaction://hlinkfile"/>
              </a:rPr>
              <a:t> </a:t>
            </a:r>
            <a:r>
              <a:rPr lang="en-US" altLang="en-US" b="0" smtClean="0">
                <a:solidFill>
                  <a:srgbClr val="0000FF"/>
                </a:solidFill>
              </a:rPr>
              <a:t>   //  in.txt     freq.txt               </a:t>
            </a:r>
          </a:p>
        </p:txBody>
      </p:sp>
      <p:sp>
        <p:nvSpPr>
          <p:cNvPr id="106500" name="Text Box 17"/>
          <p:cNvSpPr txBox="1">
            <a:spLocks noChangeArrowheads="1"/>
          </p:cNvSpPr>
          <p:nvPr/>
        </p:nvSpPr>
        <p:spPr bwMode="auto">
          <a:xfrm>
            <a:off x="196850" y="762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>
                <a:solidFill>
                  <a:schemeClr val="hlink"/>
                </a:solidFill>
              </a:rPr>
              <a:t>Any errors?</a:t>
            </a:r>
          </a:p>
        </p:txBody>
      </p:sp>
      <p:sp>
        <p:nvSpPr>
          <p:cNvPr id="106501" name="Text Box 17"/>
          <p:cNvSpPr txBox="1">
            <a:spLocks noChangeArrowheads="1"/>
          </p:cNvSpPr>
          <p:nvPr/>
        </p:nvSpPr>
        <p:spPr bwMode="auto">
          <a:xfrm>
            <a:off x="217488" y="4495800"/>
            <a:ext cx="36115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 i="1">
                <a:solidFill>
                  <a:schemeClr val="hlink"/>
                </a:solidFill>
              </a:rPr>
              <a:t>Never return the address of </a:t>
            </a:r>
          </a:p>
          <a:p>
            <a:pPr algn="l"/>
            <a:r>
              <a:rPr lang="en-US" altLang="en-US" b="0" i="1">
                <a:solidFill>
                  <a:schemeClr val="hlink"/>
                </a:solidFill>
              </a:rPr>
              <a:t>a local variable!</a:t>
            </a:r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4724400" y="533400"/>
            <a:ext cx="43434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*name;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name = getName();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*getName(void)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{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static</a:t>
            </a: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char s[32];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printf("Enter Name: ");</a:t>
            </a: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gets(s);</a:t>
            </a:r>
          </a:p>
          <a:p>
            <a:pPr algn="l" eaLnBrk="1" hangingPunct="1">
              <a:buFont typeface="Arial" charset="0"/>
              <a:buNone/>
            </a:pPr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return s; </a:t>
            </a:r>
            <a:endParaRPr lang="en-US" altLang="en-US" sz="2000" b="0">
              <a:solidFill>
                <a:schemeClr val="hlink"/>
              </a:solidFill>
            </a:endParaRPr>
          </a:p>
          <a:p>
            <a:pPr algn="l" eaLnBrk="1" hangingPunct="1">
              <a:buFont typeface="Arial" charset="0"/>
              <a:buNone/>
            </a:pPr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}                        </a:t>
            </a:r>
          </a:p>
        </p:txBody>
      </p:sp>
      <p:sp>
        <p:nvSpPr>
          <p:cNvPr id="106503" name="Text Box 17"/>
          <p:cNvSpPr txBox="1">
            <a:spLocks noChangeArrowheads="1"/>
          </p:cNvSpPr>
          <p:nvPr/>
        </p:nvSpPr>
        <p:spPr bwMode="auto">
          <a:xfrm>
            <a:off x="4648200" y="4572000"/>
            <a:ext cx="40417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 i="1">
                <a:solidFill>
                  <a:schemeClr val="hlink"/>
                </a:solidFill>
              </a:rPr>
              <a:t>OK!</a:t>
            </a:r>
          </a:p>
          <a:p>
            <a:pPr algn="l"/>
            <a:r>
              <a:rPr lang="en-US" altLang="en-US" b="0" i="1">
                <a:solidFill>
                  <a:schemeClr val="hlink"/>
                </a:solidFill>
              </a:rPr>
              <a:t>The storage allocated becomes </a:t>
            </a:r>
          </a:p>
          <a:p>
            <a:pPr algn="l"/>
            <a:r>
              <a:rPr lang="en-US" altLang="en-US" b="0" i="1">
                <a:solidFill>
                  <a:schemeClr val="hlink"/>
                </a:solidFill>
              </a:rPr>
              <a:t>permanent for the duration </a:t>
            </a:r>
          </a:p>
          <a:p>
            <a:pPr algn="l"/>
            <a:r>
              <a:rPr lang="en-US" altLang="en-US" b="0" i="1">
                <a:solidFill>
                  <a:schemeClr val="hlink"/>
                </a:solidFill>
              </a:rPr>
              <a:t>of the program</a:t>
            </a:r>
            <a:r>
              <a:rPr lang="en-US" altLang="en-US" b="0">
                <a:solidFill>
                  <a:schemeClr val="hlink"/>
                </a:solidFill>
              </a:rPr>
              <a:t>. </a:t>
            </a:r>
            <a:endParaRPr lang="en-US" alt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71626BA-A8C0-254E-B7A3-EF450410BDD2}" type="slidenum">
              <a:rPr lang="en-US" altLang="en-US" sz="1000">
                <a:latin typeface="Tahoma" charset="0"/>
              </a:rPr>
              <a:pPr/>
              <a:t>58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21859" name="TextBox 129"/>
          <p:cNvSpPr txBox="1">
            <a:spLocks noChangeArrowheads="1"/>
          </p:cNvSpPr>
          <p:nvPr/>
        </p:nvSpPr>
        <p:spPr bwMode="auto">
          <a:xfrm>
            <a:off x="228600" y="2514600"/>
            <a:ext cx="8686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*list[5] = {"today", "now", "up", "season", NULL};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**pa = list;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**pb = list + 2;</a:t>
            </a:r>
          </a:p>
          <a:p>
            <a:pPr algn="l" eaLnBrk="1" hangingPunct="1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printf("%s\n", *pa);</a:t>
            </a:r>
            <a:r>
              <a:rPr lang="en-US" altLang="en-US" sz="2000">
                <a:latin typeface="Courier New" charset="0"/>
              </a:rPr>
              <a:t>  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today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printf("%s\n", *pb);  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up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printf("%s\n", *pa + 2);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day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printf("%d\n", strlen(*pa + 2));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3</a:t>
            </a:r>
            <a:endParaRPr lang="en-US" altLang="en-US" sz="2000"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printf("%d\n", strlen(*pb)); 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</a:t>
            </a:r>
            <a:r>
              <a:rPr lang="en-US" altLang="en-US" sz="2000">
                <a:latin typeface="Courier New" charset="0"/>
              </a:rPr>
              <a:t>	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2</a:t>
            </a:r>
          </a:p>
        </p:txBody>
      </p:sp>
      <p:grpSp>
        <p:nvGrpSpPr>
          <p:cNvPr id="121860" name="Group 128"/>
          <p:cNvGrpSpPr>
            <a:grpSpLocks/>
          </p:cNvGrpSpPr>
          <p:nvPr/>
        </p:nvGrpSpPr>
        <p:grpSpPr bwMode="auto">
          <a:xfrm>
            <a:off x="685800" y="609600"/>
            <a:ext cx="3581400" cy="1752600"/>
            <a:chOff x="748761" y="533400"/>
            <a:chExt cx="4204239" cy="2057400"/>
          </a:xfrm>
        </p:grpSpPr>
        <p:grpSp>
          <p:nvGrpSpPr>
            <p:cNvPr id="121861" name="Group 87"/>
            <p:cNvGrpSpPr>
              <a:grpSpLocks/>
            </p:cNvGrpSpPr>
            <p:nvPr/>
          </p:nvGrpSpPr>
          <p:grpSpPr bwMode="auto">
            <a:xfrm>
              <a:off x="1523560" y="609600"/>
              <a:ext cx="382637" cy="1981199"/>
              <a:chOff x="6019360" y="457200"/>
              <a:chExt cx="382637" cy="1564341"/>
            </a:xfrm>
          </p:grpSpPr>
          <p:sp>
            <p:nvSpPr>
              <p:cNvPr id="90" name="Rectangle 117"/>
              <p:cNvSpPr>
                <a:spLocks noChangeArrowheads="1"/>
              </p:cNvSpPr>
              <p:nvPr/>
            </p:nvSpPr>
            <p:spPr bwMode="auto">
              <a:xfrm>
                <a:off x="6019811" y="457364"/>
                <a:ext cx="382035" cy="34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1" name="Rectangle 117"/>
              <p:cNvSpPr>
                <a:spLocks noChangeArrowheads="1"/>
              </p:cNvSpPr>
              <p:nvPr/>
            </p:nvSpPr>
            <p:spPr bwMode="auto">
              <a:xfrm>
                <a:off x="6019811" y="761959"/>
                <a:ext cx="382035" cy="3457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2" name="Rectangle 117"/>
              <p:cNvSpPr>
                <a:spLocks noChangeArrowheads="1"/>
              </p:cNvSpPr>
              <p:nvPr/>
            </p:nvSpPr>
            <p:spPr bwMode="auto">
              <a:xfrm>
                <a:off x="6019811" y="1066555"/>
                <a:ext cx="382035" cy="3457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3" name="Rectangle 117"/>
              <p:cNvSpPr>
                <a:spLocks noChangeArrowheads="1"/>
              </p:cNvSpPr>
              <p:nvPr/>
            </p:nvSpPr>
            <p:spPr bwMode="auto">
              <a:xfrm>
                <a:off x="6019811" y="1371150"/>
                <a:ext cx="382035" cy="3457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6019811" y="1677217"/>
                <a:ext cx="382035" cy="34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121862" name="Group 83"/>
            <p:cNvGrpSpPr>
              <a:grpSpLocks/>
            </p:cNvGrpSpPr>
            <p:nvPr/>
          </p:nvGrpSpPr>
          <p:grpSpPr bwMode="auto">
            <a:xfrm>
              <a:off x="748760" y="533400"/>
              <a:ext cx="4204239" cy="1676400"/>
              <a:chOff x="151" y="480"/>
              <a:chExt cx="5273" cy="1632"/>
            </a:xfrm>
          </p:grpSpPr>
          <p:grpSp>
            <p:nvGrpSpPr>
              <p:cNvPr id="121868" name="Group 84"/>
              <p:cNvGrpSpPr>
                <a:grpSpLocks/>
              </p:cNvGrpSpPr>
              <p:nvPr/>
            </p:nvGrpSpPr>
            <p:grpSpPr bwMode="auto">
              <a:xfrm>
                <a:off x="2065" y="480"/>
                <a:ext cx="2879" cy="336"/>
                <a:chOff x="2593" y="480"/>
                <a:chExt cx="2879" cy="336"/>
              </a:xfrm>
            </p:grpSpPr>
            <p:sp>
              <p:nvSpPr>
                <p:cNvPr id="79" name="Rectangle 85"/>
                <p:cNvSpPr>
                  <a:spLocks noChangeArrowheads="1"/>
                </p:cNvSpPr>
                <p:nvPr/>
              </p:nvSpPr>
              <p:spPr bwMode="auto">
                <a:xfrm>
                  <a:off x="2593" y="480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12189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7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21894" name="Rectangle 87"/>
                <p:cNvSpPr>
                  <a:spLocks noChangeArrowheads="1"/>
                </p:cNvSpPr>
                <p:nvPr/>
              </p:nvSpPr>
              <p:spPr bwMode="auto">
                <a:xfrm>
                  <a:off x="355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d</a:t>
                  </a:r>
                </a:p>
              </p:txBody>
            </p:sp>
            <p:sp>
              <p:nvSpPr>
                <p:cNvPr id="121895" name="Rectangle 88"/>
                <p:cNvSpPr>
                  <a:spLocks noChangeArrowheads="1"/>
                </p:cNvSpPr>
                <p:nvPr/>
              </p:nvSpPr>
              <p:spPr bwMode="auto">
                <a:xfrm>
                  <a:off x="403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21896" name="Rectangle 89"/>
                <p:cNvSpPr>
                  <a:spLocks noChangeArrowheads="1"/>
                </p:cNvSpPr>
                <p:nvPr/>
              </p:nvSpPr>
              <p:spPr bwMode="auto">
                <a:xfrm>
                  <a:off x="451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y</a:t>
                  </a:r>
                </a:p>
              </p:txBody>
            </p:sp>
            <p:sp>
              <p:nvSpPr>
                <p:cNvPr id="121897" name="Rectangle 90"/>
                <p:cNvSpPr>
                  <a:spLocks noChangeArrowheads="1"/>
                </p:cNvSpPr>
                <p:nvPr/>
              </p:nvSpPr>
              <p:spPr bwMode="auto">
                <a:xfrm>
                  <a:off x="499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21869" name="Group 91"/>
              <p:cNvGrpSpPr>
                <a:grpSpLocks/>
              </p:cNvGrpSpPr>
              <p:nvPr/>
            </p:nvGrpSpPr>
            <p:grpSpPr bwMode="auto">
              <a:xfrm>
                <a:off x="2065" y="912"/>
                <a:ext cx="1919" cy="336"/>
                <a:chOff x="2593" y="912"/>
                <a:chExt cx="1919" cy="336"/>
              </a:xfrm>
            </p:grpSpPr>
            <p:sp>
              <p:nvSpPr>
                <p:cNvPr id="75" name="Rectangle 92"/>
                <p:cNvSpPr>
                  <a:spLocks noChangeArrowheads="1"/>
                </p:cNvSpPr>
                <p:nvPr/>
              </p:nvSpPr>
              <p:spPr bwMode="auto">
                <a:xfrm>
                  <a:off x="2593" y="914"/>
                  <a:ext cx="479" cy="341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121889" name="Rectangle 93"/>
                <p:cNvSpPr>
                  <a:spLocks noChangeArrowheads="1"/>
                </p:cNvSpPr>
                <p:nvPr/>
              </p:nvSpPr>
              <p:spPr bwMode="auto">
                <a:xfrm>
                  <a:off x="307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21890" name="Rectangle 94"/>
                <p:cNvSpPr>
                  <a:spLocks noChangeArrowheads="1"/>
                </p:cNvSpPr>
                <p:nvPr/>
              </p:nvSpPr>
              <p:spPr bwMode="auto">
                <a:xfrm>
                  <a:off x="355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w</a:t>
                  </a:r>
                </a:p>
              </p:txBody>
            </p:sp>
            <p:sp>
              <p:nvSpPr>
                <p:cNvPr id="121891" name="Rectangle 95"/>
                <p:cNvSpPr>
                  <a:spLocks noChangeArrowheads="1"/>
                </p:cNvSpPr>
                <p:nvPr/>
              </p:nvSpPr>
              <p:spPr bwMode="auto">
                <a:xfrm>
                  <a:off x="403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21870" name="Group 96"/>
              <p:cNvGrpSpPr>
                <a:grpSpLocks/>
              </p:cNvGrpSpPr>
              <p:nvPr/>
            </p:nvGrpSpPr>
            <p:grpSpPr bwMode="auto">
              <a:xfrm>
                <a:off x="2065" y="1344"/>
                <a:ext cx="1439" cy="336"/>
                <a:chOff x="2593" y="1344"/>
                <a:chExt cx="1439" cy="336"/>
              </a:xfrm>
            </p:grpSpPr>
            <p:sp>
              <p:nvSpPr>
                <p:cNvPr id="72" name="Rectangle 97"/>
                <p:cNvSpPr>
                  <a:spLocks noChangeArrowheads="1"/>
                </p:cNvSpPr>
                <p:nvPr/>
              </p:nvSpPr>
              <p:spPr bwMode="auto">
                <a:xfrm>
                  <a:off x="2593" y="1344"/>
                  <a:ext cx="479" cy="341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121886" name="Rectangle 98"/>
                <p:cNvSpPr>
                  <a:spLocks noChangeArrowheads="1"/>
                </p:cNvSpPr>
                <p:nvPr/>
              </p:nvSpPr>
              <p:spPr bwMode="auto">
                <a:xfrm>
                  <a:off x="307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p</a:t>
                  </a:r>
                </a:p>
              </p:txBody>
            </p:sp>
            <p:sp>
              <p:nvSpPr>
                <p:cNvPr id="121887" name="Rectangle 99"/>
                <p:cNvSpPr>
                  <a:spLocks noChangeArrowheads="1"/>
                </p:cNvSpPr>
                <p:nvPr/>
              </p:nvSpPr>
              <p:spPr bwMode="auto">
                <a:xfrm>
                  <a:off x="355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21871" name="Group 100"/>
              <p:cNvGrpSpPr>
                <a:grpSpLocks/>
              </p:cNvGrpSpPr>
              <p:nvPr/>
            </p:nvGrpSpPr>
            <p:grpSpPr bwMode="auto">
              <a:xfrm>
                <a:off x="2065" y="1776"/>
                <a:ext cx="3359" cy="336"/>
                <a:chOff x="2065" y="1776"/>
                <a:chExt cx="3359" cy="336"/>
              </a:xfrm>
            </p:grpSpPr>
            <p:sp>
              <p:nvSpPr>
                <p:cNvPr id="65" name="Rectangle 101"/>
                <p:cNvSpPr>
                  <a:spLocks noChangeArrowheads="1"/>
                </p:cNvSpPr>
                <p:nvPr/>
              </p:nvSpPr>
              <p:spPr bwMode="auto">
                <a:xfrm>
                  <a:off x="2065" y="1784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s</a:t>
                  </a:r>
                </a:p>
              </p:txBody>
            </p:sp>
            <p:sp>
              <p:nvSpPr>
                <p:cNvPr id="121879" name="Rectangle 102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e</a:t>
                  </a:r>
                </a:p>
              </p:txBody>
            </p:sp>
            <p:sp>
              <p:nvSpPr>
                <p:cNvPr id="12188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02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21881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0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s</a:t>
                  </a:r>
                </a:p>
              </p:txBody>
            </p:sp>
            <p:sp>
              <p:nvSpPr>
                <p:cNvPr id="121882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8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21883" name="Rectangle 106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n</a:t>
                  </a:r>
                </a:p>
              </p:txBody>
            </p:sp>
            <p:sp>
              <p:nvSpPr>
                <p:cNvPr id="121884" name="Rectangle 107"/>
                <p:cNvSpPr>
                  <a:spLocks noChangeArrowheads="1"/>
                </p:cNvSpPr>
                <p:nvPr/>
              </p:nvSpPr>
              <p:spPr bwMode="auto">
                <a:xfrm>
                  <a:off x="49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21872" name="Group 108"/>
              <p:cNvGrpSpPr>
                <a:grpSpLocks/>
              </p:cNvGrpSpPr>
              <p:nvPr/>
            </p:nvGrpSpPr>
            <p:grpSpPr bwMode="auto">
              <a:xfrm>
                <a:off x="151" y="576"/>
                <a:ext cx="1913" cy="766"/>
                <a:chOff x="151" y="576"/>
                <a:chExt cx="1913" cy="766"/>
              </a:xfrm>
            </p:grpSpPr>
            <p:grpSp>
              <p:nvGrpSpPr>
                <p:cNvPr id="121873" name="Group 109"/>
                <p:cNvGrpSpPr>
                  <a:grpSpLocks/>
                </p:cNvGrpSpPr>
                <p:nvPr/>
              </p:nvGrpSpPr>
              <p:grpSpPr bwMode="auto">
                <a:xfrm>
                  <a:off x="151" y="576"/>
                  <a:ext cx="1001" cy="766"/>
                  <a:chOff x="151" y="576"/>
                  <a:chExt cx="1001" cy="766"/>
                </a:xfrm>
              </p:grpSpPr>
              <p:sp>
                <p:nvSpPr>
                  <p:cNvPr id="6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3" y="576"/>
                    <a:ext cx="479" cy="337"/>
                  </a:xfrm>
                  <a:prstGeom prst="rect">
                    <a:avLst/>
                  </a:prstGeom>
                  <a:solidFill>
                    <a:schemeClr val="accent3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1876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" y="912"/>
                    <a:ext cx="709" cy="4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r>
                      <a:rPr lang="en-US" altLang="en-US" b="0"/>
                      <a:t>list </a:t>
                    </a:r>
                  </a:p>
                </p:txBody>
              </p:sp>
              <p:sp>
                <p:nvSpPr>
                  <p:cNvPr id="121877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542" y="720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87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40" y="72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1863" name="Line 120"/>
            <p:cNvSpPr>
              <a:spLocks noChangeShapeType="1"/>
            </p:cNvSpPr>
            <p:nvPr/>
          </p:nvSpPr>
          <p:spPr bwMode="auto">
            <a:xfrm flipV="1">
              <a:off x="1788476" y="1143000"/>
              <a:ext cx="497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4" name="Line 120"/>
            <p:cNvSpPr>
              <a:spLocks noChangeShapeType="1"/>
            </p:cNvSpPr>
            <p:nvPr/>
          </p:nvSpPr>
          <p:spPr bwMode="auto">
            <a:xfrm flipV="1">
              <a:off x="1788476" y="1600200"/>
              <a:ext cx="497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5" name="Line 120"/>
            <p:cNvSpPr>
              <a:spLocks noChangeShapeType="1"/>
            </p:cNvSpPr>
            <p:nvPr/>
          </p:nvSpPr>
          <p:spPr bwMode="auto">
            <a:xfrm flipV="1">
              <a:off x="1788476" y="1981200"/>
              <a:ext cx="497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186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1562100" y="2247900"/>
              <a:ext cx="381000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67" name="Straight Connector 127"/>
            <p:cNvCxnSpPr>
              <a:cxnSpLocks noChangeShapeType="1"/>
            </p:cNvCxnSpPr>
            <p:nvPr/>
          </p:nvCxnSpPr>
          <p:spPr bwMode="auto">
            <a:xfrm>
              <a:off x="1524000" y="2209800"/>
              <a:ext cx="381000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66405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7C4CA2C-335B-CA42-B8F3-FE86D4834E8C}" type="slidenum">
              <a:rPr lang="en-US" altLang="en-US" sz="1000">
                <a:latin typeface="Tahoma" charset="0"/>
              </a:rPr>
              <a:pPr/>
              <a:t>59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29027" name="TextBox 129"/>
          <p:cNvSpPr txBox="1">
            <a:spLocks noChangeArrowheads="1"/>
          </p:cNvSpPr>
          <p:nvPr/>
        </p:nvSpPr>
        <p:spPr bwMode="auto">
          <a:xfrm>
            <a:off x="228600" y="2514600"/>
            <a:ext cx="8686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*list[5] = {"today", "now", "up", "season", NULL};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**pa = list;</a:t>
            </a:r>
            <a:r>
              <a:rPr lang="en-US" altLang="en-US" sz="2000">
                <a:latin typeface="Courier New" charset="0"/>
              </a:rPr>
              <a:t>       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pa </a:t>
            </a:r>
            <a:r>
              <a:rPr lang="en-US" altLang="en-US" sz="2000" b="0" i="1">
                <a:solidFill>
                  <a:schemeClr val="hlink"/>
                </a:solidFill>
              </a:rPr>
              <a:t>points to “today”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**pb = list + 1;      </a:t>
            </a:r>
            <a:r>
              <a:rPr lang="en-US" altLang="en-US" sz="2000">
                <a:latin typeface="Courier New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pb </a:t>
            </a:r>
            <a:r>
              <a:rPr lang="en-US" altLang="en-US" sz="2000" b="0" i="1">
                <a:solidFill>
                  <a:schemeClr val="hlink"/>
                </a:solidFill>
              </a:rPr>
              <a:t>points to “now”</a:t>
            </a:r>
            <a:endParaRPr lang="pt-BR" altLang="en-US" sz="2000"/>
          </a:p>
          <a:p>
            <a:pPr algn="l"/>
            <a:endParaRPr lang="pt-BR" altLang="en-US" sz="2000">
              <a:latin typeface="Courier New" charset="0"/>
            </a:endParaRPr>
          </a:p>
          <a:p>
            <a:pPr algn="l"/>
            <a:r>
              <a:rPr lang="pt-BR" altLang="en-US" sz="2000">
                <a:solidFill>
                  <a:schemeClr val="folHlink"/>
                </a:solidFill>
                <a:latin typeface="Courier New" charset="0"/>
              </a:rPr>
              <a:t>printf ("%s\n", *list + 2);</a:t>
            </a:r>
            <a:r>
              <a:rPr lang="pt-BR" altLang="en-US" sz="2000">
                <a:latin typeface="Courier New" charset="0"/>
              </a:rPr>
              <a:t> 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// day</a:t>
            </a:r>
            <a:endParaRPr lang="pt-BR" altLang="en-US" sz="2000">
              <a:latin typeface="Courier New" charset="0"/>
            </a:endParaRPr>
          </a:p>
          <a:p>
            <a:pPr algn="l"/>
            <a:r>
              <a:rPr lang="pt-BR" altLang="en-US" sz="2000">
                <a:solidFill>
                  <a:schemeClr val="folHlink"/>
                </a:solidFill>
                <a:latin typeface="Courier New" charset="0"/>
              </a:rPr>
              <a:t>printf ("%d\n", strlen(*pb + 1));</a:t>
            </a:r>
            <a:r>
              <a:rPr lang="pt-BR" altLang="en-US" sz="2000">
                <a:latin typeface="Courier New" charset="0"/>
              </a:rPr>
              <a:t> 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// 2</a:t>
            </a:r>
            <a:endParaRPr lang="pt-BR" altLang="en-US" sz="2000">
              <a:latin typeface="Courier New" charset="0"/>
            </a:endParaRPr>
          </a:p>
          <a:p>
            <a:pPr algn="l"/>
            <a:r>
              <a:rPr lang="pt-BR" altLang="en-US" sz="2000">
                <a:solidFill>
                  <a:schemeClr val="folHlink"/>
                </a:solidFill>
                <a:latin typeface="Courier New" charset="0"/>
              </a:rPr>
              <a:t>putchar(**pb + 2);          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// p</a:t>
            </a:r>
            <a:endParaRPr lang="en-US" altLang="en-US" sz="2000"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putchar(*(*(list + 2)));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u</a:t>
            </a:r>
            <a:r>
              <a:rPr lang="en-US" altLang="en-US" sz="2000">
                <a:latin typeface="Courier New" charset="0"/>
              </a:rPr>
              <a:t> 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putchar(*(*list + 2));  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d</a:t>
            </a: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 ("%s\n", strrchr(list[3], 's') - 1);</a:t>
            </a:r>
            <a:r>
              <a:rPr lang="en-US" altLang="en-US" sz="2000">
                <a:latin typeface="Courier New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ason</a:t>
            </a:r>
            <a:endParaRPr lang="pt-BR" altLang="en-US" sz="2000">
              <a:latin typeface="Courier New" charset="0"/>
            </a:endParaRPr>
          </a:p>
        </p:txBody>
      </p:sp>
      <p:grpSp>
        <p:nvGrpSpPr>
          <p:cNvPr id="129028" name="Group 128"/>
          <p:cNvGrpSpPr>
            <a:grpSpLocks/>
          </p:cNvGrpSpPr>
          <p:nvPr/>
        </p:nvGrpSpPr>
        <p:grpSpPr bwMode="auto">
          <a:xfrm>
            <a:off x="685800" y="609600"/>
            <a:ext cx="3581400" cy="1752600"/>
            <a:chOff x="748761" y="533400"/>
            <a:chExt cx="4204239" cy="2057400"/>
          </a:xfrm>
        </p:grpSpPr>
        <p:grpSp>
          <p:nvGrpSpPr>
            <p:cNvPr id="129029" name="Group 87"/>
            <p:cNvGrpSpPr>
              <a:grpSpLocks/>
            </p:cNvGrpSpPr>
            <p:nvPr/>
          </p:nvGrpSpPr>
          <p:grpSpPr bwMode="auto">
            <a:xfrm>
              <a:off x="1523560" y="609600"/>
              <a:ext cx="382637" cy="1981199"/>
              <a:chOff x="6019360" y="457200"/>
              <a:chExt cx="382637" cy="1564341"/>
            </a:xfrm>
          </p:grpSpPr>
          <p:sp>
            <p:nvSpPr>
              <p:cNvPr id="90" name="Rectangle 117"/>
              <p:cNvSpPr>
                <a:spLocks noChangeArrowheads="1"/>
              </p:cNvSpPr>
              <p:nvPr/>
            </p:nvSpPr>
            <p:spPr bwMode="auto">
              <a:xfrm>
                <a:off x="6019811" y="457364"/>
                <a:ext cx="382035" cy="34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1" name="Rectangle 117"/>
              <p:cNvSpPr>
                <a:spLocks noChangeArrowheads="1"/>
              </p:cNvSpPr>
              <p:nvPr/>
            </p:nvSpPr>
            <p:spPr bwMode="auto">
              <a:xfrm>
                <a:off x="6019811" y="761959"/>
                <a:ext cx="382035" cy="3457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2" name="Rectangle 117"/>
              <p:cNvSpPr>
                <a:spLocks noChangeArrowheads="1"/>
              </p:cNvSpPr>
              <p:nvPr/>
            </p:nvSpPr>
            <p:spPr bwMode="auto">
              <a:xfrm>
                <a:off x="6019811" y="1066555"/>
                <a:ext cx="382035" cy="3457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3" name="Rectangle 117"/>
              <p:cNvSpPr>
                <a:spLocks noChangeArrowheads="1"/>
              </p:cNvSpPr>
              <p:nvPr/>
            </p:nvSpPr>
            <p:spPr bwMode="auto">
              <a:xfrm>
                <a:off x="6019811" y="1371150"/>
                <a:ext cx="382035" cy="3457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6019811" y="1677217"/>
                <a:ext cx="382035" cy="34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129030" name="Group 83"/>
            <p:cNvGrpSpPr>
              <a:grpSpLocks/>
            </p:cNvGrpSpPr>
            <p:nvPr/>
          </p:nvGrpSpPr>
          <p:grpSpPr bwMode="auto">
            <a:xfrm>
              <a:off x="748760" y="533400"/>
              <a:ext cx="4204239" cy="1676400"/>
              <a:chOff x="151" y="480"/>
              <a:chExt cx="5273" cy="1632"/>
            </a:xfrm>
          </p:grpSpPr>
          <p:grpSp>
            <p:nvGrpSpPr>
              <p:cNvPr id="129036" name="Group 84"/>
              <p:cNvGrpSpPr>
                <a:grpSpLocks/>
              </p:cNvGrpSpPr>
              <p:nvPr/>
            </p:nvGrpSpPr>
            <p:grpSpPr bwMode="auto">
              <a:xfrm>
                <a:off x="2065" y="480"/>
                <a:ext cx="2879" cy="336"/>
                <a:chOff x="2593" y="480"/>
                <a:chExt cx="2879" cy="336"/>
              </a:xfrm>
            </p:grpSpPr>
            <p:sp>
              <p:nvSpPr>
                <p:cNvPr id="79" name="Rectangle 85"/>
                <p:cNvSpPr>
                  <a:spLocks noChangeArrowheads="1"/>
                </p:cNvSpPr>
                <p:nvPr/>
              </p:nvSpPr>
              <p:spPr bwMode="auto">
                <a:xfrm>
                  <a:off x="2593" y="480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12906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7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29062" name="Rectangle 87"/>
                <p:cNvSpPr>
                  <a:spLocks noChangeArrowheads="1"/>
                </p:cNvSpPr>
                <p:nvPr/>
              </p:nvSpPr>
              <p:spPr bwMode="auto">
                <a:xfrm>
                  <a:off x="355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d</a:t>
                  </a:r>
                </a:p>
              </p:txBody>
            </p:sp>
            <p:sp>
              <p:nvSpPr>
                <p:cNvPr id="129063" name="Rectangle 88"/>
                <p:cNvSpPr>
                  <a:spLocks noChangeArrowheads="1"/>
                </p:cNvSpPr>
                <p:nvPr/>
              </p:nvSpPr>
              <p:spPr bwMode="auto">
                <a:xfrm>
                  <a:off x="403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29064" name="Rectangle 89"/>
                <p:cNvSpPr>
                  <a:spLocks noChangeArrowheads="1"/>
                </p:cNvSpPr>
                <p:nvPr/>
              </p:nvSpPr>
              <p:spPr bwMode="auto">
                <a:xfrm>
                  <a:off x="451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y</a:t>
                  </a:r>
                </a:p>
              </p:txBody>
            </p:sp>
            <p:sp>
              <p:nvSpPr>
                <p:cNvPr id="129065" name="Rectangle 90"/>
                <p:cNvSpPr>
                  <a:spLocks noChangeArrowheads="1"/>
                </p:cNvSpPr>
                <p:nvPr/>
              </p:nvSpPr>
              <p:spPr bwMode="auto">
                <a:xfrm>
                  <a:off x="499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29037" name="Group 91"/>
              <p:cNvGrpSpPr>
                <a:grpSpLocks/>
              </p:cNvGrpSpPr>
              <p:nvPr/>
            </p:nvGrpSpPr>
            <p:grpSpPr bwMode="auto">
              <a:xfrm>
                <a:off x="2065" y="912"/>
                <a:ext cx="1919" cy="336"/>
                <a:chOff x="2593" y="912"/>
                <a:chExt cx="1919" cy="336"/>
              </a:xfrm>
            </p:grpSpPr>
            <p:sp>
              <p:nvSpPr>
                <p:cNvPr id="75" name="Rectangle 92"/>
                <p:cNvSpPr>
                  <a:spLocks noChangeArrowheads="1"/>
                </p:cNvSpPr>
                <p:nvPr/>
              </p:nvSpPr>
              <p:spPr bwMode="auto">
                <a:xfrm>
                  <a:off x="2593" y="914"/>
                  <a:ext cx="479" cy="341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129057" name="Rectangle 93"/>
                <p:cNvSpPr>
                  <a:spLocks noChangeArrowheads="1"/>
                </p:cNvSpPr>
                <p:nvPr/>
              </p:nvSpPr>
              <p:spPr bwMode="auto">
                <a:xfrm>
                  <a:off x="307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29058" name="Rectangle 94"/>
                <p:cNvSpPr>
                  <a:spLocks noChangeArrowheads="1"/>
                </p:cNvSpPr>
                <p:nvPr/>
              </p:nvSpPr>
              <p:spPr bwMode="auto">
                <a:xfrm>
                  <a:off x="355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w</a:t>
                  </a:r>
                </a:p>
              </p:txBody>
            </p:sp>
            <p:sp>
              <p:nvSpPr>
                <p:cNvPr id="129059" name="Rectangle 95"/>
                <p:cNvSpPr>
                  <a:spLocks noChangeArrowheads="1"/>
                </p:cNvSpPr>
                <p:nvPr/>
              </p:nvSpPr>
              <p:spPr bwMode="auto">
                <a:xfrm>
                  <a:off x="403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29038" name="Group 96"/>
              <p:cNvGrpSpPr>
                <a:grpSpLocks/>
              </p:cNvGrpSpPr>
              <p:nvPr/>
            </p:nvGrpSpPr>
            <p:grpSpPr bwMode="auto">
              <a:xfrm>
                <a:off x="2065" y="1344"/>
                <a:ext cx="1439" cy="336"/>
                <a:chOff x="2593" y="1344"/>
                <a:chExt cx="1439" cy="336"/>
              </a:xfrm>
            </p:grpSpPr>
            <p:sp>
              <p:nvSpPr>
                <p:cNvPr id="72" name="Rectangle 97"/>
                <p:cNvSpPr>
                  <a:spLocks noChangeArrowheads="1"/>
                </p:cNvSpPr>
                <p:nvPr/>
              </p:nvSpPr>
              <p:spPr bwMode="auto">
                <a:xfrm>
                  <a:off x="2593" y="1344"/>
                  <a:ext cx="479" cy="341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129054" name="Rectangle 98"/>
                <p:cNvSpPr>
                  <a:spLocks noChangeArrowheads="1"/>
                </p:cNvSpPr>
                <p:nvPr/>
              </p:nvSpPr>
              <p:spPr bwMode="auto">
                <a:xfrm>
                  <a:off x="307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p</a:t>
                  </a:r>
                </a:p>
              </p:txBody>
            </p:sp>
            <p:sp>
              <p:nvSpPr>
                <p:cNvPr id="129055" name="Rectangle 99"/>
                <p:cNvSpPr>
                  <a:spLocks noChangeArrowheads="1"/>
                </p:cNvSpPr>
                <p:nvPr/>
              </p:nvSpPr>
              <p:spPr bwMode="auto">
                <a:xfrm>
                  <a:off x="355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29039" name="Group 100"/>
              <p:cNvGrpSpPr>
                <a:grpSpLocks/>
              </p:cNvGrpSpPr>
              <p:nvPr/>
            </p:nvGrpSpPr>
            <p:grpSpPr bwMode="auto">
              <a:xfrm>
                <a:off x="2065" y="1776"/>
                <a:ext cx="3359" cy="336"/>
                <a:chOff x="2065" y="1776"/>
                <a:chExt cx="3359" cy="336"/>
              </a:xfrm>
            </p:grpSpPr>
            <p:sp>
              <p:nvSpPr>
                <p:cNvPr id="65" name="Rectangle 101"/>
                <p:cNvSpPr>
                  <a:spLocks noChangeArrowheads="1"/>
                </p:cNvSpPr>
                <p:nvPr/>
              </p:nvSpPr>
              <p:spPr bwMode="auto">
                <a:xfrm>
                  <a:off x="2065" y="1784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s</a:t>
                  </a:r>
                </a:p>
              </p:txBody>
            </p:sp>
            <p:sp>
              <p:nvSpPr>
                <p:cNvPr id="129047" name="Rectangle 102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e</a:t>
                  </a:r>
                </a:p>
              </p:txBody>
            </p:sp>
            <p:sp>
              <p:nvSpPr>
                <p:cNvPr id="12904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02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29049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0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s</a:t>
                  </a:r>
                </a:p>
              </p:txBody>
            </p:sp>
            <p:sp>
              <p:nvSpPr>
                <p:cNvPr id="12905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8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29051" name="Rectangle 106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n</a:t>
                  </a:r>
                </a:p>
              </p:txBody>
            </p:sp>
            <p:sp>
              <p:nvSpPr>
                <p:cNvPr id="129052" name="Rectangle 107"/>
                <p:cNvSpPr>
                  <a:spLocks noChangeArrowheads="1"/>
                </p:cNvSpPr>
                <p:nvPr/>
              </p:nvSpPr>
              <p:spPr bwMode="auto">
                <a:xfrm>
                  <a:off x="49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29040" name="Group 108"/>
              <p:cNvGrpSpPr>
                <a:grpSpLocks/>
              </p:cNvGrpSpPr>
              <p:nvPr/>
            </p:nvGrpSpPr>
            <p:grpSpPr bwMode="auto">
              <a:xfrm>
                <a:off x="151" y="576"/>
                <a:ext cx="1913" cy="766"/>
                <a:chOff x="151" y="576"/>
                <a:chExt cx="1913" cy="766"/>
              </a:xfrm>
            </p:grpSpPr>
            <p:grpSp>
              <p:nvGrpSpPr>
                <p:cNvPr id="129041" name="Group 109"/>
                <p:cNvGrpSpPr>
                  <a:grpSpLocks/>
                </p:cNvGrpSpPr>
                <p:nvPr/>
              </p:nvGrpSpPr>
              <p:grpSpPr bwMode="auto">
                <a:xfrm>
                  <a:off x="151" y="576"/>
                  <a:ext cx="1001" cy="766"/>
                  <a:chOff x="151" y="576"/>
                  <a:chExt cx="1001" cy="766"/>
                </a:xfrm>
              </p:grpSpPr>
              <p:sp>
                <p:nvSpPr>
                  <p:cNvPr id="6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3" y="576"/>
                    <a:ext cx="479" cy="337"/>
                  </a:xfrm>
                  <a:prstGeom prst="rect">
                    <a:avLst/>
                  </a:prstGeom>
                  <a:solidFill>
                    <a:schemeClr val="accent3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9044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" y="912"/>
                    <a:ext cx="709" cy="4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r>
                      <a:rPr lang="en-US" altLang="en-US" b="0"/>
                      <a:t>list </a:t>
                    </a:r>
                  </a:p>
                </p:txBody>
              </p:sp>
              <p:sp>
                <p:nvSpPr>
                  <p:cNvPr id="12904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542" y="720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9042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40" y="72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031" name="Line 120"/>
            <p:cNvSpPr>
              <a:spLocks noChangeShapeType="1"/>
            </p:cNvSpPr>
            <p:nvPr/>
          </p:nvSpPr>
          <p:spPr bwMode="auto">
            <a:xfrm flipV="1">
              <a:off x="1788476" y="1143000"/>
              <a:ext cx="497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2" name="Line 120"/>
            <p:cNvSpPr>
              <a:spLocks noChangeShapeType="1"/>
            </p:cNvSpPr>
            <p:nvPr/>
          </p:nvSpPr>
          <p:spPr bwMode="auto">
            <a:xfrm flipV="1">
              <a:off x="1788476" y="1600200"/>
              <a:ext cx="497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33" name="Line 120"/>
            <p:cNvSpPr>
              <a:spLocks noChangeShapeType="1"/>
            </p:cNvSpPr>
            <p:nvPr/>
          </p:nvSpPr>
          <p:spPr bwMode="auto">
            <a:xfrm flipV="1">
              <a:off x="1788476" y="1981200"/>
              <a:ext cx="497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903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1562100" y="2247900"/>
              <a:ext cx="381000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35" name="Straight Connector 127"/>
            <p:cNvCxnSpPr>
              <a:cxnSpLocks noChangeShapeType="1"/>
            </p:cNvCxnSpPr>
            <p:nvPr/>
          </p:nvCxnSpPr>
          <p:spPr bwMode="auto">
            <a:xfrm>
              <a:off x="1524000" y="2209800"/>
              <a:ext cx="381000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1595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1C1494C-00C4-F545-B632-AE00043624D7}" type="slidenum">
              <a:rPr lang="en-US" altLang="en-US" sz="1000">
                <a:latin typeface="Tahoma" charset="0"/>
              </a:rPr>
              <a:pPr/>
              <a:t>6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985090" name="Group 2"/>
          <p:cNvGraphicFramePr>
            <a:graphicFrameLocks noGrp="1"/>
          </p:cNvGraphicFramePr>
          <p:nvPr/>
        </p:nvGraphicFramePr>
        <p:xfrm>
          <a:off x="1447800" y="3292475"/>
          <a:ext cx="6705600" cy="518048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1447800" y="838200"/>
            <a:ext cx="6858000" cy="22923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a = 12345;</a:t>
            </a: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b = 25;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 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d\n", a, b );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8179C88-48A7-2549-B036-9E0F4A4A1B4E}" type="slidenum">
              <a:rPr lang="en-US" altLang="en-US" sz="1000">
                <a:latin typeface="Tahoma" charset="0"/>
              </a:rPr>
              <a:pPr/>
              <a:t>60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34147" name="TextBox 129"/>
          <p:cNvSpPr txBox="1">
            <a:spLocks noChangeArrowheads="1"/>
          </p:cNvSpPr>
          <p:nvPr/>
        </p:nvSpPr>
        <p:spPr bwMode="auto">
          <a:xfrm>
            <a:off x="228600" y="2514600"/>
            <a:ext cx="8686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*list[5] = {"today", "now", "up", "season", NULL};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**pa = list;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**pb = list + 1;</a:t>
            </a:r>
          </a:p>
          <a:p>
            <a:pPr algn="l"/>
            <a:r>
              <a:rPr lang="pt-BR" altLang="en-US" sz="2000">
                <a:solidFill>
                  <a:schemeClr val="folHlink"/>
                </a:solidFill>
                <a:latin typeface="Courier New" charset="0"/>
              </a:rPr>
              <a:t>pb++;</a:t>
            </a:r>
          </a:p>
          <a:p>
            <a:pPr algn="l"/>
            <a:r>
              <a:rPr lang="pt-BR" altLang="en-US" sz="2000">
                <a:solidFill>
                  <a:schemeClr val="folHlink"/>
                </a:solidFill>
                <a:latin typeface="Courier New" charset="0"/>
              </a:rPr>
              <a:t>printf("%s\n", pb[0] );</a:t>
            </a:r>
            <a:r>
              <a:rPr lang="pt-BR" altLang="en-US" sz="2000">
                <a:latin typeface="Courier New" charset="0"/>
              </a:rPr>
              <a:t>   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//</a:t>
            </a:r>
            <a:r>
              <a:rPr lang="pt-BR" altLang="en-US" sz="2000">
                <a:latin typeface="Courier New" charset="0"/>
              </a:rPr>
              <a:t> 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up</a:t>
            </a:r>
          </a:p>
          <a:p>
            <a:pPr algn="l"/>
            <a:r>
              <a:rPr lang="pt-BR" altLang="en-US" sz="2000">
                <a:solidFill>
                  <a:schemeClr val="folHlink"/>
                </a:solidFill>
                <a:latin typeface="Courier New" charset="0"/>
              </a:rPr>
              <a:t>printf("%s\n", pb[1] );  </a:t>
            </a:r>
            <a:r>
              <a:rPr lang="pt-BR" altLang="en-US" sz="2000">
                <a:latin typeface="Courier New" charset="0"/>
              </a:rPr>
              <a:t> 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// season</a:t>
            </a:r>
            <a:endParaRPr lang="pt-BR" altLang="en-US" sz="2000">
              <a:latin typeface="Courier New" charset="0"/>
            </a:endParaRPr>
          </a:p>
          <a:p>
            <a:pPr algn="l"/>
            <a:r>
              <a:rPr lang="pt-BR" altLang="en-US" sz="2000">
                <a:solidFill>
                  <a:schemeClr val="folHlink"/>
                </a:solidFill>
                <a:latin typeface="Courier New" charset="0"/>
              </a:rPr>
              <a:t>printf("%s\n", pb[-1] ); </a:t>
            </a:r>
            <a:r>
              <a:rPr lang="pt-BR" altLang="en-US" sz="2000">
                <a:latin typeface="Courier New" charset="0"/>
              </a:rPr>
              <a:t> </a:t>
            </a:r>
            <a:r>
              <a:rPr lang="pt-BR" altLang="en-US" sz="2000">
                <a:solidFill>
                  <a:schemeClr val="hlink"/>
                </a:solidFill>
                <a:latin typeface="Courier New" charset="0"/>
              </a:rPr>
              <a:t>// now</a:t>
            </a:r>
            <a:endParaRPr lang="en-US" altLang="en-US" sz="2000"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printf("%.3s\n", pb[1] );</a:t>
            </a:r>
            <a:r>
              <a:rPr lang="en-US" altLang="en-US" sz="2000">
                <a:latin typeface="Courier New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sea</a:t>
            </a:r>
            <a:endParaRPr lang="en-US" altLang="en-US" sz="2000">
              <a:latin typeface="Courier New" charset="0"/>
            </a:endParaRPr>
          </a:p>
        </p:txBody>
      </p:sp>
      <p:grpSp>
        <p:nvGrpSpPr>
          <p:cNvPr id="134148" name="Group 128"/>
          <p:cNvGrpSpPr>
            <a:grpSpLocks/>
          </p:cNvGrpSpPr>
          <p:nvPr/>
        </p:nvGrpSpPr>
        <p:grpSpPr bwMode="auto">
          <a:xfrm>
            <a:off x="685800" y="609600"/>
            <a:ext cx="3581400" cy="1752600"/>
            <a:chOff x="748761" y="533400"/>
            <a:chExt cx="4204239" cy="2057400"/>
          </a:xfrm>
        </p:grpSpPr>
        <p:grpSp>
          <p:nvGrpSpPr>
            <p:cNvPr id="134149" name="Group 87"/>
            <p:cNvGrpSpPr>
              <a:grpSpLocks/>
            </p:cNvGrpSpPr>
            <p:nvPr/>
          </p:nvGrpSpPr>
          <p:grpSpPr bwMode="auto">
            <a:xfrm>
              <a:off x="1523560" y="609600"/>
              <a:ext cx="382637" cy="1981199"/>
              <a:chOff x="6019360" y="457200"/>
              <a:chExt cx="382637" cy="1564341"/>
            </a:xfrm>
          </p:grpSpPr>
          <p:sp>
            <p:nvSpPr>
              <p:cNvPr id="90" name="Rectangle 117"/>
              <p:cNvSpPr>
                <a:spLocks noChangeArrowheads="1"/>
              </p:cNvSpPr>
              <p:nvPr/>
            </p:nvSpPr>
            <p:spPr bwMode="auto">
              <a:xfrm>
                <a:off x="6019811" y="457364"/>
                <a:ext cx="382035" cy="34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1" name="Rectangle 117"/>
              <p:cNvSpPr>
                <a:spLocks noChangeArrowheads="1"/>
              </p:cNvSpPr>
              <p:nvPr/>
            </p:nvSpPr>
            <p:spPr bwMode="auto">
              <a:xfrm>
                <a:off x="6019811" y="761959"/>
                <a:ext cx="382035" cy="3457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2" name="Rectangle 117"/>
              <p:cNvSpPr>
                <a:spLocks noChangeArrowheads="1"/>
              </p:cNvSpPr>
              <p:nvPr/>
            </p:nvSpPr>
            <p:spPr bwMode="auto">
              <a:xfrm>
                <a:off x="6019811" y="1066555"/>
                <a:ext cx="382035" cy="3457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3" name="Rectangle 117"/>
              <p:cNvSpPr>
                <a:spLocks noChangeArrowheads="1"/>
              </p:cNvSpPr>
              <p:nvPr/>
            </p:nvSpPr>
            <p:spPr bwMode="auto">
              <a:xfrm>
                <a:off x="6019811" y="1371150"/>
                <a:ext cx="382035" cy="3457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6019811" y="1677217"/>
                <a:ext cx="382035" cy="34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134150" name="Group 83"/>
            <p:cNvGrpSpPr>
              <a:grpSpLocks/>
            </p:cNvGrpSpPr>
            <p:nvPr/>
          </p:nvGrpSpPr>
          <p:grpSpPr bwMode="auto">
            <a:xfrm>
              <a:off x="748760" y="533400"/>
              <a:ext cx="4204239" cy="1676400"/>
              <a:chOff x="151" y="480"/>
              <a:chExt cx="5273" cy="1632"/>
            </a:xfrm>
          </p:grpSpPr>
          <p:grpSp>
            <p:nvGrpSpPr>
              <p:cNvPr id="134156" name="Group 84"/>
              <p:cNvGrpSpPr>
                <a:grpSpLocks/>
              </p:cNvGrpSpPr>
              <p:nvPr/>
            </p:nvGrpSpPr>
            <p:grpSpPr bwMode="auto">
              <a:xfrm>
                <a:off x="2065" y="480"/>
                <a:ext cx="2879" cy="336"/>
                <a:chOff x="2593" y="480"/>
                <a:chExt cx="2879" cy="336"/>
              </a:xfrm>
            </p:grpSpPr>
            <p:sp>
              <p:nvSpPr>
                <p:cNvPr id="79" name="Rectangle 85"/>
                <p:cNvSpPr>
                  <a:spLocks noChangeArrowheads="1"/>
                </p:cNvSpPr>
                <p:nvPr/>
              </p:nvSpPr>
              <p:spPr bwMode="auto">
                <a:xfrm>
                  <a:off x="2593" y="480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134181" name="Rectangle 86"/>
                <p:cNvSpPr>
                  <a:spLocks noChangeArrowheads="1"/>
                </p:cNvSpPr>
                <p:nvPr/>
              </p:nvSpPr>
              <p:spPr bwMode="auto">
                <a:xfrm>
                  <a:off x="307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34182" name="Rectangle 87"/>
                <p:cNvSpPr>
                  <a:spLocks noChangeArrowheads="1"/>
                </p:cNvSpPr>
                <p:nvPr/>
              </p:nvSpPr>
              <p:spPr bwMode="auto">
                <a:xfrm>
                  <a:off x="355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d</a:t>
                  </a:r>
                </a:p>
              </p:txBody>
            </p:sp>
            <p:sp>
              <p:nvSpPr>
                <p:cNvPr id="134183" name="Rectangle 88"/>
                <p:cNvSpPr>
                  <a:spLocks noChangeArrowheads="1"/>
                </p:cNvSpPr>
                <p:nvPr/>
              </p:nvSpPr>
              <p:spPr bwMode="auto">
                <a:xfrm>
                  <a:off x="403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34184" name="Rectangle 89"/>
                <p:cNvSpPr>
                  <a:spLocks noChangeArrowheads="1"/>
                </p:cNvSpPr>
                <p:nvPr/>
              </p:nvSpPr>
              <p:spPr bwMode="auto">
                <a:xfrm>
                  <a:off x="451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y</a:t>
                  </a:r>
                </a:p>
              </p:txBody>
            </p:sp>
            <p:sp>
              <p:nvSpPr>
                <p:cNvPr id="134185" name="Rectangle 90"/>
                <p:cNvSpPr>
                  <a:spLocks noChangeArrowheads="1"/>
                </p:cNvSpPr>
                <p:nvPr/>
              </p:nvSpPr>
              <p:spPr bwMode="auto">
                <a:xfrm>
                  <a:off x="499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4157" name="Group 91"/>
              <p:cNvGrpSpPr>
                <a:grpSpLocks/>
              </p:cNvGrpSpPr>
              <p:nvPr/>
            </p:nvGrpSpPr>
            <p:grpSpPr bwMode="auto">
              <a:xfrm>
                <a:off x="2065" y="912"/>
                <a:ext cx="1919" cy="336"/>
                <a:chOff x="2593" y="912"/>
                <a:chExt cx="1919" cy="336"/>
              </a:xfrm>
            </p:grpSpPr>
            <p:sp>
              <p:nvSpPr>
                <p:cNvPr id="75" name="Rectangle 92"/>
                <p:cNvSpPr>
                  <a:spLocks noChangeArrowheads="1"/>
                </p:cNvSpPr>
                <p:nvPr/>
              </p:nvSpPr>
              <p:spPr bwMode="auto">
                <a:xfrm>
                  <a:off x="2593" y="914"/>
                  <a:ext cx="479" cy="341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1341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07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341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55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w</a:t>
                  </a:r>
                </a:p>
              </p:txBody>
            </p:sp>
            <p:sp>
              <p:nvSpPr>
                <p:cNvPr id="134179" name="Rectangle 95"/>
                <p:cNvSpPr>
                  <a:spLocks noChangeArrowheads="1"/>
                </p:cNvSpPr>
                <p:nvPr/>
              </p:nvSpPr>
              <p:spPr bwMode="auto">
                <a:xfrm>
                  <a:off x="403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4158" name="Group 96"/>
              <p:cNvGrpSpPr>
                <a:grpSpLocks/>
              </p:cNvGrpSpPr>
              <p:nvPr/>
            </p:nvGrpSpPr>
            <p:grpSpPr bwMode="auto">
              <a:xfrm>
                <a:off x="2065" y="1344"/>
                <a:ext cx="1439" cy="336"/>
                <a:chOff x="2593" y="1344"/>
                <a:chExt cx="1439" cy="336"/>
              </a:xfrm>
            </p:grpSpPr>
            <p:sp>
              <p:nvSpPr>
                <p:cNvPr id="72" name="Rectangle 97"/>
                <p:cNvSpPr>
                  <a:spLocks noChangeArrowheads="1"/>
                </p:cNvSpPr>
                <p:nvPr/>
              </p:nvSpPr>
              <p:spPr bwMode="auto">
                <a:xfrm>
                  <a:off x="2593" y="1344"/>
                  <a:ext cx="479" cy="341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134174" name="Rectangle 98"/>
                <p:cNvSpPr>
                  <a:spLocks noChangeArrowheads="1"/>
                </p:cNvSpPr>
                <p:nvPr/>
              </p:nvSpPr>
              <p:spPr bwMode="auto">
                <a:xfrm>
                  <a:off x="307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p</a:t>
                  </a:r>
                </a:p>
              </p:txBody>
            </p:sp>
            <p:sp>
              <p:nvSpPr>
                <p:cNvPr id="134175" name="Rectangle 99"/>
                <p:cNvSpPr>
                  <a:spLocks noChangeArrowheads="1"/>
                </p:cNvSpPr>
                <p:nvPr/>
              </p:nvSpPr>
              <p:spPr bwMode="auto">
                <a:xfrm>
                  <a:off x="355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4159" name="Group 100"/>
              <p:cNvGrpSpPr>
                <a:grpSpLocks/>
              </p:cNvGrpSpPr>
              <p:nvPr/>
            </p:nvGrpSpPr>
            <p:grpSpPr bwMode="auto">
              <a:xfrm>
                <a:off x="2065" y="1776"/>
                <a:ext cx="3359" cy="336"/>
                <a:chOff x="2065" y="1776"/>
                <a:chExt cx="3359" cy="336"/>
              </a:xfrm>
            </p:grpSpPr>
            <p:sp>
              <p:nvSpPr>
                <p:cNvPr id="65" name="Rectangle 101"/>
                <p:cNvSpPr>
                  <a:spLocks noChangeArrowheads="1"/>
                </p:cNvSpPr>
                <p:nvPr/>
              </p:nvSpPr>
              <p:spPr bwMode="auto">
                <a:xfrm>
                  <a:off x="2065" y="1784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s</a:t>
                  </a:r>
                </a:p>
              </p:txBody>
            </p:sp>
            <p:sp>
              <p:nvSpPr>
                <p:cNvPr id="134167" name="Rectangle 102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e</a:t>
                  </a:r>
                </a:p>
              </p:txBody>
            </p:sp>
            <p:sp>
              <p:nvSpPr>
                <p:cNvPr id="13416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02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34169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0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s</a:t>
                  </a:r>
                </a:p>
              </p:txBody>
            </p:sp>
            <p:sp>
              <p:nvSpPr>
                <p:cNvPr id="13417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8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34171" name="Rectangle 106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n</a:t>
                  </a:r>
                </a:p>
              </p:txBody>
            </p:sp>
            <p:sp>
              <p:nvSpPr>
                <p:cNvPr id="134172" name="Rectangle 107"/>
                <p:cNvSpPr>
                  <a:spLocks noChangeArrowheads="1"/>
                </p:cNvSpPr>
                <p:nvPr/>
              </p:nvSpPr>
              <p:spPr bwMode="auto">
                <a:xfrm>
                  <a:off x="49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4160" name="Group 108"/>
              <p:cNvGrpSpPr>
                <a:grpSpLocks/>
              </p:cNvGrpSpPr>
              <p:nvPr/>
            </p:nvGrpSpPr>
            <p:grpSpPr bwMode="auto">
              <a:xfrm>
                <a:off x="151" y="576"/>
                <a:ext cx="1913" cy="766"/>
                <a:chOff x="151" y="576"/>
                <a:chExt cx="1913" cy="766"/>
              </a:xfrm>
            </p:grpSpPr>
            <p:grpSp>
              <p:nvGrpSpPr>
                <p:cNvPr id="134161" name="Group 109"/>
                <p:cNvGrpSpPr>
                  <a:grpSpLocks/>
                </p:cNvGrpSpPr>
                <p:nvPr/>
              </p:nvGrpSpPr>
              <p:grpSpPr bwMode="auto">
                <a:xfrm>
                  <a:off x="151" y="576"/>
                  <a:ext cx="1001" cy="766"/>
                  <a:chOff x="151" y="576"/>
                  <a:chExt cx="1001" cy="766"/>
                </a:xfrm>
              </p:grpSpPr>
              <p:sp>
                <p:nvSpPr>
                  <p:cNvPr id="6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3" y="576"/>
                    <a:ext cx="479" cy="337"/>
                  </a:xfrm>
                  <a:prstGeom prst="rect">
                    <a:avLst/>
                  </a:prstGeom>
                  <a:solidFill>
                    <a:schemeClr val="accent3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4164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" y="912"/>
                    <a:ext cx="709" cy="4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r>
                      <a:rPr lang="en-US" altLang="en-US" b="0"/>
                      <a:t>list </a:t>
                    </a:r>
                  </a:p>
                </p:txBody>
              </p:sp>
              <p:sp>
                <p:nvSpPr>
                  <p:cNvPr id="13416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542" y="720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162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40" y="72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4151" name="Line 120"/>
            <p:cNvSpPr>
              <a:spLocks noChangeShapeType="1"/>
            </p:cNvSpPr>
            <p:nvPr/>
          </p:nvSpPr>
          <p:spPr bwMode="auto">
            <a:xfrm flipV="1">
              <a:off x="1788476" y="1143000"/>
              <a:ext cx="497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2" name="Line 120"/>
            <p:cNvSpPr>
              <a:spLocks noChangeShapeType="1"/>
            </p:cNvSpPr>
            <p:nvPr/>
          </p:nvSpPr>
          <p:spPr bwMode="auto">
            <a:xfrm flipV="1">
              <a:off x="1788476" y="1600200"/>
              <a:ext cx="497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3" name="Line 120"/>
            <p:cNvSpPr>
              <a:spLocks noChangeShapeType="1"/>
            </p:cNvSpPr>
            <p:nvPr/>
          </p:nvSpPr>
          <p:spPr bwMode="auto">
            <a:xfrm flipV="1">
              <a:off x="1788476" y="1981200"/>
              <a:ext cx="497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415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1562100" y="2247900"/>
              <a:ext cx="381000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55" name="Straight Connector 127"/>
            <p:cNvCxnSpPr>
              <a:cxnSpLocks noChangeShapeType="1"/>
            </p:cNvCxnSpPr>
            <p:nvPr/>
          </p:nvCxnSpPr>
          <p:spPr bwMode="auto">
            <a:xfrm>
              <a:off x="1524000" y="2209800"/>
              <a:ext cx="381000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6728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2812223-7F18-404E-A743-C74190EBC4E0}" type="slidenum">
              <a:rPr lang="en-US" altLang="en-US" sz="1000">
                <a:latin typeface="Tahoma" charset="0"/>
              </a:rPr>
              <a:pPr/>
              <a:t>61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37219" name="TextBox 129"/>
          <p:cNvSpPr txBox="1">
            <a:spLocks noChangeArrowheads="1"/>
          </p:cNvSpPr>
          <p:nvPr/>
        </p:nvSpPr>
        <p:spPr bwMode="auto">
          <a:xfrm>
            <a:off x="228600" y="2514600"/>
            <a:ext cx="8686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*list[5] = {"today", "now", "up", "season", NULL};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**pa = list;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**pb = list + 2;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*temp;</a:t>
            </a:r>
          </a:p>
          <a:p>
            <a:pPr algn="l" eaLnBrk="1" hangingPunct="1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strcpy(*pa, *pb);</a:t>
            </a:r>
            <a:r>
              <a:rPr lang="en-US" altLang="en-US" sz="2000">
                <a:latin typeface="Courier New" charset="0"/>
              </a:rPr>
              <a:t>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</a:rPr>
              <a:t>does not work: explain why?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*pa = *pb;     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</a:rPr>
              <a:t>now two pointers point to “up”</a:t>
            </a:r>
            <a:endParaRPr lang="en-US" altLang="en-US" sz="2000"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temp = (char *) malloc(strlen(*pb) + 1);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strcpy(temp, *pb);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chemeClr val="hlink"/>
                </a:solidFill>
              </a:rPr>
              <a:t>copy “up” to temp</a:t>
            </a:r>
            <a:endParaRPr lang="en-US" altLang="en-US" sz="2000">
              <a:latin typeface="Courier New" charset="0"/>
            </a:endParaRPr>
          </a:p>
        </p:txBody>
      </p:sp>
      <p:grpSp>
        <p:nvGrpSpPr>
          <p:cNvPr id="137220" name="Group 4"/>
          <p:cNvGrpSpPr>
            <a:grpSpLocks/>
          </p:cNvGrpSpPr>
          <p:nvPr/>
        </p:nvGrpSpPr>
        <p:grpSpPr bwMode="auto">
          <a:xfrm>
            <a:off x="534988" y="609600"/>
            <a:ext cx="3732212" cy="1752600"/>
            <a:chOff x="337" y="384"/>
            <a:chExt cx="2351" cy="1104"/>
          </a:xfrm>
        </p:grpSpPr>
        <p:grpSp>
          <p:nvGrpSpPr>
            <p:cNvPr id="137221" name="Group 5"/>
            <p:cNvGrpSpPr>
              <a:grpSpLocks/>
            </p:cNvGrpSpPr>
            <p:nvPr/>
          </p:nvGrpSpPr>
          <p:grpSpPr bwMode="auto">
            <a:xfrm>
              <a:off x="848" y="425"/>
              <a:ext cx="205" cy="1063"/>
              <a:chOff x="848" y="425"/>
              <a:chExt cx="205" cy="1063"/>
            </a:xfrm>
          </p:grpSpPr>
          <p:sp>
            <p:nvSpPr>
              <p:cNvPr id="90" name="Rectangle 117"/>
              <p:cNvSpPr>
                <a:spLocks noChangeArrowheads="1"/>
              </p:cNvSpPr>
              <p:nvPr/>
            </p:nvSpPr>
            <p:spPr bwMode="auto">
              <a:xfrm>
                <a:off x="848" y="425"/>
                <a:ext cx="205" cy="2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1" name="Rectangle 117"/>
              <p:cNvSpPr>
                <a:spLocks noChangeArrowheads="1"/>
              </p:cNvSpPr>
              <p:nvPr/>
            </p:nvSpPr>
            <p:spPr bwMode="auto">
              <a:xfrm>
                <a:off x="848" y="632"/>
                <a:ext cx="205" cy="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2" name="Rectangle 117"/>
              <p:cNvSpPr>
                <a:spLocks noChangeArrowheads="1"/>
              </p:cNvSpPr>
              <p:nvPr/>
            </p:nvSpPr>
            <p:spPr bwMode="auto">
              <a:xfrm>
                <a:off x="848" y="839"/>
                <a:ext cx="205" cy="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3" name="Rectangle 117"/>
              <p:cNvSpPr>
                <a:spLocks noChangeArrowheads="1"/>
              </p:cNvSpPr>
              <p:nvPr/>
            </p:nvSpPr>
            <p:spPr bwMode="auto">
              <a:xfrm>
                <a:off x="848" y="1046"/>
                <a:ext cx="205" cy="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848" y="1254"/>
                <a:ext cx="205" cy="2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137222" name="Group 11"/>
            <p:cNvGrpSpPr>
              <a:grpSpLocks/>
            </p:cNvGrpSpPr>
            <p:nvPr/>
          </p:nvGrpSpPr>
          <p:grpSpPr bwMode="auto">
            <a:xfrm>
              <a:off x="337" y="384"/>
              <a:ext cx="2351" cy="900"/>
              <a:chOff x="337" y="384"/>
              <a:chExt cx="2351" cy="900"/>
            </a:xfrm>
          </p:grpSpPr>
          <p:grpSp>
            <p:nvGrpSpPr>
              <p:cNvPr id="137228" name="Group 84"/>
              <p:cNvGrpSpPr>
                <a:grpSpLocks/>
              </p:cNvGrpSpPr>
              <p:nvPr/>
            </p:nvGrpSpPr>
            <p:grpSpPr bwMode="auto">
              <a:xfrm>
                <a:off x="1251" y="384"/>
                <a:ext cx="1232" cy="185"/>
                <a:chOff x="2593" y="480"/>
                <a:chExt cx="2879" cy="336"/>
              </a:xfrm>
            </p:grpSpPr>
            <p:sp>
              <p:nvSpPr>
                <p:cNvPr id="79" name="Rectangle 85"/>
                <p:cNvSpPr>
                  <a:spLocks noChangeArrowheads="1"/>
                </p:cNvSpPr>
                <p:nvPr/>
              </p:nvSpPr>
              <p:spPr bwMode="auto">
                <a:xfrm>
                  <a:off x="2593" y="480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1372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7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37254" name="Rectangle 87"/>
                <p:cNvSpPr>
                  <a:spLocks noChangeArrowheads="1"/>
                </p:cNvSpPr>
                <p:nvPr/>
              </p:nvSpPr>
              <p:spPr bwMode="auto">
                <a:xfrm>
                  <a:off x="355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d</a:t>
                  </a:r>
                </a:p>
              </p:txBody>
            </p:sp>
            <p:sp>
              <p:nvSpPr>
                <p:cNvPr id="137255" name="Rectangle 88"/>
                <p:cNvSpPr>
                  <a:spLocks noChangeArrowheads="1"/>
                </p:cNvSpPr>
                <p:nvPr/>
              </p:nvSpPr>
              <p:spPr bwMode="auto">
                <a:xfrm>
                  <a:off x="403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37256" name="Rectangle 89"/>
                <p:cNvSpPr>
                  <a:spLocks noChangeArrowheads="1"/>
                </p:cNvSpPr>
                <p:nvPr/>
              </p:nvSpPr>
              <p:spPr bwMode="auto">
                <a:xfrm>
                  <a:off x="451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y</a:t>
                  </a:r>
                </a:p>
              </p:txBody>
            </p:sp>
            <p:sp>
              <p:nvSpPr>
                <p:cNvPr id="137257" name="Rectangle 90"/>
                <p:cNvSpPr>
                  <a:spLocks noChangeArrowheads="1"/>
                </p:cNvSpPr>
                <p:nvPr/>
              </p:nvSpPr>
              <p:spPr bwMode="auto">
                <a:xfrm>
                  <a:off x="499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7229" name="Group 91"/>
              <p:cNvGrpSpPr>
                <a:grpSpLocks/>
              </p:cNvGrpSpPr>
              <p:nvPr/>
            </p:nvGrpSpPr>
            <p:grpSpPr bwMode="auto">
              <a:xfrm>
                <a:off x="1251" y="622"/>
                <a:ext cx="821" cy="186"/>
                <a:chOff x="2593" y="912"/>
                <a:chExt cx="1919" cy="336"/>
              </a:xfrm>
            </p:grpSpPr>
            <p:sp>
              <p:nvSpPr>
                <p:cNvPr id="75" name="Rectangle 92"/>
                <p:cNvSpPr>
                  <a:spLocks noChangeArrowheads="1"/>
                </p:cNvSpPr>
                <p:nvPr/>
              </p:nvSpPr>
              <p:spPr bwMode="auto">
                <a:xfrm>
                  <a:off x="2593" y="914"/>
                  <a:ext cx="479" cy="33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137249" name="Rectangle 93"/>
                <p:cNvSpPr>
                  <a:spLocks noChangeArrowheads="1"/>
                </p:cNvSpPr>
                <p:nvPr/>
              </p:nvSpPr>
              <p:spPr bwMode="auto">
                <a:xfrm>
                  <a:off x="307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37250" name="Rectangle 94"/>
                <p:cNvSpPr>
                  <a:spLocks noChangeArrowheads="1"/>
                </p:cNvSpPr>
                <p:nvPr/>
              </p:nvSpPr>
              <p:spPr bwMode="auto">
                <a:xfrm>
                  <a:off x="355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w</a:t>
                  </a:r>
                </a:p>
              </p:txBody>
            </p:sp>
            <p:sp>
              <p:nvSpPr>
                <p:cNvPr id="137251" name="Rectangle 95"/>
                <p:cNvSpPr>
                  <a:spLocks noChangeArrowheads="1"/>
                </p:cNvSpPr>
                <p:nvPr/>
              </p:nvSpPr>
              <p:spPr bwMode="auto">
                <a:xfrm>
                  <a:off x="403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7230" name="Group 96"/>
              <p:cNvGrpSpPr>
                <a:grpSpLocks/>
              </p:cNvGrpSpPr>
              <p:nvPr/>
            </p:nvGrpSpPr>
            <p:grpSpPr bwMode="auto">
              <a:xfrm>
                <a:off x="1251" y="860"/>
                <a:ext cx="616" cy="186"/>
                <a:chOff x="2593" y="1344"/>
                <a:chExt cx="1439" cy="336"/>
              </a:xfrm>
            </p:grpSpPr>
            <p:sp>
              <p:nvSpPr>
                <p:cNvPr id="72" name="Rectangle 97"/>
                <p:cNvSpPr>
                  <a:spLocks noChangeArrowheads="1"/>
                </p:cNvSpPr>
                <p:nvPr/>
              </p:nvSpPr>
              <p:spPr bwMode="auto">
                <a:xfrm>
                  <a:off x="2593" y="1344"/>
                  <a:ext cx="479" cy="33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137246" name="Rectangle 98"/>
                <p:cNvSpPr>
                  <a:spLocks noChangeArrowheads="1"/>
                </p:cNvSpPr>
                <p:nvPr/>
              </p:nvSpPr>
              <p:spPr bwMode="auto">
                <a:xfrm>
                  <a:off x="307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p</a:t>
                  </a:r>
                </a:p>
              </p:txBody>
            </p:sp>
            <p:sp>
              <p:nvSpPr>
                <p:cNvPr id="137247" name="Rectangle 99"/>
                <p:cNvSpPr>
                  <a:spLocks noChangeArrowheads="1"/>
                </p:cNvSpPr>
                <p:nvPr/>
              </p:nvSpPr>
              <p:spPr bwMode="auto">
                <a:xfrm>
                  <a:off x="355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7231" name="Group 100"/>
              <p:cNvGrpSpPr>
                <a:grpSpLocks/>
              </p:cNvGrpSpPr>
              <p:nvPr/>
            </p:nvGrpSpPr>
            <p:grpSpPr bwMode="auto">
              <a:xfrm>
                <a:off x="1251" y="1099"/>
                <a:ext cx="1437" cy="185"/>
                <a:chOff x="2065" y="1776"/>
                <a:chExt cx="3359" cy="336"/>
              </a:xfrm>
            </p:grpSpPr>
            <p:sp>
              <p:nvSpPr>
                <p:cNvPr id="65" name="Rectangle 101"/>
                <p:cNvSpPr>
                  <a:spLocks noChangeArrowheads="1"/>
                </p:cNvSpPr>
                <p:nvPr/>
              </p:nvSpPr>
              <p:spPr bwMode="auto">
                <a:xfrm>
                  <a:off x="2065" y="1780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s</a:t>
                  </a:r>
                </a:p>
              </p:txBody>
            </p:sp>
            <p:sp>
              <p:nvSpPr>
                <p:cNvPr id="137239" name="Rectangle 102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e</a:t>
                  </a:r>
                </a:p>
              </p:txBody>
            </p:sp>
            <p:sp>
              <p:nvSpPr>
                <p:cNvPr id="13724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02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37241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0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s</a:t>
                  </a:r>
                </a:p>
              </p:txBody>
            </p:sp>
            <p:sp>
              <p:nvSpPr>
                <p:cNvPr id="137242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8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37243" name="Rectangle 106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n</a:t>
                  </a:r>
                </a:p>
              </p:txBody>
            </p:sp>
            <p:sp>
              <p:nvSpPr>
                <p:cNvPr id="137244" name="Rectangle 107"/>
                <p:cNvSpPr>
                  <a:spLocks noChangeArrowheads="1"/>
                </p:cNvSpPr>
                <p:nvPr/>
              </p:nvSpPr>
              <p:spPr bwMode="auto">
                <a:xfrm>
                  <a:off x="49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7232" name="Group 36"/>
              <p:cNvGrpSpPr>
                <a:grpSpLocks/>
              </p:cNvGrpSpPr>
              <p:nvPr/>
            </p:nvGrpSpPr>
            <p:grpSpPr bwMode="auto">
              <a:xfrm>
                <a:off x="337" y="437"/>
                <a:ext cx="911" cy="474"/>
                <a:chOff x="337" y="437"/>
                <a:chExt cx="911" cy="474"/>
              </a:xfrm>
            </p:grpSpPr>
            <p:grpSp>
              <p:nvGrpSpPr>
                <p:cNvPr id="137233" name="Group 109"/>
                <p:cNvGrpSpPr>
                  <a:grpSpLocks/>
                </p:cNvGrpSpPr>
                <p:nvPr/>
              </p:nvGrpSpPr>
              <p:grpSpPr bwMode="auto">
                <a:xfrm>
                  <a:off x="337" y="437"/>
                  <a:ext cx="523" cy="474"/>
                  <a:chOff x="-71" y="576"/>
                  <a:chExt cx="1223" cy="859"/>
                </a:xfrm>
              </p:grpSpPr>
              <p:sp>
                <p:nvSpPr>
                  <p:cNvPr id="6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3" y="576"/>
                    <a:ext cx="479" cy="337"/>
                  </a:xfrm>
                  <a:prstGeom prst="rect">
                    <a:avLst/>
                  </a:prstGeom>
                  <a:solidFill>
                    <a:schemeClr val="accent3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7236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71" y="912"/>
                    <a:ext cx="931" cy="5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r>
                      <a:rPr lang="en-US" altLang="en-US" b="0"/>
                      <a:t>list </a:t>
                    </a:r>
                  </a:p>
                </p:txBody>
              </p:sp>
              <p:sp>
                <p:nvSpPr>
                  <p:cNvPr id="137237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542" y="720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234" name="Line 120"/>
                <p:cNvSpPr>
                  <a:spLocks noChangeShapeType="1"/>
                </p:cNvSpPr>
                <p:nvPr/>
              </p:nvSpPr>
              <p:spPr bwMode="auto">
                <a:xfrm>
                  <a:off x="983" y="516"/>
                  <a:ext cx="265" cy="348"/>
                </a:xfrm>
                <a:prstGeom prst="line">
                  <a:avLst/>
                </a:prstGeom>
                <a:noFill/>
                <a:ln w="317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223" name="Line 120"/>
            <p:cNvSpPr>
              <a:spLocks noChangeShapeType="1"/>
            </p:cNvSpPr>
            <p:nvPr/>
          </p:nvSpPr>
          <p:spPr bwMode="auto">
            <a:xfrm flipV="1">
              <a:off x="990" y="71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24" name="Line 120"/>
            <p:cNvSpPr>
              <a:spLocks noChangeShapeType="1"/>
            </p:cNvSpPr>
            <p:nvPr/>
          </p:nvSpPr>
          <p:spPr bwMode="auto">
            <a:xfrm flipV="1">
              <a:off x="990" y="95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25" name="Line 120"/>
            <p:cNvSpPr>
              <a:spLocks noChangeShapeType="1"/>
            </p:cNvSpPr>
            <p:nvPr/>
          </p:nvSpPr>
          <p:spPr bwMode="auto">
            <a:xfrm flipV="1">
              <a:off x="990" y="116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722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869" y="1304"/>
              <a:ext cx="204" cy="1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27" name="Straight Connector 127"/>
            <p:cNvCxnSpPr>
              <a:cxnSpLocks noChangeShapeType="1"/>
            </p:cNvCxnSpPr>
            <p:nvPr/>
          </p:nvCxnSpPr>
          <p:spPr bwMode="auto">
            <a:xfrm>
              <a:off x="848" y="1284"/>
              <a:ext cx="204" cy="1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10064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2812223-7F18-404E-A743-C74190EBC4E0}" type="slidenum">
              <a:rPr lang="en-US" altLang="en-US" sz="1000">
                <a:latin typeface="Tahoma" charset="0"/>
              </a:rPr>
              <a:pPr/>
              <a:t>62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37219" name="TextBox 129"/>
          <p:cNvSpPr txBox="1">
            <a:spLocks noChangeArrowheads="1"/>
          </p:cNvSpPr>
          <p:nvPr/>
        </p:nvSpPr>
        <p:spPr bwMode="auto">
          <a:xfrm>
            <a:off x="228600" y="2514600"/>
            <a:ext cx="8686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*list[5] = {"today", "now", "up", "season", NULL};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**pa = list;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**pb = list + 2;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char *temp;</a:t>
            </a:r>
          </a:p>
          <a:p>
            <a:pPr algn="l" eaLnBrk="1" hangingPunct="1"/>
            <a:endParaRPr lang="en-US" altLang="en-US" sz="2000">
              <a:solidFill>
                <a:schemeClr val="folHlink"/>
              </a:solidFill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strcpy(*pa, *pb);</a:t>
            </a:r>
            <a:r>
              <a:rPr lang="en-US" altLang="en-US" sz="2000">
                <a:latin typeface="Courier New" charset="0"/>
              </a:rPr>
              <a:t>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</a:rPr>
              <a:t>does not work: explain why?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*pa = *pb;     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rgbClr val="FF0000"/>
                </a:solidFill>
              </a:rPr>
              <a:t>now two pointers point to “up”</a:t>
            </a:r>
            <a:endParaRPr lang="en-US" altLang="en-US" sz="2000">
              <a:latin typeface="Courier New" charset="0"/>
            </a:endParaRP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temp = (char *) malloc(strlen(*pb) + 1);</a:t>
            </a:r>
          </a:p>
          <a:p>
            <a:pPr algn="l" eaLnBrk="1" hangingPunct="1"/>
            <a:r>
              <a:rPr lang="en-US" altLang="en-US" sz="2000">
                <a:solidFill>
                  <a:schemeClr val="folHlink"/>
                </a:solidFill>
                <a:latin typeface="Courier New" charset="0"/>
              </a:rPr>
              <a:t>strcpy(temp, *pb);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altLang="en-US" sz="2000" b="0" i="1">
                <a:solidFill>
                  <a:schemeClr val="hlink"/>
                </a:solidFill>
              </a:rPr>
              <a:t>copy “up” to temp</a:t>
            </a:r>
            <a:endParaRPr lang="en-US" altLang="en-US" sz="2000">
              <a:latin typeface="Courier New" charset="0"/>
            </a:endParaRPr>
          </a:p>
        </p:txBody>
      </p:sp>
      <p:grpSp>
        <p:nvGrpSpPr>
          <p:cNvPr id="137220" name="Group 4"/>
          <p:cNvGrpSpPr>
            <a:grpSpLocks/>
          </p:cNvGrpSpPr>
          <p:nvPr/>
        </p:nvGrpSpPr>
        <p:grpSpPr bwMode="auto">
          <a:xfrm>
            <a:off x="534988" y="609600"/>
            <a:ext cx="3732212" cy="1752600"/>
            <a:chOff x="337" y="384"/>
            <a:chExt cx="2351" cy="1104"/>
          </a:xfrm>
        </p:grpSpPr>
        <p:grpSp>
          <p:nvGrpSpPr>
            <p:cNvPr id="137221" name="Group 5"/>
            <p:cNvGrpSpPr>
              <a:grpSpLocks/>
            </p:cNvGrpSpPr>
            <p:nvPr/>
          </p:nvGrpSpPr>
          <p:grpSpPr bwMode="auto">
            <a:xfrm>
              <a:off x="848" y="425"/>
              <a:ext cx="205" cy="1063"/>
              <a:chOff x="848" y="425"/>
              <a:chExt cx="205" cy="1063"/>
            </a:xfrm>
          </p:grpSpPr>
          <p:sp>
            <p:nvSpPr>
              <p:cNvPr id="90" name="Rectangle 117"/>
              <p:cNvSpPr>
                <a:spLocks noChangeArrowheads="1"/>
              </p:cNvSpPr>
              <p:nvPr/>
            </p:nvSpPr>
            <p:spPr bwMode="auto">
              <a:xfrm>
                <a:off x="848" y="425"/>
                <a:ext cx="205" cy="2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1" name="Rectangle 117"/>
              <p:cNvSpPr>
                <a:spLocks noChangeArrowheads="1"/>
              </p:cNvSpPr>
              <p:nvPr/>
            </p:nvSpPr>
            <p:spPr bwMode="auto">
              <a:xfrm>
                <a:off x="848" y="632"/>
                <a:ext cx="205" cy="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2" name="Rectangle 117"/>
              <p:cNvSpPr>
                <a:spLocks noChangeArrowheads="1"/>
              </p:cNvSpPr>
              <p:nvPr/>
            </p:nvSpPr>
            <p:spPr bwMode="auto">
              <a:xfrm>
                <a:off x="848" y="839"/>
                <a:ext cx="205" cy="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3" name="Rectangle 117"/>
              <p:cNvSpPr>
                <a:spLocks noChangeArrowheads="1"/>
              </p:cNvSpPr>
              <p:nvPr/>
            </p:nvSpPr>
            <p:spPr bwMode="auto">
              <a:xfrm>
                <a:off x="848" y="1046"/>
                <a:ext cx="205" cy="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848" y="1254"/>
                <a:ext cx="205" cy="2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137222" name="Group 11"/>
            <p:cNvGrpSpPr>
              <a:grpSpLocks/>
            </p:cNvGrpSpPr>
            <p:nvPr/>
          </p:nvGrpSpPr>
          <p:grpSpPr bwMode="auto">
            <a:xfrm>
              <a:off x="337" y="384"/>
              <a:ext cx="2351" cy="900"/>
              <a:chOff x="337" y="384"/>
              <a:chExt cx="2351" cy="900"/>
            </a:xfrm>
          </p:grpSpPr>
          <p:grpSp>
            <p:nvGrpSpPr>
              <p:cNvPr id="137228" name="Group 84"/>
              <p:cNvGrpSpPr>
                <a:grpSpLocks/>
              </p:cNvGrpSpPr>
              <p:nvPr/>
            </p:nvGrpSpPr>
            <p:grpSpPr bwMode="auto">
              <a:xfrm>
                <a:off x="1251" y="384"/>
                <a:ext cx="1232" cy="185"/>
                <a:chOff x="2593" y="480"/>
                <a:chExt cx="2879" cy="336"/>
              </a:xfrm>
            </p:grpSpPr>
            <p:sp>
              <p:nvSpPr>
                <p:cNvPr id="79" name="Rectangle 85"/>
                <p:cNvSpPr>
                  <a:spLocks noChangeArrowheads="1"/>
                </p:cNvSpPr>
                <p:nvPr/>
              </p:nvSpPr>
              <p:spPr bwMode="auto">
                <a:xfrm>
                  <a:off x="2593" y="480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t</a:t>
                  </a:r>
                </a:p>
              </p:txBody>
            </p:sp>
            <p:sp>
              <p:nvSpPr>
                <p:cNvPr id="137253" name="Rectangle 86"/>
                <p:cNvSpPr>
                  <a:spLocks noChangeArrowheads="1"/>
                </p:cNvSpPr>
                <p:nvPr/>
              </p:nvSpPr>
              <p:spPr bwMode="auto">
                <a:xfrm>
                  <a:off x="307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37254" name="Rectangle 87"/>
                <p:cNvSpPr>
                  <a:spLocks noChangeArrowheads="1"/>
                </p:cNvSpPr>
                <p:nvPr/>
              </p:nvSpPr>
              <p:spPr bwMode="auto">
                <a:xfrm>
                  <a:off x="355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d</a:t>
                  </a:r>
                </a:p>
              </p:txBody>
            </p:sp>
            <p:sp>
              <p:nvSpPr>
                <p:cNvPr id="137255" name="Rectangle 88"/>
                <p:cNvSpPr>
                  <a:spLocks noChangeArrowheads="1"/>
                </p:cNvSpPr>
                <p:nvPr/>
              </p:nvSpPr>
              <p:spPr bwMode="auto">
                <a:xfrm>
                  <a:off x="403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37256" name="Rectangle 89"/>
                <p:cNvSpPr>
                  <a:spLocks noChangeArrowheads="1"/>
                </p:cNvSpPr>
                <p:nvPr/>
              </p:nvSpPr>
              <p:spPr bwMode="auto">
                <a:xfrm>
                  <a:off x="451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y</a:t>
                  </a:r>
                </a:p>
              </p:txBody>
            </p:sp>
            <p:sp>
              <p:nvSpPr>
                <p:cNvPr id="137257" name="Rectangle 90"/>
                <p:cNvSpPr>
                  <a:spLocks noChangeArrowheads="1"/>
                </p:cNvSpPr>
                <p:nvPr/>
              </p:nvSpPr>
              <p:spPr bwMode="auto">
                <a:xfrm>
                  <a:off x="4992" y="480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7229" name="Group 91"/>
              <p:cNvGrpSpPr>
                <a:grpSpLocks/>
              </p:cNvGrpSpPr>
              <p:nvPr/>
            </p:nvGrpSpPr>
            <p:grpSpPr bwMode="auto">
              <a:xfrm>
                <a:off x="1251" y="622"/>
                <a:ext cx="821" cy="186"/>
                <a:chOff x="2593" y="912"/>
                <a:chExt cx="1919" cy="336"/>
              </a:xfrm>
            </p:grpSpPr>
            <p:sp>
              <p:nvSpPr>
                <p:cNvPr id="75" name="Rectangle 92"/>
                <p:cNvSpPr>
                  <a:spLocks noChangeArrowheads="1"/>
                </p:cNvSpPr>
                <p:nvPr/>
              </p:nvSpPr>
              <p:spPr bwMode="auto">
                <a:xfrm>
                  <a:off x="2593" y="914"/>
                  <a:ext cx="479" cy="33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137249" name="Rectangle 93"/>
                <p:cNvSpPr>
                  <a:spLocks noChangeArrowheads="1"/>
                </p:cNvSpPr>
                <p:nvPr/>
              </p:nvSpPr>
              <p:spPr bwMode="auto">
                <a:xfrm>
                  <a:off x="307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37250" name="Rectangle 94"/>
                <p:cNvSpPr>
                  <a:spLocks noChangeArrowheads="1"/>
                </p:cNvSpPr>
                <p:nvPr/>
              </p:nvSpPr>
              <p:spPr bwMode="auto">
                <a:xfrm>
                  <a:off x="355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w</a:t>
                  </a:r>
                </a:p>
              </p:txBody>
            </p:sp>
            <p:sp>
              <p:nvSpPr>
                <p:cNvPr id="137251" name="Rectangle 95"/>
                <p:cNvSpPr>
                  <a:spLocks noChangeArrowheads="1"/>
                </p:cNvSpPr>
                <p:nvPr/>
              </p:nvSpPr>
              <p:spPr bwMode="auto">
                <a:xfrm>
                  <a:off x="4032" y="912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7230" name="Group 96"/>
              <p:cNvGrpSpPr>
                <a:grpSpLocks/>
              </p:cNvGrpSpPr>
              <p:nvPr/>
            </p:nvGrpSpPr>
            <p:grpSpPr bwMode="auto">
              <a:xfrm>
                <a:off x="1251" y="860"/>
                <a:ext cx="616" cy="186"/>
                <a:chOff x="2593" y="1344"/>
                <a:chExt cx="1439" cy="336"/>
              </a:xfrm>
            </p:grpSpPr>
            <p:sp>
              <p:nvSpPr>
                <p:cNvPr id="72" name="Rectangle 97"/>
                <p:cNvSpPr>
                  <a:spLocks noChangeArrowheads="1"/>
                </p:cNvSpPr>
                <p:nvPr/>
              </p:nvSpPr>
              <p:spPr bwMode="auto">
                <a:xfrm>
                  <a:off x="2593" y="1344"/>
                  <a:ext cx="479" cy="33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137246" name="Rectangle 98"/>
                <p:cNvSpPr>
                  <a:spLocks noChangeArrowheads="1"/>
                </p:cNvSpPr>
                <p:nvPr/>
              </p:nvSpPr>
              <p:spPr bwMode="auto">
                <a:xfrm>
                  <a:off x="307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p</a:t>
                  </a:r>
                </a:p>
              </p:txBody>
            </p:sp>
            <p:sp>
              <p:nvSpPr>
                <p:cNvPr id="137247" name="Rectangle 99"/>
                <p:cNvSpPr>
                  <a:spLocks noChangeArrowheads="1"/>
                </p:cNvSpPr>
                <p:nvPr/>
              </p:nvSpPr>
              <p:spPr bwMode="auto">
                <a:xfrm>
                  <a:off x="3552" y="1344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7231" name="Group 100"/>
              <p:cNvGrpSpPr>
                <a:grpSpLocks/>
              </p:cNvGrpSpPr>
              <p:nvPr/>
            </p:nvGrpSpPr>
            <p:grpSpPr bwMode="auto">
              <a:xfrm>
                <a:off x="1251" y="1099"/>
                <a:ext cx="1437" cy="185"/>
                <a:chOff x="2065" y="1776"/>
                <a:chExt cx="3359" cy="336"/>
              </a:xfrm>
            </p:grpSpPr>
            <p:sp>
              <p:nvSpPr>
                <p:cNvPr id="65" name="Rectangle 101"/>
                <p:cNvSpPr>
                  <a:spLocks noChangeArrowheads="1"/>
                </p:cNvSpPr>
                <p:nvPr/>
              </p:nvSpPr>
              <p:spPr bwMode="auto">
                <a:xfrm>
                  <a:off x="2065" y="1780"/>
                  <a:ext cx="479" cy="334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b="0" dirty="0">
                      <a:latin typeface="Times New Roman" pitchFamily="18" charset="0"/>
                    </a:rPr>
                    <a:t>s</a:t>
                  </a:r>
                </a:p>
              </p:txBody>
            </p:sp>
            <p:sp>
              <p:nvSpPr>
                <p:cNvPr id="137239" name="Rectangle 102"/>
                <p:cNvSpPr>
                  <a:spLocks noChangeArrowheads="1"/>
                </p:cNvSpPr>
                <p:nvPr/>
              </p:nvSpPr>
              <p:spPr bwMode="auto">
                <a:xfrm>
                  <a:off x="25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e</a:t>
                  </a:r>
                </a:p>
              </p:txBody>
            </p:sp>
            <p:sp>
              <p:nvSpPr>
                <p:cNvPr id="13724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02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a</a:t>
                  </a:r>
                </a:p>
              </p:txBody>
            </p:sp>
            <p:sp>
              <p:nvSpPr>
                <p:cNvPr id="137241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0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s</a:t>
                  </a:r>
                </a:p>
              </p:txBody>
            </p:sp>
            <p:sp>
              <p:nvSpPr>
                <p:cNvPr id="137242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8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o</a:t>
                  </a:r>
                </a:p>
              </p:txBody>
            </p:sp>
            <p:sp>
              <p:nvSpPr>
                <p:cNvPr id="137243" name="Rectangle 106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b="0"/>
                    <a:t>n</a:t>
                  </a:r>
                </a:p>
              </p:txBody>
            </p:sp>
            <p:sp>
              <p:nvSpPr>
                <p:cNvPr id="137244" name="Rectangle 107"/>
                <p:cNvSpPr>
                  <a:spLocks noChangeArrowheads="1"/>
                </p:cNvSpPr>
                <p:nvPr/>
              </p:nvSpPr>
              <p:spPr bwMode="auto">
                <a:xfrm>
                  <a:off x="4944" y="1776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algn="r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137232" name="Group 36"/>
              <p:cNvGrpSpPr>
                <a:grpSpLocks/>
              </p:cNvGrpSpPr>
              <p:nvPr/>
            </p:nvGrpSpPr>
            <p:grpSpPr bwMode="auto">
              <a:xfrm>
                <a:off x="337" y="437"/>
                <a:ext cx="911" cy="474"/>
                <a:chOff x="337" y="437"/>
                <a:chExt cx="911" cy="474"/>
              </a:xfrm>
            </p:grpSpPr>
            <p:grpSp>
              <p:nvGrpSpPr>
                <p:cNvPr id="137233" name="Group 109"/>
                <p:cNvGrpSpPr>
                  <a:grpSpLocks/>
                </p:cNvGrpSpPr>
                <p:nvPr/>
              </p:nvGrpSpPr>
              <p:grpSpPr bwMode="auto">
                <a:xfrm>
                  <a:off x="337" y="437"/>
                  <a:ext cx="523" cy="474"/>
                  <a:chOff x="-71" y="576"/>
                  <a:chExt cx="1223" cy="859"/>
                </a:xfrm>
              </p:grpSpPr>
              <p:sp>
                <p:nvSpPr>
                  <p:cNvPr id="6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3" y="576"/>
                    <a:ext cx="479" cy="337"/>
                  </a:xfrm>
                  <a:prstGeom prst="rect">
                    <a:avLst/>
                  </a:prstGeom>
                  <a:solidFill>
                    <a:schemeClr val="accent3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7236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71" y="912"/>
                    <a:ext cx="931" cy="5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r>
                      <a:rPr lang="en-US" altLang="en-US" b="0"/>
                      <a:t>list </a:t>
                    </a:r>
                  </a:p>
                </p:txBody>
              </p:sp>
              <p:sp>
                <p:nvSpPr>
                  <p:cNvPr id="137237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542" y="720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234" name="Line 120"/>
                <p:cNvSpPr>
                  <a:spLocks noChangeShapeType="1"/>
                </p:cNvSpPr>
                <p:nvPr/>
              </p:nvSpPr>
              <p:spPr bwMode="auto">
                <a:xfrm>
                  <a:off x="983" y="516"/>
                  <a:ext cx="265" cy="348"/>
                </a:xfrm>
                <a:prstGeom prst="line">
                  <a:avLst/>
                </a:prstGeom>
                <a:noFill/>
                <a:ln w="317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7223" name="Line 120"/>
            <p:cNvSpPr>
              <a:spLocks noChangeShapeType="1"/>
            </p:cNvSpPr>
            <p:nvPr/>
          </p:nvSpPr>
          <p:spPr bwMode="auto">
            <a:xfrm flipV="1">
              <a:off x="990" y="71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24" name="Line 120"/>
            <p:cNvSpPr>
              <a:spLocks noChangeShapeType="1"/>
            </p:cNvSpPr>
            <p:nvPr/>
          </p:nvSpPr>
          <p:spPr bwMode="auto">
            <a:xfrm flipV="1">
              <a:off x="990" y="95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25" name="Line 120"/>
            <p:cNvSpPr>
              <a:spLocks noChangeShapeType="1"/>
            </p:cNvSpPr>
            <p:nvPr/>
          </p:nvSpPr>
          <p:spPr bwMode="auto">
            <a:xfrm flipV="1">
              <a:off x="990" y="116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722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869" y="1304"/>
              <a:ext cx="204" cy="1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27" name="Straight Connector 127"/>
            <p:cNvCxnSpPr>
              <a:cxnSpLocks noChangeShapeType="1"/>
            </p:cNvCxnSpPr>
            <p:nvPr/>
          </p:nvCxnSpPr>
          <p:spPr bwMode="auto">
            <a:xfrm>
              <a:off x="848" y="1284"/>
              <a:ext cx="204" cy="1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809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20BBE08-C28E-7541-9A84-EE403CFAEDFA}" type="slidenum">
              <a:rPr lang="en-US" altLang="en-US" sz="1000">
                <a:latin typeface="Tahoma" charset="0"/>
              </a:rPr>
              <a:pPr/>
              <a:t>63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39267" name="TextBox 129"/>
          <p:cNvSpPr txBox="1">
            <a:spLocks noChangeArrowheads="1"/>
          </p:cNvSpPr>
          <p:nvPr/>
        </p:nvSpPr>
        <p:spPr bwMode="auto">
          <a:xfrm>
            <a:off x="152400" y="1466850"/>
            <a:ext cx="8763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int main( int argc, char *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argv</a:t>
            </a:r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[]) 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{          // argc - count; 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    // argv – vector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int i;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char **mover;</a:t>
            </a:r>
          </a:p>
          <a:p>
            <a:pPr algn="l"/>
            <a:endParaRPr lang="en-US" altLang="en-US" sz="1600">
              <a:solidFill>
                <a:schemeClr val="folHlink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for (i = 0; i &lt; argc; i++)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{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 printf("Argument %d is %s\n", i, argv[i]);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}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printf("\n");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for (mover = argv; *mover != NULL; mover++)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{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    printf("Argument pointed at by mover is %s\n", *mover);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}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    return 0;</a:t>
            </a:r>
          </a:p>
          <a:p>
            <a:pPr algn="l"/>
            <a:r>
              <a:rPr lang="en-US" altLang="en-US" sz="1600">
                <a:solidFill>
                  <a:schemeClr val="folHlink"/>
                </a:solidFill>
                <a:latin typeface="Courier New" charset="0"/>
              </a:rPr>
              <a:t>}</a:t>
            </a:r>
          </a:p>
        </p:txBody>
      </p:sp>
      <p:sp>
        <p:nvSpPr>
          <p:cNvPr id="105477" name="Text Box 47"/>
          <p:cNvSpPr txBox="1">
            <a:spLocks noChangeArrowheads="1"/>
          </p:cNvSpPr>
          <p:nvPr/>
        </p:nvSpPr>
        <p:spPr bwMode="auto">
          <a:xfrm>
            <a:off x="381000" y="5791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b="0" smtClean="0">
                <a:solidFill>
                  <a:srgbClr val="0000FF"/>
                </a:solidFill>
              </a:rPr>
              <a:t>Example 4.15 	</a:t>
            </a:r>
            <a:r>
              <a:rPr lang="en-US" altLang="en-US" b="0" smtClean="0">
                <a:solidFill>
                  <a:schemeClr val="hlink"/>
                </a:solidFill>
                <a:hlinkClick r:id="rId2" action="ppaction://hlinkfile"/>
              </a:rPr>
              <a:t>e_4_14</a:t>
            </a:r>
            <a:r>
              <a:rPr lang="en-US" altLang="en-US" b="0" smtClean="0">
                <a:hlinkClick r:id="rId2" action="ppaction://hlinkfile"/>
              </a:rPr>
              <a:t>.c</a:t>
            </a:r>
            <a:r>
              <a:rPr lang="en-US" altLang="en-US" b="0" smtClean="0">
                <a:solidFill>
                  <a:srgbClr val="0000FF"/>
                </a:solidFill>
              </a:rPr>
              <a:t>                       </a:t>
            </a:r>
          </a:p>
        </p:txBody>
      </p:sp>
      <p:sp>
        <p:nvSpPr>
          <p:cNvPr id="139269" name="Text Box 34"/>
          <p:cNvSpPr txBox="1">
            <a:spLocks noChangeArrowheads="1"/>
          </p:cNvSpPr>
          <p:nvPr/>
        </p:nvSpPr>
        <p:spPr bwMode="auto">
          <a:xfrm>
            <a:off x="381000" y="762000"/>
            <a:ext cx="39941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&gt; e_4_14</a:t>
            </a:r>
            <a:r>
              <a:rPr lang="en-US" altLang="en-US" sz="2000">
                <a:solidFill>
                  <a:srgbClr val="2133DF"/>
                </a:solidFill>
                <a:latin typeface="Courier New" charset="0"/>
              </a:rPr>
              <a:t> red brown green </a:t>
            </a:r>
          </a:p>
        </p:txBody>
      </p:sp>
      <p:grpSp>
        <p:nvGrpSpPr>
          <p:cNvPr id="139270" name="Group 74"/>
          <p:cNvGrpSpPr>
            <a:grpSpLocks/>
          </p:cNvGrpSpPr>
          <p:nvPr/>
        </p:nvGrpSpPr>
        <p:grpSpPr bwMode="auto">
          <a:xfrm>
            <a:off x="4876800" y="315913"/>
            <a:ext cx="3898900" cy="1741487"/>
            <a:chOff x="3208" y="151"/>
            <a:chExt cx="2456" cy="1097"/>
          </a:xfrm>
        </p:grpSpPr>
        <p:grpSp>
          <p:nvGrpSpPr>
            <p:cNvPr id="139272" name="Group 73"/>
            <p:cNvGrpSpPr>
              <a:grpSpLocks/>
            </p:cNvGrpSpPr>
            <p:nvPr/>
          </p:nvGrpSpPr>
          <p:grpSpPr bwMode="auto">
            <a:xfrm>
              <a:off x="3208" y="151"/>
              <a:ext cx="2456" cy="1097"/>
              <a:chOff x="3205" y="151"/>
              <a:chExt cx="2456" cy="1097"/>
            </a:xfrm>
          </p:grpSpPr>
          <p:grpSp>
            <p:nvGrpSpPr>
              <p:cNvPr id="139276" name="Group 87"/>
              <p:cNvGrpSpPr>
                <a:grpSpLocks/>
              </p:cNvGrpSpPr>
              <p:nvPr/>
            </p:nvGrpSpPr>
            <p:grpSpPr bwMode="auto">
              <a:xfrm>
                <a:off x="3824" y="185"/>
                <a:ext cx="205" cy="1063"/>
                <a:chOff x="6019360" y="457200"/>
                <a:chExt cx="382637" cy="1564341"/>
              </a:xfrm>
            </p:grpSpPr>
            <p:sp>
              <p:nvSpPr>
                <p:cNvPr id="90" name="Rectangle 117"/>
                <p:cNvSpPr>
                  <a:spLocks noChangeArrowheads="1"/>
                </p:cNvSpPr>
                <p:nvPr/>
              </p:nvSpPr>
              <p:spPr bwMode="auto">
                <a:xfrm>
                  <a:off x="6019360" y="457200"/>
                  <a:ext cx="382636" cy="34436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91" name="Rectangle 117"/>
                <p:cNvSpPr>
                  <a:spLocks noChangeArrowheads="1"/>
                </p:cNvSpPr>
                <p:nvPr/>
              </p:nvSpPr>
              <p:spPr bwMode="auto">
                <a:xfrm>
                  <a:off x="6019360" y="761827"/>
                  <a:ext cx="382636" cy="3458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92" name="Rectangle 117"/>
                <p:cNvSpPr>
                  <a:spLocks noChangeArrowheads="1"/>
                </p:cNvSpPr>
                <p:nvPr/>
              </p:nvSpPr>
              <p:spPr bwMode="auto">
                <a:xfrm>
                  <a:off x="6019360" y="1066454"/>
                  <a:ext cx="382636" cy="3458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93" name="Rectangle 117"/>
                <p:cNvSpPr>
                  <a:spLocks noChangeArrowheads="1"/>
                </p:cNvSpPr>
                <p:nvPr/>
              </p:nvSpPr>
              <p:spPr bwMode="auto">
                <a:xfrm>
                  <a:off x="6019360" y="1371081"/>
                  <a:ext cx="382636" cy="3458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94" name="Rectangle 117"/>
                <p:cNvSpPr>
                  <a:spLocks noChangeArrowheads="1"/>
                </p:cNvSpPr>
                <p:nvPr/>
              </p:nvSpPr>
              <p:spPr bwMode="auto">
                <a:xfrm>
                  <a:off x="6019360" y="1677180"/>
                  <a:ext cx="382636" cy="34436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39277" name="Group 72"/>
              <p:cNvGrpSpPr>
                <a:grpSpLocks/>
              </p:cNvGrpSpPr>
              <p:nvPr/>
            </p:nvGrpSpPr>
            <p:grpSpPr bwMode="auto">
              <a:xfrm>
                <a:off x="3205" y="151"/>
                <a:ext cx="2456" cy="1097"/>
                <a:chOff x="3205" y="151"/>
                <a:chExt cx="2456" cy="1097"/>
              </a:xfrm>
            </p:grpSpPr>
            <p:grpSp>
              <p:nvGrpSpPr>
                <p:cNvPr id="139278" name="Group 84"/>
                <p:cNvGrpSpPr>
                  <a:grpSpLocks/>
                </p:cNvGrpSpPr>
                <p:nvPr/>
              </p:nvGrpSpPr>
              <p:grpSpPr bwMode="auto">
                <a:xfrm>
                  <a:off x="4224" y="864"/>
                  <a:ext cx="1232" cy="185"/>
                  <a:chOff x="2593" y="480"/>
                  <a:chExt cx="2879" cy="336"/>
                </a:xfrm>
              </p:grpSpPr>
              <p:sp>
                <p:nvSpPr>
                  <p:cNvPr id="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593" y="480"/>
                    <a:ext cx="479" cy="334"/>
                  </a:xfrm>
                  <a:prstGeom prst="rect">
                    <a:avLst/>
                  </a:prstGeom>
                  <a:solidFill>
                    <a:schemeClr val="accent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b="0">
                        <a:latin typeface="Times New Roman" pitchFamily="18" charset="0"/>
                      </a:rPr>
                      <a:t>g</a:t>
                    </a:r>
                  </a:p>
                </p:txBody>
              </p:sp>
              <p:sp>
                <p:nvSpPr>
                  <p:cNvPr id="13930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480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r</a:t>
                    </a:r>
                  </a:p>
                </p:txBody>
              </p:sp>
              <p:sp>
                <p:nvSpPr>
                  <p:cNvPr id="139309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480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e</a:t>
                    </a:r>
                  </a:p>
                </p:txBody>
              </p:sp>
              <p:sp>
                <p:nvSpPr>
                  <p:cNvPr id="139310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480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e</a:t>
                    </a:r>
                  </a:p>
                </p:txBody>
              </p:sp>
              <p:sp>
                <p:nvSpPr>
                  <p:cNvPr id="139311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480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n</a:t>
                    </a:r>
                  </a:p>
                </p:txBody>
              </p:sp>
              <p:sp>
                <p:nvSpPr>
                  <p:cNvPr id="139312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480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rgbClr val="FF0000"/>
                        </a:solidFill>
                      </a:rPr>
                      <a:t>\0</a:t>
                    </a:r>
                  </a:p>
                </p:txBody>
              </p:sp>
            </p:grpSp>
            <p:grpSp>
              <p:nvGrpSpPr>
                <p:cNvPr id="139279" name="Group 91"/>
                <p:cNvGrpSpPr>
                  <a:grpSpLocks/>
                </p:cNvGrpSpPr>
                <p:nvPr/>
              </p:nvGrpSpPr>
              <p:grpSpPr bwMode="auto">
                <a:xfrm>
                  <a:off x="4226" y="382"/>
                  <a:ext cx="821" cy="186"/>
                  <a:chOff x="2593" y="912"/>
                  <a:chExt cx="1919" cy="336"/>
                </a:xfrm>
              </p:grpSpPr>
              <p:sp>
                <p:nvSpPr>
                  <p:cNvPr id="75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593" y="914"/>
                    <a:ext cx="479" cy="336"/>
                  </a:xfrm>
                  <a:prstGeom prst="rect">
                    <a:avLst/>
                  </a:prstGeom>
                  <a:solidFill>
                    <a:schemeClr val="accent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b="0">
                        <a:latin typeface="Times New Roman" pitchFamily="18" charset="0"/>
                      </a:rPr>
                      <a:t>r</a:t>
                    </a:r>
                  </a:p>
                </p:txBody>
              </p:sp>
              <p:sp>
                <p:nvSpPr>
                  <p:cNvPr id="13930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912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e</a:t>
                    </a:r>
                  </a:p>
                </p:txBody>
              </p:sp>
              <p:sp>
                <p:nvSpPr>
                  <p:cNvPr id="13930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912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d</a:t>
                    </a:r>
                  </a:p>
                </p:txBody>
              </p:sp>
              <p:sp>
                <p:nvSpPr>
                  <p:cNvPr id="139306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912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rgbClr val="FF0000"/>
                        </a:solidFill>
                      </a:rPr>
                      <a:t>\0</a:t>
                    </a:r>
                  </a:p>
                </p:txBody>
              </p:sp>
            </p:grpSp>
            <p:grpSp>
              <p:nvGrpSpPr>
                <p:cNvPr id="139280" name="Group 100"/>
                <p:cNvGrpSpPr>
                  <a:grpSpLocks/>
                </p:cNvGrpSpPr>
                <p:nvPr/>
              </p:nvGrpSpPr>
              <p:grpSpPr bwMode="auto">
                <a:xfrm>
                  <a:off x="4224" y="151"/>
                  <a:ext cx="1437" cy="185"/>
                  <a:chOff x="2065" y="1776"/>
                  <a:chExt cx="3359" cy="336"/>
                </a:xfrm>
              </p:grpSpPr>
              <p:sp>
                <p:nvSpPr>
                  <p:cNvPr id="65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1780"/>
                    <a:ext cx="479" cy="334"/>
                  </a:xfrm>
                  <a:prstGeom prst="rect">
                    <a:avLst/>
                  </a:prstGeom>
                  <a:solidFill>
                    <a:schemeClr val="accent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b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e</a:t>
                    </a:r>
                  </a:p>
                </p:txBody>
              </p:sp>
              <p:sp>
                <p:nvSpPr>
                  <p:cNvPr id="139297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776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sz="1800" b="0">
                        <a:solidFill>
                          <a:schemeClr val="hlink"/>
                        </a:solidFill>
                      </a:rPr>
                      <a:t>_</a:t>
                    </a:r>
                  </a:p>
                </p:txBody>
              </p:sp>
              <p:sp>
                <p:nvSpPr>
                  <p:cNvPr id="139298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776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>
                        <a:solidFill>
                          <a:schemeClr val="hlink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39299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76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sz="1800" b="0">
                        <a:solidFill>
                          <a:schemeClr val="hlink"/>
                        </a:solidFill>
                      </a:rPr>
                      <a:t>_</a:t>
                    </a:r>
                  </a:p>
                </p:txBody>
              </p:sp>
              <p:sp>
                <p:nvSpPr>
                  <p:cNvPr id="139300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776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>
                        <a:solidFill>
                          <a:schemeClr val="hlink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39301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776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>
                        <a:solidFill>
                          <a:schemeClr val="hlink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39302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776"/>
                    <a:ext cx="480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rgbClr val="FF0000"/>
                        </a:solidFill>
                      </a:rPr>
                      <a:t>\0</a:t>
                    </a:r>
                  </a:p>
                </p:txBody>
              </p:sp>
            </p:grpSp>
            <p:grpSp>
              <p:nvGrpSpPr>
                <p:cNvPr id="139281" name="Group 108"/>
                <p:cNvGrpSpPr>
                  <a:grpSpLocks/>
                </p:cNvGrpSpPr>
                <p:nvPr/>
              </p:nvGrpSpPr>
              <p:grpSpPr bwMode="auto">
                <a:xfrm>
                  <a:off x="3205" y="197"/>
                  <a:ext cx="1020" cy="473"/>
                  <a:chOff x="-323" y="576"/>
                  <a:chExt cx="2387" cy="857"/>
                </a:xfrm>
              </p:grpSpPr>
              <p:grpSp>
                <p:nvGrpSpPr>
                  <p:cNvPr id="139291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-323" y="576"/>
                    <a:ext cx="1475" cy="857"/>
                    <a:chOff x="-323" y="576"/>
                    <a:chExt cx="1475" cy="857"/>
                  </a:xfrm>
                </p:grpSpPr>
                <p:sp>
                  <p:nvSpPr>
                    <p:cNvPr id="62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" y="576"/>
                      <a:ext cx="480" cy="337"/>
                    </a:xfrm>
                    <a:prstGeom prst="rect">
                      <a:avLst/>
                    </a:prstGeom>
                    <a:solidFill>
                      <a:schemeClr val="accent3">
                        <a:lumMod val="9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en-US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39294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323" y="911"/>
                      <a:ext cx="1182" cy="5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algn="r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 algn="r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 algn="r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 algn="r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r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r>
                        <a:rPr lang="en-US" altLang="en-US" b="0">
                          <a:solidFill>
                            <a:schemeClr val="hlink"/>
                          </a:solidFill>
                        </a:rPr>
                        <a:t>argv</a:t>
                      </a:r>
                      <a:r>
                        <a:rPr lang="en-US" altLang="en-US" b="0"/>
                        <a:t> </a:t>
                      </a:r>
                    </a:p>
                  </p:txBody>
                </p:sp>
                <p:sp>
                  <p:nvSpPr>
                    <p:cNvPr id="139295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" y="720"/>
                      <a:ext cx="6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9292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40" y="720"/>
                    <a:ext cx="6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39282" name="Straight Connector 12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45" y="1064"/>
                  <a:ext cx="204" cy="16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9283" name="Straight Connector 127"/>
                <p:cNvCxnSpPr>
                  <a:cxnSpLocks noChangeShapeType="1"/>
                </p:cNvCxnSpPr>
                <p:nvPr/>
              </p:nvCxnSpPr>
              <p:spPr bwMode="auto">
                <a:xfrm>
                  <a:off x="3824" y="1044"/>
                  <a:ext cx="204" cy="16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39284" name="Group 71"/>
                <p:cNvGrpSpPr>
                  <a:grpSpLocks/>
                </p:cNvGrpSpPr>
                <p:nvPr/>
              </p:nvGrpSpPr>
              <p:grpSpPr bwMode="auto">
                <a:xfrm>
                  <a:off x="4224" y="624"/>
                  <a:ext cx="1232" cy="185"/>
                  <a:chOff x="4224" y="864"/>
                  <a:chExt cx="1232" cy="185"/>
                </a:xfrm>
              </p:grpSpPr>
              <p:sp>
                <p:nvSpPr>
                  <p:cNvPr id="7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05" cy="184"/>
                  </a:xfrm>
                  <a:prstGeom prst="rect">
                    <a:avLst/>
                  </a:prstGeom>
                  <a:solidFill>
                    <a:schemeClr val="accent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b="0">
                        <a:latin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13928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429" y="864"/>
                    <a:ext cx="205" cy="18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r</a:t>
                    </a:r>
                  </a:p>
                </p:txBody>
              </p:sp>
              <p:sp>
                <p:nvSpPr>
                  <p:cNvPr id="13928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864"/>
                    <a:ext cx="206" cy="18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o</a:t>
                    </a:r>
                  </a:p>
                </p:txBody>
              </p:sp>
              <p:sp>
                <p:nvSpPr>
                  <p:cNvPr id="139288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840" y="864"/>
                    <a:ext cx="205" cy="18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w</a:t>
                    </a:r>
                  </a:p>
                </p:txBody>
              </p:sp>
              <p:sp>
                <p:nvSpPr>
                  <p:cNvPr id="139289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5045" y="864"/>
                    <a:ext cx="206" cy="18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 b="0"/>
                      <a:t>n</a:t>
                    </a:r>
                  </a:p>
                </p:txBody>
              </p:sp>
              <p:sp>
                <p:nvSpPr>
                  <p:cNvPr id="139290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51" y="864"/>
                    <a:ext cx="205" cy="18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algn="r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rgbClr val="FF0000"/>
                        </a:solidFill>
                      </a:rPr>
                      <a:t>\0</a:t>
                    </a:r>
                  </a:p>
                </p:txBody>
              </p:sp>
            </p:grpSp>
          </p:grpSp>
        </p:grpSp>
        <p:sp>
          <p:nvSpPr>
            <p:cNvPr id="139273" name="Line 120"/>
            <p:cNvSpPr>
              <a:spLocks noChangeShapeType="1"/>
            </p:cNvSpPr>
            <p:nvPr/>
          </p:nvSpPr>
          <p:spPr bwMode="auto">
            <a:xfrm flipV="1">
              <a:off x="3966" y="47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4" name="Line 120"/>
            <p:cNvSpPr>
              <a:spLocks noChangeShapeType="1"/>
            </p:cNvSpPr>
            <p:nvPr/>
          </p:nvSpPr>
          <p:spPr bwMode="auto">
            <a:xfrm flipV="1">
              <a:off x="3966" y="71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5" name="Line 120"/>
            <p:cNvSpPr>
              <a:spLocks noChangeShapeType="1"/>
            </p:cNvSpPr>
            <p:nvPr/>
          </p:nvSpPr>
          <p:spPr bwMode="auto">
            <a:xfrm flipV="1">
              <a:off x="3966" y="92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271" name="Text Box 17"/>
          <p:cNvSpPr txBox="1">
            <a:spLocks noChangeArrowheads="1"/>
          </p:cNvSpPr>
          <p:nvPr/>
        </p:nvSpPr>
        <p:spPr bwMode="auto">
          <a:xfrm>
            <a:off x="76200" y="76200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/>
              <a:t>Using 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13361891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F387756-1999-1746-9F50-131A5995FF42}" type="slidenum">
              <a:rPr lang="en-US" altLang="en-US" sz="1000">
                <a:latin typeface="Tahoma" charset="0"/>
              </a:rPr>
              <a:pPr/>
              <a:t>64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657600" y="304800"/>
            <a:ext cx="4200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typedef 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struct node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    int          data;</a:t>
            </a:r>
          </a:p>
          <a:p>
            <a:pPr algn="l" eaLnBrk="1" hangingPunct="1"/>
            <a:r>
              <a:rPr lang="en-US" altLang="en-US">
                <a:solidFill>
                  <a:srgbClr val="FF0066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struct node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 *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next;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}</a:t>
            </a:r>
            <a:r>
              <a:rPr lang="en-US" altLang="en-US">
                <a:solidFill>
                  <a:schemeClr val="folHlink"/>
                </a:solidFill>
                <a:latin typeface="Courier New" charset="0"/>
                <a:ea typeface="Times New Roman" charset="0"/>
                <a:cs typeface="Times New Roman" charset="0"/>
              </a:rPr>
              <a:t>NODE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;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457200" y="457200"/>
            <a:ext cx="2590800" cy="1219200"/>
            <a:chOff x="528" y="624"/>
            <a:chExt cx="1632" cy="768"/>
          </a:xfrm>
        </p:grpSpPr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528" y="624"/>
              <a:ext cx="1632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endParaRPr lang="en-US" altLang="en-US" b="0"/>
            </a:p>
          </p:txBody>
        </p:sp>
        <p:grpSp>
          <p:nvGrpSpPr>
            <p:cNvPr id="13319" name="Group 5"/>
            <p:cNvGrpSpPr>
              <a:grpSpLocks/>
            </p:cNvGrpSpPr>
            <p:nvPr/>
          </p:nvGrpSpPr>
          <p:grpSpPr bwMode="auto">
            <a:xfrm>
              <a:off x="672" y="624"/>
              <a:ext cx="674" cy="664"/>
              <a:chOff x="672" y="624"/>
              <a:chExt cx="674" cy="664"/>
            </a:xfrm>
          </p:grpSpPr>
          <p:sp>
            <p:nvSpPr>
              <p:cNvPr id="13323" name="Rectangle 6"/>
              <p:cNvSpPr>
                <a:spLocks noChangeArrowheads="1"/>
              </p:cNvSpPr>
              <p:nvPr/>
            </p:nvSpPr>
            <p:spPr bwMode="auto">
              <a:xfrm>
                <a:off x="672" y="872"/>
                <a:ext cx="674" cy="4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 b="0"/>
                  <a:t>70</a:t>
                </a:r>
              </a:p>
            </p:txBody>
          </p:sp>
          <p:sp>
            <p:nvSpPr>
              <p:cNvPr id="13324" name="Text Box 7"/>
              <p:cNvSpPr txBox="1">
                <a:spLocks noChangeArrowheads="1"/>
              </p:cNvSpPr>
              <p:nvPr/>
            </p:nvSpPr>
            <p:spPr bwMode="auto">
              <a:xfrm>
                <a:off x="818" y="624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r>
                  <a:rPr lang="en-US" altLang="en-US" sz="2000" b="0"/>
                  <a:t>data</a:t>
                </a:r>
              </a:p>
            </p:txBody>
          </p:sp>
        </p:grpSp>
        <p:grpSp>
          <p:nvGrpSpPr>
            <p:cNvPr id="13320" name="Group 8"/>
            <p:cNvGrpSpPr>
              <a:grpSpLocks/>
            </p:cNvGrpSpPr>
            <p:nvPr/>
          </p:nvGrpSpPr>
          <p:grpSpPr bwMode="auto">
            <a:xfrm>
              <a:off x="1517" y="624"/>
              <a:ext cx="451" cy="664"/>
              <a:chOff x="1517" y="624"/>
              <a:chExt cx="451" cy="664"/>
            </a:xfrm>
          </p:grpSpPr>
          <p:sp>
            <p:nvSpPr>
              <p:cNvPr id="13321" name="Rectangle 9"/>
              <p:cNvSpPr>
                <a:spLocks noChangeArrowheads="1"/>
              </p:cNvSpPr>
              <p:nvPr/>
            </p:nvSpPr>
            <p:spPr bwMode="auto">
              <a:xfrm>
                <a:off x="1517" y="872"/>
                <a:ext cx="451" cy="41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3322" name="Text Box 10"/>
              <p:cNvSpPr txBox="1">
                <a:spLocks noChangeArrowheads="1"/>
              </p:cNvSpPr>
              <p:nvPr/>
            </p:nvSpPr>
            <p:spPr bwMode="auto">
              <a:xfrm>
                <a:off x="1556" y="624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r>
                  <a:rPr lang="en-US" altLang="en-US" sz="2000" b="0"/>
                  <a:t>link</a:t>
                </a:r>
              </a:p>
            </p:txBody>
          </p:sp>
        </p:grpSp>
      </p:grp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228600" y="2743200"/>
            <a:ext cx="47482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typedef 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struct node NODE;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struct node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    int          data;</a:t>
            </a:r>
          </a:p>
          <a:p>
            <a:pPr algn="l" eaLnBrk="1" hangingPunct="1"/>
            <a:r>
              <a:rPr lang="en-US" altLang="en-US">
                <a:solidFill>
                  <a:srgbClr val="FF0066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struct node</a:t>
            </a:r>
            <a:r>
              <a:rPr lang="en-US" altLang="en-US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 *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next;</a:t>
            </a:r>
          </a:p>
          <a:p>
            <a:pPr algn="l" eaLnBrk="1" hangingPunct="1"/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4EE8037-24DD-2E48-90A1-D1EFB4E52BB2}" type="slidenum">
              <a:rPr lang="en-US" altLang="en-US" sz="1000">
                <a:latin typeface="Tahoma" charset="0"/>
              </a:rPr>
              <a:pPr/>
              <a:t>65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57912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NODE *</a:t>
            </a:r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push(NODE *stack, int data)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NODE *pnew;</a:t>
            </a:r>
          </a:p>
          <a:p>
            <a:pPr algn="l" eaLnBrk="1" hangingPunct="1"/>
            <a:endParaRPr lang="en-US" altLang="en-US" sz="1600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pnew = (NODE *) malloc(sizeof (NODE));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if (!pnew)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{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    printf("... error in push!\n”);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    exit(1);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}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pnew-&gt;data = data;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pnew-&gt;next = stack;</a:t>
            </a:r>
          </a:p>
          <a:p>
            <a:pPr algn="l" eaLnBrk="1" hangingPunct="1"/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stack = pnew;</a:t>
            </a:r>
            <a:endParaRPr lang="en-US" altLang="en-US" sz="1600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endParaRPr lang="en-US" altLang="en-US" sz="1600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return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stack</a:t>
            </a:r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}</a:t>
            </a:r>
          </a:p>
          <a:p>
            <a:pPr algn="l" eaLnBrk="1" hangingPunct="1"/>
            <a:endParaRPr lang="en-US" altLang="en-US" sz="1600"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50180" name="Text Box 18"/>
          <p:cNvSpPr txBox="1">
            <a:spLocks noChangeArrowheads="1"/>
          </p:cNvSpPr>
          <p:nvPr/>
        </p:nvSpPr>
        <p:spPr bwMode="auto">
          <a:xfrm>
            <a:off x="5751513" y="4267200"/>
            <a:ext cx="3240087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typedef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struct node NODE;</a:t>
            </a:r>
          </a:p>
          <a:p>
            <a:pPr algn="l" eaLnBrk="1" hangingPunct="1"/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struct node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int          data;</a:t>
            </a:r>
          </a:p>
          <a:p>
            <a:pPr algn="l" eaLnBrk="1" hangingPunct="1"/>
            <a:r>
              <a:rPr lang="en-US" altLang="en-US" sz="1600">
                <a:solidFill>
                  <a:srgbClr val="FF0066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struct node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 *</a:t>
            </a:r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next;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};</a:t>
            </a:r>
          </a:p>
        </p:txBody>
      </p:sp>
      <p:sp>
        <p:nvSpPr>
          <p:cNvPr id="50181" name="Text Box 22"/>
          <p:cNvSpPr txBox="1">
            <a:spLocks noChangeArrowheads="1"/>
          </p:cNvSpPr>
          <p:nvPr/>
        </p:nvSpPr>
        <p:spPr bwMode="auto">
          <a:xfrm>
            <a:off x="6019800" y="1181100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/>
              <a:t>pnew</a:t>
            </a:r>
          </a:p>
        </p:txBody>
      </p:sp>
      <p:sp>
        <p:nvSpPr>
          <p:cNvPr id="50182" name="Text Box 23"/>
          <p:cNvSpPr txBox="1">
            <a:spLocks noChangeArrowheads="1"/>
          </p:cNvSpPr>
          <p:nvPr/>
        </p:nvSpPr>
        <p:spPr bwMode="auto">
          <a:xfrm>
            <a:off x="6134100" y="8382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0183" name="Line 24"/>
          <p:cNvSpPr>
            <a:spLocks noChangeShapeType="1"/>
          </p:cNvSpPr>
          <p:nvPr/>
        </p:nvSpPr>
        <p:spPr bwMode="auto">
          <a:xfrm>
            <a:off x="6324600" y="9906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84" name="Group 26"/>
          <p:cNvGrpSpPr>
            <a:grpSpLocks/>
          </p:cNvGrpSpPr>
          <p:nvPr/>
        </p:nvGrpSpPr>
        <p:grpSpPr bwMode="auto">
          <a:xfrm>
            <a:off x="6019800" y="685800"/>
            <a:ext cx="2778125" cy="3276600"/>
            <a:chOff x="3792" y="432"/>
            <a:chExt cx="1750" cy="2064"/>
          </a:xfrm>
        </p:grpSpPr>
        <p:sp>
          <p:nvSpPr>
            <p:cNvPr id="50186" name="Text Box 3"/>
            <p:cNvSpPr txBox="1">
              <a:spLocks noChangeArrowheads="1"/>
            </p:cNvSpPr>
            <p:nvPr/>
          </p:nvSpPr>
          <p:spPr bwMode="auto">
            <a:xfrm>
              <a:off x="3792" y="1272"/>
              <a:ext cx="432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en-US" sz="1600"/>
                <a:t>stack</a:t>
              </a:r>
            </a:p>
          </p:txBody>
        </p:sp>
        <p:sp>
          <p:nvSpPr>
            <p:cNvPr id="50187" name="Text Box 4"/>
            <p:cNvSpPr txBox="1">
              <a:spLocks noChangeArrowheads="1"/>
            </p:cNvSpPr>
            <p:nvPr/>
          </p:nvSpPr>
          <p:spPr bwMode="auto">
            <a:xfrm>
              <a:off x="3864" y="1056"/>
              <a:ext cx="216" cy="2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endParaRPr lang="en-US" altLang="en-US" sz="1200" b="0"/>
            </a:p>
          </p:txBody>
        </p:sp>
        <p:sp>
          <p:nvSpPr>
            <p:cNvPr id="50188" name="Line 5"/>
            <p:cNvSpPr>
              <a:spLocks noChangeShapeType="1"/>
            </p:cNvSpPr>
            <p:nvPr/>
          </p:nvSpPr>
          <p:spPr bwMode="auto">
            <a:xfrm flipV="1">
              <a:off x="3984" y="672"/>
              <a:ext cx="720" cy="48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Text Box 6"/>
            <p:cNvSpPr txBox="1">
              <a:spLocks noChangeArrowheads="1"/>
            </p:cNvSpPr>
            <p:nvPr/>
          </p:nvSpPr>
          <p:spPr bwMode="auto">
            <a:xfrm>
              <a:off x="4728" y="1056"/>
              <a:ext cx="79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endParaRPr lang="en-US" altLang="en-US" sz="1200" b="0"/>
            </a:p>
          </p:txBody>
        </p:sp>
        <p:sp>
          <p:nvSpPr>
            <p:cNvPr id="50190" name="Text Box 7"/>
            <p:cNvSpPr txBox="1">
              <a:spLocks noChangeArrowheads="1"/>
            </p:cNvSpPr>
            <p:nvPr/>
          </p:nvSpPr>
          <p:spPr bwMode="auto">
            <a:xfrm>
              <a:off x="5232" y="1128"/>
              <a:ext cx="216" cy="2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endParaRPr lang="en-US" altLang="en-US" sz="1200" b="0"/>
            </a:p>
          </p:txBody>
        </p:sp>
        <p:sp>
          <p:nvSpPr>
            <p:cNvPr id="50191" name="Text Box 8"/>
            <p:cNvSpPr txBox="1">
              <a:spLocks noChangeArrowheads="1"/>
            </p:cNvSpPr>
            <p:nvPr/>
          </p:nvSpPr>
          <p:spPr bwMode="auto">
            <a:xfrm>
              <a:off x="4800" y="1128"/>
              <a:ext cx="21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en-US" sz="1200"/>
                <a:t>9</a:t>
              </a:r>
            </a:p>
          </p:txBody>
        </p:sp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4728" y="1704"/>
              <a:ext cx="79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endParaRPr lang="en-US" altLang="en-US" sz="1200" b="0"/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5232" y="1776"/>
              <a:ext cx="216" cy="2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endParaRPr lang="en-US" altLang="en-US" sz="1200" b="0"/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4800" y="1776"/>
              <a:ext cx="21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en-US" sz="1200"/>
                <a:t> 8</a:t>
              </a:r>
            </a:p>
          </p:txBody>
        </p:sp>
        <p:sp>
          <p:nvSpPr>
            <p:cNvPr id="50195" name="Line 13"/>
            <p:cNvSpPr>
              <a:spLocks noChangeShapeType="1"/>
            </p:cNvSpPr>
            <p:nvPr/>
          </p:nvSpPr>
          <p:spPr bwMode="auto">
            <a:xfrm>
              <a:off x="5328" y="124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14"/>
            <p:cNvSpPr>
              <a:spLocks noChangeShapeType="1"/>
            </p:cNvSpPr>
            <p:nvPr/>
          </p:nvSpPr>
          <p:spPr bwMode="auto">
            <a:xfrm>
              <a:off x="5328" y="187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15"/>
            <p:cNvSpPr>
              <a:spLocks noChangeShapeType="1"/>
            </p:cNvSpPr>
            <p:nvPr/>
          </p:nvSpPr>
          <p:spPr bwMode="auto">
            <a:xfrm>
              <a:off x="5110" y="2304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Line 16"/>
            <p:cNvSpPr>
              <a:spLocks noChangeShapeType="1"/>
            </p:cNvSpPr>
            <p:nvPr/>
          </p:nvSpPr>
          <p:spPr bwMode="auto">
            <a:xfrm>
              <a:off x="5206" y="2400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Line 17"/>
            <p:cNvSpPr>
              <a:spLocks noChangeShapeType="1"/>
            </p:cNvSpPr>
            <p:nvPr/>
          </p:nvSpPr>
          <p:spPr bwMode="auto">
            <a:xfrm>
              <a:off x="5254" y="249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0" name="Text Box 19"/>
            <p:cNvSpPr txBox="1">
              <a:spLocks noChangeArrowheads="1"/>
            </p:cNvSpPr>
            <p:nvPr/>
          </p:nvSpPr>
          <p:spPr bwMode="auto">
            <a:xfrm>
              <a:off x="4728" y="432"/>
              <a:ext cx="79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endParaRPr lang="en-US" altLang="en-US" sz="1200" b="0"/>
            </a:p>
          </p:txBody>
        </p:sp>
        <p:sp>
          <p:nvSpPr>
            <p:cNvPr id="50201" name="Text Box 20"/>
            <p:cNvSpPr txBox="1">
              <a:spLocks noChangeArrowheads="1"/>
            </p:cNvSpPr>
            <p:nvPr/>
          </p:nvSpPr>
          <p:spPr bwMode="auto">
            <a:xfrm>
              <a:off x="5232" y="504"/>
              <a:ext cx="216" cy="21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endParaRPr lang="en-US" altLang="en-US" sz="1200" b="0"/>
            </a:p>
          </p:txBody>
        </p:sp>
        <p:sp>
          <p:nvSpPr>
            <p:cNvPr id="50202" name="Text Box 21"/>
            <p:cNvSpPr txBox="1">
              <a:spLocks noChangeArrowheads="1"/>
            </p:cNvSpPr>
            <p:nvPr/>
          </p:nvSpPr>
          <p:spPr bwMode="auto">
            <a:xfrm>
              <a:off x="4800" y="504"/>
              <a:ext cx="21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/>
              <a:r>
                <a:rPr lang="en-US" altLang="en-US" sz="1200"/>
                <a:t>3</a:t>
              </a:r>
            </a:p>
          </p:txBody>
        </p:sp>
        <p:sp>
          <p:nvSpPr>
            <p:cNvPr id="50203" name="Line 25"/>
            <p:cNvSpPr>
              <a:spLocks noChangeShapeType="1"/>
            </p:cNvSpPr>
            <p:nvPr/>
          </p:nvSpPr>
          <p:spPr bwMode="auto">
            <a:xfrm>
              <a:off x="5328" y="624"/>
              <a:ext cx="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5" name="Rectangle 28"/>
          <p:cNvSpPr>
            <a:spLocks noChangeArrowheads="1"/>
          </p:cNvSpPr>
          <p:nvPr/>
        </p:nvSpPr>
        <p:spPr bwMode="auto">
          <a:xfrm>
            <a:off x="0" y="6019800"/>
            <a:ext cx="9144000" cy="8318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3200" b="0" i="1"/>
              <a:t>Stack Insert: </a:t>
            </a:r>
            <a:r>
              <a:rPr lang="en-US" altLang="en-US" sz="3200">
                <a:solidFill>
                  <a:srgbClr val="0000FF"/>
                </a:solidFill>
                <a:latin typeface="Courier New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656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3F9E1DC-62C4-EE4B-BE6E-F9A736566A33}" type="slidenum">
              <a:rPr lang="en-US" altLang="en-US" sz="1000">
                <a:latin typeface="Tahoma" charset="0"/>
              </a:rPr>
              <a:pPr/>
              <a:t>66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6323" name="Text Box 34"/>
          <p:cNvSpPr txBox="1">
            <a:spLocks noChangeArrowheads="1"/>
          </p:cNvSpPr>
          <p:nvPr/>
        </p:nvSpPr>
        <p:spPr bwMode="auto">
          <a:xfrm>
            <a:off x="6172200" y="1181100"/>
            <a:ext cx="304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/>
              <a:t>s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57912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NODE *</a:t>
            </a:r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pop(NODE **stack)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NODE *first;</a:t>
            </a:r>
          </a:p>
          <a:p>
            <a:pPr algn="l" eaLnBrk="1" hangingPunct="1"/>
            <a:endParaRPr lang="en-US" altLang="en-US" sz="1600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if (*stack == NULL) return NULL;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first = *stack;</a:t>
            </a:r>
          </a:p>
          <a:p>
            <a:pPr algn="l" eaLnBrk="1" hangingPunct="1"/>
            <a:r>
              <a:rPr lang="en-US" altLang="en-US" sz="16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*stack = (*stack)-&gt;next;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first-&gt;next = NULL;</a:t>
            </a:r>
          </a:p>
          <a:p>
            <a:pPr algn="l" eaLnBrk="1" hangingPunct="1"/>
            <a:endParaRPr lang="en-US" altLang="en-US" sz="1600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return first;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}</a:t>
            </a:r>
          </a:p>
          <a:p>
            <a:pPr algn="l" eaLnBrk="1" hangingPunct="1"/>
            <a:endParaRPr lang="en-US" altLang="en-US" sz="1600"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751513" y="4267200"/>
            <a:ext cx="3240087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typedef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struct node NODE;</a:t>
            </a:r>
          </a:p>
          <a:p>
            <a:pPr algn="l" eaLnBrk="1" hangingPunct="1"/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struct node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int          data;</a:t>
            </a:r>
          </a:p>
          <a:p>
            <a:pPr algn="l" eaLnBrk="1" hangingPunct="1"/>
            <a:r>
              <a:rPr lang="en-US" altLang="en-US" sz="1600">
                <a:solidFill>
                  <a:srgbClr val="FF0066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struct node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 *</a:t>
            </a:r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next;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};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134100" y="8382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505700" y="16764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8305800" y="17907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620000" y="17907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200"/>
              <a:t>9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505700" y="27051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8305800" y="28194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620000" y="28194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200"/>
              <a:t> 8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8458200" y="19812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8458200" y="29718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7505700" y="6858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8305800" y="8001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7620000" y="8001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200"/>
              <a:t>3</a:t>
            </a: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8458200" y="990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172200" y="495300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/>
              <a:t>first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286500" y="1524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6477000" y="381000"/>
            <a:ext cx="1066800" cy="4572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2705100" y="6858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2895600" y="838200"/>
            <a:ext cx="32004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6324600" y="990600"/>
            <a:ext cx="1219200" cy="9144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45" name="Group 25"/>
          <p:cNvGrpSpPr>
            <a:grpSpLocks/>
          </p:cNvGrpSpPr>
          <p:nvPr/>
        </p:nvGrpSpPr>
        <p:grpSpPr bwMode="auto">
          <a:xfrm>
            <a:off x="8153400" y="3657600"/>
            <a:ext cx="609600" cy="152400"/>
            <a:chOff x="5136" y="864"/>
            <a:chExt cx="432" cy="96"/>
          </a:xfrm>
        </p:grpSpPr>
        <p:sp>
          <p:nvSpPr>
            <p:cNvPr id="56351" name="Line 26"/>
            <p:cNvSpPr>
              <a:spLocks noChangeShapeType="1"/>
            </p:cNvSpPr>
            <p:nvPr/>
          </p:nvSpPr>
          <p:spPr bwMode="auto">
            <a:xfrm>
              <a:off x="5136" y="864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27"/>
            <p:cNvSpPr>
              <a:spLocks noChangeShapeType="1"/>
            </p:cNvSpPr>
            <p:nvPr/>
          </p:nvSpPr>
          <p:spPr bwMode="auto">
            <a:xfrm>
              <a:off x="5232" y="912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28"/>
            <p:cNvSpPr>
              <a:spLocks noChangeShapeType="1"/>
            </p:cNvSpPr>
            <p:nvPr/>
          </p:nvSpPr>
          <p:spPr bwMode="auto">
            <a:xfrm>
              <a:off x="5280" y="960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6" name="Group 29"/>
          <p:cNvGrpSpPr>
            <a:grpSpLocks/>
          </p:cNvGrpSpPr>
          <p:nvPr/>
        </p:nvGrpSpPr>
        <p:grpSpPr bwMode="auto">
          <a:xfrm>
            <a:off x="8153400" y="1371600"/>
            <a:ext cx="609600" cy="152400"/>
            <a:chOff x="5136" y="864"/>
            <a:chExt cx="432" cy="96"/>
          </a:xfrm>
        </p:grpSpPr>
        <p:sp>
          <p:nvSpPr>
            <p:cNvPr id="56348" name="Line 30"/>
            <p:cNvSpPr>
              <a:spLocks noChangeShapeType="1"/>
            </p:cNvSpPr>
            <p:nvPr/>
          </p:nvSpPr>
          <p:spPr bwMode="auto">
            <a:xfrm>
              <a:off x="5136" y="864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9" name="Line 31"/>
            <p:cNvSpPr>
              <a:spLocks noChangeShapeType="1"/>
            </p:cNvSpPr>
            <p:nvPr/>
          </p:nvSpPr>
          <p:spPr bwMode="auto">
            <a:xfrm>
              <a:off x="5232" y="912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0" name="Line 32"/>
            <p:cNvSpPr>
              <a:spLocks noChangeShapeType="1"/>
            </p:cNvSpPr>
            <p:nvPr/>
          </p:nvSpPr>
          <p:spPr bwMode="auto">
            <a:xfrm>
              <a:off x="5280" y="960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47" name="Rectangle 33"/>
          <p:cNvSpPr>
            <a:spLocks noChangeArrowheads="1"/>
          </p:cNvSpPr>
          <p:nvPr/>
        </p:nvSpPr>
        <p:spPr bwMode="auto">
          <a:xfrm>
            <a:off x="0" y="6019800"/>
            <a:ext cx="9144000" cy="8318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3200" b="0" i="1"/>
              <a:t>Stack Delete: </a:t>
            </a:r>
            <a:r>
              <a:rPr lang="en-US" altLang="en-US" sz="3200">
                <a:solidFill>
                  <a:srgbClr val="0000FF"/>
                </a:solidFill>
                <a:latin typeface="Courier New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EF114EF-CB2D-D74C-9C7E-8072DFD198C0}" type="slidenum">
              <a:rPr lang="en-US" altLang="en-US" sz="1000">
                <a:latin typeface="Tahoma" charset="0"/>
              </a:rPr>
              <a:pPr/>
              <a:t>67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381000" y="1939925"/>
            <a:ext cx="6553200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void enqueue(NODE **queue, NODE **rear, int data)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r>
              <a:rPr lang="en-US" altLang="en-US" sz="1600">
                <a:latin typeface="Courier New" charset="0"/>
              </a:rPr>
              <a:t>    NODE *pnew;</a:t>
            </a:r>
          </a:p>
          <a:p>
            <a:pPr algn="l"/>
            <a:endParaRPr lang="en-US" altLang="en-US" sz="1600">
              <a:latin typeface="Courier New" charset="0"/>
            </a:endParaRPr>
          </a:p>
          <a:p>
            <a:pPr algn="l"/>
            <a:r>
              <a:rPr lang="en-US" altLang="en-US" sz="1600">
                <a:latin typeface="Courier New" charset="0"/>
              </a:rPr>
              <a:t>    pnew = (NODE *) malloc(sizeof (NODE));</a:t>
            </a:r>
          </a:p>
          <a:p>
            <a:pPr algn="l"/>
            <a:r>
              <a:rPr lang="en-US" altLang="en-US" sz="1600">
                <a:latin typeface="Courier New" charset="0"/>
              </a:rPr>
              <a:t>    if (!pnew)</a:t>
            </a:r>
          </a:p>
          <a:p>
            <a:pPr algn="l"/>
            <a:r>
              <a:rPr lang="en-US" altLang="en-US" sz="1600">
                <a:latin typeface="Courier New" charset="0"/>
              </a:rPr>
              <a:t>    {</a:t>
            </a:r>
          </a:p>
          <a:p>
            <a:pPr algn="l"/>
            <a:r>
              <a:rPr lang="en-US" altLang="en-US" sz="1600">
                <a:latin typeface="Courier New" charset="0"/>
              </a:rPr>
              <a:t>        printf("... error in enqueue!\n”);</a:t>
            </a:r>
          </a:p>
          <a:p>
            <a:pPr algn="l"/>
            <a:r>
              <a:rPr lang="en-US" altLang="en-US" sz="1600">
                <a:latin typeface="Courier New" charset="0"/>
              </a:rPr>
              <a:t>        exit(1);</a:t>
            </a:r>
          </a:p>
          <a:p>
            <a:pPr algn="l"/>
            <a:r>
              <a:rPr lang="en-US" altLang="en-US" sz="1600">
                <a:latin typeface="Courier New" charset="0"/>
              </a:rPr>
              <a:t>    }</a:t>
            </a:r>
            <a:endParaRPr lang="en-US" altLang="en-US" sz="1600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pnew-&gt;data = data;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pnew-&gt;next = NULL;</a:t>
            </a:r>
          </a:p>
          <a:p>
            <a:pPr algn="l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600">
                <a:latin typeface="Courier New" charset="0"/>
              </a:rPr>
              <a:t>if (*queue == NULL) *queue = pnew; </a:t>
            </a:r>
          </a:p>
          <a:p>
            <a:pPr algn="l"/>
            <a:r>
              <a:rPr lang="en-US" altLang="en-US" sz="1600">
                <a:latin typeface="Courier New" charset="0"/>
              </a:rPr>
              <a:t>    else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</a:rPr>
              <a:t>(*rear)-&gt;next = pnew</a:t>
            </a:r>
            <a:r>
              <a:rPr lang="en-US" altLang="en-US" sz="1600">
                <a:latin typeface="Courier New" charset="0"/>
              </a:rPr>
              <a:t>;   </a:t>
            </a:r>
          </a:p>
          <a:p>
            <a:pPr algn="l"/>
            <a:r>
              <a:rPr lang="en-US" altLang="en-US" sz="1600">
                <a:latin typeface="Courier New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*rear = pnew;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return;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}</a:t>
            </a:r>
          </a:p>
          <a:p>
            <a:pPr algn="l" eaLnBrk="1" hangingPunct="1"/>
            <a:endParaRPr lang="en-US" altLang="en-US" sz="1600"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304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/>
              <a:t>r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2286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/>
              <a:t>q</a:t>
            </a: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571500" y="6858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>
            <a:off x="762000" y="8382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1905000" y="6096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69641" name="Text Box 8"/>
          <p:cNvSpPr txBox="1">
            <a:spLocks noChangeArrowheads="1"/>
          </p:cNvSpPr>
          <p:nvPr/>
        </p:nvSpPr>
        <p:spPr bwMode="auto">
          <a:xfrm>
            <a:off x="2705100" y="7239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69642" name="Text Box 9"/>
          <p:cNvSpPr txBox="1">
            <a:spLocks noChangeArrowheads="1"/>
          </p:cNvSpPr>
          <p:nvPr/>
        </p:nvSpPr>
        <p:spPr bwMode="auto">
          <a:xfrm>
            <a:off x="2019300" y="7239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200"/>
              <a:t>9</a:t>
            </a:r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3813175" y="6096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69644" name="Text Box 11"/>
          <p:cNvSpPr txBox="1">
            <a:spLocks noChangeArrowheads="1"/>
          </p:cNvSpPr>
          <p:nvPr/>
        </p:nvSpPr>
        <p:spPr bwMode="auto">
          <a:xfrm>
            <a:off x="4613275" y="7239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69645" name="Text Box 12"/>
          <p:cNvSpPr txBox="1">
            <a:spLocks noChangeArrowheads="1"/>
          </p:cNvSpPr>
          <p:nvPr/>
        </p:nvSpPr>
        <p:spPr bwMode="auto">
          <a:xfrm>
            <a:off x="3927475" y="7239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200"/>
              <a:t> 8</a:t>
            </a:r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>
            <a:off x="2857500" y="914400"/>
            <a:ext cx="952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4"/>
          <p:cNvSpPr>
            <a:spLocks noChangeShapeType="1"/>
          </p:cNvSpPr>
          <p:nvPr/>
        </p:nvSpPr>
        <p:spPr bwMode="auto">
          <a:xfrm>
            <a:off x="4800600" y="914400"/>
            <a:ext cx="914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Text Box 15"/>
          <p:cNvSpPr txBox="1">
            <a:spLocks noChangeArrowheads="1"/>
          </p:cNvSpPr>
          <p:nvPr/>
        </p:nvSpPr>
        <p:spPr bwMode="auto">
          <a:xfrm>
            <a:off x="3162300" y="16764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69649" name="Line 16"/>
          <p:cNvSpPr>
            <a:spLocks noChangeShapeType="1"/>
          </p:cNvSpPr>
          <p:nvPr/>
        </p:nvSpPr>
        <p:spPr bwMode="auto">
          <a:xfrm flipH="1" flipV="1">
            <a:off x="838200" y="1066800"/>
            <a:ext cx="2514600" cy="762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Text Box 17"/>
          <p:cNvSpPr txBox="1">
            <a:spLocks noChangeArrowheads="1"/>
          </p:cNvSpPr>
          <p:nvPr/>
        </p:nvSpPr>
        <p:spPr bwMode="auto">
          <a:xfrm>
            <a:off x="4762500" y="16764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69651" name="Text Box 18"/>
          <p:cNvSpPr txBox="1">
            <a:spLocks noChangeArrowheads="1"/>
          </p:cNvSpPr>
          <p:nvPr/>
        </p:nvSpPr>
        <p:spPr bwMode="auto">
          <a:xfrm>
            <a:off x="304800" y="762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 flipH="1" flipV="1">
            <a:off x="533400" y="457200"/>
            <a:ext cx="4343400" cy="13716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653" name="Group 21"/>
          <p:cNvGrpSpPr>
            <a:grpSpLocks/>
          </p:cNvGrpSpPr>
          <p:nvPr/>
        </p:nvGrpSpPr>
        <p:grpSpPr bwMode="auto">
          <a:xfrm>
            <a:off x="5753100" y="647700"/>
            <a:ext cx="1333500" cy="1333500"/>
            <a:chOff x="3624" y="408"/>
            <a:chExt cx="840" cy="840"/>
          </a:xfrm>
        </p:grpSpPr>
        <p:grpSp>
          <p:nvGrpSpPr>
            <p:cNvPr id="69656" name="Group 22"/>
            <p:cNvGrpSpPr>
              <a:grpSpLocks/>
            </p:cNvGrpSpPr>
            <p:nvPr/>
          </p:nvGrpSpPr>
          <p:grpSpPr bwMode="auto">
            <a:xfrm>
              <a:off x="3624" y="408"/>
              <a:ext cx="792" cy="840"/>
              <a:chOff x="3624" y="192"/>
              <a:chExt cx="792" cy="840"/>
            </a:xfrm>
          </p:grpSpPr>
          <p:sp>
            <p:nvSpPr>
              <p:cNvPr id="69662" name="Text Box 23"/>
              <p:cNvSpPr txBox="1">
                <a:spLocks noChangeArrowheads="1"/>
              </p:cNvSpPr>
              <p:nvPr/>
            </p:nvSpPr>
            <p:spPr bwMode="auto">
              <a:xfrm>
                <a:off x="3624" y="192"/>
                <a:ext cx="792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l"/>
                <a:endParaRPr lang="en-US" altLang="en-US" sz="1200" b="0"/>
              </a:p>
            </p:txBody>
          </p:sp>
          <p:sp>
            <p:nvSpPr>
              <p:cNvPr id="69663" name="Text Box 24"/>
              <p:cNvSpPr txBox="1">
                <a:spLocks noChangeArrowheads="1"/>
              </p:cNvSpPr>
              <p:nvPr/>
            </p:nvSpPr>
            <p:spPr bwMode="auto">
              <a:xfrm>
                <a:off x="4128" y="264"/>
                <a:ext cx="216" cy="2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l"/>
                <a:endParaRPr lang="en-US" altLang="en-US" sz="1200" b="0"/>
              </a:p>
            </p:txBody>
          </p:sp>
          <p:sp>
            <p:nvSpPr>
              <p:cNvPr id="69664" name="Text Box 25"/>
              <p:cNvSpPr txBox="1">
                <a:spLocks noChangeArrowheads="1"/>
              </p:cNvSpPr>
              <p:nvPr/>
            </p:nvSpPr>
            <p:spPr bwMode="auto">
              <a:xfrm>
                <a:off x="3696" y="264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l"/>
                <a:r>
                  <a:rPr lang="en-US" altLang="en-US" sz="1200"/>
                  <a:t> 3</a:t>
                </a:r>
              </a:p>
            </p:txBody>
          </p:sp>
          <p:sp>
            <p:nvSpPr>
              <p:cNvPr id="69665" name="Text Box 26"/>
              <p:cNvSpPr txBox="1">
                <a:spLocks noChangeArrowheads="1"/>
              </p:cNvSpPr>
              <p:nvPr/>
            </p:nvSpPr>
            <p:spPr bwMode="auto">
              <a:xfrm>
                <a:off x="3888" y="816"/>
                <a:ext cx="43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l"/>
                <a:r>
                  <a:rPr lang="en-US" altLang="en-US" sz="1200"/>
                  <a:t>pnew</a:t>
                </a:r>
              </a:p>
            </p:txBody>
          </p:sp>
          <p:sp>
            <p:nvSpPr>
              <p:cNvPr id="69666" name="Text Box 27"/>
              <p:cNvSpPr txBox="1">
                <a:spLocks noChangeArrowheads="1"/>
              </p:cNvSpPr>
              <p:nvPr/>
            </p:nvSpPr>
            <p:spPr bwMode="auto">
              <a:xfrm>
                <a:off x="3672" y="768"/>
                <a:ext cx="216" cy="21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l"/>
                <a:endParaRPr lang="en-US" altLang="en-US" sz="1200" b="0"/>
              </a:p>
            </p:txBody>
          </p:sp>
          <p:sp>
            <p:nvSpPr>
              <p:cNvPr id="69667" name="Line 28"/>
              <p:cNvSpPr>
                <a:spLocks noChangeShapeType="1"/>
              </p:cNvSpPr>
              <p:nvPr/>
            </p:nvSpPr>
            <p:spPr bwMode="auto">
              <a:xfrm flipV="1">
                <a:off x="3792" y="57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657" name="Group 29"/>
            <p:cNvGrpSpPr>
              <a:grpSpLocks/>
            </p:cNvGrpSpPr>
            <p:nvPr/>
          </p:nvGrpSpPr>
          <p:grpSpPr bwMode="auto">
            <a:xfrm>
              <a:off x="4080" y="816"/>
              <a:ext cx="384" cy="96"/>
              <a:chOff x="5136" y="864"/>
              <a:chExt cx="432" cy="96"/>
            </a:xfrm>
          </p:grpSpPr>
          <p:sp>
            <p:nvSpPr>
              <p:cNvPr id="69659" name="Line 30"/>
              <p:cNvSpPr>
                <a:spLocks noChangeShapeType="1"/>
              </p:cNvSpPr>
              <p:nvPr/>
            </p:nvSpPr>
            <p:spPr bwMode="auto">
              <a:xfrm>
                <a:off x="5136" y="864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0" name="Line 31"/>
              <p:cNvSpPr>
                <a:spLocks noChangeShapeType="1"/>
              </p:cNvSpPr>
              <p:nvPr/>
            </p:nvSpPr>
            <p:spPr bwMode="auto">
              <a:xfrm>
                <a:off x="5232" y="912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1" name="Line 32"/>
              <p:cNvSpPr>
                <a:spLocks noChangeShapeType="1"/>
              </p:cNvSpPr>
              <p:nvPr/>
            </p:nvSpPr>
            <p:spPr bwMode="auto">
              <a:xfrm>
                <a:off x="5280" y="960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658" name="Line 33"/>
            <p:cNvSpPr>
              <a:spLocks noChangeShapeType="1"/>
            </p:cNvSpPr>
            <p:nvPr/>
          </p:nvSpPr>
          <p:spPr bwMode="auto">
            <a:xfrm>
              <a:off x="4272" y="57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54" name="Rectangle 34"/>
          <p:cNvSpPr>
            <a:spLocks noChangeArrowheads="1"/>
          </p:cNvSpPr>
          <p:nvPr/>
        </p:nvSpPr>
        <p:spPr bwMode="auto">
          <a:xfrm>
            <a:off x="0" y="6172200"/>
            <a:ext cx="9144000" cy="6794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3200" b="0" i="1"/>
              <a:t>Queue Insert: </a:t>
            </a:r>
            <a:r>
              <a:rPr lang="en-US" altLang="en-US" sz="3200">
                <a:solidFill>
                  <a:srgbClr val="0000FF"/>
                </a:solidFill>
                <a:latin typeface="Courier New" charset="0"/>
              </a:rPr>
              <a:t>enqueue</a:t>
            </a:r>
          </a:p>
        </p:txBody>
      </p:sp>
      <p:sp>
        <p:nvSpPr>
          <p:cNvPr id="69655" name="Line 35"/>
          <p:cNvSpPr>
            <a:spLocks noChangeShapeType="1"/>
          </p:cNvSpPr>
          <p:nvPr/>
        </p:nvSpPr>
        <p:spPr bwMode="auto">
          <a:xfrm>
            <a:off x="533400" y="228600"/>
            <a:ext cx="5181600" cy="533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8F5D50E-ED64-3B42-ACB1-18A0C0436C60}" type="slidenum">
              <a:rPr lang="en-US" altLang="en-US" sz="1000">
                <a:latin typeface="Tahoma" charset="0"/>
              </a:rPr>
              <a:pPr/>
              <a:t>68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381000" y="1939925"/>
            <a:ext cx="65532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NODE *dequeue(NODE **queue, NODE **rear)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NODE *first;</a:t>
            </a:r>
          </a:p>
          <a:p>
            <a:pPr algn="l" eaLnBrk="1" hangingPunct="1"/>
            <a:endParaRPr lang="en-US" altLang="en-US" sz="1600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if (*queue == NULL) return NULL;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first = *queue;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*queue = (*queue)-&gt;next;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if (*queue == NULL) *rear == NULL; 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6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first-&gt;next = NULL;</a:t>
            </a:r>
          </a:p>
          <a:p>
            <a:pPr algn="l" eaLnBrk="1" hangingPunct="1"/>
            <a:endParaRPr lang="en-US" altLang="en-US" sz="1600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    return first;</a:t>
            </a:r>
          </a:p>
          <a:p>
            <a:pPr algn="l" eaLnBrk="1" hangingPunct="1"/>
            <a:r>
              <a:rPr lang="en-US" altLang="en-US" sz="1600">
                <a:latin typeface="Courier New" charset="0"/>
                <a:ea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304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/>
              <a:t>r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2286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/>
              <a:t>q</a:t>
            </a:r>
          </a:p>
        </p:txBody>
      </p:sp>
      <p:sp>
        <p:nvSpPr>
          <p:cNvPr id="78854" name="Text Box 5"/>
          <p:cNvSpPr txBox="1">
            <a:spLocks noChangeArrowheads="1"/>
          </p:cNvSpPr>
          <p:nvPr/>
        </p:nvSpPr>
        <p:spPr bwMode="auto">
          <a:xfrm>
            <a:off x="571500" y="6858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1905000" y="6096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2705100" y="7239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2019300" y="7239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200"/>
              <a:t>9</a:t>
            </a:r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3813175" y="6096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59" name="Text Box 10"/>
          <p:cNvSpPr txBox="1">
            <a:spLocks noChangeArrowheads="1"/>
          </p:cNvSpPr>
          <p:nvPr/>
        </p:nvSpPr>
        <p:spPr bwMode="auto">
          <a:xfrm>
            <a:off x="4613275" y="7239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3927475" y="7239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200"/>
              <a:t> 8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162300" y="16764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62" name="Line 13"/>
          <p:cNvSpPr>
            <a:spLocks noChangeShapeType="1"/>
          </p:cNvSpPr>
          <p:nvPr/>
        </p:nvSpPr>
        <p:spPr bwMode="auto">
          <a:xfrm flipH="1" flipV="1">
            <a:off x="838200" y="1066800"/>
            <a:ext cx="2514600" cy="762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3" name="Text Box 14"/>
          <p:cNvSpPr txBox="1">
            <a:spLocks noChangeArrowheads="1"/>
          </p:cNvSpPr>
          <p:nvPr/>
        </p:nvSpPr>
        <p:spPr bwMode="auto">
          <a:xfrm>
            <a:off x="4762500" y="16764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64" name="Text Box 15"/>
          <p:cNvSpPr txBox="1">
            <a:spLocks noChangeArrowheads="1"/>
          </p:cNvSpPr>
          <p:nvPr/>
        </p:nvSpPr>
        <p:spPr bwMode="auto">
          <a:xfrm>
            <a:off x="304800" y="762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65" name="Line 16"/>
          <p:cNvSpPr>
            <a:spLocks noChangeShapeType="1"/>
          </p:cNvSpPr>
          <p:nvPr/>
        </p:nvSpPr>
        <p:spPr bwMode="auto">
          <a:xfrm flipH="1" flipV="1">
            <a:off x="533400" y="457200"/>
            <a:ext cx="4343400" cy="137160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6" name="Text Box 17"/>
          <p:cNvSpPr txBox="1">
            <a:spLocks noChangeArrowheads="1"/>
          </p:cNvSpPr>
          <p:nvPr/>
        </p:nvSpPr>
        <p:spPr bwMode="auto">
          <a:xfrm>
            <a:off x="5753100" y="647700"/>
            <a:ext cx="12573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67" name="Text Box 18"/>
          <p:cNvSpPr txBox="1">
            <a:spLocks noChangeArrowheads="1"/>
          </p:cNvSpPr>
          <p:nvPr/>
        </p:nvSpPr>
        <p:spPr bwMode="auto">
          <a:xfrm>
            <a:off x="6553200" y="7620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68" name="Text Box 19"/>
          <p:cNvSpPr txBox="1">
            <a:spLocks noChangeArrowheads="1"/>
          </p:cNvSpPr>
          <p:nvPr/>
        </p:nvSpPr>
        <p:spPr bwMode="auto">
          <a:xfrm>
            <a:off x="5867400" y="7620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200"/>
              <a:t> 3</a:t>
            </a:r>
          </a:p>
        </p:txBody>
      </p:sp>
      <p:sp>
        <p:nvSpPr>
          <p:cNvPr id="78869" name="Text Box 20"/>
          <p:cNvSpPr txBox="1">
            <a:spLocks noChangeArrowheads="1"/>
          </p:cNvSpPr>
          <p:nvPr/>
        </p:nvSpPr>
        <p:spPr bwMode="auto">
          <a:xfrm>
            <a:off x="1447800" y="1600200"/>
            <a:ext cx="685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200"/>
              <a:t>first</a:t>
            </a:r>
          </a:p>
        </p:txBody>
      </p:sp>
      <p:sp>
        <p:nvSpPr>
          <p:cNvPr id="78870" name="Text Box 21"/>
          <p:cNvSpPr txBox="1">
            <a:spLocks noChangeArrowheads="1"/>
          </p:cNvSpPr>
          <p:nvPr/>
        </p:nvSpPr>
        <p:spPr bwMode="auto">
          <a:xfrm>
            <a:off x="1866900" y="1524000"/>
            <a:ext cx="342900" cy="3429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endParaRPr lang="en-US" altLang="en-US" sz="1200" b="0"/>
          </a:p>
        </p:txBody>
      </p:sp>
      <p:sp>
        <p:nvSpPr>
          <p:cNvPr id="78871" name="Line 22"/>
          <p:cNvSpPr>
            <a:spLocks noChangeShapeType="1"/>
          </p:cNvSpPr>
          <p:nvPr/>
        </p:nvSpPr>
        <p:spPr bwMode="auto">
          <a:xfrm flipV="1">
            <a:off x="2057400" y="1219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872" name="Group 23"/>
          <p:cNvGrpSpPr>
            <a:grpSpLocks/>
          </p:cNvGrpSpPr>
          <p:nvPr/>
        </p:nvGrpSpPr>
        <p:grpSpPr bwMode="auto">
          <a:xfrm>
            <a:off x="6477000" y="1295400"/>
            <a:ext cx="609600" cy="152400"/>
            <a:chOff x="5136" y="864"/>
            <a:chExt cx="432" cy="96"/>
          </a:xfrm>
        </p:grpSpPr>
        <p:sp>
          <p:nvSpPr>
            <p:cNvPr id="78887" name="Line 24"/>
            <p:cNvSpPr>
              <a:spLocks noChangeShapeType="1"/>
            </p:cNvSpPr>
            <p:nvPr/>
          </p:nvSpPr>
          <p:spPr bwMode="auto">
            <a:xfrm>
              <a:off x="5136" y="864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Line 25"/>
            <p:cNvSpPr>
              <a:spLocks noChangeShapeType="1"/>
            </p:cNvSpPr>
            <p:nvPr/>
          </p:nvSpPr>
          <p:spPr bwMode="auto">
            <a:xfrm>
              <a:off x="5232" y="912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26"/>
            <p:cNvSpPr>
              <a:spLocks noChangeShapeType="1"/>
            </p:cNvSpPr>
            <p:nvPr/>
          </p:nvSpPr>
          <p:spPr bwMode="auto">
            <a:xfrm>
              <a:off x="5280" y="960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73" name="Line 27"/>
          <p:cNvSpPr>
            <a:spLocks noChangeShapeType="1"/>
          </p:cNvSpPr>
          <p:nvPr/>
        </p:nvSpPr>
        <p:spPr bwMode="auto">
          <a:xfrm>
            <a:off x="6781800" y="9144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4" name="Rectangle 28"/>
          <p:cNvSpPr>
            <a:spLocks noChangeArrowheads="1"/>
          </p:cNvSpPr>
          <p:nvPr/>
        </p:nvSpPr>
        <p:spPr bwMode="auto">
          <a:xfrm>
            <a:off x="0" y="6172200"/>
            <a:ext cx="9144000" cy="6794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3200" b="0" i="1"/>
              <a:t>Queue Delete: </a:t>
            </a:r>
            <a:r>
              <a:rPr lang="en-US" altLang="en-US" sz="3200">
                <a:solidFill>
                  <a:srgbClr val="0000FF"/>
                </a:solidFill>
                <a:latin typeface="Courier New" charset="0"/>
              </a:rPr>
              <a:t>dequeue</a:t>
            </a:r>
          </a:p>
        </p:txBody>
      </p:sp>
      <p:sp>
        <p:nvSpPr>
          <p:cNvPr id="78875" name="Line 29"/>
          <p:cNvSpPr>
            <a:spLocks noChangeShapeType="1"/>
          </p:cNvSpPr>
          <p:nvPr/>
        </p:nvSpPr>
        <p:spPr bwMode="auto">
          <a:xfrm>
            <a:off x="457200" y="304800"/>
            <a:ext cx="53340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6" name="Line 30"/>
          <p:cNvSpPr>
            <a:spLocks noChangeShapeType="1"/>
          </p:cNvSpPr>
          <p:nvPr/>
        </p:nvSpPr>
        <p:spPr bwMode="auto">
          <a:xfrm>
            <a:off x="4800600" y="914400"/>
            <a:ext cx="952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877" name="Group 31"/>
          <p:cNvGrpSpPr>
            <a:grpSpLocks/>
          </p:cNvGrpSpPr>
          <p:nvPr/>
        </p:nvGrpSpPr>
        <p:grpSpPr bwMode="auto">
          <a:xfrm>
            <a:off x="762000" y="228600"/>
            <a:ext cx="3200400" cy="609600"/>
            <a:chOff x="480" y="144"/>
            <a:chExt cx="2016" cy="384"/>
          </a:xfrm>
        </p:grpSpPr>
        <p:sp>
          <p:nvSpPr>
            <p:cNvPr id="78883" name="Line 32"/>
            <p:cNvSpPr>
              <a:spLocks noChangeShapeType="1"/>
            </p:cNvSpPr>
            <p:nvPr/>
          </p:nvSpPr>
          <p:spPr bwMode="auto">
            <a:xfrm>
              <a:off x="480" y="528"/>
              <a:ext cx="288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Line 33"/>
            <p:cNvSpPr>
              <a:spLocks noChangeShapeType="1"/>
            </p:cNvSpPr>
            <p:nvPr/>
          </p:nvSpPr>
          <p:spPr bwMode="auto">
            <a:xfrm flipV="1">
              <a:off x="768" y="144"/>
              <a:ext cx="0" cy="384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5" name="Line 34"/>
            <p:cNvSpPr>
              <a:spLocks noChangeShapeType="1"/>
            </p:cNvSpPr>
            <p:nvPr/>
          </p:nvSpPr>
          <p:spPr bwMode="auto">
            <a:xfrm flipH="1" flipV="1">
              <a:off x="768" y="144"/>
              <a:ext cx="1728" cy="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Line 35"/>
            <p:cNvSpPr>
              <a:spLocks noChangeShapeType="1"/>
            </p:cNvSpPr>
            <p:nvPr/>
          </p:nvSpPr>
          <p:spPr bwMode="auto">
            <a:xfrm>
              <a:off x="2496" y="144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878" name="Group 36"/>
          <p:cNvGrpSpPr>
            <a:grpSpLocks/>
          </p:cNvGrpSpPr>
          <p:nvPr/>
        </p:nvGrpSpPr>
        <p:grpSpPr bwMode="auto">
          <a:xfrm>
            <a:off x="2590800" y="1295400"/>
            <a:ext cx="609600" cy="152400"/>
            <a:chOff x="5136" y="864"/>
            <a:chExt cx="432" cy="96"/>
          </a:xfrm>
        </p:grpSpPr>
        <p:sp>
          <p:nvSpPr>
            <p:cNvPr id="78880" name="Line 37"/>
            <p:cNvSpPr>
              <a:spLocks noChangeShapeType="1"/>
            </p:cNvSpPr>
            <p:nvPr/>
          </p:nvSpPr>
          <p:spPr bwMode="auto">
            <a:xfrm>
              <a:off x="5136" y="864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1" name="Line 38"/>
            <p:cNvSpPr>
              <a:spLocks noChangeShapeType="1"/>
            </p:cNvSpPr>
            <p:nvPr/>
          </p:nvSpPr>
          <p:spPr bwMode="auto">
            <a:xfrm>
              <a:off x="5232" y="912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Line 39"/>
            <p:cNvSpPr>
              <a:spLocks noChangeShapeType="1"/>
            </p:cNvSpPr>
            <p:nvPr/>
          </p:nvSpPr>
          <p:spPr bwMode="auto">
            <a:xfrm>
              <a:off x="5280" y="960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79" name="Line 40"/>
          <p:cNvSpPr>
            <a:spLocks noChangeShapeType="1"/>
          </p:cNvSpPr>
          <p:nvPr/>
        </p:nvSpPr>
        <p:spPr bwMode="auto">
          <a:xfrm>
            <a:off x="2895600" y="914400"/>
            <a:ext cx="0" cy="381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49EEE42-636E-234D-AC74-56A67E1647A6}" type="slidenum">
              <a:rPr lang="en-US" altLang="en-US" sz="1000">
                <a:latin typeface="Tahoma" charset="0"/>
              </a:rPr>
              <a:pPr/>
              <a:t>69</a:t>
            </a:fld>
            <a:endParaRPr lang="en-US" altLang="en-US" sz="1000">
              <a:latin typeface="Tahoma" charset="0"/>
            </a:endParaRPr>
          </a:p>
        </p:txBody>
      </p:sp>
      <p:grpSp>
        <p:nvGrpSpPr>
          <p:cNvPr id="15363" name="Group 144"/>
          <p:cNvGrpSpPr>
            <a:grpSpLocks/>
          </p:cNvGrpSpPr>
          <p:nvPr/>
        </p:nvGrpSpPr>
        <p:grpSpPr bwMode="auto">
          <a:xfrm>
            <a:off x="1295400" y="2133600"/>
            <a:ext cx="6553200" cy="1447800"/>
            <a:chOff x="816" y="1344"/>
            <a:chExt cx="4128" cy="912"/>
          </a:xfrm>
        </p:grpSpPr>
        <p:sp>
          <p:nvSpPr>
            <p:cNvPr id="15377" name="Text Box 92"/>
            <p:cNvSpPr txBox="1">
              <a:spLocks noChangeArrowheads="1"/>
            </p:cNvSpPr>
            <p:nvPr/>
          </p:nvSpPr>
          <p:spPr bwMode="auto">
            <a:xfrm>
              <a:off x="1008" y="1344"/>
              <a:ext cx="2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/>
              <a:r>
                <a:rPr lang="en-US" altLang="en-US" sz="1200" b="0"/>
                <a:t>list</a:t>
              </a:r>
            </a:p>
          </p:txBody>
        </p:sp>
        <p:sp>
          <p:nvSpPr>
            <p:cNvPr id="15378" name="Rectangle 93"/>
            <p:cNvSpPr>
              <a:spLocks noChangeArrowheads="1"/>
            </p:cNvSpPr>
            <p:nvPr/>
          </p:nvSpPr>
          <p:spPr bwMode="auto">
            <a:xfrm>
              <a:off x="883" y="1344"/>
              <a:ext cx="132" cy="12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endParaRPr lang="en-US" altLang="en-US" b="0"/>
            </a:p>
          </p:txBody>
        </p:sp>
        <p:sp>
          <p:nvSpPr>
            <p:cNvPr id="15379" name="Line 94"/>
            <p:cNvSpPr>
              <a:spLocks noChangeShapeType="1"/>
            </p:cNvSpPr>
            <p:nvPr/>
          </p:nvSpPr>
          <p:spPr bwMode="auto">
            <a:xfrm>
              <a:off x="946" y="1414"/>
              <a:ext cx="0" cy="3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80" name="Group 95"/>
            <p:cNvGrpSpPr>
              <a:grpSpLocks/>
            </p:cNvGrpSpPr>
            <p:nvPr/>
          </p:nvGrpSpPr>
          <p:grpSpPr bwMode="auto">
            <a:xfrm>
              <a:off x="4738" y="2162"/>
              <a:ext cx="206" cy="94"/>
              <a:chOff x="2588" y="895"/>
              <a:chExt cx="206" cy="94"/>
            </a:xfrm>
          </p:grpSpPr>
          <p:sp>
            <p:nvSpPr>
              <p:cNvPr id="15420" name="Line 96"/>
              <p:cNvSpPr>
                <a:spLocks noChangeShapeType="1"/>
              </p:cNvSpPr>
              <p:nvPr/>
            </p:nvSpPr>
            <p:spPr bwMode="auto">
              <a:xfrm>
                <a:off x="2588" y="895"/>
                <a:ext cx="20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Line 97"/>
              <p:cNvSpPr>
                <a:spLocks noChangeShapeType="1"/>
              </p:cNvSpPr>
              <p:nvPr/>
            </p:nvSpPr>
            <p:spPr bwMode="auto">
              <a:xfrm>
                <a:off x="2634" y="942"/>
                <a:ext cx="11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2" name="Line 98"/>
              <p:cNvSpPr>
                <a:spLocks noChangeShapeType="1"/>
              </p:cNvSpPr>
              <p:nvPr/>
            </p:nvSpPr>
            <p:spPr bwMode="auto">
              <a:xfrm>
                <a:off x="2657" y="989"/>
                <a:ext cx="69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1" name="Group 99"/>
            <p:cNvGrpSpPr>
              <a:grpSpLocks/>
            </p:cNvGrpSpPr>
            <p:nvPr/>
          </p:nvGrpSpPr>
          <p:grpSpPr bwMode="auto">
            <a:xfrm>
              <a:off x="3408" y="1728"/>
              <a:ext cx="672" cy="240"/>
              <a:chOff x="3888" y="384"/>
              <a:chExt cx="672" cy="240"/>
            </a:xfrm>
          </p:grpSpPr>
          <p:sp>
            <p:nvSpPr>
              <p:cNvPr id="15416" name="Rectangle 100"/>
              <p:cNvSpPr>
                <a:spLocks noChangeArrowheads="1"/>
              </p:cNvSpPr>
              <p:nvPr/>
            </p:nvSpPr>
            <p:spPr bwMode="auto">
              <a:xfrm>
                <a:off x="3888" y="384"/>
                <a:ext cx="67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17" name="Rectangle 101"/>
              <p:cNvSpPr>
                <a:spLocks noChangeArrowheads="1"/>
              </p:cNvSpPr>
              <p:nvPr/>
            </p:nvSpPr>
            <p:spPr bwMode="auto">
              <a:xfrm>
                <a:off x="3948" y="450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18" name="Rectangle 102"/>
              <p:cNvSpPr>
                <a:spLocks noChangeArrowheads="1"/>
              </p:cNvSpPr>
              <p:nvPr/>
            </p:nvSpPr>
            <p:spPr bwMode="auto">
              <a:xfrm>
                <a:off x="4368" y="450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19" name="Rectangle 103"/>
              <p:cNvSpPr>
                <a:spLocks noChangeArrowheads="1"/>
              </p:cNvSpPr>
              <p:nvPr/>
            </p:nvSpPr>
            <p:spPr bwMode="auto">
              <a:xfrm>
                <a:off x="4122" y="450"/>
                <a:ext cx="198" cy="1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 sz="1000" b="0"/>
                  <a:t>70</a:t>
                </a:r>
              </a:p>
            </p:txBody>
          </p:sp>
        </p:grpSp>
        <p:grpSp>
          <p:nvGrpSpPr>
            <p:cNvPr id="15382" name="Group 104"/>
            <p:cNvGrpSpPr>
              <a:grpSpLocks/>
            </p:cNvGrpSpPr>
            <p:nvPr/>
          </p:nvGrpSpPr>
          <p:grpSpPr bwMode="auto">
            <a:xfrm>
              <a:off x="2544" y="1728"/>
              <a:ext cx="672" cy="240"/>
              <a:chOff x="3888" y="384"/>
              <a:chExt cx="672" cy="240"/>
            </a:xfrm>
          </p:grpSpPr>
          <p:sp>
            <p:nvSpPr>
              <p:cNvPr id="15412" name="Rectangle 105"/>
              <p:cNvSpPr>
                <a:spLocks noChangeArrowheads="1"/>
              </p:cNvSpPr>
              <p:nvPr/>
            </p:nvSpPr>
            <p:spPr bwMode="auto">
              <a:xfrm>
                <a:off x="3888" y="384"/>
                <a:ext cx="67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13" name="Rectangle 106"/>
              <p:cNvSpPr>
                <a:spLocks noChangeArrowheads="1"/>
              </p:cNvSpPr>
              <p:nvPr/>
            </p:nvSpPr>
            <p:spPr bwMode="auto">
              <a:xfrm>
                <a:off x="3948" y="450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14" name="Rectangle 107"/>
              <p:cNvSpPr>
                <a:spLocks noChangeArrowheads="1"/>
              </p:cNvSpPr>
              <p:nvPr/>
            </p:nvSpPr>
            <p:spPr bwMode="auto">
              <a:xfrm>
                <a:off x="4368" y="450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15" name="Rectangle 108"/>
              <p:cNvSpPr>
                <a:spLocks noChangeArrowheads="1"/>
              </p:cNvSpPr>
              <p:nvPr/>
            </p:nvSpPr>
            <p:spPr bwMode="auto">
              <a:xfrm>
                <a:off x="4122" y="450"/>
                <a:ext cx="198" cy="1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 sz="1000" b="0"/>
                  <a:t>50</a:t>
                </a:r>
              </a:p>
            </p:txBody>
          </p:sp>
        </p:grpSp>
        <p:grpSp>
          <p:nvGrpSpPr>
            <p:cNvPr id="15383" name="Group 109"/>
            <p:cNvGrpSpPr>
              <a:grpSpLocks/>
            </p:cNvGrpSpPr>
            <p:nvPr/>
          </p:nvGrpSpPr>
          <p:grpSpPr bwMode="auto">
            <a:xfrm>
              <a:off x="1680" y="1728"/>
              <a:ext cx="672" cy="240"/>
              <a:chOff x="3888" y="384"/>
              <a:chExt cx="672" cy="240"/>
            </a:xfrm>
          </p:grpSpPr>
          <p:sp>
            <p:nvSpPr>
              <p:cNvPr id="15408" name="Rectangle 110"/>
              <p:cNvSpPr>
                <a:spLocks noChangeArrowheads="1"/>
              </p:cNvSpPr>
              <p:nvPr/>
            </p:nvSpPr>
            <p:spPr bwMode="auto">
              <a:xfrm>
                <a:off x="3888" y="384"/>
                <a:ext cx="67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09" name="Rectangle 111"/>
              <p:cNvSpPr>
                <a:spLocks noChangeArrowheads="1"/>
              </p:cNvSpPr>
              <p:nvPr/>
            </p:nvSpPr>
            <p:spPr bwMode="auto">
              <a:xfrm>
                <a:off x="3948" y="450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10" name="Rectangle 112"/>
              <p:cNvSpPr>
                <a:spLocks noChangeArrowheads="1"/>
              </p:cNvSpPr>
              <p:nvPr/>
            </p:nvSpPr>
            <p:spPr bwMode="auto">
              <a:xfrm>
                <a:off x="4368" y="450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11" name="Rectangle 113"/>
              <p:cNvSpPr>
                <a:spLocks noChangeArrowheads="1"/>
              </p:cNvSpPr>
              <p:nvPr/>
            </p:nvSpPr>
            <p:spPr bwMode="auto">
              <a:xfrm>
                <a:off x="4122" y="450"/>
                <a:ext cx="198" cy="1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 sz="1000" b="0"/>
                  <a:t>10</a:t>
                </a:r>
              </a:p>
            </p:txBody>
          </p:sp>
        </p:grpSp>
        <p:grpSp>
          <p:nvGrpSpPr>
            <p:cNvPr id="15384" name="Group 114"/>
            <p:cNvGrpSpPr>
              <a:grpSpLocks/>
            </p:cNvGrpSpPr>
            <p:nvPr/>
          </p:nvGrpSpPr>
          <p:grpSpPr bwMode="auto">
            <a:xfrm>
              <a:off x="816" y="1728"/>
              <a:ext cx="672" cy="240"/>
              <a:chOff x="4752" y="192"/>
              <a:chExt cx="672" cy="240"/>
            </a:xfrm>
          </p:grpSpPr>
          <p:sp>
            <p:nvSpPr>
              <p:cNvPr id="15404" name="Rectangle 115"/>
              <p:cNvSpPr>
                <a:spLocks noChangeArrowheads="1"/>
              </p:cNvSpPr>
              <p:nvPr/>
            </p:nvSpPr>
            <p:spPr bwMode="auto">
              <a:xfrm>
                <a:off x="4752" y="192"/>
                <a:ext cx="67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05" name="Rectangle 116"/>
              <p:cNvSpPr>
                <a:spLocks noChangeArrowheads="1"/>
              </p:cNvSpPr>
              <p:nvPr/>
            </p:nvSpPr>
            <p:spPr bwMode="auto">
              <a:xfrm>
                <a:off x="4812" y="258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06" name="Rectangle 117"/>
              <p:cNvSpPr>
                <a:spLocks noChangeArrowheads="1"/>
              </p:cNvSpPr>
              <p:nvPr/>
            </p:nvSpPr>
            <p:spPr bwMode="auto">
              <a:xfrm>
                <a:off x="5232" y="258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07" name="Rectangle 118" descr="Wide upward diagonal"/>
              <p:cNvSpPr>
                <a:spLocks noChangeArrowheads="1"/>
              </p:cNvSpPr>
              <p:nvPr/>
            </p:nvSpPr>
            <p:spPr bwMode="auto">
              <a:xfrm>
                <a:off x="4992" y="258"/>
                <a:ext cx="198" cy="126"/>
              </a:xfrm>
              <a:prstGeom prst="rect">
                <a:avLst/>
              </a:prstGeom>
              <a:pattFill prst="wdUpDiag">
                <a:fgClr>
                  <a:schemeClr val="folHlink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 b="0"/>
                  <a:t> </a:t>
                </a:r>
              </a:p>
            </p:txBody>
          </p:sp>
        </p:grpSp>
        <p:sp>
          <p:nvSpPr>
            <p:cNvPr id="15385" name="Line 119"/>
            <p:cNvSpPr>
              <a:spLocks noChangeShapeType="1"/>
            </p:cNvSpPr>
            <p:nvPr/>
          </p:nvSpPr>
          <p:spPr bwMode="auto">
            <a:xfrm flipH="1">
              <a:off x="960" y="187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86" name="Group 120"/>
            <p:cNvGrpSpPr>
              <a:grpSpLocks/>
            </p:cNvGrpSpPr>
            <p:nvPr/>
          </p:nvGrpSpPr>
          <p:grpSpPr bwMode="auto">
            <a:xfrm>
              <a:off x="850" y="2160"/>
              <a:ext cx="206" cy="94"/>
              <a:chOff x="2588" y="895"/>
              <a:chExt cx="206" cy="94"/>
            </a:xfrm>
          </p:grpSpPr>
          <p:sp>
            <p:nvSpPr>
              <p:cNvPr id="15401" name="Line 121"/>
              <p:cNvSpPr>
                <a:spLocks noChangeShapeType="1"/>
              </p:cNvSpPr>
              <p:nvPr/>
            </p:nvSpPr>
            <p:spPr bwMode="auto">
              <a:xfrm>
                <a:off x="2588" y="895"/>
                <a:ext cx="20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122"/>
              <p:cNvSpPr>
                <a:spLocks noChangeShapeType="1"/>
              </p:cNvSpPr>
              <p:nvPr/>
            </p:nvSpPr>
            <p:spPr bwMode="auto">
              <a:xfrm>
                <a:off x="2634" y="942"/>
                <a:ext cx="11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123"/>
              <p:cNvSpPr>
                <a:spLocks noChangeShapeType="1"/>
              </p:cNvSpPr>
              <p:nvPr/>
            </p:nvSpPr>
            <p:spPr bwMode="auto">
              <a:xfrm>
                <a:off x="2657" y="989"/>
                <a:ext cx="69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7" name="Line 124"/>
            <p:cNvSpPr>
              <a:spLocks noChangeShapeType="1"/>
            </p:cNvSpPr>
            <p:nvPr/>
          </p:nvSpPr>
          <p:spPr bwMode="auto">
            <a:xfrm>
              <a:off x="1360" y="1824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125"/>
            <p:cNvSpPr>
              <a:spLocks noChangeShapeType="1"/>
            </p:cNvSpPr>
            <p:nvPr/>
          </p:nvSpPr>
          <p:spPr bwMode="auto">
            <a:xfrm>
              <a:off x="2208" y="1824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126"/>
            <p:cNvSpPr>
              <a:spLocks noChangeShapeType="1"/>
            </p:cNvSpPr>
            <p:nvPr/>
          </p:nvSpPr>
          <p:spPr bwMode="auto">
            <a:xfrm>
              <a:off x="3072" y="1824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127"/>
            <p:cNvSpPr>
              <a:spLocks noChangeShapeType="1"/>
            </p:cNvSpPr>
            <p:nvPr/>
          </p:nvSpPr>
          <p:spPr bwMode="auto">
            <a:xfrm>
              <a:off x="3936" y="1824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91" name="Group 128"/>
            <p:cNvGrpSpPr>
              <a:grpSpLocks/>
            </p:cNvGrpSpPr>
            <p:nvPr/>
          </p:nvGrpSpPr>
          <p:grpSpPr bwMode="auto">
            <a:xfrm>
              <a:off x="4272" y="1728"/>
              <a:ext cx="672" cy="240"/>
              <a:chOff x="4752" y="192"/>
              <a:chExt cx="672" cy="240"/>
            </a:xfrm>
          </p:grpSpPr>
          <p:sp>
            <p:nvSpPr>
              <p:cNvPr id="15397" name="Rectangle 129"/>
              <p:cNvSpPr>
                <a:spLocks noChangeArrowheads="1"/>
              </p:cNvSpPr>
              <p:nvPr/>
            </p:nvSpPr>
            <p:spPr bwMode="auto">
              <a:xfrm>
                <a:off x="4752" y="192"/>
                <a:ext cx="67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398" name="Rectangle 130"/>
              <p:cNvSpPr>
                <a:spLocks noChangeArrowheads="1"/>
              </p:cNvSpPr>
              <p:nvPr/>
            </p:nvSpPr>
            <p:spPr bwMode="auto">
              <a:xfrm>
                <a:off x="4812" y="258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399" name="Rectangle 131"/>
              <p:cNvSpPr>
                <a:spLocks noChangeArrowheads="1"/>
              </p:cNvSpPr>
              <p:nvPr/>
            </p:nvSpPr>
            <p:spPr bwMode="auto">
              <a:xfrm>
                <a:off x="5232" y="258"/>
                <a:ext cx="132" cy="12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endParaRPr lang="en-US" altLang="en-US" b="0"/>
              </a:p>
            </p:txBody>
          </p:sp>
          <p:sp>
            <p:nvSpPr>
              <p:cNvPr id="15400" name="Rectangle 132" descr="Wide upward diagonal"/>
              <p:cNvSpPr>
                <a:spLocks noChangeArrowheads="1"/>
              </p:cNvSpPr>
              <p:nvPr/>
            </p:nvSpPr>
            <p:spPr bwMode="auto">
              <a:xfrm>
                <a:off x="4992" y="258"/>
                <a:ext cx="198" cy="126"/>
              </a:xfrm>
              <a:prstGeom prst="rect">
                <a:avLst/>
              </a:prstGeom>
              <a:pattFill prst="wdUpDiag">
                <a:fgClr>
                  <a:schemeClr val="folHlink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US" altLang="en-US" b="0"/>
                  <a:t> </a:t>
                </a:r>
              </a:p>
            </p:txBody>
          </p:sp>
        </p:grpSp>
        <p:sp>
          <p:nvSpPr>
            <p:cNvPr id="15392" name="Line 133"/>
            <p:cNvSpPr>
              <a:spLocks noChangeShapeType="1"/>
            </p:cNvSpPr>
            <p:nvPr/>
          </p:nvSpPr>
          <p:spPr bwMode="auto">
            <a:xfrm flipH="1">
              <a:off x="4834" y="187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134"/>
            <p:cNvSpPr>
              <a:spLocks noChangeShapeType="1"/>
            </p:cNvSpPr>
            <p:nvPr/>
          </p:nvSpPr>
          <p:spPr bwMode="auto">
            <a:xfrm flipH="1" flipV="1">
              <a:off x="4080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135"/>
            <p:cNvSpPr>
              <a:spLocks noChangeShapeType="1"/>
            </p:cNvSpPr>
            <p:nvPr/>
          </p:nvSpPr>
          <p:spPr bwMode="auto">
            <a:xfrm flipH="1" flipV="1">
              <a:off x="3216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136"/>
            <p:cNvSpPr>
              <a:spLocks noChangeShapeType="1"/>
            </p:cNvSpPr>
            <p:nvPr/>
          </p:nvSpPr>
          <p:spPr bwMode="auto">
            <a:xfrm flipH="1" flipV="1">
              <a:off x="2352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137"/>
            <p:cNvSpPr>
              <a:spLocks noChangeShapeType="1"/>
            </p:cNvSpPr>
            <p:nvPr/>
          </p:nvSpPr>
          <p:spPr bwMode="auto">
            <a:xfrm flipH="1" flipV="1">
              <a:off x="1488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4" name="Text Box 139"/>
          <p:cNvSpPr txBox="1">
            <a:spLocks noChangeArrowheads="1"/>
          </p:cNvSpPr>
          <p:nvPr/>
        </p:nvSpPr>
        <p:spPr bwMode="auto">
          <a:xfrm>
            <a:off x="457200" y="361950"/>
            <a:ext cx="3997325" cy="1619250"/>
          </a:xfrm>
          <a:prstGeom prst="rect">
            <a:avLst/>
          </a:prstGeom>
          <a:solidFill>
            <a:srgbClr val="FFFFCC"/>
          </a:solidFill>
          <a:ln w="317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charset="0"/>
                <a:ea typeface="Times New Roman" charset="0"/>
                <a:cs typeface="Times New Roman" charset="0"/>
              </a:rPr>
              <a:t>typedef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struct nodeTag </a:t>
            </a:r>
            <a:r>
              <a:rPr lang="en-US" altLang="en-US" sz="2000">
                <a:latin typeface="Courier New" charset="0"/>
                <a:ea typeface="Times New Roman" charset="0"/>
                <a:cs typeface="Times New Roman" charset="0"/>
              </a:rPr>
              <a:t>{</a:t>
            </a:r>
          </a:p>
          <a:p>
            <a:pPr algn="l" eaLnBrk="1" hangingPunct="1"/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    struct nodeTag *</a:t>
            </a:r>
            <a:r>
              <a:rPr lang="en-US" altLang="en-US" sz="2000">
                <a:latin typeface="Courier New" charset="0"/>
              </a:rPr>
              <a:t>forw;</a:t>
            </a:r>
            <a:endParaRPr lang="en-US" altLang="en-US" sz="2000"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2000">
                <a:latin typeface="Courier New" charset="0"/>
                <a:ea typeface="Times New Roman" charset="0"/>
                <a:cs typeface="Times New Roman" charset="0"/>
              </a:rPr>
              <a:t>    int             data;</a:t>
            </a:r>
          </a:p>
          <a:p>
            <a:pPr algn="l" eaLnBrk="1" hangingPunct="1"/>
            <a:r>
              <a:rPr lang="en-US" altLang="en-US" sz="2000">
                <a:solidFill>
                  <a:srgbClr val="FF0066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</a:rPr>
              <a:t>struct nodeTag</a:t>
            </a:r>
            <a:r>
              <a:rPr lang="en-US" altLang="en-US" sz="200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 *</a:t>
            </a:r>
            <a:r>
              <a:rPr lang="en-US" altLang="en-US" sz="2000">
                <a:latin typeface="Courier New" charset="0"/>
                <a:ea typeface="Times New Roman" charset="0"/>
                <a:cs typeface="Times New Roman" charset="0"/>
              </a:rPr>
              <a:t>back;</a:t>
            </a:r>
          </a:p>
          <a:p>
            <a:pPr algn="l" eaLnBrk="1" hangingPunct="1"/>
            <a:r>
              <a:rPr lang="en-US" altLang="en-US" sz="2000">
                <a:latin typeface="Courier New" charset="0"/>
                <a:ea typeface="Times New Roman" charset="0"/>
                <a:cs typeface="Times New Roman" charset="0"/>
              </a:rPr>
              <a:t>}</a:t>
            </a:r>
            <a:r>
              <a:rPr lang="en-US" altLang="en-US" sz="2000">
                <a:solidFill>
                  <a:schemeClr val="folHlink"/>
                </a:solidFill>
                <a:latin typeface="Courier New" charset="0"/>
                <a:ea typeface="Times New Roman" charset="0"/>
                <a:cs typeface="Times New Roman" charset="0"/>
              </a:rPr>
              <a:t>NODE</a:t>
            </a:r>
            <a:r>
              <a:rPr lang="en-US" altLang="en-US" sz="2000">
                <a:latin typeface="Courier New" charset="0"/>
                <a:ea typeface="Times New Roman" charset="0"/>
                <a:cs typeface="Times New Roman" charset="0"/>
              </a:rPr>
              <a:t>;</a:t>
            </a:r>
          </a:p>
        </p:txBody>
      </p:sp>
      <p:grpSp>
        <p:nvGrpSpPr>
          <p:cNvPr id="15365" name="Group 145"/>
          <p:cNvGrpSpPr>
            <a:grpSpLocks/>
          </p:cNvGrpSpPr>
          <p:nvPr/>
        </p:nvGrpSpPr>
        <p:grpSpPr bwMode="auto">
          <a:xfrm>
            <a:off x="4953000" y="457200"/>
            <a:ext cx="4038600" cy="1066800"/>
            <a:chOff x="3120" y="288"/>
            <a:chExt cx="2544" cy="672"/>
          </a:xfrm>
        </p:grpSpPr>
        <p:grpSp>
          <p:nvGrpSpPr>
            <p:cNvPr id="15366" name="Group 140"/>
            <p:cNvGrpSpPr>
              <a:grpSpLocks/>
            </p:cNvGrpSpPr>
            <p:nvPr/>
          </p:nvGrpSpPr>
          <p:grpSpPr bwMode="auto">
            <a:xfrm>
              <a:off x="3264" y="288"/>
              <a:ext cx="2208" cy="672"/>
              <a:chOff x="3264" y="288"/>
              <a:chExt cx="2208" cy="672"/>
            </a:xfrm>
          </p:grpSpPr>
          <p:grpSp>
            <p:nvGrpSpPr>
              <p:cNvPr id="15369" name="Group 82"/>
              <p:cNvGrpSpPr>
                <a:grpSpLocks/>
              </p:cNvGrpSpPr>
              <p:nvPr/>
            </p:nvGrpSpPr>
            <p:grpSpPr bwMode="auto">
              <a:xfrm>
                <a:off x="3264" y="288"/>
                <a:ext cx="2208" cy="672"/>
                <a:chOff x="3888" y="384"/>
                <a:chExt cx="672" cy="240"/>
              </a:xfrm>
            </p:grpSpPr>
            <p:sp>
              <p:nvSpPr>
                <p:cNvPr id="15373" name="Rectangle 83"/>
                <p:cNvSpPr>
                  <a:spLocks noChangeArrowheads="1"/>
                </p:cNvSpPr>
                <p:nvPr/>
              </p:nvSpPr>
              <p:spPr bwMode="auto">
                <a:xfrm>
                  <a:off x="3888" y="384"/>
                  <a:ext cx="672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endParaRPr lang="en-US" altLang="en-US" b="0"/>
                </a:p>
              </p:txBody>
            </p:sp>
            <p:sp>
              <p:nvSpPr>
                <p:cNvPr id="15374" name="Rectangle 84"/>
                <p:cNvSpPr>
                  <a:spLocks noChangeArrowheads="1"/>
                </p:cNvSpPr>
                <p:nvPr/>
              </p:nvSpPr>
              <p:spPr bwMode="auto">
                <a:xfrm>
                  <a:off x="3948" y="450"/>
                  <a:ext cx="132" cy="12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endParaRPr lang="en-US" altLang="en-US" b="0"/>
                </a:p>
              </p:txBody>
            </p:sp>
            <p:sp>
              <p:nvSpPr>
                <p:cNvPr id="15375" name="Rectangle 85"/>
                <p:cNvSpPr>
                  <a:spLocks noChangeArrowheads="1"/>
                </p:cNvSpPr>
                <p:nvPr/>
              </p:nvSpPr>
              <p:spPr bwMode="auto">
                <a:xfrm>
                  <a:off x="4368" y="450"/>
                  <a:ext cx="132" cy="12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endParaRPr lang="en-US" altLang="en-US" b="0"/>
                </a:p>
              </p:txBody>
            </p:sp>
            <p:sp>
              <p:nvSpPr>
                <p:cNvPr id="15376" name="Rectangle 86"/>
                <p:cNvSpPr>
                  <a:spLocks noChangeArrowheads="1"/>
                </p:cNvSpPr>
                <p:nvPr/>
              </p:nvSpPr>
              <p:spPr bwMode="auto">
                <a:xfrm>
                  <a:off x="4122" y="450"/>
                  <a:ext cx="198" cy="1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000" b="0"/>
                    <a:t> </a:t>
                  </a:r>
                </a:p>
              </p:txBody>
            </p:sp>
          </p:grpSp>
          <p:sp>
            <p:nvSpPr>
              <p:cNvPr id="15370" name="Text Box 88"/>
              <p:cNvSpPr txBox="1">
                <a:spLocks noChangeArrowheads="1"/>
              </p:cNvSpPr>
              <p:nvPr/>
            </p:nvSpPr>
            <p:spPr bwMode="auto">
              <a:xfrm>
                <a:off x="4780" y="288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l" eaLnBrk="1" hangingPunct="1"/>
                <a:r>
                  <a:rPr lang="en-US" altLang="en-US" sz="2000">
                    <a:latin typeface="Courier New" charset="0"/>
                  </a:rPr>
                  <a:t>forw</a:t>
                </a:r>
              </a:p>
            </p:txBody>
          </p:sp>
          <p:sp>
            <p:nvSpPr>
              <p:cNvPr id="15371" name="Text Box 89"/>
              <p:cNvSpPr txBox="1">
                <a:spLocks noChangeArrowheads="1"/>
              </p:cNvSpPr>
              <p:nvPr/>
            </p:nvSpPr>
            <p:spPr bwMode="auto">
              <a:xfrm>
                <a:off x="3436" y="288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l" eaLnBrk="1" hangingPunct="1"/>
                <a:r>
                  <a:rPr lang="en-US" altLang="en-US" sz="2000">
                    <a:latin typeface="Courier New" charset="0"/>
                  </a:rPr>
                  <a:t>back</a:t>
                </a:r>
              </a:p>
            </p:txBody>
          </p:sp>
          <p:sp>
            <p:nvSpPr>
              <p:cNvPr id="15372" name="Text Box 90"/>
              <p:cNvSpPr txBox="1">
                <a:spLocks noChangeArrowheads="1"/>
              </p:cNvSpPr>
              <p:nvPr/>
            </p:nvSpPr>
            <p:spPr bwMode="auto">
              <a:xfrm>
                <a:off x="4080" y="288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l" eaLnBrk="1" hangingPunct="1"/>
                <a:r>
                  <a:rPr lang="en-US" altLang="en-US" sz="2000">
                    <a:latin typeface="Courier New" charset="0"/>
                  </a:rPr>
                  <a:t>data</a:t>
                </a:r>
              </a:p>
            </p:txBody>
          </p:sp>
        </p:grpSp>
        <p:sp>
          <p:nvSpPr>
            <p:cNvPr id="15367" name="Line 141"/>
            <p:cNvSpPr>
              <a:spLocks noChangeShapeType="1"/>
            </p:cNvSpPr>
            <p:nvPr/>
          </p:nvSpPr>
          <p:spPr bwMode="auto">
            <a:xfrm>
              <a:off x="5040" y="57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142"/>
            <p:cNvSpPr>
              <a:spLocks noChangeShapeType="1"/>
            </p:cNvSpPr>
            <p:nvPr/>
          </p:nvSpPr>
          <p:spPr bwMode="auto">
            <a:xfrm flipH="1">
              <a:off x="3120" y="72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14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790BEF2-0643-C945-9DB3-B58B129C07B7}" type="slidenum">
              <a:rPr lang="en-US" altLang="en-US" sz="1000">
                <a:latin typeface="Tahoma" charset="0"/>
              </a:rPr>
              <a:pPr/>
              <a:t>7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987138" name="Group 2"/>
          <p:cNvGraphicFramePr>
            <a:graphicFrameLocks noGrp="1"/>
          </p:cNvGraphicFramePr>
          <p:nvPr/>
        </p:nvGraphicFramePr>
        <p:xfrm>
          <a:off x="1447800" y="3673475"/>
          <a:ext cx="6705600" cy="518048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 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1462088" y="325438"/>
            <a:ext cx="728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/>
              <a:t>Use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"%-5d"</a:t>
            </a:r>
            <a:r>
              <a:rPr lang="en-US" altLang="en-US" b="0"/>
              <a:t> to display the integer in a field of minimum </a:t>
            </a:r>
          </a:p>
          <a:p>
            <a:pPr algn="l" eaLnBrk="1" hangingPunct="1"/>
            <a:r>
              <a:rPr lang="en-US" altLang="en-US" b="0"/>
              <a:t>width 5, aligned to the left.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1447800" y="1212850"/>
            <a:ext cx="6858000" cy="22923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a = 123;</a:t>
            </a: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b = 25;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 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d\n", a, b );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EC57E00-04BD-0845-BAF2-046B97C5C091}" type="slidenum">
              <a:rPr lang="en-US" altLang="en-US" sz="1000">
                <a:latin typeface="Tahoma" charset="0"/>
              </a:rPr>
              <a:pPr/>
              <a:t>70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4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2E1027F-C349-7440-950B-8C5AFE2AE294}" type="slidenum">
              <a:rPr lang="en-US" altLang="en-US" sz="1000">
                <a:latin typeface="Tahoma" charset="0"/>
              </a:rPr>
              <a:pPr eaLnBrk="1" hangingPunct="1"/>
              <a:t>70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6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618E78C-B472-9C4C-89CD-B7A853141004}" type="slidenum">
              <a:rPr lang="en-US" altLang="en-US" sz="1000">
                <a:latin typeface="Tahoma" charset="0"/>
              </a:rPr>
              <a:pPr eaLnBrk="1" hangingPunct="1"/>
              <a:t>70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57200" y="109855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buFont typeface="Arial" charset="0"/>
              <a:buNone/>
            </a:pP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int a[10]; // int a[10] = {0};</a:t>
            </a:r>
          </a:p>
          <a:p>
            <a:pPr algn="l" eaLnBrk="1" hangingPunct="1">
              <a:buFont typeface="Arial" charset="0"/>
              <a:buNone/>
            </a:pPr>
            <a:endParaRPr lang="en-US" altLang="en-US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memset</a:t>
            </a:r>
            <a:r>
              <a:rPr lang="en-US" altLang="en-US">
                <a:solidFill>
                  <a:srgbClr val="0000FF"/>
                </a:solidFill>
                <a:latin typeface="Courier New" charset="0"/>
              </a:rPr>
              <a:t>(a, 0, 10 * sizeof (int));</a:t>
            </a:r>
          </a:p>
        </p:txBody>
      </p:sp>
      <p:sp>
        <p:nvSpPr>
          <p:cNvPr id="21510" name="Text Box 18"/>
          <p:cNvSpPr txBox="1">
            <a:spLocks noChangeArrowheads="1"/>
          </p:cNvSpPr>
          <p:nvPr/>
        </p:nvSpPr>
        <p:spPr bwMode="auto">
          <a:xfrm>
            <a:off x="304800" y="152400"/>
            <a:ext cx="8772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					    memset</a:t>
            </a:r>
            <a:r>
              <a:rPr lang="en-US" altLang="en-US">
                <a:latin typeface="Courier New" charset="0"/>
              </a:rPr>
              <a:t> // string.h</a:t>
            </a:r>
          </a:p>
          <a:p>
            <a:pPr algn="l"/>
            <a:r>
              <a:rPr lang="en-US" altLang="en-US" b="0"/>
              <a:t>Sets all elements of an </a:t>
            </a:r>
            <a:r>
              <a:rPr lang="en-US" altLang="en-US">
                <a:latin typeface="Courier New" charset="0"/>
              </a:rPr>
              <a:t>int</a:t>
            </a:r>
            <a:r>
              <a:rPr lang="en-US" altLang="en-US" b="0"/>
              <a:t> array to a given </a:t>
            </a:r>
            <a:r>
              <a:rPr lang="en-US" altLang="en-US">
                <a:latin typeface="Courier New" charset="0"/>
              </a:rPr>
              <a:t>int</a:t>
            </a:r>
            <a:r>
              <a:rPr lang="en-US" altLang="en-US" b="0"/>
              <a:t> value</a:t>
            </a:r>
            <a:r>
              <a:rPr lang="en-US" altLang="en-US"/>
              <a:t>: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457200" y="3308350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block = (NODE *) malloc(BLOCKSIZE * sizeof(NODE));</a:t>
            </a:r>
          </a:p>
          <a:p>
            <a:pPr algn="l"/>
            <a:endParaRPr lang="en-US" altLang="en-US" sz="20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Courier New" charset="0"/>
              </a:rPr>
              <a:t>memset(block, 0, BLOCKSIZE * sizeof(NODE));</a:t>
            </a:r>
          </a:p>
        </p:txBody>
      </p:sp>
    </p:spTree>
    <p:extLst>
      <p:ext uri="{BB962C8B-B14F-4D97-AF65-F5344CB8AC3E}">
        <p14:creationId xmlns:p14="http://schemas.microsoft.com/office/powerpoint/2010/main" val="534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4CB72BC-844E-6040-B54D-DF5D045CE1E7}" type="slidenum">
              <a:rPr lang="en-US" altLang="en-US" sz="1000">
                <a:latin typeface="Tahoma" charset="0"/>
              </a:rPr>
              <a:pPr/>
              <a:t>71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2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8707416-1315-6243-9754-C83629DE8474}" type="slidenum">
              <a:rPr lang="en-US" altLang="en-US" sz="1000">
                <a:latin typeface="Tahoma" charset="0"/>
              </a:rPr>
              <a:pPr eaLnBrk="1" hangingPunct="1"/>
              <a:t>71</a:t>
            </a:fld>
            <a:endParaRPr lang="en-US" altLang="en-US" sz="1000">
              <a:latin typeface="Tahoma" charset="0"/>
            </a:endParaRPr>
          </a:p>
        </p:txBody>
      </p:sp>
      <p:grpSp>
        <p:nvGrpSpPr>
          <p:cNvPr id="43012" name="Group 40"/>
          <p:cNvGrpSpPr>
            <a:grpSpLocks/>
          </p:cNvGrpSpPr>
          <p:nvPr/>
        </p:nvGrpSpPr>
        <p:grpSpPr bwMode="auto">
          <a:xfrm>
            <a:off x="533400" y="1152525"/>
            <a:ext cx="3814763" cy="981075"/>
            <a:chOff x="336" y="438"/>
            <a:chExt cx="2403" cy="618"/>
          </a:xfrm>
        </p:grpSpPr>
        <p:sp>
          <p:nvSpPr>
            <p:cNvPr id="43032" name="Rectangle 9"/>
            <p:cNvSpPr>
              <a:spLocks noChangeArrowheads="1"/>
            </p:cNvSpPr>
            <p:nvPr/>
          </p:nvSpPr>
          <p:spPr bwMode="auto">
            <a:xfrm>
              <a:off x="336" y="438"/>
              <a:ext cx="2403" cy="6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43033" name="Group 7"/>
            <p:cNvGrpSpPr>
              <a:grpSpLocks/>
            </p:cNvGrpSpPr>
            <p:nvPr/>
          </p:nvGrpSpPr>
          <p:grpSpPr bwMode="auto">
            <a:xfrm>
              <a:off x="433" y="698"/>
              <a:ext cx="682" cy="195"/>
              <a:chOff x="1392" y="2064"/>
              <a:chExt cx="1008" cy="288"/>
            </a:xfrm>
          </p:grpSpPr>
          <p:sp>
            <p:nvSpPr>
              <p:cNvPr id="43039" name="Rectangle 3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3040" name="Rectangle 4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3041" name="Rectangle 5"/>
              <p:cNvSpPr>
                <a:spLocks noChangeArrowheads="1"/>
              </p:cNvSpPr>
              <p:nvPr/>
            </p:nvSpPr>
            <p:spPr bwMode="auto">
              <a:xfrm>
                <a:off x="2064" y="2064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43034" name="Rectangle 6"/>
            <p:cNvSpPr>
              <a:spLocks noChangeArrowheads="1"/>
            </p:cNvSpPr>
            <p:nvPr/>
          </p:nvSpPr>
          <p:spPr bwMode="auto">
            <a:xfrm>
              <a:off x="1245" y="698"/>
              <a:ext cx="942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3035" name="Rectangle 8"/>
            <p:cNvSpPr>
              <a:spLocks noChangeArrowheads="1"/>
            </p:cNvSpPr>
            <p:nvPr/>
          </p:nvSpPr>
          <p:spPr bwMode="auto">
            <a:xfrm>
              <a:off x="2317" y="698"/>
              <a:ext cx="227" cy="19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3036" name="Text Box 10"/>
            <p:cNvSpPr txBox="1">
              <a:spLocks noChangeArrowheads="1"/>
            </p:cNvSpPr>
            <p:nvPr/>
          </p:nvSpPr>
          <p:spPr bwMode="auto">
            <a:xfrm>
              <a:off x="447" y="48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state</a:t>
              </a:r>
            </a:p>
          </p:txBody>
        </p:sp>
        <p:sp>
          <p:nvSpPr>
            <p:cNvPr id="43037" name="Text Box 11"/>
            <p:cNvSpPr txBox="1">
              <a:spLocks noChangeArrowheads="1"/>
            </p:cNvSpPr>
            <p:nvPr/>
          </p:nvSpPr>
          <p:spPr bwMode="auto">
            <a:xfrm>
              <a:off x="1198" y="480"/>
              <a:ext cx="10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year_incorporated</a:t>
              </a:r>
            </a:p>
          </p:txBody>
        </p:sp>
        <p:sp>
          <p:nvSpPr>
            <p:cNvPr id="43038" name="Text Box 12"/>
            <p:cNvSpPr txBox="1">
              <a:spLocks noChangeArrowheads="1"/>
            </p:cNvSpPr>
            <p:nvPr/>
          </p:nvSpPr>
          <p:spPr bwMode="auto">
            <a:xfrm>
              <a:off x="2255" y="4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name</a:t>
              </a:r>
            </a:p>
          </p:txBody>
        </p:sp>
      </p:grpSp>
      <p:grpSp>
        <p:nvGrpSpPr>
          <p:cNvPr id="43013" name="Group 44"/>
          <p:cNvGrpSpPr>
            <a:grpSpLocks/>
          </p:cNvGrpSpPr>
          <p:nvPr/>
        </p:nvGrpSpPr>
        <p:grpSpPr bwMode="auto">
          <a:xfrm>
            <a:off x="228600" y="2667000"/>
            <a:ext cx="5105400" cy="1447800"/>
            <a:chOff x="144" y="1392"/>
            <a:chExt cx="3216" cy="912"/>
          </a:xfrm>
        </p:grpSpPr>
        <p:grpSp>
          <p:nvGrpSpPr>
            <p:cNvPr id="43016" name="Group 42"/>
            <p:cNvGrpSpPr>
              <a:grpSpLocks/>
            </p:cNvGrpSpPr>
            <p:nvPr/>
          </p:nvGrpSpPr>
          <p:grpSpPr bwMode="auto">
            <a:xfrm>
              <a:off x="144" y="1392"/>
              <a:ext cx="3216" cy="912"/>
              <a:chOff x="144" y="1392"/>
              <a:chExt cx="3216" cy="912"/>
            </a:xfrm>
          </p:grpSpPr>
          <p:sp>
            <p:nvSpPr>
              <p:cNvPr id="43018" name="Rectangle 14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3216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43019" name="Group 41"/>
              <p:cNvGrpSpPr>
                <a:grpSpLocks/>
              </p:cNvGrpSpPr>
              <p:nvPr/>
            </p:nvGrpSpPr>
            <p:grpSpPr bwMode="auto">
              <a:xfrm>
                <a:off x="371" y="1587"/>
                <a:ext cx="2404" cy="619"/>
                <a:chOff x="371" y="1587"/>
                <a:chExt cx="2404" cy="619"/>
              </a:xfrm>
            </p:grpSpPr>
            <p:sp>
              <p:nvSpPr>
                <p:cNvPr id="43022" name="Rectangle 4"/>
                <p:cNvSpPr>
                  <a:spLocks noChangeArrowheads="1"/>
                </p:cNvSpPr>
                <p:nvPr/>
              </p:nvSpPr>
              <p:spPr bwMode="auto">
                <a:xfrm>
                  <a:off x="371" y="1587"/>
                  <a:ext cx="2404" cy="61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grpSp>
              <p:nvGrpSpPr>
                <p:cNvPr id="43023" name="Group 5"/>
                <p:cNvGrpSpPr>
                  <a:grpSpLocks/>
                </p:cNvGrpSpPr>
                <p:nvPr/>
              </p:nvGrpSpPr>
              <p:grpSpPr bwMode="auto">
                <a:xfrm>
                  <a:off x="468" y="1848"/>
                  <a:ext cx="683" cy="195"/>
                  <a:chOff x="1392" y="2064"/>
                  <a:chExt cx="1008" cy="288"/>
                </a:xfrm>
              </p:grpSpPr>
              <p:sp>
                <p:nvSpPr>
                  <p:cNvPr id="4302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303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303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43024" name="Rectangle 9"/>
                <p:cNvSpPr>
                  <a:spLocks noChangeArrowheads="1"/>
                </p:cNvSpPr>
                <p:nvPr/>
              </p:nvSpPr>
              <p:spPr bwMode="auto">
                <a:xfrm>
                  <a:off x="1281" y="1848"/>
                  <a:ext cx="942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43025" name="Rectangle 10"/>
                <p:cNvSpPr>
                  <a:spLocks noChangeArrowheads="1"/>
                </p:cNvSpPr>
                <p:nvPr/>
              </p:nvSpPr>
              <p:spPr bwMode="auto">
                <a:xfrm>
                  <a:off x="2353" y="1848"/>
                  <a:ext cx="227" cy="195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430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82" y="1632"/>
                  <a:ext cx="35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sz="1600" b="0"/>
                    <a:t>state</a:t>
                  </a:r>
                </a:p>
              </p:txBody>
            </p:sp>
            <p:sp>
              <p:nvSpPr>
                <p:cNvPr id="430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34" y="1632"/>
                  <a:ext cx="105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sz="1600" b="0" dirty="0" err="1"/>
                    <a:t>year_incorporated</a:t>
                  </a:r>
                  <a:endParaRPr lang="en-US" altLang="en-US" sz="1600" b="0" dirty="0"/>
                </a:p>
              </p:txBody>
            </p:sp>
            <p:sp>
              <p:nvSpPr>
                <p:cNvPr id="430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291" y="1632"/>
                  <a:ext cx="3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r>
                    <a:rPr lang="en-US" altLang="en-US" sz="1600" b="0"/>
                    <a:t>name</a:t>
                  </a:r>
                </a:p>
              </p:txBody>
            </p:sp>
          </p:grpSp>
          <p:sp>
            <p:nvSpPr>
              <p:cNvPr id="43020" name="Rectangle 15"/>
              <p:cNvSpPr>
                <a:spLocks noChangeArrowheads="1"/>
              </p:cNvSpPr>
              <p:nvPr/>
            </p:nvSpPr>
            <p:spPr bwMode="auto">
              <a:xfrm>
                <a:off x="3035" y="1848"/>
                <a:ext cx="228" cy="195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3021" name="Text Box 16"/>
              <p:cNvSpPr txBox="1">
                <a:spLocks noChangeArrowheads="1"/>
              </p:cNvSpPr>
              <p:nvPr/>
            </p:nvSpPr>
            <p:spPr bwMode="auto">
              <a:xfrm>
                <a:off x="2991" y="1686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1600" b="0"/>
                  <a:t>link</a:t>
                </a:r>
              </a:p>
            </p:txBody>
          </p:sp>
        </p:grpSp>
        <p:sp>
          <p:nvSpPr>
            <p:cNvPr id="43017" name="Text Box 18"/>
            <p:cNvSpPr txBox="1">
              <a:spLocks noChangeArrowheads="1"/>
            </p:cNvSpPr>
            <p:nvPr/>
          </p:nvSpPr>
          <p:spPr bwMode="auto">
            <a:xfrm>
              <a:off x="357" y="1425"/>
              <a:ext cx="3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city</a:t>
              </a:r>
            </a:p>
          </p:txBody>
        </p:sp>
      </p:grpSp>
      <p:sp>
        <p:nvSpPr>
          <p:cNvPr id="43014" name="Text Box 39"/>
          <p:cNvSpPr txBox="1">
            <a:spLocks noChangeArrowheads="1"/>
          </p:cNvSpPr>
          <p:nvPr/>
        </p:nvSpPr>
        <p:spPr bwMode="auto">
          <a:xfrm>
            <a:off x="5394325" y="609600"/>
            <a:ext cx="359727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 sz="1800" dirty="0">
              <a:solidFill>
                <a:srgbClr val="0000FF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1800" dirty="0" err="1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typedef</a:t>
            </a:r>
            <a:r>
              <a:rPr lang="en-US" altLang="en-US" sz="1800" dirty="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 struct {</a:t>
            </a:r>
          </a:p>
          <a:p>
            <a:pPr algn="l" eaLnBrk="1" hangingPunct="1"/>
            <a:r>
              <a:rPr lang="en-US" altLang="en-US" sz="1800" dirty="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    char  state[3];</a:t>
            </a:r>
          </a:p>
          <a:p>
            <a:pPr algn="l" eaLnBrk="1" hangingPunct="1"/>
            <a:r>
              <a:rPr lang="en-US" altLang="en-US" sz="1800" dirty="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    int   year;</a:t>
            </a:r>
          </a:p>
          <a:p>
            <a:pPr algn="l" eaLnBrk="1" hangingPunct="1"/>
            <a:r>
              <a:rPr lang="en-US" altLang="en-US" sz="1800" dirty="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    char *name;</a:t>
            </a:r>
          </a:p>
          <a:p>
            <a:pPr algn="l" eaLnBrk="1" hangingPunct="1"/>
            <a:r>
              <a:rPr lang="en-US" altLang="en-US" sz="1800" dirty="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}</a:t>
            </a:r>
            <a:r>
              <a:rPr lang="en-US" altLang="en-US" sz="1800" dirty="0">
                <a:solidFill>
                  <a:schemeClr val="hlink"/>
                </a:solidFill>
                <a:latin typeface="Courier New" charset="0"/>
                <a:ea typeface="Times New Roman" charset="0"/>
                <a:cs typeface="Times New Roman" charset="0"/>
              </a:rPr>
              <a:t>CITY</a:t>
            </a:r>
            <a:r>
              <a:rPr lang="en-US" altLang="en-US" sz="1800" dirty="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;</a:t>
            </a:r>
          </a:p>
          <a:p>
            <a:pPr algn="l" eaLnBrk="1" hangingPunct="1"/>
            <a:endParaRPr lang="en-US" altLang="en-US" sz="1800" dirty="0">
              <a:solidFill>
                <a:srgbClr val="0000FF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/>
            <a:r>
              <a:rPr lang="en-US" altLang="en-US" sz="1800" dirty="0" err="1">
                <a:solidFill>
                  <a:srgbClr val="0000FF"/>
                </a:solidFill>
                <a:latin typeface="Courier New" charset="0"/>
              </a:rPr>
              <a:t>typedef</a:t>
            </a:r>
            <a:r>
              <a:rPr lang="en-US" altLang="en-US" sz="1800" dirty="0">
                <a:solidFill>
                  <a:srgbClr val="0000FF"/>
                </a:solidFill>
                <a:latin typeface="Courier New" charset="0"/>
              </a:rPr>
              <a:t> struct </a:t>
            </a:r>
            <a:r>
              <a:rPr lang="en-US" altLang="en-US" sz="1800" dirty="0" err="1">
                <a:solidFill>
                  <a:srgbClr val="0000FF"/>
                </a:solidFill>
                <a:latin typeface="Courier New" charset="0"/>
              </a:rPr>
              <a:t>nodeTag</a:t>
            </a:r>
            <a:endParaRPr lang="en-US" altLang="en-US" sz="1800" dirty="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1800" dirty="0">
                <a:solidFill>
                  <a:srgbClr val="0000FF"/>
                </a:solidFill>
                <a:latin typeface="Courier New" charset="0"/>
              </a:rPr>
              <a:t>{</a:t>
            </a:r>
          </a:p>
          <a:p>
            <a:pPr algn="l"/>
            <a:r>
              <a:rPr lang="en-US" altLang="en-US" sz="1800" dirty="0">
                <a:solidFill>
                  <a:srgbClr val="0000FF"/>
                </a:solidFill>
                <a:latin typeface="Courier New" charset="0"/>
              </a:rPr>
              <a:t>    CITY            city;</a:t>
            </a:r>
          </a:p>
          <a:p>
            <a:pPr algn="l"/>
            <a:r>
              <a:rPr lang="en-US" altLang="en-US" sz="1800" dirty="0">
                <a:solidFill>
                  <a:srgbClr val="0000FF"/>
                </a:solidFill>
                <a:latin typeface="Courier New" charset="0"/>
              </a:rPr>
              <a:t>    struct </a:t>
            </a:r>
            <a:r>
              <a:rPr lang="en-US" altLang="en-US" sz="1800" dirty="0" err="1">
                <a:solidFill>
                  <a:srgbClr val="0000FF"/>
                </a:solidFill>
                <a:latin typeface="Courier New" charset="0"/>
              </a:rPr>
              <a:t>nodeTag</a:t>
            </a:r>
            <a:r>
              <a:rPr lang="en-US" altLang="en-US" sz="1800" dirty="0">
                <a:solidFill>
                  <a:srgbClr val="0000FF"/>
                </a:solidFill>
                <a:latin typeface="Courier New" charset="0"/>
              </a:rPr>
              <a:t> *link;</a:t>
            </a:r>
          </a:p>
          <a:p>
            <a:pPr algn="l"/>
            <a:r>
              <a:rPr lang="en-US" altLang="en-US" sz="1800" dirty="0">
                <a:solidFill>
                  <a:srgbClr val="0000FF"/>
                </a:solidFill>
                <a:latin typeface="Courier New" charset="0"/>
              </a:rPr>
              <a:t>}</a:t>
            </a:r>
            <a:r>
              <a:rPr lang="en-US" altLang="en-US" sz="1800" dirty="0">
                <a:solidFill>
                  <a:schemeClr val="hlink"/>
                </a:solidFill>
                <a:latin typeface="Courier New" charset="0"/>
              </a:rPr>
              <a:t>NODE</a:t>
            </a:r>
            <a:r>
              <a:rPr lang="en-US" altLang="en-US" sz="1800" dirty="0">
                <a:solidFill>
                  <a:srgbClr val="0000FF"/>
                </a:solidFill>
                <a:latin typeface="Courier New" charset="0"/>
              </a:rPr>
              <a:t>;</a:t>
            </a:r>
          </a:p>
          <a:p>
            <a:pPr algn="l" eaLnBrk="1" hangingPunct="1"/>
            <a:endParaRPr lang="en-US" altLang="en-US" sz="1800" dirty="0">
              <a:solidFill>
                <a:srgbClr val="0000FF"/>
              </a:solidFill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43015" name="Text Box 45"/>
          <p:cNvSpPr txBox="1">
            <a:spLocks noChangeArrowheads="1"/>
          </p:cNvSpPr>
          <p:nvPr/>
        </p:nvSpPr>
        <p:spPr bwMode="auto">
          <a:xfrm>
            <a:off x="5718175" y="2286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>
                <a:ea typeface="Times New Roman" charset="0"/>
                <a:cs typeface="Times New Roman" charset="0"/>
              </a:rPr>
              <a:t>A linked list of cities.</a:t>
            </a:r>
            <a:endParaRPr lang="en-US" altLang="en-US" b="0"/>
          </a:p>
        </p:txBody>
      </p:sp>
      <p:grpSp>
        <p:nvGrpSpPr>
          <p:cNvPr id="220" name="Group 100"/>
          <p:cNvGrpSpPr>
            <a:grpSpLocks/>
          </p:cNvGrpSpPr>
          <p:nvPr/>
        </p:nvGrpSpPr>
        <p:grpSpPr bwMode="auto">
          <a:xfrm>
            <a:off x="399327" y="5197858"/>
            <a:ext cx="8610600" cy="1371600"/>
            <a:chOff x="144" y="1392"/>
            <a:chExt cx="5424" cy="864"/>
          </a:xfrm>
        </p:grpSpPr>
        <p:grpSp>
          <p:nvGrpSpPr>
            <p:cNvPr id="221" name="Group 8"/>
            <p:cNvGrpSpPr>
              <a:grpSpLocks/>
            </p:cNvGrpSpPr>
            <p:nvPr/>
          </p:nvGrpSpPr>
          <p:grpSpPr bwMode="auto">
            <a:xfrm>
              <a:off x="144" y="1565"/>
              <a:ext cx="770" cy="691"/>
              <a:chOff x="3321" y="7924"/>
              <a:chExt cx="1813" cy="1080"/>
            </a:xfrm>
          </p:grpSpPr>
          <p:sp>
            <p:nvSpPr>
              <p:cNvPr id="309" name="Text Box 9"/>
              <p:cNvSpPr txBox="1">
                <a:spLocks noChangeArrowheads="1"/>
              </p:cNvSpPr>
              <p:nvPr/>
            </p:nvSpPr>
            <p:spPr bwMode="auto">
              <a:xfrm>
                <a:off x="3321" y="8284"/>
                <a:ext cx="1260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l"/>
                <a:r>
                  <a:rPr lang="en-US" altLang="en-US" sz="2000"/>
                  <a:t>list</a:t>
                </a:r>
                <a:endParaRPr lang="en-US" altLang="en-US" sz="1200" b="0"/>
              </a:p>
            </p:txBody>
          </p:sp>
          <p:grpSp>
            <p:nvGrpSpPr>
              <p:cNvPr id="310" name="Group 10"/>
              <p:cNvGrpSpPr>
                <a:grpSpLocks/>
              </p:cNvGrpSpPr>
              <p:nvPr/>
            </p:nvGrpSpPr>
            <p:grpSpPr bwMode="auto">
              <a:xfrm>
                <a:off x="3861" y="7924"/>
                <a:ext cx="1273" cy="270"/>
                <a:chOff x="1881" y="9139"/>
                <a:chExt cx="1273" cy="270"/>
              </a:xfrm>
            </p:grpSpPr>
            <p:sp>
              <p:nvSpPr>
                <p:cNvPr id="3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81" y="9139"/>
                  <a:ext cx="318" cy="270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l"/>
                  <a:endParaRPr lang="en-US" altLang="en-US" sz="1200" b="0"/>
                </a:p>
              </p:txBody>
            </p:sp>
            <p:sp>
              <p:nvSpPr>
                <p:cNvPr id="312" name="Line 12"/>
                <p:cNvSpPr>
                  <a:spLocks noChangeShapeType="1"/>
                </p:cNvSpPr>
                <p:nvPr/>
              </p:nvSpPr>
              <p:spPr bwMode="auto">
                <a:xfrm>
                  <a:off x="2040" y="9274"/>
                  <a:ext cx="111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2" name="Group 99"/>
            <p:cNvGrpSpPr>
              <a:grpSpLocks/>
            </p:cNvGrpSpPr>
            <p:nvPr/>
          </p:nvGrpSpPr>
          <p:grpSpPr bwMode="auto">
            <a:xfrm>
              <a:off x="2160" y="1392"/>
              <a:ext cx="912" cy="624"/>
              <a:chOff x="2160" y="1392"/>
              <a:chExt cx="912" cy="624"/>
            </a:xfrm>
          </p:grpSpPr>
          <p:grpSp>
            <p:nvGrpSpPr>
              <p:cNvPr id="292" name="Group 78"/>
              <p:cNvGrpSpPr>
                <a:grpSpLocks/>
              </p:cNvGrpSpPr>
              <p:nvPr/>
            </p:nvGrpSpPr>
            <p:grpSpPr bwMode="auto">
              <a:xfrm>
                <a:off x="2160" y="1392"/>
                <a:ext cx="860" cy="535"/>
                <a:chOff x="384" y="288"/>
                <a:chExt cx="4752" cy="1728"/>
              </a:xfrm>
            </p:grpSpPr>
            <p:sp>
              <p:nvSpPr>
                <p:cNvPr id="2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84" y="288"/>
                  <a:ext cx="4752" cy="1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20" y="576"/>
                  <a:ext cx="3552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grpSp>
              <p:nvGrpSpPr>
                <p:cNvPr id="301" name="Group 81"/>
                <p:cNvGrpSpPr>
                  <a:grpSpLocks/>
                </p:cNvGrpSpPr>
                <p:nvPr/>
              </p:nvGrpSpPr>
              <p:grpSpPr bwMode="auto">
                <a:xfrm>
                  <a:off x="864" y="960"/>
                  <a:ext cx="1008" cy="288"/>
                  <a:chOff x="1392" y="2064"/>
                  <a:chExt cx="1008" cy="288"/>
                </a:xfrm>
              </p:grpSpPr>
              <p:sp>
                <p:nvSpPr>
                  <p:cNvPr id="30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30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30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302" name="Rectangle 85"/>
                <p:cNvSpPr>
                  <a:spLocks noChangeArrowheads="1"/>
                </p:cNvSpPr>
                <p:nvPr/>
              </p:nvSpPr>
              <p:spPr bwMode="auto">
                <a:xfrm>
                  <a:off x="2064" y="960"/>
                  <a:ext cx="13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03" name="Rectangle 86"/>
                <p:cNvSpPr>
                  <a:spLocks noChangeArrowheads="1"/>
                </p:cNvSpPr>
                <p:nvPr/>
              </p:nvSpPr>
              <p:spPr bwMode="auto">
                <a:xfrm>
                  <a:off x="3648" y="960"/>
                  <a:ext cx="336" cy="288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04" name="Rectangle 87"/>
                <p:cNvSpPr>
                  <a:spLocks noChangeArrowheads="1"/>
                </p:cNvSpPr>
                <p:nvPr/>
              </p:nvSpPr>
              <p:spPr bwMode="auto">
                <a:xfrm>
                  <a:off x="4656" y="960"/>
                  <a:ext cx="336" cy="288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05" name="Line 88"/>
                <p:cNvSpPr>
                  <a:spLocks noChangeShapeType="1"/>
                </p:cNvSpPr>
                <p:nvPr/>
              </p:nvSpPr>
              <p:spPr bwMode="auto">
                <a:xfrm>
                  <a:off x="3792" y="1104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3" name="Group 89"/>
              <p:cNvGrpSpPr>
                <a:grpSpLocks/>
              </p:cNvGrpSpPr>
              <p:nvPr/>
            </p:nvGrpSpPr>
            <p:grpSpPr bwMode="auto">
              <a:xfrm>
                <a:off x="2768" y="1927"/>
                <a:ext cx="304" cy="89"/>
                <a:chOff x="3744" y="2016"/>
                <a:chExt cx="1680" cy="288"/>
              </a:xfrm>
            </p:grpSpPr>
            <p:sp>
              <p:nvSpPr>
                <p:cNvPr id="294" name="Rectangle 90"/>
                <p:cNvSpPr>
                  <a:spLocks noChangeArrowheads="1"/>
                </p:cNvSpPr>
                <p:nvPr/>
              </p:nvSpPr>
              <p:spPr bwMode="auto">
                <a:xfrm>
                  <a:off x="3744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95" name="Rectangle 91"/>
                <p:cNvSpPr>
                  <a:spLocks noChangeArrowheads="1"/>
                </p:cNvSpPr>
                <p:nvPr/>
              </p:nvSpPr>
              <p:spPr bwMode="auto">
                <a:xfrm>
                  <a:off x="4080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96" name="Rectangle 92"/>
                <p:cNvSpPr>
                  <a:spLocks noChangeArrowheads="1"/>
                </p:cNvSpPr>
                <p:nvPr/>
              </p:nvSpPr>
              <p:spPr bwMode="auto">
                <a:xfrm>
                  <a:off x="4416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97" name="Rectangle 93"/>
                <p:cNvSpPr>
                  <a:spLocks noChangeArrowheads="1"/>
                </p:cNvSpPr>
                <p:nvPr/>
              </p:nvSpPr>
              <p:spPr bwMode="auto">
                <a:xfrm>
                  <a:off x="4752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98" name="Rectangle 94"/>
                <p:cNvSpPr>
                  <a:spLocks noChangeArrowheads="1"/>
                </p:cNvSpPr>
                <p:nvPr/>
              </p:nvSpPr>
              <p:spPr bwMode="auto">
                <a:xfrm>
                  <a:off x="5088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</p:grpSp>
        <p:grpSp>
          <p:nvGrpSpPr>
            <p:cNvPr id="223" name="Group 113"/>
            <p:cNvGrpSpPr>
              <a:grpSpLocks/>
            </p:cNvGrpSpPr>
            <p:nvPr/>
          </p:nvGrpSpPr>
          <p:grpSpPr bwMode="auto">
            <a:xfrm>
              <a:off x="4656" y="1392"/>
              <a:ext cx="912" cy="624"/>
              <a:chOff x="384" y="288"/>
              <a:chExt cx="5040" cy="2016"/>
            </a:xfrm>
          </p:grpSpPr>
          <p:grpSp>
            <p:nvGrpSpPr>
              <p:cNvPr id="275" name="Group 114"/>
              <p:cNvGrpSpPr>
                <a:grpSpLocks/>
              </p:cNvGrpSpPr>
              <p:nvPr/>
            </p:nvGrpSpPr>
            <p:grpSpPr bwMode="auto">
              <a:xfrm>
                <a:off x="384" y="288"/>
                <a:ext cx="4752" cy="1728"/>
                <a:chOff x="384" y="288"/>
                <a:chExt cx="4752" cy="1728"/>
              </a:xfrm>
            </p:grpSpPr>
            <p:sp>
              <p:nvSpPr>
                <p:cNvPr id="282" name="Rectangle 115"/>
                <p:cNvSpPr>
                  <a:spLocks noChangeArrowheads="1"/>
                </p:cNvSpPr>
                <p:nvPr/>
              </p:nvSpPr>
              <p:spPr bwMode="auto">
                <a:xfrm>
                  <a:off x="384" y="288"/>
                  <a:ext cx="4752" cy="1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83" name="Rectangle 116"/>
                <p:cNvSpPr>
                  <a:spLocks noChangeArrowheads="1"/>
                </p:cNvSpPr>
                <p:nvPr/>
              </p:nvSpPr>
              <p:spPr bwMode="auto">
                <a:xfrm>
                  <a:off x="720" y="576"/>
                  <a:ext cx="3552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grpSp>
              <p:nvGrpSpPr>
                <p:cNvPr id="284" name="Group 117"/>
                <p:cNvGrpSpPr>
                  <a:grpSpLocks/>
                </p:cNvGrpSpPr>
                <p:nvPr/>
              </p:nvGrpSpPr>
              <p:grpSpPr bwMode="auto">
                <a:xfrm>
                  <a:off x="864" y="960"/>
                  <a:ext cx="1008" cy="288"/>
                  <a:chOff x="1392" y="2064"/>
                  <a:chExt cx="1008" cy="288"/>
                </a:xfrm>
              </p:grpSpPr>
              <p:sp>
                <p:nvSpPr>
                  <p:cNvPr id="28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9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9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2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064" y="960"/>
                  <a:ext cx="13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3648" y="960"/>
                  <a:ext cx="336" cy="288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56" y="960"/>
                  <a:ext cx="336" cy="288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88" name="Line 124"/>
                <p:cNvSpPr>
                  <a:spLocks noChangeShapeType="1"/>
                </p:cNvSpPr>
                <p:nvPr/>
              </p:nvSpPr>
              <p:spPr bwMode="auto">
                <a:xfrm>
                  <a:off x="3792" y="1104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" name="Group 125"/>
              <p:cNvGrpSpPr>
                <a:grpSpLocks/>
              </p:cNvGrpSpPr>
              <p:nvPr/>
            </p:nvGrpSpPr>
            <p:grpSpPr bwMode="auto">
              <a:xfrm>
                <a:off x="3744" y="2016"/>
                <a:ext cx="1680" cy="288"/>
                <a:chOff x="3744" y="2016"/>
                <a:chExt cx="1680" cy="288"/>
              </a:xfrm>
            </p:grpSpPr>
            <p:sp>
              <p:nvSpPr>
                <p:cNvPr id="27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744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78" name="Rectangle 127"/>
                <p:cNvSpPr>
                  <a:spLocks noChangeArrowheads="1"/>
                </p:cNvSpPr>
                <p:nvPr/>
              </p:nvSpPr>
              <p:spPr bwMode="auto">
                <a:xfrm>
                  <a:off x="4080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79" name="Rectangle 128"/>
                <p:cNvSpPr>
                  <a:spLocks noChangeArrowheads="1"/>
                </p:cNvSpPr>
                <p:nvPr/>
              </p:nvSpPr>
              <p:spPr bwMode="auto">
                <a:xfrm>
                  <a:off x="4416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80" name="Rectangle 129"/>
                <p:cNvSpPr>
                  <a:spLocks noChangeArrowheads="1"/>
                </p:cNvSpPr>
                <p:nvPr/>
              </p:nvSpPr>
              <p:spPr bwMode="auto">
                <a:xfrm>
                  <a:off x="4752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81" name="Rectangle 130"/>
                <p:cNvSpPr>
                  <a:spLocks noChangeArrowheads="1"/>
                </p:cNvSpPr>
                <p:nvPr/>
              </p:nvSpPr>
              <p:spPr bwMode="auto">
                <a:xfrm>
                  <a:off x="5088" y="2016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</p:grpSp>
        <p:sp>
          <p:nvSpPr>
            <p:cNvPr id="224" name="Line 131"/>
            <p:cNvSpPr>
              <a:spLocks noChangeShapeType="1"/>
            </p:cNvSpPr>
            <p:nvPr/>
          </p:nvSpPr>
          <p:spPr bwMode="auto">
            <a:xfrm>
              <a:off x="172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32"/>
            <p:cNvSpPr>
              <a:spLocks noChangeShapeType="1"/>
            </p:cNvSpPr>
            <p:nvPr/>
          </p:nvSpPr>
          <p:spPr bwMode="auto">
            <a:xfrm>
              <a:off x="2976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33"/>
            <p:cNvSpPr>
              <a:spLocks noChangeShapeType="1"/>
            </p:cNvSpPr>
            <p:nvPr/>
          </p:nvSpPr>
          <p:spPr bwMode="auto">
            <a:xfrm>
              <a:off x="4224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7" name="Group 97"/>
            <p:cNvGrpSpPr>
              <a:grpSpLocks/>
            </p:cNvGrpSpPr>
            <p:nvPr/>
          </p:nvGrpSpPr>
          <p:grpSpPr bwMode="auto">
            <a:xfrm>
              <a:off x="912" y="1392"/>
              <a:ext cx="1200" cy="624"/>
              <a:chOff x="912" y="1392"/>
              <a:chExt cx="1200" cy="624"/>
            </a:xfrm>
          </p:grpSpPr>
          <p:grpSp>
            <p:nvGrpSpPr>
              <p:cNvPr id="251" name="Group 75"/>
              <p:cNvGrpSpPr>
                <a:grpSpLocks/>
              </p:cNvGrpSpPr>
              <p:nvPr/>
            </p:nvGrpSpPr>
            <p:grpSpPr bwMode="auto">
              <a:xfrm>
                <a:off x="912" y="1392"/>
                <a:ext cx="860" cy="535"/>
                <a:chOff x="384" y="288"/>
                <a:chExt cx="4752" cy="1728"/>
              </a:xfrm>
            </p:grpSpPr>
            <p:sp>
              <p:nvSpPr>
                <p:cNvPr id="265" name="Rectangle 51"/>
                <p:cNvSpPr>
                  <a:spLocks noChangeArrowheads="1"/>
                </p:cNvSpPr>
                <p:nvPr/>
              </p:nvSpPr>
              <p:spPr bwMode="auto">
                <a:xfrm>
                  <a:off x="384" y="288"/>
                  <a:ext cx="4752" cy="1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66" name="Rectangle 53"/>
                <p:cNvSpPr>
                  <a:spLocks noChangeArrowheads="1"/>
                </p:cNvSpPr>
                <p:nvPr/>
              </p:nvSpPr>
              <p:spPr bwMode="auto">
                <a:xfrm>
                  <a:off x="720" y="576"/>
                  <a:ext cx="3552" cy="9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grpSp>
              <p:nvGrpSpPr>
                <p:cNvPr id="267" name="Group 54"/>
                <p:cNvGrpSpPr>
                  <a:grpSpLocks/>
                </p:cNvGrpSpPr>
                <p:nvPr/>
              </p:nvGrpSpPr>
              <p:grpSpPr bwMode="auto">
                <a:xfrm>
                  <a:off x="864" y="960"/>
                  <a:ext cx="1008" cy="288"/>
                  <a:chOff x="1392" y="2064"/>
                  <a:chExt cx="1008" cy="288"/>
                </a:xfrm>
              </p:grpSpPr>
              <p:sp>
                <p:nvSpPr>
                  <p:cNvPr id="27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73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74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268" name="Rectangle 58"/>
                <p:cNvSpPr>
                  <a:spLocks noChangeArrowheads="1"/>
                </p:cNvSpPr>
                <p:nvPr/>
              </p:nvSpPr>
              <p:spPr bwMode="auto">
                <a:xfrm>
                  <a:off x="2064" y="960"/>
                  <a:ext cx="13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69" name="Rectangle 59"/>
                <p:cNvSpPr>
                  <a:spLocks noChangeArrowheads="1"/>
                </p:cNvSpPr>
                <p:nvPr/>
              </p:nvSpPr>
              <p:spPr bwMode="auto">
                <a:xfrm>
                  <a:off x="3648" y="960"/>
                  <a:ext cx="336" cy="288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70" name="Rectangle 63"/>
                <p:cNvSpPr>
                  <a:spLocks noChangeArrowheads="1"/>
                </p:cNvSpPr>
                <p:nvPr/>
              </p:nvSpPr>
              <p:spPr bwMode="auto">
                <a:xfrm>
                  <a:off x="4656" y="960"/>
                  <a:ext cx="336" cy="288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71" name="Line 67"/>
                <p:cNvSpPr>
                  <a:spLocks noChangeShapeType="1"/>
                </p:cNvSpPr>
                <p:nvPr/>
              </p:nvSpPr>
              <p:spPr bwMode="auto">
                <a:xfrm>
                  <a:off x="3792" y="1104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2" name="Group 118"/>
              <p:cNvGrpSpPr>
                <a:grpSpLocks/>
              </p:cNvGrpSpPr>
              <p:nvPr/>
            </p:nvGrpSpPr>
            <p:grpSpPr bwMode="auto">
              <a:xfrm>
                <a:off x="1520" y="1927"/>
                <a:ext cx="592" cy="89"/>
                <a:chOff x="1520" y="1975"/>
                <a:chExt cx="592" cy="89"/>
              </a:xfrm>
            </p:grpSpPr>
            <p:grpSp>
              <p:nvGrpSpPr>
                <p:cNvPr id="253" name="Group 74"/>
                <p:cNvGrpSpPr>
                  <a:grpSpLocks/>
                </p:cNvGrpSpPr>
                <p:nvPr/>
              </p:nvGrpSpPr>
              <p:grpSpPr bwMode="auto">
                <a:xfrm>
                  <a:off x="1520" y="1975"/>
                  <a:ext cx="304" cy="89"/>
                  <a:chOff x="3744" y="2016"/>
                  <a:chExt cx="1680" cy="288"/>
                </a:xfrm>
              </p:grpSpPr>
              <p:sp>
                <p:nvSpPr>
                  <p:cNvPr id="26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61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62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63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64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254" name="Group 74"/>
                <p:cNvGrpSpPr>
                  <a:grpSpLocks/>
                </p:cNvGrpSpPr>
                <p:nvPr/>
              </p:nvGrpSpPr>
              <p:grpSpPr bwMode="auto">
                <a:xfrm>
                  <a:off x="1808" y="1975"/>
                  <a:ext cx="304" cy="89"/>
                  <a:chOff x="3744" y="2016"/>
                  <a:chExt cx="1680" cy="288"/>
                </a:xfrm>
              </p:grpSpPr>
              <p:sp>
                <p:nvSpPr>
                  <p:cNvPr id="255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5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5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5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59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</p:grpSp>
        </p:grpSp>
        <p:grpSp>
          <p:nvGrpSpPr>
            <p:cNvPr id="228" name="Group 98"/>
            <p:cNvGrpSpPr>
              <a:grpSpLocks/>
            </p:cNvGrpSpPr>
            <p:nvPr/>
          </p:nvGrpSpPr>
          <p:grpSpPr bwMode="auto">
            <a:xfrm>
              <a:off x="3408" y="1392"/>
              <a:ext cx="1094" cy="624"/>
              <a:chOff x="3408" y="1392"/>
              <a:chExt cx="1094" cy="624"/>
            </a:xfrm>
          </p:grpSpPr>
          <p:grpSp>
            <p:nvGrpSpPr>
              <p:cNvPr id="229" name="Group 120"/>
              <p:cNvGrpSpPr>
                <a:grpSpLocks/>
              </p:cNvGrpSpPr>
              <p:nvPr/>
            </p:nvGrpSpPr>
            <p:grpSpPr bwMode="auto">
              <a:xfrm>
                <a:off x="3408" y="1392"/>
                <a:ext cx="860" cy="535"/>
                <a:chOff x="3408" y="1440"/>
                <a:chExt cx="860" cy="535"/>
              </a:xfrm>
            </p:grpSpPr>
            <p:sp>
              <p:nvSpPr>
                <p:cNvPr id="241" name="Rectangle 97"/>
                <p:cNvSpPr>
                  <a:spLocks noChangeArrowheads="1"/>
                </p:cNvSpPr>
                <p:nvPr/>
              </p:nvSpPr>
              <p:spPr bwMode="auto">
                <a:xfrm>
                  <a:off x="3408" y="1440"/>
                  <a:ext cx="860" cy="4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42" name="Rectangle 98"/>
                <p:cNvSpPr>
                  <a:spLocks noChangeArrowheads="1"/>
                </p:cNvSpPr>
                <p:nvPr/>
              </p:nvSpPr>
              <p:spPr bwMode="auto">
                <a:xfrm>
                  <a:off x="3469" y="1529"/>
                  <a:ext cx="643" cy="2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grpSp>
              <p:nvGrpSpPr>
                <p:cNvPr id="243" name="Group 99"/>
                <p:cNvGrpSpPr>
                  <a:grpSpLocks/>
                </p:cNvGrpSpPr>
                <p:nvPr/>
              </p:nvGrpSpPr>
              <p:grpSpPr bwMode="auto">
                <a:xfrm>
                  <a:off x="3495" y="1648"/>
                  <a:ext cx="182" cy="89"/>
                  <a:chOff x="1392" y="2064"/>
                  <a:chExt cx="1008" cy="288"/>
                </a:xfrm>
              </p:grpSpPr>
              <p:sp>
                <p:nvSpPr>
                  <p:cNvPr id="2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49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5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064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244" name="Rectangle 103"/>
                <p:cNvSpPr>
                  <a:spLocks noChangeArrowheads="1"/>
                </p:cNvSpPr>
                <p:nvPr/>
              </p:nvSpPr>
              <p:spPr bwMode="auto">
                <a:xfrm>
                  <a:off x="3712" y="1648"/>
                  <a:ext cx="252" cy="8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45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99" y="1648"/>
                  <a:ext cx="61" cy="89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46" name="Rectangle 105"/>
                <p:cNvSpPr>
                  <a:spLocks noChangeArrowheads="1"/>
                </p:cNvSpPr>
                <p:nvPr/>
              </p:nvSpPr>
              <p:spPr bwMode="auto">
                <a:xfrm>
                  <a:off x="4181" y="1648"/>
                  <a:ext cx="61" cy="89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47" name="Line 106"/>
                <p:cNvSpPr>
                  <a:spLocks noChangeShapeType="1"/>
                </p:cNvSpPr>
                <p:nvPr/>
              </p:nvSpPr>
              <p:spPr bwMode="auto">
                <a:xfrm>
                  <a:off x="4025" y="1693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" name="Group 128"/>
              <p:cNvGrpSpPr>
                <a:grpSpLocks/>
              </p:cNvGrpSpPr>
              <p:nvPr/>
            </p:nvGrpSpPr>
            <p:grpSpPr bwMode="auto">
              <a:xfrm>
                <a:off x="4016" y="1927"/>
                <a:ext cx="486" cy="89"/>
                <a:chOff x="4016" y="1975"/>
                <a:chExt cx="486" cy="89"/>
              </a:xfrm>
            </p:grpSpPr>
            <p:grpSp>
              <p:nvGrpSpPr>
                <p:cNvPr id="231" name="Group 107"/>
                <p:cNvGrpSpPr>
                  <a:grpSpLocks/>
                </p:cNvGrpSpPr>
                <p:nvPr/>
              </p:nvGrpSpPr>
              <p:grpSpPr bwMode="auto">
                <a:xfrm>
                  <a:off x="4016" y="1975"/>
                  <a:ext cx="304" cy="89"/>
                  <a:chOff x="3744" y="2016"/>
                  <a:chExt cx="1680" cy="288"/>
                </a:xfrm>
              </p:grpSpPr>
              <p:sp>
                <p:nvSpPr>
                  <p:cNvPr id="236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3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3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39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4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232" name="Group 127"/>
                <p:cNvGrpSpPr>
                  <a:grpSpLocks/>
                </p:cNvGrpSpPr>
                <p:nvPr/>
              </p:nvGrpSpPr>
              <p:grpSpPr bwMode="auto">
                <a:xfrm>
                  <a:off x="4320" y="1975"/>
                  <a:ext cx="182" cy="89"/>
                  <a:chOff x="4112" y="2263"/>
                  <a:chExt cx="182" cy="89"/>
                </a:xfrm>
              </p:grpSpPr>
              <p:sp>
                <p:nvSpPr>
                  <p:cNvPr id="233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4112" y="2263"/>
                    <a:ext cx="61" cy="89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34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4173" y="2263"/>
                    <a:ext cx="61" cy="89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23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4234" y="2263"/>
                    <a:ext cx="60" cy="89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08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C4329B1-D09B-F04B-B126-50142E7E929C}" type="slidenum">
              <a:rPr lang="en-US" altLang="en-US" sz="1000">
                <a:latin typeface="Tahoma" charset="0"/>
              </a:rPr>
              <a:pPr/>
              <a:t>72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32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5FEC4D4-DE32-7846-9990-DDA0DDB99E3E}" type="slidenum">
              <a:rPr lang="en-US" altLang="en-US" sz="1000">
                <a:latin typeface="Tahoma" charset="0"/>
              </a:rPr>
              <a:pPr eaLnBrk="1" hangingPunct="1"/>
              <a:t>72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8132" name="Text Box 39"/>
          <p:cNvSpPr txBox="1">
            <a:spLocks noChangeArrowheads="1"/>
          </p:cNvSpPr>
          <p:nvPr/>
        </p:nvSpPr>
        <p:spPr bwMode="auto">
          <a:xfrm>
            <a:off x="5105400" y="619125"/>
            <a:ext cx="37338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339966"/>
                </a:solidFill>
                <a:latin typeface="Courier New" charset="0"/>
                <a:ea typeface="Times New Roman" charset="0"/>
                <a:cs typeface="Times New Roman" charset="0"/>
              </a:rPr>
              <a:t>// queue node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typedef struct request{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    struct request *next;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    long  job_id;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 sz="1800">
                <a:solidFill>
                  <a:srgbClr val="0000FF"/>
                </a:solidFill>
                <a:latin typeface="Courier New" charset="0"/>
              </a:rPr>
              <a:t>char</a:t>
            </a:r>
            <a:r>
              <a:rPr lang="en-US" altLang="en-US" sz="18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 *username;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}REQUEST;</a:t>
            </a:r>
          </a:p>
          <a:p>
            <a:pPr algn="l" eaLnBrk="1" hangingPunct="1"/>
            <a:endParaRPr lang="en-US" altLang="en-US" sz="1800">
              <a:solidFill>
                <a:srgbClr val="0000FF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 sz="1800">
                <a:solidFill>
                  <a:srgbClr val="339966"/>
                </a:solidFill>
                <a:latin typeface="Courier New" charset="0"/>
                <a:ea typeface="Times New Roman" charset="0"/>
                <a:cs typeface="Times New Roman" charset="0"/>
              </a:rPr>
              <a:t>// linked list node</a:t>
            </a:r>
          </a:p>
          <a:p>
            <a:pPr algn="l"/>
            <a:r>
              <a:rPr lang="en-US" altLang="en-US" sz="1800">
                <a:solidFill>
                  <a:srgbClr val="0000FF"/>
                </a:solidFill>
                <a:latin typeface="Courier New" charset="0"/>
              </a:rPr>
              <a:t>typedef struct service</a:t>
            </a:r>
          </a:p>
          <a:p>
            <a:pPr algn="l"/>
            <a:r>
              <a:rPr lang="en-US" altLang="en-US" sz="1800">
                <a:solidFill>
                  <a:srgbClr val="0000FF"/>
                </a:solidFill>
                <a:latin typeface="Courier New" charset="0"/>
              </a:rPr>
              <a:t>{</a:t>
            </a:r>
          </a:p>
          <a:p>
            <a:pPr algn="l"/>
            <a:r>
              <a:rPr lang="en-US" altLang="en-US" sz="1800">
                <a:solidFill>
                  <a:srgbClr val="0000FF"/>
                </a:solidFill>
                <a:latin typeface="Courier New" charset="0"/>
              </a:rPr>
              <a:t>    char *qname;</a:t>
            </a:r>
          </a:p>
          <a:p>
            <a:pPr algn="l"/>
            <a:r>
              <a:rPr lang="en-US" altLang="en-US" sz="1800">
                <a:solidFill>
                  <a:srgbClr val="0000FF"/>
                </a:solidFill>
                <a:latin typeface="Courier New" charset="0"/>
              </a:rPr>
              <a:t>    struct request *rear;</a:t>
            </a:r>
          </a:p>
          <a:p>
            <a:pPr algn="l"/>
            <a:r>
              <a:rPr lang="en-US" altLang="en-US" sz="1800">
                <a:solidFill>
                  <a:srgbClr val="0000FF"/>
                </a:solidFill>
                <a:latin typeface="Courier New" charset="0"/>
              </a:rPr>
              <a:t>    struct request *front;</a:t>
            </a:r>
          </a:p>
          <a:p>
            <a:pPr algn="l"/>
            <a:r>
              <a:rPr lang="en-US" altLang="en-US" sz="1800">
                <a:solidFill>
                  <a:srgbClr val="0000FF"/>
                </a:solidFill>
                <a:latin typeface="Courier New" charset="0"/>
              </a:rPr>
              <a:t>    struct service *next;</a:t>
            </a:r>
          </a:p>
          <a:p>
            <a:pPr algn="l"/>
            <a:r>
              <a:rPr lang="en-US" altLang="en-US" sz="1800">
                <a:solidFill>
                  <a:srgbClr val="0000FF"/>
                </a:solidFill>
                <a:latin typeface="Courier New" charset="0"/>
              </a:rPr>
              <a:t>}</a:t>
            </a:r>
            <a:r>
              <a:rPr lang="en-US" altLang="en-US" sz="1800">
                <a:solidFill>
                  <a:schemeClr val="hlink"/>
                </a:solidFill>
                <a:latin typeface="Courier New" charset="0"/>
              </a:rPr>
              <a:t>SERVICE</a:t>
            </a:r>
            <a:r>
              <a:rPr lang="en-US" altLang="en-US" sz="1800">
                <a:solidFill>
                  <a:srgbClr val="0000FF"/>
                </a:solidFill>
                <a:latin typeface="Courier New" charset="0"/>
              </a:rPr>
              <a:t>;</a:t>
            </a:r>
          </a:p>
          <a:p>
            <a:pPr algn="l" eaLnBrk="1" hangingPunct="1"/>
            <a:endParaRPr lang="en-US" altLang="en-US" sz="1800">
              <a:solidFill>
                <a:srgbClr val="0000FF"/>
              </a:solidFill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48133" name="Text Box 45"/>
          <p:cNvSpPr txBox="1">
            <a:spLocks noChangeArrowheads="1"/>
          </p:cNvSpPr>
          <p:nvPr/>
        </p:nvSpPr>
        <p:spPr bwMode="auto">
          <a:xfrm>
            <a:off x="1219200" y="228600"/>
            <a:ext cx="689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>
                <a:ea typeface="Times New Roman" charset="0"/>
                <a:cs typeface="Times New Roman" charset="0"/>
              </a:rPr>
              <a:t>A linked list of queues: an operating system simulation</a:t>
            </a:r>
            <a:endParaRPr lang="en-US" altLang="en-US" b="0"/>
          </a:p>
        </p:txBody>
      </p:sp>
      <p:grpSp>
        <p:nvGrpSpPr>
          <p:cNvPr id="48134" name="Group 51"/>
          <p:cNvGrpSpPr>
            <a:grpSpLocks/>
          </p:cNvGrpSpPr>
          <p:nvPr/>
        </p:nvGrpSpPr>
        <p:grpSpPr bwMode="auto">
          <a:xfrm>
            <a:off x="1371600" y="1066800"/>
            <a:ext cx="2514600" cy="981075"/>
            <a:chOff x="864" y="672"/>
            <a:chExt cx="1584" cy="618"/>
          </a:xfrm>
        </p:grpSpPr>
        <p:sp>
          <p:nvSpPr>
            <p:cNvPr id="48145" name="Rectangle 9"/>
            <p:cNvSpPr>
              <a:spLocks noChangeArrowheads="1"/>
            </p:cNvSpPr>
            <p:nvPr/>
          </p:nvSpPr>
          <p:spPr bwMode="auto">
            <a:xfrm>
              <a:off x="864" y="672"/>
              <a:ext cx="1584" cy="6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46" name="Text Box 10"/>
            <p:cNvSpPr txBox="1">
              <a:spLocks noChangeArrowheads="1"/>
            </p:cNvSpPr>
            <p:nvPr/>
          </p:nvSpPr>
          <p:spPr bwMode="auto">
            <a:xfrm>
              <a:off x="984" y="71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next</a:t>
              </a:r>
            </a:p>
          </p:txBody>
        </p:sp>
        <p:sp>
          <p:nvSpPr>
            <p:cNvPr id="48147" name="Text Box 11"/>
            <p:cNvSpPr txBox="1">
              <a:spLocks noChangeArrowheads="1"/>
            </p:cNvSpPr>
            <p:nvPr/>
          </p:nvSpPr>
          <p:spPr bwMode="auto">
            <a:xfrm>
              <a:off x="1399" y="71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job_id</a:t>
              </a:r>
            </a:p>
          </p:txBody>
        </p:sp>
        <p:sp>
          <p:nvSpPr>
            <p:cNvPr id="48148" name="Text Box 12"/>
            <p:cNvSpPr txBox="1">
              <a:spLocks noChangeArrowheads="1"/>
            </p:cNvSpPr>
            <p:nvPr/>
          </p:nvSpPr>
          <p:spPr bwMode="auto">
            <a:xfrm>
              <a:off x="1840" y="694"/>
              <a:ext cx="6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username</a:t>
              </a:r>
            </a:p>
          </p:txBody>
        </p:sp>
        <p:sp>
          <p:nvSpPr>
            <p:cNvPr id="48149" name="Rectangle 8"/>
            <p:cNvSpPr>
              <a:spLocks noChangeArrowheads="1"/>
            </p:cNvSpPr>
            <p:nvPr/>
          </p:nvSpPr>
          <p:spPr bwMode="auto">
            <a:xfrm>
              <a:off x="1008" y="951"/>
              <a:ext cx="227" cy="19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50" name="Rectangle 8"/>
            <p:cNvSpPr>
              <a:spLocks noChangeArrowheads="1"/>
            </p:cNvSpPr>
            <p:nvPr/>
          </p:nvSpPr>
          <p:spPr bwMode="auto">
            <a:xfrm>
              <a:off x="2023" y="954"/>
              <a:ext cx="227" cy="19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51" name="Rectangle 6"/>
            <p:cNvSpPr>
              <a:spLocks noChangeArrowheads="1"/>
            </p:cNvSpPr>
            <p:nvPr/>
          </p:nvSpPr>
          <p:spPr bwMode="auto">
            <a:xfrm>
              <a:off x="1507" y="954"/>
              <a:ext cx="243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grpSp>
        <p:nvGrpSpPr>
          <p:cNvPr id="48135" name="Group 50"/>
          <p:cNvGrpSpPr>
            <a:grpSpLocks/>
          </p:cNvGrpSpPr>
          <p:nvPr/>
        </p:nvGrpSpPr>
        <p:grpSpPr bwMode="auto">
          <a:xfrm>
            <a:off x="1397000" y="3133725"/>
            <a:ext cx="3251200" cy="981075"/>
            <a:chOff x="880" y="1974"/>
            <a:chExt cx="2048" cy="618"/>
          </a:xfrm>
        </p:grpSpPr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880" y="1974"/>
              <a:ext cx="2048" cy="6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37" name="Text Box 10"/>
            <p:cNvSpPr txBox="1">
              <a:spLocks noChangeArrowheads="1"/>
            </p:cNvSpPr>
            <p:nvPr/>
          </p:nvSpPr>
          <p:spPr bwMode="auto">
            <a:xfrm>
              <a:off x="939" y="201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qname</a:t>
              </a:r>
            </a:p>
          </p:txBody>
        </p:sp>
        <p:sp>
          <p:nvSpPr>
            <p:cNvPr id="48138" name="Text Box 11"/>
            <p:cNvSpPr txBox="1">
              <a:spLocks noChangeArrowheads="1"/>
            </p:cNvSpPr>
            <p:nvPr/>
          </p:nvSpPr>
          <p:spPr bwMode="auto">
            <a:xfrm>
              <a:off x="1570" y="2044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rear</a:t>
              </a:r>
            </a:p>
          </p:txBody>
        </p:sp>
        <p:sp>
          <p:nvSpPr>
            <p:cNvPr id="48139" name="Text Box 12"/>
            <p:cNvSpPr txBox="1">
              <a:spLocks noChangeArrowheads="1"/>
            </p:cNvSpPr>
            <p:nvPr/>
          </p:nvSpPr>
          <p:spPr bwMode="auto">
            <a:xfrm>
              <a:off x="2065" y="2044"/>
              <a:ext cx="3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front</a:t>
              </a:r>
            </a:p>
          </p:txBody>
        </p:sp>
        <p:sp>
          <p:nvSpPr>
            <p:cNvPr id="48140" name="Rectangle 8"/>
            <p:cNvSpPr>
              <a:spLocks noChangeArrowheads="1"/>
            </p:cNvSpPr>
            <p:nvPr/>
          </p:nvSpPr>
          <p:spPr bwMode="auto">
            <a:xfrm>
              <a:off x="1024" y="2253"/>
              <a:ext cx="227" cy="19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41" name="Rectangle 8"/>
            <p:cNvSpPr>
              <a:spLocks noChangeArrowheads="1"/>
            </p:cNvSpPr>
            <p:nvPr/>
          </p:nvSpPr>
          <p:spPr bwMode="auto">
            <a:xfrm>
              <a:off x="2128" y="2256"/>
              <a:ext cx="227" cy="19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42" name="Rectangle 8"/>
            <p:cNvSpPr>
              <a:spLocks noChangeArrowheads="1"/>
            </p:cNvSpPr>
            <p:nvPr/>
          </p:nvSpPr>
          <p:spPr bwMode="auto">
            <a:xfrm>
              <a:off x="1632" y="2256"/>
              <a:ext cx="227" cy="19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43" name="Rectangle 8"/>
            <p:cNvSpPr>
              <a:spLocks noChangeArrowheads="1"/>
            </p:cNvSpPr>
            <p:nvPr/>
          </p:nvSpPr>
          <p:spPr bwMode="auto">
            <a:xfrm>
              <a:off x="2557" y="2256"/>
              <a:ext cx="227" cy="19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44" name="Text Box 12"/>
            <p:cNvSpPr txBox="1">
              <a:spLocks noChangeArrowheads="1"/>
            </p:cNvSpPr>
            <p:nvPr/>
          </p:nvSpPr>
          <p:spPr bwMode="auto">
            <a:xfrm>
              <a:off x="2498" y="204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 b="0"/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FE82072-5659-8441-8EBC-D2711D06C96A}" type="slidenum">
              <a:rPr lang="en-US" altLang="en-US" sz="1000">
                <a:latin typeface="Tahoma" charset="0"/>
              </a:rPr>
              <a:pPr/>
              <a:t>73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96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8877009-D77D-7143-AE76-3F57731E0A0C}" type="slidenum">
              <a:rPr lang="en-US" altLang="en-US" sz="1000">
                <a:latin typeface="Tahoma" charset="0"/>
              </a:rPr>
              <a:pPr eaLnBrk="1" hangingPunct="1"/>
              <a:t>73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49156" name="Text Box 45"/>
          <p:cNvSpPr txBox="1">
            <a:spLocks noChangeArrowheads="1"/>
          </p:cNvSpPr>
          <p:nvPr/>
        </p:nvSpPr>
        <p:spPr bwMode="auto">
          <a:xfrm>
            <a:off x="1219200" y="228600"/>
            <a:ext cx="689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>
                <a:ea typeface="Times New Roman" charset="0"/>
                <a:cs typeface="Times New Roman" charset="0"/>
              </a:rPr>
              <a:t>A linked list of queues: an operating system simulation</a:t>
            </a:r>
            <a:endParaRPr lang="en-US" altLang="en-US" b="0"/>
          </a:p>
        </p:txBody>
      </p:sp>
      <p:sp>
        <p:nvSpPr>
          <p:cNvPr id="49157" name="Line 133"/>
          <p:cNvSpPr>
            <a:spLocks noChangeShapeType="1"/>
          </p:cNvSpPr>
          <p:nvPr/>
        </p:nvSpPr>
        <p:spPr bwMode="auto">
          <a:xfrm>
            <a:off x="647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58" name="Group 327"/>
          <p:cNvGrpSpPr>
            <a:grpSpLocks/>
          </p:cNvGrpSpPr>
          <p:nvPr/>
        </p:nvGrpSpPr>
        <p:grpSpPr bwMode="auto">
          <a:xfrm>
            <a:off x="76200" y="990600"/>
            <a:ext cx="8797925" cy="2871788"/>
            <a:chOff x="144" y="1263"/>
            <a:chExt cx="5542" cy="1809"/>
          </a:xfrm>
        </p:grpSpPr>
        <p:grpSp>
          <p:nvGrpSpPr>
            <p:cNvPr id="49159" name="Group 89"/>
            <p:cNvGrpSpPr>
              <a:grpSpLocks/>
            </p:cNvGrpSpPr>
            <p:nvPr/>
          </p:nvGrpSpPr>
          <p:grpSpPr bwMode="auto">
            <a:xfrm>
              <a:off x="1904" y="2647"/>
              <a:ext cx="304" cy="89"/>
              <a:chOff x="3744" y="2016"/>
              <a:chExt cx="1680" cy="288"/>
            </a:xfrm>
          </p:grpSpPr>
          <p:sp>
            <p:nvSpPr>
              <p:cNvPr id="49366" name="Rectangle 90"/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67" name="Rectangle 91"/>
              <p:cNvSpPr>
                <a:spLocks noChangeArrowheads="1"/>
              </p:cNvSpPr>
              <p:nvPr/>
            </p:nvSpPr>
            <p:spPr bwMode="auto">
              <a:xfrm>
                <a:off x="4080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68" name="Rectangle 92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69" name="Rectangle 93"/>
              <p:cNvSpPr>
                <a:spLocks noChangeArrowheads="1"/>
              </p:cNvSpPr>
              <p:nvPr/>
            </p:nvSpPr>
            <p:spPr bwMode="auto">
              <a:xfrm>
                <a:off x="4752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70" name="Rectangle 94"/>
              <p:cNvSpPr>
                <a:spLocks noChangeArrowheads="1"/>
              </p:cNvSpPr>
              <p:nvPr/>
            </p:nvSpPr>
            <p:spPr bwMode="auto">
              <a:xfrm>
                <a:off x="5088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grpSp>
          <p:nvGrpSpPr>
            <p:cNvPr id="49160" name="Group 326"/>
            <p:cNvGrpSpPr>
              <a:grpSpLocks/>
            </p:cNvGrpSpPr>
            <p:nvPr/>
          </p:nvGrpSpPr>
          <p:grpSpPr bwMode="auto">
            <a:xfrm>
              <a:off x="144" y="1263"/>
              <a:ext cx="5542" cy="1809"/>
              <a:chOff x="144" y="1248"/>
              <a:chExt cx="5542" cy="1809"/>
            </a:xfrm>
          </p:grpSpPr>
          <p:grpSp>
            <p:nvGrpSpPr>
              <p:cNvPr id="49161" name="Group 8"/>
              <p:cNvGrpSpPr>
                <a:grpSpLocks/>
              </p:cNvGrpSpPr>
              <p:nvPr/>
            </p:nvGrpSpPr>
            <p:grpSpPr bwMode="auto">
              <a:xfrm>
                <a:off x="144" y="1565"/>
                <a:ext cx="770" cy="691"/>
                <a:chOff x="3321" y="7924"/>
                <a:chExt cx="1813" cy="1080"/>
              </a:xfrm>
            </p:grpSpPr>
            <p:sp>
              <p:nvSpPr>
                <p:cNvPr id="4936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21" y="8284"/>
                  <a:ext cx="1260" cy="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l"/>
                  <a:r>
                    <a:rPr lang="en-US" altLang="en-US" sz="2000"/>
                    <a:t>list</a:t>
                  </a:r>
                  <a:endParaRPr lang="en-US" altLang="en-US" sz="1200" b="0"/>
                </a:p>
              </p:txBody>
            </p:sp>
            <p:grpSp>
              <p:nvGrpSpPr>
                <p:cNvPr id="49363" name="Group 10"/>
                <p:cNvGrpSpPr>
                  <a:grpSpLocks/>
                </p:cNvGrpSpPr>
                <p:nvPr/>
              </p:nvGrpSpPr>
              <p:grpSpPr bwMode="auto">
                <a:xfrm>
                  <a:off x="3861" y="7924"/>
                  <a:ext cx="1273" cy="270"/>
                  <a:chOff x="1881" y="9139"/>
                  <a:chExt cx="1273" cy="270"/>
                </a:xfrm>
              </p:grpSpPr>
              <p:sp>
                <p:nvSpPr>
                  <p:cNvPr id="49364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9139"/>
                    <a:ext cx="318" cy="270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l"/>
                    <a:endParaRPr lang="en-US" altLang="en-US" sz="1200" b="0"/>
                  </a:p>
                </p:txBody>
              </p:sp>
              <p:sp>
                <p:nvSpPr>
                  <p:cNvPr id="4936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040" y="9274"/>
                    <a:ext cx="111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9162" name="Group 325"/>
              <p:cNvGrpSpPr>
                <a:grpSpLocks/>
              </p:cNvGrpSpPr>
              <p:nvPr/>
            </p:nvGrpSpPr>
            <p:grpSpPr bwMode="auto">
              <a:xfrm>
                <a:off x="912" y="1248"/>
                <a:ext cx="4512" cy="576"/>
                <a:chOff x="912" y="1248"/>
                <a:chExt cx="4512" cy="576"/>
              </a:xfrm>
            </p:grpSpPr>
            <p:grpSp>
              <p:nvGrpSpPr>
                <p:cNvPr id="49296" name="Group 174"/>
                <p:cNvGrpSpPr>
                  <a:grpSpLocks/>
                </p:cNvGrpSpPr>
                <p:nvPr/>
              </p:nvGrpSpPr>
              <p:grpSpPr bwMode="auto">
                <a:xfrm>
                  <a:off x="2112" y="1536"/>
                  <a:ext cx="912" cy="288"/>
                  <a:chOff x="880" y="2160"/>
                  <a:chExt cx="1376" cy="384"/>
                </a:xfrm>
              </p:grpSpPr>
              <p:sp>
                <p:nvSpPr>
                  <p:cNvPr id="493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160"/>
                    <a:ext cx="1376" cy="38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5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5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09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6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49297" name="Group 180"/>
                <p:cNvGrpSpPr>
                  <a:grpSpLocks/>
                </p:cNvGrpSpPr>
                <p:nvPr/>
              </p:nvGrpSpPr>
              <p:grpSpPr bwMode="auto">
                <a:xfrm>
                  <a:off x="3312" y="1536"/>
                  <a:ext cx="912" cy="288"/>
                  <a:chOff x="880" y="2160"/>
                  <a:chExt cx="1376" cy="384"/>
                </a:xfrm>
              </p:grpSpPr>
              <p:sp>
                <p:nvSpPr>
                  <p:cNvPr id="4935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160"/>
                    <a:ext cx="1376" cy="38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5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5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09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5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49298" name="Group 186"/>
                <p:cNvGrpSpPr>
                  <a:grpSpLocks/>
                </p:cNvGrpSpPr>
                <p:nvPr/>
              </p:nvGrpSpPr>
              <p:grpSpPr bwMode="auto">
                <a:xfrm>
                  <a:off x="4512" y="1536"/>
                  <a:ext cx="912" cy="288"/>
                  <a:chOff x="880" y="2160"/>
                  <a:chExt cx="1376" cy="384"/>
                </a:xfrm>
              </p:grpSpPr>
              <p:sp>
                <p:nvSpPr>
                  <p:cNvPr id="4934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160"/>
                    <a:ext cx="1376" cy="38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4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4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09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5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5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49299" name="Group 117"/>
                <p:cNvGrpSpPr>
                  <a:grpSpLocks/>
                </p:cNvGrpSpPr>
                <p:nvPr/>
              </p:nvGrpSpPr>
              <p:grpSpPr bwMode="auto">
                <a:xfrm>
                  <a:off x="912" y="1536"/>
                  <a:ext cx="912" cy="288"/>
                  <a:chOff x="880" y="2160"/>
                  <a:chExt cx="1376" cy="384"/>
                </a:xfrm>
              </p:grpSpPr>
              <p:sp>
                <p:nvSpPr>
                  <p:cNvPr id="4934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160"/>
                    <a:ext cx="1376" cy="38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4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4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09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4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4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49300" name="Line 131"/>
                <p:cNvSpPr>
                  <a:spLocks noChangeShapeType="1"/>
                </p:cNvSpPr>
                <p:nvPr/>
              </p:nvSpPr>
              <p:spPr bwMode="auto">
                <a:xfrm>
                  <a:off x="1680" y="168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01" name="Line 132"/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302" name="Group 89"/>
                <p:cNvGrpSpPr>
                  <a:grpSpLocks/>
                </p:cNvGrpSpPr>
                <p:nvPr/>
              </p:nvGrpSpPr>
              <p:grpSpPr bwMode="auto">
                <a:xfrm>
                  <a:off x="2240" y="1248"/>
                  <a:ext cx="304" cy="89"/>
                  <a:chOff x="3744" y="2016"/>
                  <a:chExt cx="1680" cy="288"/>
                </a:xfrm>
              </p:grpSpPr>
              <p:sp>
                <p:nvSpPr>
                  <p:cNvPr id="4933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3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39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40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4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49303" name="Group 118"/>
                <p:cNvGrpSpPr>
                  <a:grpSpLocks/>
                </p:cNvGrpSpPr>
                <p:nvPr/>
              </p:nvGrpSpPr>
              <p:grpSpPr bwMode="auto">
                <a:xfrm>
                  <a:off x="1040" y="1248"/>
                  <a:ext cx="592" cy="89"/>
                  <a:chOff x="1520" y="1975"/>
                  <a:chExt cx="592" cy="89"/>
                </a:xfrm>
              </p:grpSpPr>
              <p:grpSp>
                <p:nvGrpSpPr>
                  <p:cNvPr id="49325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520" y="1975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49332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33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34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35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36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49326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808" y="1975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49327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28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29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30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31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04" name="Group 128"/>
                <p:cNvGrpSpPr>
                  <a:grpSpLocks/>
                </p:cNvGrpSpPr>
                <p:nvPr/>
              </p:nvGrpSpPr>
              <p:grpSpPr bwMode="auto">
                <a:xfrm>
                  <a:off x="3450" y="1248"/>
                  <a:ext cx="486" cy="89"/>
                  <a:chOff x="4016" y="1975"/>
                  <a:chExt cx="486" cy="89"/>
                </a:xfrm>
              </p:grpSpPr>
              <p:grpSp>
                <p:nvGrpSpPr>
                  <p:cNvPr id="4931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4016" y="1975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49320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21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22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23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24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49316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4320" y="1975"/>
                    <a:ext cx="182" cy="89"/>
                    <a:chOff x="4112" y="2263"/>
                    <a:chExt cx="182" cy="89"/>
                  </a:xfrm>
                </p:grpSpPr>
                <p:sp>
                  <p:nvSpPr>
                    <p:cNvPr id="49317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2" y="2263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18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3" y="2263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319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4" y="2263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05" name="Group 89"/>
                <p:cNvGrpSpPr>
                  <a:grpSpLocks/>
                </p:cNvGrpSpPr>
                <p:nvPr/>
              </p:nvGrpSpPr>
              <p:grpSpPr bwMode="auto">
                <a:xfrm>
                  <a:off x="4640" y="1248"/>
                  <a:ext cx="304" cy="89"/>
                  <a:chOff x="3744" y="2016"/>
                  <a:chExt cx="1680" cy="288"/>
                </a:xfrm>
              </p:grpSpPr>
              <p:sp>
                <p:nvSpPr>
                  <p:cNvPr id="49310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1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4931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49306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1056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07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256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08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3456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09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4656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163" name="Group 324"/>
              <p:cNvGrpSpPr>
                <a:grpSpLocks/>
              </p:cNvGrpSpPr>
              <p:nvPr/>
            </p:nvGrpSpPr>
            <p:grpSpPr bwMode="auto">
              <a:xfrm>
                <a:off x="1248" y="1680"/>
                <a:ext cx="4438" cy="1377"/>
                <a:chOff x="1248" y="1680"/>
                <a:chExt cx="4438" cy="1377"/>
              </a:xfrm>
            </p:grpSpPr>
            <p:grpSp>
              <p:nvGrpSpPr>
                <p:cNvPr id="49164" name="Group 323"/>
                <p:cNvGrpSpPr>
                  <a:grpSpLocks/>
                </p:cNvGrpSpPr>
                <p:nvPr/>
              </p:nvGrpSpPr>
              <p:grpSpPr bwMode="auto">
                <a:xfrm>
                  <a:off x="4944" y="2016"/>
                  <a:ext cx="742" cy="177"/>
                  <a:chOff x="4944" y="2016"/>
                  <a:chExt cx="742" cy="177"/>
                </a:xfrm>
              </p:grpSpPr>
              <p:grpSp>
                <p:nvGrpSpPr>
                  <p:cNvPr id="49286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4944" y="2016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92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93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94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95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287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5328" y="2105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288" name="Group 280"/>
                  <p:cNvGrpSpPr>
                    <a:grpSpLocks/>
                  </p:cNvGrpSpPr>
                  <p:nvPr/>
                </p:nvGrpSpPr>
                <p:grpSpPr bwMode="auto">
                  <a:xfrm>
                    <a:off x="5504" y="2064"/>
                    <a:ext cx="182" cy="89"/>
                    <a:chOff x="3104" y="2071"/>
                    <a:chExt cx="182" cy="89"/>
                  </a:xfrm>
                </p:grpSpPr>
                <p:sp>
                  <p:nvSpPr>
                    <p:cNvPr id="49289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4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90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5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91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6" y="2071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</p:grpSp>
            <p:sp>
              <p:nvSpPr>
                <p:cNvPr id="49165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392" y="1680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6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2592" y="1680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7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3792" y="1680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8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4992" y="1680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169" name="Group 304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96" cy="1056"/>
                  <a:chOff x="1248" y="1680"/>
                  <a:chExt cx="96" cy="1056"/>
                </a:xfrm>
              </p:grpSpPr>
              <p:sp>
                <p:nvSpPr>
                  <p:cNvPr id="49284" name="Line 2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1680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7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70" name="Group 305"/>
                <p:cNvGrpSpPr>
                  <a:grpSpLocks/>
                </p:cNvGrpSpPr>
                <p:nvPr/>
              </p:nvGrpSpPr>
              <p:grpSpPr bwMode="auto">
                <a:xfrm>
                  <a:off x="2448" y="1680"/>
                  <a:ext cx="96" cy="768"/>
                  <a:chOff x="1248" y="1680"/>
                  <a:chExt cx="96" cy="1056"/>
                </a:xfrm>
              </p:grpSpPr>
              <p:sp>
                <p:nvSpPr>
                  <p:cNvPr id="49282" name="Line 3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1680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3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7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71" name="Group 308"/>
                <p:cNvGrpSpPr>
                  <a:grpSpLocks/>
                </p:cNvGrpSpPr>
                <p:nvPr/>
              </p:nvGrpSpPr>
              <p:grpSpPr bwMode="auto">
                <a:xfrm>
                  <a:off x="3648" y="1680"/>
                  <a:ext cx="96" cy="1296"/>
                  <a:chOff x="1248" y="1680"/>
                  <a:chExt cx="96" cy="1056"/>
                </a:xfrm>
              </p:grpSpPr>
              <p:sp>
                <p:nvSpPr>
                  <p:cNvPr id="49280" name="Line 3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1680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1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7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72" name="Group 311"/>
                <p:cNvGrpSpPr>
                  <a:grpSpLocks/>
                </p:cNvGrpSpPr>
                <p:nvPr/>
              </p:nvGrpSpPr>
              <p:grpSpPr bwMode="auto">
                <a:xfrm>
                  <a:off x="4848" y="1680"/>
                  <a:ext cx="96" cy="480"/>
                  <a:chOff x="1248" y="1680"/>
                  <a:chExt cx="96" cy="1056"/>
                </a:xfrm>
              </p:grpSpPr>
              <p:sp>
                <p:nvSpPr>
                  <p:cNvPr id="49278" name="Line 3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1680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7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7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73" name="Group 320"/>
                <p:cNvGrpSpPr>
                  <a:grpSpLocks/>
                </p:cNvGrpSpPr>
                <p:nvPr/>
              </p:nvGrpSpPr>
              <p:grpSpPr bwMode="auto">
                <a:xfrm>
                  <a:off x="1344" y="2016"/>
                  <a:ext cx="864" cy="753"/>
                  <a:chOff x="1344" y="2016"/>
                  <a:chExt cx="864" cy="753"/>
                </a:xfrm>
              </p:grpSpPr>
              <p:grpSp>
                <p:nvGrpSpPr>
                  <p:cNvPr id="49247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1344" y="2016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7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7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76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77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49248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344" y="2304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70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7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7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73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49249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1344" y="2592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6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6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68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6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25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11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251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904" y="2071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49261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62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63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64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65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252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40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253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1904" y="2359"/>
                    <a:ext cx="243" cy="89"/>
                    <a:chOff x="1904" y="2359"/>
                    <a:chExt cx="243" cy="89"/>
                  </a:xfrm>
                </p:grpSpPr>
                <p:sp>
                  <p:nvSpPr>
                    <p:cNvPr id="49257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4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58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5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59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6" y="2359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60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6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25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688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5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11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56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40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74" name="Group 321"/>
                <p:cNvGrpSpPr>
                  <a:grpSpLocks/>
                </p:cNvGrpSpPr>
                <p:nvPr/>
              </p:nvGrpSpPr>
              <p:grpSpPr bwMode="auto">
                <a:xfrm>
                  <a:off x="2544" y="2016"/>
                  <a:ext cx="864" cy="480"/>
                  <a:chOff x="2544" y="2016"/>
                  <a:chExt cx="864" cy="480"/>
                </a:xfrm>
              </p:grpSpPr>
              <p:grpSp>
                <p:nvGrpSpPr>
                  <p:cNvPr id="49224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2544" y="2016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43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44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4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46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49225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2544" y="2319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39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40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4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42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226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11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227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3104" y="2071"/>
                    <a:ext cx="182" cy="89"/>
                    <a:chOff x="3104" y="2071"/>
                    <a:chExt cx="182" cy="89"/>
                  </a:xfrm>
                </p:grpSpPr>
                <p:sp>
                  <p:nvSpPr>
                    <p:cNvPr id="49236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4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37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5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38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6" y="2071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228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40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22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3104" y="2359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49231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32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33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34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35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23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11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75" name="Group 322"/>
                <p:cNvGrpSpPr>
                  <a:grpSpLocks/>
                </p:cNvGrpSpPr>
                <p:nvPr/>
              </p:nvGrpSpPr>
              <p:grpSpPr bwMode="auto">
                <a:xfrm>
                  <a:off x="3744" y="2016"/>
                  <a:ext cx="864" cy="1041"/>
                  <a:chOff x="3744" y="2016"/>
                  <a:chExt cx="864" cy="1041"/>
                </a:xfrm>
              </p:grpSpPr>
              <p:grpSp>
                <p:nvGrpSpPr>
                  <p:cNvPr id="49176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3744" y="2016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20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2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2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23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49177" name="Group 202"/>
                  <p:cNvGrpSpPr>
                    <a:grpSpLocks/>
                  </p:cNvGrpSpPr>
                  <p:nvPr/>
                </p:nvGrpSpPr>
                <p:grpSpPr bwMode="auto">
                  <a:xfrm>
                    <a:off x="3744" y="2319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1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1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18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1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49178" name="Group 207"/>
                  <p:cNvGrpSpPr>
                    <a:grpSpLocks/>
                  </p:cNvGrpSpPr>
                  <p:nvPr/>
                </p:nvGrpSpPr>
                <p:grpSpPr bwMode="auto">
                  <a:xfrm>
                    <a:off x="3744" y="2592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12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13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14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15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49179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3744" y="2880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4920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09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10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11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18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40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181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4304" y="2359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49203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04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05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06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07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182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97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183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4304" y="2935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49198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199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0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0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202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18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688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185" name="Group 275"/>
                  <p:cNvGrpSpPr>
                    <a:grpSpLocks/>
                  </p:cNvGrpSpPr>
                  <p:nvPr/>
                </p:nvGrpSpPr>
                <p:grpSpPr bwMode="auto">
                  <a:xfrm>
                    <a:off x="4304" y="2647"/>
                    <a:ext cx="182" cy="89"/>
                    <a:chOff x="3104" y="2071"/>
                    <a:chExt cx="182" cy="89"/>
                  </a:xfrm>
                </p:grpSpPr>
                <p:sp>
                  <p:nvSpPr>
                    <p:cNvPr id="49195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4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196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5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197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6" y="2071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186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41" y="2105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9187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4317" y="2064"/>
                    <a:ext cx="243" cy="89"/>
                    <a:chOff x="1904" y="2359"/>
                    <a:chExt cx="243" cy="89"/>
                  </a:xfrm>
                </p:grpSpPr>
                <p:sp>
                  <p:nvSpPr>
                    <p:cNvPr id="49191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4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192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5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193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6" y="2359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49194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6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49188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211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8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240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9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268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5BCE2E6-8DA1-2D4A-A5F6-B4A7B78B36FE}" type="slidenum">
              <a:rPr lang="en-US" altLang="en-US" sz="1000">
                <a:latin typeface="Tahoma" charset="0"/>
              </a:rPr>
              <a:pPr/>
              <a:t>74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96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B36D3A8-46D8-F540-B3F0-7FD1182D593D}" type="slidenum">
              <a:rPr lang="en-US" altLang="en-US" sz="1000">
                <a:latin typeface="Tahoma" charset="0"/>
              </a:rPr>
              <a:pPr eaLnBrk="1" hangingPunct="1"/>
              <a:t>74</a:t>
            </a:fld>
            <a:endParaRPr lang="en-US" altLang="en-US" sz="1000">
              <a:latin typeface="Tahoma" charset="0"/>
            </a:endParaRPr>
          </a:p>
        </p:txBody>
      </p:sp>
      <p:sp>
        <p:nvSpPr>
          <p:cNvPr id="50180" name="Text Box 45"/>
          <p:cNvSpPr txBox="1">
            <a:spLocks noChangeArrowheads="1"/>
          </p:cNvSpPr>
          <p:nvPr/>
        </p:nvSpPr>
        <p:spPr bwMode="auto">
          <a:xfrm>
            <a:off x="1219200" y="228600"/>
            <a:ext cx="689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>
                <a:ea typeface="Times New Roman" charset="0"/>
                <a:cs typeface="Times New Roman" charset="0"/>
              </a:rPr>
              <a:t>A linked list of queues: an operating system simulation</a:t>
            </a:r>
            <a:endParaRPr lang="en-US" altLang="en-US" b="0"/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76200" y="990600"/>
            <a:ext cx="8797925" cy="2871788"/>
            <a:chOff x="144" y="1263"/>
            <a:chExt cx="5542" cy="1809"/>
          </a:xfrm>
        </p:grpSpPr>
        <p:grpSp>
          <p:nvGrpSpPr>
            <p:cNvPr id="50184" name="Group 89"/>
            <p:cNvGrpSpPr>
              <a:grpSpLocks/>
            </p:cNvGrpSpPr>
            <p:nvPr/>
          </p:nvGrpSpPr>
          <p:grpSpPr bwMode="auto">
            <a:xfrm>
              <a:off x="1904" y="2647"/>
              <a:ext cx="304" cy="89"/>
              <a:chOff x="3744" y="2016"/>
              <a:chExt cx="1680" cy="288"/>
            </a:xfrm>
          </p:grpSpPr>
          <p:sp>
            <p:nvSpPr>
              <p:cNvPr id="50391" name="Rectangle 90"/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0392" name="Rectangle 91"/>
              <p:cNvSpPr>
                <a:spLocks noChangeArrowheads="1"/>
              </p:cNvSpPr>
              <p:nvPr/>
            </p:nvSpPr>
            <p:spPr bwMode="auto">
              <a:xfrm>
                <a:off x="4080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0393" name="Rectangle 92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0394" name="Rectangle 93"/>
              <p:cNvSpPr>
                <a:spLocks noChangeArrowheads="1"/>
              </p:cNvSpPr>
              <p:nvPr/>
            </p:nvSpPr>
            <p:spPr bwMode="auto">
              <a:xfrm>
                <a:off x="4752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0395" name="Rectangle 94"/>
              <p:cNvSpPr>
                <a:spLocks noChangeArrowheads="1"/>
              </p:cNvSpPr>
              <p:nvPr/>
            </p:nvSpPr>
            <p:spPr bwMode="auto">
              <a:xfrm>
                <a:off x="5088" y="2016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grpSp>
          <p:nvGrpSpPr>
            <p:cNvPr id="50185" name="Group 12"/>
            <p:cNvGrpSpPr>
              <a:grpSpLocks/>
            </p:cNvGrpSpPr>
            <p:nvPr/>
          </p:nvGrpSpPr>
          <p:grpSpPr bwMode="auto">
            <a:xfrm>
              <a:off x="144" y="1263"/>
              <a:ext cx="5542" cy="1809"/>
              <a:chOff x="144" y="1248"/>
              <a:chExt cx="5542" cy="1809"/>
            </a:xfrm>
          </p:grpSpPr>
          <p:grpSp>
            <p:nvGrpSpPr>
              <p:cNvPr id="50186" name="Group 8"/>
              <p:cNvGrpSpPr>
                <a:grpSpLocks/>
              </p:cNvGrpSpPr>
              <p:nvPr/>
            </p:nvGrpSpPr>
            <p:grpSpPr bwMode="auto">
              <a:xfrm>
                <a:off x="144" y="1565"/>
                <a:ext cx="770" cy="691"/>
                <a:chOff x="3321" y="7924"/>
                <a:chExt cx="1813" cy="1080"/>
              </a:xfrm>
            </p:grpSpPr>
            <p:sp>
              <p:nvSpPr>
                <p:cNvPr id="5038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21" y="8284"/>
                  <a:ext cx="1260" cy="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l"/>
                  <a:r>
                    <a:rPr lang="en-US" altLang="en-US" sz="2000"/>
                    <a:t>list</a:t>
                  </a:r>
                  <a:endParaRPr lang="en-US" altLang="en-US" sz="1200" b="0"/>
                </a:p>
              </p:txBody>
            </p:sp>
            <p:grpSp>
              <p:nvGrpSpPr>
                <p:cNvPr id="50388" name="Group 10"/>
                <p:cNvGrpSpPr>
                  <a:grpSpLocks/>
                </p:cNvGrpSpPr>
                <p:nvPr/>
              </p:nvGrpSpPr>
              <p:grpSpPr bwMode="auto">
                <a:xfrm>
                  <a:off x="3861" y="7924"/>
                  <a:ext cx="1273" cy="270"/>
                  <a:chOff x="1881" y="9139"/>
                  <a:chExt cx="1273" cy="270"/>
                </a:xfrm>
              </p:grpSpPr>
              <p:sp>
                <p:nvSpPr>
                  <p:cNvPr id="5038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9139"/>
                    <a:ext cx="318" cy="270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l"/>
                    <a:endParaRPr lang="en-US" altLang="en-US" sz="1200" b="0"/>
                  </a:p>
                </p:txBody>
              </p:sp>
              <p:sp>
                <p:nvSpPr>
                  <p:cNvPr id="5039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040" y="9274"/>
                    <a:ext cx="111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187" name="Group 18"/>
              <p:cNvGrpSpPr>
                <a:grpSpLocks/>
              </p:cNvGrpSpPr>
              <p:nvPr/>
            </p:nvGrpSpPr>
            <p:grpSpPr bwMode="auto">
              <a:xfrm>
                <a:off x="912" y="1248"/>
                <a:ext cx="4512" cy="576"/>
                <a:chOff x="912" y="1248"/>
                <a:chExt cx="4512" cy="576"/>
              </a:xfrm>
            </p:grpSpPr>
            <p:grpSp>
              <p:nvGrpSpPr>
                <p:cNvPr id="50321" name="Group 19"/>
                <p:cNvGrpSpPr>
                  <a:grpSpLocks/>
                </p:cNvGrpSpPr>
                <p:nvPr/>
              </p:nvGrpSpPr>
              <p:grpSpPr bwMode="auto">
                <a:xfrm>
                  <a:off x="2112" y="1536"/>
                  <a:ext cx="912" cy="288"/>
                  <a:chOff x="880" y="2160"/>
                  <a:chExt cx="1376" cy="384"/>
                </a:xfrm>
              </p:grpSpPr>
              <p:sp>
                <p:nvSpPr>
                  <p:cNvPr id="5038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160"/>
                    <a:ext cx="1376" cy="38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8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8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09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8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8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50322" name="Group 25"/>
                <p:cNvGrpSpPr>
                  <a:grpSpLocks/>
                </p:cNvGrpSpPr>
                <p:nvPr/>
              </p:nvGrpSpPr>
              <p:grpSpPr bwMode="auto">
                <a:xfrm>
                  <a:off x="3312" y="1536"/>
                  <a:ext cx="912" cy="288"/>
                  <a:chOff x="880" y="2160"/>
                  <a:chExt cx="1376" cy="384"/>
                </a:xfrm>
              </p:grpSpPr>
              <p:sp>
                <p:nvSpPr>
                  <p:cNvPr id="5037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160"/>
                    <a:ext cx="1376" cy="38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7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7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09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8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8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50323" name="Group 31"/>
                <p:cNvGrpSpPr>
                  <a:grpSpLocks/>
                </p:cNvGrpSpPr>
                <p:nvPr/>
              </p:nvGrpSpPr>
              <p:grpSpPr bwMode="auto">
                <a:xfrm>
                  <a:off x="4512" y="1536"/>
                  <a:ext cx="912" cy="288"/>
                  <a:chOff x="880" y="2160"/>
                  <a:chExt cx="1376" cy="384"/>
                </a:xfrm>
              </p:grpSpPr>
              <p:sp>
                <p:nvSpPr>
                  <p:cNvPr id="5037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160"/>
                    <a:ext cx="1376" cy="38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7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7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09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7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7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50324" name="Group 37"/>
                <p:cNvGrpSpPr>
                  <a:grpSpLocks/>
                </p:cNvGrpSpPr>
                <p:nvPr/>
              </p:nvGrpSpPr>
              <p:grpSpPr bwMode="auto">
                <a:xfrm>
                  <a:off x="912" y="1536"/>
                  <a:ext cx="912" cy="288"/>
                  <a:chOff x="880" y="2160"/>
                  <a:chExt cx="1376" cy="384"/>
                </a:xfrm>
              </p:grpSpPr>
              <p:sp>
                <p:nvSpPr>
                  <p:cNvPr id="5036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80" y="2160"/>
                    <a:ext cx="1376" cy="38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6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6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09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7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7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256"/>
                    <a:ext cx="227" cy="195"/>
                  </a:xfrm>
                  <a:prstGeom prst="rect">
                    <a:avLst/>
                  </a:prstGeom>
                  <a:solidFill>
                    <a:srgbClr val="EAEAE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50325" name="Line 131"/>
                <p:cNvSpPr>
                  <a:spLocks noChangeShapeType="1"/>
                </p:cNvSpPr>
                <p:nvPr/>
              </p:nvSpPr>
              <p:spPr bwMode="auto">
                <a:xfrm>
                  <a:off x="1680" y="168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26" name="Line 132"/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0327" name="Group 89"/>
                <p:cNvGrpSpPr>
                  <a:grpSpLocks/>
                </p:cNvGrpSpPr>
                <p:nvPr/>
              </p:nvGrpSpPr>
              <p:grpSpPr bwMode="auto">
                <a:xfrm>
                  <a:off x="2240" y="1248"/>
                  <a:ext cx="304" cy="89"/>
                  <a:chOff x="3744" y="2016"/>
                  <a:chExt cx="1680" cy="288"/>
                </a:xfrm>
              </p:grpSpPr>
              <p:sp>
                <p:nvSpPr>
                  <p:cNvPr id="50362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63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64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65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6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grpSp>
              <p:nvGrpSpPr>
                <p:cNvPr id="50328" name="Group 118"/>
                <p:cNvGrpSpPr>
                  <a:grpSpLocks/>
                </p:cNvGrpSpPr>
                <p:nvPr/>
              </p:nvGrpSpPr>
              <p:grpSpPr bwMode="auto">
                <a:xfrm>
                  <a:off x="1040" y="1248"/>
                  <a:ext cx="592" cy="89"/>
                  <a:chOff x="1520" y="1975"/>
                  <a:chExt cx="592" cy="89"/>
                </a:xfrm>
              </p:grpSpPr>
              <p:grpSp>
                <p:nvGrpSpPr>
                  <p:cNvPr id="50350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520" y="1975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50357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58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59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60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61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50351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808" y="1975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50352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53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54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55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56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0329" name="Group 128"/>
                <p:cNvGrpSpPr>
                  <a:grpSpLocks/>
                </p:cNvGrpSpPr>
                <p:nvPr/>
              </p:nvGrpSpPr>
              <p:grpSpPr bwMode="auto">
                <a:xfrm>
                  <a:off x="3450" y="1248"/>
                  <a:ext cx="486" cy="89"/>
                  <a:chOff x="4016" y="1975"/>
                  <a:chExt cx="486" cy="89"/>
                </a:xfrm>
              </p:grpSpPr>
              <p:grpSp>
                <p:nvGrpSpPr>
                  <p:cNvPr id="50340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4016" y="1975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50345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46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47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48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49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50341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4320" y="1975"/>
                    <a:ext cx="182" cy="89"/>
                    <a:chOff x="4112" y="2263"/>
                    <a:chExt cx="182" cy="89"/>
                  </a:xfrm>
                </p:grpSpPr>
                <p:sp>
                  <p:nvSpPr>
                    <p:cNvPr id="50342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2" y="2263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43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3" y="2263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4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4" y="2263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0330" name="Group 89"/>
                <p:cNvGrpSpPr>
                  <a:grpSpLocks/>
                </p:cNvGrpSpPr>
                <p:nvPr/>
              </p:nvGrpSpPr>
              <p:grpSpPr bwMode="auto">
                <a:xfrm>
                  <a:off x="4640" y="1248"/>
                  <a:ext cx="304" cy="89"/>
                  <a:chOff x="3744" y="2016"/>
                  <a:chExt cx="1680" cy="288"/>
                </a:xfrm>
              </p:grpSpPr>
              <p:sp>
                <p:nvSpPr>
                  <p:cNvPr id="5033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3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3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3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5033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016"/>
                    <a:ext cx="33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50331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1056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32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256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33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3456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34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4656" y="13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188" name="Group 85"/>
              <p:cNvGrpSpPr>
                <a:grpSpLocks/>
              </p:cNvGrpSpPr>
              <p:nvPr/>
            </p:nvGrpSpPr>
            <p:grpSpPr bwMode="auto">
              <a:xfrm>
                <a:off x="1248" y="1680"/>
                <a:ext cx="4438" cy="1377"/>
                <a:chOff x="1248" y="1680"/>
                <a:chExt cx="4438" cy="1377"/>
              </a:xfrm>
            </p:grpSpPr>
            <p:grpSp>
              <p:nvGrpSpPr>
                <p:cNvPr id="50189" name="Group 86"/>
                <p:cNvGrpSpPr>
                  <a:grpSpLocks/>
                </p:cNvGrpSpPr>
                <p:nvPr/>
              </p:nvGrpSpPr>
              <p:grpSpPr bwMode="auto">
                <a:xfrm>
                  <a:off x="4944" y="2016"/>
                  <a:ext cx="742" cy="177"/>
                  <a:chOff x="4944" y="2016"/>
                  <a:chExt cx="742" cy="177"/>
                </a:xfrm>
              </p:grpSpPr>
              <p:grpSp>
                <p:nvGrpSpPr>
                  <p:cNvPr id="50311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4944" y="2016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317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18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19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20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312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5328" y="2105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0313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5504" y="2064"/>
                    <a:ext cx="182" cy="89"/>
                    <a:chOff x="3104" y="2071"/>
                    <a:chExt cx="182" cy="89"/>
                  </a:xfrm>
                </p:grpSpPr>
                <p:sp>
                  <p:nvSpPr>
                    <p:cNvPr id="50314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4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15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5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16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6" y="2071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</p:grpSp>
            <p:sp>
              <p:nvSpPr>
                <p:cNvPr id="50190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392" y="1680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91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2592" y="1680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92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3792" y="1680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93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4992" y="1680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0194" name="Group 101"/>
                <p:cNvGrpSpPr>
                  <a:grpSpLocks/>
                </p:cNvGrpSpPr>
                <p:nvPr/>
              </p:nvGrpSpPr>
              <p:grpSpPr bwMode="auto">
                <a:xfrm>
                  <a:off x="1248" y="1680"/>
                  <a:ext cx="96" cy="1056"/>
                  <a:chOff x="1248" y="1680"/>
                  <a:chExt cx="96" cy="1056"/>
                </a:xfrm>
              </p:grpSpPr>
              <p:sp>
                <p:nvSpPr>
                  <p:cNvPr id="50309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1680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1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7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195" name="Group 104"/>
                <p:cNvGrpSpPr>
                  <a:grpSpLocks/>
                </p:cNvGrpSpPr>
                <p:nvPr/>
              </p:nvGrpSpPr>
              <p:grpSpPr bwMode="auto">
                <a:xfrm>
                  <a:off x="2448" y="1680"/>
                  <a:ext cx="96" cy="768"/>
                  <a:chOff x="1248" y="1680"/>
                  <a:chExt cx="96" cy="1056"/>
                </a:xfrm>
              </p:grpSpPr>
              <p:sp>
                <p:nvSpPr>
                  <p:cNvPr id="50307" name="Line 1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1680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08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7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196" name="Group 107"/>
                <p:cNvGrpSpPr>
                  <a:grpSpLocks/>
                </p:cNvGrpSpPr>
                <p:nvPr/>
              </p:nvGrpSpPr>
              <p:grpSpPr bwMode="auto">
                <a:xfrm>
                  <a:off x="3648" y="1680"/>
                  <a:ext cx="96" cy="1296"/>
                  <a:chOff x="1248" y="1680"/>
                  <a:chExt cx="96" cy="1056"/>
                </a:xfrm>
              </p:grpSpPr>
              <p:sp>
                <p:nvSpPr>
                  <p:cNvPr id="50305" name="Line 10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1680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06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7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197" name="Group 110"/>
                <p:cNvGrpSpPr>
                  <a:grpSpLocks/>
                </p:cNvGrpSpPr>
                <p:nvPr/>
              </p:nvGrpSpPr>
              <p:grpSpPr bwMode="auto">
                <a:xfrm>
                  <a:off x="4848" y="1680"/>
                  <a:ext cx="96" cy="480"/>
                  <a:chOff x="1248" y="1680"/>
                  <a:chExt cx="96" cy="1056"/>
                </a:xfrm>
              </p:grpSpPr>
              <p:sp>
                <p:nvSpPr>
                  <p:cNvPr id="50303" name="Line 1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8" y="1680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0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7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198" name="Group 113"/>
                <p:cNvGrpSpPr>
                  <a:grpSpLocks/>
                </p:cNvGrpSpPr>
                <p:nvPr/>
              </p:nvGrpSpPr>
              <p:grpSpPr bwMode="auto">
                <a:xfrm>
                  <a:off x="1344" y="2016"/>
                  <a:ext cx="864" cy="753"/>
                  <a:chOff x="1344" y="2016"/>
                  <a:chExt cx="864" cy="753"/>
                </a:xfrm>
              </p:grpSpPr>
              <p:grpSp>
                <p:nvGrpSpPr>
                  <p:cNvPr id="50272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1344" y="2016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299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00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0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302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50273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344" y="2304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295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96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9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98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50274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1344" y="2592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291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93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94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7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11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0276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904" y="2071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50286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87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88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89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90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77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40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0278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1904" y="2359"/>
                    <a:ext cx="243" cy="89"/>
                    <a:chOff x="1904" y="2359"/>
                    <a:chExt cx="243" cy="89"/>
                  </a:xfrm>
                </p:grpSpPr>
                <p:sp>
                  <p:nvSpPr>
                    <p:cNvPr id="50282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4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83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5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84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6" y="2359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85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6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7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688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8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11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81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40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199" name="Group 145"/>
                <p:cNvGrpSpPr>
                  <a:grpSpLocks/>
                </p:cNvGrpSpPr>
                <p:nvPr/>
              </p:nvGrpSpPr>
              <p:grpSpPr bwMode="auto">
                <a:xfrm>
                  <a:off x="2544" y="2016"/>
                  <a:ext cx="864" cy="480"/>
                  <a:chOff x="2544" y="2016"/>
                  <a:chExt cx="864" cy="480"/>
                </a:xfrm>
              </p:grpSpPr>
              <p:grpSp>
                <p:nvGrpSpPr>
                  <p:cNvPr id="50249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2544" y="2016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26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69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70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71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50250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2544" y="2319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26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6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66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67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51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11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0252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3104" y="2071"/>
                    <a:ext cx="182" cy="89"/>
                    <a:chOff x="3104" y="2071"/>
                    <a:chExt cx="182" cy="89"/>
                  </a:xfrm>
                </p:grpSpPr>
                <p:sp>
                  <p:nvSpPr>
                    <p:cNvPr id="50261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4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62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5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63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6" y="2071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53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40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0254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3104" y="2359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50256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57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58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59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60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5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11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200" name="Group 169"/>
                <p:cNvGrpSpPr>
                  <a:grpSpLocks/>
                </p:cNvGrpSpPr>
                <p:nvPr/>
              </p:nvGrpSpPr>
              <p:grpSpPr bwMode="auto">
                <a:xfrm>
                  <a:off x="3744" y="2016"/>
                  <a:ext cx="864" cy="1041"/>
                  <a:chOff x="3744" y="2016"/>
                  <a:chExt cx="864" cy="1041"/>
                </a:xfrm>
              </p:grpSpPr>
              <p:grpSp>
                <p:nvGrpSpPr>
                  <p:cNvPr id="50201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3744" y="2016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245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46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4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48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50202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3744" y="2319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241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4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43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44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50203" name="Group 180"/>
                  <p:cNvGrpSpPr>
                    <a:grpSpLocks/>
                  </p:cNvGrpSpPr>
                  <p:nvPr/>
                </p:nvGrpSpPr>
                <p:grpSpPr bwMode="auto">
                  <a:xfrm>
                    <a:off x="3744" y="2592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237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38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39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40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grpSp>
                <p:nvGrpSpPr>
                  <p:cNvPr id="50204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3744" y="2880"/>
                    <a:ext cx="480" cy="177"/>
                    <a:chOff x="912" y="859"/>
                    <a:chExt cx="1008" cy="389"/>
                  </a:xfrm>
                </p:grpSpPr>
                <p:sp>
                  <p:nvSpPr>
                    <p:cNvPr id="50233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859"/>
                      <a:ext cx="1008" cy="3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34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951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3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7" y="954"/>
                      <a:ext cx="227" cy="195"/>
                    </a:xfrm>
                    <a:prstGeom prst="rect">
                      <a:avLst/>
                    </a:prstGeom>
                    <a:solidFill>
                      <a:srgbClr val="EAEAEA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36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954"/>
                      <a:ext cx="243" cy="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0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40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0206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4304" y="2359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50228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29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3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3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32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07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97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0208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4304" y="2935"/>
                    <a:ext cx="304" cy="89"/>
                    <a:chOff x="3744" y="2016"/>
                    <a:chExt cx="1680" cy="288"/>
                  </a:xfrm>
                </p:grpSpPr>
                <p:sp>
                  <p:nvSpPr>
                    <p:cNvPr id="50223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24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25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26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27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8" y="2016"/>
                      <a:ext cx="336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0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688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0210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4304" y="2647"/>
                    <a:ext cx="182" cy="89"/>
                    <a:chOff x="3104" y="2071"/>
                    <a:chExt cx="182" cy="89"/>
                  </a:xfrm>
                </p:grpSpPr>
                <p:sp>
                  <p:nvSpPr>
                    <p:cNvPr id="50220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4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21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5" y="2071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22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6" y="2071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11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4141" y="2105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0212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4317" y="2064"/>
                    <a:ext cx="243" cy="89"/>
                    <a:chOff x="1904" y="2359"/>
                    <a:chExt cx="243" cy="89"/>
                  </a:xfrm>
                </p:grpSpPr>
                <p:sp>
                  <p:nvSpPr>
                    <p:cNvPr id="50216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4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17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5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18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6" y="2359"/>
                      <a:ext cx="60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  <p:sp>
                  <p:nvSpPr>
                    <p:cNvPr id="50219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6" y="2359"/>
                      <a:ext cx="61" cy="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algn="ctr"/>
                      <a:endParaRPr lang="en-US" altLang="en-US"/>
                    </a:p>
                  </p:txBody>
                </p:sp>
              </p:grpSp>
              <p:sp>
                <p:nvSpPr>
                  <p:cNvPr id="50213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211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1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240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1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268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50182" name="Text Box 218"/>
          <p:cNvSpPr txBox="1">
            <a:spLocks noChangeArrowheads="1"/>
          </p:cNvSpPr>
          <p:nvPr/>
        </p:nvSpPr>
        <p:spPr bwMode="auto">
          <a:xfrm>
            <a:off x="1828800" y="4191000"/>
            <a:ext cx="70866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batch		 mail1		mail2		print1</a:t>
            </a:r>
          </a:p>
          <a:p>
            <a:pPr algn="l"/>
            <a:endParaRPr lang="en-US" altLang="en-US" sz="1600">
              <a:solidFill>
                <a:srgbClr val="0000FF"/>
              </a:solidFill>
              <a:latin typeface="Courier New" charset="0"/>
            </a:endParaRP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1234 Victor	4345 Dan	1553 Edward	2222 Joana</a:t>
            </a: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1123 Annabel   5432 Bob	2134 Tom</a:t>
            </a: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1111 Mary			3233 Tom</a:t>
            </a:r>
          </a:p>
          <a:p>
            <a:pPr algn="l"/>
            <a:r>
              <a:rPr lang="en-US" altLang="en-US" sz="1600">
                <a:solidFill>
                  <a:srgbClr val="0000FF"/>
                </a:solidFill>
                <a:latin typeface="Courier New" charset="0"/>
              </a:rPr>
              <a:t>				1277 Laura</a:t>
            </a:r>
          </a:p>
        </p:txBody>
      </p:sp>
      <p:sp>
        <p:nvSpPr>
          <p:cNvPr id="50183" name="Text Box 219"/>
          <p:cNvSpPr txBox="1">
            <a:spLocks noChangeArrowheads="1"/>
          </p:cNvSpPr>
          <p:nvPr/>
        </p:nvSpPr>
        <p:spPr bwMode="auto">
          <a:xfrm>
            <a:off x="457200" y="57150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altLang="en-US" b="0">
                <a:solidFill>
                  <a:srgbClr val="0000FF"/>
                </a:solidFill>
              </a:rPr>
              <a:t>Example 3.23 	 </a:t>
            </a:r>
            <a:r>
              <a:rPr lang="en-US" altLang="en-US" b="0"/>
              <a:t>e_3_23_list_of_queues.c</a:t>
            </a: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790BEF2-0643-C945-9DB3-B58B129C07B7}" type="slidenum">
              <a:rPr lang="en-US" altLang="en-US" sz="1000">
                <a:latin typeface="Tahoma" charset="0"/>
              </a:rPr>
              <a:pPr/>
              <a:t>8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987138" name="Group 2"/>
          <p:cNvGraphicFramePr>
            <a:graphicFrameLocks noGrp="1"/>
          </p:cNvGraphicFramePr>
          <p:nvPr/>
        </p:nvGraphicFramePr>
        <p:xfrm>
          <a:off x="1447800" y="3673475"/>
          <a:ext cx="6705600" cy="518048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 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1462088" y="325438"/>
            <a:ext cx="728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/>
              <a:t>Use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"%-5d"</a:t>
            </a:r>
            <a:r>
              <a:rPr lang="en-US" altLang="en-US" b="0"/>
              <a:t> to display the integer in a field of minimum </a:t>
            </a:r>
          </a:p>
          <a:p>
            <a:pPr algn="l" eaLnBrk="1" hangingPunct="1"/>
            <a:r>
              <a:rPr lang="en-US" altLang="en-US" b="0"/>
              <a:t>width 5, aligned to the left.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1447800" y="1212850"/>
            <a:ext cx="6858000" cy="22923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a = 123;</a:t>
            </a: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b = 25;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 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d\n", a, b );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790BEF2-0643-C945-9DB3-B58B129C07B7}" type="slidenum">
              <a:rPr lang="en-US" altLang="en-US" sz="1000">
                <a:latin typeface="Tahoma" charset="0"/>
              </a:rPr>
              <a:pPr/>
              <a:t>9</a:t>
            </a:fld>
            <a:endParaRPr lang="en-US" altLang="en-US" sz="1000">
              <a:latin typeface="Tahoma" charset="0"/>
            </a:endParaRPr>
          </a:p>
        </p:txBody>
      </p:sp>
      <p:graphicFrame>
        <p:nvGraphicFramePr>
          <p:cNvPr id="987138" name="Group 2"/>
          <p:cNvGraphicFramePr>
            <a:graphicFrameLocks noGrp="1"/>
          </p:cNvGraphicFramePr>
          <p:nvPr/>
        </p:nvGraphicFramePr>
        <p:xfrm>
          <a:off x="1447800" y="3673475"/>
          <a:ext cx="6705600" cy="518048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 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</a:t>
                      </a: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FEF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64" marB="45664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1462088" y="325438"/>
            <a:ext cx="728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en-US" b="0"/>
              <a:t>Use </a:t>
            </a:r>
            <a:r>
              <a:rPr lang="en-US" altLang="en-US">
                <a:solidFill>
                  <a:schemeClr val="hlink"/>
                </a:solidFill>
                <a:latin typeface="Courier New" charset="0"/>
              </a:rPr>
              <a:t>"%-5d"</a:t>
            </a:r>
            <a:r>
              <a:rPr lang="en-US" altLang="en-US" b="0"/>
              <a:t> to display the integer in a field of minimum </a:t>
            </a:r>
          </a:p>
          <a:p>
            <a:pPr algn="l" eaLnBrk="1" hangingPunct="1"/>
            <a:r>
              <a:rPr lang="en-US" altLang="en-US" b="0"/>
              <a:t>width 5, aligned to the left.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1447800" y="1212850"/>
            <a:ext cx="6858000" cy="22923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a = 123;</a:t>
            </a:r>
          </a:p>
          <a:p>
            <a:pPr algn="l" eaLnBrk="1" hangingPunct="1"/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Times New Roman" charset="0"/>
                <a:cs typeface="Times New Roman" charset="0"/>
              </a:rPr>
              <a:t>int</a:t>
            </a:r>
            <a:r>
              <a:rPr lang="en-US" altLang="en-US">
                <a:solidFill>
                  <a:srgbClr val="00CC00"/>
                </a:solidFill>
                <a:latin typeface="Courier New" charset="0"/>
                <a:ea typeface="Times New Roman" charset="0"/>
                <a:cs typeface="Times New Roman" charset="0"/>
              </a:rPr>
              <a:t> </a:t>
            </a:r>
            <a:r>
              <a:rPr lang="en-US" altLang="en-US">
                <a:latin typeface="Courier New" charset="0"/>
                <a:ea typeface="Times New Roman" charset="0"/>
                <a:cs typeface="Times New Roman" charset="0"/>
              </a:rPr>
              <a:t>b = 25;</a:t>
            </a:r>
          </a:p>
          <a:p>
            <a:pPr algn="l" eaLnBrk="1" hangingPunct="1"/>
            <a:endParaRPr lang="en-US" altLang="en-US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eaLnBrk="1" hangingPunct="1"/>
            <a:endParaRPr lang="en-US" altLang="en-US">
              <a:solidFill>
                <a:schemeClr val="hlink"/>
              </a:solidFill>
              <a:latin typeface="Courier New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   printf( "%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 %</a:t>
            </a: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-5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d\n", a, b ); </a:t>
            </a:r>
            <a:endParaRPr lang="en-US" altLang="en-US">
              <a:latin typeface="Courier New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4719</Words>
  <Application>Microsoft Macintosh PowerPoint</Application>
  <PresentationFormat>Letter Paper (8.5x11 in)</PresentationFormat>
  <Paragraphs>1433</Paragraphs>
  <Slides>74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Calibri Light</vt:lpstr>
      <vt:lpstr>Courier New</vt:lpstr>
      <vt:lpstr>MS Mincho</vt:lpstr>
      <vt:lpstr>ＭＳ Ｐゴシック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2016-02-04T01:19:46Z</cp:lastPrinted>
  <dcterms:created xsi:type="dcterms:W3CDTF">2016-02-03T02:10:54Z</dcterms:created>
  <dcterms:modified xsi:type="dcterms:W3CDTF">2016-02-04T06:03:37Z</dcterms:modified>
</cp:coreProperties>
</file>