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5.xml" ContentType="application/vnd.openxmlformats-officedocument.presentationml.slide+xml"/>
  <Override PartName="/docProps/app.xml" ContentType="application/vnd.openxmlformats-officedocument.extended-properties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34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3.xml" ContentType="application/vnd.openxmlformats-officedocument.presentationml.slide+xml"/>
  <Override PartName="/ppt/presProps.xml" ContentType="application/vnd.openxmlformats-officedocument.presentationml.presProps+xml"/>
  <Default Extension="jpeg" ContentType="image/jpe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61" r:id="rId1"/>
  </p:sldMasterIdLst>
  <p:notesMasterIdLst>
    <p:notesMasterId r:id="rId41"/>
  </p:notesMasterIdLst>
  <p:handoutMasterIdLst>
    <p:handoutMasterId r:id="rId42"/>
  </p:handoutMasterIdLst>
  <p:sldIdLst>
    <p:sldId id="256" r:id="rId2"/>
    <p:sldId id="311" r:id="rId3"/>
    <p:sldId id="303" r:id="rId4"/>
    <p:sldId id="258" r:id="rId5"/>
    <p:sldId id="304" r:id="rId6"/>
    <p:sldId id="305" r:id="rId7"/>
    <p:sldId id="307" r:id="rId8"/>
    <p:sldId id="308" r:id="rId9"/>
    <p:sldId id="309" r:id="rId10"/>
    <p:sldId id="310" r:id="rId11"/>
    <p:sldId id="306" r:id="rId12"/>
    <p:sldId id="315" r:id="rId13"/>
    <p:sldId id="317" r:id="rId14"/>
    <p:sldId id="316" r:id="rId15"/>
    <p:sldId id="334" r:id="rId16"/>
    <p:sldId id="312" r:id="rId17"/>
    <p:sldId id="318" r:id="rId18"/>
    <p:sldId id="319" r:id="rId19"/>
    <p:sldId id="321" r:id="rId20"/>
    <p:sldId id="335" r:id="rId21"/>
    <p:sldId id="322" r:id="rId22"/>
    <p:sldId id="323" r:id="rId23"/>
    <p:sldId id="324" r:id="rId24"/>
    <p:sldId id="325" r:id="rId25"/>
    <p:sldId id="326" r:id="rId26"/>
    <p:sldId id="320" r:id="rId27"/>
    <p:sldId id="336" r:id="rId28"/>
    <p:sldId id="314" r:id="rId29"/>
    <p:sldId id="327" r:id="rId30"/>
    <p:sldId id="329" r:id="rId31"/>
    <p:sldId id="328" r:id="rId32"/>
    <p:sldId id="294" r:id="rId33"/>
    <p:sldId id="301" r:id="rId34"/>
    <p:sldId id="330" r:id="rId35"/>
    <p:sldId id="337" r:id="rId36"/>
    <p:sldId id="331" r:id="rId37"/>
    <p:sldId id="332" r:id="rId38"/>
    <p:sldId id="290" r:id="rId39"/>
    <p:sldId id="338" r:id="rId40"/>
  </p:sldIdLst>
  <p:sldSz cx="9144000" cy="6858000" type="screen4x3"/>
  <p:notesSz cx="6831013" cy="91170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23331" autoAdjust="0"/>
    <p:restoredTop sz="90929"/>
  </p:normalViewPr>
  <p:slideViewPr>
    <p:cSldViewPr>
      <p:cViewPr varScale="1">
        <p:scale>
          <a:sx n="141" d="100"/>
          <a:sy n="141" d="100"/>
        </p:scale>
        <p:origin x="-3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968" y="-78"/>
      </p:cViewPr>
      <p:guideLst>
        <p:guide orient="horz" pos="2872"/>
        <p:guide pos="215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35" Type="http://schemas.openxmlformats.org/officeDocument/2006/relationships/slide" Target="slides/slide3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7" Type="http://schemas.openxmlformats.org/officeDocument/2006/relationships/slide" Target="slides/slide6.xml"/><Relationship Id="rId36" Type="http://schemas.openxmlformats.org/officeDocument/2006/relationships/slide" Target="slides/slide35.xml"/><Relationship Id="rId43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47" Type="http://schemas.openxmlformats.org/officeDocument/2006/relationships/tableStyles" Target="tableStyle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viewProps" Target="viewProps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42" Type="http://schemas.openxmlformats.org/officeDocument/2006/relationships/handoutMaster" Target="handoutMasters/handoutMaster1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4" Type="http://schemas.openxmlformats.org/officeDocument/2006/relationships/presProps" Target="presProps.xml"/><Relationship Id="rId4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BC2F72D8-462C-6D4D-970D-24A774AD9FD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5222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5222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222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223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5223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B9F8EA98-98B3-5449-BB31-C38FB1F559B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8D8CB1-DF38-9942-A1CA-2AC53B6D53F5}" type="slidenum">
              <a:rPr lang="en-US"/>
              <a:pPr/>
              <a:t>1</a:t>
            </a:fld>
            <a:endParaRPr lang="en-US"/>
          </a:p>
        </p:txBody>
      </p:sp>
      <p:sp>
        <p:nvSpPr>
          <p:cNvPr id="532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AABDD2-E79D-7049-A94B-9B3473F618C2}" type="slidenum">
              <a:rPr lang="en-US"/>
              <a:pPr/>
              <a:t>33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FD322A-671B-1447-8861-1B44FFC08468}" type="slidenum">
              <a:rPr lang="en-US"/>
              <a:pPr/>
              <a:t>38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5AAE89-DCE3-A94E-9FF8-BA144636E59C}" type="slidenum">
              <a:rPr lang="en-US"/>
              <a:pPr/>
              <a:t>4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9429B1-62CD-9646-9648-4CF4D8145B98}" type="slidenum">
              <a:rPr lang="en-US"/>
              <a:pPr/>
              <a:t>5</a:t>
            </a:fld>
            <a:endParaRPr lang="en-US"/>
          </a:p>
        </p:txBody>
      </p:sp>
      <p:sp>
        <p:nvSpPr>
          <p:cNvPr id="1013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159DA0-0091-AC41-8DB2-7BC8A38ACF67}" type="slidenum">
              <a:rPr lang="en-US"/>
              <a:pPr/>
              <a:t>6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6F486A-F69D-6741-8A40-E3018664C6C3}" type="slidenum">
              <a:rPr lang="en-US"/>
              <a:pPr/>
              <a:t>7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3E63AF-23AE-CF47-9CAA-A84C6101B28A}" type="slidenum">
              <a:rPr lang="en-US"/>
              <a:pPr/>
              <a:t>8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FF898A-0942-484C-B043-4BD2CC41013E}" type="slidenum">
              <a:rPr lang="en-US"/>
              <a:pPr/>
              <a:t>10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6D0670-9018-3F44-BD86-F48705C4C8C0}" type="slidenum">
              <a:rPr lang="en-US"/>
              <a:pPr/>
              <a:t>31</a:t>
            </a:fld>
            <a:endParaRPr 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129" tIns="45565" rIns="91129" bIns="45565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5B46AC-3EB6-164C-ABB8-9D4A5DCCF90D}" type="slidenum">
              <a:rPr lang="en-US"/>
              <a:pPr/>
              <a:t>32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77825" y="1676400"/>
            <a:ext cx="8389938" cy="4421188"/>
            <a:chOff x="238" y="1056"/>
            <a:chExt cx="5285" cy="2785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38" y="1056"/>
              <a:ext cx="5285" cy="1393"/>
              <a:chOff x="238" y="1056"/>
              <a:chExt cx="5285" cy="1393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243" y="1057"/>
                <a:ext cx="5272" cy="1391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1" name="Freeform 5"/>
              <p:cNvSpPr>
                <a:spLocks/>
              </p:cNvSpPr>
              <p:nvPr/>
            </p:nvSpPr>
            <p:spPr bwMode="auto">
              <a:xfrm>
                <a:off x="238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0" y="0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0" y="0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2" name="Freeform 6"/>
              <p:cNvSpPr>
                <a:spLocks/>
              </p:cNvSpPr>
              <p:nvPr/>
            </p:nvSpPr>
            <p:spPr bwMode="auto">
              <a:xfrm>
                <a:off x="250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5272" y="1392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5272" y="1392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240" y="3744"/>
              <a:ext cx="5281" cy="97"/>
              <a:chOff x="240" y="3744"/>
              <a:chExt cx="5281" cy="97"/>
            </a:xfrm>
          </p:grpSpPr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240" y="3744"/>
                <a:ext cx="5280" cy="9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5" name="Freeform 9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0" y="0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5280" y="96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5280" y="96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338" y="1200"/>
              <a:ext cx="97" cy="1104"/>
              <a:chOff x="338" y="1200"/>
              <a:chExt cx="97" cy="1104"/>
            </a:xfrm>
          </p:grpSpPr>
          <p:sp useBgFill="1">
            <p:nvSpPr>
              <p:cNvPr id="4108" name="Rectangle 12"/>
              <p:cNvSpPr>
                <a:spLocks noChangeArrowheads="1"/>
              </p:cNvSpPr>
              <p:nvPr/>
            </p:nvSpPr>
            <p:spPr bwMode="auto">
              <a:xfrm>
                <a:off x="338" y="1201"/>
                <a:ext cx="96" cy="1103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9" name="Freeform 13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96" y="1103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96" y="1103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0" name="Freeform 14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0" y="0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111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366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0386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-108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quarter" idx="2"/>
          </p:nvPr>
        </p:nvSpPr>
        <p:spPr>
          <a:xfrm>
            <a:off x="381000" y="6324600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Chapter One</a:t>
            </a:r>
            <a:endParaRPr lang="en-US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0" y="6324600"/>
            <a:ext cx="3124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 </a:t>
            </a:r>
            <a:endParaRPr lang="en-US" dirty="0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52041BD-7511-4648-A86F-94FA3DBD96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46492E1-983C-2C4E-A4FA-07FB547186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42900"/>
            <a:ext cx="19431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42900"/>
            <a:ext cx="56769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A0D81B9-B229-6D46-AC05-9E67E1E39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08A3F3-F3C2-7C47-9257-022FBF144B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C06A265-96A1-3545-B316-20C591737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One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86FF184-C47D-D64B-9F13-8B6A37507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One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9006685-0739-2B41-A3F3-752B82CB4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One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D5EFA99-63DC-414B-9AD1-1ACA9D8ED1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One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7566521-AA70-CB42-9BD5-AC472A82A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One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0678251-CFD0-194C-974A-35F59D607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One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1927EAE-1322-8F4F-9388-8217F4B06C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429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323013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Chapter One</a:t>
            </a:r>
            <a:endParaRPr lang="en-US"/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23013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Modern Programming Languages, 2nd ed. </a:t>
            </a:r>
            <a:endParaRPr lang="en-US" dirty="0"/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84A6062-CA11-7241-AA83-6248B1CA3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-10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800">
          <a:solidFill>
            <a:schemeClr val="tx1"/>
          </a:solidFill>
          <a:latin typeface="+mn-lt"/>
          <a:ea typeface="ＭＳ Ｐゴシック" pitchFamily="-108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-108" charset="2"/>
        <a:buChar char="n"/>
        <a:defRPr sz="2400">
          <a:solidFill>
            <a:schemeClr val="tx1"/>
          </a:solidFill>
          <a:latin typeface="+mn-lt"/>
          <a:ea typeface="ＭＳ Ｐゴシック" pitchFamily="-108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000">
          <a:solidFill>
            <a:schemeClr val="tx1"/>
          </a:solidFill>
          <a:latin typeface="+mn-lt"/>
          <a:ea typeface="ＭＳ Ｐゴシック" pitchFamily="-108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/>
              <a:t>Programming Languages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en-US" smtClean="0"/>
              <a:t>Chapter One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Modern Programming Languages, 2nd ed. </a:t>
            </a:r>
            <a:endParaRPr lang="en-US" dirty="0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FD6B5491-7815-8A49-9934-D38E743D92F8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Object-Oriented Languages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772400" cy="3276600"/>
          </a:xfrm>
        </p:spPr>
        <p:txBody>
          <a:bodyPr/>
          <a:lstStyle/>
          <a:p>
            <a:r>
              <a:rPr lang="en-US"/>
              <a:t>Hallmarks of object-oriented languages:</a:t>
            </a:r>
          </a:p>
          <a:p>
            <a:pPr lvl="1"/>
            <a:r>
              <a:rPr lang="en-US"/>
              <a:t>Usually imperative, plus…</a:t>
            </a:r>
          </a:p>
          <a:p>
            <a:pPr lvl="1"/>
            <a:r>
              <a:rPr lang="en-US"/>
              <a:t>Constructs to help programmers use “objects”—little bundles of data that know how to do things to themselves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B8A8-75A4-EF4F-BB6E-03852BFE0E31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Strengths and Weaknesses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95400"/>
            <a:ext cx="79248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different language groups show to advantage on different kinds of problems</a:t>
            </a:r>
          </a:p>
          <a:p>
            <a:pPr>
              <a:lnSpc>
                <a:spcPct val="90000"/>
              </a:lnSpc>
            </a:pPr>
            <a:r>
              <a:rPr lang="en-US"/>
              <a:t>Decide for yourself at the end of the semester, after experimenting with them</a:t>
            </a:r>
          </a:p>
          <a:p>
            <a:pPr>
              <a:lnSpc>
                <a:spcPct val="90000"/>
              </a:lnSpc>
            </a:pPr>
            <a:r>
              <a:rPr lang="en-US"/>
              <a:t>For now, one comment: don’t jump to conclusions based on factorial!</a:t>
            </a:r>
          </a:p>
          <a:p>
            <a:pPr lvl="1">
              <a:lnSpc>
                <a:spcPct val="90000"/>
              </a:lnSpc>
            </a:pPr>
            <a:r>
              <a:rPr lang="en-US"/>
              <a:t>Functional languages do well on such functions</a:t>
            </a:r>
          </a:p>
          <a:p>
            <a:pPr lvl="1">
              <a:lnSpc>
                <a:spcPct val="90000"/>
              </a:lnSpc>
            </a:pPr>
            <a:r>
              <a:rPr lang="en-US"/>
              <a:t>Imperative languages, a bit less well</a:t>
            </a:r>
          </a:p>
          <a:p>
            <a:pPr lvl="1">
              <a:lnSpc>
                <a:spcPct val="90000"/>
              </a:lnSpc>
            </a:pPr>
            <a:r>
              <a:rPr lang="en-US"/>
              <a:t>Logic languages, considerably less well </a:t>
            </a:r>
          </a:p>
          <a:p>
            <a:pPr lvl="1">
              <a:lnSpc>
                <a:spcPct val="90000"/>
              </a:lnSpc>
            </a:pPr>
            <a:r>
              <a:rPr lang="en-US"/>
              <a:t>Object-oriented languages need larger examples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9268-0BD7-754B-839C-5F24CCB9D886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Those Families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other language family terms (not exhaustive and sometimes overlapping)</a:t>
            </a:r>
          </a:p>
          <a:p>
            <a:pPr lvl="1"/>
            <a:r>
              <a:rPr lang="en-US" dirty="0"/>
              <a:t>Applicative, concurrent, constraint, declarative, definitional, procedural, scripting, single-assignment, … </a:t>
            </a:r>
          </a:p>
          <a:p>
            <a:r>
              <a:rPr lang="en-US" dirty="0"/>
              <a:t>Some</a:t>
            </a:r>
            <a:r>
              <a:rPr lang="en-US" dirty="0" smtClean="0"/>
              <a:t> </a:t>
            </a:r>
            <a:r>
              <a:rPr lang="en-US" i="1" dirty="0" smtClean="0"/>
              <a:t>multi-paradigm</a:t>
            </a:r>
            <a:r>
              <a:rPr lang="en-US" dirty="0" smtClean="0"/>
              <a:t> languages </a:t>
            </a:r>
            <a:r>
              <a:rPr lang="en-US" dirty="0"/>
              <a:t>straddle </a:t>
            </a:r>
            <a:r>
              <a:rPr lang="en-US" dirty="0" smtClean="0"/>
              <a:t>families: JavaScript, </a:t>
            </a:r>
            <a:r>
              <a:rPr lang="en-US" dirty="0" err="1" smtClean="0"/>
              <a:t>OCaml</a:t>
            </a:r>
            <a:r>
              <a:rPr lang="en-US" dirty="0" smtClean="0"/>
              <a:t>, Python, Ruby</a:t>
            </a:r>
          </a:p>
          <a:p>
            <a:r>
              <a:rPr lang="en-US" dirty="0"/>
              <a:t>Others are so unique that assigning them to a family is pointless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2A6C1-26A0-2F4F-BE2F-7150AD995C69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Forth Factorial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048000"/>
            <a:ext cx="7772400" cy="3048000"/>
          </a:xfrm>
        </p:spPr>
        <p:txBody>
          <a:bodyPr/>
          <a:lstStyle/>
          <a:p>
            <a:r>
              <a:rPr lang="en-US"/>
              <a:t>A stack-oriented language</a:t>
            </a:r>
          </a:p>
          <a:p>
            <a:r>
              <a:rPr lang="en-US"/>
              <a:t>Postscript is similar</a:t>
            </a:r>
          </a:p>
          <a:p>
            <a:r>
              <a:rPr lang="en-US"/>
              <a:t>Could be called </a:t>
            </a:r>
            <a:r>
              <a:rPr lang="en-US" i="1"/>
              <a:t>imperative</a:t>
            </a:r>
            <a:r>
              <a:rPr lang="en-US"/>
              <a:t>, but has little in common with most imperative languages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One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 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FC3-6C36-6249-8922-979D714E7CDB}" type="slidenum">
              <a:rPr lang="en-US"/>
              <a:pPr/>
              <a:t>13</a:t>
            </a:fld>
            <a:endParaRPr lang="en-US"/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609600" y="1828800"/>
            <a:ext cx="822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-108" charset="0"/>
              </a:rPr>
              <a:t>: FACTORIAL</a:t>
            </a:r>
            <a:br>
              <a:rPr lang="en-US" sz="2000" b="1">
                <a:latin typeface="Courier New" pitchFamily="-108" charset="0"/>
              </a:rPr>
            </a:br>
            <a:r>
              <a:rPr lang="en-US" sz="2000" b="1">
                <a:latin typeface="Courier New" pitchFamily="-108" charset="0"/>
              </a:rPr>
              <a:t>   1 SWAP BEGIN ?DUP WHILE TUCK * SWAP 1- REPEAT ;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APL Factorial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590800"/>
            <a:ext cx="7772400" cy="3505200"/>
          </a:xfrm>
        </p:spPr>
        <p:txBody>
          <a:bodyPr/>
          <a:lstStyle/>
          <a:p>
            <a:r>
              <a:rPr lang="en-US" sz="2800"/>
              <a:t>An APL expression that computes X’s factorial</a:t>
            </a:r>
          </a:p>
          <a:p>
            <a:r>
              <a:rPr lang="en-US" sz="2800"/>
              <a:t>Expands X it into a vector of the integers 1..X, then multiplies them all together</a:t>
            </a:r>
          </a:p>
          <a:p>
            <a:r>
              <a:rPr lang="en-US" sz="2800"/>
              <a:t>(You would not really do it that way in APL, since there is a predefined factorial operator: !X)</a:t>
            </a:r>
          </a:p>
          <a:p>
            <a:r>
              <a:rPr lang="en-US" sz="2800"/>
              <a:t>Could be called </a:t>
            </a:r>
            <a:r>
              <a:rPr lang="en-US" sz="2800" i="1"/>
              <a:t>functional</a:t>
            </a:r>
            <a:r>
              <a:rPr lang="en-US" sz="2800"/>
              <a:t>, but has little in common with most functional languages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One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 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8BA3-AC41-244B-BF01-452114BA83C6}" type="slidenum">
              <a:rPr lang="en-US"/>
              <a:pPr/>
              <a:t>14</a:t>
            </a:fld>
            <a:endParaRPr lang="en-US"/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1981200" y="1600200"/>
            <a:ext cx="586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19816" name="Text Box 8"/>
          <p:cNvSpPr txBox="1">
            <a:spLocks noChangeArrowheads="1"/>
          </p:cNvSpPr>
          <p:nvPr/>
        </p:nvSpPr>
        <p:spPr bwMode="auto">
          <a:xfrm>
            <a:off x="3581400" y="16764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ym typeface="Symbol" pitchFamily="-108" charset="2"/>
              </a:rPr>
              <a:t>   </a:t>
            </a:r>
            <a:r>
              <a:rPr lang="en-US" b="1">
                <a:ea typeface="Times New Roman" pitchFamily="-108" charset="0"/>
                <a:cs typeface="Times New Roman" pitchFamily="-108" charset="0"/>
                <a:sym typeface="Symbol" pitchFamily="-108" charset="2"/>
              </a:rPr>
              <a:t>X</a:t>
            </a:r>
            <a:endParaRPr lang="en-US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What makes programming languages an interesting subject? 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The amazing variety</a:t>
            </a:r>
          </a:p>
          <a:p>
            <a:pPr lvl="1"/>
            <a:r>
              <a:rPr lang="en-US" dirty="0"/>
              <a:t>The odd controversies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The intriguing evolution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The connection to programming practice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The many other connections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B44E-838A-9A4E-9030-2518E7BF8FB2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Odd Controversies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languages are the subject of many heated debates:</a:t>
            </a:r>
          </a:p>
          <a:p>
            <a:pPr lvl="1"/>
            <a:r>
              <a:rPr lang="en-US"/>
              <a:t>Partisan arguments</a:t>
            </a:r>
          </a:p>
          <a:p>
            <a:pPr lvl="1"/>
            <a:r>
              <a:rPr lang="en-US"/>
              <a:t>Language standards</a:t>
            </a:r>
          </a:p>
          <a:p>
            <a:pPr lvl="1"/>
            <a:r>
              <a:rPr lang="en-US"/>
              <a:t>Fundamental definitions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7100-353C-F64E-B28A-859E8AAA24B2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 Partisans</a:t>
            </a:r>
          </a:p>
        </p:txBody>
      </p:sp>
      <p:sp>
        <p:nvSpPr>
          <p:cNvPr id="121859" name="Rectangle 1027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419600"/>
          </a:xfrm>
        </p:spPr>
        <p:txBody>
          <a:bodyPr/>
          <a:lstStyle/>
          <a:p>
            <a:r>
              <a:rPr lang="en-US" dirty="0"/>
              <a:t>There is a lot of argument about the relative merits of different languages</a:t>
            </a:r>
          </a:p>
          <a:p>
            <a:r>
              <a:rPr lang="en-US" dirty="0"/>
              <a:t>Every language has partisans, who praise it in extreme terms and defend it against all </a:t>
            </a:r>
            <a:r>
              <a:rPr lang="en-US" dirty="0" smtClean="0"/>
              <a:t>detractors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51B9-9E1B-ED41-B9DF-C2EB7235FE67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 Standards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The documents that define language standards are often drafted by international committees</a:t>
            </a:r>
          </a:p>
          <a:p>
            <a:r>
              <a:rPr lang="en-US"/>
              <a:t>Can be a slow, complicated and rancorous process</a:t>
            </a:r>
          </a:p>
          <a:p>
            <a:r>
              <a:rPr lang="en-US"/>
              <a:t>Fortran 82  8X  88  90 standard released in 1991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One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 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E64F-1BDD-3B49-9038-A4EF2922C9E3}" type="slidenum">
              <a:rPr lang="en-US"/>
              <a:pPr/>
              <a:t>18</a:t>
            </a:fld>
            <a:endParaRPr lang="en-US"/>
          </a:p>
        </p:txBody>
      </p:sp>
      <p:sp>
        <p:nvSpPr>
          <p:cNvPr id="122884" name="Line 4"/>
          <p:cNvSpPr>
            <a:spLocks noChangeShapeType="1"/>
          </p:cNvSpPr>
          <p:nvPr/>
        </p:nvSpPr>
        <p:spPr bwMode="auto">
          <a:xfrm flipH="1">
            <a:off x="2514600" y="4495800"/>
            <a:ext cx="533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885" name="Line 5"/>
          <p:cNvSpPr>
            <a:spLocks noChangeShapeType="1"/>
          </p:cNvSpPr>
          <p:nvPr/>
        </p:nvSpPr>
        <p:spPr bwMode="auto">
          <a:xfrm flipH="1">
            <a:off x="3124200" y="4495800"/>
            <a:ext cx="533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 flipH="1">
            <a:off x="3810000" y="4495800"/>
            <a:ext cx="533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Definitions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Some terms refer to fuzzy concepts: all those language family names, for example</a:t>
            </a:r>
          </a:p>
          <a:p>
            <a:r>
              <a:rPr lang="en-US" sz="2800"/>
              <a:t>No problem; just remember they are fuzzy</a:t>
            </a:r>
          </a:p>
          <a:p>
            <a:pPr lvl="1"/>
            <a:r>
              <a:rPr lang="en-US" sz="2400"/>
              <a:t>Bad: Is X really an </a:t>
            </a:r>
            <a:r>
              <a:rPr lang="en-US" sz="2400" i="1"/>
              <a:t>object-oriented</a:t>
            </a:r>
            <a:r>
              <a:rPr lang="en-US" sz="2400"/>
              <a:t> language?</a:t>
            </a:r>
          </a:p>
          <a:p>
            <a:pPr lvl="1"/>
            <a:r>
              <a:rPr lang="en-US" sz="2400"/>
              <a:t>Good: What aspects of X support an </a:t>
            </a:r>
            <a:r>
              <a:rPr lang="en-US" sz="2400" i="1"/>
              <a:t>object-oriented</a:t>
            </a:r>
            <a:r>
              <a:rPr lang="en-US" sz="2400"/>
              <a:t> style of programming?</a:t>
            </a:r>
          </a:p>
          <a:p>
            <a:r>
              <a:rPr lang="en-US" sz="2800"/>
              <a:t>Some crisp concepts have conflicting terminology: one person’s </a:t>
            </a:r>
            <a:r>
              <a:rPr lang="en-US" sz="2800" i="1"/>
              <a:t>argument</a:t>
            </a:r>
            <a:r>
              <a:rPr lang="en-US" sz="2800"/>
              <a:t> is another person’s </a:t>
            </a:r>
            <a:r>
              <a:rPr lang="en-US" sz="2800" i="1"/>
              <a:t>actual parameter</a:t>
            </a:r>
            <a:endParaRPr lang="en-US" sz="2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4104-7F85-6843-B6CB-8557E99F8670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makes programming languages an interesting subject? </a:t>
            </a:r>
          </a:p>
          <a:p>
            <a:pPr lvl="1"/>
            <a:r>
              <a:rPr lang="en-US" dirty="0"/>
              <a:t>The amazing variety</a:t>
            </a:r>
          </a:p>
          <a:p>
            <a:pPr lvl="1"/>
            <a:r>
              <a:rPr lang="en-US" dirty="0"/>
              <a:t>The odd controversies</a:t>
            </a:r>
          </a:p>
          <a:p>
            <a:pPr lvl="1"/>
            <a:r>
              <a:rPr lang="en-US" dirty="0"/>
              <a:t>The intriguing evolution</a:t>
            </a:r>
          </a:p>
          <a:p>
            <a:pPr lvl="1"/>
            <a:r>
              <a:rPr lang="en-US" dirty="0"/>
              <a:t>The connection to programming practice</a:t>
            </a:r>
          </a:p>
          <a:p>
            <a:pPr lvl="1"/>
            <a:r>
              <a:rPr lang="en-US" dirty="0"/>
              <a:t>The many other connections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One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8579-9B63-7F4E-B8DB-E4769ABBE781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What makes programming languages an interesting subject? 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The amazing variety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The odd controversies</a:t>
            </a:r>
          </a:p>
          <a:p>
            <a:pPr lvl="1"/>
            <a:r>
              <a:rPr lang="en-US"/>
              <a:t>The intriguing evolution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The connection to programming practice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The many other connections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9A0C-4DCE-EC4A-A9A4-751EFBB95B63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Intriguing Evolution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languages are evolving rapidly</a:t>
            </a:r>
          </a:p>
          <a:p>
            <a:pPr lvl="1"/>
            <a:r>
              <a:rPr lang="en-US"/>
              <a:t>New languages are being invented</a:t>
            </a:r>
          </a:p>
          <a:p>
            <a:pPr lvl="1"/>
            <a:r>
              <a:rPr lang="en-US"/>
              <a:t>Old ones are developing new dialects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1E7F-6DF8-C14C-8AE4-F3A90BB928FA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Languages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clean slate: no need to maintain compatibility with an existing body of code</a:t>
            </a:r>
          </a:p>
          <a:p>
            <a:r>
              <a:rPr lang="en-US"/>
              <a:t>But never entirely </a:t>
            </a:r>
            <a:r>
              <a:rPr lang="en-US" i="1"/>
              <a:t>new</a:t>
            </a:r>
            <a:r>
              <a:rPr lang="en-US"/>
              <a:t> any more: always using ideas from earlier designs</a:t>
            </a:r>
          </a:p>
          <a:p>
            <a:r>
              <a:rPr lang="en-US"/>
              <a:t>Some become widely used, others do not</a:t>
            </a:r>
          </a:p>
          <a:p>
            <a:r>
              <a:rPr lang="en-US"/>
              <a:t>Whether widely used or not, they can serve as a source of ideas for the next generation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B84A-CCD4-3044-9E73-492093F54599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Widely Used: Java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Quick rise to popularity since 1995 release</a:t>
            </a:r>
          </a:p>
          <a:p>
            <a:pPr>
              <a:lnSpc>
                <a:spcPct val="90000"/>
              </a:lnSpc>
            </a:pPr>
            <a:r>
              <a:rPr lang="en-US"/>
              <a:t>Java uses many ideas from C++, plus some from Mesa, Modula, and other languages</a:t>
            </a:r>
          </a:p>
          <a:p>
            <a:pPr>
              <a:lnSpc>
                <a:spcPct val="90000"/>
              </a:lnSpc>
            </a:pPr>
            <a:r>
              <a:rPr lang="en-US"/>
              <a:t>C++ uses most of C and extends it with ideas from Simula 67, Ada, Clu, ML and Algol 68</a:t>
            </a:r>
          </a:p>
          <a:p>
            <a:pPr>
              <a:lnSpc>
                <a:spcPct val="90000"/>
              </a:lnSpc>
            </a:pPr>
            <a:r>
              <a:rPr lang="en-US"/>
              <a:t>C was derived from B, which was derived from BCPL, which was derived from CPL, which was derived from Algol 60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053A6-FE7D-9540-916C-FC7B00CC3029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 Widely Used: Algol</a:t>
            </a:r>
          </a:p>
        </p:txBody>
      </p:sp>
      <p:sp>
        <p:nvSpPr>
          <p:cNvPr id="1321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One of the earliest languages: Algol 58, Algol 60, Algol 68</a:t>
            </a:r>
          </a:p>
          <a:p>
            <a:pPr>
              <a:lnSpc>
                <a:spcPct val="90000"/>
              </a:lnSpc>
            </a:pPr>
            <a:r>
              <a:rPr lang="en-US"/>
              <a:t>Never widely used</a:t>
            </a:r>
          </a:p>
          <a:p>
            <a:pPr>
              <a:lnSpc>
                <a:spcPct val="90000"/>
              </a:lnSpc>
            </a:pPr>
            <a:r>
              <a:rPr lang="en-US"/>
              <a:t>Introduced many ideas that were used in later languages, including</a:t>
            </a:r>
          </a:p>
          <a:p>
            <a:pPr lvl="1">
              <a:lnSpc>
                <a:spcPct val="90000"/>
              </a:lnSpc>
            </a:pPr>
            <a:r>
              <a:rPr lang="en-US"/>
              <a:t>Block structure and scope</a:t>
            </a:r>
          </a:p>
          <a:p>
            <a:pPr lvl="1">
              <a:lnSpc>
                <a:spcPct val="90000"/>
              </a:lnSpc>
            </a:pPr>
            <a:r>
              <a:rPr lang="en-US"/>
              <a:t>Recursive functions</a:t>
            </a:r>
          </a:p>
          <a:p>
            <a:pPr lvl="1">
              <a:lnSpc>
                <a:spcPct val="90000"/>
              </a:lnSpc>
            </a:pPr>
            <a:r>
              <a:rPr lang="en-US"/>
              <a:t>Parameter passing by value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25DC-B15B-0E4A-81E4-2E9A8F43676B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Dialects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Experience with languages reveals their design weaknesses and leads to new dialects</a:t>
            </a:r>
          </a:p>
          <a:p>
            <a:r>
              <a:rPr lang="en-US"/>
              <a:t>New ideas pass into new dialects of old languages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888C-F332-E246-88F8-177FB321B008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Dialects Of Fortran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38100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Original Fortran, IBM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Major standards: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Fortran II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Fortran III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Fortran IV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Fortran 66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Fortran 77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Fortran 90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Fortran 95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Fortran </a:t>
            </a:r>
            <a:r>
              <a:rPr lang="en-US" sz="2400" dirty="0" smtClean="0"/>
              <a:t>2003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Fortran 2008?</a:t>
            </a:r>
            <a:endParaRPr lang="en-US" sz="240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One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 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20B5-0AAC-B24A-89C0-A2F69EC55C4C}" type="slidenum">
              <a:rPr lang="en-US"/>
              <a:pPr/>
              <a:t>26</a:t>
            </a:fld>
            <a:endParaRPr lang="en-US"/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4876800" y="1752600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-108" charset="2"/>
              <a:buChar char="n"/>
            </a:pPr>
            <a:r>
              <a:rPr lang="en-US" sz="2800"/>
              <a:t>Deviations in each implementation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-108" charset="2"/>
              <a:buChar char="n"/>
            </a:pPr>
            <a:r>
              <a:rPr lang="en-US" sz="2800"/>
              <a:t>Parallel processing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Tx/>
              <a:buChar char="–"/>
            </a:pPr>
            <a:r>
              <a:rPr lang="en-US"/>
              <a:t>HPF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Tx/>
              <a:buChar char="–"/>
            </a:pPr>
            <a:r>
              <a:rPr lang="en-US"/>
              <a:t>Fortran M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Tx/>
              <a:buChar char="–"/>
            </a:pPr>
            <a:r>
              <a:rPr lang="en-US"/>
              <a:t>Vienna Fortran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-108" charset="2"/>
              <a:buChar char="n"/>
            </a:pPr>
            <a:r>
              <a:rPr lang="en-US" sz="2800"/>
              <a:t>And many more…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What makes programming languages an interesting subject? 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The amazing variety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The odd controversies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The intriguing evolution</a:t>
            </a:r>
          </a:p>
          <a:p>
            <a:pPr lvl="1"/>
            <a:r>
              <a:rPr lang="en-US"/>
              <a:t>The connection to programming practice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The many other connections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99AB-AF69-C64D-9041-24D027EE8F68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Connection To Programming Practice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Languages influence programming practice</a:t>
            </a:r>
          </a:p>
          <a:p>
            <a:pPr lvl="1"/>
            <a:r>
              <a:rPr lang="en-US"/>
              <a:t>A language favors a particular programming style—a particular approach to algorithmic problem-solving</a:t>
            </a:r>
          </a:p>
          <a:p>
            <a:r>
              <a:rPr lang="en-US"/>
              <a:t>Programming experience influences language design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D506-159F-DA49-81F7-60E30B8EE294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 Influences Programming Practice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Languages often strongly favor a particular style of programming</a:t>
            </a:r>
          </a:p>
          <a:p>
            <a:pPr lvl="1"/>
            <a:r>
              <a:rPr lang="en-US"/>
              <a:t>Object-oriented languages: a style making heavy use of objects</a:t>
            </a:r>
          </a:p>
          <a:p>
            <a:pPr lvl="1"/>
            <a:r>
              <a:rPr lang="en-US"/>
              <a:t>Functional languages: a style using many small side-effect-free functions</a:t>
            </a:r>
          </a:p>
          <a:p>
            <a:pPr lvl="1"/>
            <a:r>
              <a:rPr lang="en-US"/>
              <a:t>Logic languages: a style using searches in a logically-defined problem space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B704-7A97-914F-8DCA-01A28D4300EF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Amazing Variety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There are very many, very different languages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(A list that used to be posted occasionally on </a:t>
            </a:r>
            <a:r>
              <a:rPr lang="en-US" sz="2800" dirty="0" err="1">
                <a:latin typeface="Courier New" pitchFamily="-108" charset="0"/>
              </a:rPr>
              <a:t>comp.lang.misc</a:t>
            </a:r>
            <a:r>
              <a:rPr lang="en-US" sz="2800" dirty="0"/>
              <a:t> had over 2300 published languages in 1995)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Often grouped into four families: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Imperative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Functional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Logic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Object-oriented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4F43-869E-F348-B437-2F91C260AEB8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Fighting the Language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Languages favor a particular style, but do not force the programmer to follow it</a:t>
            </a:r>
          </a:p>
          <a:p>
            <a:r>
              <a:rPr lang="en-US"/>
              <a:t>It is always possible to write in a style not favored by the language</a:t>
            </a:r>
          </a:p>
          <a:p>
            <a:r>
              <a:rPr lang="en-US"/>
              <a:t>It is not usually a good idea…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8DD18-F1AA-0643-A732-0DB52836E5A2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Imperative ML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One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 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512E-FA6A-A849-BC5D-5A25145E9A89}" type="slidenum">
              <a:rPr lang="en-US"/>
              <a:pPr/>
              <a:t>31</a:t>
            </a:fld>
            <a:endParaRPr lang="en-US"/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2362200" y="2286000"/>
            <a:ext cx="43434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 New" pitchFamily="-108" charset="0"/>
              </a:rPr>
              <a:t>fun fact </a:t>
            </a:r>
            <a:r>
              <a:rPr lang="en-US" b="1" dirty="0" err="1">
                <a:latin typeface="Courier New" pitchFamily="-108" charset="0"/>
              </a:rPr>
              <a:t>n</a:t>
            </a:r>
            <a:r>
              <a:rPr lang="en-US" b="1" dirty="0">
                <a:latin typeface="Courier New" pitchFamily="-108" charset="0"/>
              </a:rPr>
              <a:t> =</a:t>
            </a:r>
          </a:p>
          <a:p>
            <a:r>
              <a:rPr lang="en-US" b="1" dirty="0">
                <a:latin typeface="Courier New" pitchFamily="-108" charset="0"/>
              </a:rPr>
              <a:t>  let</a:t>
            </a:r>
          </a:p>
          <a:p>
            <a:r>
              <a:rPr lang="en-US" b="1" dirty="0">
                <a:latin typeface="Courier New" pitchFamily="-108" charset="0"/>
              </a:rPr>
              <a:t>    </a:t>
            </a:r>
            <a:r>
              <a:rPr lang="en-US" b="1" dirty="0" err="1">
                <a:latin typeface="Courier New" pitchFamily="-108" charset="0"/>
              </a:rPr>
              <a:t>val</a:t>
            </a:r>
            <a:r>
              <a:rPr lang="en-US" b="1" dirty="0">
                <a:latin typeface="Courier New" pitchFamily="-108" charset="0"/>
              </a:rPr>
              <a:t> </a:t>
            </a:r>
            <a:r>
              <a:rPr lang="en-US" b="1" dirty="0" err="1">
                <a:latin typeface="Courier New" pitchFamily="-108" charset="0"/>
              </a:rPr>
              <a:t>i</a:t>
            </a:r>
            <a:r>
              <a:rPr lang="en-US" b="1" dirty="0">
                <a:latin typeface="Courier New" pitchFamily="-108" charset="0"/>
              </a:rPr>
              <a:t> = ref 1;</a:t>
            </a:r>
          </a:p>
          <a:p>
            <a:r>
              <a:rPr lang="en-US" b="1" dirty="0">
                <a:latin typeface="Courier New" pitchFamily="-108" charset="0"/>
              </a:rPr>
              <a:t>    </a:t>
            </a:r>
            <a:r>
              <a:rPr lang="en-US" b="1" dirty="0" err="1">
                <a:latin typeface="Courier New" pitchFamily="-108" charset="0"/>
              </a:rPr>
              <a:t>val</a:t>
            </a:r>
            <a:r>
              <a:rPr lang="en-US" b="1" dirty="0">
                <a:latin typeface="Courier New" pitchFamily="-108" charset="0"/>
              </a:rPr>
              <a:t> </a:t>
            </a:r>
            <a:r>
              <a:rPr lang="en-US" b="1" dirty="0" err="1">
                <a:latin typeface="Courier New" pitchFamily="-108" charset="0"/>
              </a:rPr>
              <a:t>xn</a:t>
            </a:r>
            <a:r>
              <a:rPr lang="en-US" b="1" dirty="0">
                <a:latin typeface="Courier New" pitchFamily="-108" charset="0"/>
              </a:rPr>
              <a:t> = ref </a:t>
            </a:r>
            <a:r>
              <a:rPr lang="en-US" b="1" dirty="0" err="1">
                <a:latin typeface="Courier New" pitchFamily="-108" charset="0"/>
              </a:rPr>
              <a:t>n</a:t>
            </a:r>
            <a:endParaRPr lang="en-US" b="1" dirty="0">
              <a:latin typeface="Courier New" pitchFamily="-108" charset="0"/>
            </a:endParaRPr>
          </a:p>
          <a:p>
            <a:r>
              <a:rPr lang="en-US" b="1" dirty="0">
                <a:latin typeface="Courier New" pitchFamily="-108" charset="0"/>
              </a:rPr>
              <a:t>  in</a:t>
            </a:r>
          </a:p>
          <a:p>
            <a:r>
              <a:rPr lang="en-US" b="1" dirty="0">
                <a:latin typeface="Courier New" pitchFamily="-108" charset="0"/>
              </a:rPr>
              <a:t>    while !</a:t>
            </a:r>
            <a:r>
              <a:rPr lang="en-US" b="1" dirty="0" err="1">
                <a:latin typeface="Courier New" pitchFamily="-108" charset="0"/>
              </a:rPr>
              <a:t>xn</a:t>
            </a:r>
            <a:r>
              <a:rPr lang="en-US" b="1" dirty="0">
                <a:latin typeface="Courier New" pitchFamily="-108" charset="0"/>
              </a:rPr>
              <a:t>&gt;1 do (</a:t>
            </a:r>
          </a:p>
          <a:p>
            <a:r>
              <a:rPr lang="en-US" b="1" dirty="0">
                <a:latin typeface="Courier New" pitchFamily="-108" charset="0"/>
              </a:rPr>
              <a:t>      </a:t>
            </a:r>
            <a:r>
              <a:rPr lang="en-US" b="1" dirty="0" err="1">
                <a:latin typeface="Courier New" pitchFamily="-108" charset="0"/>
              </a:rPr>
              <a:t>i</a:t>
            </a:r>
            <a:r>
              <a:rPr lang="en-US" b="1" dirty="0">
                <a:latin typeface="Courier New" pitchFamily="-108" charset="0"/>
              </a:rPr>
              <a:t> := !</a:t>
            </a:r>
            <a:r>
              <a:rPr lang="en-US" b="1" dirty="0" err="1">
                <a:latin typeface="Courier New" pitchFamily="-108" charset="0"/>
              </a:rPr>
              <a:t>i</a:t>
            </a:r>
            <a:r>
              <a:rPr lang="en-US" b="1" dirty="0">
                <a:latin typeface="Courier New" pitchFamily="-108" charset="0"/>
              </a:rPr>
              <a:t> * !</a:t>
            </a:r>
            <a:r>
              <a:rPr lang="en-US" b="1" dirty="0" err="1">
                <a:latin typeface="Courier New" pitchFamily="-108" charset="0"/>
              </a:rPr>
              <a:t>xn</a:t>
            </a:r>
            <a:r>
              <a:rPr lang="en-US" b="1" dirty="0">
                <a:latin typeface="Courier New" pitchFamily="-108" charset="0"/>
              </a:rPr>
              <a:t>;</a:t>
            </a:r>
          </a:p>
          <a:p>
            <a:r>
              <a:rPr lang="en-US" b="1" dirty="0">
                <a:latin typeface="Courier New" pitchFamily="-108" charset="0"/>
              </a:rPr>
              <a:t>      </a:t>
            </a:r>
            <a:r>
              <a:rPr lang="en-US" b="1" dirty="0" err="1">
                <a:latin typeface="Courier New" pitchFamily="-108" charset="0"/>
              </a:rPr>
              <a:t>xn</a:t>
            </a:r>
            <a:r>
              <a:rPr lang="en-US" b="1" dirty="0">
                <a:latin typeface="Courier New" pitchFamily="-108" charset="0"/>
              </a:rPr>
              <a:t> := !</a:t>
            </a:r>
            <a:r>
              <a:rPr lang="en-US" b="1" dirty="0" err="1">
                <a:latin typeface="Courier New" pitchFamily="-108" charset="0"/>
              </a:rPr>
              <a:t>xn</a:t>
            </a:r>
            <a:r>
              <a:rPr lang="en-US" b="1" dirty="0">
                <a:latin typeface="Courier New" pitchFamily="-108" charset="0"/>
              </a:rPr>
              <a:t> - 1</a:t>
            </a:r>
          </a:p>
          <a:p>
            <a:r>
              <a:rPr lang="en-US" b="1" dirty="0">
                <a:latin typeface="Courier New" pitchFamily="-108" charset="0"/>
              </a:rPr>
              <a:t>    );</a:t>
            </a:r>
          </a:p>
          <a:p>
            <a:r>
              <a:rPr lang="en-US" b="1" dirty="0">
                <a:latin typeface="Courier New" pitchFamily="-108" charset="0"/>
              </a:rPr>
              <a:t>    !</a:t>
            </a:r>
            <a:r>
              <a:rPr lang="en-US" b="1" dirty="0" err="1">
                <a:latin typeface="Courier New" pitchFamily="-108" charset="0"/>
              </a:rPr>
              <a:t>i</a:t>
            </a:r>
            <a:endParaRPr lang="en-US" b="1" dirty="0">
              <a:latin typeface="Courier New" pitchFamily="-108" charset="0"/>
            </a:endParaRPr>
          </a:p>
          <a:p>
            <a:r>
              <a:rPr lang="en-US" b="1" dirty="0">
                <a:latin typeface="Courier New" pitchFamily="-108" charset="0"/>
              </a:rPr>
              <a:t>  end;</a:t>
            </a:r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838200" y="1371600"/>
            <a:ext cx="72628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ML makes it hard to use assignment and side-effects.  But</a:t>
            </a:r>
          </a:p>
          <a:p>
            <a:r>
              <a:rPr lang="en-US"/>
              <a:t>it is still possible: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Non-object-oriented Java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One</a:t>
            </a: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 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2452-69C4-5046-ACF9-AE4C9A0CD00E}" type="slidenum">
              <a:rPr lang="en-US"/>
              <a:pPr/>
              <a:t>32</a:t>
            </a:fld>
            <a:endParaRPr lang="en-US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838200" y="1600200"/>
            <a:ext cx="7010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Java, more than C++, tries to encourage you to adopt an object-oriented mode.  But you can still put your whole program into static methods of a single class: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609600" y="3124200"/>
            <a:ext cx="8034338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08" charset="0"/>
              </a:rPr>
              <a:t>class Fubar {</a:t>
            </a:r>
          </a:p>
          <a:p>
            <a:r>
              <a:rPr lang="en-US" b="1">
                <a:latin typeface="Courier New" pitchFamily="-108" charset="0"/>
              </a:rPr>
              <a:t>  public static void main (String[] args) {</a:t>
            </a:r>
          </a:p>
          <a:p>
            <a:r>
              <a:rPr lang="en-US" b="1">
                <a:latin typeface="Courier New" pitchFamily="-108" charset="0"/>
              </a:rPr>
              <a:t>    // whole program here!</a:t>
            </a:r>
          </a:p>
          <a:p>
            <a:r>
              <a:rPr lang="en-US" b="1">
                <a:latin typeface="Courier New" pitchFamily="-108" charset="0"/>
              </a:rPr>
              <a:t>  }</a:t>
            </a:r>
          </a:p>
          <a:p>
            <a:r>
              <a:rPr lang="en-US" b="1">
                <a:latin typeface="Courier New" pitchFamily="-108" charset="0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Pascal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One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 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E969-6FF7-1945-AF49-F00876662C4D}" type="slidenum">
              <a:rPr lang="en-US"/>
              <a:pPr/>
              <a:t>33</a:t>
            </a:fld>
            <a:endParaRPr lang="en-US"/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990600" y="2362200"/>
            <a:ext cx="7239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ourier New" pitchFamily="-108" charset="0"/>
              </a:rPr>
              <a:t>function ForLoop(Low, High: Integer): Boolean;</a:t>
            </a:r>
            <a:br>
              <a:rPr lang="en-US" sz="2000" b="1">
                <a:latin typeface="Courier New" pitchFamily="-108" charset="0"/>
              </a:rPr>
            </a:br>
            <a:r>
              <a:rPr lang="en-US" sz="2000" b="1">
                <a:latin typeface="Courier New" pitchFamily="-108" charset="0"/>
              </a:rPr>
              <a:t>  begin</a:t>
            </a:r>
          </a:p>
          <a:p>
            <a:r>
              <a:rPr lang="en-US" sz="2000" b="1">
                <a:latin typeface="Courier New" pitchFamily="-108" charset="0"/>
              </a:rPr>
              <a:t>    if Low &lt;= High then</a:t>
            </a:r>
            <a:br>
              <a:rPr lang="en-US" sz="2000" b="1">
                <a:latin typeface="Courier New" pitchFamily="-108" charset="0"/>
              </a:rPr>
            </a:br>
            <a:r>
              <a:rPr lang="en-US" sz="2000" b="1">
                <a:latin typeface="Courier New" pitchFamily="-108" charset="0"/>
              </a:rPr>
              <a:t>      begin</a:t>
            </a:r>
            <a:br>
              <a:rPr lang="en-US" sz="2000" b="1">
                <a:latin typeface="Courier New" pitchFamily="-108" charset="0"/>
              </a:rPr>
            </a:br>
            <a:r>
              <a:rPr lang="en-US" sz="2000" b="1">
                <a:latin typeface="Courier New" pitchFamily="-108" charset="0"/>
              </a:rPr>
              <a:t>        {for-loop body here}</a:t>
            </a:r>
            <a:br>
              <a:rPr lang="en-US" sz="2000" b="1">
                <a:latin typeface="Courier New" pitchFamily="-108" charset="0"/>
              </a:rPr>
            </a:br>
            <a:r>
              <a:rPr lang="en-US" sz="2000" b="1">
                <a:latin typeface="Courier New" pitchFamily="-108" charset="0"/>
              </a:rPr>
              <a:t>        ForLoop := ForLoop(Low+1, High)</a:t>
            </a:r>
            <a:br>
              <a:rPr lang="en-US" sz="2000" b="1">
                <a:latin typeface="Courier New" pitchFamily="-108" charset="0"/>
              </a:rPr>
            </a:br>
            <a:r>
              <a:rPr lang="en-US" sz="2000" b="1">
                <a:latin typeface="Courier New" pitchFamily="-108" charset="0"/>
              </a:rPr>
              <a:t>      end</a:t>
            </a:r>
            <a:br>
              <a:rPr lang="en-US" sz="2000" b="1">
                <a:latin typeface="Courier New" pitchFamily="-108" charset="0"/>
              </a:rPr>
            </a:br>
            <a:r>
              <a:rPr lang="en-US" sz="2000" b="1">
                <a:latin typeface="Courier New" pitchFamily="-108" charset="0"/>
              </a:rPr>
              <a:t>    else</a:t>
            </a:r>
            <a:br>
              <a:rPr lang="en-US" sz="2000" b="1">
                <a:latin typeface="Courier New" pitchFamily="-108" charset="0"/>
              </a:rPr>
            </a:br>
            <a:r>
              <a:rPr lang="en-US" sz="2000" b="1">
                <a:latin typeface="Courier New" pitchFamily="-108" charset="0"/>
              </a:rPr>
              <a:t>      ForLoop := True</a:t>
            </a:r>
          </a:p>
          <a:p>
            <a:r>
              <a:rPr lang="en-US" sz="2000" b="1">
                <a:latin typeface="Courier New" pitchFamily="-108" charset="0"/>
              </a:rPr>
              <a:t>  end;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838200" y="1371600"/>
            <a:ext cx="76088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Any imperative language that supports recursion can be used</a:t>
            </a:r>
          </a:p>
          <a:p>
            <a:r>
              <a:rPr lang="en-US"/>
              <a:t>as a functional language: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 Experience Influences Language Design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Corrections to design problems make future dialects, as already noted</a:t>
            </a:r>
          </a:p>
          <a:p>
            <a:r>
              <a:rPr lang="en-US"/>
              <a:t>Programming styles can emerge before there is a language that supports them</a:t>
            </a:r>
          </a:p>
          <a:p>
            <a:pPr lvl="1"/>
            <a:r>
              <a:rPr lang="en-US"/>
              <a:t>Programming with objects predates object-oriented languages</a:t>
            </a:r>
          </a:p>
          <a:p>
            <a:pPr lvl="1"/>
            <a:r>
              <a:rPr lang="en-US"/>
              <a:t>Automated theorem proving predates logic languages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3C04-04C0-984B-B62C-83E0B8818FF7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What makes programming languages an interesting subject? 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The amazing variety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The odd controversies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The intriguing evolution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The connection to programming practice</a:t>
            </a:r>
          </a:p>
          <a:p>
            <a:pPr lvl="1"/>
            <a:r>
              <a:rPr lang="en-US"/>
              <a:t>The many other connections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863B-4DBE-294E-9CCB-DDC87AD0420B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Connections: </a:t>
            </a:r>
            <a:br>
              <a:rPr lang="en-US"/>
            </a:br>
            <a:r>
              <a:rPr lang="en-US"/>
              <a:t>Computer Architecture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Language evolution drives and is driven by hardware evolution:</a:t>
            </a:r>
          </a:p>
          <a:p>
            <a:pPr lvl="1"/>
            <a:r>
              <a:rPr lang="en-US"/>
              <a:t>Call-stack support – languages with recursion</a:t>
            </a:r>
          </a:p>
          <a:p>
            <a:pPr lvl="1"/>
            <a:r>
              <a:rPr lang="en-US"/>
              <a:t>Parallel architectures – parallel languages</a:t>
            </a:r>
          </a:p>
          <a:p>
            <a:pPr lvl="1"/>
            <a:r>
              <a:rPr lang="en-US"/>
              <a:t>Internet – Java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9581-5F61-EA40-A53A-5BE052DE29CB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Connections: </a:t>
            </a:r>
            <a:br>
              <a:rPr lang="en-US"/>
            </a:br>
            <a:r>
              <a:rPr lang="en-US"/>
              <a:t>Theory of Formal Languages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Theory of formal languages is a core mathematical area of computer science</a:t>
            </a:r>
          </a:p>
          <a:p>
            <a:pPr lvl="1"/>
            <a:r>
              <a:rPr lang="en-US" sz="2400"/>
              <a:t>Regular grammars, finite-state automata – lexical structure of programming languages, scanner in a compiler</a:t>
            </a:r>
          </a:p>
          <a:p>
            <a:pPr lvl="1"/>
            <a:r>
              <a:rPr lang="en-US" sz="2400"/>
              <a:t>Context-free grammars, pushdown automata – phrase-level structure of programming languages, parser in a compiler</a:t>
            </a:r>
          </a:p>
          <a:p>
            <a:pPr lvl="1"/>
            <a:r>
              <a:rPr lang="en-US" sz="2400"/>
              <a:t>Turing machines – Turing-equivalence of programming languages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3167-5EC6-1E4D-B793-46C31B51CEA8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Turing Equivalence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Languages have different strengths, but fundamentally they all have the same power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    {problems solvable in Java}</a:t>
            </a:r>
            <a:br>
              <a:rPr lang="en-US" sz="2400"/>
            </a:br>
            <a:r>
              <a:rPr lang="en-US" sz="2400"/>
              <a:t>=  {problems solvable in Fortran}</a:t>
            </a:r>
            <a:br>
              <a:rPr lang="en-US" sz="2400"/>
            </a:br>
            <a:r>
              <a:rPr lang="en-US" sz="2400"/>
              <a:t>= …</a:t>
            </a:r>
          </a:p>
          <a:p>
            <a:pPr>
              <a:lnSpc>
                <a:spcPct val="90000"/>
              </a:lnSpc>
            </a:pPr>
            <a:r>
              <a:rPr lang="en-US" sz="2800"/>
              <a:t>And all have the same power as various mathematical models of computation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= {problems solvable by Turing machine}</a:t>
            </a:r>
            <a:br>
              <a:rPr lang="en-US" sz="2400"/>
            </a:br>
            <a:r>
              <a:rPr lang="en-US" sz="2400"/>
              <a:t>= {problems solvable by lambda calculus}</a:t>
            </a:r>
            <a:br>
              <a:rPr lang="en-US" sz="2400"/>
            </a:br>
            <a:r>
              <a:rPr lang="en-US" sz="2400"/>
              <a:t>= …</a:t>
            </a:r>
          </a:p>
          <a:p>
            <a:pPr>
              <a:lnSpc>
                <a:spcPct val="90000"/>
              </a:lnSpc>
            </a:pPr>
            <a:r>
              <a:rPr lang="en-US" sz="2800" i="1"/>
              <a:t>Church-Turing thesis</a:t>
            </a:r>
            <a:r>
              <a:rPr lang="en-US" sz="2800"/>
              <a:t>: this is what “computability” means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E2A0-FB87-3E46-BABB-4CFF7EDEAA65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Why programming languages are worth studying (and this course worth taking):</a:t>
            </a:r>
          </a:p>
          <a:p>
            <a:pPr lvl="1"/>
            <a:r>
              <a:rPr lang="en-US" sz="2400"/>
              <a:t>The amazing variety</a:t>
            </a:r>
          </a:p>
          <a:p>
            <a:pPr lvl="1"/>
            <a:r>
              <a:rPr lang="en-US" sz="2400"/>
              <a:t>The odd controversies</a:t>
            </a:r>
          </a:p>
          <a:p>
            <a:pPr lvl="1"/>
            <a:r>
              <a:rPr lang="en-US" sz="2400"/>
              <a:t>The intriguing evolution</a:t>
            </a:r>
          </a:p>
          <a:p>
            <a:pPr lvl="1"/>
            <a:r>
              <a:rPr lang="en-US" sz="2400"/>
              <a:t>The connection to programming practice</a:t>
            </a:r>
          </a:p>
          <a:p>
            <a:pPr lvl="1"/>
            <a:r>
              <a:rPr lang="en-US" sz="2400"/>
              <a:t>The many other connections</a:t>
            </a:r>
          </a:p>
          <a:p>
            <a:r>
              <a:rPr lang="en-US" sz="2800"/>
              <a:t>Plus…there is the fun of learning three new languages!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0F79-B4E1-2143-B082-F24A4C72F010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Imperative Languages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Example: a factorial function in C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Hallmarks of imperative languages:</a:t>
            </a:r>
          </a:p>
          <a:p>
            <a:pPr lvl="1">
              <a:lnSpc>
                <a:spcPct val="90000"/>
              </a:lnSpc>
            </a:pPr>
            <a:r>
              <a:rPr lang="en-US"/>
              <a:t>Assignment</a:t>
            </a:r>
          </a:p>
          <a:p>
            <a:pPr lvl="1">
              <a:lnSpc>
                <a:spcPct val="90000"/>
              </a:lnSpc>
            </a:pPr>
            <a:r>
              <a:rPr lang="en-US"/>
              <a:t>Iteration</a:t>
            </a:r>
          </a:p>
          <a:p>
            <a:pPr lvl="1">
              <a:lnSpc>
                <a:spcPct val="90000"/>
              </a:lnSpc>
            </a:pPr>
            <a:r>
              <a:rPr lang="en-US"/>
              <a:t>Order of execution is critical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One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693E-4F57-0D48-987B-9211A80D1A89}" type="slidenum">
              <a:rPr lang="en-US"/>
              <a:pPr/>
              <a:t>4</a:t>
            </a:fld>
            <a:endParaRPr 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828800" y="1892300"/>
            <a:ext cx="52578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int fact(int n) {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int sofar = 1;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while (n&gt;0) sofar *= n--;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return sofar;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}</a:t>
            </a:r>
            <a:endParaRPr lang="en-US" b="1">
              <a:latin typeface="Courier New" pitchFamily="-10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Languages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772400" cy="4495800"/>
          </a:xfrm>
        </p:spPr>
        <p:txBody>
          <a:bodyPr/>
          <a:lstStyle/>
          <a:p>
            <a:r>
              <a:rPr lang="en-US"/>
              <a:t>Example: a factorial function in ML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Hallmarks of functional languages:</a:t>
            </a:r>
          </a:p>
          <a:p>
            <a:pPr lvl="1"/>
            <a:r>
              <a:rPr lang="en-US"/>
              <a:t>Single-valued variables</a:t>
            </a:r>
          </a:p>
          <a:p>
            <a:pPr lvl="1"/>
            <a:r>
              <a:rPr lang="en-US"/>
              <a:t>Heavy use of recursion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One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 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B18F0-849D-214E-8421-5984E0A60006}" type="slidenum">
              <a:rPr lang="en-US"/>
              <a:pPr/>
              <a:t>5</a:t>
            </a:fld>
            <a:endParaRPr lang="en-US"/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1447800" y="2209800"/>
            <a:ext cx="7391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fun fact x =</a:t>
            </a:r>
            <a:b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if x &lt;= 0 then 1 else x * fact(x-1);</a:t>
            </a:r>
            <a:endParaRPr lang="en-US" b="1">
              <a:latin typeface="Courier New" pitchFamily="-10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Functional Language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772400" cy="4495800"/>
          </a:xfrm>
        </p:spPr>
        <p:txBody>
          <a:bodyPr/>
          <a:lstStyle/>
          <a:p>
            <a:r>
              <a:rPr lang="en-US"/>
              <a:t>Example: a factorial function in Lisp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Looks very different from ML</a:t>
            </a:r>
          </a:p>
          <a:p>
            <a:r>
              <a:rPr lang="en-US"/>
              <a:t>But ML and Lisp are closely related</a:t>
            </a:r>
          </a:p>
          <a:p>
            <a:pPr lvl="1"/>
            <a:r>
              <a:rPr lang="en-US"/>
              <a:t>Single-valued variables: no assignment</a:t>
            </a:r>
          </a:p>
          <a:p>
            <a:pPr lvl="1"/>
            <a:r>
              <a:rPr lang="en-US"/>
              <a:t>Heavy use of recursion: no iteration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One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 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E5FD-1094-DF4F-A277-305E121D0793}" type="slidenum">
              <a:rPr lang="en-US"/>
              <a:pPr/>
              <a:t>6</a:t>
            </a:fld>
            <a:endParaRPr lang="en-US"/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1447800" y="2209800"/>
            <a:ext cx="7391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(defun fact (x)</a:t>
            </a:r>
            <a:b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(if (&lt;= x 0) 1 (* x (fact (- x 1)))))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Languages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772400" cy="4648200"/>
          </a:xfrm>
        </p:spPr>
        <p:txBody>
          <a:bodyPr/>
          <a:lstStyle/>
          <a:p>
            <a:r>
              <a:rPr lang="en-US"/>
              <a:t>Example: a factorial function in Prolog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Hallmark of logic languages</a:t>
            </a:r>
          </a:p>
          <a:p>
            <a:pPr lvl="1"/>
            <a:r>
              <a:rPr lang="en-US"/>
              <a:t>Program expressed as rules in formal logic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One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DE34-9110-1345-9310-CAE1AE38F073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2819400" y="2133600"/>
            <a:ext cx="3962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fact(X,1) :- </a:t>
            </a:r>
            <a:b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X =:= 1.</a:t>
            </a:r>
            <a:b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fact(X,Fact) :-</a:t>
            </a:r>
            <a:b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X &gt; 1,</a:t>
            </a:r>
            <a:b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NewX is X - 1,</a:t>
            </a:r>
            <a:b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fact(NewX,NF),</a:t>
            </a:r>
            <a:b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Fact is X * NF.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Object-Oriented Languages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772400" cy="3276600"/>
          </a:xfrm>
        </p:spPr>
        <p:txBody>
          <a:bodyPr/>
          <a:lstStyle/>
          <a:p>
            <a:r>
              <a:rPr lang="en-US"/>
              <a:t>Example: a Java definition for a kind of object that can store an integer and compute its factorial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One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52F6-C2B0-C744-A9BE-0EDF0CFA39CB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One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 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7A98-9D22-D04C-9D7D-4FA18B7151D7}" type="slidenum">
              <a:rPr lang="en-US"/>
              <a:pPr/>
              <a:t>9</a:t>
            </a:fld>
            <a:endParaRPr lang="en-US"/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1066800" y="533400"/>
            <a:ext cx="7620000" cy="527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public class MyInt {</a:t>
            </a:r>
            <a:r>
              <a:rPr lang="en-US" sz="2000" b="1">
                <a:ea typeface="Times New Roman" pitchFamily="-108" charset="0"/>
                <a:cs typeface="Times New Roman" pitchFamily="-108" charset="0"/>
              </a:rPr>
              <a:t/>
            </a:r>
            <a:br>
              <a:rPr lang="en-US" sz="2000" b="1">
                <a:ea typeface="Times New Roman" pitchFamily="-108" charset="0"/>
                <a:cs typeface="Times New Roman" pitchFamily="-108" charset="0"/>
              </a:rPr>
            </a:br>
            <a:r>
              <a:rPr lang="en-US" sz="2000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private int value;</a:t>
            </a:r>
            <a:br>
              <a:rPr lang="en-US" sz="2000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sz="2000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public MyInt(int value) {</a:t>
            </a:r>
            <a:br>
              <a:rPr lang="en-US" sz="2000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sz="2000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  this.value = value;</a:t>
            </a:r>
            <a:br>
              <a:rPr lang="en-US" sz="2000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sz="2000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}</a:t>
            </a:r>
            <a:br>
              <a:rPr lang="en-US" sz="2000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sz="2000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public int getValue() {</a:t>
            </a:r>
            <a:br>
              <a:rPr lang="en-US" sz="2000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sz="2000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  return value;</a:t>
            </a:r>
            <a:br>
              <a:rPr lang="en-US" sz="2000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sz="2000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}</a:t>
            </a:r>
            <a:br>
              <a:rPr lang="en-US" sz="2000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sz="2000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public MyInt getFact() {</a:t>
            </a:r>
            <a:br>
              <a:rPr lang="en-US" sz="2000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sz="2000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  return new MyInt(fact(value));</a:t>
            </a:r>
            <a:br>
              <a:rPr lang="en-US" sz="2000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sz="2000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}</a:t>
            </a:r>
            <a:br>
              <a:rPr lang="en-US" sz="2000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sz="2000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private int fact(int n) {</a:t>
            </a:r>
            <a:br>
              <a:rPr lang="en-US" sz="2000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sz="2000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  int sofar = 1;    </a:t>
            </a:r>
            <a:br>
              <a:rPr lang="en-US" sz="2000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sz="2000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  while (n &gt; 1) sofar *= n--;</a:t>
            </a:r>
            <a:br>
              <a:rPr lang="en-US" sz="2000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sz="2000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  return sofar;</a:t>
            </a:r>
            <a:br>
              <a:rPr lang="en-US" sz="2000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sz="2000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}</a:t>
            </a:r>
            <a:br>
              <a:rPr lang="en-US" sz="2000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sz="2000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}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se trees">
  <a:themeElements>
    <a:clrScheme name="parse trees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CC00FF"/>
      </a:accent2>
      <a:accent3>
        <a:srgbClr val="FFFFFF"/>
      </a:accent3>
      <a:accent4>
        <a:srgbClr val="000000"/>
      </a:accent4>
      <a:accent5>
        <a:srgbClr val="B8A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parse tre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8" charset="0"/>
          </a:defRPr>
        </a:defPPr>
      </a:lstStyle>
    </a:lnDef>
  </a:objectDefaults>
  <a:extraClrSchemeLst>
    <a:extraClrScheme>
      <a:clrScheme name="parse trees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00FF"/>
        </a:accent1>
        <a:accent2>
          <a:srgbClr val="CC00FF"/>
        </a:accent2>
        <a:accent3>
          <a:srgbClr val="FFFFFF"/>
        </a:accent3>
        <a:accent4>
          <a:srgbClr val="000000"/>
        </a:accent4>
        <a:accent5>
          <a:srgbClr val="B8A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FF99CC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4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033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mpl.potx</Template>
  <TotalTime>1918</TotalTime>
  <Words>2282</Words>
  <Application>Microsoft PowerPoint</Application>
  <PresentationFormat>On-screen Show (4:3)</PresentationFormat>
  <Paragraphs>357</Paragraphs>
  <Slides>39</Slides>
  <Notes>11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parse trees</vt:lpstr>
      <vt:lpstr>Programming Languages</vt:lpstr>
      <vt:lpstr>Outline</vt:lpstr>
      <vt:lpstr>The Amazing Variety</vt:lpstr>
      <vt:lpstr>Imperative Languages</vt:lpstr>
      <vt:lpstr>Functional Languages</vt:lpstr>
      <vt:lpstr>Another Functional Language</vt:lpstr>
      <vt:lpstr>Logic Languages</vt:lpstr>
      <vt:lpstr>Object-Oriented Languages</vt:lpstr>
      <vt:lpstr>Slide 9</vt:lpstr>
      <vt:lpstr>Object-Oriented Languages</vt:lpstr>
      <vt:lpstr>Strengths and Weaknesses</vt:lpstr>
      <vt:lpstr>About Those Families</vt:lpstr>
      <vt:lpstr>Example: Forth Factorial</vt:lpstr>
      <vt:lpstr>Example: APL Factorial</vt:lpstr>
      <vt:lpstr>Outline</vt:lpstr>
      <vt:lpstr>The Odd Controversies</vt:lpstr>
      <vt:lpstr>Language Partisans</vt:lpstr>
      <vt:lpstr>Language Standards</vt:lpstr>
      <vt:lpstr>Basic Definitions</vt:lpstr>
      <vt:lpstr>Outline</vt:lpstr>
      <vt:lpstr>The Intriguing Evolution</vt:lpstr>
      <vt:lpstr>New Languages</vt:lpstr>
      <vt:lpstr>Widely Used: Java</vt:lpstr>
      <vt:lpstr>Not Widely Used: Algol</vt:lpstr>
      <vt:lpstr>Dialects</vt:lpstr>
      <vt:lpstr>Some Dialects Of Fortran</vt:lpstr>
      <vt:lpstr>Outline</vt:lpstr>
      <vt:lpstr>The Connection To Programming Practice</vt:lpstr>
      <vt:lpstr>Language Influences Programming Practice</vt:lpstr>
      <vt:lpstr>Fighting the Language</vt:lpstr>
      <vt:lpstr>Imperative ML</vt:lpstr>
      <vt:lpstr>Non-object-oriented Java</vt:lpstr>
      <vt:lpstr>Functional Pascal</vt:lpstr>
      <vt:lpstr>Programming Experience Influences Language Design</vt:lpstr>
      <vt:lpstr>Outline</vt:lpstr>
      <vt:lpstr>Other Connections:  Computer Architecture</vt:lpstr>
      <vt:lpstr>Other Connections:  Theory of Formal Languages</vt:lpstr>
      <vt:lpstr>Turing Equivalence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</dc:title>
  <dc:subject>Textbook, Chapter One</dc:subject>
  <dc:creator>Adam Webber</dc:creator>
  <cp:lastModifiedBy>Adam Webber</cp:lastModifiedBy>
  <cp:revision>24</cp:revision>
  <dcterms:created xsi:type="dcterms:W3CDTF">2009-07-15T17:15:01Z</dcterms:created>
  <dcterms:modified xsi:type="dcterms:W3CDTF">2009-07-15T17:15:53Z</dcterms:modified>
</cp:coreProperties>
</file>