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3" r:id="rId1"/>
  </p:sldMasterIdLst>
  <p:notesMasterIdLst>
    <p:notesMasterId r:id="rId50"/>
  </p:notesMasterIdLst>
  <p:handoutMasterIdLst>
    <p:handoutMasterId r:id="rId51"/>
  </p:handoutMasterIdLst>
  <p:sldIdLst>
    <p:sldId id="256" r:id="rId2"/>
    <p:sldId id="285" r:id="rId3"/>
    <p:sldId id="311" r:id="rId4"/>
    <p:sldId id="259" r:id="rId5"/>
    <p:sldId id="260" r:id="rId6"/>
    <p:sldId id="266" r:id="rId7"/>
    <p:sldId id="286" r:id="rId8"/>
    <p:sldId id="287" r:id="rId9"/>
    <p:sldId id="312" r:id="rId10"/>
    <p:sldId id="267" r:id="rId11"/>
    <p:sldId id="261" r:id="rId12"/>
    <p:sldId id="317" r:id="rId13"/>
    <p:sldId id="318" r:id="rId14"/>
    <p:sldId id="269" r:id="rId15"/>
    <p:sldId id="319" r:id="rId16"/>
    <p:sldId id="292" r:id="rId17"/>
    <p:sldId id="264" r:id="rId18"/>
    <p:sldId id="270" r:id="rId19"/>
    <p:sldId id="271" r:id="rId20"/>
    <p:sldId id="272" r:id="rId21"/>
    <p:sldId id="313" r:id="rId22"/>
    <p:sldId id="288" r:id="rId23"/>
    <p:sldId id="289" r:id="rId24"/>
    <p:sldId id="290" r:id="rId25"/>
    <p:sldId id="291" r:id="rId26"/>
    <p:sldId id="314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15" r:id="rId35"/>
    <p:sldId id="300" r:id="rId36"/>
    <p:sldId id="301" r:id="rId37"/>
    <p:sldId id="265" r:id="rId38"/>
    <p:sldId id="302" r:id="rId39"/>
    <p:sldId id="306" r:id="rId40"/>
    <p:sldId id="307" r:id="rId41"/>
    <p:sldId id="308" r:id="rId42"/>
    <p:sldId id="309" r:id="rId43"/>
    <p:sldId id="310" r:id="rId44"/>
    <p:sldId id="305" r:id="rId45"/>
    <p:sldId id="281" r:id="rId46"/>
    <p:sldId id="303" r:id="rId47"/>
    <p:sldId id="304" r:id="rId48"/>
    <p:sldId id="316" r:id="rId49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32787"/>
    <p:restoredTop sz="90929"/>
  </p:normalViewPr>
  <p:slideViewPr>
    <p:cSldViewPr>
      <p:cViewPr varScale="1">
        <p:scale>
          <a:sx n="141" d="100"/>
          <a:sy n="141" d="100"/>
        </p:scale>
        <p:origin x="-2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35" Type="http://schemas.openxmlformats.org/officeDocument/2006/relationships/slide" Target="slides/slide34.xml"/><Relationship Id="rId51" Type="http://schemas.openxmlformats.org/officeDocument/2006/relationships/handoutMaster" Target="handoutMasters/handoutMaster1.xml"/><Relationship Id="rId55" Type="http://schemas.openxmlformats.org/officeDocument/2006/relationships/theme" Target="theme/theme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tableStyles" Target="tableStyles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printerSettings" Target="printerSettings/printerSettings1.bin"/><Relationship Id="rId54" Type="http://schemas.openxmlformats.org/officeDocument/2006/relationships/viewProps" Target="viewProp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presProps" Target="pres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56FFC136-C6CC-594F-978F-8253817780A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0971D5B1-E590-ED47-BB01-9D06F9A0132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CC13E-DAA8-BB4D-AB5A-560849102C87}" type="slidenum">
              <a:rPr lang="en-US"/>
              <a:pPr/>
              <a:t>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9260490-ABFB-4B44-B2A8-F2F994177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2D82F94-7578-D948-BB3D-D63E2BAF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61373D-7648-224E-BD47-7D6F4BF7D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E5EF8A6-8209-5348-B9B5-D20472553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43CE604-81A4-BD4F-87DE-EF1AD8F34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23E36EA-15D8-E34E-908B-22FAEAE7D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6B8C35-136F-F442-8D98-CDABEAD27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BE5377-01EA-784A-A3BA-05393FA3E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E394FD-920D-6946-8715-75C46BE5A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540E3ED-7B77-6843-952B-B82B364E77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A6F968-FF7C-384F-9F0C-E718D1691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5092A2-3BBC-FC49-9F7D-893794D78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1" Type="http://schemas.openxmlformats.org/officeDocument/2006/relationships/vmlDrawing" Target="../drawings/vmlDrawing1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Defining Program Syntax</a:t>
            </a:r>
          </a:p>
        </p:txBody>
      </p:sp>
      <p:sp>
        <p:nvSpPr>
          <p:cNvPr id="3" name="Rectangle 10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4" name="Rectangle 10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0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2EB675F-D551-9C44-A848-644FB483EAB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6A9F-C99F-1142-A16B-26512AEBA68D}" type="slidenum">
              <a:rPr lang="en-US"/>
              <a:pPr/>
              <a:t>10</a:t>
            </a:fld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343400" y="990600"/>
            <a:ext cx="42672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&lt;</a:t>
            </a:r>
            <a:r>
              <a:rPr lang="en-US" i="1"/>
              <a:t>S</a:t>
            </a:r>
            <a:r>
              <a:rPr lang="en-US"/>
              <a:t>&gt; ::= &lt;</a:t>
            </a:r>
            <a:r>
              <a:rPr lang="en-US" i="1"/>
              <a:t>NP</a:t>
            </a:r>
            <a:r>
              <a:rPr lang="en-US"/>
              <a:t>&gt; &lt;</a:t>
            </a:r>
            <a:r>
              <a:rPr lang="en-US" i="1"/>
              <a:t>V</a:t>
            </a:r>
            <a:r>
              <a:rPr lang="en-US"/>
              <a:t>&gt; &lt;</a:t>
            </a:r>
            <a:r>
              <a:rPr lang="en-US" i="1"/>
              <a:t>NP</a:t>
            </a:r>
            <a:r>
              <a:rPr lang="en-US"/>
              <a:t>&gt;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&lt;</a:t>
            </a:r>
            <a:r>
              <a:rPr lang="en-US" i="1"/>
              <a:t>NP</a:t>
            </a:r>
            <a:r>
              <a:rPr lang="en-US"/>
              <a:t>&gt; ::= &lt;</a:t>
            </a:r>
            <a:r>
              <a:rPr lang="en-US" i="1"/>
              <a:t>A</a:t>
            </a:r>
            <a:r>
              <a:rPr lang="en-US"/>
              <a:t>&gt; &lt;</a:t>
            </a:r>
            <a:r>
              <a:rPr lang="en-US" i="1"/>
              <a:t>N</a:t>
            </a:r>
            <a:r>
              <a:rPr lang="en-US"/>
              <a:t>&gt;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&lt;</a:t>
            </a:r>
            <a:r>
              <a:rPr lang="en-US" i="1"/>
              <a:t>V</a:t>
            </a:r>
            <a:r>
              <a:rPr lang="en-US"/>
              <a:t>&gt; ::= </a:t>
            </a:r>
            <a:r>
              <a:rPr lang="en-US" b="1">
                <a:latin typeface="Courier New" pitchFamily="-108" charset="0"/>
              </a:rPr>
              <a:t>loves</a:t>
            </a:r>
            <a:r>
              <a:rPr lang="en-US"/>
              <a:t> | </a:t>
            </a:r>
            <a:r>
              <a:rPr lang="en-US" b="1">
                <a:latin typeface="Courier New" pitchFamily="-108" charset="0"/>
              </a:rPr>
              <a:t>hates</a:t>
            </a:r>
            <a:r>
              <a:rPr lang="en-US">
                <a:latin typeface="Courier New" pitchFamily="-108" charset="0"/>
              </a:rPr>
              <a:t>|</a:t>
            </a:r>
            <a:r>
              <a:rPr lang="en-US" b="1">
                <a:latin typeface="Courier New" pitchFamily="-108" charset="0"/>
              </a:rPr>
              <a:t>eats</a:t>
            </a:r>
          </a:p>
          <a:p>
            <a:endParaRPr lang="en-US" b="1"/>
          </a:p>
          <a:p>
            <a:r>
              <a:rPr lang="en-US"/>
              <a:t>&lt;</a:t>
            </a:r>
            <a:r>
              <a:rPr lang="en-US" i="1"/>
              <a:t>A</a:t>
            </a:r>
            <a:r>
              <a:rPr lang="en-US"/>
              <a:t>&gt; ::= </a:t>
            </a:r>
            <a:r>
              <a:rPr lang="en-US" b="1">
                <a:latin typeface="Courier New" pitchFamily="-108" charset="0"/>
              </a:rPr>
              <a:t>a</a:t>
            </a:r>
            <a:r>
              <a:rPr lang="en-US"/>
              <a:t> | </a:t>
            </a:r>
            <a:r>
              <a:rPr lang="en-US" b="1">
                <a:latin typeface="Courier New" pitchFamily="-108" charset="0"/>
              </a:rPr>
              <a:t>the</a:t>
            </a:r>
            <a:br>
              <a:rPr lang="en-US" b="1">
                <a:latin typeface="Courier New" pitchFamily="-108" charset="0"/>
              </a:rPr>
            </a:br>
            <a:r>
              <a:rPr lang="en-US" b="1">
                <a:latin typeface="Courier New" pitchFamily="-108" charset="0"/>
              </a:rPr>
              <a:t/>
            </a:r>
            <a:br>
              <a:rPr lang="en-US" b="1">
                <a:latin typeface="Courier New" pitchFamily="-108" charset="0"/>
              </a:rPr>
            </a:br>
            <a:r>
              <a:rPr lang="en-US"/>
              <a:t>&lt;</a:t>
            </a:r>
            <a:r>
              <a:rPr lang="en-US" i="1"/>
              <a:t>N</a:t>
            </a:r>
            <a:r>
              <a:rPr lang="en-US"/>
              <a:t>&gt; ::= </a:t>
            </a:r>
            <a:r>
              <a:rPr lang="en-US" b="1">
                <a:latin typeface="Courier New" pitchFamily="-108" charset="0"/>
              </a:rPr>
              <a:t>dog</a:t>
            </a:r>
            <a:r>
              <a:rPr lang="en-US"/>
              <a:t> | </a:t>
            </a:r>
            <a:r>
              <a:rPr lang="en-US" b="1">
                <a:latin typeface="Courier New" pitchFamily="-108" charset="0"/>
              </a:rPr>
              <a:t>cat</a:t>
            </a:r>
            <a:r>
              <a:rPr lang="en-US" b="1"/>
              <a:t> </a:t>
            </a:r>
            <a:r>
              <a:rPr lang="en-US"/>
              <a:t>| </a:t>
            </a:r>
            <a:r>
              <a:rPr lang="en-US" b="1">
                <a:latin typeface="Courier New" pitchFamily="-108" charset="0"/>
              </a:rPr>
              <a:t>rat</a:t>
            </a:r>
            <a:endParaRPr lang="en-US" b="1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953000" y="3200400"/>
            <a:ext cx="3886200" cy="2514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105400" y="5791200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tokens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4191000" y="609600"/>
            <a:ext cx="990600" cy="5181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981200" y="4724400"/>
            <a:ext cx="17557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non-terminal</a:t>
            </a:r>
            <a:br>
              <a:rPr lang="en-US"/>
            </a:br>
            <a:r>
              <a:rPr lang="en-US"/>
              <a:t>symbols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981200" y="457200"/>
            <a:ext cx="168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start symbol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3581400" y="762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3810000" y="2286000"/>
            <a:ext cx="3429000" cy="76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600200" y="2133600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 production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4038600" y="914400"/>
            <a:ext cx="99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3200400" y="23622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V="1">
            <a:off x="3657600" y="4800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6324600" y="5715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 Grammar Definition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48600" cy="4876800"/>
          </a:xfrm>
        </p:spPr>
        <p:txBody>
          <a:bodyPr/>
          <a:lstStyle/>
          <a:p>
            <a:r>
              <a:rPr lang="en-US"/>
              <a:t>A BNF grammar consists of four parts:</a:t>
            </a:r>
          </a:p>
          <a:p>
            <a:pPr lvl="1"/>
            <a:r>
              <a:rPr lang="en-US"/>
              <a:t>The set of </a:t>
            </a:r>
            <a:r>
              <a:rPr lang="en-US" i="1"/>
              <a:t>tokens</a:t>
            </a:r>
          </a:p>
          <a:p>
            <a:pPr lvl="1"/>
            <a:r>
              <a:rPr lang="en-US"/>
              <a:t>The set of </a:t>
            </a:r>
            <a:r>
              <a:rPr lang="en-US" i="1"/>
              <a:t>non-terminal symbols</a:t>
            </a:r>
          </a:p>
          <a:p>
            <a:pPr lvl="1"/>
            <a:r>
              <a:rPr lang="en-US"/>
              <a:t>The </a:t>
            </a:r>
            <a:r>
              <a:rPr lang="en-US" i="1"/>
              <a:t>start symbol</a:t>
            </a:r>
          </a:p>
          <a:p>
            <a:pPr lvl="1"/>
            <a:r>
              <a:rPr lang="en-US"/>
              <a:t>The set of </a:t>
            </a:r>
            <a:r>
              <a:rPr lang="en-US" i="1"/>
              <a:t>productions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5E86-CAB1-444B-BDA9-97E2131A733D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Definition, Continued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i="1"/>
              <a:t>tokens</a:t>
            </a:r>
            <a:r>
              <a:rPr lang="en-US" sz="2800"/>
              <a:t> are the smallest units of syntax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Strings of one or more characters of program text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They are atomic: not treated as being composed from smaller parts</a:t>
            </a:r>
          </a:p>
          <a:p>
            <a:pPr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i="1"/>
              <a:t>non-terminal symbols</a:t>
            </a:r>
            <a:r>
              <a:rPr lang="en-US" sz="2800"/>
              <a:t> stand for larger pieces of syntax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They are </a:t>
            </a:r>
            <a:r>
              <a:rPr lang="en-US" sz="2400">
                <a:ea typeface="Times New Roman" pitchFamily="-108" charset="0"/>
                <a:cs typeface="Times New Roman" pitchFamily="-108" charset="0"/>
              </a:rPr>
              <a:t>strings enclosed in angle brackets, as in &lt;</a:t>
            </a:r>
            <a:r>
              <a:rPr lang="en-US" sz="2400" i="1">
                <a:ea typeface="Times New Roman" pitchFamily="-108" charset="0"/>
                <a:cs typeface="Times New Roman" pitchFamily="-108" charset="0"/>
              </a:rPr>
              <a:t>NP</a:t>
            </a:r>
            <a:r>
              <a:rPr lang="en-US" sz="2400">
                <a:ea typeface="Times New Roman" pitchFamily="-108" charset="0"/>
                <a:cs typeface="Times New Roman" pitchFamily="-108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Times New Roman" pitchFamily="-108" charset="0"/>
                <a:cs typeface="Times New Roman" pitchFamily="-108" charset="0"/>
              </a:rPr>
              <a:t>They are not strings that occur literally in program text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Times New Roman" pitchFamily="-108" charset="0"/>
                <a:cs typeface="Times New Roman" pitchFamily="-108" charset="0"/>
              </a:rPr>
              <a:t>The grammar says how they can be expanded into strings of tokens</a:t>
            </a:r>
          </a:p>
          <a:p>
            <a:pPr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i="1"/>
              <a:t>start symbol</a:t>
            </a:r>
            <a:r>
              <a:rPr lang="en-US" sz="2800"/>
              <a:t> is the particular non-terminal that forms the root of any parse tree for the grammar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B057-F895-6440-9874-CBCD805C9FC7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Definition, Continued</a:t>
            </a:r>
          </a:p>
        </p:txBody>
      </p:sp>
      <p:sp>
        <p:nvSpPr>
          <p:cNvPr id="92163" name="Rectangle 2051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4876800"/>
          </a:xfrm>
        </p:spPr>
        <p:txBody>
          <a:bodyPr/>
          <a:lstStyle/>
          <a:p>
            <a:r>
              <a:rPr lang="en-US" sz="2800"/>
              <a:t>The </a:t>
            </a:r>
            <a:r>
              <a:rPr lang="en-US" sz="2800" i="1"/>
              <a:t>productions</a:t>
            </a:r>
            <a:r>
              <a:rPr lang="en-US" sz="2800"/>
              <a:t> are the tree-building rules</a:t>
            </a:r>
          </a:p>
          <a:p>
            <a:r>
              <a:rPr lang="en-US" sz="2800"/>
              <a:t>Each one has a l</a:t>
            </a:r>
            <a:r>
              <a:rPr lang="en-US" sz="2800">
                <a:ea typeface="Times New Roman" pitchFamily="-108" charset="0"/>
                <a:cs typeface="Times New Roman" pitchFamily="-108" charset="0"/>
              </a:rPr>
              <a:t>eft-hand side, the separator </a:t>
            </a:r>
            <a:r>
              <a:rPr lang="en-US" sz="28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::=</a:t>
            </a:r>
            <a:r>
              <a:rPr lang="en-US" sz="2800">
                <a:ea typeface="Times New Roman" pitchFamily="-108" charset="0"/>
                <a:cs typeface="Times New Roman" pitchFamily="-108" charset="0"/>
              </a:rPr>
              <a:t>, and a right-hand side  </a:t>
            </a:r>
          </a:p>
          <a:p>
            <a:pPr lvl="1"/>
            <a:r>
              <a:rPr lang="en-US" sz="2400">
                <a:ea typeface="Times New Roman" pitchFamily="-108" charset="0"/>
                <a:cs typeface="Times New Roman" pitchFamily="-108" charset="0"/>
              </a:rPr>
              <a:t>The left-hand side is a single non-terminal</a:t>
            </a:r>
          </a:p>
          <a:p>
            <a:pPr lvl="1"/>
            <a:r>
              <a:rPr lang="en-US" sz="2400">
                <a:ea typeface="Times New Roman" pitchFamily="-108" charset="0"/>
                <a:cs typeface="Times New Roman" pitchFamily="-108" charset="0"/>
              </a:rPr>
              <a:t>The right-hand side is a sequence of one or more things, each of which can be either a token or a non-terminal</a:t>
            </a:r>
          </a:p>
          <a:p>
            <a:r>
              <a:rPr lang="en-US" sz="2800">
                <a:ea typeface="Times New Roman" pitchFamily="-108" charset="0"/>
                <a:cs typeface="Times New Roman" pitchFamily="-108" charset="0"/>
              </a:rPr>
              <a:t>A production gives one possible way of building a parse tree: it permits the non-terminal symbol on the left-hand side to have the things on the right-hand side, in order, as its children in a parse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0F0E-6DB4-854D-B24E-6F965A899725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Alternatives</a:t>
            </a:r>
          </a:p>
        </p:txBody>
      </p:sp>
      <p:sp>
        <p:nvSpPr>
          <p:cNvPr id="22538" name="Rectangle 10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4114800"/>
          </a:xfrm>
        </p:spPr>
        <p:txBody>
          <a:bodyPr/>
          <a:lstStyle/>
          <a:p>
            <a:r>
              <a:rPr lang="en-US">
                <a:ea typeface="Times New Roman" pitchFamily="-108" charset="0"/>
                <a:cs typeface="Times New Roman" pitchFamily="-108" charset="0"/>
              </a:rPr>
              <a:t>When there is more  than one production with the same left-hand side, an abbreviated form can be used</a:t>
            </a:r>
          </a:p>
          <a:p>
            <a:r>
              <a:rPr lang="en-US">
                <a:ea typeface="Times New Roman" pitchFamily="-108" charset="0"/>
                <a:cs typeface="Times New Roman" pitchFamily="-108" charset="0"/>
              </a:rPr>
              <a:t>The BNF grammar can give the left-hand side, the separator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::=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, and then a list of possible right-hand sides separated by the special symbol </a:t>
            </a:r>
            <a:r>
              <a:rPr lang="en-US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|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20A7-75EA-D941-B282-21FF5591CFAC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E627-6B5D-BC44-8641-29A4D8ED5BAE}" type="slidenum">
              <a:rPr lang="en-US"/>
              <a:pPr/>
              <a:t>15</a:t>
            </a:fld>
            <a:endParaRPr lang="en-US"/>
          </a:p>
        </p:txBody>
      </p:sp>
      <p:sp>
        <p:nvSpPr>
          <p:cNvPr id="94212" name="Text Box 2052"/>
          <p:cNvSpPr txBox="1">
            <a:spLocks noChangeArrowheads="1"/>
          </p:cNvSpPr>
          <p:nvPr/>
        </p:nvSpPr>
        <p:spPr bwMode="auto">
          <a:xfrm>
            <a:off x="1295400" y="2971800"/>
            <a:ext cx="6465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Note that there are six productions in this grammar.</a:t>
            </a:r>
            <a:br>
              <a:rPr lang="en-US"/>
            </a:br>
            <a:r>
              <a:rPr lang="en-US"/>
              <a:t>It is equivalent to this one:</a:t>
            </a:r>
          </a:p>
        </p:txBody>
      </p:sp>
      <p:sp>
        <p:nvSpPr>
          <p:cNvPr id="94213" name="Text Box 2053"/>
          <p:cNvSpPr txBox="1">
            <a:spLocks noChangeArrowheads="1"/>
          </p:cNvSpPr>
          <p:nvPr/>
        </p:nvSpPr>
        <p:spPr bwMode="auto">
          <a:xfrm>
            <a:off x="1066800" y="2057400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::=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+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|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*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|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( 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)</a:t>
            </a:r>
            <a:b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      </a:t>
            </a:r>
            <a:r>
              <a:rPr lang="en-US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|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a </a:t>
            </a:r>
            <a:r>
              <a:rPr lang="en-US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|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b </a:t>
            </a:r>
            <a:r>
              <a:rPr lang="en-US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|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c</a:t>
            </a:r>
            <a:r>
              <a:rPr lang="en-US"/>
              <a:t> </a:t>
            </a:r>
          </a:p>
        </p:txBody>
      </p:sp>
      <p:sp>
        <p:nvSpPr>
          <p:cNvPr id="94214" name="Text Box 2054"/>
          <p:cNvSpPr txBox="1">
            <a:spLocks noChangeArrowheads="1"/>
          </p:cNvSpPr>
          <p:nvPr/>
        </p:nvSpPr>
        <p:spPr bwMode="auto">
          <a:xfrm>
            <a:off x="2514600" y="3886200"/>
            <a:ext cx="3505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::=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+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</a:t>
            </a:r>
            <a:br>
              <a:rPr lang="en-US">
                <a:ea typeface="Times New Roman" pitchFamily="-108" charset="0"/>
                <a:cs typeface="Times New Roman" pitchFamily="-108" charset="0"/>
              </a:rPr>
            </a:b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::=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*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</a:t>
            </a:r>
            <a:br>
              <a:rPr lang="en-US">
                <a:ea typeface="Times New Roman" pitchFamily="-108" charset="0"/>
                <a:cs typeface="Times New Roman" pitchFamily="-108" charset="0"/>
              </a:rPr>
            </a:b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::=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( 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)</a:t>
            </a:r>
            <a:b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::=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a</a:t>
            </a:r>
            <a:b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::=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b</a:t>
            </a:r>
            <a:b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::=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c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Empty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special nonterminal 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empty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</a:t>
            </a:r>
            <a:r>
              <a:rPr lang="en-US"/>
              <a:t> is for places where you want the grammar to generate nothing</a:t>
            </a:r>
          </a:p>
          <a:p>
            <a:r>
              <a:rPr lang="en-US"/>
              <a:t>For example, this grammar defines a typical if-then construct with an optional else part: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A82-FA05-844E-AA6B-6BDA2B76C137}" type="slidenum">
              <a:rPr lang="en-US"/>
              <a:pPr/>
              <a:t>16</a:t>
            </a:fld>
            <a:endParaRPr lang="en-US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38200" y="480060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if-stmt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else-part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else-part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|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empty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/>
              <a:t>To build a parse tree, put the start symbol at the root</a:t>
            </a:r>
          </a:p>
          <a:p>
            <a:r>
              <a:rPr lang="en-US"/>
              <a:t>Add children to every non-terminal, </a:t>
            </a:r>
            <a:r>
              <a:rPr lang="en-US" i="1"/>
              <a:t>following any one of the productions for that non-terminal in the grammar</a:t>
            </a:r>
            <a:endParaRPr lang="en-US"/>
          </a:p>
          <a:p>
            <a:r>
              <a:rPr lang="en-US"/>
              <a:t>Done when all the leaves are tokens</a:t>
            </a:r>
          </a:p>
          <a:p>
            <a:r>
              <a:rPr lang="en-US"/>
              <a:t>Read off leaves from left to right—that is the string derived by the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EFCC-F2E7-1041-91FA-467FF92DE3A8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AA6-88DE-C94B-9C02-0E4653F41B91}" type="slidenum">
              <a:rPr lang="en-US"/>
              <a:pPr/>
              <a:t>18</a:t>
            </a:fld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752600" y="2971800"/>
            <a:ext cx="54117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Show a parse tree for each of these strings:</a:t>
            </a:r>
          </a:p>
          <a:p>
            <a:endParaRPr lang="en-US"/>
          </a:p>
          <a:p>
            <a:r>
              <a:rPr lang="en-US"/>
              <a:t>		</a:t>
            </a:r>
            <a:r>
              <a:rPr lang="en-US" b="1">
                <a:latin typeface="Courier New" pitchFamily="-108" charset="0"/>
              </a:rPr>
              <a:t>a+b</a:t>
            </a:r>
          </a:p>
          <a:p>
            <a:r>
              <a:rPr lang="en-US" b="1">
                <a:latin typeface="Courier New" pitchFamily="-108" charset="0"/>
              </a:rPr>
              <a:t>		a*b+c</a:t>
            </a:r>
          </a:p>
          <a:p>
            <a:r>
              <a:rPr lang="en-US" b="1">
                <a:latin typeface="Courier New" pitchFamily="-108" charset="0"/>
              </a:rPr>
              <a:t>		(a+b)</a:t>
            </a:r>
          </a:p>
          <a:p>
            <a:r>
              <a:rPr lang="en-US" b="1">
                <a:latin typeface="Courier New" pitchFamily="-108" charset="0"/>
              </a:rPr>
              <a:t>		(a+(b))</a:t>
            </a:r>
            <a:endParaRPr lang="en-US" b="1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62000" y="1524000"/>
            <a:ext cx="800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&lt;</a:t>
            </a:r>
            <a:r>
              <a:rPr lang="en-US" i="1"/>
              <a:t>exp</a:t>
            </a:r>
            <a:r>
              <a:rPr lang="en-US"/>
              <a:t>&gt; ::= &lt;</a:t>
            </a:r>
            <a:r>
              <a:rPr lang="en-US" i="1"/>
              <a:t>exp</a:t>
            </a:r>
            <a:r>
              <a:rPr lang="en-US"/>
              <a:t>&gt; </a:t>
            </a:r>
            <a:r>
              <a:rPr lang="en-US" b="1">
                <a:latin typeface="Courier New" pitchFamily="-108" charset="0"/>
              </a:rPr>
              <a:t>+</a:t>
            </a:r>
            <a:r>
              <a:rPr lang="en-US"/>
              <a:t> &lt;</a:t>
            </a:r>
            <a:r>
              <a:rPr lang="en-US" i="1"/>
              <a:t>exp</a:t>
            </a:r>
            <a:r>
              <a:rPr lang="en-US"/>
              <a:t>&gt; | &lt;</a:t>
            </a:r>
            <a:r>
              <a:rPr lang="en-US" i="1"/>
              <a:t>exp</a:t>
            </a:r>
            <a:r>
              <a:rPr lang="en-US"/>
              <a:t>&gt; </a:t>
            </a:r>
            <a:r>
              <a:rPr lang="en-US" b="1">
                <a:latin typeface="Courier New" pitchFamily="-108" charset="0"/>
              </a:rPr>
              <a:t>*</a:t>
            </a:r>
            <a:r>
              <a:rPr lang="en-US"/>
              <a:t> &lt;</a:t>
            </a:r>
            <a:r>
              <a:rPr lang="en-US" i="1"/>
              <a:t>exp</a:t>
            </a:r>
            <a:r>
              <a:rPr lang="en-US"/>
              <a:t>&gt; | </a:t>
            </a:r>
            <a:r>
              <a:rPr lang="en-US" b="1">
                <a:latin typeface="Courier New" pitchFamily="-108" charset="0"/>
              </a:rPr>
              <a:t>(</a:t>
            </a:r>
            <a:r>
              <a:rPr lang="en-US"/>
              <a:t> &lt;</a:t>
            </a:r>
            <a:r>
              <a:rPr lang="en-US" i="1"/>
              <a:t>exp</a:t>
            </a:r>
            <a:r>
              <a:rPr lang="en-US"/>
              <a:t>&gt; </a:t>
            </a:r>
            <a:r>
              <a:rPr lang="en-US" b="1">
                <a:latin typeface="Courier New" pitchFamily="-108" charset="0"/>
              </a:rPr>
              <a:t>)</a:t>
            </a:r>
          </a:p>
          <a:p>
            <a:r>
              <a:rPr lang="en-US"/>
              <a:t>		| </a:t>
            </a:r>
            <a:r>
              <a:rPr lang="en-US" b="1">
                <a:latin typeface="Courier New" pitchFamily="-108" charset="0"/>
              </a:rPr>
              <a:t>a</a:t>
            </a:r>
            <a:r>
              <a:rPr lang="en-US"/>
              <a:t> | </a:t>
            </a:r>
            <a:r>
              <a:rPr lang="en-US" b="1">
                <a:latin typeface="Courier New" pitchFamily="-108" charset="0"/>
              </a:rPr>
              <a:t>b</a:t>
            </a:r>
            <a:r>
              <a:rPr lang="en-US"/>
              <a:t> | </a:t>
            </a:r>
            <a:r>
              <a:rPr lang="en-US" b="1">
                <a:latin typeface="Courier New" pitchFamily="-108" charset="0"/>
              </a:rPr>
              <a:t>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Note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What we just did is </a:t>
            </a:r>
            <a:r>
              <a:rPr lang="en-US" i="1"/>
              <a:t>parsing</a:t>
            </a:r>
            <a:r>
              <a:rPr lang="en-US"/>
              <a:t>: trying to find a parse tree for a given string</a:t>
            </a:r>
          </a:p>
          <a:p>
            <a:pPr>
              <a:lnSpc>
                <a:spcPct val="90000"/>
              </a:lnSpc>
            </a:pPr>
            <a:r>
              <a:rPr lang="en-US"/>
              <a:t>That’s what compilers do for every program you try to compile: try to build a parse tree for your program, using the grammar for whatever language you used</a:t>
            </a:r>
          </a:p>
          <a:p>
            <a:pPr>
              <a:lnSpc>
                <a:spcPct val="90000"/>
              </a:lnSpc>
            </a:pPr>
            <a:r>
              <a:rPr lang="en-US"/>
              <a:t>Take a course in compiler construction to learn about algorithms for doing this efficiently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12AF-4548-2846-AC51-F5EFBC291164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And Semantics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language syntax: how programs look, their form and structure</a:t>
            </a:r>
          </a:p>
          <a:p>
            <a:pPr lvl="1"/>
            <a:r>
              <a:rPr lang="en-US"/>
              <a:t>Syntax is defined using a kind of formal grammar</a:t>
            </a:r>
          </a:p>
          <a:p>
            <a:r>
              <a:rPr lang="en-US"/>
              <a:t>Programming language semantics: what programs do, their behavior and meaning</a:t>
            </a:r>
          </a:p>
          <a:p>
            <a:pPr lvl="1"/>
            <a:r>
              <a:rPr lang="en-US"/>
              <a:t>Semantics is harder to define—more on this in Chapter 23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BEDC-0411-2B4F-9CAC-D75349E7BFC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Definition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use grammars to define the syntax of programming languages</a:t>
            </a:r>
          </a:p>
          <a:p>
            <a:pPr>
              <a:lnSpc>
                <a:spcPct val="90000"/>
              </a:lnSpc>
            </a:pPr>
            <a:r>
              <a:rPr lang="en-US"/>
              <a:t>The language defined by a grammar is the set of all strings that can be derived by some parse tree for the grammar</a:t>
            </a:r>
          </a:p>
          <a:p>
            <a:pPr>
              <a:lnSpc>
                <a:spcPct val="90000"/>
              </a:lnSpc>
            </a:pPr>
            <a:r>
              <a:rPr lang="en-US"/>
              <a:t>As in the previous example, that set is often infinite (though grammars are finite)</a:t>
            </a:r>
          </a:p>
          <a:p>
            <a:pPr>
              <a:lnSpc>
                <a:spcPct val="90000"/>
              </a:lnSpc>
            </a:pPr>
            <a:r>
              <a:rPr lang="en-US"/>
              <a:t>Constructing grammars is a little like programming...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022C-844A-DC49-A844-01E7425FA8A3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Grammar and parse tree examples</a:t>
            </a:r>
          </a:p>
          <a:p>
            <a:r>
              <a:rPr lang="en-US">
                <a:solidFill>
                  <a:schemeClr val="bg2"/>
                </a:solidFill>
              </a:rPr>
              <a:t>BNF and parse tree definitions</a:t>
            </a:r>
          </a:p>
          <a:p>
            <a:r>
              <a:rPr lang="en-US"/>
              <a:t>Constructing grammars</a:t>
            </a:r>
          </a:p>
          <a:p>
            <a:r>
              <a:rPr lang="en-US">
                <a:solidFill>
                  <a:schemeClr val="bg2"/>
                </a:solidFill>
              </a:rPr>
              <a:t>Phrase structure and lexical structure</a:t>
            </a:r>
          </a:p>
          <a:p>
            <a:r>
              <a:rPr lang="en-US">
                <a:solidFill>
                  <a:schemeClr val="bg2"/>
                </a:solidFill>
              </a:rPr>
              <a:t>Other grammar forms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CD21-DEFD-7A49-9427-F80AA241A0D7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Grammars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772400" cy="3276600"/>
          </a:xfrm>
        </p:spPr>
        <p:txBody>
          <a:bodyPr/>
          <a:lstStyle/>
          <a:p>
            <a:r>
              <a:rPr lang="en-US"/>
              <a:t>Most important trick: divide and conquer</a:t>
            </a:r>
          </a:p>
          <a:p>
            <a:r>
              <a:rPr lang="en-US"/>
              <a:t>Example: the language of Java declarations: a type name, a list of variables separated by commas, and a semicolon</a:t>
            </a:r>
          </a:p>
          <a:p>
            <a:r>
              <a:rPr lang="en-US"/>
              <a:t>Each variable can be followed by an initializer: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DB5A-31CF-1D4A-A8E6-9D1B6AFE9EDD}" type="slidenum">
              <a:rPr lang="en-US"/>
              <a:pPr/>
              <a:t>22</a:t>
            </a:fld>
            <a:endParaRPr lang="en-US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362200" y="48006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float a;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boolean a,b,c;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int a=1, b, c=1+2;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Example, Continued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572000"/>
          </a:xfrm>
        </p:spPr>
        <p:txBody>
          <a:bodyPr/>
          <a:lstStyle/>
          <a:p>
            <a:r>
              <a:rPr lang="en-US"/>
              <a:t>Easy if we postpone defining the comma-separated list of variables with initializers:</a:t>
            </a:r>
            <a:br>
              <a:rPr lang="en-US"/>
            </a:br>
            <a:endParaRPr lang="en-US"/>
          </a:p>
          <a:p>
            <a:r>
              <a:rPr lang="en-US"/>
              <a:t>Primitive type names are easy enough too: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(Note: skipping constructed types: class names, interface names, and array types)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3708-F754-5D49-8633-F3709E16F07E}" type="slidenum">
              <a:rPr lang="en-US"/>
              <a:pPr/>
              <a:t>23</a:t>
            </a:fld>
            <a:endParaRPr lang="en-US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81000" y="28956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var-dec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type-name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declarator-list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endParaRPr 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04800" y="39624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type-name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boolean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byte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short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      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long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float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|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double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Example, Continued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572000"/>
          </a:xfrm>
        </p:spPr>
        <p:txBody>
          <a:bodyPr/>
          <a:lstStyle/>
          <a:p>
            <a:r>
              <a:rPr lang="en-US"/>
              <a:t>That leaves the comma-separated list of variables with initializers</a:t>
            </a:r>
          </a:p>
          <a:p>
            <a:r>
              <a:rPr lang="en-US"/>
              <a:t>Again, postpone defining variables with initializers, and just do the comma-separated list part: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18B5-D883-144E-9849-E3A18C9C7DAF}" type="slidenum">
              <a:rPr lang="en-US"/>
              <a:pPr/>
              <a:t>24</a:t>
            </a:fld>
            <a:endParaRPr lang="en-US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04800" y="4495800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declarator-list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declarator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         |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declarator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declarator-list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Example, Continued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572000"/>
          </a:xfrm>
        </p:spPr>
        <p:txBody>
          <a:bodyPr/>
          <a:lstStyle/>
          <a:p>
            <a:r>
              <a:rPr lang="en-US"/>
              <a:t>That leaves the variables with initializers: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For full Java, we would need to allow pairs of square brackets after the variable name</a:t>
            </a:r>
          </a:p>
          <a:p>
            <a:r>
              <a:rPr lang="en-US"/>
              <a:t>There is also a syntax for array initializers</a:t>
            </a:r>
          </a:p>
          <a:p>
            <a:r>
              <a:rPr lang="en-US"/>
              <a:t>And definitions for </a:t>
            </a:r>
            <a:r>
              <a:rPr lang="en-US" sz="240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sz="24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variable-name</a:t>
            </a:r>
            <a:r>
              <a:rPr lang="en-US" sz="240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</a:t>
            </a:r>
            <a:r>
              <a:rPr lang="en-US"/>
              <a:t> and </a:t>
            </a:r>
            <a:r>
              <a:rPr lang="en-US" sz="240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sz="24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 sz="240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</a:t>
            </a:r>
            <a:r>
              <a:rPr lang="en-US"/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B88D-A775-4A43-9C5F-21E185C87906}" type="slidenum">
              <a:rPr lang="en-US"/>
              <a:pPr/>
              <a:t>25</a:t>
            </a:fld>
            <a:endParaRPr lang="en-US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04800" y="2438400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declarator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variable-name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        |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variable-name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Grammar and parse tree examples</a:t>
            </a:r>
          </a:p>
          <a:p>
            <a:r>
              <a:rPr lang="en-US">
                <a:solidFill>
                  <a:schemeClr val="bg2"/>
                </a:solidFill>
              </a:rPr>
              <a:t>BNF and parse tree definitions</a:t>
            </a:r>
          </a:p>
          <a:p>
            <a:r>
              <a:rPr lang="en-US">
                <a:solidFill>
                  <a:schemeClr val="bg2"/>
                </a:solidFill>
              </a:rPr>
              <a:t>Constructing grammars</a:t>
            </a:r>
          </a:p>
          <a:p>
            <a:r>
              <a:rPr lang="en-US"/>
              <a:t>Phrase structure and lexical structure</a:t>
            </a:r>
          </a:p>
          <a:p>
            <a:r>
              <a:rPr lang="en-US">
                <a:solidFill>
                  <a:schemeClr val="bg2"/>
                </a:solidFill>
              </a:rPr>
              <a:t>Other grammar forms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E65-1B4F-C147-8D20-EAA678E16151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Tokens Come From?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Tokens are pieces of program text that we do not choose to think of as being built from smaller pieces</a:t>
            </a:r>
          </a:p>
          <a:p>
            <a:pPr>
              <a:lnSpc>
                <a:spcPct val="90000"/>
              </a:lnSpc>
            </a:pPr>
            <a:r>
              <a:rPr lang="en-US"/>
              <a:t>Identifiers (</a:t>
            </a:r>
            <a:r>
              <a:rPr lang="en-US" b="1">
                <a:latin typeface="Courier New" pitchFamily="-108" charset="0"/>
              </a:rPr>
              <a:t>count</a:t>
            </a:r>
            <a:r>
              <a:rPr lang="en-US"/>
              <a:t>), keywords (</a:t>
            </a:r>
            <a:r>
              <a:rPr lang="en-US" b="1">
                <a:latin typeface="Courier New" pitchFamily="-108" charset="0"/>
              </a:rPr>
              <a:t>if</a:t>
            </a:r>
            <a:r>
              <a:rPr lang="en-US"/>
              <a:t>), operators (</a:t>
            </a:r>
            <a:r>
              <a:rPr lang="en-US" b="1">
                <a:latin typeface="Courier New" pitchFamily="-108" charset="0"/>
              </a:rPr>
              <a:t>==</a:t>
            </a:r>
            <a:r>
              <a:rPr lang="en-US"/>
              <a:t>), constants (</a:t>
            </a:r>
            <a:r>
              <a:rPr lang="en-US" b="1">
                <a:latin typeface="Courier New" pitchFamily="-108" charset="0"/>
              </a:rPr>
              <a:t>123.4</a:t>
            </a:r>
            <a:r>
              <a:rPr lang="en-US"/>
              <a:t>), etc.</a:t>
            </a:r>
          </a:p>
          <a:p>
            <a:pPr>
              <a:lnSpc>
                <a:spcPct val="90000"/>
              </a:lnSpc>
            </a:pPr>
            <a:r>
              <a:rPr lang="en-US"/>
              <a:t>Programs stored in files are just sequences of characters</a:t>
            </a:r>
          </a:p>
          <a:p>
            <a:pPr>
              <a:lnSpc>
                <a:spcPct val="90000"/>
              </a:lnSpc>
            </a:pPr>
            <a:r>
              <a:rPr lang="en-US"/>
              <a:t>How is such a file divided into a sequence of tokens?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6C6C-3DC5-304D-B223-A89FD42C3488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Structure And</a:t>
            </a:r>
            <a:br>
              <a:rPr lang="en-US"/>
            </a:br>
            <a:r>
              <a:rPr lang="en-US"/>
              <a:t>Phrase Structure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Grammars so far have defined </a:t>
            </a:r>
            <a:r>
              <a:rPr lang="en-US" i="1"/>
              <a:t>phrase structure</a:t>
            </a:r>
            <a:r>
              <a:rPr lang="en-US"/>
              <a:t>: how a program is built from a sequence of tokens</a:t>
            </a:r>
          </a:p>
          <a:p>
            <a:r>
              <a:rPr lang="en-US"/>
              <a:t>We also need to define </a:t>
            </a:r>
            <a:r>
              <a:rPr lang="en-US" i="1"/>
              <a:t>lexical structure</a:t>
            </a:r>
            <a:r>
              <a:rPr lang="en-US"/>
              <a:t>: how a text file is divided into tokens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2597-BB35-0E4C-8115-40D626475289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Grammar For Both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could do it all with one grammar by using characters as the only tokens</a:t>
            </a:r>
          </a:p>
          <a:p>
            <a:r>
              <a:rPr lang="en-US"/>
              <a:t>Not done in practice: things like white space and comments would make the grammar too messy to be readable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FD39-DCF0-9D4F-9BB0-A655CA57FAAC}" type="slidenum">
              <a:rPr lang="en-US"/>
              <a:pPr/>
              <a:t>29</a:t>
            </a:fld>
            <a:endParaRPr lang="en-US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09600" y="4495800"/>
            <a:ext cx="754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if-stmt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::=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if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white-space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white-space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</a:t>
            </a:r>
            <a:br>
              <a:rPr lang="en-US">
                <a:ea typeface="Times New Roman" pitchFamily="-108" charset="0"/>
                <a:cs typeface="Times New Roman" pitchFamily="-108" charset="0"/>
              </a:rPr>
            </a:br>
            <a:r>
              <a:rPr lang="en-US">
                <a:ea typeface="Times New Roman" pitchFamily="-108" charset="0"/>
                <a:cs typeface="Times New Roman" pitchFamily="-108" charset="0"/>
              </a:rPr>
              <a:t>              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then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white-space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</a:t>
            </a:r>
            <a:br>
              <a:rPr lang="en-US">
                <a:ea typeface="Times New Roman" pitchFamily="-108" charset="0"/>
                <a:cs typeface="Times New Roman" pitchFamily="-108" charset="0"/>
              </a:rPr>
            </a:br>
            <a:r>
              <a:rPr lang="en-US">
                <a:ea typeface="Times New Roman" pitchFamily="-108" charset="0"/>
                <a:cs typeface="Times New Roman" pitchFamily="-108" charset="0"/>
              </a:rPr>
              <a:t>              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white-space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else-part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</a:t>
            </a:r>
            <a:br>
              <a:rPr lang="en-US">
                <a:ea typeface="Times New Roman" pitchFamily="-108" charset="0"/>
                <a:cs typeface="Times New Roman" pitchFamily="-108" charset="0"/>
              </a:rPr>
            </a:b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else-part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::=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else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white-space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|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empty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Grammar and parse tree examples</a:t>
            </a:r>
          </a:p>
          <a:p>
            <a:r>
              <a:rPr lang="en-US"/>
              <a:t>BNF and parse tree definitions</a:t>
            </a:r>
          </a:p>
          <a:p>
            <a:r>
              <a:rPr lang="en-US"/>
              <a:t>Constructing grammars</a:t>
            </a:r>
          </a:p>
          <a:p>
            <a:r>
              <a:rPr lang="en-US"/>
              <a:t>Phrase structure and lexical structure</a:t>
            </a:r>
          </a:p>
          <a:p>
            <a:r>
              <a:rPr lang="en-US"/>
              <a:t>Other grammar forms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5F9C-1447-E34B-A096-242A8578D2EB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Separate Grammars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r>
              <a:rPr lang="en-US"/>
              <a:t>Usually there are two separate grammars</a:t>
            </a:r>
          </a:p>
          <a:p>
            <a:pPr lvl="1"/>
            <a:r>
              <a:rPr lang="en-US"/>
              <a:t>One says how to construct a sequence of tokens from a file of characters</a:t>
            </a:r>
          </a:p>
          <a:p>
            <a:pPr lvl="1"/>
            <a:r>
              <a:rPr lang="en-US"/>
              <a:t>One says how to construct a parse tree from a sequence of tokens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48B4-3140-924E-A8D9-F229C4A1FB99}" type="slidenum">
              <a:rPr lang="en-US"/>
              <a:pPr/>
              <a:t>30</a:t>
            </a:fld>
            <a:endParaRPr lang="en-US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09600" y="4086225"/>
            <a:ext cx="8001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program-file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::=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end-of-file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|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element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program-file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</a:t>
            </a:r>
            <a:br>
              <a:rPr lang="en-US">
                <a:ea typeface="Times New Roman" pitchFamily="-108" charset="0"/>
                <a:cs typeface="Times New Roman" pitchFamily="-108" charset="0"/>
              </a:rPr>
            </a:b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element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::=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token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|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one-white-space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|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comment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</a:t>
            </a:r>
            <a:br>
              <a:rPr lang="en-US">
                <a:ea typeface="Times New Roman" pitchFamily="-108" charset="0"/>
                <a:cs typeface="Times New Roman" pitchFamily="-108" charset="0"/>
              </a:rPr>
            </a:b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one-white-space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::=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space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|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tab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|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end-of-line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</a:t>
            </a:r>
            <a:br>
              <a:rPr lang="en-US">
                <a:ea typeface="Times New Roman" pitchFamily="-108" charset="0"/>
                <a:cs typeface="Times New Roman" pitchFamily="-108" charset="0"/>
              </a:rPr>
            </a:b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token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::=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identifier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|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operator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|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constant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| …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Separate Compiler Passes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</a:t>
            </a:r>
            <a:r>
              <a:rPr lang="en-US" i="1"/>
              <a:t>scanner</a:t>
            </a:r>
            <a:r>
              <a:rPr lang="en-US"/>
              <a:t> reads the input file and divides it into tokens according to the first grammar</a:t>
            </a:r>
          </a:p>
          <a:p>
            <a:pPr>
              <a:lnSpc>
                <a:spcPct val="90000"/>
              </a:lnSpc>
            </a:pPr>
            <a:r>
              <a:rPr lang="en-US"/>
              <a:t>The scanner discards white space and comments</a:t>
            </a:r>
          </a:p>
          <a:p>
            <a:pPr>
              <a:lnSpc>
                <a:spcPct val="90000"/>
              </a:lnSpc>
            </a:pPr>
            <a:r>
              <a:rPr lang="en-US"/>
              <a:t>The </a:t>
            </a:r>
            <a:r>
              <a:rPr lang="en-US" i="1"/>
              <a:t>parser</a:t>
            </a:r>
            <a:r>
              <a:rPr lang="en-US"/>
              <a:t> constructs a parse tree (or at least goes through the motions—more about this later) from the token stream according to the second grammar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5096-B7F3-C84F-B422-15244720CC28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Historical Note #1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343400"/>
          </a:xfrm>
        </p:spPr>
        <p:txBody>
          <a:bodyPr/>
          <a:lstStyle/>
          <a:p>
            <a:r>
              <a:rPr lang="en-US"/>
              <a:t>Early languages sometimes did not separate lexical structure from phrase structure</a:t>
            </a:r>
          </a:p>
          <a:p>
            <a:pPr lvl="1"/>
            <a:r>
              <a:rPr lang="en-US"/>
              <a:t>Early Fortran and Algol dialects allowed spaces anywhere, even in the middle of a keyword</a:t>
            </a:r>
          </a:p>
          <a:p>
            <a:pPr lvl="1"/>
            <a:r>
              <a:rPr lang="en-US"/>
              <a:t>Other languages like PL/I allow keywords to be used as identifiers</a:t>
            </a:r>
          </a:p>
          <a:p>
            <a:r>
              <a:rPr lang="en-US"/>
              <a:t>This makes them harder to scan and parse</a:t>
            </a:r>
          </a:p>
          <a:p>
            <a:r>
              <a:rPr lang="en-US"/>
              <a:t>It also reduces readability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A8BA-4B30-F94E-B73D-E195CDBC30BD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04900"/>
          </a:xfrm>
        </p:spPr>
        <p:txBody>
          <a:bodyPr/>
          <a:lstStyle/>
          <a:p>
            <a:r>
              <a:rPr lang="en-US"/>
              <a:t>Historical Note #2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648200"/>
          </a:xfrm>
        </p:spPr>
        <p:txBody>
          <a:bodyPr/>
          <a:lstStyle/>
          <a:p>
            <a:r>
              <a:rPr lang="en-US" dirty="0"/>
              <a:t>Some languages have a </a:t>
            </a:r>
            <a:r>
              <a:rPr lang="en-US" i="1" dirty="0"/>
              <a:t>fixed-format</a:t>
            </a:r>
            <a:r>
              <a:rPr lang="en-US" dirty="0"/>
              <a:t> lexical structure—column positions are significant</a:t>
            </a:r>
          </a:p>
          <a:p>
            <a:pPr lvl="1"/>
            <a:r>
              <a:rPr lang="en-US" dirty="0"/>
              <a:t>One statement per line (i.e. per card)</a:t>
            </a:r>
          </a:p>
          <a:p>
            <a:pPr lvl="1"/>
            <a:r>
              <a:rPr lang="en-US" dirty="0"/>
              <a:t>First few columns for statement label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Early dialects of Fortran, Cobol, and Basic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modern languages are </a:t>
            </a:r>
            <a:r>
              <a:rPr lang="en-US" i="1" dirty="0"/>
              <a:t>free-format</a:t>
            </a:r>
            <a:r>
              <a:rPr lang="en-US" dirty="0"/>
              <a:t>: column positions are ignored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0793-EF4F-8E43-84D2-9E5BD76875E7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Grammar and parse tree examples</a:t>
            </a:r>
          </a:p>
          <a:p>
            <a:r>
              <a:rPr lang="en-US">
                <a:solidFill>
                  <a:schemeClr val="bg2"/>
                </a:solidFill>
              </a:rPr>
              <a:t>BNF and parse tree definitions</a:t>
            </a:r>
          </a:p>
          <a:p>
            <a:r>
              <a:rPr lang="en-US">
                <a:solidFill>
                  <a:schemeClr val="bg2"/>
                </a:solidFill>
              </a:rPr>
              <a:t>Constructing grammars</a:t>
            </a:r>
          </a:p>
          <a:p>
            <a:r>
              <a:rPr lang="en-US">
                <a:solidFill>
                  <a:schemeClr val="bg2"/>
                </a:solidFill>
              </a:rPr>
              <a:t>Phrase structure and lexical structure</a:t>
            </a:r>
          </a:p>
          <a:p>
            <a:r>
              <a:rPr lang="en-US"/>
              <a:t>Other grammar forms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CF08-F239-7B4A-B4C6-BCB57B602771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Grammar Forms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BNF variations</a:t>
            </a:r>
          </a:p>
          <a:p>
            <a:r>
              <a:rPr lang="en-US"/>
              <a:t>EBNF variations</a:t>
            </a:r>
          </a:p>
          <a:p>
            <a:r>
              <a:rPr lang="en-US"/>
              <a:t>Syntax diagrams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6CC3-AD17-A348-A48D-2BF430C40EC9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 Variations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use </a:t>
            </a:r>
            <a:r>
              <a:rPr lang="en-US">
                <a:sym typeface="Symbol" pitchFamily="-108" charset="2"/>
              </a:rPr>
              <a:t> or = instead of ::=</a:t>
            </a:r>
          </a:p>
          <a:p>
            <a:r>
              <a:rPr lang="en-US">
                <a:sym typeface="Symbol" pitchFamily="-108" charset="2"/>
              </a:rPr>
              <a:t>Some leave out the angle brackets and use a distinct typeface for tokens</a:t>
            </a:r>
          </a:p>
          <a:p>
            <a:r>
              <a:rPr lang="en-US">
                <a:sym typeface="Symbol" pitchFamily="-108" charset="2"/>
              </a:rPr>
              <a:t>Some allow single quotes around tokens, for example to distinguish ‘</a:t>
            </a:r>
            <a:r>
              <a:rPr lang="en-US">
                <a:latin typeface="Courier New" pitchFamily="-108" charset="0"/>
                <a:sym typeface="Symbol" pitchFamily="-108" charset="2"/>
              </a:rPr>
              <a:t>|</a:t>
            </a:r>
            <a:r>
              <a:rPr lang="en-US">
                <a:sym typeface="Symbol" pitchFamily="-108" charset="2"/>
              </a:rPr>
              <a:t>’ as a token from </a:t>
            </a:r>
            <a:r>
              <a:rPr lang="en-US">
                <a:latin typeface="Courier New" pitchFamily="-108" charset="0"/>
                <a:sym typeface="Symbol" pitchFamily="-108" charset="2"/>
              </a:rPr>
              <a:t>|</a:t>
            </a:r>
            <a:r>
              <a:rPr lang="en-US">
                <a:sym typeface="Symbol" pitchFamily="-108" charset="2"/>
              </a:rPr>
              <a:t> as a meta-symbol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BFB8-DF5F-4542-8981-B46D1AAC2544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EBNF Variations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648200"/>
          </a:xfrm>
        </p:spPr>
        <p:txBody>
          <a:bodyPr/>
          <a:lstStyle/>
          <a:p>
            <a:r>
              <a:rPr lang="en-US"/>
              <a:t>Additional syntax to simplify some grammar chores:</a:t>
            </a:r>
          </a:p>
          <a:p>
            <a:pPr lvl="1"/>
            <a:r>
              <a:rPr lang="en-US"/>
              <a:t>{x} to mean zero or more repetitions of x</a:t>
            </a:r>
          </a:p>
          <a:p>
            <a:pPr lvl="1"/>
            <a:r>
              <a:rPr lang="en-US"/>
              <a:t>[x] to mean x is optional (i.e. x | &lt;</a:t>
            </a:r>
            <a:r>
              <a:rPr lang="en-US" i="1"/>
              <a:t>empty</a:t>
            </a:r>
            <a:r>
              <a:rPr lang="en-US"/>
              <a:t>&gt;)</a:t>
            </a:r>
          </a:p>
          <a:p>
            <a:pPr lvl="1"/>
            <a:r>
              <a:rPr lang="en-US"/>
              <a:t>() for grouping</a:t>
            </a:r>
          </a:p>
          <a:p>
            <a:pPr lvl="1"/>
            <a:r>
              <a:rPr lang="en-US"/>
              <a:t>| anywhere to mean a choice among alternatives</a:t>
            </a:r>
          </a:p>
          <a:p>
            <a:pPr lvl="1"/>
            <a:r>
              <a:rPr lang="en-US"/>
              <a:t>Quotes around tokens, if necessary, to distinguish from all these meta-symbols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C156-5E75-C54A-8697-FDFB3EDFB2A0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EBNF Examples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572000"/>
            <a:ext cx="7772400" cy="1600200"/>
          </a:xfrm>
        </p:spPr>
        <p:txBody>
          <a:bodyPr/>
          <a:lstStyle/>
          <a:p>
            <a:r>
              <a:rPr lang="en-US" dirty="0"/>
              <a:t>Anything that extends BNF this way is called an Extended BNF: EBNF</a:t>
            </a:r>
          </a:p>
          <a:p>
            <a:r>
              <a:rPr lang="en-US" dirty="0"/>
              <a:t>There are many variations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385B-9D1E-3841-945F-C91899C27E5C}" type="slidenum">
              <a:rPr lang="en-US"/>
              <a:pPr/>
              <a:t>38</a:t>
            </a:fld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04800" y="21336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 dirty="0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stmt-list</a:t>
            </a: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{&lt;</a:t>
            </a:r>
            <a:r>
              <a:rPr lang="en-US" i="1" dirty="0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}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04800" y="1447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 dirty="0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if-stmt</a:t>
            </a: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 dirty="0" err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 dirty="0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[</a:t>
            </a:r>
            <a:r>
              <a:rPr lang="en-US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 dirty="0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&gt;]</a:t>
            </a:r>
            <a:endParaRPr lang="en-US" dirty="0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04800" y="2819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 dirty="0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thing-list</a:t>
            </a: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::= { (&lt;</a:t>
            </a:r>
            <a:r>
              <a:rPr lang="en-US" i="1" dirty="0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| &lt;</a:t>
            </a:r>
            <a:r>
              <a:rPr lang="en-US" i="1" dirty="0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declaration</a:t>
            </a: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&gt;) </a:t>
            </a:r>
            <a:r>
              <a:rPr lang="en-US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}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4800" y="3429001"/>
            <a:ext cx="8458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 dirty="0" smtClean="0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mystery1</a:t>
            </a:r>
            <a:r>
              <a:rPr lang="en-US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::=</a:t>
            </a:r>
            <a:r>
              <a:rPr lang="en-US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[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]</a:t>
            </a: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>
              <a:solidFill>
                <a:srgbClr val="000000"/>
              </a:solidFill>
              <a:latin typeface="Courier New" pitchFamily="-108" charset="0"/>
              <a:ea typeface="Times New Roman" pitchFamily="-108" charset="0"/>
              <a:cs typeface="Times New Roman" pitchFamily="-10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4800" y="4089737"/>
            <a:ext cx="8458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 dirty="0" smtClean="0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mystery2</a:t>
            </a:r>
            <a:r>
              <a:rPr lang="en-US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::=</a:t>
            </a:r>
            <a:r>
              <a:rPr lang="en-US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Times New Roman" pitchFamily="-108" charset="0"/>
                <a:cs typeface="Times New Roman" pitchFamily="-108" charset="0"/>
              </a:rPr>
              <a:t>‘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[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1]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Courier New" pitchFamily="-108" charset="0"/>
                <a:cs typeface="Courier New" pitchFamily="-108" charset="0"/>
              </a:rPr>
              <a:t>’</a:t>
            </a:r>
            <a:endParaRPr lang="en-US" dirty="0" smtClean="0">
              <a:latin typeface="+mn-lt"/>
            </a:endParaRPr>
          </a:p>
          <a:p>
            <a:pPr>
              <a:spcBef>
                <a:spcPct val="50000"/>
              </a:spcBef>
            </a:pPr>
            <a:endParaRPr lang="en-US" dirty="0">
              <a:solidFill>
                <a:srgbClr val="000000"/>
              </a:solidFill>
              <a:latin typeface="Courier New" pitchFamily="-108" charset="0"/>
              <a:ea typeface="Times New Roman" pitchFamily="-108" charset="0"/>
              <a:cs typeface="Times New Roman" pitchFamily="-10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Diagrams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Syntax diagrams (“railroad diagrams”)</a:t>
            </a:r>
          </a:p>
          <a:p>
            <a:pPr>
              <a:lnSpc>
                <a:spcPct val="90000"/>
              </a:lnSpc>
            </a:pPr>
            <a:r>
              <a:rPr lang="en-US"/>
              <a:t>Start with an EBNF grammar</a:t>
            </a:r>
          </a:p>
          <a:p>
            <a:pPr>
              <a:lnSpc>
                <a:spcPct val="90000"/>
              </a:lnSpc>
            </a:pPr>
            <a:r>
              <a:rPr lang="en-US"/>
              <a:t>A simple production is just a chain of boxes (for nonterminals) and ovals (for terminals):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2593-44DB-1F40-8118-0C84DE95F0ED}" type="slidenum">
              <a:rPr lang="en-US"/>
              <a:pPr/>
              <a:t>39</a:t>
            </a:fld>
            <a:endParaRPr lang="en-US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447800" y="5181600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if</a:t>
            </a:r>
            <a:endParaRPr lang="en-US" b="1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810000" y="5181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then</a:t>
            </a:r>
            <a:endParaRPr lang="en-US" b="1"/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6248400" y="5181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else</a:t>
            </a:r>
            <a:endParaRPr lang="en-US" b="1"/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3733800" y="51816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1219200" y="51816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6172200" y="51816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7350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expr</a:t>
            </a:r>
            <a:endParaRPr lang="en-US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5181600" y="5181600"/>
            <a:ext cx="701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stmt</a:t>
            </a:r>
            <a:endParaRPr lang="en-US"/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7543800" y="5181600"/>
            <a:ext cx="701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stmt</a:t>
            </a:r>
            <a:endParaRPr lang="en-US"/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212725" y="4841875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if-stmt</a:t>
            </a:r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>
            <a:off x="5334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>
            <a:off x="22098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32766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47244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58674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71628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82296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914400" y="41148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if-stmt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English Grammar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ECE6-20CE-5843-9B83-F15BADE292B9}" type="slidenum">
              <a:rPr lang="en-US"/>
              <a:pPr/>
              <a:t>4</a:t>
            </a:fld>
            <a:endParaRPr lang="en-US"/>
          </a:p>
        </p:txBody>
      </p:sp>
      <p:sp>
        <p:nvSpPr>
          <p:cNvPr id="9220" name="Text Box 1028"/>
          <p:cNvSpPr txBox="1">
            <a:spLocks noChangeArrowheads="1"/>
          </p:cNvSpPr>
          <p:nvPr/>
        </p:nvSpPr>
        <p:spPr bwMode="auto">
          <a:xfrm>
            <a:off x="898525" y="1412875"/>
            <a:ext cx="344487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A sentence is a noun</a:t>
            </a:r>
          </a:p>
          <a:p>
            <a:r>
              <a:rPr lang="en-US"/>
              <a:t>phrase, a verb, and a</a:t>
            </a:r>
          </a:p>
          <a:p>
            <a:r>
              <a:rPr lang="en-US"/>
              <a:t>noun phrase.</a:t>
            </a:r>
          </a:p>
          <a:p>
            <a:endParaRPr lang="en-US"/>
          </a:p>
          <a:p>
            <a:r>
              <a:rPr lang="en-US"/>
              <a:t>A noun phrase is an</a:t>
            </a:r>
          </a:p>
          <a:p>
            <a:r>
              <a:rPr lang="en-US"/>
              <a:t>article and a noun.</a:t>
            </a:r>
          </a:p>
          <a:p>
            <a:endParaRPr lang="en-US"/>
          </a:p>
          <a:p>
            <a:r>
              <a:rPr lang="en-US"/>
              <a:t>A verb is…</a:t>
            </a:r>
          </a:p>
          <a:p>
            <a:endParaRPr lang="en-US"/>
          </a:p>
          <a:p>
            <a:r>
              <a:rPr lang="en-US"/>
              <a:t>An article is…</a:t>
            </a:r>
          </a:p>
          <a:p>
            <a:endParaRPr lang="en-US"/>
          </a:p>
          <a:p>
            <a:r>
              <a:rPr lang="en-US"/>
              <a:t>A noun is...</a:t>
            </a:r>
          </a:p>
        </p:txBody>
      </p:sp>
      <p:sp>
        <p:nvSpPr>
          <p:cNvPr id="9221" name="Text Box 1029"/>
          <p:cNvSpPr txBox="1">
            <a:spLocks noChangeArrowheads="1"/>
          </p:cNvSpPr>
          <p:nvPr/>
        </p:nvSpPr>
        <p:spPr bwMode="auto">
          <a:xfrm>
            <a:off x="4648200" y="1447800"/>
            <a:ext cx="42672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&lt;</a:t>
            </a:r>
            <a:r>
              <a:rPr lang="en-US" i="1"/>
              <a:t>S</a:t>
            </a:r>
            <a:r>
              <a:rPr lang="en-US"/>
              <a:t>&gt; ::= &lt;</a:t>
            </a:r>
            <a:r>
              <a:rPr lang="en-US" i="1"/>
              <a:t>NP</a:t>
            </a:r>
            <a:r>
              <a:rPr lang="en-US"/>
              <a:t>&gt; &lt;</a:t>
            </a:r>
            <a:r>
              <a:rPr lang="en-US" i="1"/>
              <a:t>V</a:t>
            </a:r>
            <a:r>
              <a:rPr lang="en-US"/>
              <a:t>&gt; &lt;</a:t>
            </a:r>
            <a:r>
              <a:rPr lang="en-US" i="1"/>
              <a:t>NP</a:t>
            </a:r>
            <a:r>
              <a:rPr lang="en-US"/>
              <a:t>&gt;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&lt;</a:t>
            </a:r>
            <a:r>
              <a:rPr lang="en-US" i="1"/>
              <a:t>NP</a:t>
            </a:r>
            <a:r>
              <a:rPr lang="en-US"/>
              <a:t>&gt; ::= &lt;</a:t>
            </a:r>
            <a:r>
              <a:rPr lang="en-US" i="1"/>
              <a:t>A</a:t>
            </a:r>
            <a:r>
              <a:rPr lang="en-US"/>
              <a:t>&gt; &lt;</a:t>
            </a:r>
            <a:r>
              <a:rPr lang="en-US" i="1"/>
              <a:t>N</a:t>
            </a:r>
            <a:r>
              <a:rPr lang="en-US"/>
              <a:t>&gt;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&lt;</a:t>
            </a:r>
            <a:r>
              <a:rPr lang="en-US" i="1"/>
              <a:t>V</a:t>
            </a:r>
            <a:r>
              <a:rPr lang="en-US"/>
              <a:t>&gt; ::= </a:t>
            </a:r>
            <a:r>
              <a:rPr lang="en-US" b="1">
                <a:latin typeface="Courier New" pitchFamily="-108" charset="0"/>
              </a:rPr>
              <a:t>loves</a:t>
            </a:r>
            <a:r>
              <a:rPr lang="en-US"/>
              <a:t> | </a:t>
            </a:r>
            <a:r>
              <a:rPr lang="en-US" b="1">
                <a:latin typeface="Courier New" pitchFamily="-108" charset="0"/>
              </a:rPr>
              <a:t>hates</a:t>
            </a:r>
            <a:r>
              <a:rPr lang="en-US">
                <a:latin typeface="Courier New" pitchFamily="-108" charset="0"/>
              </a:rPr>
              <a:t>|</a:t>
            </a:r>
            <a:r>
              <a:rPr lang="en-US" b="1">
                <a:latin typeface="Courier New" pitchFamily="-108" charset="0"/>
              </a:rPr>
              <a:t>eats</a:t>
            </a:r>
          </a:p>
          <a:p>
            <a:endParaRPr lang="en-US" b="1"/>
          </a:p>
          <a:p>
            <a:r>
              <a:rPr lang="en-US"/>
              <a:t>&lt;</a:t>
            </a:r>
            <a:r>
              <a:rPr lang="en-US" i="1"/>
              <a:t>A</a:t>
            </a:r>
            <a:r>
              <a:rPr lang="en-US"/>
              <a:t>&gt; ::= </a:t>
            </a:r>
            <a:r>
              <a:rPr lang="en-US" b="1">
                <a:latin typeface="Courier New" pitchFamily="-108" charset="0"/>
              </a:rPr>
              <a:t>a</a:t>
            </a:r>
            <a:r>
              <a:rPr lang="en-US"/>
              <a:t> | </a:t>
            </a:r>
            <a:r>
              <a:rPr lang="en-US" b="1">
                <a:latin typeface="Courier New" pitchFamily="-108" charset="0"/>
              </a:rPr>
              <a:t>the</a:t>
            </a:r>
            <a:br>
              <a:rPr lang="en-US" b="1">
                <a:latin typeface="Courier New" pitchFamily="-108" charset="0"/>
              </a:rPr>
            </a:br>
            <a:r>
              <a:rPr lang="en-US" b="1">
                <a:latin typeface="Courier New" pitchFamily="-108" charset="0"/>
              </a:rPr>
              <a:t/>
            </a:r>
            <a:br>
              <a:rPr lang="en-US" b="1">
                <a:latin typeface="Courier New" pitchFamily="-108" charset="0"/>
              </a:rPr>
            </a:br>
            <a:r>
              <a:rPr lang="en-US"/>
              <a:t>&lt;</a:t>
            </a:r>
            <a:r>
              <a:rPr lang="en-US" i="1"/>
              <a:t>N</a:t>
            </a:r>
            <a:r>
              <a:rPr lang="en-US"/>
              <a:t>&gt; ::= </a:t>
            </a:r>
            <a:r>
              <a:rPr lang="en-US" b="1">
                <a:latin typeface="Courier New" pitchFamily="-108" charset="0"/>
              </a:rPr>
              <a:t>dog</a:t>
            </a:r>
            <a:r>
              <a:rPr lang="en-US"/>
              <a:t> | </a:t>
            </a:r>
            <a:r>
              <a:rPr lang="en-US" b="1">
                <a:latin typeface="Courier New" pitchFamily="-108" charset="0"/>
              </a:rPr>
              <a:t>cat</a:t>
            </a:r>
            <a:r>
              <a:rPr lang="en-US" b="1"/>
              <a:t> </a:t>
            </a:r>
            <a:r>
              <a:rPr lang="en-US"/>
              <a:t>| </a:t>
            </a:r>
            <a:r>
              <a:rPr lang="en-US" b="1">
                <a:latin typeface="Courier New" pitchFamily="-108" charset="0"/>
              </a:rPr>
              <a:t>rat</a:t>
            </a:r>
            <a:endParaRPr lang="en-US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Bypasses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209800"/>
          </a:xfrm>
        </p:spPr>
        <p:txBody>
          <a:bodyPr/>
          <a:lstStyle/>
          <a:p>
            <a:r>
              <a:rPr lang="en-US"/>
              <a:t>Square-bracket pieces from the EBNF get paths that bypass them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1D1A-0307-3A4C-BC52-E025A63B38FA}" type="slidenum">
              <a:rPr lang="en-US"/>
              <a:pPr/>
              <a:t>40</a:t>
            </a:fld>
            <a:endParaRPr lang="en-US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539875" y="4662488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if</a:t>
            </a:r>
            <a:endParaRPr lang="en-US" b="1"/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3902075" y="466248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then</a:t>
            </a:r>
            <a:endParaRPr lang="en-US" b="1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6340475" y="466248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else</a:t>
            </a:r>
            <a:endParaRPr lang="en-US" b="1"/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3825875" y="4662488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1" name="Oval 9"/>
          <p:cNvSpPr>
            <a:spLocks noChangeArrowheads="1"/>
          </p:cNvSpPr>
          <p:nvPr/>
        </p:nvSpPr>
        <p:spPr bwMode="auto">
          <a:xfrm>
            <a:off x="1311275" y="4662488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6264275" y="4662488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2682875" y="4662488"/>
            <a:ext cx="7350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expr</a:t>
            </a:r>
            <a:endParaRPr lang="en-US"/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5273675" y="4662488"/>
            <a:ext cx="701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stmt</a:t>
            </a:r>
            <a:endParaRPr lang="en-US"/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7635875" y="4662488"/>
            <a:ext cx="701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stmt</a:t>
            </a:r>
            <a:endParaRPr lang="en-US"/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304800" y="4322763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if-stmt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625475" y="48910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2301875" y="48910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3368675" y="48910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4816475" y="48910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5959475" y="4891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7254875" y="48910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8321675" y="48910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6035675" y="4891088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6264275" y="53482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 flipV="1">
            <a:off x="8321675" y="4891088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609600" y="3429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if-stmt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[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stmt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&gt;]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/>
              <a:t>Branching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7772400" cy="685800"/>
          </a:xfrm>
        </p:spPr>
        <p:txBody>
          <a:bodyPr/>
          <a:lstStyle/>
          <a:p>
            <a:r>
              <a:rPr lang="en-US"/>
              <a:t>Use branching for multiple productions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7676-F0A0-344F-9868-607D3D4DDD1A}" type="slidenum">
              <a:rPr lang="en-US"/>
              <a:pPr/>
              <a:t>41</a:t>
            </a:fld>
            <a:endParaRPr lang="en-US"/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24622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91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90800"/>
            <a:ext cx="6477000" cy="3713163"/>
          </a:xfrm>
          <a:prstGeom prst="rect">
            <a:avLst/>
          </a:prstGeom>
          <a:noFill/>
        </p:spPr>
      </p:pic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85800" y="1752600"/>
            <a:ext cx="800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&lt;</a:t>
            </a:r>
            <a:r>
              <a:rPr lang="en-US" i="1"/>
              <a:t>exp</a:t>
            </a:r>
            <a:r>
              <a:rPr lang="en-US"/>
              <a:t>&gt; ::= &lt;</a:t>
            </a:r>
            <a:r>
              <a:rPr lang="en-US" i="1"/>
              <a:t>exp</a:t>
            </a:r>
            <a:r>
              <a:rPr lang="en-US"/>
              <a:t>&gt; </a:t>
            </a:r>
            <a:r>
              <a:rPr lang="en-US" b="1">
                <a:latin typeface="Courier New" pitchFamily="-108" charset="0"/>
              </a:rPr>
              <a:t>+</a:t>
            </a:r>
            <a:r>
              <a:rPr lang="en-US"/>
              <a:t> &lt;</a:t>
            </a:r>
            <a:r>
              <a:rPr lang="en-US" i="1"/>
              <a:t>exp</a:t>
            </a:r>
            <a:r>
              <a:rPr lang="en-US"/>
              <a:t>&gt; | &lt;</a:t>
            </a:r>
            <a:r>
              <a:rPr lang="en-US" i="1"/>
              <a:t>exp</a:t>
            </a:r>
            <a:r>
              <a:rPr lang="en-US"/>
              <a:t>&gt; </a:t>
            </a:r>
            <a:r>
              <a:rPr lang="en-US" b="1">
                <a:latin typeface="Courier New" pitchFamily="-108" charset="0"/>
              </a:rPr>
              <a:t>*</a:t>
            </a:r>
            <a:r>
              <a:rPr lang="en-US"/>
              <a:t> &lt;</a:t>
            </a:r>
            <a:r>
              <a:rPr lang="en-US" i="1"/>
              <a:t>exp</a:t>
            </a:r>
            <a:r>
              <a:rPr lang="en-US"/>
              <a:t>&gt; | </a:t>
            </a:r>
            <a:r>
              <a:rPr lang="en-US" b="1">
                <a:latin typeface="Courier New" pitchFamily="-108" charset="0"/>
              </a:rPr>
              <a:t>(</a:t>
            </a:r>
            <a:r>
              <a:rPr lang="en-US"/>
              <a:t> &lt;</a:t>
            </a:r>
            <a:r>
              <a:rPr lang="en-US" i="1"/>
              <a:t>exp</a:t>
            </a:r>
            <a:r>
              <a:rPr lang="en-US"/>
              <a:t>&gt; </a:t>
            </a:r>
            <a:r>
              <a:rPr lang="en-US" b="1">
                <a:latin typeface="Courier New" pitchFamily="-108" charset="0"/>
              </a:rPr>
              <a:t>)</a:t>
            </a:r>
          </a:p>
          <a:p>
            <a:r>
              <a:rPr lang="en-US"/>
              <a:t>		| </a:t>
            </a:r>
            <a:r>
              <a:rPr lang="en-US" b="1">
                <a:latin typeface="Courier New" pitchFamily="-108" charset="0"/>
              </a:rPr>
              <a:t>a</a:t>
            </a:r>
            <a:r>
              <a:rPr lang="en-US"/>
              <a:t> | </a:t>
            </a:r>
            <a:r>
              <a:rPr lang="en-US" b="1">
                <a:latin typeface="Courier New" pitchFamily="-108" charset="0"/>
              </a:rPr>
              <a:t>b</a:t>
            </a:r>
            <a:r>
              <a:rPr lang="en-US"/>
              <a:t> | </a:t>
            </a:r>
            <a:r>
              <a:rPr lang="en-US" b="1">
                <a:latin typeface="Courier New" pitchFamily="-108" charset="0"/>
              </a:rPr>
              <a:t>c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209800"/>
          </a:xfrm>
        </p:spPr>
        <p:txBody>
          <a:bodyPr/>
          <a:lstStyle/>
          <a:p>
            <a:r>
              <a:rPr lang="en-US"/>
              <a:t>Use loops for EBNF curly brackets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7D49-EE1D-784E-BF41-D3B1C2433FCE}" type="slidenum">
              <a:rPr lang="en-US"/>
              <a:pPr/>
              <a:t>42</a:t>
            </a:fld>
            <a:endParaRPr lang="en-US"/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1828800" y="26670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addend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{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+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addend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&gt;}</a:t>
            </a:r>
            <a:endParaRPr lang="en-US"/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3633788" y="2871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1905000" y="3124200"/>
          <a:ext cx="4191000" cy="2489200"/>
        </p:xfrm>
        <a:graphic>
          <a:graphicData uri="http://schemas.openxmlformats.org/presentationml/2006/ole">
            <p:oleObj spid="_x0000_s76814" r:id="rId3" imgW="1876425" imgH="1114425" progId="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Diagrams, Pro and Con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Easier for people to read casually</a:t>
            </a:r>
          </a:p>
          <a:p>
            <a:r>
              <a:rPr lang="en-US"/>
              <a:t>Harder to read precisely: what will the parse tree look like?</a:t>
            </a:r>
          </a:p>
          <a:p>
            <a:r>
              <a:rPr lang="en-US"/>
              <a:t>Harder to make machine readable (for automatic parser-generators)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62E3-9125-454A-801C-2C15AA219271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Context-Free Grammars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the study of formal languages and automata, grammars are expressed in yet another notation: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These are called </a:t>
            </a:r>
            <a:r>
              <a:rPr lang="en-US" i="1" dirty="0"/>
              <a:t>context-free grammars</a:t>
            </a:r>
          </a:p>
          <a:p>
            <a:pPr>
              <a:lnSpc>
                <a:spcPct val="90000"/>
              </a:lnSpc>
            </a:pPr>
            <a:r>
              <a:rPr lang="en-US" dirty="0"/>
              <a:t>Other kinds of grammars are also studied: </a:t>
            </a:r>
            <a:r>
              <a:rPr lang="en-US" i="1" dirty="0"/>
              <a:t>regular grammars</a:t>
            </a:r>
            <a:r>
              <a:rPr lang="en-US" dirty="0"/>
              <a:t> (weaker), </a:t>
            </a:r>
            <a:r>
              <a:rPr lang="en-US" i="1" dirty="0"/>
              <a:t>context-sensitive grammars</a:t>
            </a:r>
            <a:r>
              <a:rPr lang="en-US" dirty="0"/>
              <a:t> (stronger), etc.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4925-4E0B-5246-8A79-64CE74D27D38}" type="slidenum">
              <a:rPr lang="en-US"/>
              <a:pPr/>
              <a:t>44</a:t>
            </a:fld>
            <a:endParaRPr lang="en-US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048000" y="2895600"/>
            <a:ext cx="2133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ea typeface="Times New Roman" pitchFamily="-108" charset="0"/>
                <a:cs typeface="Times New Roman" pitchFamily="-108" charset="0"/>
              </a:rPr>
              <a:t>S </a:t>
            </a:r>
            <a:r>
              <a:rPr lang="en-US" dirty="0" err="1">
                <a:ea typeface="Times New Roman" pitchFamily="-108" charset="0"/>
                <a:cs typeface="Times New Roman" pitchFamily="-108" charset="0"/>
                <a:sym typeface="Symbol" pitchFamily="-108" charset="2"/>
              </a:rPr>
              <a:t></a:t>
            </a:r>
            <a:r>
              <a:rPr lang="en-US" dirty="0">
                <a:ea typeface="Times New Roman" pitchFamily="-108" charset="0"/>
                <a:cs typeface="Times New Roman" pitchFamily="-108" charset="0"/>
              </a:rPr>
              <a:t> </a:t>
            </a:r>
            <a:r>
              <a:rPr lang="en-US" dirty="0" err="1">
                <a:ea typeface="Times New Roman" pitchFamily="-108" charset="0"/>
                <a:cs typeface="Times New Roman" pitchFamily="-108" charset="0"/>
              </a:rPr>
              <a:t>aSb</a:t>
            </a:r>
            <a:r>
              <a:rPr lang="en-US" dirty="0">
                <a:ea typeface="Times New Roman" pitchFamily="-108" charset="0"/>
                <a:cs typeface="Times New Roman" pitchFamily="-108" charset="0"/>
              </a:rPr>
              <a:t> | X</a:t>
            </a:r>
            <a:br>
              <a:rPr lang="en-US" dirty="0">
                <a:ea typeface="Times New Roman" pitchFamily="-108" charset="0"/>
                <a:cs typeface="Times New Roman" pitchFamily="-108" charset="0"/>
              </a:rPr>
            </a:br>
            <a:r>
              <a:rPr lang="en-US" dirty="0">
                <a:ea typeface="Times New Roman" pitchFamily="-108" charset="0"/>
                <a:cs typeface="Times New Roman" pitchFamily="-108" charset="0"/>
              </a:rPr>
              <a:t>X </a:t>
            </a:r>
            <a:r>
              <a:rPr lang="en-US" dirty="0" err="1">
                <a:ea typeface="Times New Roman" pitchFamily="-108" charset="0"/>
                <a:cs typeface="Times New Roman" pitchFamily="-108" charset="0"/>
                <a:sym typeface="Symbol" pitchFamily="-108" charset="2"/>
              </a:rPr>
              <a:t></a:t>
            </a:r>
            <a:r>
              <a:rPr lang="en-US" dirty="0">
                <a:ea typeface="Times New Roman" pitchFamily="-108" charset="0"/>
                <a:cs typeface="Times New Roman" pitchFamily="-108" charset="0"/>
              </a:rPr>
              <a:t> </a:t>
            </a:r>
            <a:r>
              <a:rPr lang="en-US" dirty="0" err="1">
                <a:ea typeface="Times New Roman" pitchFamily="-108" charset="0"/>
                <a:cs typeface="Times New Roman" pitchFamily="-108" charset="0"/>
              </a:rPr>
              <a:t>cX</a:t>
            </a:r>
            <a:r>
              <a:rPr lang="en-US" dirty="0">
                <a:ea typeface="Times New Roman" pitchFamily="-108" charset="0"/>
                <a:cs typeface="Times New Roman" pitchFamily="-108" charset="0"/>
              </a:rPr>
              <a:t> |</a:t>
            </a:r>
            <a:r>
              <a:rPr lang="en-US" dirty="0" smtClean="0">
                <a:ea typeface="Times New Roman" pitchFamily="-108" charset="0"/>
                <a:cs typeface="Times New Roman" pitchFamily="-108" charset="0"/>
              </a:rPr>
              <a:t> </a:t>
            </a:r>
            <a:r>
              <a:rPr lang="en-US" dirty="0" err="1" smtClean="0">
                <a:ea typeface="Times New Roman" pitchFamily="-108" charset="0"/>
                <a:cs typeface="Times New Roman" pitchFamily="-108" charset="0"/>
                <a:sym typeface="Symbol" pitchFamily="-108" charset="2"/>
              </a:rPr>
              <a:t>ε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 Other Variations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BNF and EBNF ideas are widely used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Exact notation differs, in spite of occasional efforts to get uniformity</a:t>
            </a:r>
            <a:endParaRPr lang="en-US" i="1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But as long as you understand the ideas, differences in notation are easy to pick 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F647-75E0-FB46-9008-2FF740911343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70E6-7CFC-2842-97BD-568722634B36}" type="slidenum">
              <a:rPr lang="en-US"/>
              <a:pPr/>
              <a:t>46</a:t>
            </a:fld>
            <a:endParaRPr 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7620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err="1">
                <a:ea typeface="Times New Roman" pitchFamily="-108" charset="0"/>
                <a:cs typeface="Times New Roman" pitchFamily="-108" charset="0"/>
              </a:rPr>
              <a:t>WhileStatement</a:t>
            </a:r>
            <a:r>
              <a:rPr lang="en-US" dirty="0">
                <a:ea typeface="Times New Roman" pitchFamily="-108" charset="0"/>
                <a:cs typeface="Times New Roman" pitchFamily="-108" charset="0"/>
              </a:rPr>
              <a:t>:</a:t>
            </a:r>
            <a:br>
              <a:rPr lang="en-US" dirty="0">
                <a:ea typeface="Times New Roman" pitchFamily="-108" charset="0"/>
                <a:cs typeface="Times New Roman" pitchFamily="-108" charset="0"/>
              </a:rPr>
            </a:br>
            <a:r>
              <a:rPr lang="en-US" dirty="0">
                <a:ea typeface="Times New Roman" pitchFamily="-108" charset="0"/>
                <a:cs typeface="Times New Roman" pitchFamily="-108" charset="0"/>
              </a:rPr>
              <a:t>	while ( </a:t>
            </a:r>
            <a:r>
              <a:rPr lang="en-US" i="1" dirty="0">
                <a:ea typeface="Times New Roman" pitchFamily="-108" charset="0"/>
                <a:cs typeface="Times New Roman" pitchFamily="-108" charset="0"/>
              </a:rPr>
              <a:t>Expression</a:t>
            </a:r>
            <a:r>
              <a:rPr lang="en-US" dirty="0">
                <a:ea typeface="Times New Roman" pitchFamily="-108" charset="0"/>
                <a:cs typeface="Times New Roman" pitchFamily="-108" charset="0"/>
              </a:rPr>
              <a:t> ) </a:t>
            </a:r>
            <a:r>
              <a:rPr lang="en-US" i="1" dirty="0">
                <a:ea typeface="Times New Roman" pitchFamily="-108" charset="0"/>
                <a:cs typeface="Times New Roman" pitchFamily="-108" charset="0"/>
              </a:rPr>
              <a:t>Statement</a:t>
            </a:r>
            <a:r>
              <a:rPr lang="en-US" dirty="0"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 dirty="0">
                <a:ea typeface="Times New Roman" pitchFamily="-108" charset="0"/>
                <a:cs typeface="Times New Roman" pitchFamily="-108" charset="0"/>
              </a:rPr>
            </a:br>
            <a:r>
              <a:rPr lang="en-US" dirty="0"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 dirty="0">
                <a:ea typeface="Times New Roman" pitchFamily="-108" charset="0"/>
                <a:cs typeface="Times New Roman" pitchFamily="-108" charset="0"/>
              </a:rPr>
            </a:br>
            <a:r>
              <a:rPr lang="en-US" i="1" dirty="0">
                <a:ea typeface="Times New Roman" pitchFamily="-108" charset="0"/>
                <a:cs typeface="Times New Roman" pitchFamily="-108" charset="0"/>
              </a:rPr>
              <a:t> </a:t>
            </a:r>
            <a:r>
              <a:rPr lang="en-US" i="1" dirty="0" err="1">
                <a:ea typeface="Times New Roman" pitchFamily="-108" charset="0"/>
                <a:cs typeface="Times New Roman" pitchFamily="-108" charset="0"/>
              </a:rPr>
              <a:t>DoStatement</a:t>
            </a:r>
            <a:r>
              <a:rPr lang="en-US" dirty="0">
                <a:ea typeface="Times New Roman" pitchFamily="-108" charset="0"/>
                <a:cs typeface="Times New Roman" pitchFamily="-108" charset="0"/>
              </a:rPr>
              <a:t>:</a:t>
            </a:r>
            <a:br>
              <a:rPr lang="en-US" dirty="0">
                <a:ea typeface="Times New Roman" pitchFamily="-108" charset="0"/>
                <a:cs typeface="Times New Roman" pitchFamily="-108" charset="0"/>
              </a:rPr>
            </a:br>
            <a:r>
              <a:rPr lang="en-US" dirty="0">
                <a:ea typeface="Times New Roman" pitchFamily="-108" charset="0"/>
                <a:cs typeface="Times New Roman" pitchFamily="-108" charset="0"/>
              </a:rPr>
              <a:t>	do </a:t>
            </a:r>
            <a:r>
              <a:rPr lang="en-US" i="1" dirty="0">
                <a:ea typeface="Times New Roman" pitchFamily="-108" charset="0"/>
                <a:cs typeface="Times New Roman" pitchFamily="-108" charset="0"/>
              </a:rPr>
              <a:t>Statement</a:t>
            </a:r>
            <a:r>
              <a:rPr lang="en-US" dirty="0">
                <a:ea typeface="Times New Roman" pitchFamily="-108" charset="0"/>
                <a:cs typeface="Times New Roman" pitchFamily="-108" charset="0"/>
              </a:rPr>
              <a:t> while ( </a:t>
            </a:r>
            <a:r>
              <a:rPr lang="en-US" i="1" dirty="0">
                <a:ea typeface="Times New Roman" pitchFamily="-108" charset="0"/>
                <a:cs typeface="Times New Roman" pitchFamily="-108" charset="0"/>
              </a:rPr>
              <a:t>Expression</a:t>
            </a:r>
            <a:r>
              <a:rPr lang="en-US" dirty="0">
                <a:ea typeface="Times New Roman" pitchFamily="-108" charset="0"/>
                <a:cs typeface="Times New Roman" pitchFamily="-108" charset="0"/>
              </a:rPr>
              <a:t> ) ;</a:t>
            </a:r>
            <a:br>
              <a:rPr lang="en-US" dirty="0">
                <a:ea typeface="Times New Roman" pitchFamily="-108" charset="0"/>
                <a:cs typeface="Times New Roman" pitchFamily="-108" charset="0"/>
              </a:rPr>
            </a:br>
            <a:r>
              <a:rPr lang="en-US" dirty="0" smtClean="0"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 dirty="0" smtClean="0">
                <a:ea typeface="Times New Roman" pitchFamily="-108" charset="0"/>
                <a:cs typeface="Times New Roman" pitchFamily="-108" charset="0"/>
              </a:rPr>
            </a:br>
            <a:r>
              <a:rPr lang="en-US" i="1" dirty="0" err="1" smtClean="0">
                <a:ea typeface="Times New Roman" pitchFamily="-108" charset="0"/>
                <a:cs typeface="Times New Roman" pitchFamily="-108" charset="0"/>
              </a:rPr>
              <a:t>BasicForStatement</a:t>
            </a:r>
            <a:r>
              <a:rPr lang="en-US" dirty="0">
                <a:ea typeface="Times New Roman" pitchFamily="-108" charset="0"/>
                <a:cs typeface="Times New Roman" pitchFamily="-108" charset="0"/>
              </a:rPr>
              <a:t>:</a:t>
            </a:r>
            <a:br>
              <a:rPr lang="en-US" dirty="0">
                <a:ea typeface="Times New Roman" pitchFamily="-108" charset="0"/>
                <a:cs typeface="Times New Roman" pitchFamily="-108" charset="0"/>
              </a:rPr>
            </a:br>
            <a:r>
              <a:rPr lang="en-US" dirty="0">
                <a:ea typeface="Times New Roman" pitchFamily="-108" charset="0"/>
                <a:cs typeface="Times New Roman" pitchFamily="-108" charset="0"/>
              </a:rPr>
              <a:t>	for ( </a:t>
            </a:r>
            <a:r>
              <a:rPr lang="en-US" i="1" dirty="0" err="1">
                <a:ea typeface="Times New Roman" pitchFamily="-108" charset="0"/>
                <a:cs typeface="Times New Roman" pitchFamily="-108" charset="0"/>
              </a:rPr>
              <a:t>ForInit</a:t>
            </a:r>
            <a:r>
              <a:rPr lang="en-US" i="1" baseline="-30000" dirty="0" err="1">
                <a:ea typeface="Times New Roman" pitchFamily="-108" charset="0"/>
                <a:cs typeface="Times New Roman" pitchFamily="-108" charset="0"/>
              </a:rPr>
              <a:t>opt</a:t>
            </a:r>
            <a:r>
              <a:rPr lang="en-US" dirty="0">
                <a:ea typeface="Times New Roman" pitchFamily="-108" charset="0"/>
                <a:cs typeface="Times New Roman" pitchFamily="-108" charset="0"/>
              </a:rPr>
              <a:t> ; </a:t>
            </a:r>
            <a:r>
              <a:rPr lang="en-US" i="1" dirty="0" err="1">
                <a:ea typeface="Times New Roman" pitchFamily="-108" charset="0"/>
                <a:cs typeface="Times New Roman" pitchFamily="-108" charset="0"/>
              </a:rPr>
              <a:t>Expression</a:t>
            </a:r>
            <a:r>
              <a:rPr lang="en-US" i="1" baseline="-30000" dirty="0" err="1">
                <a:ea typeface="Times New Roman" pitchFamily="-108" charset="0"/>
                <a:cs typeface="Times New Roman" pitchFamily="-108" charset="0"/>
              </a:rPr>
              <a:t>opt</a:t>
            </a:r>
            <a:r>
              <a:rPr lang="en-US" dirty="0">
                <a:ea typeface="Times New Roman" pitchFamily="-108" charset="0"/>
                <a:cs typeface="Times New Roman" pitchFamily="-108" charset="0"/>
              </a:rPr>
              <a:t> ; </a:t>
            </a:r>
            <a:r>
              <a:rPr lang="en-US" i="1" dirty="0" err="1">
                <a:ea typeface="Times New Roman" pitchFamily="-108" charset="0"/>
                <a:cs typeface="Times New Roman" pitchFamily="-108" charset="0"/>
              </a:rPr>
              <a:t>ForUpdate</a:t>
            </a:r>
            <a:r>
              <a:rPr lang="en-US" i="1" baseline="-30000" dirty="0" err="1">
                <a:ea typeface="Times New Roman" pitchFamily="-108" charset="0"/>
                <a:cs typeface="Times New Roman" pitchFamily="-108" charset="0"/>
              </a:rPr>
              <a:t>opt</a:t>
            </a:r>
            <a:r>
              <a:rPr lang="en-US" dirty="0">
                <a:ea typeface="Times New Roman" pitchFamily="-108" charset="0"/>
                <a:cs typeface="Times New Roman" pitchFamily="-108" charset="0"/>
              </a:rPr>
              <a:t>)</a:t>
            </a:r>
            <a:br>
              <a:rPr lang="en-US" dirty="0">
                <a:ea typeface="Times New Roman" pitchFamily="-108" charset="0"/>
                <a:cs typeface="Times New Roman" pitchFamily="-108" charset="0"/>
              </a:rPr>
            </a:br>
            <a:r>
              <a:rPr lang="en-US" dirty="0">
                <a:ea typeface="Times New Roman" pitchFamily="-108" charset="0"/>
                <a:cs typeface="Times New Roman" pitchFamily="-108" charset="0"/>
              </a:rPr>
              <a:t>                             </a:t>
            </a:r>
            <a:r>
              <a:rPr lang="en-US" i="1" dirty="0">
                <a:ea typeface="Times New Roman" pitchFamily="-108" charset="0"/>
                <a:cs typeface="Times New Roman" pitchFamily="-108" charset="0"/>
              </a:rPr>
              <a:t>Statement</a:t>
            </a:r>
            <a:br>
              <a:rPr lang="en-US" i="1" dirty="0">
                <a:ea typeface="Times New Roman" pitchFamily="-108" charset="0"/>
                <a:cs typeface="Times New Roman" pitchFamily="-108" charset="0"/>
              </a:rPr>
            </a:br>
            <a:endParaRPr lang="en-US" i="1" dirty="0">
              <a:ea typeface="Times New Roman" pitchFamily="-108" charset="0"/>
              <a:cs typeface="Times New Roman" pitchFamily="-108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ea typeface="Times New Roman" pitchFamily="-108" charset="0"/>
                <a:cs typeface="Times New Roman" pitchFamily="-108" charset="0"/>
              </a:rPr>
              <a:t>		[from </a:t>
            </a:r>
            <a:r>
              <a:rPr lang="en-US" i="1" dirty="0">
                <a:ea typeface="Times New Roman" pitchFamily="-108" charset="0"/>
                <a:cs typeface="Times New Roman" pitchFamily="-108" charset="0"/>
              </a:rPr>
              <a:t>The Java™ Language Specification</a:t>
            </a:r>
            <a:r>
              <a:rPr lang="en-US" dirty="0" smtClean="0">
                <a:ea typeface="Times New Roman" pitchFamily="-108" charset="0"/>
                <a:cs typeface="Times New Roman" pitchFamily="-108" charset="0"/>
              </a:rPr>
              <a:t>, </a:t>
            </a:r>
            <a:r>
              <a:rPr lang="en-US" dirty="0"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 dirty="0">
                <a:ea typeface="Times New Roman" pitchFamily="-108" charset="0"/>
                <a:cs typeface="Times New Roman" pitchFamily="-108" charset="0"/>
              </a:rPr>
            </a:br>
            <a:r>
              <a:rPr lang="en-US" dirty="0">
                <a:ea typeface="Times New Roman" pitchFamily="-108" charset="0"/>
                <a:cs typeface="Times New Roman" pitchFamily="-108" charset="0"/>
              </a:rPr>
              <a:t>            	</a:t>
            </a:r>
            <a:r>
              <a:rPr lang="en-US" dirty="0" smtClean="0">
                <a:ea typeface="Times New Roman" pitchFamily="-108" charset="0"/>
                <a:cs typeface="Times New Roman" pitchFamily="-108" charset="0"/>
              </a:rPr>
              <a:t>	Third Edition, James </a:t>
            </a:r>
            <a:r>
              <a:rPr lang="en-US" dirty="0">
                <a:ea typeface="Times New Roman" pitchFamily="-108" charset="0"/>
                <a:cs typeface="Times New Roman" pitchFamily="-108" charset="0"/>
              </a:rPr>
              <a:t>Gosling et. al.]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7168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use grammars to define programming language syntax, both lexical structure and phrase structure</a:t>
            </a:r>
          </a:p>
          <a:p>
            <a:r>
              <a:rPr lang="en-US"/>
              <a:t>Connection between theory and practice</a:t>
            </a:r>
          </a:p>
          <a:p>
            <a:pPr lvl="1"/>
            <a:r>
              <a:rPr lang="en-US"/>
              <a:t>Two grammars, two compiler passes</a:t>
            </a:r>
          </a:p>
          <a:p>
            <a:pPr lvl="1"/>
            <a:r>
              <a:rPr lang="en-US"/>
              <a:t>Parser-generators can write code for those two passes automatically from grammars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084-CCBA-2D4B-9C3A-5C3808E7F792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Conclusion, Continued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Multiple audiences for a grammar</a:t>
            </a:r>
          </a:p>
          <a:p>
            <a:pPr lvl="1">
              <a:lnSpc>
                <a:spcPct val="90000"/>
              </a:lnSpc>
            </a:pPr>
            <a:r>
              <a:rPr lang="en-US"/>
              <a:t>Novices want to find out what legal programs look like</a:t>
            </a:r>
          </a:p>
          <a:p>
            <a:pPr lvl="1">
              <a:lnSpc>
                <a:spcPct val="90000"/>
              </a:lnSpc>
            </a:pPr>
            <a:r>
              <a:rPr lang="en-US"/>
              <a:t>Experts—advanced users and language system implementers—want an exact, detailed definition</a:t>
            </a:r>
          </a:p>
          <a:p>
            <a:pPr lvl="1">
              <a:lnSpc>
                <a:spcPct val="90000"/>
              </a:lnSpc>
            </a:pPr>
            <a:r>
              <a:rPr lang="en-US"/>
              <a:t>Tools—parser and scanner generators—want an exact, detailed definition in a particular, machine-readable 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451E-6ACA-7048-BB48-7E14579B637B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The Grammar Works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876800"/>
          </a:xfrm>
        </p:spPr>
        <p:txBody>
          <a:bodyPr/>
          <a:lstStyle/>
          <a:p>
            <a:r>
              <a:rPr lang="en-US"/>
              <a:t>The grammar is a set of rules that say how to build a tree—a </a:t>
            </a:r>
            <a:r>
              <a:rPr lang="en-US" i="1"/>
              <a:t>parse tree</a:t>
            </a:r>
            <a:endParaRPr lang="en-US"/>
          </a:p>
          <a:p>
            <a:r>
              <a:rPr lang="en-US"/>
              <a:t>You put &lt;</a:t>
            </a:r>
            <a:r>
              <a:rPr lang="en-US" i="1"/>
              <a:t>S</a:t>
            </a:r>
            <a:r>
              <a:rPr lang="en-US"/>
              <a:t>&gt; at the root of the tree</a:t>
            </a:r>
          </a:p>
          <a:p>
            <a:r>
              <a:rPr lang="en-US"/>
              <a:t>The grammar’s rules say how children can be added at any point in the tree</a:t>
            </a:r>
          </a:p>
          <a:p>
            <a:r>
              <a:rPr lang="en-US"/>
              <a:t>For instance, the rule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says you can add nodes &lt;</a:t>
            </a:r>
            <a:r>
              <a:rPr lang="en-US" i="1"/>
              <a:t>NP</a:t>
            </a:r>
            <a:r>
              <a:rPr lang="en-US"/>
              <a:t>&gt;, &lt;</a:t>
            </a:r>
            <a:r>
              <a:rPr lang="en-US" i="1"/>
              <a:t>V</a:t>
            </a:r>
            <a:r>
              <a:rPr lang="en-US"/>
              <a:t>&gt;, and &lt;</a:t>
            </a:r>
            <a:r>
              <a:rPr lang="en-US" i="1"/>
              <a:t>NP</a:t>
            </a:r>
            <a:r>
              <a:rPr lang="en-US"/>
              <a:t>&gt;, in that order, as children of &lt;</a:t>
            </a:r>
            <a:r>
              <a:rPr lang="en-US" i="1"/>
              <a:t>S</a:t>
            </a:r>
            <a:r>
              <a:rPr lang="en-US"/>
              <a:t>&gt;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229-84F1-2742-B53D-B6F91BF3744E}" type="slidenum">
              <a:rPr lang="en-US"/>
              <a:pPr/>
              <a:t>5</a:t>
            </a:fld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09800" y="48768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&lt;</a:t>
            </a:r>
            <a:r>
              <a:rPr lang="en-US" i="1"/>
              <a:t>S</a:t>
            </a:r>
            <a:r>
              <a:rPr lang="en-US"/>
              <a:t>&gt; ::= &lt;</a:t>
            </a:r>
            <a:r>
              <a:rPr lang="en-US" i="1"/>
              <a:t>NP</a:t>
            </a:r>
            <a:r>
              <a:rPr lang="en-US"/>
              <a:t>&gt; &lt;</a:t>
            </a:r>
            <a:r>
              <a:rPr lang="en-US" i="1"/>
              <a:t>V</a:t>
            </a:r>
            <a:r>
              <a:rPr lang="en-US"/>
              <a:t>&gt; &lt;</a:t>
            </a:r>
            <a:r>
              <a:rPr lang="en-US" i="1"/>
              <a:t>NP</a:t>
            </a:r>
            <a:r>
              <a:rPr lang="en-US"/>
              <a:t>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Parse Tree</a:t>
            </a:r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BB4B-2797-4747-8852-C29C188257A3}" type="slidenum">
              <a:rPr lang="en-US"/>
              <a:pPr/>
              <a:t>6</a:t>
            </a:fld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267200" y="1600200"/>
            <a:ext cx="67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&lt;</a:t>
            </a:r>
            <a:r>
              <a:rPr lang="en-US" i="1"/>
              <a:t>S</a:t>
            </a:r>
            <a:r>
              <a:rPr lang="en-US"/>
              <a:t>&gt;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444875" y="2320925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&lt;</a:t>
            </a:r>
            <a:r>
              <a:rPr lang="en-US" i="1"/>
              <a:t>NP</a:t>
            </a:r>
            <a:r>
              <a:rPr lang="en-US"/>
              <a:t>&gt; &lt;</a:t>
            </a:r>
            <a:r>
              <a:rPr lang="en-US" i="1"/>
              <a:t>V</a:t>
            </a:r>
            <a:r>
              <a:rPr lang="en-US"/>
              <a:t>&gt; &lt;</a:t>
            </a:r>
            <a:r>
              <a:rPr lang="en-US" i="1"/>
              <a:t>NP</a:t>
            </a:r>
            <a:r>
              <a:rPr lang="en-US"/>
              <a:t>&gt;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273675" y="3159125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&lt;</a:t>
            </a:r>
            <a:r>
              <a:rPr lang="en-US" i="1"/>
              <a:t>A</a:t>
            </a:r>
            <a:r>
              <a:rPr lang="en-US"/>
              <a:t>&gt; &lt;</a:t>
            </a:r>
            <a:r>
              <a:rPr lang="en-US" i="1"/>
              <a:t>N</a:t>
            </a:r>
            <a:r>
              <a:rPr lang="en-US"/>
              <a:t>&gt;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378075" y="3159125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&lt;</a:t>
            </a:r>
            <a:r>
              <a:rPr lang="en-US" i="1"/>
              <a:t>A</a:t>
            </a:r>
            <a:r>
              <a:rPr lang="en-US"/>
              <a:t>&gt; &lt;</a:t>
            </a:r>
            <a:r>
              <a:rPr lang="en-US" i="1"/>
              <a:t>N</a:t>
            </a:r>
            <a:r>
              <a:rPr lang="en-US"/>
              <a:t>&gt;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378075" y="4098925"/>
            <a:ext cx="731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the</a:t>
            </a:r>
            <a:endParaRPr lang="en-US" b="1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140075" y="4064000"/>
            <a:ext cx="731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dog</a:t>
            </a:r>
            <a:endParaRPr lang="en-US" b="1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273675" y="4073525"/>
            <a:ext cx="731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the</a:t>
            </a:r>
            <a:endParaRPr lang="en-US" b="1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035675" y="4064000"/>
            <a:ext cx="731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cat</a:t>
            </a:r>
            <a:endParaRPr lang="en-US" b="1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130675" y="3184525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loves</a:t>
            </a:r>
            <a:endParaRPr lang="en-US" b="1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H="1">
            <a:off x="3978275" y="201612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4587875" y="20161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4587875" y="201612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2759075" y="2701925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H="1">
            <a:off x="3368675" y="2701925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5273675" y="2701925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5273675" y="2701925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2682875" y="35401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3368675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4587875" y="2701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5578475" y="35401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6264275" y="35401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Programming Language Grammar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352800"/>
            <a:ext cx="77724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 expression can be the sum of two expressions, or the product of two expressions, or a parenthesized subexpression</a:t>
            </a:r>
          </a:p>
          <a:p>
            <a:pPr>
              <a:lnSpc>
                <a:spcPct val="90000"/>
              </a:lnSpc>
            </a:pPr>
            <a:r>
              <a:rPr lang="en-US"/>
              <a:t>Or it can be one of the variables </a:t>
            </a:r>
            <a:r>
              <a:rPr lang="en-US" b="1">
                <a:latin typeface="Courier New" pitchFamily="-108" charset="0"/>
              </a:rPr>
              <a:t>a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b</a:t>
            </a:r>
            <a:r>
              <a:rPr lang="en-US"/>
              <a:t> or </a:t>
            </a:r>
            <a:r>
              <a:rPr lang="en-US" b="1">
                <a:latin typeface="Courier New" pitchFamily="-108" charset="0"/>
              </a:rPr>
              <a:t>c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FFD-0337-D144-A8DE-08A2DF30282F}" type="slidenum">
              <a:rPr lang="en-US"/>
              <a:pPr/>
              <a:t>7</a:t>
            </a:fld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990600" y="1920875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::=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+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|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*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 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|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( 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ea typeface="Times New Roman" pitchFamily="-108" charset="0"/>
                <a:cs typeface="Times New Roman" pitchFamily="-108" charset="0"/>
              </a:rPr>
              <a:t>exp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&gt;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)</a:t>
            </a:r>
            <a:b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      </a:t>
            </a:r>
            <a:r>
              <a:rPr lang="en-US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|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a </a:t>
            </a:r>
            <a:r>
              <a:rPr lang="en-US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|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b </a:t>
            </a:r>
            <a:r>
              <a:rPr lang="en-US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|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c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Parse Tree</a:t>
            </a:r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6DC2-A722-3A41-A718-AFE0BB64B0D9}" type="slidenum">
              <a:rPr lang="en-US"/>
              <a:pPr/>
              <a:t>8</a:t>
            </a:fld>
            <a:endParaRPr lang="en-US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638800" y="1524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&lt;</a:t>
            </a:r>
            <a:r>
              <a:rPr lang="en-US" i="1"/>
              <a:t>exp</a:t>
            </a:r>
            <a:r>
              <a:rPr lang="en-US"/>
              <a:t>&gt;</a:t>
            </a:r>
            <a:endParaRPr lang="en-US" b="1">
              <a:latin typeface="Courier New" pitchFamily="-108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038600" y="4495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&lt;</a:t>
            </a:r>
            <a:r>
              <a:rPr lang="en-US" i="1"/>
              <a:t>exp</a:t>
            </a:r>
            <a:r>
              <a:rPr lang="en-US"/>
              <a:t>&gt; </a:t>
            </a:r>
            <a:r>
              <a:rPr lang="en-US" b="1">
                <a:latin typeface="Courier New" pitchFamily="-108" charset="0"/>
              </a:rPr>
              <a:t>+</a:t>
            </a:r>
            <a:r>
              <a:rPr lang="en-US"/>
              <a:t> &lt;</a:t>
            </a:r>
            <a:r>
              <a:rPr lang="en-US" i="1"/>
              <a:t>exp</a:t>
            </a:r>
            <a:r>
              <a:rPr lang="en-US"/>
              <a:t>&gt;</a:t>
            </a:r>
            <a:endParaRPr lang="en-US" b="1">
              <a:latin typeface="Courier New" pitchFamily="-108" charset="0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410200" y="23622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(</a:t>
            </a:r>
            <a:r>
              <a:rPr lang="en-US"/>
              <a:t> &lt;</a:t>
            </a:r>
            <a:r>
              <a:rPr lang="en-US" i="1"/>
              <a:t>exp</a:t>
            </a:r>
            <a:r>
              <a:rPr lang="en-US"/>
              <a:t>&gt; </a:t>
            </a:r>
            <a:r>
              <a:rPr lang="en-US" b="1">
                <a:latin typeface="Courier New" pitchFamily="-108" charset="0"/>
              </a:rPr>
              <a:t>)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5105400" y="31242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&lt;</a:t>
            </a:r>
            <a:r>
              <a:rPr lang="en-US" i="1"/>
              <a:t>exp</a:t>
            </a:r>
            <a:r>
              <a:rPr lang="en-US"/>
              <a:t>&gt; </a:t>
            </a:r>
            <a:r>
              <a:rPr lang="en-US" b="1">
                <a:latin typeface="Courier New" pitchFamily="-108" charset="0"/>
              </a:rPr>
              <a:t>*</a:t>
            </a:r>
            <a:r>
              <a:rPr lang="en-US"/>
              <a:t> &lt;</a:t>
            </a:r>
            <a:r>
              <a:rPr lang="en-US" i="1"/>
              <a:t>exp</a:t>
            </a:r>
            <a:r>
              <a:rPr lang="en-US"/>
              <a:t>&gt;</a:t>
            </a:r>
            <a:endParaRPr lang="en-US" b="1">
              <a:latin typeface="Courier New" pitchFamily="-108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343400" y="3733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(</a:t>
            </a:r>
            <a:r>
              <a:rPr lang="en-US"/>
              <a:t> &lt;</a:t>
            </a:r>
            <a:r>
              <a:rPr lang="en-US" i="1"/>
              <a:t>exp</a:t>
            </a:r>
            <a:r>
              <a:rPr lang="en-US"/>
              <a:t>&gt; </a:t>
            </a:r>
            <a:r>
              <a:rPr lang="en-US" b="1">
                <a:latin typeface="Courier New" pitchFamily="-108" charset="0"/>
              </a:rPr>
              <a:t>)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a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54102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b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1371600" y="29718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((a+b)*c)</a:t>
            </a: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H="1">
            <a:off x="5638800" y="2057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6096000" y="205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60960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H="1">
            <a:off x="5638800" y="2743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6096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6096000" y="2743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67056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55626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flipH="1">
            <a:off x="5181600" y="3505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4572000" y="3505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H="1">
            <a:off x="4572000" y="4114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0292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5029200" y="4114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4495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5562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83971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Grammar and parse tree examples</a:t>
            </a:r>
          </a:p>
          <a:p>
            <a:r>
              <a:rPr lang="en-US"/>
              <a:t>BNF and parse tree definitions</a:t>
            </a:r>
          </a:p>
          <a:p>
            <a:r>
              <a:rPr lang="en-US">
                <a:solidFill>
                  <a:schemeClr val="bg2"/>
                </a:solidFill>
              </a:rPr>
              <a:t>Constructing grammars</a:t>
            </a:r>
          </a:p>
          <a:p>
            <a:r>
              <a:rPr lang="en-US">
                <a:solidFill>
                  <a:schemeClr val="bg2"/>
                </a:solidFill>
              </a:rPr>
              <a:t>Phrase structure and lexical structure</a:t>
            </a:r>
          </a:p>
          <a:p>
            <a:r>
              <a:rPr lang="en-US">
                <a:solidFill>
                  <a:schemeClr val="bg2"/>
                </a:solidFill>
              </a:rPr>
              <a:t>Other grammar forms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930F-2911-1A4D-943F-E960058C032C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1413</TotalTime>
  <Words>3294</Words>
  <Application>Microsoft PowerPoint</Application>
  <PresentationFormat>On-screen Show (4:3)</PresentationFormat>
  <Paragraphs>436</Paragraphs>
  <Slides>48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parse trees</vt:lpstr>
      <vt:lpstr>Defining Program Syntax</vt:lpstr>
      <vt:lpstr>Syntax And Semantics</vt:lpstr>
      <vt:lpstr>Outline</vt:lpstr>
      <vt:lpstr>An English Grammar</vt:lpstr>
      <vt:lpstr>How The Grammar Works</vt:lpstr>
      <vt:lpstr>A Parse Tree</vt:lpstr>
      <vt:lpstr>A Programming Language Grammar</vt:lpstr>
      <vt:lpstr>A Parse Tree</vt:lpstr>
      <vt:lpstr>Outline</vt:lpstr>
      <vt:lpstr>Slide 10</vt:lpstr>
      <vt:lpstr>BNF Grammar Definition</vt:lpstr>
      <vt:lpstr>Definition, Continued</vt:lpstr>
      <vt:lpstr>Definition, Continued</vt:lpstr>
      <vt:lpstr>Alternatives</vt:lpstr>
      <vt:lpstr>Example</vt:lpstr>
      <vt:lpstr>Empty</vt:lpstr>
      <vt:lpstr>Parse Trees</vt:lpstr>
      <vt:lpstr>Practice</vt:lpstr>
      <vt:lpstr>Compiler Note</vt:lpstr>
      <vt:lpstr>Language Definition</vt:lpstr>
      <vt:lpstr>Outline</vt:lpstr>
      <vt:lpstr>Constructing Grammars</vt:lpstr>
      <vt:lpstr>Example, Continued</vt:lpstr>
      <vt:lpstr>Example, Continued</vt:lpstr>
      <vt:lpstr>Example, Continued</vt:lpstr>
      <vt:lpstr>Outline</vt:lpstr>
      <vt:lpstr>Where Do Tokens Come From?</vt:lpstr>
      <vt:lpstr>Lexical Structure And Phrase Structure</vt:lpstr>
      <vt:lpstr>One Grammar For Both</vt:lpstr>
      <vt:lpstr>Separate Grammars</vt:lpstr>
      <vt:lpstr>Separate Compiler Passes</vt:lpstr>
      <vt:lpstr>Historical Note #1</vt:lpstr>
      <vt:lpstr>Historical Note #2</vt:lpstr>
      <vt:lpstr>Outline</vt:lpstr>
      <vt:lpstr>Other Grammar Forms</vt:lpstr>
      <vt:lpstr>BNF Variations</vt:lpstr>
      <vt:lpstr>EBNF Variations</vt:lpstr>
      <vt:lpstr>EBNF Examples</vt:lpstr>
      <vt:lpstr>Syntax Diagrams</vt:lpstr>
      <vt:lpstr>Bypasses</vt:lpstr>
      <vt:lpstr>Branching</vt:lpstr>
      <vt:lpstr>Loops</vt:lpstr>
      <vt:lpstr>Syntax Diagrams, Pro and Con</vt:lpstr>
      <vt:lpstr>Formal Context-Free Grammars</vt:lpstr>
      <vt:lpstr>Many Other Variations</vt:lpstr>
      <vt:lpstr>Example</vt:lpstr>
      <vt:lpstr>Conclusion</vt:lpstr>
      <vt:lpstr>Conclusion, Continued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Program Syntax</dc:title>
  <dc:subject>Textbook, Chapter Two</dc:subject>
  <dc:creator>Adam Webber</dc:creator>
  <cp:lastModifiedBy>Adam Webber</cp:lastModifiedBy>
  <cp:revision>21</cp:revision>
  <dcterms:created xsi:type="dcterms:W3CDTF">2009-07-09T20:18:13Z</dcterms:created>
  <dcterms:modified xsi:type="dcterms:W3CDTF">2009-07-09T20:27:32Z</dcterms:modified>
</cp:coreProperties>
</file>