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embeddings/oleObject5.bin" ContentType="application/vnd.openxmlformats-officedocument.oleObject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95" r:id="rId4"/>
    <p:sldId id="258" r:id="rId5"/>
    <p:sldId id="306" r:id="rId6"/>
    <p:sldId id="313" r:id="rId7"/>
    <p:sldId id="314" r:id="rId8"/>
    <p:sldId id="315" r:id="rId9"/>
    <p:sldId id="316" r:id="rId10"/>
    <p:sldId id="263" r:id="rId11"/>
    <p:sldId id="260" r:id="rId12"/>
    <p:sldId id="264" r:id="rId13"/>
    <p:sldId id="265" r:id="rId14"/>
    <p:sldId id="266" r:id="rId15"/>
    <p:sldId id="267" r:id="rId16"/>
    <p:sldId id="317" r:id="rId17"/>
    <p:sldId id="261" r:id="rId18"/>
    <p:sldId id="268" r:id="rId19"/>
    <p:sldId id="269" r:id="rId20"/>
    <p:sldId id="270" r:id="rId21"/>
    <p:sldId id="271" r:id="rId22"/>
    <p:sldId id="282" r:id="rId23"/>
    <p:sldId id="318" r:id="rId24"/>
    <p:sldId id="262" r:id="rId25"/>
    <p:sldId id="276" r:id="rId26"/>
    <p:sldId id="278" r:id="rId27"/>
    <p:sldId id="279" r:id="rId28"/>
    <p:sldId id="296" r:id="rId29"/>
    <p:sldId id="280" r:id="rId30"/>
    <p:sldId id="297" r:id="rId31"/>
    <p:sldId id="274" r:id="rId32"/>
    <p:sldId id="298" r:id="rId33"/>
    <p:sldId id="299" r:id="rId34"/>
    <p:sldId id="319" r:id="rId35"/>
    <p:sldId id="281" r:id="rId36"/>
    <p:sldId id="300" r:id="rId37"/>
    <p:sldId id="301" r:id="rId38"/>
    <p:sldId id="320" r:id="rId39"/>
    <p:sldId id="288" r:id="rId40"/>
    <p:sldId id="289" r:id="rId41"/>
    <p:sldId id="294" r:id="rId42"/>
    <p:sldId id="321" r:id="rId43"/>
    <p:sldId id="302" r:id="rId44"/>
    <p:sldId id="303" r:id="rId45"/>
    <p:sldId id="272" r:id="rId46"/>
    <p:sldId id="304" r:id="rId47"/>
    <p:sldId id="285" r:id="rId48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23331" autoAdjust="0"/>
    <p:restoredTop sz="90929"/>
  </p:normalViewPr>
  <p:slideViewPr>
    <p:cSldViewPr>
      <p:cViewPr varScale="1">
        <p:scale>
          <a:sx n="148" d="100"/>
          <a:sy n="148" d="100"/>
        </p:scale>
        <p:origin x="-104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74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handoutMaster" Target="handoutMasters/handoutMaster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35" Type="http://schemas.openxmlformats.org/officeDocument/2006/relationships/slide" Target="slides/slide34.xml"/><Relationship Id="rId51" Type="http://schemas.openxmlformats.org/officeDocument/2006/relationships/printerSettings" Target="printerSettings/printerSettings1.bin"/><Relationship Id="rId55" Type="http://schemas.openxmlformats.org/officeDocument/2006/relationships/tableStyles" Target="tableStyle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presProps" Target="presProps.xml"/><Relationship Id="rId54" Type="http://schemas.openxmlformats.org/officeDocument/2006/relationships/theme" Target="theme/theme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viewProps" Target="view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2A6EDE12-420D-7E47-B4FD-390A4EF501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1EC9346C-03A5-A040-9319-65130943A84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4C7D1-58BF-AE48-8453-23C8658F752A}" type="slidenum">
              <a:rPr lang="en-US"/>
              <a:pPr/>
              <a:t>1</a:t>
            </a:fld>
            <a:endParaRPr lang="en-US"/>
          </a:p>
        </p:txBody>
      </p:sp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199C1-E23F-F645-884A-5D20C9E40482}" type="slidenum">
              <a:rPr lang="en-US"/>
              <a:pPr/>
              <a:t>10</a:t>
            </a:fld>
            <a:endParaRPr lang="en-US"/>
          </a:p>
        </p:txBody>
      </p:sp>
      <p:sp>
        <p:nvSpPr>
          <p:cNvPr id="12288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68A41-D2D5-BE41-9F8D-7C7A8DED35D4}" type="slidenum">
              <a:rPr lang="en-US"/>
              <a:pPr/>
              <a:t>11</a:t>
            </a:fld>
            <a:endParaRPr lang="en-US"/>
          </a:p>
        </p:txBody>
      </p:sp>
      <p:sp>
        <p:nvSpPr>
          <p:cNvPr id="12185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0D2F0-9184-2847-B990-07917DF74FFB}" type="slidenum">
              <a:rPr lang="en-US"/>
              <a:pPr/>
              <a:t>12</a:t>
            </a:fld>
            <a:endParaRPr lang="en-US"/>
          </a:p>
        </p:txBody>
      </p:sp>
      <p:sp>
        <p:nvSpPr>
          <p:cNvPr id="12083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E7BD5-DD12-AE4D-BD1B-7E86E9F601B0}" type="slidenum">
              <a:rPr lang="en-US"/>
              <a:pPr/>
              <a:t>13</a:t>
            </a:fld>
            <a:endParaRPr lang="en-US"/>
          </a:p>
        </p:txBody>
      </p:sp>
      <p:sp>
        <p:nvSpPr>
          <p:cNvPr id="11981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8E3A8-109A-8F41-8484-47A3146269F3}" type="slidenum">
              <a:rPr lang="en-US"/>
              <a:pPr/>
              <a:t>14</a:t>
            </a:fld>
            <a:endParaRPr lang="en-US"/>
          </a:p>
        </p:txBody>
      </p:sp>
      <p:sp>
        <p:nvSpPr>
          <p:cNvPr id="11878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CD616-AB51-E44A-B515-DE29B5398E82}" type="slidenum">
              <a:rPr lang="en-US"/>
              <a:pPr/>
              <a:t>15</a:t>
            </a:fld>
            <a:endParaRPr lang="en-US"/>
          </a:p>
        </p:txBody>
      </p:sp>
      <p:sp>
        <p:nvSpPr>
          <p:cNvPr id="11776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1A917-5F2E-BA4B-A72B-C90485E35C44}" type="slidenum">
              <a:rPr lang="en-US"/>
              <a:pPr/>
              <a:t>16</a:t>
            </a:fld>
            <a:endParaRPr lang="en-US"/>
          </a:p>
        </p:txBody>
      </p:sp>
      <p:sp>
        <p:nvSpPr>
          <p:cNvPr id="11673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ED396-1D86-4A4E-B728-B8C3761CB61A}" type="slidenum">
              <a:rPr lang="en-US"/>
              <a:pPr/>
              <a:t>17</a:t>
            </a:fld>
            <a:endParaRPr lang="en-US"/>
          </a:p>
        </p:txBody>
      </p:sp>
      <p:sp>
        <p:nvSpPr>
          <p:cNvPr id="11571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3E840-7846-CD44-88E5-750ABD480AEE}" type="slidenum">
              <a:rPr lang="en-US"/>
              <a:pPr/>
              <a:t>18</a:t>
            </a:fld>
            <a:endParaRPr lang="en-US"/>
          </a:p>
        </p:txBody>
      </p:sp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95731-0CE4-1042-B894-BF182E7164EA}" type="slidenum">
              <a:rPr lang="en-US"/>
              <a:pPr/>
              <a:t>19</a:t>
            </a:fld>
            <a:endParaRPr lang="en-US"/>
          </a:p>
        </p:txBody>
      </p:sp>
      <p:sp>
        <p:nvSpPr>
          <p:cNvPr id="11469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E2F375-1E05-B545-AD9B-1503C97475FB}" type="slidenum">
              <a:rPr lang="en-US"/>
              <a:pPr/>
              <a:t>2</a:t>
            </a:fld>
            <a:endParaRPr lang="en-US"/>
          </a:p>
        </p:txBody>
      </p:sp>
      <p:sp>
        <p:nvSpPr>
          <p:cNvPr id="131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4771B-9065-B044-BE08-3BCB6387E52D}" type="slidenum">
              <a:rPr lang="en-US"/>
              <a:pPr/>
              <a:t>20</a:t>
            </a:fld>
            <a:endParaRPr lang="en-US"/>
          </a:p>
        </p:txBody>
      </p:sp>
      <p:sp>
        <p:nvSpPr>
          <p:cNvPr id="11366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664AF-8046-CF43-9CB6-1826DA324EFC}" type="slidenum">
              <a:rPr lang="en-US"/>
              <a:pPr/>
              <a:t>21</a:t>
            </a:fld>
            <a:endParaRPr lang="en-US"/>
          </a:p>
        </p:txBody>
      </p:sp>
      <p:sp>
        <p:nvSpPr>
          <p:cNvPr id="11264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9901D-299D-B242-AAC2-73847785AC7B}" type="slidenum">
              <a:rPr lang="en-US"/>
              <a:pPr/>
              <a:t>22</a:t>
            </a:fld>
            <a:endParaRPr lang="en-US"/>
          </a:p>
        </p:txBody>
      </p:sp>
      <p:sp>
        <p:nvSpPr>
          <p:cNvPr id="11161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105D7-21A6-494C-B6E2-E2CBB7362EE6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97363-756A-CF49-AB17-060B3DCFCBBB}" type="slidenum">
              <a:rPr lang="en-US"/>
              <a:pPr/>
              <a:t>24</a:t>
            </a:fld>
            <a:endParaRPr lang="en-US"/>
          </a:p>
        </p:txBody>
      </p:sp>
      <p:sp>
        <p:nvSpPr>
          <p:cNvPr id="10957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F4221-7405-0745-9848-BC416E7E3021}" type="slidenum">
              <a:rPr lang="en-US"/>
              <a:pPr/>
              <a:t>25</a:t>
            </a:fld>
            <a:endParaRPr lang="en-US"/>
          </a:p>
        </p:txBody>
      </p:sp>
      <p:sp>
        <p:nvSpPr>
          <p:cNvPr id="10854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242E5-7D92-D94F-A179-D6FD199AEC49}" type="slidenum">
              <a:rPr lang="en-US"/>
              <a:pPr/>
              <a:t>26</a:t>
            </a:fld>
            <a:endParaRPr lang="en-US"/>
          </a:p>
        </p:txBody>
      </p:sp>
      <p:sp>
        <p:nvSpPr>
          <p:cNvPr id="10752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A332A-2143-FC42-A61D-F21646FD4B9C}" type="slidenum">
              <a:rPr lang="en-US"/>
              <a:pPr/>
              <a:t>27</a:t>
            </a:fld>
            <a:endParaRPr lang="en-US"/>
          </a:p>
        </p:txBody>
      </p:sp>
      <p:sp>
        <p:nvSpPr>
          <p:cNvPr id="10649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B128D-492E-B845-A693-EA44A11E493E}" type="slidenum">
              <a:rPr lang="en-US"/>
              <a:pPr/>
              <a:t>28</a:t>
            </a:fld>
            <a:endParaRPr lang="en-US"/>
          </a:p>
        </p:txBody>
      </p:sp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78CCF-7C87-A441-ABB2-4779A4A52956}" type="slidenum">
              <a:rPr lang="en-US"/>
              <a:pPr/>
              <a:t>29</a:t>
            </a:fld>
            <a:endParaRPr lang="en-US"/>
          </a:p>
        </p:txBody>
      </p:sp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98EAD-3540-0F4D-9E3D-C7D2D7B28298}" type="slidenum">
              <a:rPr lang="en-US"/>
              <a:pPr/>
              <a:t>3</a:t>
            </a:fld>
            <a:endParaRPr lang="en-US"/>
          </a:p>
        </p:txBody>
      </p:sp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48F4F-0F6C-674D-BE99-D9F81B695420}" type="slidenum">
              <a:rPr lang="en-US"/>
              <a:pPr/>
              <a:t>30</a:t>
            </a:fld>
            <a:endParaRPr lang="en-US"/>
          </a:p>
        </p:txBody>
      </p:sp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103F2-10A3-1F42-9505-C0FC634D7B7D}" type="slidenum">
              <a:rPr lang="en-US"/>
              <a:pPr/>
              <a:t>31</a:t>
            </a:fld>
            <a:endParaRPr lang="en-US"/>
          </a:p>
        </p:txBody>
      </p:sp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8FFEF-857F-514D-A34B-264DFE080F91}" type="slidenum">
              <a:rPr lang="en-US"/>
              <a:pPr/>
              <a:t>32</a:t>
            </a:fld>
            <a:endParaRPr lang="en-US"/>
          </a:p>
        </p:txBody>
      </p:sp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D8E6E-3263-104B-AC0C-7F5A0D2EE895}" type="slidenum">
              <a:rPr lang="en-US"/>
              <a:pPr/>
              <a:t>33</a:t>
            </a:fld>
            <a:endParaRPr lang="en-US"/>
          </a:p>
        </p:txBody>
      </p:sp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30C31-2768-D84A-86F0-7FED8FEC682B}" type="slidenum">
              <a:rPr lang="en-US"/>
              <a:pPr/>
              <a:t>34</a:t>
            </a:fld>
            <a:endParaRPr lang="en-US"/>
          </a:p>
        </p:txBody>
      </p:sp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CA229-0105-AF44-9889-75DD7783642A}" type="slidenum">
              <a:rPr lang="en-US"/>
              <a:pPr/>
              <a:t>35</a:t>
            </a:fld>
            <a:endParaRPr lang="en-US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C9E06-25B6-CC4C-B8A0-FAB3B3B09513}" type="slidenum">
              <a:rPr lang="en-US"/>
              <a:pPr/>
              <a:t>36</a:t>
            </a:fld>
            <a:endParaRPr lang="en-US"/>
          </a:p>
        </p:txBody>
      </p:sp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F88A-7524-C74E-8165-2BB3BEE413DC}" type="slidenum">
              <a:rPr lang="en-US"/>
              <a:pPr/>
              <a:t>37</a:t>
            </a:fld>
            <a:endParaRPr lang="en-US"/>
          </a:p>
        </p:txBody>
      </p:sp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FD46B-1CB3-974B-BA80-5A38DBB3F31F}" type="slidenum">
              <a:rPr lang="en-US"/>
              <a:pPr/>
              <a:t>38</a:t>
            </a:fld>
            <a:endParaRPr lang="en-US"/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970D0-12B7-BB47-B774-C031EDDB4384}" type="slidenum">
              <a:rPr lang="en-US"/>
              <a:pPr/>
              <a:t>39</a:t>
            </a:fld>
            <a:endParaRPr 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7AA04B-7CF9-6042-BD28-FE6749C90811}" type="slidenum">
              <a:rPr lang="en-US"/>
              <a:pPr/>
              <a:t>4</a:t>
            </a:fld>
            <a:endParaRPr lang="en-US"/>
          </a:p>
        </p:txBody>
      </p:sp>
      <p:sp>
        <p:nvSpPr>
          <p:cNvPr id="129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AE6A6-DABA-544C-BFA1-7E26D17801A5}" type="slidenum">
              <a:rPr lang="en-US"/>
              <a:pPr/>
              <a:t>40</a:t>
            </a:fld>
            <a:endParaRPr lang="en-US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4D359-7419-A141-9CAB-757E74749654}" type="slidenum">
              <a:rPr lang="en-US"/>
              <a:pPr/>
              <a:t>41</a:t>
            </a:fld>
            <a:endParaRPr lang="en-US"/>
          </a:p>
        </p:txBody>
      </p:sp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2A687-2052-AC40-B7B6-02CEA6F3A66B}" type="slidenum">
              <a:rPr lang="en-US"/>
              <a:pPr/>
              <a:t>42</a:t>
            </a:fld>
            <a:endParaRPr lang="en-US"/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B2A74-6A26-E949-A67E-40E2EC709C68}" type="slidenum">
              <a:rPr lang="en-US"/>
              <a:pPr/>
              <a:t>43</a:t>
            </a:fld>
            <a:endParaRPr lang="en-US"/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774E2-55C9-5E43-B841-F8E8C9C60395}" type="slidenum">
              <a:rPr lang="en-US"/>
              <a:pPr/>
              <a:t>44</a:t>
            </a:fld>
            <a:endParaRPr lang="en-US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98269-89F1-BE43-B15D-0791C6667BBA}" type="slidenum">
              <a:rPr lang="en-US"/>
              <a:pPr/>
              <a:t>45</a:t>
            </a:fld>
            <a:endParaRPr lang="en-US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74B9E-1FAD-6540-93E7-A50B526C9852}" type="slidenum">
              <a:rPr lang="en-US"/>
              <a:pPr/>
              <a:t>46</a:t>
            </a:fld>
            <a:endParaRPr lang="en-US"/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A890DA-04A3-9C44-9228-4423D8918F35}" type="slidenum">
              <a:rPr lang="en-US"/>
              <a:pPr/>
              <a:t>47</a:t>
            </a:fld>
            <a:endParaRPr 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39B069-47F1-4345-9E29-D24D239F88BD}" type="slidenum">
              <a:rPr lang="en-US"/>
              <a:pPr/>
              <a:t>5</a:t>
            </a:fld>
            <a:endParaRPr lang="en-US"/>
          </a:p>
        </p:txBody>
      </p:sp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DE6760-993E-8B40-B087-90B3D5DF4448}" type="slidenum">
              <a:rPr lang="en-US"/>
              <a:pPr/>
              <a:t>6</a:t>
            </a:fld>
            <a:endParaRPr lang="en-US"/>
          </a:p>
        </p:txBody>
      </p:sp>
      <p:sp>
        <p:nvSpPr>
          <p:cNvPr id="12697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D467E-B000-AE40-A6FE-31F8F3B52C0A}" type="slidenum">
              <a:rPr lang="en-US"/>
              <a:pPr/>
              <a:t>7</a:t>
            </a:fld>
            <a:endParaRPr lang="en-US"/>
          </a:p>
        </p:txBody>
      </p:sp>
      <p:sp>
        <p:nvSpPr>
          <p:cNvPr id="12595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12D45-D901-9443-8A1B-C2074566FB94}" type="slidenum">
              <a:rPr lang="en-US"/>
              <a:pPr/>
              <a:t>8</a:t>
            </a:fld>
            <a:endParaRPr lang="en-US"/>
          </a:p>
        </p:txBody>
      </p:sp>
      <p:sp>
        <p:nvSpPr>
          <p:cNvPr id="12493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D6AFD-887C-7041-8AF1-42AFB3FB1E1D}" type="slidenum">
              <a:rPr lang="en-US"/>
              <a:pPr/>
              <a:t>9</a:t>
            </a:fld>
            <a:endParaRPr lang="en-US"/>
          </a:p>
        </p:txBody>
      </p:sp>
      <p:sp>
        <p:nvSpPr>
          <p:cNvPr id="12390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80B8D3C-884E-DA42-8334-840D432226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B02209-F56C-B64E-8267-411E88B6A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0A806A4-77EA-2541-A282-C6784F2F9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9DB11DF-8B49-7647-AF6F-EFACC5DB0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1E6930C-7EDD-9144-A35A-18B0E8560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3299FA-D047-A24D-B774-CBE6730017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E5F318-D1E6-F441-9665-F747B911B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E9E510-3838-8F48-BE95-B927FAF8B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F25594-9705-904A-AE96-37E5D1141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3CFB6F-803A-0641-B582-7176F01D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FBFCBC-2E75-DD45-AC42-6D7B0387B5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230DF2A-66E4-F649-A553-59B72829B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5.xml"/><Relationship Id="rId5" Type="http://schemas.openxmlformats.org/officeDocument/2006/relationships/oleObject" Target="../embeddings/oleObject9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Where Syntax Meets Semantics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0A0B686-6F63-B04F-B974-096765673FC4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Grammar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A07C-A0FE-3B43-A01E-0DF6C8E066A4}" type="slidenum">
              <a:rPr lang="en-US"/>
              <a:pPr/>
              <a:t>10</a:t>
            </a:fld>
            <a:endParaRPr 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524000" y="1752600"/>
            <a:ext cx="57769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G4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:	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+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	            |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*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	           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	           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b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203325" y="4537075"/>
            <a:ext cx="64738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This generates a language of arithmetic expressions</a:t>
            </a:r>
          </a:p>
          <a:p>
            <a:r>
              <a:rPr lang="en-US"/>
              <a:t>using parentheses, the operators </a:t>
            </a:r>
            <a:r>
              <a:rPr lang="en-US" b="1">
                <a:latin typeface="Courier New" pitchFamily="-108" charset="0"/>
              </a:rPr>
              <a:t>+</a:t>
            </a:r>
            <a:r>
              <a:rPr lang="en-US"/>
              <a:t> and </a:t>
            </a:r>
            <a:r>
              <a:rPr lang="en-US" b="1">
                <a:latin typeface="Courier New" pitchFamily="-108" charset="0"/>
              </a:rPr>
              <a:t>*</a:t>
            </a:r>
            <a:r>
              <a:rPr lang="en-US"/>
              <a:t>, and the</a:t>
            </a:r>
          </a:p>
          <a:p>
            <a:r>
              <a:rPr lang="en-US"/>
              <a:t>variables </a:t>
            </a:r>
            <a:r>
              <a:rPr lang="en-US" b="1">
                <a:latin typeface="Courier New" pitchFamily="-108" charset="0"/>
              </a:rPr>
              <a:t>a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b</a:t>
            </a:r>
            <a:r>
              <a:rPr lang="en-US"/>
              <a:t> and </a:t>
            </a:r>
            <a:r>
              <a:rPr lang="en-US" b="1">
                <a:latin typeface="Courier New" pitchFamily="-108" charset="0"/>
              </a:rPr>
              <a:t>c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 #1: Precedence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64CF-EF11-4F40-991D-6366C86158CC}" type="slidenum">
              <a:rPr lang="en-US"/>
              <a:pPr/>
              <a:t>11</a:t>
            </a:fld>
            <a:endParaRPr lang="en-US"/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838200" y="4745038"/>
            <a:ext cx="7329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Our grammar generates this tree for </a:t>
            </a:r>
            <a:r>
              <a:rPr lang="en-US" b="1">
                <a:latin typeface="Courier New" pitchFamily="-108" charset="0"/>
              </a:rPr>
              <a:t>a+b*c</a:t>
            </a:r>
            <a:r>
              <a:rPr lang="en-US"/>
              <a:t>.  In this tree,</a:t>
            </a:r>
          </a:p>
          <a:p>
            <a:r>
              <a:rPr lang="en-US"/>
              <a:t>the addition is performed before the multiplication,</a:t>
            </a:r>
          </a:p>
          <a:p>
            <a:r>
              <a:rPr lang="en-US"/>
              <a:t>which is not the usual convention for operator </a:t>
            </a:r>
            <a:r>
              <a:rPr lang="en-US" i="1"/>
              <a:t>precedence.</a:t>
            </a:r>
            <a:endParaRPr lang="en-US"/>
          </a:p>
        </p:txBody>
      </p: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3419475" y="2724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233" name="Object 41"/>
          <p:cNvGraphicFramePr>
            <a:graphicFrameLocks noChangeAspect="1"/>
          </p:cNvGraphicFramePr>
          <p:nvPr/>
        </p:nvGraphicFramePr>
        <p:xfrm>
          <a:off x="1600200" y="1447800"/>
          <a:ext cx="4495800" cy="2749550"/>
        </p:xfrm>
        <a:graphic>
          <a:graphicData uri="http://schemas.openxmlformats.org/presentationml/2006/ole">
            <p:oleObj spid="_x0000_s8233" r:id="rId4" imgW="2301240" imgH="140208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Precedence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Applies when the order of evaluation is not completely decided by parentheses</a:t>
            </a:r>
          </a:p>
          <a:p>
            <a:r>
              <a:rPr lang="en-US" sz="2800"/>
              <a:t>Each operator has a </a:t>
            </a:r>
            <a:r>
              <a:rPr lang="en-US" sz="2800" i="1"/>
              <a:t>precedence level,</a:t>
            </a:r>
            <a:r>
              <a:rPr lang="en-US" sz="2800"/>
              <a:t> and those with higher precedence are performed before those with lower precedence, as if parenthesized</a:t>
            </a:r>
          </a:p>
          <a:p>
            <a:r>
              <a:rPr lang="en-US" sz="2800"/>
              <a:t>Most languages put </a:t>
            </a:r>
            <a:r>
              <a:rPr lang="en-US" sz="2800" b="1">
                <a:latin typeface="Courier New" pitchFamily="-108" charset="0"/>
              </a:rPr>
              <a:t>*</a:t>
            </a:r>
            <a:r>
              <a:rPr lang="en-US" sz="2800"/>
              <a:t> at a higher precedence level than </a:t>
            </a:r>
            <a:r>
              <a:rPr lang="en-US" sz="2800" b="1">
                <a:latin typeface="Courier New" pitchFamily="-108" charset="0"/>
              </a:rPr>
              <a:t>+</a:t>
            </a:r>
            <a:r>
              <a:rPr lang="en-US" sz="2800"/>
              <a:t>, so that </a:t>
            </a:r>
            <a:br>
              <a:rPr lang="en-US" sz="2800"/>
            </a:br>
            <a:r>
              <a:rPr lang="en-US" sz="2800"/>
              <a:t>	</a:t>
            </a:r>
            <a:r>
              <a:rPr lang="en-US" sz="2800" b="1">
                <a:latin typeface="Courier New" pitchFamily="-108" charset="0"/>
              </a:rPr>
              <a:t>a+b*c </a:t>
            </a:r>
            <a:r>
              <a:rPr lang="en-US" sz="2800"/>
              <a:t>= </a:t>
            </a:r>
            <a:r>
              <a:rPr lang="en-US" sz="2800" b="1">
                <a:latin typeface="Courier New" pitchFamily="-108" charset="0"/>
              </a:rPr>
              <a:t>a+(b*c)</a:t>
            </a: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5A12-01C4-AF4F-A2DD-5567438C1983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Examples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 (15 levels of precedence—too many?)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Pascal (5 levels—not enough?)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Smalltalk (1 level for all binary operators)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8289-B76D-084F-A50C-050C22EED3F9}" type="slidenum">
              <a:rPr lang="en-US"/>
              <a:pPr/>
              <a:t>13</a:t>
            </a:fld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84325" y="2428875"/>
            <a:ext cx="657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a = b &lt; c ? * p + b * c : 1 &lt;&lt; d ()</a:t>
            </a:r>
            <a:endParaRPr lang="en-US" b="1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84325" y="4038600"/>
            <a:ext cx="347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a &lt;= 0 or 100 &lt;= a</a:t>
            </a:r>
            <a:endParaRPr lang="en-US" b="1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584325" y="5715000"/>
            <a:ext cx="182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a + b * c</a:t>
            </a:r>
            <a:endParaRPr lang="en-US" b="1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019800" y="4038600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Error!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In The Grammar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49CF-E1E6-034F-9138-AE1A52D734F7}" type="slidenum">
              <a:rPr lang="en-US"/>
              <a:pPr/>
              <a:t>14</a:t>
            </a:fld>
            <a:endParaRPr 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974725" y="3317875"/>
            <a:ext cx="7353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 fix the precedence problem, we modify the grammar so</a:t>
            </a:r>
          </a:p>
          <a:p>
            <a:r>
              <a:rPr lang="en-US"/>
              <a:t>that it is forced to put </a:t>
            </a:r>
            <a:r>
              <a:rPr lang="en-US" b="1">
                <a:latin typeface="Courier New" pitchFamily="-108" charset="0"/>
              </a:rPr>
              <a:t>*</a:t>
            </a:r>
            <a:r>
              <a:rPr lang="en-US"/>
              <a:t> below </a:t>
            </a:r>
            <a:r>
              <a:rPr lang="en-US" b="1">
                <a:latin typeface="Courier New" pitchFamily="-108" charset="0"/>
              </a:rPr>
              <a:t>+</a:t>
            </a:r>
            <a:r>
              <a:rPr lang="en-US"/>
              <a:t> in the parse tree.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1219200" y="4267200"/>
            <a:ext cx="7010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G5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:	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+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|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mulexp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	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mulexp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mulexp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*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mulexp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		       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		       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b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1219200" y="1524000"/>
            <a:ext cx="57769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G4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:	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+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	            |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*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	           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	           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b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04900"/>
          </a:xfrm>
        </p:spPr>
        <p:txBody>
          <a:bodyPr/>
          <a:lstStyle/>
          <a:p>
            <a:r>
              <a:rPr lang="en-US"/>
              <a:t>Correct Precedence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CC17-A4EB-3242-9B42-ACFA8A4D9B45}" type="slidenum">
              <a:rPr lang="en-US"/>
              <a:pPr/>
              <a:t>15</a:t>
            </a:fld>
            <a:endParaRPr lang="en-US"/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914400" y="4953000"/>
            <a:ext cx="78279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Our new grammar generates this tree for </a:t>
            </a:r>
            <a:r>
              <a:rPr lang="en-US" b="1">
                <a:latin typeface="Courier New" pitchFamily="-108" charset="0"/>
              </a:rPr>
              <a:t>a+b*c</a:t>
            </a:r>
            <a:r>
              <a:rPr lang="en-US"/>
              <a:t>.  It generates </a:t>
            </a:r>
          </a:p>
          <a:p>
            <a:r>
              <a:rPr lang="en-US"/>
              <a:t>the same language as before, but no longer generates parse</a:t>
            </a:r>
          </a:p>
          <a:p>
            <a:r>
              <a:rPr lang="en-US"/>
              <a:t>trees with incorrect precedence.</a:t>
            </a:r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2833688" y="2505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45" name="Object 41"/>
          <p:cNvGraphicFramePr>
            <a:graphicFrameLocks noChangeAspect="1"/>
          </p:cNvGraphicFramePr>
          <p:nvPr/>
        </p:nvGraphicFramePr>
        <p:xfrm>
          <a:off x="1066800" y="990600"/>
          <a:ext cx="7086600" cy="3765550"/>
        </p:xfrm>
        <a:graphic>
          <a:graphicData uri="http://schemas.openxmlformats.org/presentationml/2006/ole">
            <p:oleObj spid="_x0000_s21545" r:id="rId4" imgW="3474720" imgH="184404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Operators</a:t>
            </a:r>
          </a:p>
          <a:p>
            <a:r>
              <a:rPr lang="en-US">
                <a:solidFill>
                  <a:schemeClr val="bg2"/>
                </a:solidFill>
              </a:rPr>
              <a:t>Precedence</a:t>
            </a:r>
          </a:p>
          <a:p>
            <a:r>
              <a:rPr lang="en-US"/>
              <a:t>Associativity</a:t>
            </a:r>
          </a:p>
          <a:p>
            <a:r>
              <a:rPr lang="en-US">
                <a:solidFill>
                  <a:schemeClr val="bg2"/>
                </a:solidFill>
              </a:rPr>
              <a:t>Other ambiguities: dangling else</a:t>
            </a:r>
          </a:p>
          <a:p>
            <a:r>
              <a:rPr lang="en-US">
                <a:solidFill>
                  <a:schemeClr val="bg2"/>
                </a:solidFill>
              </a:rPr>
              <a:t>Cluttered grammars</a:t>
            </a:r>
          </a:p>
          <a:p>
            <a:r>
              <a:rPr lang="en-US">
                <a:solidFill>
                  <a:schemeClr val="bg2"/>
                </a:solidFill>
              </a:rPr>
              <a:t>Parse trees and EBNF</a:t>
            </a:r>
          </a:p>
          <a:p>
            <a:r>
              <a:rPr lang="en-US">
                <a:solidFill>
                  <a:schemeClr val="bg2"/>
                </a:solidFill>
              </a:rPr>
              <a:t>Abstract syntax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BE74-A5EA-B84C-853B-522E412499CF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04900"/>
          </a:xfrm>
        </p:spPr>
        <p:txBody>
          <a:bodyPr/>
          <a:lstStyle/>
          <a:p>
            <a:r>
              <a:rPr lang="en-US"/>
              <a:t>Issue #2: Associativity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A2BA-B254-904E-A560-F12E85DCCBE3}" type="slidenum">
              <a:rPr lang="en-US"/>
              <a:pPr/>
              <a:t>17</a:t>
            </a:fld>
            <a:endParaRPr lang="en-US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1219200" y="4267200"/>
            <a:ext cx="6975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Our grammar G5 generates both these trees for </a:t>
            </a:r>
            <a:r>
              <a:rPr lang="en-US" b="1">
                <a:latin typeface="Courier New" pitchFamily="-108" charset="0"/>
              </a:rPr>
              <a:t>a+b+c</a:t>
            </a:r>
            <a:r>
              <a:rPr lang="en-US"/>
              <a:t>.</a:t>
            </a:r>
          </a:p>
          <a:p>
            <a:r>
              <a:rPr lang="en-US"/>
              <a:t>The first one is not the usual convention for operator </a:t>
            </a:r>
          </a:p>
          <a:p>
            <a:r>
              <a:rPr lang="en-US" i="1"/>
              <a:t>associativity.</a:t>
            </a:r>
            <a:endParaRPr lang="en-US"/>
          </a:p>
        </p:txBody>
      </p:sp>
      <p:sp>
        <p:nvSpPr>
          <p:cNvPr id="9274" name="Rectangle 58"/>
          <p:cNvSpPr>
            <a:spLocks noChangeArrowheads="1"/>
          </p:cNvSpPr>
          <p:nvPr/>
        </p:nvSpPr>
        <p:spPr bwMode="auto">
          <a:xfrm>
            <a:off x="3128963" y="1566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273" name="Object 57"/>
          <p:cNvGraphicFramePr>
            <a:graphicFrameLocks noChangeAspect="1"/>
          </p:cNvGraphicFramePr>
          <p:nvPr/>
        </p:nvGraphicFramePr>
        <p:xfrm>
          <a:off x="374650" y="1295400"/>
          <a:ext cx="8624888" cy="2495550"/>
        </p:xfrm>
        <a:graphic>
          <a:graphicData uri="http://schemas.openxmlformats.org/presentationml/2006/ole">
            <p:oleObj spid="_x0000_s9273" name="Microsoft Draw Drawing" r:id="rId4" imgW="5852160" imgH="169164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Associativity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Applies when the order of evaluation is not decided by parentheses or by precedence</a:t>
            </a:r>
          </a:p>
          <a:p>
            <a:pPr>
              <a:lnSpc>
                <a:spcPct val="90000"/>
              </a:lnSpc>
            </a:pPr>
            <a:r>
              <a:rPr lang="en-US" i="1"/>
              <a:t>Left-associative</a:t>
            </a:r>
            <a:r>
              <a:rPr lang="en-US"/>
              <a:t> operators group left to right: </a:t>
            </a:r>
            <a:r>
              <a:rPr lang="en-US" sz="2400" b="1">
                <a:latin typeface="Courier New" pitchFamily="-108" charset="0"/>
              </a:rPr>
              <a:t>a+b+c+d = ((a+b)+c)+d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i="1"/>
              <a:t>Right-associative</a:t>
            </a:r>
            <a:r>
              <a:rPr lang="en-US"/>
              <a:t> operators group right to left: </a:t>
            </a:r>
            <a:r>
              <a:rPr lang="en-US" sz="2400" b="1">
                <a:latin typeface="Courier New" pitchFamily="-108" charset="0"/>
              </a:rPr>
              <a:t>a+b+c+d = a+(b+(c+d))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Most operators in most languages are left-associative, but there are exceptions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EA6C-0740-E44F-8D95-762E88F3276C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Associativity Examples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533400"/>
          </a:xfrm>
        </p:spPr>
        <p:txBody>
          <a:bodyPr/>
          <a:lstStyle/>
          <a:p>
            <a:r>
              <a:rPr lang="en-US"/>
              <a:t>C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ML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Fortran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55FF-26EA-6B47-8460-BCD1D07B19B8}" type="slidenum">
              <a:rPr lang="en-US"/>
              <a:pPr/>
              <a:t>19</a:t>
            </a:fld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05000" y="2382838"/>
            <a:ext cx="66291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itchFamily="-108" charset="0"/>
              </a:rPr>
              <a:t>a&lt;&lt;</a:t>
            </a:r>
            <a:r>
              <a:rPr lang="en-US" b="1" dirty="0" err="1">
                <a:latin typeface="Courier New" pitchFamily="-108" charset="0"/>
              </a:rPr>
              <a:t>b</a:t>
            </a:r>
            <a:r>
              <a:rPr lang="en-US" b="1" dirty="0">
                <a:latin typeface="Courier New" pitchFamily="-108" charset="0"/>
              </a:rPr>
              <a:t>&lt;&lt;</a:t>
            </a:r>
            <a:r>
              <a:rPr lang="en-US" b="1" dirty="0" err="1">
                <a:latin typeface="Courier New" pitchFamily="-108" charset="0"/>
              </a:rPr>
              <a:t>c</a:t>
            </a:r>
            <a:r>
              <a:rPr lang="en-US" b="1" dirty="0">
                <a:latin typeface="Courier New" pitchFamily="-108" charset="0"/>
              </a:rPr>
              <a:t>	</a:t>
            </a:r>
            <a:r>
              <a:rPr lang="en-US" dirty="0"/>
              <a:t>— most operators are left-associative</a:t>
            </a:r>
            <a:r>
              <a:rPr lang="en-US" b="1" dirty="0">
                <a:latin typeface="Courier New" pitchFamily="-108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Courier New" pitchFamily="-108" charset="0"/>
              </a:rPr>
              <a:t>a=</a:t>
            </a:r>
            <a:r>
              <a:rPr lang="en-US" b="1" dirty="0" err="1">
                <a:latin typeface="Courier New" pitchFamily="-108" charset="0"/>
              </a:rPr>
              <a:t>b</a:t>
            </a:r>
            <a:r>
              <a:rPr lang="en-US" b="1" dirty="0">
                <a:latin typeface="Courier New" pitchFamily="-108" charset="0"/>
              </a:rPr>
              <a:t>=0</a:t>
            </a:r>
            <a:r>
              <a:rPr lang="en-US" dirty="0" smtClean="0"/>
              <a:t>	— </a:t>
            </a:r>
            <a:r>
              <a:rPr lang="en-US" dirty="0"/>
              <a:t>right-associative (assignment)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965325" y="3795713"/>
            <a:ext cx="66291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itchFamily="-108" charset="0"/>
              </a:rPr>
              <a:t>3-2-1</a:t>
            </a:r>
            <a:r>
              <a:rPr lang="en-US" b="1" dirty="0" smtClean="0">
                <a:latin typeface="Courier New" pitchFamily="-108" charset="0"/>
              </a:rPr>
              <a:t>	</a:t>
            </a:r>
            <a:r>
              <a:rPr lang="en-US" dirty="0" smtClean="0"/>
              <a:t>— </a:t>
            </a:r>
            <a:r>
              <a:rPr lang="en-US" dirty="0"/>
              <a:t>most operators are left-associative</a:t>
            </a:r>
          </a:p>
          <a:p>
            <a:r>
              <a:rPr lang="en-US" b="1" dirty="0">
                <a:latin typeface="Courier New" pitchFamily="-108" charset="0"/>
              </a:rPr>
              <a:t>1::2::nil</a:t>
            </a:r>
            <a:r>
              <a:rPr lang="en-US" dirty="0"/>
              <a:t>	— right-associative (list builder)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65325" y="5430838"/>
            <a:ext cx="66291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itchFamily="-108" charset="0"/>
              </a:rPr>
              <a:t>a/</a:t>
            </a:r>
            <a:r>
              <a:rPr lang="en-US" b="1" dirty="0" err="1">
                <a:latin typeface="Courier New" pitchFamily="-108" charset="0"/>
              </a:rPr>
              <a:t>b</a:t>
            </a:r>
            <a:r>
              <a:rPr lang="en-US" b="1" dirty="0">
                <a:latin typeface="Courier New" pitchFamily="-108" charset="0"/>
              </a:rPr>
              <a:t>*</a:t>
            </a:r>
            <a:r>
              <a:rPr lang="en-US" b="1" dirty="0" err="1">
                <a:latin typeface="Courier New" pitchFamily="-108" charset="0"/>
              </a:rPr>
              <a:t>c</a:t>
            </a:r>
            <a:r>
              <a:rPr lang="en-US" b="1" dirty="0" smtClean="0">
                <a:latin typeface="Courier New" pitchFamily="-108" charset="0"/>
              </a:rPr>
              <a:t>	</a:t>
            </a:r>
            <a:r>
              <a:rPr lang="en-US" dirty="0" smtClean="0"/>
              <a:t>— </a:t>
            </a:r>
            <a:r>
              <a:rPr lang="en-US" dirty="0"/>
              <a:t>most operators are left-associative</a:t>
            </a:r>
          </a:p>
          <a:p>
            <a:r>
              <a:rPr lang="en-US" b="1" dirty="0">
                <a:latin typeface="Courier New" pitchFamily="-108" charset="0"/>
              </a:rPr>
              <a:t>a**</a:t>
            </a:r>
            <a:r>
              <a:rPr lang="en-US" b="1" dirty="0" err="1">
                <a:latin typeface="Courier New" pitchFamily="-108" charset="0"/>
              </a:rPr>
              <a:t>b</a:t>
            </a:r>
            <a:r>
              <a:rPr lang="en-US" b="1" dirty="0">
                <a:latin typeface="Courier New" pitchFamily="-108" charset="0"/>
              </a:rPr>
              <a:t>**</a:t>
            </a:r>
            <a:r>
              <a:rPr lang="en-US" b="1" dirty="0" err="1">
                <a:latin typeface="Courier New" pitchFamily="-108" charset="0"/>
              </a:rPr>
              <a:t>c</a:t>
            </a:r>
            <a:r>
              <a:rPr lang="en-US" dirty="0"/>
              <a:t>	— right-associative (exponentiation)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“Equivalent” Grammars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34D2-D291-B84D-A74A-FBAF8F89D067}" type="slidenum">
              <a:rPr lang="en-US"/>
              <a:pPr/>
              <a:t>2</a:t>
            </a:fld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8534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G1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:	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subexp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b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|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subexp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subexp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G2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:	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subexp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subexp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|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	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b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endParaRPr lang="en-US" b="1">
              <a:solidFill>
                <a:srgbClr val="000000"/>
              </a:solidFill>
              <a:latin typeface="Courier New" pitchFamily="-108" charset="0"/>
              <a:ea typeface="Courier New" pitchFamily="-108" charset="0"/>
              <a:cs typeface="Courier New" pitchFamily="-108" charset="0"/>
            </a:endParaRPr>
          </a:p>
          <a:p>
            <a:r>
              <a:rPr lang="en-US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G3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:	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subexp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subexp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-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|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	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b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295400" y="4648200"/>
            <a:ext cx="64611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These grammars all define the same language: the</a:t>
            </a:r>
          </a:p>
          <a:p>
            <a:r>
              <a:rPr lang="en-US"/>
              <a:t>language of strings that contain one or more </a:t>
            </a:r>
            <a:r>
              <a:rPr lang="en-US" b="1">
                <a:latin typeface="Courier New" pitchFamily="-108" charset="0"/>
              </a:rPr>
              <a:t>a</a:t>
            </a:r>
            <a:r>
              <a:rPr lang="en-US"/>
              <a:t>s, </a:t>
            </a:r>
            <a:r>
              <a:rPr lang="en-US" b="1">
                <a:latin typeface="Courier New" pitchFamily="-108" charset="0"/>
              </a:rPr>
              <a:t>b</a:t>
            </a:r>
            <a:r>
              <a:rPr lang="en-US"/>
              <a:t>s </a:t>
            </a:r>
          </a:p>
          <a:p>
            <a:r>
              <a:rPr lang="en-US"/>
              <a:t>or </a:t>
            </a:r>
            <a:r>
              <a:rPr lang="en-US" b="1">
                <a:latin typeface="Courier New" pitchFamily="-108" charset="0"/>
              </a:rPr>
              <a:t>c</a:t>
            </a:r>
            <a:r>
              <a:rPr lang="en-US"/>
              <a:t>s separated by minus signs.  But...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Associativity In The Grammar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C2CD-A416-F14B-9B04-F45A75C0020B}" type="slidenum">
              <a:rPr lang="en-US"/>
              <a:pPr/>
              <a:t>20</a:t>
            </a:fld>
            <a:endParaRPr 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974725" y="3048000"/>
            <a:ext cx="75199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 fix the associativity problem, we modify the grammar to</a:t>
            </a:r>
          </a:p>
          <a:p>
            <a:r>
              <a:rPr lang="en-US"/>
              <a:t>make trees of </a:t>
            </a:r>
            <a:r>
              <a:rPr lang="en-US" b="1">
                <a:latin typeface="Courier New" pitchFamily="-108" charset="0"/>
              </a:rPr>
              <a:t>+</a:t>
            </a:r>
            <a:r>
              <a:rPr lang="en-US"/>
              <a:t>s grow down to the left (and likewise for </a:t>
            </a:r>
            <a:r>
              <a:rPr lang="en-US" b="1">
                <a:latin typeface="Courier New" pitchFamily="-108" charset="0"/>
              </a:rPr>
              <a:t>*</a:t>
            </a:r>
            <a:r>
              <a:rPr lang="en-US"/>
              <a:t>s)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09600" y="1371600"/>
            <a:ext cx="754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G5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:	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+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|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mulexp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	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mulexp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mulexp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*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mulexp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		       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		       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b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33400" y="4114800"/>
            <a:ext cx="8458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G6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:	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+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mulexp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|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mulexp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	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mulexp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mulexp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*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rootexp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|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rootexp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	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rootexp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		       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b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  Associativity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B57A-FFA5-8F4D-BC94-B5CF61C5063D}" type="slidenum">
              <a:rPr lang="en-US"/>
              <a:pPr/>
              <a:t>21</a:t>
            </a:fld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38200" y="5029200"/>
            <a:ext cx="78867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Our new grammar generates this tree for </a:t>
            </a:r>
            <a:r>
              <a:rPr lang="en-US" b="1">
                <a:latin typeface="Courier New" pitchFamily="-108" charset="0"/>
              </a:rPr>
              <a:t>a+b+c</a:t>
            </a:r>
            <a:r>
              <a:rPr lang="en-US"/>
              <a:t>.  It generates</a:t>
            </a:r>
          </a:p>
          <a:p>
            <a:r>
              <a:rPr lang="en-US"/>
              <a:t>the same language as before, but no longer generates trees with</a:t>
            </a:r>
          </a:p>
          <a:p>
            <a:r>
              <a:rPr lang="en-US"/>
              <a:t>incorrect associativity.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3209925" y="2386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704" name="Object 32"/>
          <p:cNvGraphicFramePr>
            <a:graphicFrameLocks noChangeAspect="1"/>
          </p:cNvGraphicFramePr>
          <p:nvPr/>
        </p:nvGraphicFramePr>
        <p:xfrm>
          <a:off x="1606550" y="1149350"/>
          <a:ext cx="5168900" cy="3954463"/>
        </p:xfrm>
        <a:graphic>
          <a:graphicData uri="http://schemas.openxmlformats.org/presentationml/2006/ole">
            <p:oleObj spid="_x0000_s28704" name="Microsoft Draw Drawing" r:id="rId4" imgW="2716560" imgH="208152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9A42-7DE4-1846-A70F-C62EE3A57A62}" type="slidenum">
              <a:rPr lang="en-US"/>
              <a:pPr/>
              <a:t>22</a:t>
            </a:fld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354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Starting with this grammar: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62000" y="3810000"/>
            <a:ext cx="72564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1.)  Add a left-associative </a:t>
            </a:r>
            <a:r>
              <a:rPr lang="en-US" b="1">
                <a:latin typeface="Courier New" pitchFamily="-108" charset="0"/>
              </a:rPr>
              <a:t>&amp;</a:t>
            </a:r>
            <a:r>
              <a:rPr lang="en-US"/>
              <a:t> operator, at lower precedence</a:t>
            </a:r>
            <a:br>
              <a:rPr lang="en-US"/>
            </a:br>
            <a:r>
              <a:rPr lang="en-US"/>
              <a:t>than any of the others</a:t>
            </a:r>
          </a:p>
          <a:p>
            <a:r>
              <a:rPr lang="en-US"/>
              <a:t>2.)  Then add a right-associative </a:t>
            </a:r>
            <a:r>
              <a:rPr lang="en-US" b="1">
                <a:latin typeface="Courier New" pitchFamily="-108" charset="0"/>
              </a:rPr>
              <a:t>**</a:t>
            </a:r>
            <a:r>
              <a:rPr lang="en-US"/>
              <a:t> operator, at higher</a:t>
            </a:r>
            <a:br>
              <a:rPr lang="en-US"/>
            </a:br>
            <a:r>
              <a:rPr lang="en-US"/>
              <a:t>precedence than any of the others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33400" y="2057400"/>
            <a:ext cx="8458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G6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:	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+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mulexp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|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mulexp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	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mulexp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mulexp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*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rootexp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|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rootexp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	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rootexp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		       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b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Operators</a:t>
            </a:r>
          </a:p>
          <a:p>
            <a:r>
              <a:rPr lang="en-US">
                <a:solidFill>
                  <a:schemeClr val="bg2"/>
                </a:solidFill>
              </a:rPr>
              <a:t>Precedence</a:t>
            </a:r>
          </a:p>
          <a:p>
            <a:r>
              <a:rPr lang="en-US">
                <a:solidFill>
                  <a:schemeClr val="bg2"/>
                </a:solidFill>
              </a:rPr>
              <a:t>Associativity</a:t>
            </a:r>
          </a:p>
          <a:p>
            <a:r>
              <a:rPr lang="en-US"/>
              <a:t>Other ambiguities: dangling else</a:t>
            </a:r>
          </a:p>
          <a:p>
            <a:r>
              <a:rPr lang="en-US">
                <a:solidFill>
                  <a:schemeClr val="bg2"/>
                </a:solidFill>
              </a:rPr>
              <a:t>Cluttered grammars</a:t>
            </a:r>
          </a:p>
          <a:p>
            <a:r>
              <a:rPr lang="en-US">
                <a:solidFill>
                  <a:schemeClr val="bg2"/>
                </a:solidFill>
              </a:rPr>
              <a:t>Parse trees and EBNF</a:t>
            </a:r>
          </a:p>
          <a:p>
            <a:r>
              <a:rPr lang="en-US">
                <a:solidFill>
                  <a:schemeClr val="bg2"/>
                </a:solidFill>
              </a:rPr>
              <a:t>Abstract syntax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CA8A-8FDF-B244-A76F-7D0C3BF999B2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04900"/>
          </a:xfrm>
        </p:spPr>
        <p:txBody>
          <a:bodyPr/>
          <a:lstStyle/>
          <a:p>
            <a:r>
              <a:rPr lang="en-US"/>
              <a:t>Issue #3: Ambiguity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772400" cy="4953000"/>
          </a:xfrm>
        </p:spPr>
        <p:txBody>
          <a:bodyPr/>
          <a:lstStyle/>
          <a:p>
            <a:r>
              <a:rPr lang="en-US"/>
              <a:t>G4 was </a:t>
            </a:r>
            <a:r>
              <a:rPr lang="en-US" i="1"/>
              <a:t>ambiguous</a:t>
            </a:r>
            <a:r>
              <a:rPr lang="en-US"/>
              <a:t>: it generated more than one parse tree for the same string</a:t>
            </a:r>
          </a:p>
          <a:p>
            <a:r>
              <a:rPr lang="en-US"/>
              <a:t>Fixing the associativity and precedence problems eliminated all the ambiguity</a:t>
            </a:r>
          </a:p>
          <a:p>
            <a:r>
              <a:rPr lang="en-US"/>
              <a:t>This is usually a good thing: the parse tree corresponds to the meaning of the program, and we don’t want ambiguity about that</a:t>
            </a:r>
          </a:p>
          <a:p>
            <a:r>
              <a:rPr lang="en-US"/>
              <a:t>Not all ambiguity stems from confusion about precedence and associativity...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7338-859F-A34C-9891-3CBC7FD63E34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In Grammars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9A26-521C-E545-9F47-A1D01CC57652}" type="slidenum">
              <a:rPr lang="en-US"/>
              <a:pPr/>
              <a:t>25</a:t>
            </a:fld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76311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if-stmt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s1 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|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s2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if-stmt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 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e1 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e2</a:t>
            </a:r>
            <a:endParaRPr lang="en-US" b="1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62000" y="3810000"/>
            <a:ext cx="747871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This grammar has a classic “dangling-else ambiguity.”  The</a:t>
            </a:r>
          </a:p>
          <a:p>
            <a:r>
              <a:rPr lang="en-US"/>
              <a:t>statement we want derive is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 b="1">
                <a:latin typeface="Courier New" pitchFamily="-108" charset="0"/>
              </a:rPr>
              <a:t>if e1 then if e2 then s1 else s2</a:t>
            </a:r>
          </a:p>
          <a:p>
            <a:endParaRPr lang="en-US"/>
          </a:p>
          <a:p>
            <a:r>
              <a:rPr lang="en-US"/>
              <a:t>and the next slide shows two different parse trees for it...</a:t>
            </a:r>
            <a:endParaRPr lang="en-US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5334000" y="3962400"/>
            <a:ext cx="35020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Most languages that have</a:t>
            </a:r>
            <a:br>
              <a:rPr lang="en-US"/>
            </a:br>
            <a:r>
              <a:rPr lang="en-US"/>
              <a:t>this problem choose this</a:t>
            </a:r>
            <a:br>
              <a:rPr lang="en-US"/>
            </a:br>
            <a:r>
              <a:rPr lang="en-US"/>
              <a:t>parse tree: </a:t>
            </a:r>
            <a:r>
              <a:rPr lang="en-US" b="1">
                <a:latin typeface="Courier New" pitchFamily="-108" charset="0"/>
              </a:rPr>
              <a:t>else</a:t>
            </a:r>
            <a:r>
              <a:rPr lang="en-US"/>
              <a:t> goes with</a:t>
            </a:r>
            <a:br>
              <a:rPr lang="en-US"/>
            </a:br>
            <a:r>
              <a:rPr lang="en-US"/>
              <a:t>nearest unmatched </a:t>
            </a:r>
            <a:r>
              <a:rPr lang="en-US" b="1">
                <a:latin typeface="Courier New" pitchFamily="-108" charset="0"/>
              </a:rPr>
              <a:t>then</a:t>
            </a: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2514600" y="1119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912" name="Object 72"/>
          <p:cNvGraphicFramePr>
            <a:graphicFrameLocks noChangeAspect="1"/>
          </p:cNvGraphicFramePr>
          <p:nvPr/>
        </p:nvGraphicFramePr>
        <p:xfrm>
          <a:off x="495300" y="-4763"/>
          <a:ext cx="5905500" cy="6638926"/>
        </p:xfrm>
        <a:graphic>
          <a:graphicData uri="http://schemas.openxmlformats.org/presentationml/2006/ole">
            <p:oleObj spid="_x0000_s35912" name="Microsoft Draw Drawing" r:id="rId4" imgW="4114800" imgH="4622040" progId="MSDraw.Drawing.8.2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5594-9705-904A-AE96-37E5D114139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04900"/>
          </a:xfrm>
        </p:spPr>
        <p:txBody>
          <a:bodyPr/>
          <a:lstStyle/>
          <a:p>
            <a:r>
              <a:rPr lang="en-US"/>
              <a:t>Eliminating The Ambiguity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AC8-165C-7342-A153-52315364C460}" type="slidenum">
              <a:rPr lang="en-US"/>
              <a:pPr/>
              <a:t>27</a:t>
            </a:fld>
            <a:endParaRPr 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62000" y="2971800"/>
            <a:ext cx="7975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We want to insist that if this expands into an </a:t>
            </a:r>
            <a:r>
              <a:rPr lang="en-US" b="1">
                <a:latin typeface="Courier New" pitchFamily="-108" charset="0"/>
              </a:rPr>
              <a:t>if</a:t>
            </a:r>
            <a:r>
              <a:rPr lang="en-US"/>
              <a:t>, that </a:t>
            </a:r>
            <a:r>
              <a:rPr lang="en-US" b="1">
                <a:latin typeface="Courier New" pitchFamily="-108" charset="0"/>
              </a:rPr>
              <a:t>if</a:t>
            </a:r>
            <a:r>
              <a:rPr lang="en-US" b="1"/>
              <a:t> </a:t>
            </a:r>
            <a:r>
              <a:rPr lang="en-US"/>
              <a:t>must</a:t>
            </a:r>
            <a:br>
              <a:rPr lang="en-US"/>
            </a:br>
            <a:r>
              <a:rPr lang="en-US"/>
              <a:t>already have its own </a:t>
            </a:r>
            <a:r>
              <a:rPr lang="en-US" b="1">
                <a:latin typeface="Courier New" pitchFamily="-108" charset="0"/>
              </a:rPr>
              <a:t>else</a:t>
            </a:r>
            <a:r>
              <a:rPr lang="en-US"/>
              <a:t>.  First, we make a new non-terminal</a:t>
            </a:r>
            <a:br>
              <a:rPr lang="en-US"/>
            </a:br>
            <a:r>
              <a:rPr lang="en-US"/>
              <a:t>&lt;</a:t>
            </a:r>
            <a:r>
              <a:rPr lang="en-US" i="1"/>
              <a:t>full-stmt</a:t>
            </a:r>
            <a:r>
              <a:rPr lang="en-US"/>
              <a:t>&gt; that generates everything &lt;</a:t>
            </a:r>
            <a:r>
              <a:rPr lang="en-US" i="1"/>
              <a:t>stmt</a:t>
            </a:r>
            <a:r>
              <a:rPr lang="en-US"/>
              <a:t>&gt; generates, except</a:t>
            </a:r>
            <a:br>
              <a:rPr lang="en-US"/>
            </a:br>
            <a:r>
              <a:rPr lang="en-US"/>
              <a:t>that it can not generate </a:t>
            </a:r>
            <a:r>
              <a:rPr lang="en-US" b="1">
                <a:latin typeface="Courier New" pitchFamily="-108" charset="0"/>
              </a:rPr>
              <a:t>if</a:t>
            </a:r>
            <a:r>
              <a:rPr lang="en-US"/>
              <a:t> statements with no </a:t>
            </a:r>
            <a:r>
              <a:rPr lang="en-US" b="1">
                <a:latin typeface="Courier New" pitchFamily="-108" charset="0"/>
              </a:rPr>
              <a:t>else</a:t>
            </a:r>
            <a:r>
              <a:rPr lang="en-US"/>
              <a:t>: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4267200" y="1905000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5334000" y="13716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762000" y="1066800"/>
            <a:ext cx="76311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if-stmt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s1 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|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s2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if-stmt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 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e1 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e2</a:t>
            </a:r>
            <a:endParaRPr lang="en-US" b="1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57200" y="48768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full-stmt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full-if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s1 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|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s2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full-if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full-stmt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full-stmt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04900"/>
          </a:xfrm>
        </p:spPr>
        <p:txBody>
          <a:bodyPr/>
          <a:lstStyle/>
          <a:p>
            <a:r>
              <a:rPr lang="en-US"/>
              <a:t>Eliminating The Ambiguity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89D-F16D-8540-81E9-1D1C460EA96E}" type="slidenum">
              <a:rPr lang="en-US"/>
              <a:pPr/>
              <a:t>28</a:t>
            </a:fld>
            <a:endParaRPr lang="en-US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762000" y="2951163"/>
            <a:ext cx="74803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Then we use the new non-terminal here.</a:t>
            </a:r>
          </a:p>
          <a:p>
            <a:endParaRPr lang="en-US"/>
          </a:p>
          <a:p>
            <a:r>
              <a:rPr lang="en-US"/>
              <a:t>The effect is that the new grammar can match an </a:t>
            </a:r>
            <a:r>
              <a:rPr lang="en-US" b="1">
                <a:latin typeface="Courier New" pitchFamily="-108" charset="0"/>
              </a:rPr>
              <a:t>else</a:t>
            </a:r>
            <a:r>
              <a:rPr lang="en-US"/>
              <a:t> part</a:t>
            </a:r>
            <a:br>
              <a:rPr lang="en-US"/>
            </a:br>
            <a:r>
              <a:rPr lang="en-US"/>
              <a:t>with an </a:t>
            </a:r>
            <a:r>
              <a:rPr lang="en-US" b="1">
                <a:latin typeface="Courier New" pitchFamily="-108" charset="0"/>
              </a:rPr>
              <a:t>if</a:t>
            </a:r>
            <a:r>
              <a:rPr lang="en-US"/>
              <a:t> part only if all the nearer </a:t>
            </a:r>
            <a:r>
              <a:rPr lang="en-US" b="1">
                <a:latin typeface="Courier New" pitchFamily="-108" charset="0"/>
              </a:rPr>
              <a:t>if</a:t>
            </a:r>
            <a:r>
              <a:rPr lang="en-US"/>
              <a:t> parts are already </a:t>
            </a:r>
            <a:br>
              <a:rPr lang="en-US"/>
            </a:br>
            <a:r>
              <a:rPr lang="en-US"/>
              <a:t>matched.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 flipV="1">
            <a:off x="4267200" y="1905000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5334000" y="1371600"/>
            <a:ext cx="16002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762000" y="1066800"/>
            <a:ext cx="8137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if-stmt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s1 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|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s2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if-stmt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full-stmt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 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e1 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e2</a:t>
            </a:r>
            <a:endParaRPr lang="en-US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 Parse Tree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D44A-3658-064E-AD2D-55FB3C812A4F}" type="slidenum">
              <a:rPr lang="en-US"/>
              <a:pPr/>
              <a:t>29</a:t>
            </a:fld>
            <a:endParaRPr lang="en-US"/>
          </a:p>
        </p:txBody>
      </p:sp>
      <p:sp>
        <p:nvSpPr>
          <p:cNvPr id="37946" name="Rectangle 58"/>
          <p:cNvSpPr>
            <a:spLocks noChangeArrowheads="1"/>
          </p:cNvSpPr>
          <p:nvPr/>
        </p:nvSpPr>
        <p:spPr bwMode="auto">
          <a:xfrm>
            <a:off x="2514600" y="2262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945" name="Object 57"/>
          <p:cNvGraphicFramePr>
            <a:graphicFrameLocks noChangeAspect="1"/>
          </p:cNvGraphicFramePr>
          <p:nvPr/>
        </p:nvGraphicFramePr>
        <p:xfrm>
          <a:off x="1219200" y="1295400"/>
          <a:ext cx="7391400" cy="4192588"/>
        </p:xfrm>
        <a:graphic>
          <a:graphicData uri="http://schemas.openxmlformats.org/presentationml/2006/ole">
            <p:oleObj spid="_x0000_s37945" r:id="rId4" imgW="4114800" imgH="232410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5489-08B9-0742-97DC-503E93A6A8CC}" type="slidenum">
              <a:rPr lang="en-US"/>
              <a:pPr/>
              <a:t>3</a:t>
            </a:fld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833688" y="1566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2833688" y="1566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2057400" y="381000"/>
          <a:ext cx="5437188" cy="5824538"/>
        </p:xfrm>
        <a:graphic>
          <a:graphicData uri="http://schemas.openxmlformats.org/presentationml/2006/ole">
            <p:oleObj spid="_x0000_s54278" r:id="rId4" imgW="3467100" imgH="371475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fixed the grammar, but…</a:t>
            </a:r>
          </a:p>
          <a:p>
            <a:r>
              <a:rPr lang="en-US"/>
              <a:t>The grammar trouble reflects a problem with the language, which we did not change</a:t>
            </a:r>
          </a:p>
          <a:p>
            <a:r>
              <a:rPr lang="en-US"/>
              <a:t>A chain of if-then-else constructs can be very hard for people to read</a:t>
            </a:r>
          </a:p>
          <a:p>
            <a:r>
              <a:rPr lang="en-US"/>
              <a:t>Especially true if some but not all of the else parts are present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1519-4F25-5843-88F9-6BCEBDCFCAFF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DA9-652D-C649-A2CD-9104BE6A11AB}" type="slidenum">
              <a:rPr lang="en-US"/>
              <a:pPr/>
              <a:t>31</a:t>
            </a:fld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127125" y="1971675"/>
            <a:ext cx="3105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int a=0;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if (0==0)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if (0==1) a=1;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else a=2;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403725" y="2043113"/>
            <a:ext cx="3527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What is the value of </a:t>
            </a:r>
            <a:r>
              <a:rPr lang="en-US" b="1">
                <a:latin typeface="Courier New" pitchFamily="-108" charset="0"/>
              </a:rPr>
              <a:t>a</a:t>
            </a:r>
            <a:r>
              <a:rPr lang="en-US"/>
              <a:t> after</a:t>
            </a:r>
            <a:br>
              <a:rPr lang="en-US"/>
            </a:br>
            <a:r>
              <a:rPr lang="en-US"/>
              <a:t>this fragment executes?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Clearer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CDD-E857-BD4D-A201-838C13FB55C7}" type="slidenum">
              <a:rPr lang="en-US"/>
              <a:pPr/>
              <a:t>32</a:t>
            </a:fld>
            <a:endParaRPr 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127125" y="1971675"/>
            <a:ext cx="3105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int a=0;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if (0==0)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if (0==1) a=1;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else a=2;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127125" y="3886200"/>
            <a:ext cx="31051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int a=0;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if (0==0) {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if (0==1) a=1;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else a=2;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}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648200" y="2189163"/>
            <a:ext cx="3376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Better: correct indentation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648200" y="4419600"/>
            <a:ext cx="3438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Even better: use of a block</a:t>
            </a:r>
            <a:br>
              <a:rPr lang="en-US"/>
            </a:br>
            <a:r>
              <a:rPr lang="en-US"/>
              <a:t>reinforces the structure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Languages That Don’t Dangle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95800"/>
          </a:xfrm>
        </p:spPr>
        <p:txBody>
          <a:bodyPr/>
          <a:lstStyle/>
          <a:p>
            <a:r>
              <a:rPr lang="en-US" dirty="0"/>
              <a:t>Some languages define if-then-else in a way that forces the programmer to be more clear</a:t>
            </a:r>
          </a:p>
          <a:p>
            <a:pPr lvl="1"/>
            <a:r>
              <a:rPr lang="en-US" dirty="0" err="1"/>
              <a:t>Algol</a:t>
            </a:r>
            <a:r>
              <a:rPr lang="en-US" dirty="0"/>
              <a:t> does not allow the </a:t>
            </a:r>
            <a:r>
              <a:rPr lang="en-US" b="1" dirty="0">
                <a:latin typeface="Courier New" pitchFamily="-108" charset="0"/>
              </a:rPr>
              <a:t>then</a:t>
            </a:r>
            <a:r>
              <a:rPr lang="en-US" dirty="0"/>
              <a:t> part to be another </a:t>
            </a:r>
            <a:r>
              <a:rPr lang="en-US" b="1" dirty="0">
                <a:latin typeface="Courier New" pitchFamily="-108" charset="0"/>
              </a:rPr>
              <a:t>if</a:t>
            </a:r>
            <a:r>
              <a:rPr lang="en-US" dirty="0"/>
              <a:t> statement – though it can be a block containing an </a:t>
            </a:r>
            <a:r>
              <a:rPr lang="en-US" b="1" dirty="0">
                <a:latin typeface="Courier New" pitchFamily="-108" charset="0"/>
              </a:rPr>
              <a:t>if</a:t>
            </a:r>
            <a:r>
              <a:rPr lang="en-US" dirty="0"/>
              <a:t> statement</a:t>
            </a:r>
          </a:p>
          <a:p>
            <a:pPr lvl="1"/>
            <a:r>
              <a:rPr lang="en-US" dirty="0" err="1"/>
              <a:t>Ada</a:t>
            </a:r>
            <a:r>
              <a:rPr lang="en-US" dirty="0"/>
              <a:t> requires each </a:t>
            </a:r>
            <a:r>
              <a:rPr lang="en-US" b="1" dirty="0">
                <a:latin typeface="Courier New" pitchFamily="-108" charset="0"/>
              </a:rPr>
              <a:t>if</a:t>
            </a:r>
            <a:r>
              <a:rPr lang="en-US" dirty="0"/>
              <a:t> statement to be terminated with an </a:t>
            </a:r>
            <a:r>
              <a:rPr lang="en-US" b="1" dirty="0">
                <a:latin typeface="Courier New" pitchFamily="-108" charset="0"/>
              </a:rPr>
              <a:t>end </a:t>
            </a:r>
            <a:r>
              <a:rPr lang="en-US" b="1" dirty="0" smtClean="0">
                <a:latin typeface="Courier New" pitchFamily="-108" charset="0"/>
              </a:rPr>
              <a:t>if</a:t>
            </a:r>
          </a:p>
          <a:p>
            <a:pPr lvl="1"/>
            <a:r>
              <a:rPr lang="en-US" dirty="0" smtClean="0"/>
              <a:t>Python requires nested </a:t>
            </a:r>
            <a:r>
              <a:rPr lang="en-US" b="1" dirty="0" smtClean="0">
                <a:latin typeface="Courier New" pitchFamily="-108" charset="0"/>
              </a:rPr>
              <a:t>if</a:t>
            </a:r>
            <a:r>
              <a:rPr lang="en-US" dirty="0" smtClean="0"/>
              <a:t> statement to be indented</a:t>
            </a:r>
            <a:endParaRPr lang="en-US" b="1" dirty="0" smtClean="0">
              <a:latin typeface="Courier New" pitchFamily="-108" charset="0"/>
            </a:endParaRPr>
          </a:p>
          <a:p>
            <a:pPr lvl="1"/>
            <a:endParaRPr lang="en-US" b="1" dirty="0">
              <a:latin typeface="Courier New" pitchFamily="-10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79E-5038-9249-ABA7-84F0A6B059B3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Operators</a:t>
            </a:r>
          </a:p>
          <a:p>
            <a:r>
              <a:rPr lang="en-US">
                <a:solidFill>
                  <a:schemeClr val="bg2"/>
                </a:solidFill>
              </a:rPr>
              <a:t>Precedence</a:t>
            </a:r>
          </a:p>
          <a:p>
            <a:r>
              <a:rPr lang="en-US">
                <a:solidFill>
                  <a:schemeClr val="bg2"/>
                </a:solidFill>
              </a:rPr>
              <a:t>Associativity</a:t>
            </a:r>
          </a:p>
          <a:p>
            <a:r>
              <a:rPr lang="en-US">
                <a:solidFill>
                  <a:schemeClr val="bg2"/>
                </a:solidFill>
              </a:rPr>
              <a:t>Other ambiguities: dangling else</a:t>
            </a:r>
          </a:p>
          <a:p>
            <a:r>
              <a:rPr lang="en-US"/>
              <a:t>Cluttered grammars</a:t>
            </a:r>
          </a:p>
          <a:p>
            <a:r>
              <a:rPr lang="en-US">
                <a:solidFill>
                  <a:schemeClr val="bg2"/>
                </a:solidFill>
              </a:rPr>
              <a:t>Parse trees and EBNF</a:t>
            </a:r>
          </a:p>
          <a:p>
            <a:r>
              <a:rPr lang="en-US">
                <a:solidFill>
                  <a:schemeClr val="bg2"/>
                </a:solidFill>
              </a:rPr>
              <a:t>Abstract syntax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A574-9221-814C-BA4F-CEA88C250B22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Clutter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724400"/>
          </a:xfrm>
        </p:spPr>
        <p:txBody>
          <a:bodyPr/>
          <a:lstStyle/>
          <a:p>
            <a:r>
              <a:rPr lang="en-US"/>
              <a:t>The new if-then-else grammar is harder for people to read than the old one</a:t>
            </a:r>
          </a:p>
          <a:p>
            <a:r>
              <a:rPr lang="en-US"/>
              <a:t>It has a lot of clutter: more productions and more non-terminals</a:t>
            </a:r>
          </a:p>
          <a:p>
            <a:r>
              <a:rPr lang="en-US"/>
              <a:t>Same with G4, G5 and G6: we eliminated the ambiguity but made the grammar harder for people to read</a:t>
            </a:r>
          </a:p>
          <a:p>
            <a:r>
              <a:rPr lang="en-US"/>
              <a:t>This is not always the right trade-off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46C7-458C-7740-9328-11893647FFC6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Reminder: Multiple Audiences</a:t>
            </a:r>
          </a:p>
        </p:txBody>
      </p:sp>
      <p:sp>
        <p:nvSpPr>
          <p:cNvPr id="60419" name="Rectangle 2051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8001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Chapter 2 we saw that grammars have multiple audiences:</a:t>
            </a:r>
          </a:p>
          <a:p>
            <a:pPr lvl="1">
              <a:lnSpc>
                <a:spcPct val="90000"/>
              </a:lnSpc>
            </a:pPr>
            <a:r>
              <a:rPr lang="en-US"/>
              <a:t>Novices want to find out what legal programs look like</a:t>
            </a:r>
          </a:p>
          <a:p>
            <a:pPr lvl="1">
              <a:lnSpc>
                <a:spcPct val="90000"/>
              </a:lnSpc>
            </a:pPr>
            <a:r>
              <a:rPr lang="en-US"/>
              <a:t>Experts—advanced users and language system implementers—want an exact, detailed definition</a:t>
            </a:r>
          </a:p>
          <a:p>
            <a:pPr lvl="1">
              <a:lnSpc>
                <a:spcPct val="90000"/>
              </a:lnSpc>
            </a:pPr>
            <a:r>
              <a:rPr lang="en-US"/>
              <a:t>Tools—parser and scanner generators—want an exact, detailed definition in a particular, machine-readable form</a:t>
            </a:r>
          </a:p>
          <a:p>
            <a:pPr>
              <a:lnSpc>
                <a:spcPct val="90000"/>
              </a:lnSpc>
            </a:pPr>
            <a:r>
              <a:rPr lang="en-US"/>
              <a:t>Tools often need ambiguity eliminated, while people often prefer a more readable grammar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EC33-08A8-674B-8BE9-0D269CCC5B9E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Rewrite grammar to eliminate ambiguity</a:t>
            </a:r>
          </a:p>
          <a:p>
            <a:r>
              <a:rPr lang="en-US"/>
              <a:t>Leave ambiguity but explain in accompanying text how things like associativity, precedence, and the dangling else should be parsed</a:t>
            </a:r>
          </a:p>
          <a:p>
            <a:r>
              <a:rPr lang="en-US"/>
              <a:t>Do both in separate grammars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F862-E9FD-D14A-B0DC-2615D45F0814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Operators</a:t>
            </a:r>
          </a:p>
          <a:p>
            <a:r>
              <a:rPr lang="en-US">
                <a:solidFill>
                  <a:schemeClr val="bg2"/>
                </a:solidFill>
              </a:rPr>
              <a:t>Precedence</a:t>
            </a:r>
          </a:p>
          <a:p>
            <a:r>
              <a:rPr lang="en-US">
                <a:solidFill>
                  <a:schemeClr val="bg2"/>
                </a:solidFill>
              </a:rPr>
              <a:t>Associativity</a:t>
            </a:r>
          </a:p>
          <a:p>
            <a:r>
              <a:rPr lang="en-US">
                <a:solidFill>
                  <a:schemeClr val="bg2"/>
                </a:solidFill>
              </a:rPr>
              <a:t>Other ambiguities: dangling else</a:t>
            </a:r>
          </a:p>
          <a:p>
            <a:r>
              <a:rPr lang="en-US">
                <a:solidFill>
                  <a:schemeClr val="bg2"/>
                </a:solidFill>
              </a:rPr>
              <a:t>Cluttered grammars</a:t>
            </a:r>
          </a:p>
          <a:p>
            <a:r>
              <a:rPr lang="en-US"/>
              <a:t>Parse trees and EBNF</a:t>
            </a:r>
          </a:p>
          <a:p>
            <a:r>
              <a:rPr lang="en-US">
                <a:solidFill>
                  <a:schemeClr val="bg2"/>
                </a:solidFill>
              </a:rPr>
              <a:t>Abstract syntax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A8D7-4A4A-7548-A5A5-5EC7DFF60BFC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EBNF and Parse Trees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You know that {x} means "zero or more repetitions of x" in EBNF</a:t>
            </a:r>
          </a:p>
          <a:p>
            <a:pPr>
              <a:lnSpc>
                <a:spcPct val="90000"/>
              </a:lnSpc>
            </a:pPr>
            <a:r>
              <a:rPr lang="en-US"/>
              <a:t>So &lt;</a:t>
            </a:r>
            <a:r>
              <a:rPr lang="en-US" i="1"/>
              <a:t>exp</a:t>
            </a:r>
            <a:r>
              <a:rPr lang="en-US"/>
              <a:t>&gt; ::= &lt;</a:t>
            </a:r>
            <a:r>
              <a:rPr lang="en-US" i="1"/>
              <a:t>mulexp</a:t>
            </a:r>
            <a:r>
              <a:rPr lang="en-US"/>
              <a:t>&gt; {</a:t>
            </a:r>
            <a:r>
              <a:rPr lang="en-US" sz="2400" b="1">
                <a:latin typeface="Courier New" pitchFamily="-108" charset="0"/>
              </a:rPr>
              <a:t>+</a:t>
            </a:r>
            <a:r>
              <a:rPr lang="en-US"/>
              <a:t> &lt;</a:t>
            </a:r>
            <a:r>
              <a:rPr lang="en-US" i="1"/>
              <a:t>mulexp</a:t>
            </a:r>
            <a:r>
              <a:rPr lang="en-US"/>
              <a:t>&gt;} should mean a &lt;</a:t>
            </a:r>
            <a:r>
              <a:rPr lang="en-US" i="1"/>
              <a:t>mulexp</a:t>
            </a:r>
            <a:r>
              <a:rPr lang="en-US"/>
              <a:t>&gt; followed by zero or more repetitions of "</a:t>
            </a:r>
            <a:r>
              <a:rPr lang="en-US" sz="2400" b="1">
                <a:latin typeface="Courier New" pitchFamily="-108" charset="0"/>
              </a:rPr>
              <a:t>+</a:t>
            </a:r>
            <a:r>
              <a:rPr lang="en-US"/>
              <a:t> &lt;</a:t>
            </a:r>
            <a:r>
              <a:rPr lang="en-US" i="1"/>
              <a:t>mulexp</a:t>
            </a:r>
            <a:r>
              <a:rPr lang="en-US"/>
              <a:t>&gt;"</a:t>
            </a:r>
          </a:p>
          <a:p>
            <a:pPr>
              <a:lnSpc>
                <a:spcPct val="90000"/>
              </a:lnSpc>
            </a:pPr>
            <a:r>
              <a:rPr lang="en-US"/>
              <a:t>But what then is the associativity of that </a:t>
            </a:r>
            <a:r>
              <a:rPr lang="en-US" sz="2400" b="1">
                <a:latin typeface="Courier New" pitchFamily="-108" charset="0"/>
              </a:rPr>
              <a:t>+</a:t>
            </a:r>
            <a:r>
              <a:rPr lang="en-US"/>
              <a:t> operator?  What kind of parse tree would be generated for </a:t>
            </a:r>
            <a:r>
              <a:rPr lang="en-US" sz="2400" b="1">
                <a:latin typeface="Courier New" pitchFamily="-108" charset="0"/>
              </a:rPr>
              <a:t>a+a+a</a:t>
            </a:r>
            <a:r>
              <a:rPr lang="en-US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701A-4583-8B4A-B5A3-6DCC2F68FF52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Parse Trees Matter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r>
              <a:rPr lang="en-US"/>
              <a:t>We want the structure of the parse tree to correspond to the semantics of the string it generates</a:t>
            </a:r>
          </a:p>
          <a:p>
            <a:r>
              <a:rPr lang="en-US"/>
              <a:t>This makes grammar design much harder: we’re interested in the structure of each parse tree, not just in the generated string</a:t>
            </a:r>
          </a:p>
          <a:p>
            <a:r>
              <a:rPr lang="en-US"/>
              <a:t>Parse trees are where syntax meets semantics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99C9-6447-704D-ADDF-717070E50109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EBNF and </a:t>
            </a:r>
            <a:r>
              <a:rPr lang="en-US" dirty="0" err="1" smtClean="0"/>
              <a:t>Associativity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One approach: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{} anywhere it helps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a paragraph of text dealing with ambiguities, </a:t>
            </a:r>
            <a:r>
              <a:rPr lang="en-US" dirty="0" err="1"/>
              <a:t>associativity</a:t>
            </a:r>
            <a:r>
              <a:rPr lang="en-US" dirty="0"/>
              <a:t> of operators, etc.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Another approach: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Define a convention: for example, that the form &lt;</a:t>
            </a:r>
            <a:r>
              <a:rPr lang="en-US" i="1" dirty="0"/>
              <a:t>exp</a:t>
            </a:r>
            <a:r>
              <a:rPr lang="en-US" dirty="0"/>
              <a:t>&gt; ::= &lt;</a:t>
            </a:r>
            <a:r>
              <a:rPr lang="en-US" i="1" dirty="0" err="1"/>
              <a:t>mulexp</a:t>
            </a:r>
            <a:r>
              <a:rPr lang="en-US" dirty="0"/>
              <a:t>&gt; {</a:t>
            </a:r>
            <a:r>
              <a:rPr lang="en-US" sz="2000" b="1" dirty="0">
                <a:latin typeface="Courier New" pitchFamily="-108" charset="0"/>
              </a:rPr>
              <a:t>+</a:t>
            </a:r>
            <a:r>
              <a:rPr lang="en-US" dirty="0"/>
              <a:t> &lt;</a:t>
            </a:r>
            <a:r>
              <a:rPr lang="en-US" i="1" dirty="0" err="1"/>
              <a:t>mulexp</a:t>
            </a:r>
            <a:r>
              <a:rPr lang="en-US" dirty="0"/>
              <a:t>&gt;}</a:t>
            </a:r>
            <a:r>
              <a:rPr lang="en-US" dirty="0" smtClean="0"/>
              <a:t> will be used only </a:t>
            </a:r>
            <a:r>
              <a:rPr lang="en-US" dirty="0"/>
              <a:t>for left-associative operators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</a:t>
            </a:r>
            <a:r>
              <a:rPr lang="en-US" dirty="0" smtClean="0"/>
              <a:t> explicitly recursive rules for anything unconventional:</a:t>
            </a:r>
            <a:br>
              <a:rPr lang="en-US" dirty="0" smtClean="0"/>
            </a:br>
            <a:r>
              <a:rPr lang="en-US" dirty="0" smtClean="0"/>
              <a:t>		&lt;</a:t>
            </a:r>
            <a:r>
              <a:rPr lang="en-US" i="1" dirty="0" err="1"/>
              <a:t>expa</a:t>
            </a:r>
            <a:r>
              <a:rPr lang="en-US" dirty="0"/>
              <a:t>&gt; ::= &lt;</a:t>
            </a:r>
            <a:r>
              <a:rPr lang="en-US" i="1" dirty="0" err="1"/>
              <a:t>expb</a:t>
            </a:r>
            <a:r>
              <a:rPr lang="en-US" dirty="0"/>
              <a:t>&gt; [ </a:t>
            </a:r>
            <a:r>
              <a:rPr lang="en-US" sz="2400" b="1" dirty="0">
                <a:latin typeface="Courier New" pitchFamily="-108" charset="0"/>
              </a:rPr>
              <a:t>=</a:t>
            </a:r>
            <a:r>
              <a:rPr lang="en-US" dirty="0"/>
              <a:t> &lt;</a:t>
            </a:r>
            <a:r>
              <a:rPr lang="en-US" i="1" dirty="0" err="1"/>
              <a:t>expa</a:t>
            </a:r>
            <a:r>
              <a:rPr lang="en-US" dirty="0"/>
              <a:t>&gt; 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12541-F32A-8A42-BEF5-638E10906779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Syntax Diagrams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problem: what parse tree is generated?</a:t>
            </a:r>
          </a:p>
          <a:p>
            <a:r>
              <a:rPr lang="en-US" dirty="0"/>
              <a:t>As in</a:t>
            </a:r>
            <a:r>
              <a:rPr lang="en-US" dirty="0" smtClean="0"/>
              <a:t> EBNF </a:t>
            </a:r>
            <a:r>
              <a:rPr lang="en-US" dirty="0"/>
              <a:t>applications, add a paragraph of text dealing with ambiguities, </a:t>
            </a:r>
            <a:r>
              <a:rPr lang="en-US" dirty="0" err="1"/>
              <a:t>associativity</a:t>
            </a:r>
            <a:r>
              <a:rPr lang="en-US" dirty="0"/>
              <a:t>, precedence, and so 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4D6-02F9-3148-BB12-8BC6B2007B5D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Operators</a:t>
            </a:r>
          </a:p>
          <a:p>
            <a:r>
              <a:rPr lang="en-US">
                <a:solidFill>
                  <a:schemeClr val="bg2"/>
                </a:solidFill>
              </a:rPr>
              <a:t>Precedence</a:t>
            </a:r>
          </a:p>
          <a:p>
            <a:r>
              <a:rPr lang="en-US">
                <a:solidFill>
                  <a:schemeClr val="bg2"/>
                </a:solidFill>
              </a:rPr>
              <a:t>Associativity</a:t>
            </a:r>
          </a:p>
          <a:p>
            <a:r>
              <a:rPr lang="en-US">
                <a:solidFill>
                  <a:schemeClr val="bg2"/>
                </a:solidFill>
              </a:rPr>
              <a:t>Other ambiguities: dangling else</a:t>
            </a:r>
          </a:p>
          <a:p>
            <a:r>
              <a:rPr lang="en-US">
                <a:solidFill>
                  <a:schemeClr val="bg2"/>
                </a:solidFill>
              </a:rPr>
              <a:t>Cluttered grammars</a:t>
            </a:r>
          </a:p>
          <a:p>
            <a:r>
              <a:rPr lang="en-US">
                <a:solidFill>
                  <a:schemeClr val="bg2"/>
                </a:solidFill>
              </a:rPr>
              <a:t>Parse trees and EBNF</a:t>
            </a:r>
          </a:p>
          <a:p>
            <a:r>
              <a:rPr lang="en-US"/>
              <a:t>Abstract syntax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2487-C236-7B45-AF13-2700B2E401C2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Full-Size Grammars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any realistically large language, there are many non-terminals</a:t>
            </a:r>
          </a:p>
          <a:p>
            <a:pPr>
              <a:lnSpc>
                <a:spcPct val="90000"/>
              </a:lnSpc>
            </a:pPr>
            <a:r>
              <a:rPr lang="en-US"/>
              <a:t>Especially true when in the cluttered but unambiguous form needed by parsing tools</a:t>
            </a:r>
          </a:p>
          <a:p>
            <a:pPr>
              <a:lnSpc>
                <a:spcPct val="90000"/>
              </a:lnSpc>
            </a:pPr>
            <a:r>
              <a:rPr lang="en-US"/>
              <a:t>Extra non-terminals guide construction of unique parse tree</a:t>
            </a:r>
          </a:p>
          <a:p>
            <a:pPr>
              <a:lnSpc>
                <a:spcPct val="90000"/>
              </a:lnSpc>
            </a:pPr>
            <a:r>
              <a:rPr lang="en-US"/>
              <a:t>Once parse tree is found, such non-terminals are no longer of interest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1E4F-FC37-ED42-98AA-6EA0E12D020F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Language systems usually store an abbreviated version of the parse tree called the </a:t>
            </a:r>
            <a:r>
              <a:rPr lang="en-US" i="1"/>
              <a:t>abstract syntax tree</a:t>
            </a:r>
          </a:p>
          <a:p>
            <a:r>
              <a:rPr lang="en-US"/>
              <a:t>Details are implementation-dependent</a:t>
            </a:r>
          </a:p>
          <a:p>
            <a:r>
              <a:rPr lang="en-US"/>
              <a:t>Usually, there is a node for every operation, with a subtree for every operand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CF23-36E7-B346-A98C-E16BCE558218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EFA7-0C21-2549-90AE-276D2E6FC684}" type="slidenum">
              <a:rPr lang="en-US"/>
              <a:pPr/>
              <a:t>45</a:t>
            </a:fld>
            <a:endParaRPr lang="en-US"/>
          </a:p>
        </p:txBody>
      </p:sp>
      <p:sp>
        <p:nvSpPr>
          <p:cNvPr id="29740" name="Rectangle 44"/>
          <p:cNvSpPr>
            <a:spLocks noChangeArrowheads="1"/>
          </p:cNvSpPr>
          <p:nvPr/>
        </p:nvSpPr>
        <p:spPr bwMode="auto">
          <a:xfrm>
            <a:off x="3209925" y="2386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739" name="Object 43"/>
          <p:cNvGraphicFramePr>
            <a:graphicFrameLocks noChangeAspect="1"/>
          </p:cNvGraphicFramePr>
          <p:nvPr/>
        </p:nvGraphicFramePr>
        <p:xfrm>
          <a:off x="533400" y="304800"/>
          <a:ext cx="5170488" cy="3954463"/>
        </p:xfrm>
        <a:graphic>
          <a:graphicData uri="http://schemas.openxmlformats.org/presentationml/2006/ole">
            <p:oleObj spid="_x0000_s29739" name="Microsoft Draw Drawing" r:id="rId4" imgW="2716560" imgH="2081520" progId="MSDraw.Drawing.8.2">
              <p:embed/>
            </p:oleObj>
          </a:graphicData>
        </a:graphic>
      </p:graphicFrame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3219450" y="280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741" name="Object 45"/>
          <p:cNvGraphicFramePr>
            <a:graphicFrameLocks noChangeAspect="1"/>
          </p:cNvGraphicFramePr>
          <p:nvPr/>
        </p:nvGraphicFramePr>
        <p:xfrm>
          <a:off x="4495800" y="3200400"/>
          <a:ext cx="4035425" cy="2541588"/>
        </p:xfrm>
        <a:graphic>
          <a:graphicData uri="http://schemas.openxmlformats.org/presentationml/2006/ole">
            <p:oleObj spid="_x0000_s29741" name="Microsoft Draw Drawing" r:id="rId5" imgW="1948320" imgH="1226880" progId="MSDraw.Drawing.8.2">
              <p:embed/>
            </p:oleObj>
          </a:graphicData>
        </a:graphic>
      </p:graphicFrame>
      <p:sp>
        <p:nvSpPr>
          <p:cNvPr id="29744" name="AutoShape 48"/>
          <p:cNvSpPr>
            <a:spLocks noChangeArrowheads="1"/>
          </p:cNvSpPr>
          <p:nvPr/>
        </p:nvSpPr>
        <p:spPr bwMode="auto">
          <a:xfrm flipV="1">
            <a:off x="3429000" y="3733800"/>
            <a:ext cx="1371600" cy="762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10668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parse tree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2057400" y="4648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abstract syntax tree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Parsing, Revisited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 language system parses a program, it goes through all the steps necessary to find the parse tree</a:t>
            </a:r>
          </a:p>
          <a:p>
            <a:r>
              <a:rPr lang="en-US"/>
              <a:t>But it usually does not construct an explicit representation of the parse tree in memory</a:t>
            </a:r>
          </a:p>
          <a:p>
            <a:r>
              <a:rPr lang="en-US"/>
              <a:t>Most systems construct an AST instead</a:t>
            </a:r>
          </a:p>
          <a:p>
            <a:r>
              <a:rPr lang="en-US"/>
              <a:t>We will see ASTs again in Chapter 23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1D32-82BE-D34B-843C-53BE9B2EB341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4495800"/>
          </a:xfrm>
        </p:spPr>
        <p:txBody>
          <a:bodyPr/>
          <a:lstStyle/>
          <a:p>
            <a:r>
              <a:rPr lang="en-US"/>
              <a:t>Grammars define syntax, </a:t>
            </a:r>
            <a:r>
              <a:rPr lang="en-US" i="1"/>
              <a:t>and more</a:t>
            </a:r>
            <a:endParaRPr lang="en-US"/>
          </a:p>
          <a:p>
            <a:r>
              <a:rPr lang="en-US"/>
              <a:t>They define not just a set of legal programs, but a parse tree for each program</a:t>
            </a:r>
          </a:p>
          <a:p>
            <a:r>
              <a:rPr lang="en-US"/>
              <a:t>The structure of a parse tree corresponds to the order in which different parts of the program are to be executed</a:t>
            </a:r>
          </a:p>
          <a:p>
            <a:r>
              <a:rPr lang="en-US"/>
              <a:t>Thus, grammars contribute (a little) to the definition of semantics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196-F332-0F41-BC8B-A61761C3D4F2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/>
              <a:t>Operators</a:t>
            </a:r>
          </a:p>
          <a:p>
            <a:r>
              <a:rPr lang="en-US"/>
              <a:t>Precedence</a:t>
            </a:r>
          </a:p>
          <a:p>
            <a:r>
              <a:rPr lang="en-US"/>
              <a:t>Associativity</a:t>
            </a:r>
          </a:p>
          <a:p>
            <a:r>
              <a:rPr lang="en-US"/>
              <a:t>Other ambiguities: dangling else</a:t>
            </a:r>
          </a:p>
          <a:p>
            <a:r>
              <a:rPr lang="en-US"/>
              <a:t>Cluttered grammars</a:t>
            </a:r>
          </a:p>
          <a:p>
            <a:r>
              <a:rPr lang="en-US"/>
              <a:t>Parse trees and EBNF</a:t>
            </a:r>
          </a:p>
          <a:p>
            <a:r>
              <a:rPr lang="en-US"/>
              <a:t>Abstract syntax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9E8D-FB50-5347-8AD8-FE8326597CDF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768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Special syntax for frequently-used simple operations like addition, subtraction, multiplication and division</a:t>
            </a:r>
          </a:p>
          <a:p>
            <a:pPr>
              <a:lnSpc>
                <a:spcPct val="90000"/>
              </a:lnSpc>
            </a:pPr>
            <a:r>
              <a:rPr lang="en-US"/>
              <a:t>The word </a:t>
            </a:r>
            <a:r>
              <a:rPr lang="en-US" i="1"/>
              <a:t>operator</a:t>
            </a:r>
            <a:r>
              <a:rPr lang="en-US"/>
              <a:t> refers both to the token used to specify the operation (like </a:t>
            </a:r>
            <a:r>
              <a:rPr lang="en-US" b="1">
                <a:latin typeface="Courier New" pitchFamily="-108" charset="0"/>
              </a:rPr>
              <a:t>+</a:t>
            </a:r>
            <a:r>
              <a:rPr lang="en-US"/>
              <a:t> and </a:t>
            </a:r>
            <a:r>
              <a:rPr lang="en-US" b="1">
                <a:latin typeface="Courier New" pitchFamily="-108" charset="0"/>
              </a:rPr>
              <a:t>*</a:t>
            </a:r>
            <a:r>
              <a:rPr lang="en-US"/>
              <a:t>) and to the operation itself</a:t>
            </a:r>
          </a:p>
          <a:p>
            <a:pPr>
              <a:lnSpc>
                <a:spcPct val="90000"/>
              </a:lnSpc>
            </a:pPr>
            <a:r>
              <a:rPr lang="en-US"/>
              <a:t>Usually predefined, but not always</a:t>
            </a:r>
          </a:p>
          <a:p>
            <a:pPr>
              <a:lnSpc>
                <a:spcPct val="90000"/>
              </a:lnSpc>
            </a:pPr>
            <a:r>
              <a:rPr lang="en-US"/>
              <a:t>Usually a single token, but not always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B716-C8B2-BE4A-8DED-143E65131C38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Terminology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Operands</a:t>
            </a:r>
            <a:r>
              <a:rPr lang="en-US"/>
              <a:t> are the inputs to an operator, like </a:t>
            </a:r>
            <a:r>
              <a:rPr lang="en-US" b="1">
                <a:latin typeface="Courier New" pitchFamily="-108" charset="0"/>
              </a:rPr>
              <a:t>1</a:t>
            </a:r>
            <a:r>
              <a:rPr lang="en-US"/>
              <a:t> and </a:t>
            </a:r>
            <a:r>
              <a:rPr lang="en-US" b="1">
                <a:latin typeface="Courier New" pitchFamily="-108" charset="0"/>
              </a:rPr>
              <a:t>2</a:t>
            </a:r>
            <a:r>
              <a:rPr lang="en-US"/>
              <a:t> in the expression </a:t>
            </a:r>
            <a:r>
              <a:rPr lang="en-US" b="1">
                <a:latin typeface="Courier New" pitchFamily="-108" charset="0"/>
              </a:rPr>
              <a:t>1+2</a:t>
            </a:r>
          </a:p>
          <a:p>
            <a:r>
              <a:rPr lang="en-US" i="1"/>
              <a:t>Unary</a:t>
            </a:r>
            <a:r>
              <a:rPr lang="en-US"/>
              <a:t> operators take one operand: </a:t>
            </a:r>
            <a:r>
              <a:rPr lang="en-US" b="1">
                <a:latin typeface="Courier New" pitchFamily="-108" charset="0"/>
              </a:rPr>
              <a:t>-1</a:t>
            </a:r>
          </a:p>
          <a:p>
            <a:r>
              <a:rPr lang="en-US" i="1"/>
              <a:t>Binary</a:t>
            </a:r>
            <a:r>
              <a:rPr lang="en-US"/>
              <a:t> operators take two: </a:t>
            </a:r>
            <a:r>
              <a:rPr lang="en-US" b="1">
                <a:latin typeface="Courier New" pitchFamily="-108" charset="0"/>
              </a:rPr>
              <a:t>1+2</a:t>
            </a:r>
          </a:p>
          <a:p>
            <a:r>
              <a:rPr lang="en-US" i="1"/>
              <a:t>Ternary</a:t>
            </a:r>
            <a:r>
              <a:rPr lang="en-US"/>
              <a:t> operators take three: </a:t>
            </a:r>
            <a:r>
              <a:rPr lang="en-US" b="1">
                <a:latin typeface="Courier New" pitchFamily="-108" charset="0"/>
              </a:rPr>
              <a:t>a?b:c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C-84ED-1642-BB55-A9AAB2A68C5B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Operator Terminology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most programming languages, binary operators use an </a:t>
            </a:r>
            <a:r>
              <a:rPr lang="en-US" i="1"/>
              <a:t>infix</a:t>
            </a:r>
            <a:r>
              <a:rPr lang="en-US"/>
              <a:t> notation: </a:t>
            </a:r>
            <a:r>
              <a:rPr lang="en-US" b="1">
                <a:latin typeface="Courier New" pitchFamily="-108" charset="0"/>
              </a:rPr>
              <a:t>a + b</a:t>
            </a:r>
          </a:p>
          <a:p>
            <a:pPr>
              <a:lnSpc>
                <a:spcPct val="90000"/>
              </a:lnSpc>
            </a:pPr>
            <a:r>
              <a:rPr lang="en-US"/>
              <a:t>Sometimes you see </a:t>
            </a:r>
            <a:r>
              <a:rPr lang="en-US" i="1"/>
              <a:t>prefix</a:t>
            </a:r>
            <a:r>
              <a:rPr lang="en-US"/>
              <a:t> notation: </a:t>
            </a:r>
            <a:r>
              <a:rPr lang="en-US" b="1">
                <a:latin typeface="Courier New" pitchFamily="-108" charset="0"/>
              </a:rPr>
              <a:t>+ a b</a:t>
            </a:r>
          </a:p>
          <a:p>
            <a:pPr>
              <a:lnSpc>
                <a:spcPct val="90000"/>
              </a:lnSpc>
            </a:pPr>
            <a:r>
              <a:rPr lang="en-US"/>
              <a:t>Sometimes </a:t>
            </a:r>
            <a:r>
              <a:rPr lang="en-US" i="1"/>
              <a:t>postfix</a:t>
            </a:r>
            <a:r>
              <a:rPr lang="en-US"/>
              <a:t> notation: </a:t>
            </a:r>
            <a:r>
              <a:rPr lang="en-US" b="1">
                <a:latin typeface="Courier New" pitchFamily="-108" charset="0"/>
              </a:rPr>
              <a:t>a b +</a:t>
            </a:r>
          </a:p>
          <a:p>
            <a:pPr>
              <a:lnSpc>
                <a:spcPct val="90000"/>
              </a:lnSpc>
            </a:pPr>
            <a:r>
              <a:rPr lang="en-US"/>
              <a:t>Unary operators, similarly:</a:t>
            </a:r>
          </a:p>
          <a:p>
            <a:pPr lvl="1">
              <a:lnSpc>
                <a:spcPct val="90000"/>
              </a:lnSpc>
            </a:pPr>
            <a:r>
              <a:rPr lang="en-US"/>
              <a:t>(Can’t be infix, of course)</a:t>
            </a:r>
          </a:p>
          <a:p>
            <a:pPr lvl="1">
              <a:lnSpc>
                <a:spcPct val="90000"/>
              </a:lnSpc>
            </a:pPr>
            <a:r>
              <a:rPr lang="en-US"/>
              <a:t>Can be prefix, as in </a:t>
            </a:r>
            <a:r>
              <a:rPr lang="en-US" b="1">
                <a:latin typeface="Courier New" pitchFamily="-108" charset="0"/>
              </a:rPr>
              <a:t>-1</a:t>
            </a:r>
          </a:p>
          <a:p>
            <a:pPr lvl="1">
              <a:lnSpc>
                <a:spcPct val="90000"/>
              </a:lnSpc>
            </a:pPr>
            <a:r>
              <a:rPr lang="en-US"/>
              <a:t>Can be postfix, as in </a:t>
            </a:r>
            <a:r>
              <a:rPr lang="en-US" b="1">
                <a:latin typeface="Courier New" pitchFamily="-108" charset="0"/>
              </a:rPr>
              <a:t>a++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ACA-3DF1-F64B-9CAC-1A370261A28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Operators</a:t>
            </a:r>
          </a:p>
          <a:p>
            <a:r>
              <a:rPr lang="en-US"/>
              <a:t>Precedence</a:t>
            </a:r>
          </a:p>
          <a:p>
            <a:r>
              <a:rPr lang="en-US">
                <a:solidFill>
                  <a:schemeClr val="bg2"/>
                </a:solidFill>
              </a:rPr>
              <a:t>Associativity</a:t>
            </a:r>
          </a:p>
          <a:p>
            <a:r>
              <a:rPr lang="en-US">
                <a:solidFill>
                  <a:schemeClr val="bg2"/>
                </a:solidFill>
              </a:rPr>
              <a:t>Other ambiguities: dangling else</a:t>
            </a:r>
          </a:p>
          <a:p>
            <a:r>
              <a:rPr lang="en-US">
                <a:solidFill>
                  <a:schemeClr val="bg2"/>
                </a:solidFill>
              </a:rPr>
              <a:t>Cluttered grammars</a:t>
            </a:r>
          </a:p>
          <a:p>
            <a:r>
              <a:rPr lang="en-US">
                <a:solidFill>
                  <a:schemeClr val="bg2"/>
                </a:solidFill>
              </a:rPr>
              <a:t>Parse trees and EBNF</a:t>
            </a:r>
          </a:p>
          <a:p>
            <a:r>
              <a:rPr lang="en-US">
                <a:solidFill>
                  <a:schemeClr val="bg2"/>
                </a:solidFill>
              </a:rPr>
              <a:t>Abstract syntax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987-9A5B-2245-9697-F7F60D618F4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1464</TotalTime>
  <Words>3190</Words>
  <Application>Microsoft PowerPoint</Application>
  <PresentationFormat>On-screen Show (4:3)</PresentationFormat>
  <Paragraphs>427</Paragraphs>
  <Slides>47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Times New Roman</vt:lpstr>
      <vt:lpstr>Monotype Sorts</vt:lpstr>
      <vt:lpstr>Courier New</vt:lpstr>
      <vt:lpstr>Arial Unicode MS</vt:lpstr>
      <vt:lpstr>parse trees</vt:lpstr>
      <vt:lpstr>Microsoft Draw 98 Drawing</vt:lpstr>
      <vt:lpstr>Where Syntax Meets Semantics</vt:lpstr>
      <vt:lpstr>Three “Equivalent” Grammars</vt:lpstr>
      <vt:lpstr>Slide 3</vt:lpstr>
      <vt:lpstr>Why Parse Trees Matter</vt:lpstr>
      <vt:lpstr>Outline</vt:lpstr>
      <vt:lpstr>Operators</vt:lpstr>
      <vt:lpstr>Operator Terminology</vt:lpstr>
      <vt:lpstr>More Operator Terminology</vt:lpstr>
      <vt:lpstr>Outline</vt:lpstr>
      <vt:lpstr>Working Grammar</vt:lpstr>
      <vt:lpstr>Issue #1: Precedence</vt:lpstr>
      <vt:lpstr>Operator Precedence</vt:lpstr>
      <vt:lpstr>Precedence Examples</vt:lpstr>
      <vt:lpstr>Precedence In The Grammar</vt:lpstr>
      <vt:lpstr>Correct Precedence</vt:lpstr>
      <vt:lpstr>Outline</vt:lpstr>
      <vt:lpstr>Issue #2: Associativity</vt:lpstr>
      <vt:lpstr>Operator Associativity</vt:lpstr>
      <vt:lpstr>Associativity Examples</vt:lpstr>
      <vt:lpstr>Associativity In The Grammar</vt:lpstr>
      <vt:lpstr>Correct  Associativity</vt:lpstr>
      <vt:lpstr>Practice</vt:lpstr>
      <vt:lpstr>Outline</vt:lpstr>
      <vt:lpstr>Issue #3: Ambiguity</vt:lpstr>
      <vt:lpstr>Dangling Else In Grammars</vt:lpstr>
      <vt:lpstr>Slide 26</vt:lpstr>
      <vt:lpstr>Eliminating The Ambiguity</vt:lpstr>
      <vt:lpstr>Eliminating The Ambiguity</vt:lpstr>
      <vt:lpstr>Correct Parse Tree</vt:lpstr>
      <vt:lpstr>Dangling Else </vt:lpstr>
      <vt:lpstr>Practice</vt:lpstr>
      <vt:lpstr>Clearer Styles</vt:lpstr>
      <vt:lpstr>Languages That Don’t Dangle</vt:lpstr>
      <vt:lpstr>Outline</vt:lpstr>
      <vt:lpstr>Clutter</vt:lpstr>
      <vt:lpstr>Reminder: Multiple Audiences</vt:lpstr>
      <vt:lpstr>Options</vt:lpstr>
      <vt:lpstr>Outline</vt:lpstr>
      <vt:lpstr>EBNF and Parse Trees</vt:lpstr>
      <vt:lpstr>EBNF and Associativity</vt:lpstr>
      <vt:lpstr>About Syntax Diagrams</vt:lpstr>
      <vt:lpstr>Outline</vt:lpstr>
      <vt:lpstr>Full-Size Grammars</vt:lpstr>
      <vt:lpstr>Abstract Syntax Tree</vt:lpstr>
      <vt:lpstr>Slide 45</vt:lpstr>
      <vt:lpstr>Parsing, Revisited</vt:lpstr>
      <vt:lpstr>Conclusion</vt:lpstr>
    </vt:vector>
  </TitlesOfParts>
  <Company>University of Wisconsin - Milwaukee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Syntax Meets Semantics</dc:title>
  <dc:subject>Textbook, Chapter Three</dc:subject>
  <dc:creator>Adam Webber</dc:creator>
  <cp:lastModifiedBy>Adam Webber</cp:lastModifiedBy>
  <cp:revision>20</cp:revision>
  <dcterms:created xsi:type="dcterms:W3CDTF">2009-07-09T20:51:29Z</dcterms:created>
  <dcterms:modified xsi:type="dcterms:W3CDTF">2009-07-09T21:03:45Z</dcterms:modified>
</cp:coreProperties>
</file>